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7" r:id="rId1"/>
    <p:sldMasterId id="2147483688" r:id="rId2"/>
  </p:sldMasterIdLst>
  <p:notesMasterIdLst>
    <p:notesMasterId r:id="rId32"/>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4" r:id="rId20"/>
    <p:sldId id="275" r:id="rId21"/>
    <p:sldId id="272" r:id="rId22"/>
    <p:sldId id="276" r:id="rId23"/>
    <p:sldId id="277" r:id="rId24"/>
    <p:sldId id="278" r:id="rId25"/>
    <p:sldId id="279" r:id="rId26"/>
    <p:sldId id="280" r:id="rId27"/>
    <p:sldId id="310" r:id="rId28"/>
    <p:sldId id="281" r:id="rId29"/>
    <p:sldId id="282" r:id="rId30"/>
    <p:sldId id="309" r:id="rId31"/>
  </p:sldIdLst>
  <p:sldSz cx="9144000" cy="6858000" type="screen4x3"/>
  <p:notesSz cx="6858000" cy="9144000"/>
  <p:embeddedFontLst>
    <p:embeddedFont>
      <p:font typeface="STsong" panose="02010600040101010101" pitchFamily="2" charset="-122"/>
      <p:regular r:id="rId33"/>
    </p:embeddedFont>
    <p:embeddedFont>
      <p:font typeface="Microsoft Yahei" panose="020B0503020204020204" pitchFamily="34" charset="-122"/>
      <p:regular r:id="rId34"/>
      <p:bold r:id="rId35"/>
    </p:embeddedFont>
    <p:embeddedFont>
      <p:font typeface="Arial Black" panose="020B0A04020102020204" pitchFamily="34" charset="0"/>
      <p:regular r:id="rId36"/>
      <p:bold r:id="rId37"/>
    </p:embeddedFont>
    <p:embeddedFont>
      <p:font typeface="Lato" panose="020F0502020204030203" pitchFamily="34" charset="0"/>
      <p:regular r:id="rId38"/>
      <p:bold r:id="rId39"/>
      <p:italic r:id="rId40"/>
      <p:boldItalic r:id="rId41"/>
    </p:embeddedFont>
    <p:embeddedFont>
      <p:font typeface="Merriweather" panose="00000500000000000000" pitchFamily="2" charset="0"/>
      <p:regular r:id="rId42"/>
      <p:bold r:id="rId43"/>
      <p:italic r:id="rId44"/>
      <p:boldItalic r:id="rId45"/>
    </p:embeddedFont>
    <p:embeddedFont>
      <p:font typeface="Oswald" panose="00000500000000000000" pitchFamily="2" charset="0"/>
      <p:regular r:id="rId46"/>
      <p:bold r:id="rId47"/>
    </p:embeddedFont>
    <p:embeddedFont>
      <p:font typeface="Roboto" panose="02000000000000000000" pitchFamily="2" charset="0"/>
      <p:regular r:id="rId48"/>
      <p:bold r:id="rId49"/>
      <p:italic r:id="rId50"/>
      <p:boldItalic r:id="rId51"/>
    </p:embeddedFont>
    <p:embeddedFont>
      <p:font typeface="Verdana" panose="020B060403050404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1" y="156"/>
      </p:cViewPr>
      <p:guideLst/>
    </p:cSldViewPr>
  </p:slideViewPr>
  <p:notesTextViewPr>
    <p:cViewPr>
      <p:scale>
        <a:sx n="1" d="1"/>
        <a:sy n="1" d="1"/>
      </p:scale>
      <p:origin x="0" y="0"/>
    </p:cViewPr>
  </p:notesTextViewPr>
  <p:sorterViewPr>
    <p:cViewPr>
      <p:scale>
        <a:sx n="100" d="100"/>
        <a:sy n="100" d="100"/>
      </p:scale>
      <p:origin x="0" y="-1025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9.fntdata"/><Relationship Id="rId54" Type="http://schemas.openxmlformats.org/officeDocument/2006/relationships/font" Target="fonts/font22.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2.fntdata"/><Relationship Id="rId52" Type="http://schemas.openxmlformats.org/officeDocument/2006/relationships/font" Target="fonts/font20.fntdata"/><Relationship Id="rId6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g LI" userId="b05431ea6dda8b10" providerId="LiveId" clId="{F1939E7D-FAD3-4315-985E-0D805C9DE7F4}"/>
    <pc:docChg chg="undo custSel addSld delSld modSld sldOrd modMainMaster">
      <pc:chgData name="Ang LI" userId="b05431ea6dda8b10" providerId="LiveId" clId="{F1939E7D-FAD3-4315-985E-0D805C9DE7F4}" dt="2024-05-12T01:41:48.056" v="163" actId="1076"/>
      <pc:docMkLst>
        <pc:docMk/>
      </pc:docMkLst>
      <pc:sldChg chg="modSp mod">
        <pc:chgData name="Ang LI" userId="b05431ea6dda8b10" providerId="LiveId" clId="{F1939E7D-FAD3-4315-985E-0D805C9DE7F4}" dt="2024-05-12T01:41:48.056" v="163" actId="1076"/>
        <pc:sldMkLst>
          <pc:docMk/>
          <pc:sldMk cId="0" sldId="259"/>
        </pc:sldMkLst>
        <pc:spChg chg="mod">
          <ac:chgData name="Ang LI" userId="b05431ea6dda8b10" providerId="LiveId" clId="{F1939E7D-FAD3-4315-985E-0D805C9DE7F4}" dt="2024-05-12T00:32:13.103" v="21" actId="1036"/>
          <ac:spMkLst>
            <pc:docMk/>
            <pc:sldMk cId="0" sldId="259"/>
            <ac:spMk id="203" creationId="{00000000-0000-0000-0000-000000000000}"/>
          </ac:spMkLst>
        </pc:spChg>
        <pc:spChg chg="mod">
          <ac:chgData name="Ang LI" userId="b05431ea6dda8b10" providerId="LiveId" clId="{F1939E7D-FAD3-4315-985E-0D805C9DE7F4}" dt="2024-05-12T00:32:13.103" v="21" actId="1036"/>
          <ac:spMkLst>
            <pc:docMk/>
            <pc:sldMk cId="0" sldId="259"/>
            <ac:spMk id="204" creationId="{00000000-0000-0000-0000-000000000000}"/>
          </ac:spMkLst>
        </pc:spChg>
        <pc:spChg chg="mod">
          <ac:chgData name="Ang LI" userId="b05431ea6dda8b10" providerId="LiveId" clId="{F1939E7D-FAD3-4315-985E-0D805C9DE7F4}" dt="2024-05-12T00:32:13.103" v="21" actId="1036"/>
          <ac:spMkLst>
            <pc:docMk/>
            <pc:sldMk cId="0" sldId="259"/>
            <ac:spMk id="205" creationId="{00000000-0000-0000-0000-000000000000}"/>
          </ac:spMkLst>
        </pc:spChg>
        <pc:picChg chg="mod">
          <ac:chgData name="Ang LI" userId="b05431ea6dda8b10" providerId="LiveId" clId="{F1939E7D-FAD3-4315-985E-0D805C9DE7F4}" dt="2024-05-12T01:41:48.056" v="163" actId="1076"/>
          <ac:picMkLst>
            <pc:docMk/>
            <pc:sldMk cId="0" sldId="259"/>
            <ac:picMk id="200" creationId="{00000000-0000-0000-0000-000000000000}"/>
          </ac:picMkLst>
        </pc:picChg>
      </pc:sldChg>
      <pc:sldChg chg="modSp modNotes">
        <pc:chgData name="Ang LI" userId="b05431ea6dda8b10" providerId="LiveId" clId="{F1939E7D-FAD3-4315-985E-0D805C9DE7F4}" dt="2024-05-12T01:38:08.932" v="144" actId="20577"/>
        <pc:sldMkLst>
          <pc:docMk/>
          <pc:sldMk cId="0" sldId="260"/>
        </pc:sldMkLst>
        <pc:spChg chg="mod">
          <ac:chgData name="Ang LI" userId="b05431ea6dda8b10" providerId="LiveId" clId="{F1939E7D-FAD3-4315-985E-0D805C9DE7F4}" dt="2024-05-12T01:38:08.932" v="144" actId="20577"/>
          <ac:spMkLst>
            <pc:docMk/>
            <pc:sldMk cId="0" sldId="260"/>
            <ac:spMk id="221" creationId="{00000000-0000-0000-0000-000000000000}"/>
          </ac:spMkLst>
        </pc:spChg>
      </pc:sldChg>
      <pc:sldChg chg="modSp mod">
        <pc:chgData name="Ang LI" userId="b05431ea6dda8b10" providerId="LiveId" clId="{F1939E7D-FAD3-4315-985E-0D805C9DE7F4}" dt="2024-05-12T00:33:20.310" v="23" actId="1036"/>
        <pc:sldMkLst>
          <pc:docMk/>
          <pc:sldMk cId="0" sldId="264"/>
        </pc:sldMkLst>
        <pc:spChg chg="mod">
          <ac:chgData name="Ang LI" userId="b05431ea6dda8b10" providerId="LiveId" clId="{F1939E7D-FAD3-4315-985E-0D805C9DE7F4}" dt="2024-05-12T00:33:20.310" v="23" actId="1036"/>
          <ac:spMkLst>
            <pc:docMk/>
            <pc:sldMk cId="0" sldId="264"/>
            <ac:spMk id="294" creationId="{00000000-0000-0000-0000-000000000000}"/>
          </ac:spMkLst>
        </pc:spChg>
      </pc:sldChg>
      <pc:sldChg chg="modSp mod">
        <pc:chgData name="Ang LI" userId="b05431ea6dda8b10" providerId="LiveId" clId="{F1939E7D-FAD3-4315-985E-0D805C9DE7F4}" dt="2024-05-12T00:44:29.931" v="121" actId="1036"/>
        <pc:sldMkLst>
          <pc:docMk/>
          <pc:sldMk cId="0" sldId="268"/>
        </pc:sldMkLst>
        <pc:spChg chg="mod">
          <ac:chgData name="Ang LI" userId="b05431ea6dda8b10" providerId="LiveId" clId="{F1939E7D-FAD3-4315-985E-0D805C9DE7F4}" dt="2024-05-12T00:44:25.692" v="110" actId="1036"/>
          <ac:spMkLst>
            <pc:docMk/>
            <pc:sldMk cId="0" sldId="268"/>
            <ac:spMk id="344" creationId="{00000000-0000-0000-0000-000000000000}"/>
          </ac:spMkLst>
        </pc:spChg>
        <pc:spChg chg="mod">
          <ac:chgData name="Ang LI" userId="b05431ea6dda8b10" providerId="LiveId" clId="{F1939E7D-FAD3-4315-985E-0D805C9DE7F4}" dt="2024-05-12T00:44:29.931" v="121" actId="1036"/>
          <ac:spMkLst>
            <pc:docMk/>
            <pc:sldMk cId="0" sldId="268"/>
            <ac:spMk id="348" creationId="{00000000-0000-0000-0000-000000000000}"/>
          </ac:spMkLst>
        </pc:spChg>
      </pc:sldChg>
      <pc:sldChg chg="addSp delSp modSp mod modAnim modNotesTx">
        <pc:chgData name="Ang LI" userId="b05431ea6dda8b10" providerId="LiveId" clId="{F1939E7D-FAD3-4315-985E-0D805C9DE7F4}" dt="2024-05-12T01:09:05.114" v="132" actId="403"/>
        <pc:sldMkLst>
          <pc:docMk/>
          <pc:sldMk cId="0" sldId="271"/>
        </pc:sldMkLst>
        <pc:spChg chg="add mod">
          <ac:chgData name="Ang LI" userId="b05431ea6dda8b10" providerId="LiveId" clId="{F1939E7D-FAD3-4315-985E-0D805C9DE7F4}" dt="2024-05-12T01:09:05.114" v="132" actId="403"/>
          <ac:spMkLst>
            <pc:docMk/>
            <pc:sldMk cId="0" sldId="271"/>
            <ac:spMk id="2" creationId="{8C778134-076A-96DA-4AA7-D5893BE9DC94}"/>
          </ac:spMkLst>
        </pc:spChg>
        <pc:spChg chg="del">
          <ac:chgData name="Ang LI" userId="b05431ea6dda8b10" providerId="LiveId" clId="{F1939E7D-FAD3-4315-985E-0D805C9DE7F4}" dt="2024-05-12T01:08:49.315" v="127" actId="478"/>
          <ac:spMkLst>
            <pc:docMk/>
            <pc:sldMk cId="0" sldId="271"/>
            <ac:spMk id="409" creationId="{00000000-0000-0000-0000-000000000000}"/>
          </ac:spMkLst>
        </pc:spChg>
      </pc:sldChg>
      <pc:sldChg chg="ord modNotes">
        <pc:chgData name="Ang LI" userId="b05431ea6dda8b10" providerId="LiveId" clId="{F1939E7D-FAD3-4315-985E-0D805C9DE7F4}" dt="2024-05-12T01:09:21.272" v="134"/>
        <pc:sldMkLst>
          <pc:docMk/>
          <pc:sldMk cId="0" sldId="272"/>
        </pc:sldMkLst>
      </pc:sldChg>
      <pc:sldChg chg="modNotes">
        <pc:chgData name="Ang LI" userId="b05431ea6dda8b10" providerId="LiveId" clId="{F1939E7D-FAD3-4315-985E-0D805C9DE7F4}" dt="2024-05-12T01:09:21.272" v="134"/>
        <pc:sldMkLst>
          <pc:docMk/>
          <pc:sldMk cId="0" sldId="273"/>
        </pc:sldMkLst>
      </pc:sldChg>
      <pc:sldChg chg="modNotes">
        <pc:chgData name="Ang LI" userId="b05431ea6dda8b10" providerId="LiveId" clId="{F1939E7D-FAD3-4315-985E-0D805C9DE7F4}" dt="2024-05-12T01:09:21.272" v="134"/>
        <pc:sldMkLst>
          <pc:docMk/>
          <pc:sldMk cId="0" sldId="274"/>
        </pc:sldMkLst>
      </pc:sldChg>
      <pc:sldChg chg="modNotes">
        <pc:chgData name="Ang LI" userId="b05431ea6dda8b10" providerId="LiveId" clId="{F1939E7D-FAD3-4315-985E-0D805C9DE7F4}" dt="2024-05-12T01:09:21.272" v="134"/>
        <pc:sldMkLst>
          <pc:docMk/>
          <pc:sldMk cId="0" sldId="275"/>
        </pc:sldMkLst>
      </pc:sldChg>
      <pc:sldChg chg="modSp mod">
        <pc:chgData name="Ang LI" userId="b05431ea6dda8b10" providerId="LiveId" clId="{F1939E7D-FAD3-4315-985E-0D805C9DE7F4}" dt="2024-05-12T00:33:46.051" v="26" actId="1035"/>
        <pc:sldMkLst>
          <pc:docMk/>
          <pc:sldMk cId="0" sldId="276"/>
        </pc:sldMkLst>
        <pc:spChg chg="mod">
          <ac:chgData name="Ang LI" userId="b05431ea6dda8b10" providerId="LiveId" clId="{F1939E7D-FAD3-4315-985E-0D805C9DE7F4}" dt="2024-05-12T00:33:46.051" v="26" actId="1035"/>
          <ac:spMkLst>
            <pc:docMk/>
            <pc:sldMk cId="0" sldId="276"/>
            <ac:spMk id="517" creationId="{00000000-0000-0000-0000-000000000000}"/>
          </ac:spMkLst>
        </pc:spChg>
      </pc:sldChg>
      <pc:sldChg chg="modNotes">
        <pc:chgData name="Ang LI" userId="b05431ea6dda8b10" providerId="LiveId" clId="{F1939E7D-FAD3-4315-985E-0D805C9DE7F4}" dt="2024-05-12T01:24:17.938" v="135"/>
        <pc:sldMkLst>
          <pc:docMk/>
          <pc:sldMk cId="0" sldId="277"/>
        </pc:sldMkLst>
      </pc:sldChg>
      <pc:sldChg chg="modNotes">
        <pc:chgData name="Ang LI" userId="b05431ea6dda8b10" providerId="LiveId" clId="{F1939E7D-FAD3-4315-985E-0D805C9DE7F4}" dt="2024-05-12T01:24:17.938" v="135"/>
        <pc:sldMkLst>
          <pc:docMk/>
          <pc:sldMk cId="0" sldId="278"/>
        </pc:sldMkLst>
      </pc:sldChg>
      <pc:sldChg chg="modSp mod">
        <pc:chgData name="Ang LI" userId="b05431ea6dda8b10" providerId="LiveId" clId="{F1939E7D-FAD3-4315-985E-0D805C9DE7F4}" dt="2024-05-12T00:35:59.417" v="78" actId="20577"/>
        <pc:sldMkLst>
          <pc:docMk/>
          <pc:sldMk cId="0" sldId="279"/>
        </pc:sldMkLst>
        <pc:spChg chg="mod">
          <ac:chgData name="Ang LI" userId="b05431ea6dda8b10" providerId="LiveId" clId="{F1939E7D-FAD3-4315-985E-0D805C9DE7F4}" dt="2024-05-12T00:35:59.417" v="78" actId="20577"/>
          <ac:spMkLst>
            <pc:docMk/>
            <pc:sldMk cId="0" sldId="279"/>
            <ac:spMk id="561" creationId="{00000000-0000-0000-0000-000000000000}"/>
          </ac:spMkLst>
        </pc:spChg>
      </pc:sldChg>
      <pc:sldChg chg="modAnim">
        <pc:chgData name="Ang LI" userId="b05431ea6dda8b10" providerId="LiveId" clId="{F1939E7D-FAD3-4315-985E-0D805C9DE7F4}" dt="2024-05-12T00:39:05.206" v="79"/>
        <pc:sldMkLst>
          <pc:docMk/>
          <pc:sldMk cId="0" sldId="280"/>
        </pc:sldMkLst>
      </pc:sldChg>
      <pc:sldChg chg="del">
        <pc:chgData name="Ang LI" userId="b05431ea6dda8b10" providerId="LiveId" clId="{F1939E7D-FAD3-4315-985E-0D805C9DE7F4}" dt="2024-05-12T00:54:27.413" v="122" actId="47"/>
        <pc:sldMkLst>
          <pc:docMk/>
          <pc:sldMk cId="0" sldId="283"/>
        </pc:sldMkLst>
      </pc:sldChg>
      <pc:sldChg chg="del">
        <pc:chgData name="Ang LI" userId="b05431ea6dda8b10" providerId="LiveId" clId="{F1939E7D-FAD3-4315-985E-0D805C9DE7F4}" dt="2024-05-12T00:54:27.413" v="122" actId="47"/>
        <pc:sldMkLst>
          <pc:docMk/>
          <pc:sldMk cId="0" sldId="284"/>
        </pc:sldMkLst>
      </pc:sldChg>
      <pc:sldChg chg="del">
        <pc:chgData name="Ang LI" userId="b05431ea6dda8b10" providerId="LiveId" clId="{F1939E7D-FAD3-4315-985E-0D805C9DE7F4}" dt="2024-05-12T00:54:27.413" v="122" actId="47"/>
        <pc:sldMkLst>
          <pc:docMk/>
          <pc:sldMk cId="0" sldId="285"/>
        </pc:sldMkLst>
      </pc:sldChg>
      <pc:sldChg chg="del">
        <pc:chgData name="Ang LI" userId="b05431ea6dda8b10" providerId="LiveId" clId="{F1939E7D-FAD3-4315-985E-0D805C9DE7F4}" dt="2024-05-12T00:54:27.413" v="122" actId="47"/>
        <pc:sldMkLst>
          <pc:docMk/>
          <pc:sldMk cId="0" sldId="286"/>
        </pc:sldMkLst>
      </pc:sldChg>
      <pc:sldChg chg="del">
        <pc:chgData name="Ang LI" userId="b05431ea6dda8b10" providerId="LiveId" clId="{F1939E7D-FAD3-4315-985E-0D805C9DE7F4}" dt="2024-05-12T00:54:27.413" v="122" actId="47"/>
        <pc:sldMkLst>
          <pc:docMk/>
          <pc:sldMk cId="0" sldId="287"/>
        </pc:sldMkLst>
      </pc:sldChg>
      <pc:sldChg chg="del">
        <pc:chgData name="Ang LI" userId="b05431ea6dda8b10" providerId="LiveId" clId="{F1939E7D-FAD3-4315-985E-0D805C9DE7F4}" dt="2024-05-12T00:54:27.413" v="122" actId="47"/>
        <pc:sldMkLst>
          <pc:docMk/>
          <pc:sldMk cId="0" sldId="288"/>
        </pc:sldMkLst>
      </pc:sldChg>
      <pc:sldChg chg="del">
        <pc:chgData name="Ang LI" userId="b05431ea6dda8b10" providerId="LiveId" clId="{F1939E7D-FAD3-4315-985E-0D805C9DE7F4}" dt="2024-05-12T00:54:27.413" v="122" actId="47"/>
        <pc:sldMkLst>
          <pc:docMk/>
          <pc:sldMk cId="0" sldId="289"/>
        </pc:sldMkLst>
      </pc:sldChg>
      <pc:sldChg chg="del">
        <pc:chgData name="Ang LI" userId="b05431ea6dda8b10" providerId="LiveId" clId="{F1939E7D-FAD3-4315-985E-0D805C9DE7F4}" dt="2024-05-12T00:54:27.413" v="122" actId="47"/>
        <pc:sldMkLst>
          <pc:docMk/>
          <pc:sldMk cId="0" sldId="290"/>
        </pc:sldMkLst>
      </pc:sldChg>
      <pc:sldChg chg="del">
        <pc:chgData name="Ang LI" userId="b05431ea6dda8b10" providerId="LiveId" clId="{F1939E7D-FAD3-4315-985E-0D805C9DE7F4}" dt="2024-05-12T00:54:27.413" v="122" actId="47"/>
        <pc:sldMkLst>
          <pc:docMk/>
          <pc:sldMk cId="0" sldId="291"/>
        </pc:sldMkLst>
      </pc:sldChg>
      <pc:sldChg chg="del">
        <pc:chgData name="Ang LI" userId="b05431ea6dda8b10" providerId="LiveId" clId="{F1939E7D-FAD3-4315-985E-0D805C9DE7F4}" dt="2024-05-12T00:54:27.413" v="122" actId="47"/>
        <pc:sldMkLst>
          <pc:docMk/>
          <pc:sldMk cId="0" sldId="292"/>
        </pc:sldMkLst>
      </pc:sldChg>
      <pc:sldChg chg="del">
        <pc:chgData name="Ang LI" userId="b05431ea6dda8b10" providerId="LiveId" clId="{F1939E7D-FAD3-4315-985E-0D805C9DE7F4}" dt="2024-05-12T00:55:45.814" v="123" actId="47"/>
        <pc:sldMkLst>
          <pc:docMk/>
          <pc:sldMk cId="0" sldId="293"/>
        </pc:sldMkLst>
      </pc:sldChg>
      <pc:sldChg chg="del">
        <pc:chgData name="Ang LI" userId="b05431ea6dda8b10" providerId="LiveId" clId="{F1939E7D-FAD3-4315-985E-0D805C9DE7F4}" dt="2024-05-12T00:54:27.413" v="122" actId="47"/>
        <pc:sldMkLst>
          <pc:docMk/>
          <pc:sldMk cId="0" sldId="294"/>
        </pc:sldMkLst>
      </pc:sldChg>
      <pc:sldChg chg="del">
        <pc:chgData name="Ang LI" userId="b05431ea6dda8b10" providerId="LiveId" clId="{F1939E7D-FAD3-4315-985E-0D805C9DE7F4}" dt="2024-05-12T00:54:27.413" v="122" actId="47"/>
        <pc:sldMkLst>
          <pc:docMk/>
          <pc:sldMk cId="0" sldId="295"/>
        </pc:sldMkLst>
      </pc:sldChg>
      <pc:sldChg chg="del">
        <pc:chgData name="Ang LI" userId="b05431ea6dda8b10" providerId="LiveId" clId="{F1939E7D-FAD3-4315-985E-0D805C9DE7F4}" dt="2024-05-12T00:54:27.413" v="122" actId="47"/>
        <pc:sldMkLst>
          <pc:docMk/>
          <pc:sldMk cId="0" sldId="296"/>
        </pc:sldMkLst>
      </pc:sldChg>
      <pc:sldChg chg="del">
        <pc:chgData name="Ang LI" userId="b05431ea6dda8b10" providerId="LiveId" clId="{F1939E7D-FAD3-4315-985E-0D805C9DE7F4}" dt="2024-05-12T00:54:27.413" v="122" actId="47"/>
        <pc:sldMkLst>
          <pc:docMk/>
          <pc:sldMk cId="0" sldId="297"/>
        </pc:sldMkLst>
      </pc:sldChg>
      <pc:sldChg chg="del">
        <pc:chgData name="Ang LI" userId="b05431ea6dda8b10" providerId="LiveId" clId="{F1939E7D-FAD3-4315-985E-0D805C9DE7F4}" dt="2024-05-12T00:54:27.413" v="122" actId="47"/>
        <pc:sldMkLst>
          <pc:docMk/>
          <pc:sldMk cId="0" sldId="298"/>
        </pc:sldMkLst>
      </pc:sldChg>
      <pc:sldChg chg="del">
        <pc:chgData name="Ang LI" userId="b05431ea6dda8b10" providerId="LiveId" clId="{F1939E7D-FAD3-4315-985E-0D805C9DE7F4}" dt="2024-05-12T00:54:27.413" v="122" actId="47"/>
        <pc:sldMkLst>
          <pc:docMk/>
          <pc:sldMk cId="0" sldId="299"/>
        </pc:sldMkLst>
      </pc:sldChg>
      <pc:sldChg chg="del">
        <pc:chgData name="Ang LI" userId="b05431ea6dda8b10" providerId="LiveId" clId="{F1939E7D-FAD3-4315-985E-0D805C9DE7F4}" dt="2024-05-12T00:54:27.413" v="122" actId="47"/>
        <pc:sldMkLst>
          <pc:docMk/>
          <pc:sldMk cId="0" sldId="300"/>
        </pc:sldMkLst>
      </pc:sldChg>
      <pc:sldChg chg="del">
        <pc:chgData name="Ang LI" userId="b05431ea6dda8b10" providerId="LiveId" clId="{F1939E7D-FAD3-4315-985E-0D805C9DE7F4}" dt="2024-05-12T00:54:27.413" v="122" actId="47"/>
        <pc:sldMkLst>
          <pc:docMk/>
          <pc:sldMk cId="0" sldId="301"/>
        </pc:sldMkLst>
      </pc:sldChg>
      <pc:sldChg chg="del">
        <pc:chgData name="Ang LI" userId="b05431ea6dda8b10" providerId="LiveId" clId="{F1939E7D-FAD3-4315-985E-0D805C9DE7F4}" dt="2024-05-12T00:54:27.413" v="122" actId="47"/>
        <pc:sldMkLst>
          <pc:docMk/>
          <pc:sldMk cId="0" sldId="302"/>
        </pc:sldMkLst>
      </pc:sldChg>
      <pc:sldChg chg="del">
        <pc:chgData name="Ang LI" userId="b05431ea6dda8b10" providerId="LiveId" clId="{F1939E7D-FAD3-4315-985E-0D805C9DE7F4}" dt="2024-05-12T00:54:27.413" v="122" actId="47"/>
        <pc:sldMkLst>
          <pc:docMk/>
          <pc:sldMk cId="0" sldId="303"/>
        </pc:sldMkLst>
      </pc:sldChg>
      <pc:sldChg chg="del">
        <pc:chgData name="Ang LI" userId="b05431ea6dda8b10" providerId="LiveId" clId="{F1939E7D-FAD3-4315-985E-0D805C9DE7F4}" dt="2024-05-12T00:54:27.413" v="122" actId="47"/>
        <pc:sldMkLst>
          <pc:docMk/>
          <pc:sldMk cId="0" sldId="304"/>
        </pc:sldMkLst>
      </pc:sldChg>
      <pc:sldChg chg="del">
        <pc:chgData name="Ang LI" userId="b05431ea6dda8b10" providerId="LiveId" clId="{F1939E7D-FAD3-4315-985E-0D805C9DE7F4}" dt="2024-05-12T00:54:27.413" v="122" actId="47"/>
        <pc:sldMkLst>
          <pc:docMk/>
          <pc:sldMk cId="0" sldId="305"/>
        </pc:sldMkLst>
      </pc:sldChg>
      <pc:sldChg chg="del">
        <pc:chgData name="Ang LI" userId="b05431ea6dda8b10" providerId="LiveId" clId="{F1939E7D-FAD3-4315-985E-0D805C9DE7F4}" dt="2024-05-12T00:54:27.413" v="122" actId="47"/>
        <pc:sldMkLst>
          <pc:docMk/>
          <pc:sldMk cId="0" sldId="306"/>
        </pc:sldMkLst>
      </pc:sldChg>
      <pc:sldChg chg="del">
        <pc:chgData name="Ang LI" userId="b05431ea6dda8b10" providerId="LiveId" clId="{F1939E7D-FAD3-4315-985E-0D805C9DE7F4}" dt="2024-05-12T00:54:27.413" v="122" actId="47"/>
        <pc:sldMkLst>
          <pc:docMk/>
          <pc:sldMk cId="0" sldId="307"/>
        </pc:sldMkLst>
      </pc:sldChg>
      <pc:sldChg chg="del">
        <pc:chgData name="Ang LI" userId="b05431ea6dda8b10" providerId="LiveId" clId="{F1939E7D-FAD3-4315-985E-0D805C9DE7F4}" dt="2024-05-12T00:54:27.413" v="122" actId="47"/>
        <pc:sldMkLst>
          <pc:docMk/>
          <pc:sldMk cId="0" sldId="308"/>
        </pc:sldMkLst>
      </pc:sldChg>
      <pc:sldChg chg="delSp mod">
        <pc:chgData name="Ang LI" userId="b05431ea6dda8b10" providerId="LiveId" clId="{F1939E7D-FAD3-4315-985E-0D805C9DE7F4}" dt="2024-05-12T00:55:54.412" v="124" actId="478"/>
        <pc:sldMkLst>
          <pc:docMk/>
          <pc:sldMk cId="0" sldId="309"/>
        </pc:sldMkLst>
        <pc:spChg chg="del">
          <ac:chgData name="Ang LI" userId="b05431ea6dda8b10" providerId="LiveId" clId="{F1939E7D-FAD3-4315-985E-0D805C9DE7F4}" dt="2024-05-12T00:55:54.412" v="124" actId="478"/>
          <ac:spMkLst>
            <pc:docMk/>
            <pc:sldMk cId="0" sldId="309"/>
            <ac:spMk id="1024" creationId="{00000000-0000-0000-0000-000000000000}"/>
          </ac:spMkLst>
        </pc:spChg>
      </pc:sldChg>
      <pc:sldChg chg="add del">
        <pc:chgData name="Ang LI" userId="b05431ea6dda8b10" providerId="LiveId" clId="{F1939E7D-FAD3-4315-985E-0D805C9DE7F4}" dt="2024-05-12T01:24:37.840" v="136" actId="2696"/>
        <pc:sldMkLst>
          <pc:docMk/>
          <pc:sldMk cId="0" sldId="310"/>
        </pc:sldMkLst>
      </pc:sldChg>
      <pc:sldChg chg="add">
        <pc:chgData name="Ang LI" userId="b05431ea6dda8b10" providerId="LiveId" clId="{F1939E7D-FAD3-4315-985E-0D805C9DE7F4}" dt="2024-05-12T01:24:44.021" v="137"/>
        <pc:sldMkLst>
          <pc:docMk/>
          <pc:sldMk cId="1694953657" sldId="310"/>
        </pc:sldMkLst>
      </pc:sldChg>
      <pc:sldMasterChg chg="modSp mod delSldLayout">
        <pc:chgData name="Ang LI" userId="b05431ea6dda8b10" providerId="LiveId" clId="{F1939E7D-FAD3-4315-985E-0D805C9DE7F4}" dt="2024-05-12T01:41:35.247" v="161" actId="20577"/>
        <pc:sldMasterMkLst>
          <pc:docMk/>
          <pc:sldMasterMk cId="0" sldId="2147483687"/>
        </pc:sldMasterMkLst>
        <pc:spChg chg="mod">
          <ac:chgData name="Ang LI" userId="b05431ea6dda8b10" providerId="LiveId" clId="{F1939E7D-FAD3-4315-985E-0D805C9DE7F4}" dt="2024-05-12T01:41:35.247" v="161" actId="20577"/>
          <ac:spMkLst>
            <pc:docMk/>
            <pc:sldMasterMk cId="0" sldId="2147483687"/>
            <ac:spMk id="8" creationId="{00000000-0000-0000-0000-000000000000}"/>
          </ac:spMkLst>
        </pc:spChg>
        <pc:sldLayoutChg chg="del">
          <pc:chgData name="Ang LI" userId="b05431ea6dda8b10" providerId="LiveId" clId="{F1939E7D-FAD3-4315-985E-0D805C9DE7F4}" dt="2024-05-12T00:54:27.413" v="122" actId="47"/>
          <pc:sldLayoutMkLst>
            <pc:docMk/>
            <pc:sldMasterMk cId="0" sldId="2147483687"/>
            <pc:sldLayoutMk cId="0" sldId="2147483652"/>
          </pc:sldLayoutMkLst>
        </pc:sldLayoutChg>
        <pc:sldLayoutChg chg="del">
          <pc:chgData name="Ang LI" userId="b05431ea6dda8b10" providerId="LiveId" clId="{F1939E7D-FAD3-4315-985E-0D805C9DE7F4}" dt="2024-05-12T00:54:27.413" v="122" actId="47"/>
          <pc:sldLayoutMkLst>
            <pc:docMk/>
            <pc:sldMasterMk cId="0" sldId="2147483687"/>
            <pc:sldLayoutMk cId="0" sldId="2147483653"/>
          </pc:sldLayoutMkLst>
        </pc:sldLayoutChg>
        <pc:sldLayoutChg chg="del">
          <pc:chgData name="Ang LI" userId="b05431ea6dda8b10" providerId="LiveId" clId="{F1939E7D-FAD3-4315-985E-0D805C9DE7F4}" dt="2024-05-12T00:54:27.413" v="122" actId="47"/>
          <pc:sldLayoutMkLst>
            <pc:docMk/>
            <pc:sldMasterMk cId="0" sldId="2147483687"/>
            <pc:sldLayoutMk cId="0" sldId="2147483656"/>
          </pc:sldLayoutMkLst>
        </pc:sldLayoutChg>
        <pc:sldLayoutChg chg="del">
          <pc:chgData name="Ang LI" userId="b05431ea6dda8b10" providerId="LiveId" clId="{F1939E7D-FAD3-4315-985E-0D805C9DE7F4}" dt="2024-05-12T00:54:27.413" v="122" actId="47"/>
          <pc:sldLayoutMkLst>
            <pc:docMk/>
            <pc:sldMasterMk cId="0" sldId="2147483687"/>
            <pc:sldLayoutMk cId="0"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4817d26485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4817d26485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endParaRPr>
              <a:solidFill>
                <a:srgbClr val="626B73"/>
              </a:solidFill>
              <a:latin typeface="Roboto"/>
              <a:ea typeface="Roboto"/>
              <a:cs typeface="Roboto"/>
              <a:sym typeface="Roboto"/>
            </a:endParaRPr>
          </a:p>
          <a:p>
            <a:pPr marL="0" lvl="0" indent="0" algn="l" rtl="0">
              <a:spcBef>
                <a:spcPts val="0"/>
              </a:spcBef>
              <a:spcAft>
                <a:spcPts val="0"/>
              </a:spcAft>
              <a:buNone/>
            </a:pPr>
            <a:endParaRPr>
              <a:solidFill>
                <a:srgbClr val="626B73"/>
              </a:solidFill>
              <a:latin typeface="Roboto"/>
              <a:ea typeface="Roboto"/>
              <a:cs typeface="Roboto"/>
              <a:sym typeface="Robot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6ce9a497ca_0_3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6ce9a497ca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Currently the most promising way of </a:t>
            </a:r>
            <a:endParaRPr/>
          </a:p>
          <a:p>
            <a:pPr marL="0" lvl="0" indent="0" algn="l" rtl="0">
              <a:spcBef>
                <a:spcPts val="0"/>
              </a:spcBef>
              <a:spcAft>
                <a:spcPts val="0"/>
              </a:spcAft>
              <a:buNone/>
            </a:pPr>
            <a:r>
              <a:rPr lang="zh-CN"/>
              <a:t>There are some assumptions, but mainly </a:t>
            </a:r>
            <a:endParaRPr/>
          </a:p>
          <a:p>
            <a:pPr marL="0" lvl="0" indent="0" algn="l" rtl="0">
              <a:spcBef>
                <a:spcPts val="0"/>
              </a:spcBef>
              <a:spcAft>
                <a:spcPts val="0"/>
              </a:spcAft>
              <a:buNone/>
            </a:pPr>
            <a:r>
              <a:rPr lang="zh-CN"/>
              <a:t>Which is kind of safe for MSPs, </a:t>
            </a:r>
            <a:endParaRPr/>
          </a:p>
          <a:p>
            <a:pPr marL="0" lvl="0" indent="0" algn="l" rtl="0">
              <a:spcBef>
                <a:spcPts val="0"/>
              </a:spcBef>
              <a:spcAft>
                <a:spcPts val="0"/>
              </a:spcAft>
              <a:buNone/>
            </a:pPr>
            <a:r>
              <a:rPr lang="zh-CN"/>
              <a:t>In one hand, low B;</a:t>
            </a:r>
            <a:endParaRPr/>
          </a:p>
          <a:p>
            <a:pPr marL="0" lvl="0" indent="0" algn="l" rtl="0">
              <a:spcBef>
                <a:spcPts val="0"/>
              </a:spcBef>
              <a:spcAft>
                <a:spcPts val="0"/>
              </a:spcAft>
              <a:buNone/>
            </a:pPr>
            <a:r>
              <a:rPr lang="zh-CN"/>
              <a:t>on the other hand, rotation </a:t>
            </a:r>
            <a:endParaRPr/>
          </a:p>
          <a:p>
            <a:pPr marL="0" lvl="0" indent="0" algn="l" rtl="0">
              <a:spcBef>
                <a:spcPts val="0"/>
              </a:spcBef>
              <a:spcAft>
                <a:spcPts val="0"/>
              </a:spcAft>
              <a:buNone/>
            </a:pPr>
            <a:r>
              <a:rPr lang="zh-CN"/>
              <a:t>I will later on show your some results on EOS based on the analysis of these two nicer sources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2dadaac88d2_0_3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2dadaac88d2_0_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The technique involved in such kind of measurement is</a:t>
            </a:r>
            <a:endParaRPr/>
          </a:p>
          <a:p>
            <a:pPr marL="0" lvl="0" indent="0" algn="l" rtl="0">
              <a:spcBef>
                <a:spcPts val="0"/>
              </a:spcBef>
              <a:spcAft>
                <a:spcPts val="0"/>
              </a:spcAft>
              <a:buNone/>
            </a:pPr>
            <a:r>
              <a:rPr lang="zh-CN"/>
              <a:t>Has said it is a straightforward way to deduce R, but in reality, there are many complications </a:t>
            </a:r>
            <a:endParaRPr/>
          </a:p>
          <a:p>
            <a:pPr marL="0" lvl="0" indent="0" algn="l" rtl="0">
              <a:spcBef>
                <a:spcPts val="0"/>
              </a:spcBef>
              <a:spcAft>
                <a:spcPts val="0"/>
              </a:spcAft>
              <a:buNone/>
            </a:pPr>
            <a:r>
              <a:rPr lang="zh-CN"/>
              <a:t>Naturely, to avoid the possible degeneracy caused by</a:t>
            </a:r>
            <a:endParaRPr/>
          </a:p>
          <a:p>
            <a:pPr marL="0" lvl="0" indent="0" algn="l" rtl="0">
              <a:spcBef>
                <a:spcPts val="0"/>
              </a:spcBef>
              <a:spcAft>
                <a:spcPts val="0"/>
              </a:spcAft>
              <a:buNone/>
            </a:pPr>
            <a:r>
              <a:rPr lang="zh-CN"/>
              <a:t>We needy</a:t>
            </a:r>
            <a:endParaRPr/>
          </a:p>
          <a:p>
            <a:pPr marL="0" lvl="0" indent="0" algn="l" rtl="0">
              <a:spcBef>
                <a:spcPts val="0"/>
              </a:spcBef>
              <a:spcAft>
                <a:spcPts val="0"/>
              </a:spcAft>
              <a:buNone/>
            </a:pPr>
            <a:r>
              <a:rPr lang="zh-CN"/>
              <a:t>And the NICER proved to be the first step to achieve both </a:t>
            </a:r>
            <a:endParaRPr/>
          </a:p>
          <a:p>
            <a:pPr marL="0" lvl="0" indent="0" algn="l" rtl="0">
              <a:spcBef>
                <a:spcPts val="0"/>
              </a:spcBef>
              <a:spcAft>
                <a:spcPts val="0"/>
              </a:spcAft>
              <a:buNone/>
            </a:pPr>
            <a:r>
              <a:rPr lang="zh-CN"/>
              <a:t>In the coming years, more pricise and more accurate data will be accumulating, and Chinese astronomers play an increasingly important role in this field of time-domain astrophysics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71085b655a_2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71085b655a_2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 Especially we theoreist should realize the ever-changing of the observational data, just recently, the nicer refined the analysis of their two sources, through the culaberation of other X-ray  </a:t>
            </a:r>
            <a:endParaRPr/>
          </a:p>
          <a:p>
            <a:pPr marL="0" lvl="0" indent="0" algn="l" rtl="0">
              <a:spcBef>
                <a:spcPts val="0"/>
              </a:spcBef>
              <a:spcAft>
                <a:spcPts val="0"/>
              </a:spcAft>
              <a:buClr>
                <a:schemeClr val="dk1"/>
              </a:buClr>
              <a:buSzPts val="1100"/>
              <a:buFont typeface="Arial"/>
              <a:buNone/>
            </a:pPr>
            <a:r>
              <a:rPr lang="zh-CN" sz="1400" i="1">
                <a:solidFill>
                  <a:srgbClr val="777777"/>
                </a:solidFill>
                <a:latin typeface="Calibri"/>
                <a:ea typeface="Calibri"/>
                <a:cs typeface="Calibri"/>
                <a:sym typeface="Calibri"/>
              </a:rPr>
              <a:t>Green band: Minimum spin period from latest pulsar surveys</a:t>
            </a:r>
            <a:endParaRPr sz="1400" i="1">
              <a:solidFill>
                <a:srgbClr val="777777"/>
              </a:solidFill>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71085b655a_2_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271085b655a_2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dirty="0">
                <a:solidFill>
                  <a:schemeClr val="dk1"/>
                </a:solidFill>
              </a:rPr>
              <a:t>apart from the light-curve modelling,</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2c8a39e0a10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2c8a39e0a10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solidFill>
                  <a:schemeClr val="dk1"/>
                </a:solidFill>
              </a:rPr>
              <a:t>This the runtine for modelling a EOS, first, then, if,.</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For example, in the language of quantum field theory,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NN interaction is describled by meson-exchange,</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meson coupling paramters are fitted to reproduce the nuclear matter properties around nuclear normal density or nuclear saturation density rho_0,</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Currently, other nuclear matter properties are relatively well-determined, except the nuclear symmetry energy,</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It represents EOS contribution from isospin-asymmetry part,</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And the uncertain nuclear symmetry energy around 𝜌0 dominates EOS ambiguity and stiffness in the case without strangeness.</a:t>
            </a:r>
            <a:endParaRPr>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g2dadaac88d2_0_609: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 name="Google Shape;383;g2dadaac88d2_0_6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but the analysis of tidal deformality use only polytrope eos </a:t>
            </a:r>
            <a:endParaRPr/>
          </a:p>
          <a:p>
            <a:pPr marL="0" lvl="0" indent="0" algn="l" rtl="0">
              <a:spcBef>
                <a:spcPts val="0"/>
              </a:spcBef>
              <a:spcAft>
                <a:spcPts val="0"/>
              </a:spcAft>
              <a:buNone/>
            </a:pPr>
            <a:r>
              <a:rPr lang="zh-CN"/>
              <a:t>and if later the phase transition is included in the prior, one expects the star properties would be less constrained.</a:t>
            </a:r>
            <a:endParaRPr/>
          </a:p>
          <a:p>
            <a:pPr marL="0" lvl="0" indent="0" algn="l" rtl="0">
              <a:spcBef>
                <a:spcPts val="0"/>
              </a:spcBef>
              <a:spcAft>
                <a:spcPts val="0"/>
              </a:spcAft>
              <a:buNone/>
            </a:pPr>
            <a:r>
              <a:rPr lang="zh-CN"/>
              <a:t>There are already several papers discuss the tidal deformability with strangeness phase transition, including ours.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2c8a39e0a10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2c8a39e0a10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US" altLang="zh-CN" sz="1100" dirty="0">
                <a:solidFill>
                  <a:srgbClr val="222222"/>
                </a:solidFill>
                <a:latin typeface="Calibri"/>
                <a:ea typeface="Calibri"/>
                <a:cs typeface="Calibri"/>
                <a:sym typeface="Calibri"/>
              </a:rPr>
              <a:t>While establishing a direct connection between QCD and NS </a:t>
            </a:r>
            <a:r>
              <a:rPr lang="en-US" altLang="zh-CN" sz="1100" dirty="0" err="1">
                <a:solidFill>
                  <a:srgbClr val="222222"/>
                </a:solidFill>
                <a:latin typeface="Calibri"/>
                <a:ea typeface="Calibri"/>
                <a:cs typeface="Calibri"/>
                <a:sym typeface="Calibri"/>
              </a:rPr>
              <a:t>EoS</a:t>
            </a:r>
            <a:r>
              <a:rPr lang="en-US" altLang="zh-CN" sz="1100" dirty="0">
                <a:solidFill>
                  <a:srgbClr val="222222"/>
                </a:solidFill>
                <a:latin typeface="Calibri"/>
                <a:ea typeface="Calibri"/>
                <a:cs typeface="Calibri"/>
                <a:sym typeface="Calibri"/>
              </a:rPr>
              <a:t> remains challenging,</a:t>
            </a:r>
            <a:r>
              <a:rPr lang="en-US" altLang="zh-CN" sz="1100" dirty="0">
                <a:solidFill>
                  <a:schemeClr val="dk1"/>
                </a:solidFill>
                <a:latin typeface="Calibri"/>
                <a:ea typeface="Calibri"/>
                <a:cs typeface="Calibri"/>
                <a:sym typeface="Calibri"/>
              </a:rPr>
              <a:t> a </a:t>
            </a:r>
            <a:r>
              <a:rPr lang="en-US" altLang="zh-CN" sz="1100" dirty="0">
                <a:solidFill>
                  <a:srgbClr val="CC0000"/>
                </a:solidFill>
                <a:latin typeface="Calibri"/>
                <a:ea typeface="Calibri"/>
                <a:cs typeface="Calibri"/>
                <a:sym typeface="Calibri"/>
              </a:rPr>
              <a:t>pragmatic </a:t>
            </a:r>
            <a:r>
              <a:rPr lang="en-US" altLang="zh-CN" sz="1100" dirty="0">
                <a:solidFill>
                  <a:schemeClr val="dk1"/>
                </a:solidFill>
                <a:latin typeface="Calibri"/>
                <a:ea typeface="Calibri"/>
                <a:cs typeface="Calibri"/>
                <a:sym typeface="Calibri"/>
              </a:rPr>
              <a:t>approach is </a:t>
            </a:r>
            <a:r>
              <a:rPr lang="en-US" altLang="zh-CN" sz="1100" dirty="0">
                <a:solidFill>
                  <a:srgbClr val="CC0000"/>
                </a:solidFill>
                <a:latin typeface="Calibri"/>
                <a:ea typeface="Calibri"/>
                <a:cs typeface="Calibri"/>
                <a:sym typeface="Calibri"/>
              </a:rPr>
              <a:t>necessary </a:t>
            </a:r>
            <a:r>
              <a:rPr lang="en-US" altLang="zh-CN" sz="1100" dirty="0">
                <a:solidFill>
                  <a:schemeClr val="dk1"/>
                </a:solidFill>
                <a:latin typeface="Calibri"/>
                <a:ea typeface="Calibri"/>
                <a:cs typeface="Calibri"/>
                <a:sym typeface="Calibri"/>
              </a:rPr>
              <a:t>to translate NS observations into EOS microphysics.</a:t>
            </a:r>
            <a:endParaRPr lang="en-US" altLang="zh-SG" sz="1050" dirty="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dadaac88d2_0_3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dadaac88d2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QMF stands for quark mean field </a:t>
            </a:r>
            <a:endParaRPr/>
          </a:p>
          <a:p>
            <a:pPr marL="0" lvl="0" indent="0" algn="l" rtl="0">
              <a:spcBef>
                <a:spcPts val="0"/>
              </a:spcBef>
              <a:spcAft>
                <a:spcPts val="0"/>
              </a:spcAft>
              <a:buNone/>
            </a:pPr>
            <a:endParaRPr/>
          </a:p>
          <a:p>
            <a:pPr marL="0" lvl="0" indent="0" algn="l" rtl="0">
              <a:spcBef>
                <a:spcPts val="0"/>
              </a:spcBef>
              <a:spcAft>
                <a:spcPts val="0"/>
              </a:spcAft>
              <a:buClr>
                <a:srgbClr val="000000"/>
              </a:buClr>
              <a:buSzPts val="1100"/>
              <a:buFont typeface="Arial"/>
              <a:buNone/>
            </a:pPr>
            <a:r>
              <a:rPr lang="zh-CN"/>
              <a:t>We newly constructed a set of EOS only different in the L parameter, and in the same time agree all laboratory nuclear experiments.</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2dadaac88d2_0_3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2dadaac88d2_0_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considerable hadron-quark interface tension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g2dadaac88d2_0_4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 name="Google Shape;486;g2dadaac88d2_0_4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2ca5cf882da_0_5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2ca5cf882da_0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dadaac88d2_0_3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dadaac88d2_0_3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2c6ddd5d01d_1_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3" name="Google Shape;513;g2c6ddd5d01d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c7840c3028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5" name="Google Shape;525;g2c7840c3028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550">
                <a:solidFill>
                  <a:schemeClr val="dk1"/>
                </a:solidFill>
                <a:highlight>
                  <a:schemeClr val="lt1"/>
                </a:highlight>
                <a:latin typeface="Lato"/>
                <a:ea typeface="Lato"/>
                <a:cs typeface="Lato"/>
                <a:sym typeface="Lato"/>
              </a:rPr>
              <a:t>The updated radius measurements, incorporating XMM-Newton data, enhance the precision of the EoS inference by tightening the constraint on the pressure at densities around ∼1-2n</a:t>
            </a:r>
            <a:r>
              <a:rPr lang="zh-CN" sz="1550" baseline="-25000">
                <a:solidFill>
                  <a:schemeClr val="dk1"/>
                </a:solidFill>
                <a:highlight>
                  <a:schemeClr val="lt1"/>
                </a:highlight>
                <a:latin typeface="Lato"/>
                <a:ea typeface="Lato"/>
                <a:cs typeface="Lato"/>
                <a:sym typeface="Lato"/>
              </a:rPr>
              <a:t>0</a:t>
            </a:r>
            <a:r>
              <a:rPr lang="zh-CN" sz="1550">
                <a:solidFill>
                  <a:schemeClr val="dk1"/>
                </a:solidFill>
                <a:highlight>
                  <a:schemeClr val="lt1"/>
                </a:highlight>
                <a:latin typeface="Lato"/>
                <a:ea typeface="Lato"/>
                <a:cs typeface="Lato"/>
                <a:sym typeface="Lato"/>
              </a:rPr>
              <a:t> (∼1-5 n</a:t>
            </a:r>
            <a:r>
              <a:rPr lang="zh-CN" sz="1550" baseline="-25000">
                <a:solidFill>
                  <a:schemeClr val="dk1"/>
                </a:solidFill>
                <a:highlight>
                  <a:schemeClr val="lt1"/>
                </a:highlight>
                <a:latin typeface="Lato"/>
                <a:ea typeface="Lato"/>
                <a:cs typeface="Lato"/>
                <a:sym typeface="Lato"/>
              </a:rPr>
              <a:t>0</a:t>
            </a:r>
            <a:r>
              <a:rPr lang="zh-CN" sz="1550">
                <a:solidFill>
                  <a:schemeClr val="dk1"/>
                </a:solidFill>
                <a:highlight>
                  <a:schemeClr val="lt1"/>
                </a:highlight>
                <a:latin typeface="Lato"/>
                <a:ea typeface="Lato"/>
                <a:cs typeface="Lato"/>
                <a:sym typeface="Lato"/>
              </a:rPr>
              <a:t>) for NSs (HSs);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c8a39e0a10_0_2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c8a39e0a10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zh-CN" sz="1450">
                <a:solidFill>
                  <a:schemeClr val="dk1"/>
                </a:solidFill>
                <a:highlight>
                  <a:schemeClr val="lt1"/>
                </a:highlight>
              </a:rPr>
              <a:t>Consistent predictions are obtained for the saturation properties K</a:t>
            </a:r>
            <a:r>
              <a:rPr lang="zh-CN" sz="950">
                <a:solidFill>
                  <a:schemeClr val="dk1"/>
                </a:solidFill>
                <a:highlight>
                  <a:schemeClr val="lt1"/>
                </a:highlight>
              </a:rPr>
              <a:t>0</a:t>
            </a:r>
            <a:r>
              <a:rPr lang="zh-CN" sz="1450">
                <a:solidFill>
                  <a:schemeClr val="dk1"/>
                </a:solidFill>
                <a:highlight>
                  <a:schemeClr val="lt1"/>
                </a:highlight>
              </a:rPr>
              <a:t>,E</a:t>
            </a:r>
            <a:r>
              <a:rPr lang="zh-CN" sz="950">
                <a:solidFill>
                  <a:schemeClr val="dk1"/>
                </a:solidFill>
                <a:highlight>
                  <a:schemeClr val="lt1"/>
                </a:highlight>
              </a:rPr>
              <a:t>0sym</a:t>
            </a:r>
            <a:r>
              <a:rPr lang="zh-CN" sz="1450">
                <a:solidFill>
                  <a:schemeClr val="dk1"/>
                </a:solidFill>
                <a:highlight>
                  <a:schemeClr val="lt1"/>
                </a:highlight>
              </a:rPr>
              <a:t>, and m</a:t>
            </a:r>
            <a:r>
              <a:rPr lang="zh-CN" sz="950">
                <a:solidFill>
                  <a:schemeClr val="dk1"/>
                </a:solidFill>
                <a:highlight>
                  <a:schemeClr val="lt1"/>
                </a:highlight>
              </a:rPr>
              <a:t>∗0 </a:t>
            </a:r>
            <a:r>
              <a:rPr lang="zh-CN" sz="1450">
                <a:solidFill>
                  <a:schemeClr val="dk1"/>
                </a:solidFill>
                <a:highlight>
                  <a:schemeClr val="lt1"/>
                </a:highlight>
              </a:rPr>
              <a:t>for the cases with or without strangeness phase transition;</a:t>
            </a:r>
            <a:endParaRPr sz="1450">
              <a:solidFill>
                <a:schemeClr val="dk1"/>
              </a:solidFill>
              <a:highlight>
                <a:schemeClr val="lt1"/>
              </a:highlight>
            </a:endParaRPr>
          </a:p>
          <a:p>
            <a:pPr marL="0" lvl="0" indent="0" algn="l" rtl="0">
              <a:lnSpc>
                <a:spcPct val="115000"/>
              </a:lnSpc>
              <a:spcBef>
                <a:spcPts val="0"/>
              </a:spcBef>
              <a:spcAft>
                <a:spcPts val="0"/>
              </a:spcAft>
              <a:buNone/>
            </a:pPr>
            <a:r>
              <a:rPr lang="zh-CN" sz="1450">
                <a:solidFill>
                  <a:schemeClr val="dk1"/>
                </a:solidFill>
                <a:highlight>
                  <a:schemeClr val="lt1"/>
                </a:highlight>
              </a:rPr>
              <a:t>Accounting for the possibility of a phase transition, the resulting L0 is around 41.7 MeV.</a:t>
            </a:r>
            <a:endParaRPr sz="9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2ca5cf882da_0_5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2ca5cf882da_0_5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2c0e0a81b98_0_4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2c0e0a81b98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28600" algn="l" rtl="0">
              <a:spcBef>
                <a:spcPts val="0"/>
              </a:spcBef>
              <a:spcAft>
                <a:spcPts val="0"/>
              </a:spcAft>
              <a:buClr>
                <a:schemeClr val="dk1"/>
              </a:buClr>
              <a:buSzPts val="1400"/>
              <a:buFont typeface="Arial"/>
              <a:buNone/>
            </a:pPr>
            <a:r>
              <a:rPr lang="zh-CN" sz="1200">
                <a:solidFill>
                  <a:schemeClr val="dk1"/>
                </a:solidFill>
                <a:latin typeface="Microsoft Yahei"/>
                <a:ea typeface="Microsoft Yahei"/>
                <a:cs typeface="Microsoft Yahei"/>
                <a:sym typeface="Microsoft Yahei"/>
              </a:rPr>
              <a:t>Open the black box: To quantitatively determine neutron star EOS from connecting consistently nuclear physics and astronomy</a:t>
            </a:r>
            <a:endParaRPr sz="14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c6ddef0cc4_0_4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c6ddef0cc4_0_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before I show you the results</a:t>
            </a:r>
            <a:endParaRPr/>
          </a:p>
          <a:p>
            <a:pPr marL="0" lvl="0" indent="0" algn="l" rtl="0">
              <a:spcBef>
                <a:spcPts val="0"/>
              </a:spcBef>
              <a:spcAft>
                <a:spcPts val="0"/>
              </a:spcAft>
              <a:buNone/>
            </a:pPr>
            <a:r>
              <a:rPr lang="zh-CN"/>
              <a:t>accounting for </a:t>
            </a:r>
            <a:r>
              <a:rPr lang="zh-CN" b="1"/>
              <a:t>higher-order many-body </a:t>
            </a:r>
            <a:r>
              <a:rPr lang="zh-CN"/>
              <a:t>effects  </a:t>
            </a:r>
            <a:endParaRPr/>
          </a:p>
          <a:p>
            <a:pPr marL="0" lvl="0" indent="0" algn="l" rtl="0">
              <a:spcBef>
                <a:spcPts val="0"/>
              </a:spcBef>
              <a:spcAft>
                <a:spcPts val="0"/>
              </a:spcAft>
              <a:buNone/>
            </a:pPr>
            <a:r>
              <a:rPr lang="zh-CN"/>
              <a:t>either by including nonlinear </a:t>
            </a:r>
            <a:endParaRPr/>
          </a:p>
          <a:p>
            <a:pPr marL="0" lvl="0" indent="0" algn="l" rtl="0">
              <a:spcBef>
                <a:spcPts val="0"/>
              </a:spcBef>
              <a:spcAft>
                <a:spcPts val="0"/>
              </a:spcAft>
              <a:buNone/>
            </a:pPr>
            <a:r>
              <a:rPr lang="zh-CN"/>
              <a:t>or density dependence</a:t>
            </a:r>
            <a:endParaRPr/>
          </a:p>
          <a:p>
            <a:pPr marL="0" lvl="0" indent="0" algn="l" rtl="0">
              <a:spcBef>
                <a:spcPts val="0"/>
              </a:spcBef>
              <a:spcAft>
                <a:spcPts val="0"/>
              </a:spcAft>
              <a:buNone/>
            </a:pPr>
            <a:r>
              <a:rPr lang="zh-CN"/>
              <a:t>we chose especially the stiff ones because </a:t>
            </a:r>
            <a:endParaRPr/>
          </a:p>
          <a:p>
            <a:pPr marL="0" lvl="0" indent="0" algn="l" rtl="0">
              <a:spcBef>
                <a:spcPts val="0"/>
              </a:spcBef>
              <a:spcAft>
                <a:spcPts val="0"/>
              </a:spcAft>
              <a:buNone/>
            </a:pPr>
            <a:endParaRPr/>
          </a:p>
          <a:p>
            <a:pPr marL="0" lvl="0" indent="0" algn="l" rtl="0">
              <a:spcBef>
                <a:spcPts val="0"/>
              </a:spcBef>
              <a:spcAft>
                <a:spcPts val="0"/>
              </a:spcAft>
              <a:buNone/>
            </a:pPr>
            <a:r>
              <a:rPr lang="zh-CN"/>
              <a:t>keeping consistency</a:t>
            </a:r>
            <a:endParaRPr/>
          </a:p>
          <a:p>
            <a:pPr marL="0" lvl="0" indent="0" algn="l" rtl="0">
              <a:spcBef>
                <a:spcPts val="0"/>
              </a:spcBef>
              <a:spcAft>
                <a:spcPts val="0"/>
              </a:spcAft>
              <a:buNone/>
            </a:pPr>
            <a:r>
              <a:rPr lang="zh-CN"/>
              <a:t>with a span of</a:t>
            </a:r>
            <a:endParaRPr/>
          </a:p>
        </p:txBody>
      </p:sp>
    </p:spTree>
    <p:extLst>
      <p:ext uri="{BB962C8B-B14F-4D97-AF65-F5344CB8AC3E}">
        <p14:creationId xmlns:p14="http://schemas.microsoft.com/office/powerpoint/2010/main" val="3666646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ca5cf882da_0_5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ca5cf882da_0_5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g783f8f7976d83d3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7" name="Google Shape;607;g783f8f7976d83d3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Naturely arise</a:t>
            </a:r>
            <a:endParaRPr/>
          </a:p>
          <a:p>
            <a:pPr marL="0" lvl="0" indent="0" algn="l" rtl="0">
              <a:spcBef>
                <a:spcPts val="0"/>
              </a:spcBef>
              <a:spcAft>
                <a:spcPts val="0"/>
              </a:spcAft>
              <a:buNone/>
            </a:pPr>
            <a:r>
              <a:rPr lang="zh-CN"/>
              <a:t>那么它们是不是可以在一个eos描述框架下</a:t>
            </a:r>
            <a:r>
              <a:rPr lang="zh-CN" sz="1050">
                <a:solidFill>
                  <a:schemeClr val="dk1"/>
                </a:solidFill>
              </a:rPr>
              <a:t>兼容</a:t>
            </a:r>
            <a:endParaRPr sz="1050">
              <a:solidFill>
                <a:schemeClr val="dk1"/>
              </a:solidFill>
            </a:endParaRPr>
          </a:p>
          <a:p>
            <a:pPr marL="0" lvl="0" indent="0" algn="l" rtl="0">
              <a:spcBef>
                <a:spcPts val="0"/>
              </a:spcBef>
              <a:spcAft>
                <a:spcPts val="0"/>
              </a:spcAft>
              <a:buNone/>
            </a:pPr>
            <a:r>
              <a:rPr lang="zh-CN" sz="1050">
                <a:solidFill>
                  <a:schemeClr val="dk1"/>
                </a:solidFill>
              </a:rPr>
              <a:t>If consistent can go ahead</a:t>
            </a:r>
            <a:endParaRPr sz="1050">
              <a:solidFill>
                <a:schemeClr val="dk1"/>
              </a:solidFill>
            </a:endParaRPr>
          </a:p>
          <a:p>
            <a:pPr marL="0" lvl="0" indent="0" algn="l" rtl="0">
              <a:spcBef>
                <a:spcPts val="0"/>
              </a:spcBef>
              <a:spcAft>
                <a:spcPts val="0"/>
              </a:spcAft>
              <a:buNone/>
            </a:pPr>
            <a:endParaRPr sz="1050">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
        <p:cNvGrpSpPr/>
        <p:nvPr/>
      </p:nvGrpSpPr>
      <p:grpSpPr>
        <a:xfrm>
          <a:off x="0" y="0"/>
          <a:ext cx="0" cy="0"/>
          <a:chOff x="0" y="0"/>
          <a:chExt cx="0" cy="0"/>
        </a:xfrm>
      </p:grpSpPr>
      <p:sp>
        <p:nvSpPr>
          <p:cNvPr id="993" name="Google Shape;993;g2c7840c3028_0_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4" name="Google Shape;994;g2c7840c3028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zh-CN" sz="1400">
                <a:solidFill>
                  <a:schemeClr val="dk1"/>
                </a:solidFill>
              </a:rPr>
              <a:t>Why we all care about the NS EOS?</a:t>
            </a:r>
            <a:endParaRPr sz="1400">
              <a:solidFill>
                <a:schemeClr val="dk1"/>
              </a:solidFill>
            </a:endParaRPr>
          </a:p>
          <a:p>
            <a:pPr marL="0" lvl="0" indent="0" algn="l" rtl="0">
              <a:lnSpc>
                <a:spcPct val="100000"/>
              </a:lnSpc>
              <a:spcBef>
                <a:spcPts val="0"/>
              </a:spcBef>
              <a:spcAft>
                <a:spcPts val="0"/>
              </a:spcAft>
              <a:buNone/>
            </a:pPr>
            <a:r>
              <a:rPr lang="zh-CN" sz="1400">
                <a:solidFill>
                  <a:schemeClr val="dk1"/>
                </a:solidFill>
              </a:rPr>
              <a:t>becaure not only they are  related to the birth and the evolution of NSs as well as the remnants. but also crucial to our understanding of the central engine of short GRBs, and the associated kilonova emission.</a:t>
            </a:r>
            <a:endParaRPr sz="1400">
              <a:solidFill>
                <a:schemeClr val="dk1"/>
              </a:solidFill>
            </a:endParaRPr>
          </a:p>
          <a:p>
            <a:pPr marL="0" lvl="0" indent="0" algn="l" rtl="0">
              <a:lnSpc>
                <a:spcPct val="100000"/>
              </a:lnSpc>
              <a:spcBef>
                <a:spcPts val="0"/>
              </a:spcBef>
              <a:spcAft>
                <a:spcPts val="0"/>
              </a:spcAft>
              <a:buNone/>
            </a:pPr>
            <a:r>
              <a:rPr lang="zh-CN" sz="1400">
                <a:solidFill>
                  <a:schemeClr val="dk1"/>
                </a:solidFill>
              </a:rPr>
              <a:t>They are also crucial to many puzzles like the mass gap,.. and the glitch crisis.</a:t>
            </a:r>
            <a:endParaRPr sz="1400">
              <a:solidFill>
                <a:schemeClr val="dk1"/>
              </a:solidFill>
            </a:endParaRPr>
          </a:p>
          <a:p>
            <a:pPr marL="0" lvl="0" indent="0" algn="l" rtl="0">
              <a:lnSpc>
                <a:spcPct val="100000"/>
              </a:lnSpc>
              <a:spcBef>
                <a:spcPts val="0"/>
              </a:spcBef>
              <a:spcAft>
                <a:spcPts val="0"/>
              </a:spcAft>
              <a:buNone/>
            </a:pPr>
            <a:r>
              <a:rPr lang="zh-CN" sz="1400">
                <a:solidFill>
                  <a:schemeClr val="dk1"/>
                </a:solidFill>
              </a:rPr>
              <a:t>Unfortunately, the extract EOS remains very uncertain due to the complication of the nonperturbtive QCD,</a:t>
            </a:r>
            <a:endParaRPr sz="1400">
              <a:solidFill>
                <a:schemeClr val="dk1"/>
              </a:solidFill>
            </a:endParaRPr>
          </a:p>
          <a:p>
            <a:pPr marL="0" lvl="0" indent="0" algn="l" rtl="0">
              <a:lnSpc>
                <a:spcPct val="100000"/>
              </a:lnSpc>
              <a:spcBef>
                <a:spcPts val="0"/>
              </a:spcBef>
              <a:spcAft>
                <a:spcPts val="0"/>
              </a:spcAft>
              <a:buNone/>
            </a:pPr>
            <a:r>
              <a:rPr lang="zh-CN" sz="1400">
                <a:solidFill>
                  <a:schemeClr val="dk1"/>
                </a:solidFill>
              </a:rPr>
              <a:t>and difficult to pin down.</a:t>
            </a:r>
            <a:endParaRPr sz="1400">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endParaRPr>
              <a:solidFill>
                <a:schemeClr val="dk1"/>
              </a:solidFill>
            </a:endParaRPr>
          </a:p>
          <a:p>
            <a:pPr marL="0" lvl="0" indent="0" algn="l" rtl="0">
              <a:lnSpc>
                <a:spcPct val="100000"/>
              </a:lnSpc>
              <a:spcBef>
                <a:spcPts val="0"/>
              </a:spcBef>
              <a:spcAft>
                <a:spcPts val="0"/>
              </a:spcAft>
              <a:buNone/>
            </a:pPr>
            <a:endParaRPr>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dadaac88d2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dadaac88d2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solidFill>
                  <a:schemeClr val="dk1"/>
                </a:solidFill>
              </a:rPr>
              <a:t>If we take a typical mass of 1.4 solar mass and a typical radius of 10 kilometer,</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average density of the star is 2-3 times of nuclear normal density,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corresponding the energy sclale of several hundreds MeV脉浮，</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So in order to calcualte the NS EOS, we have to deal with the strong coupling in non-perturbative regime.</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One can not solve it at the moment in mathematics, so the first-principle theoretical calculations of EOS are unfortunately impossible.</a:t>
            </a:r>
            <a:endParaRPr>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39218b82b17fa61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39218b82b17fa6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sz="1300">
                <a:solidFill>
                  <a:schemeClr val="dk1"/>
                </a:solidFill>
              </a:rPr>
              <a:t>Things not covered in this talk</a:t>
            </a:r>
            <a:endParaRPr sz="1300">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Neutron stars exhibit a wide range of X-ray emissions,</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These include common phenomena such as pulsations in radio and X-ray, and X-ray bursts observed daily,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less frequent phenomena such as giant flares in magnetars, superbursts and thermal relaxation in accreting neutron</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stars that recur on the timescale of few years,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Although the basic paradigm exists for each of these phenomena, a quantitative understanding is only now beginning to emerge</a:t>
            </a:r>
            <a:endParaRPr>
              <a:solidFill>
                <a:schemeClr val="dk1"/>
              </a:solidFill>
            </a:endParaRPr>
          </a:p>
          <a:p>
            <a:pPr marL="0" lvl="0" indent="0" algn="ctr" rtl="0">
              <a:spcBef>
                <a:spcPts val="0"/>
              </a:spcBef>
              <a:spcAft>
                <a:spcPts val="0"/>
              </a:spcAft>
              <a:buClr>
                <a:schemeClr val="dk1"/>
              </a:buClr>
              <a:buSzPts val="1100"/>
              <a:buFont typeface="Arial"/>
              <a:buNone/>
            </a:pPr>
            <a:r>
              <a:rPr lang="zh-CN" sz="1600">
                <a:solidFill>
                  <a:schemeClr val="dk1"/>
                </a:solidFill>
                <a:latin typeface="Lato"/>
                <a:ea typeface="Lato"/>
                <a:cs typeface="Lato"/>
                <a:sym typeface="Lato"/>
              </a:rPr>
              <a:t>The technique is the </a:t>
            </a:r>
            <a:r>
              <a:rPr lang="zh-CN" sz="1600">
                <a:solidFill>
                  <a:srgbClr val="3333FF"/>
                </a:solidFill>
                <a:latin typeface="Lato"/>
                <a:ea typeface="Lato"/>
                <a:cs typeface="Lato"/>
                <a:sym typeface="Lato"/>
              </a:rPr>
              <a:t>most promising</a:t>
            </a:r>
            <a:r>
              <a:rPr lang="zh-CN" sz="1600">
                <a:solidFill>
                  <a:schemeClr val="dk1"/>
                </a:solidFill>
                <a:latin typeface="Lato"/>
                <a:ea typeface="Lato"/>
                <a:cs typeface="Lato"/>
                <a:sym typeface="Lato"/>
              </a:rPr>
              <a:t> in providing</a:t>
            </a:r>
            <a:r>
              <a:rPr lang="zh-CN" sz="1600">
                <a:solidFill>
                  <a:srgbClr val="CC0000"/>
                </a:solidFill>
                <a:latin typeface="Lato"/>
                <a:ea typeface="Lato"/>
                <a:cs typeface="Lato"/>
                <a:sym typeface="Lato"/>
              </a:rPr>
              <a:t> accurate</a:t>
            </a:r>
            <a:r>
              <a:rPr lang="zh-CN" sz="1600">
                <a:solidFill>
                  <a:schemeClr val="dk1"/>
                </a:solidFill>
                <a:latin typeface="Lato"/>
                <a:ea typeface="Lato"/>
                <a:cs typeface="Lato"/>
                <a:sym typeface="Lato"/>
              </a:rPr>
              <a:t> and </a:t>
            </a:r>
            <a:r>
              <a:rPr lang="zh-CN" sz="1600">
                <a:solidFill>
                  <a:srgbClr val="CC0000"/>
                </a:solidFill>
                <a:latin typeface="Lato"/>
                <a:ea typeface="Lato"/>
                <a:cs typeface="Lato"/>
                <a:sym typeface="Lato"/>
              </a:rPr>
              <a:t>precise</a:t>
            </a:r>
            <a:r>
              <a:rPr lang="zh-CN" sz="1600">
                <a:solidFill>
                  <a:schemeClr val="dk1"/>
                </a:solidFill>
                <a:latin typeface="Lato"/>
                <a:ea typeface="Lato"/>
                <a:cs typeface="Lato"/>
                <a:sym typeface="Lato"/>
              </a:rPr>
              <a:t> constraints on R</a:t>
            </a:r>
            <a:endParaRPr sz="16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600">
                <a:solidFill>
                  <a:schemeClr val="dk1"/>
                </a:solidFill>
                <a:latin typeface="Lato"/>
                <a:ea typeface="Lato"/>
                <a:cs typeface="Lato"/>
                <a:sym typeface="Lato"/>
              </a:rPr>
              <a:t>in the coming years!</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78002866e759b64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78002866e759b6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2dadaac88d2_0_134:notes"/>
          <p:cNvSpPr txBox="1">
            <a:spLocks noGrp="1"/>
          </p:cNvSpPr>
          <p:nvPr>
            <p:ph type="body" idx="1"/>
          </p:nvPr>
        </p:nvSpPr>
        <p:spPr>
          <a:xfrm>
            <a:off x="685801" y="434340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zh-CN">
                <a:solidFill>
                  <a:schemeClr val="dk1"/>
                </a:solidFill>
              </a:rPr>
              <a:t>In the case of eos study for NSs, we actually are very lucky to be in this era of multi-messenger GW ear,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So a feasibalbe way is to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we are make use of the one-to-one correspondence of</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nowadays</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mass–radius measurements of two X-ray pulsars with 10% accuracy</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robust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I list here the typical results of different types of compact stars, neutron stars, hybrid stars, quark stars,</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High-accumcy data have the potential to distinguish different EOS models, and tell us the true nature of compact objects, and the phase state of dense QCD matter.</a:t>
            </a:r>
            <a:r>
              <a:rPr lang="zh-CN" sz="1200">
                <a:solidFill>
                  <a:schemeClr val="dk1"/>
                </a:solidFill>
              </a:rPr>
              <a:t> </a:t>
            </a: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Tolman-Oppenheimer-Volkoff equation.</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NICER (Neutron star Interior Composition Explorer) collaboration has reported two simultaneous mass–radius measurements of X-ray pulsars (PSR J0030 +0451 and PSR J0740+6620) based</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mass–radius measurements of X-ray pulsars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Especially,  there are accurate observations coming from the currently operating satellites (e.g., Neutron star Interior Composition Explorer, in short NICER). X-ray spectrum</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The gravitational-wave events dectected in the laser interferometers (e.g., AdvLIGO, and Virgo) have opened a window of opportunity for studying the physics of dense matter, since some NS observables (like the tidal deformability) can be obtained by wave-form analysis.</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rgbClr val="CDCCCC"/>
                </a:solidFill>
              </a:rPr>
              <a:t>Neutron stars exhibit a wide range of phenomena producing unique photon, neutrino and gravitational wave signals. </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而这些 观测量 一一对应 </a:t>
            </a:r>
            <a:endParaRPr>
              <a:solidFill>
                <a:schemeClr val="dk1"/>
              </a:solidFill>
            </a:endParaRPr>
          </a:p>
          <a:p>
            <a:pPr marL="0" lvl="0" indent="0" algn="l" rtl="0">
              <a:spcBef>
                <a:spcPts val="0"/>
              </a:spcBef>
              <a:spcAft>
                <a:spcPts val="0"/>
              </a:spcAft>
              <a:buNone/>
            </a:pPr>
            <a:r>
              <a:rPr lang="zh-CN">
                <a:solidFill>
                  <a:schemeClr val="dk1"/>
                </a:solidFill>
              </a:rPr>
              <a:t>将来还会有 基于下一代设备对这些量的更多高置信度数据 </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以及比如moi其他观测量的精确测量</a:t>
            </a:r>
            <a:endParaRPr>
              <a:solidFill>
                <a:schemeClr val="dk1"/>
              </a:solidFill>
            </a:endParaRPr>
          </a:p>
          <a:p>
            <a:pPr marL="0" lvl="0" indent="0" algn="l" rtl="0">
              <a:spcBef>
                <a:spcPts val="0"/>
              </a:spcBef>
              <a:spcAft>
                <a:spcPts val="0"/>
              </a:spcAft>
              <a:buClr>
                <a:schemeClr val="dk1"/>
              </a:buClr>
              <a:buSzPts val="1100"/>
              <a:buFont typeface="Arial"/>
              <a:buNone/>
            </a:pPr>
            <a:r>
              <a:rPr lang="zh-CN">
                <a:solidFill>
                  <a:schemeClr val="dk1"/>
                </a:solidFill>
              </a:rPr>
              <a:t>比如中国参与的ska </a:t>
            </a:r>
            <a:endParaRPr>
              <a:solidFill>
                <a:schemeClr val="dk1"/>
              </a:solidFill>
            </a:endParaRPr>
          </a:p>
          <a:p>
            <a:pPr marL="0" lvl="0" indent="0" algn="l" rtl="0">
              <a:spcBef>
                <a:spcPts val="0"/>
              </a:spcBef>
              <a:spcAft>
                <a:spcPts val="0"/>
              </a:spcAft>
              <a:buNone/>
            </a:pPr>
            <a:endParaRPr>
              <a:solidFill>
                <a:schemeClr val="dk1"/>
              </a:solidFill>
            </a:endParaRPr>
          </a:p>
        </p:txBody>
      </p:sp>
      <p:sp>
        <p:nvSpPr>
          <p:cNvPr id="226" name="Google Shape;226;g2dadaac88d2_0_134:notes"/>
          <p:cNvSpPr>
            <a:spLocks noGrp="1" noRot="1" noChangeAspect="1"/>
          </p:cNvSpPr>
          <p:nvPr>
            <p:ph type="sldImg" idx="2"/>
          </p:nvPr>
        </p:nvSpPr>
        <p:spPr>
          <a:xfrm>
            <a:off x="1143000" y="684213"/>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dadaac88d2_0_6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2dadaac88d2_0_6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CN"/>
              <a:t>Jinping Underground Nuclear Astrophysics experimental facility，JUNA</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dadaac88d2_0_6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dadaac88d2_0_6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dadaac88d2_0_2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2dadaac88d2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body 2">
  <p:cSld name="TITLE_AND_BODY_6">
    <p:spTree>
      <p:nvGrpSpPr>
        <p:cNvPr id="1" name="Shape 40"/>
        <p:cNvGrpSpPr/>
        <p:nvPr/>
      </p:nvGrpSpPr>
      <p:grpSpPr>
        <a:xfrm>
          <a:off x="0" y="0"/>
          <a:ext cx="0" cy="0"/>
          <a:chOff x="0" y="0"/>
          <a:chExt cx="0" cy="0"/>
        </a:xfrm>
      </p:grpSpPr>
      <p:sp>
        <p:nvSpPr>
          <p:cNvPr id="41" name="Google Shape;41;p14"/>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42" name="Google Shape;42;p14"/>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43" name="Google Shape;43;p14"/>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1">
  <p:cSld name="TITLE_AND_BODY_1">
    <p:spTree>
      <p:nvGrpSpPr>
        <p:cNvPr id="1" name="Shape 44"/>
        <p:cNvGrpSpPr/>
        <p:nvPr/>
      </p:nvGrpSpPr>
      <p:grpSpPr>
        <a:xfrm>
          <a:off x="0" y="0"/>
          <a:ext cx="0" cy="0"/>
          <a:chOff x="0" y="0"/>
          <a:chExt cx="0" cy="0"/>
        </a:xfrm>
      </p:grpSpPr>
      <p:sp>
        <p:nvSpPr>
          <p:cNvPr id="45" name="Google Shape;45;p15"/>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46" name="Google Shape;46;p15"/>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47" name="Google Shape;47;p15"/>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
        <p:nvSpPr>
          <p:cNvPr id="48" name="Google Shape;48;p15"/>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3">
  <p:cSld name="TITLE_AND_BODY_7">
    <p:spTree>
      <p:nvGrpSpPr>
        <p:cNvPr id="1" name="Shape 49"/>
        <p:cNvGrpSpPr/>
        <p:nvPr/>
      </p:nvGrpSpPr>
      <p:grpSpPr>
        <a:xfrm>
          <a:off x="0" y="0"/>
          <a:ext cx="0" cy="0"/>
          <a:chOff x="0" y="0"/>
          <a:chExt cx="0" cy="0"/>
        </a:xfrm>
      </p:grpSpPr>
      <p:sp>
        <p:nvSpPr>
          <p:cNvPr id="50" name="Google Shape;50;p16"/>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51" name="Google Shape;51;p16"/>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52" name="Google Shape;52;p16"/>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说明1">
  <p:cSld name="CAPTION_ONLY_1">
    <p:spTree>
      <p:nvGrpSpPr>
        <p:cNvPr id="1" name="Shape 53"/>
        <p:cNvGrpSpPr/>
        <p:nvPr/>
      </p:nvGrpSpPr>
      <p:grpSpPr>
        <a:xfrm>
          <a:off x="0" y="0"/>
          <a:ext cx="0" cy="0"/>
          <a:chOff x="0" y="0"/>
          <a:chExt cx="0" cy="0"/>
        </a:xfrm>
      </p:grpSpPr>
      <p:sp>
        <p:nvSpPr>
          <p:cNvPr id="54" name="Google Shape;54;p17"/>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55" name="Google Shape;55;p17"/>
          <p:cNvSpPr txBox="1">
            <a:spLocks noGrp="1"/>
          </p:cNvSpPr>
          <p:nvPr>
            <p:ph type="sldNum" idx="12"/>
          </p:nvPr>
        </p:nvSpPr>
        <p:spPr>
          <a:xfrm>
            <a:off x="158807" y="6217625"/>
            <a:ext cx="8862300" cy="524700"/>
          </a:xfrm>
          <a:prstGeom prst="rect">
            <a:avLst/>
          </a:prstGeom>
          <a:noFill/>
          <a:ln>
            <a:noFill/>
          </a:ln>
        </p:spPr>
        <p:txBody>
          <a:bodyPr spcFirstLastPara="1" wrap="square" lIns="91425" tIns="91425" rIns="91425" bIns="91425" anchor="ctr" anchorCtr="0">
            <a:normAutofit/>
          </a:bodyPr>
          <a:lstStyle>
            <a:lvl1pPr lvl="0" algn="l" rtl="0">
              <a:buNone/>
              <a:defRPr sz="1000">
                <a:solidFill>
                  <a:schemeClr val="dk2"/>
                </a:solidFill>
              </a:defRPr>
            </a:lvl1pPr>
            <a:lvl2pPr lvl="1" algn="l" rtl="0">
              <a:buNone/>
              <a:defRPr sz="1000">
                <a:solidFill>
                  <a:schemeClr val="dk2"/>
                </a:solidFill>
              </a:defRPr>
            </a:lvl2pPr>
            <a:lvl3pPr lvl="2" algn="l" rtl="0">
              <a:buNone/>
              <a:defRPr sz="1000">
                <a:solidFill>
                  <a:schemeClr val="dk2"/>
                </a:solidFill>
              </a:defRPr>
            </a:lvl3pPr>
            <a:lvl4pPr lvl="3" algn="l" rtl="0">
              <a:buNone/>
              <a:defRPr sz="1000">
                <a:solidFill>
                  <a:schemeClr val="dk2"/>
                </a:solidFill>
              </a:defRPr>
            </a:lvl4pPr>
            <a:lvl5pPr lvl="4" algn="l" rtl="0">
              <a:buNone/>
              <a:defRPr sz="1000">
                <a:solidFill>
                  <a:schemeClr val="dk2"/>
                </a:solidFill>
              </a:defRPr>
            </a:lvl5pPr>
            <a:lvl6pPr lvl="5" algn="l" rtl="0">
              <a:buNone/>
              <a:defRPr sz="1000">
                <a:solidFill>
                  <a:schemeClr val="dk2"/>
                </a:solidFill>
              </a:defRPr>
            </a:lvl6pPr>
            <a:lvl7pPr lvl="6" algn="l" rtl="0">
              <a:buNone/>
              <a:defRPr sz="1000">
                <a:solidFill>
                  <a:schemeClr val="dk2"/>
                </a:solidFill>
              </a:defRPr>
            </a:lvl7pPr>
            <a:lvl8pPr lvl="7" algn="l" rtl="0">
              <a:buNone/>
              <a:defRPr sz="1000">
                <a:solidFill>
                  <a:schemeClr val="dk2"/>
                </a:solidFill>
              </a:defRPr>
            </a:lvl8pPr>
            <a:lvl9pPr lvl="8" algn="l" rtl="0">
              <a:buNone/>
              <a:defRPr sz="1000">
                <a:solidFill>
                  <a:schemeClr val="dk2"/>
                </a:solidFill>
              </a:defRPr>
            </a:lvl9pPr>
          </a:lstStyle>
          <a:p>
            <a:pPr marL="0" lvl="0" indent="0" algn="l" rtl="0">
              <a:spcBef>
                <a:spcPts val="0"/>
              </a:spcBef>
              <a:spcAft>
                <a:spcPts val="0"/>
              </a:spcAft>
              <a:buNone/>
            </a:pPr>
            <a:r>
              <a:rPr lang="zh-CN"/>
              <a:t>08/11/21                                                                                      中子星内部结构研究 - 李昂					                            	</a:t>
            </a:r>
            <a:fld id="{00000000-1234-1234-1234-123412341234}" type="slidenum">
              <a:rPr lang="zh-C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5">
  <p:cSld name="TITLE_AND_BODY_5">
    <p:spTree>
      <p:nvGrpSpPr>
        <p:cNvPr id="1" name="Shape 56"/>
        <p:cNvGrpSpPr/>
        <p:nvPr/>
      </p:nvGrpSpPr>
      <p:grpSpPr>
        <a:xfrm>
          <a:off x="0" y="0"/>
          <a:ext cx="0" cy="0"/>
          <a:chOff x="0" y="0"/>
          <a:chExt cx="0" cy="0"/>
        </a:xfrm>
      </p:grpSpPr>
      <p:sp>
        <p:nvSpPr>
          <p:cNvPr id="57" name="Google Shape;57;p18"/>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58" name="Google Shape;58;p18"/>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59" name="Google Shape;59;p18"/>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60"/>
        <p:cNvGrpSpPr/>
        <p:nvPr/>
      </p:nvGrpSpPr>
      <p:grpSpPr>
        <a:xfrm>
          <a:off x="0" y="0"/>
          <a:ext cx="0" cy="0"/>
          <a:chOff x="0" y="0"/>
          <a:chExt cx="0" cy="0"/>
        </a:xfrm>
      </p:grpSpPr>
      <p:sp>
        <p:nvSpPr>
          <p:cNvPr id="61" name="Google Shape;61;p1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noAutofit/>
          </a:bodyPr>
          <a:lstStyle>
            <a:lvl1pPr lvl="0" algn="ctr"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62" name="Google Shape;62;p1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no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3"/>
        <p:cNvGrpSpPr/>
        <p:nvPr/>
      </p:nvGrpSpPr>
      <p:grpSpPr>
        <a:xfrm>
          <a:off x="0" y="0"/>
          <a:ext cx="0" cy="0"/>
          <a:chOff x="0" y="0"/>
          <a:chExt cx="0" cy="0"/>
        </a:xfrm>
      </p:grpSpPr>
      <p:sp>
        <p:nvSpPr>
          <p:cNvPr id="64" name="Google Shape;64;p20"/>
          <p:cNvSpPr txBox="1">
            <a:spLocks noGrp="1"/>
          </p:cNvSpPr>
          <p:nvPr>
            <p:ph type="title"/>
          </p:nvPr>
        </p:nvSpPr>
        <p:spPr>
          <a:xfrm>
            <a:off x="73024" y="300276"/>
            <a:ext cx="5937300" cy="730200"/>
          </a:xfrm>
          <a:prstGeom prst="rect">
            <a:avLst/>
          </a:prstGeom>
          <a:noFill/>
          <a:ln>
            <a:noFill/>
          </a:ln>
        </p:spPr>
        <p:txBody>
          <a:bodyPr spcFirstLastPara="1" wrap="square" lIns="0" tIns="0" rIns="0" bIns="0" anchor="t" anchorCtr="0">
            <a:normAutofit/>
          </a:bodyPr>
          <a:lstStyle>
            <a:lvl1pPr lvl="0" algn="l" rtl="0">
              <a:spcBef>
                <a:spcPts val="0"/>
              </a:spcBef>
              <a:spcAft>
                <a:spcPts val="0"/>
              </a:spcAft>
              <a:buSzPts val="2800"/>
              <a:buNone/>
              <a:defRPr sz="2000" b="1" i="0">
                <a:solidFill>
                  <a:srgbClr val="FF0000"/>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5" name="Google Shape;65;p20"/>
          <p:cNvSpPr txBox="1">
            <a:spLocks noGrp="1"/>
          </p:cNvSpPr>
          <p:nvPr>
            <p:ph type="body" idx="1"/>
          </p:nvPr>
        </p:nvSpPr>
        <p:spPr>
          <a:xfrm>
            <a:off x="73024" y="1398204"/>
            <a:ext cx="8997900" cy="4027800"/>
          </a:xfrm>
          <a:prstGeom prst="rect">
            <a:avLst/>
          </a:prstGeom>
          <a:noFill/>
          <a:ln>
            <a:noFill/>
          </a:ln>
        </p:spPr>
        <p:txBody>
          <a:bodyPr spcFirstLastPara="1" wrap="square" lIns="0" tIns="0" rIns="0" bIns="0" anchor="t" anchorCtr="0">
            <a:normAutofit/>
          </a:bodyPr>
          <a:lstStyle>
            <a:lvl1pPr marL="457200" lvl="0" indent="-228600" algn="l" rtl="0">
              <a:spcBef>
                <a:spcPts val="0"/>
              </a:spcBef>
              <a:spcAft>
                <a:spcPts val="0"/>
              </a:spcAft>
              <a:buSzPts val="1800"/>
              <a:buNone/>
              <a:defRPr b="0" i="0">
                <a:solidFill>
                  <a:schemeClr val="dk1"/>
                </a:solidFill>
              </a:defRPr>
            </a:lvl1pPr>
            <a:lvl2pPr marL="914400" lvl="1" indent="-228600" algn="l" rtl="0">
              <a:spcBef>
                <a:spcPts val="1200"/>
              </a:spcBef>
              <a:spcAft>
                <a:spcPts val="0"/>
              </a:spcAft>
              <a:buSzPts val="1400"/>
              <a:buNone/>
              <a:defRPr/>
            </a:lvl2pPr>
            <a:lvl3pPr marL="1371600" lvl="2" indent="-228600" algn="l" rtl="0">
              <a:spcBef>
                <a:spcPts val="1200"/>
              </a:spcBef>
              <a:spcAft>
                <a:spcPts val="0"/>
              </a:spcAft>
              <a:buSzPts val="1400"/>
              <a:buNone/>
              <a:defRPr/>
            </a:lvl3pPr>
            <a:lvl4pPr marL="1828800" lvl="3" indent="-228600" algn="l" rtl="0">
              <a:spcBef>
                <a:spcPts val="1200"/>
              </a:spcBef>
              <a:spcAft>
                <a:spcPts val="0"/>
              </a:spcAft>
              <a:buSzPts val="1400"/>
              <a:buNone/>
              <a:defRPr/>
            </a:lvl4pPr>
            <a:lvl5pPr marL="2286000" lvl="4" indent="-228600" algn="l" rtl="0">
              <a:spcBef>
                <a:spcPts val="1200"/>
              </a:spcBef>
              <a:spcAft>
                <a:spcPts val="0"/>
              </a:spcAft>
              <a:buSzPts val="1400"/>
              <a:buNone/>
              <a:defRPr/>
            </a:lvl5pPr>
            <a:lvl6pPr marL="2743200" lvl="5" indent="-228600" algn="l" rtl="0">
              <a:spcBef>
                <a:spcPts val="1200"/>
              </a:spcBef>
              <a:spcAft>
                <a:spcPts val="0"/>
              </a:spcAft>
              <a:buSzPts val="1400"/>
              <a:buNone/>
              <a:defRPr/>
            </a:lvl6pPr>
            <a:lvl7pPr marL="3200400" lvl="6" indent="-228600" algn="l" rtl="0">
              <a:spcBef>
                <a:spcPts val="1200"/>
              </a:spcBef>
              <a:spcAft>
                <a:spcPts val="0"/>
              </a:spcAft>
              <a:buSzPts val="1400"/>
              <a:buNone/>
              <a:defRPr/>
            </a:lvl7pPr>
            <a:lvl8pPr marL="3657600" lvl="7" indent="-228600" algn="l" rtl="0">
              <a:spcBef>
                <a:spcPts val="1200"/>
              </a:spcBef>
              <a:spcAft>
                <a:spcPts val="0"/>
              </a:spcAft>
              <a:buSzPts val="1400"/>
              <a:buNone/>
              <a:defRPr/>
            </a:lvl8pPr>
            <a:lvl9pPr marL="4114800" lvl="8" indent="-228600" algn="l" rtl="0">
              <a:spcBef>
                <a:spcPts val="1200"/>
              </a:spcBef>
              <a:spcAft>
                <a:spcPts val="1200"/>
              </a:spcAft>
              <a:buSzPts val="14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fault - Blank">
  <p:cSld name="Default - Blank">
    <p:bg>
      <p:bgPr>
        <a:solidFill>
          <a:srgbClr val="FFFFFF"/>
        </a:solidFill>
        <a:effectLst/>
      </p:bgPr>
    </p:bg>
    <p:spTree>
      <p:nvGrpSpPr>
        <p:cNvPr id="1" name="Shape 66"/>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标题和正文 1">
  <p:cSld name="TITLE_AND_BODY_8">
    <p:spTree>
      <p:nvGrpSpPr>
        <p:cNvPr id="1" name="Shape 67"/>
        <p:cNvGrpSpPr/>
        <p:nvPr/>
      </p:nvGrpSpPr>
      <p:grpSpPr>
        <a:xfrm>
          <a:off x="0" y="0"/>
          <a:ext cx="0" cy="0"/>
          <a:chOff x="0" y="0"/>
          <a:chExt cx="0" cy="0"/>
        </a:xfrm>
      </p:grpSpPr>
      <p:sp>
        <p:nvSpPr>
          <p:cNvPr id="68" name="Google Shape;68;p22"/>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69" name="Google Shape;69;p22"/>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70" name="Google Shape;70;p22"/>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仅标题 1">
  <p:cSld name="TITLE_ONLY_1">
    <p:spTree>
      <p:nvGrpSpPr>
        <p:cNvPr id="1" name="Shape 71"/>
        <p:cNvGrpSpPr/>
        <p:nvPr/>
      </p:nvGrpSpPr>
      <p:grpSpPr>
        <a:xfrm>
          <a:off x="0" y="0"/>
          <a:ext cx="0" cy="0"/>
          <a:chOff x="0" y="0"/>
          <a:chExt cx="0" cy="0"/>
        </a:xfrm>
      </p:grpSpPr>
      <p:sp>
        <p:nvSpPr>
          <p:cNvPr id="72" name="Google Shape;72;p23"/>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73" name="Google Shape;73;p23"/>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仅标题 2">
  <p:cSld name="TITLE_ONLY_2">
    <p:spTree>
      <p:nvGrpSpPr>
        <p:cNvPr id="1" name="Shape 74"/>
        <p:cNvGrpSpPr/>
        <p:nvPr/>
      </p:nvGrpSpPr>
      <p:grpSpPr>
        <a:xfrm>
          <a:off x="0" y="0"/>
          <a:ext cx="0" cy="0"/>
          <a:chOff x="0" y="0"/>
          <a:chExt cx="0" cy="0"/>
        </a:xfrm>
      </p:grpSpPr>
      <p:sp>
        <p:nvSpPr>
          <p:cNvPr id="75" name="Google Shape;75;p24"/>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76" name="Google Shape;76;p24"/>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rm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80"/>
        <p:cNvGrpSpPr/>
        <p:nvPr/>
      </p:nvGrpSpPr>
      <p:grpSpPr>
        <a:xfrm>
          <a:off x="0" y="0"/>
          <a:ext cx="0" cy="0"/>
          <a:chOff x="0" y="0"/>
          <a:chExt cx="0" cy="0"/>
        </a:xfrm>
      </p:grpSpPr>
      <p:sp>
        <p:nvSpPr>
          <p:cNvPr id="81" name="Google Shape;81;p26"/>
          <p:cNvSpPr/>
          <p:nvPr/>
        </p:nvSpPr>
        <p:spPr>
          <a:xfrm>
            <a:off x="0" y="0"/>
            <a:ext cx="9144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6"/>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7"/>
        <p:cNvGrpSpPr/>
        <p:nvPr/>
      </p:nvGrpSpPr>
      <p:grpSpPr>
        <a:xfrm>
          <a:off x="0" y="0"/>
          <a:ext cx="0" cy="0"/>
          <a:chOff x="0" y="0"/>
          <a:chExt cx="0" cy="0"/>
        </a:xfrm>
      </p:grpSpPr>
      <p:sp>
        <p:nvSpPr>
          <p:cNvPr id="88" name="Google Shape;88;p28"/>
          <p:cNvSpPr/>
          <p:nvPr/>
        </p:nvSpPr>
        <p:spPr>
          <a:xfrm>
            <a:off x="-125" y="0"/>
            <a:ext cx="9144250"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89" name="Google Shape;89;p28"/>
          <p:cNvSpPr txBox="1">
            <a:spLocks noGrp="1"/>
          </p:cNvSpPr>
          <p:nvPr>
            <p:ph type="ctrTitle"/>
          </p:nvPr>
        </p:nvSpPr>
        <p:spPr>
          <a:xfrm>
            <a:off x="311700" y="719633"/>
            <a:ext cx="8520600" cy="1710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0" name="Google Shape;90;p28"/>
          <p:cNvSpPr txBox="1">
            <a:spLocks noGrp="1"/>
          </p:cNvSpPr>
          <p:nvPr>
            <p:ph type="subTitle" idx="1"/>
          </p:nvPr>
        </p:nvSpPr>
        <p:spPr>
          <a:xfrm>
            <a:off x="311700" y="2504747"/>
            <a:ext cx="4242600" cy="984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600"/>
              <a:buNone/>
              <a:defRPr sz="1600">
                <a:solidFill>
                  <a:schemeClr val="lt2"/>
                </a:solidFill>
              </a:defRPr>
            </a:lvl1pPr>
            <a:lvl2pPr lvl="1" rtl="0">
              <a:lnSpc>
                <a:spcPct val="100000"/>
              </a:lnSpc>
              <a:spcBef>
                <a:spcPts val="0"/>
              </a:spcBef>
              <a:spcAft>
                <a:spcPts val="0"/>
              </a:spcAft>
              <a:buClr>
                <a:schemeClr val="lt2"/>
              </a:buClr>
              <a:buSzPts val="1600"/>
              <a:buNone/>
              <a:defRPr sz="1600">
                <a:solidFill>
                  <a:schemeClr val="lt2"/>
                </a:solidFill>
              </a:defRPr>
            </a:lvl2pPr>
            <a:lvl3pPr lvl="2" rtl="0">
              <a:lnSpc>
                <a:spcPct val="100000"/>
              </a:lnSpc>
              <a:spcBef>
                <a:spcPts val="0"/>
              </a:spcBef>
              <a:spcAft>
                <a:spcPts val="0"/>
              </a:spcAft>
              <a:buClr>
                <a:schemeClr val="lt2"/>
              </a:buClr>
              <a:buSzPts val="1600"/>
              <a:buNone/>
              <a:defRPr sz="1600">
                <a:solidFill>
                  <a:schemeClr val="lt2"/>
                </a:solidFill>
              </a:defRPr>
            </a:lvl3pPr>
            <a:lvl4pPr lvl="3" rtl="0">
              <a:lnSpc>
                <a:spcPct val="100000"/>
              </a:lnSpc>
              <a:spcBef>
                <a:spcPts val="0"/>
              </a:spcBef>
              <a:spcAft>
                <a:spcPts val="0"/>
              </a:spcAft>
              <a:buClr>
                <a:schemeClr val="lt2"/>
              </a:buClr>
              <a:buSzPts val="1600"/>
              <a:buNone/>
              <a:defRPr sz="1600">
                <a:solidFill>
                  <a:schemeClr val="lt2"/>
                </a:solidFill>
              </a:defRPr>
            </a:lvl4pPr>
            <a:lvl5pPr lvl="4" rtl="0">
              <a:lnSpc>
                <a:spcPct val="100000"/>
              </a:lnSpc>
              <a:spcBef>
                <a:spcPts val="0"/>
              </a:spcBef>
              <a:spcAft>
                <a:spcPts val="0"/>
              </a:spcAft>
              <a:buClr>
                <a:schemeClr val="lt2"/>
              </a:buClr>
              <a:buSzPts val="1600"/>
              <a:buNone/>
              <a:defRPr sz="1600">
                <a:solidFill>
                  <a:schemeClr val="lt2"/>
                </a:solidFill>
              </a:defRPr>
            </a:lvl5pPr>
            <a:lvl6pPr lvl="5" rtl="0">
              <a:lnSpc>
                <a:spcPct val="100000"/>
              </a:lnSpc>
              <a:spcBef>
                <a:spcPts val="0"/>
              </a:spcBef>
              <a:spcAft>
                <a:spcPts val="0"/>
              </a:spcAft>
              <a:buClr>
                <a:schemeClr val="lt2"/>
              </a:buClr>
              <a:buSzPts val="1600"/>
              <a:buNone/>
              <a:defRPr sz="1600">
                <a:solidFill>
                  <a:schemeClr val="lt2"/>
                </a:solidFill>
              </a:defRPr>
            </a:lvl6pPr>
            <a:lvl7pPr lvl="6" rtl="0">
              <a:lnSpc>
                <a:spcPct val="100000"/>
              </a:lnSpc>
              <a:spcBef>
                <a:spcPts val="0"/>
              </a:spcBef>
              <a:spcAft>
                <a:spcPts val="0"/>
              </a:spcAft>
              <a:buClr>
                <a:schemeClr val="lt2"/>
              </a:buClr>
              <a:buSzPts val="1600"/>
              <a:buNone/>
              <a:defRPr sz="1600">
                <a:solidFill>
                  <a:schemeClr val="lt2"/>
                </a:solidFill>
              </a:defRPr>
            </a:lvl7pPr>
            <a:lvl8pPr lvl="7" rtl="0">
              <a:lnSpc>
                <a:spcPct val="100000"/>
              </a:lnSpc>
              <a:spcBef>
                <a:spcPts val="0"/>
              </a:spcBef>
              <a:spcAft>
                <a:spcPts val="0"/>
              </a:spcAft>
              <a:buClr>
                <a:schemeClr val="lt2"/>
              </a:buClr>
              <a:buSzPts val="1600"/>
              <a:buNone/>
              <a:defRPr sz="1600">
                <a:solidFill>
                  <a:schemeClr val="lt2"/>
                </a:solidFill>
              </a:defRPr>
            </a:lvl8pPr>
            <a:lvl9pPr lvl="8" rtl="0">
              <a:lnSpc>
                <a:spcPct val="100000"/>
              </a:lnSpc>
              <a:spcBef>
                <a:spcPts val="0"/>
              </a:spcBef>
              <a:spcAft>
                <a:spcPts val="0"/>
              </a:spcAft>
              <a:buClr>
                <a:schemeClr val="lt2"/>
              </a:buClr>
              <a:buSzPts val="1600"/>
              <a:buNone/>
              <a:defRPr sz="1600">
                <a:solidFill>
                  <a:schemeClr val="lt2"/>
                </a:solidFill>
              </a:defRPr>
            </a:lvl9pPr>
          </a:lstStyle>
          <a:p>
            <a:endParaRPr/>
          </a:p>
        </p:txBody>
      </p:sp>
      <p:sp>
        <p:nvSpPr>
          <p:cNvPr id="91" name="Google Shape;91;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92"/>
        <p:cNvGrpSpPr/>
        <p:nvPr/>
      </p:nvGrpSpPr>
      <p:grpSpPr>
        <a:xfrm>
          <a:off x="0" y="0"/>
          <a:ext cx="0" cy="0"/>
          <a:chOff x="0" y="0"/>
          <a:chExt cx="0" cy="0"/>
        </a:xfrm>
      </p:grpSpPr>
      <p:sp>
        <p:nvSpPr>
          <p:cNvPr id="93" name="Google Shape;93;p29"/>
          <p:cNvSpPr/>
          <p:nvPr/>
        </p:nvSpPr>
        <p:spPr>
          <a:xfrm>
            <a:off x="0" y="64132"/>
            <a:ext cx="9144250"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lt1"/>
          </a:solidFill>
          <a:ln>
            <a:noFill/>
          </a:ln>
        </p:spPr>
      </p:sp>
      <p:sp>
        <p:nvSpPr>
          <p:cNvPr id="94" name="Google Shape;94;p29"/>
          <p:cNvSpPr/>
          <p:nvPr/>
        </p:nvSpPr>
        <p:spPr>
          <a:xfrm>
            <a:off x="0" y="0"/>
            <a:ext cx="9144250" cy="5863987"/>
          </a:xfrm>
          <a:custGeom>
            <a:avLst/>
            <a:gdLst/>
            <a:ahLst/>
            <a:cxnLst/>
            <a:rect l="l" t="t" r="r" b="b"/>
            <a:pathLst>
              <a:path w="365770" h="175924" extrusionOk="0">
                <a:moveTo>
                  <a:pt x="0" y="0"/>
                </a:moveTo>
                <a:lnTo>
                  <a:pt x="365770" y="0"/>
                </a:lnTo>
                <a:lnTo>
                  <a:pt x="365760" y="70914"/>
                </a:lnTo>
                <a:lnTo>
                  <a:pt x="0" y="175924"/>
                </a:lnTo>
                <a:close/>
              </a:path>
            </a:pathLst>
          </a:custGeom>
          <a:solidFill>
            <a:schemeClr val="accent3"/>
          </a:solidFill>
          <a:ln>
            <a:noFill/>
          </a:ln>
        </p:spPr>
      </p:sp>
      <p:sp>
        <p:nvSpPr>
          <p:cNvPr id="95" name="Google Shape;95;p29"/>
          <p:cNvSpPr txBox="1">
            <a:spLocks noGrp="1"/>
          </p:cNvSpPr>
          <p:nvPr>
            <p:ph type="title"/>
          </p:nvPr>
        </p:nvSpPr>
        <p:spPr>
          <a:xfrm>
            <a:off x="311700" y="719633"/>
            <a:ext cx="8520600" cy="17100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6" name="Google Shape;96;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7"/>
        <p:cNvGrpSpPr/>
        <p:nvPr/>
      </p:nvGrpSpPr>
      <p:grpSpPr>
        <a:xfrm>
          <a:off x="0" y="0"/>
          <a:ext cx="0" cy="0"/>
          <a:chOff x="0" y="0"/>
          <a:chExt cx="0" cy="0"/>
        </a:xfrm>
      </p:grpSpPr>
      <p:sp>
        <p:nvSpPr>
          <p:cNvPr id="98" name="Google Shape;98;p30"/>
          <p:cNvSpPr/>
          <p:nvPr/>
        </p:nvSpPr>
        <p:spPr>
          <a:xfrm>
            <a:off x="0" y="0"/>
            <a:ext cx="4314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0"/>
          <p:cNvSpPr/>
          <p:nvPr/>
        </p:nvSpPr>
        <p:spPr>
          <a:xfrm>
            <a:off x="0" y="58833"/>
            <a:ext cx="4313625" cy="5865687"/>
          </a:xfrm>
          <a:custGeom>
            <a:avLst/>
            <a:gdLst/>
            <a:ahLst/>
            <a:cxnLst/>
            <a:rect l="l" t="t" r="r" b="b"/>
            <a:pathLst>
              <a:path w="172545" h="175975" extrusionOk="0">
                <a:moveTo>
                  <a:pt x="0" y="157"/>
                </a:moveTo>
                <a:lnTo>
                  <a:pt x="172419" y="0"/>
                </a:lnTo>
                <a:lnTo>
                  <a:pt x="172545" y="126541"/>
                </a:lnTo>
                <a:lnTo>
                  <a:pt x="0" y="175975"/>
                </a:lnTo>
                <a:close/>
              </a:path>
            </a:pathLst>
          </a:custGeom>
          <a:solidFill>
            <a:schemeClr val="accent2"/>
          </a:solidFill>
          <a:ln>
            <a:noFill/>
          </a:ln>
        </p:spPr>
      </p:sp>
      <p:sp>
        <p:nvSpPr>
          <p:cNvPr id="100" name="Google Shape;100;p30"/>
          <p:cNvSpPr/>
          <p:nvPr/>
        </p:nvSpPr>
        <p:spPr>
          <a:xfrm>
            <a:off x="-125" y="0"/>
            <a:ext cx="4316900" cy="5860653"/>
          </a:xfrm>
          <a:custGeom>
            <a:avLst/>
            <a:gdLst/>
            <a:ahLst/>
            <a:cxnLst/>
            <a:rect l="l" t="t" r="r" b="b"/>
            <a:pathLst>
              <a:path w="172676" h="175824" extrusionOk="0">
                <a:moveTo>
                  <a:pt x="0" y="6"/>
                </a:moveTo>
                <a:lnTo>
                  <a:pt x="172676" y="0"/>
                </a:lnTo>
                <a:lnTo>
                  <a:pt x="172562" y="126442"/>
                </a:lnTo>
                <a:lnTo>
                  <a:pt x="0" y="175824"/>
                </a:lnTo>
                <a:close/>
              </a:path>
            </a:pathLst>
          </a:custGeom>
          <a:solidFill>
            <a:schemeClr val="dk1"/>
          </a:solidFill>
          <a:ln>
            <a:noFill/>
          </a:ln>
        </p:spPr>
      </p:sp>
      <p:sp>
        <p:nvSpPr>
          <p:cNvPr id="101" name="Google Shape;101;p30"/>
          <p:cNvSpPr txBox="1">
            <a:spLocks noGrp="1"/>
          </p:cNvSpPr>
          <p:nvPr>
            <p:ph type="title"/>
          </p:nvPr>
        </p:nvSpPr>
        <p:spPr>
          <a:xfrm>
            <a:off x="311725" y="667900"/>
            <a:ext cx="3706500" cy="3345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2" name="Google Shape;102;p30"/>
          <p:cNvSpPr txBox="1">
            <a:spLocks noGrp="1"/>
          </p:cNvSpPr>
          <p:nvPr>
            <p:ph type="body" idx="1"/>
          </p:nvPr>
        </p:nvSpPr>
        <p:spPr>
          <a:xfrm>
            <a:off x="4644675" y="667900"/>
            <a:ext cx="4166400" cy="54648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3" name="Google Shape;103;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4"/>
        <p:cNvGrpSpPr/>
        <p:nvPr/>
      </p:nvGrpSpPr>
      <p:grpSpPr>
        <a:xfrm>
          <a:off x="0" y="0"/>
          <a:ext cx="0" cy="0"/>
          <a:chOff x="0" y="0"/>
          <a:chExt cx="0" cy="0"/>
        </a:xfrm>
      </p:grpSpPr>
      <p:sp>
        <p:nvSpPr>
          <p:cNvPr id="105" name="Google Shape;105;p31"/>
          <p:cNvSpPr/>
          <p:nvPr/>
        </p:nvSpPr>
        <p:spPr>
          <a:xfrm>
            <a:off x="0" y="0"/>
            <a:ext cx="9144000" cy="17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1"/>
          <p:cNvSpPr txBox="1">
            <a:spLocks noGrp="1"/>
          </p:cNvSpPr>
          <p:nvPr>
            <p:ph type="title"/>
          </p:nvPr>
        </p:nvSpPr>
        <p:spPr>
          <a:xfrm>
            <a:off x="311725" y="667900"/>
            <a:ext cx="8520600" cy="83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07" name="Google Shape;107;p31"/>
          <p:cNvSpPr txBox="1">
            <a:spLocks noGrp="1"/>
          </p:cNvSpPr>
          <p:nvPr>
            <p:ph type="body" idx="1"/>
          </p:nvPr>
        </p:nvSpPr>
        <p:spPr>
          <a:xfrm>
            <a:off x="311700" y="2007600"/>
            <a:ext cx="3999900" cy="410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8" name="Google Shape;108;p31"/>
          <p:cNvSpPr txBox="1">
            <a:spLocks noGrp="1"/>
          </p:cNvSpPr>
          <p:nvPr>
            <p:ph type="body" idx="2"/>
          </p:nvPr>
        </p:nvSpPr>
        <p:spPr>
          <a:xfrm>
            <a:off x="4832400" y="2007600"/>
            <a:ext cx="3999900" cy="41016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09" name="Google Shape;109;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32"/>
          <p:cNvSpPr/>
          <p:nvPr/>
        </p:nvSpPr>
        <p:spPr>
          <a:xfrm>
            <a:off x="0" y="0"/>
            <a:ext cx="9144000" cy="1702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2"/>
          <p:cNvSpPr txBox="1">
            <a:spLocks noGrp="1"/>
          </p:cNvSpPr>
          <p:nvPr>
            <p:ph type="title"/>
          </p:nvPr>
        </p:nvSpPr>
        <p:spPr>
          <a:xfrm>
            <a:off x="311725" y="667900"/>
            <a:ext cx="8520600" cy="831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3" name="Google Shape;113;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14"/>
        <p:cNvGrpSpPr/>
        <p:nvPr/>
      </p:nvGrpSpPr>
      <p:grpSpPr>
        <a:xfrm>
          <a:off x="0" y="0"/>
          <a:ext cx="0" cy="0"/>
          <a:chOff x="0" y="0"/>
          <a:chExt cx="0" cy="0"/>
        </a:xfrm>
      </p:grpSpPr>
      <p:sp>
        <p:nvSpPr>
          <p:cNvPr id="115" name="Google Shape;115;p33"/>
          <p:cNvSpPr/>
          <p:nvPr/>
        </p:nvSpPr>
        <p:spPr>
          <a:xfrm>
            <a:off x="0" y="0"/>
            <a:ext cx="37644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3"/>
          <p:cNvSpPr txBox="1">
            <a:spLocks noGrp="1"/>
          </p:cNvSpPr>
          <p:nvPr>
            <p:ph type="title"/>
          </p:nvPr>
        </p:nvSpPr>
        <p:spPr>
          <a:xfrm>
            <a:off x="311725" y="667900"/>
            <a:ext cx="3127500" cy="2438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7" name="Google Shape;117;p33"/>
          <p:cNvSpPr txBox="1">
            <a:spLocks noGrp="1"/>
          </p:cNvSpPr>
          <p:nvPr>
            <p:ph type="body" idx="1"/>
          </p:nvPr>
        </p:nvSpPr>
        <p:spPr>
          <a:xfrm>
            <a:off x="311700" y="3187533"/>
            <a:ext cx="3127500" cy="30639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118" name="Google Shape;118;p3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19"/>
        <p:cNvGrpSpPr/>
        <p:nvPr/>
      </p:nvGrpSpPr>
      <p:grpSpPr>
        <a:xfrm>
          <a:off x="0" y="0"/>
          <a:ext cx="0" cy="0"/>
          <a:chOff x="0" y="0"/>
          <a:chExt cx="0" cy="0"/>
        </a:xfrm>
      </p:grpSpPr>
      <p:sp>
        <p:nvSpPr>
          <p:cNvPr id="120" name="Google Shape;120;p34"/>
          <p:cNvSpPr txBox="1">
            <a:spLocks noGrp="1"/>
          </p:cNvSpPr>
          <p:nvPr>
            <p:ph type="title"/>
          </p:nvPr>
        </p:nvSpPr>
        <p:spPr>
          <a:xfrm>
            <a:off x="311675" y="1064800"/>
            <a:ext cx="6247800" cy="47283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1" name="Google Shape;121;p3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accent1"/>
                </a:solidFill>
              </a:defRPr>
            </a:lvl1pPr>
            <a:lvl2pPr lvl="1" rtl="0">
              <a:buNone/>
              <a:defRPr>
                <a:solidFill>
                  <a:schemeClr val="accent1"/>
                </a:solidFill>
              </a:defRPr>
            </a:lvl2pPr>
            <a:lvl3pPr lvl="2" rtl="0">
              <a:buNone/>
              <a:defRPr>
                <a:solidFill>
                  <a:schemeClr val="accent1"/>
                </a:solidFill>
              </a:defRPr>
            </a:lvl3pPr>
            <a:lvl4pPr lvl="3" rtl="0">
              <a:buNone/>
              <a:defRPr>
                <a:solidFill>
                  <a:schemeClr val="accent1"/>
                </a:solidFill>
              </a:defRPr>
            </a:lvl4pPr>
            <a:lvl5pPr lvl="4" rtl="0">
              <a:buNone/>
              <a:defRPr>
                <a:solidFill>
                  <a:schemeClr val="accent1"/>
                </a:solidFill>
              </a:defRPr>
            </a:lvl5pPr>
            <a:lvl6pPr lvl="5" rtl="0">
              <a:buNone/>
              <a:defRPr>
                <a:solidFill>
                  <a:schemeClr val="accent1"/>
                </a:solidFill>
              </a:defRPr>
            </a:lvl6pPr>
            <a:lvl7pPr lvl="6" rtl="0">
              <a:buNone/>
              <a:defRPr>
                <a:solidFill>
                  <a:schemeClr val="accent1"/>
                </a:solidFill>
              </a:defRPr>
            </a:lvl7pPr>
            <a:lvl8pPr lvl="7" rtl="0">
              <a:buNone/>
              <a:defRPr>
                <a:solidFill>
                  <a:schemeClr val="accent1"/>
                </a:solidFill>
              </a:defRPr>
            </a:lvl8pPr>
            <a:lvl9pPr lvl="8" rtl="0">
              <a:buNone/>
              <a:defRPr>
                <a:solidFill>
                  <a:schemeClr val="accen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2"/>
        <p:cNvGrpSpPr/>
        <p:nvPr/>
      </p:nvGrpSpPr>
      <p:grpSpPr>
        <a:xfrm>
          <a:off x="0" y="0"/>
          <a:ext cx="0" cy="0"/>
          <a:chOff x="0" y="0"/>
          <a:chExt cx="0" cy="0"/>
        </a:xfrm>
      </p:grpSpPr>
      <p:sp>
        <p:nvSpPr>
          <p:cNvPr id="123" name="Google Shape;123;p35"/>
          <p:cNvSpPr/>
          <p:nvPr/>
        </p:nvSpPr>
        <p:spPr>
          <a:xfrm>
            <a:off x="0" y="0"/>
            <a:ext cx="4572000" cy="6858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5"/>
          <p:cNvSpPr txBox="1">
            <a:spLocks noGrp="1"/>
          </p:cNvSpPr>
          <p:nvPr>
            <p:ph type="title"/>
          </p:nvPr>
        </p:nvSpPr>
        <p:spPr>
          <a:xfrm>
            <a:off x="311300" y="667900"/>
            <a:ext cx="3704400" cy="273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25" name="Google Shape;125;p35"/>
          <p:cNvSpPr txBox="1">
            <a:spLocks noGrp="1"/>
          </p:cNvSpPr>
          <p:nvPr>
            <p:ph type="subTitle" idx="1"/>
          </p:nvPr>
        </p:nvSpPr>
        <p:spPr>
          <a:xfrm>
            <a:off x="304800" y="3502300"/>
            <a:ext cx="3704400" cy="1235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2"/>
              </a:buClr>
              <a:buSzPts val="1600"/>
              <a:buNone/>
              <a:defRPr sz="1600">
                <a:solidFill>
                  <a:schemeClr val="accent2"/>
                </a:solidFill>
              </a:defRPr>
            </a:lvl1pPr>
            <a:lvl2pPr lvl="1" rtl="0">
              <a:lnSpc>
                <a:spcPct val="100000"/>
              </a:lnSpc>
              <a:spcBef>
                <a:spcPts val="0"/>
              </a:spcBef>
              <a:spcAft>
                <a:spcPts val="0"/>
              </a:spcAft>
              <a:buClr>
                <a:schemeClr val="accent2"/>
              </a:buClr>
              <a:buSzPts val="1600"/>
              <a:buNone/>
              <a:defRPr sz="1600">
                <a:solidFill>
                  <a:schemeClr val="accent2"/>
                </a:solidFill>
              </a:defRPr>
            </a:lvl2pPr>
            <a:lvl3pPr lvl="2" rtl="0">
              <a:lnSpc>
                <a:spcPct val="100000"/>
              </a:lnSpc>
              <a:spcBef>
                <a:spcPts val="0"/>
              </a:spcBef>
              <a:spcAft>
                <a:spcPts val="0"/>
              </a:spcAft>
              <a:buClr>
                <a:schemeClr val="accent2"/>
              </a:buClr>
              <a:buSzPts val="1600"/>
              <a:buNone/>
              <a:defRPr sz="1600">
                <a:solidFill>
                  <a:schemeClr val="accent2"/>
                </a:solidFill>
              </a:defRPr>
            </a:lvl3pPr>
            <a:lvl4pPr lvl="3" rtl="0">
              <a:lnSpc>
                <a:spcPct val="100000"/>
              </a:lnSpc>
              <a:spcBef>
                <a:spcPts val="0"/>
              </a:spcBef>
              <a:spcAft>
                <a:spcPts val="0"/>
              </a:spcAft>
              <a:buClr>
                <a:schemeClr val="accent2"/>
              </a:buClr>
              <a:buSzPts val="1600"/>
              <a:buNone/>
              <a:defRPr sz="1600">
                <a:solidFill>
                  <a:schemeClr val="accent2"/>
                </a:solidFill>
              </a:defRPr>
            </a:lvl4pPr>
            <a:lvl5pPr lvl="4" rtl="0">
              <a:lnSpc>
                <a:spcPct val="100000"/>
              </a:lnSpc>
              <a:spcBef>
                <a:spcPts val="0"/>
              </a:spcBef>
              <a:spcAft>
                <a:spcPts val="0"/>
              </a:spcAft>
              <a:buClr>
                <a:schemeClr val="accent2"/>
              </a:buClr>
              <a:buSzPts val="1600"/>
              <a:buNone/>
              <a:defRPr sz="1600">
                <a:solidFill>
                  <a:schemeClr val="accent2"/>
                </a:solidFill>
              </a:defRPr>
            </a:lvl5pPr>
            <a:lvl6pPr lvl="5" rtl="0">
              <a:lnSpc>
                <a:spcPct val="100000"/>
              </a:lnSpc>
              <a:spcBef>
                <a:spcPts val="0"/>
              </a:spcBef>
              <a:spcAft>
                <a:spcPts val="0"/>
              </a:spcAft>
              <a:buClr>
                <a:schemeClr val="accent2"/>
              </a:buClr>
              <a:buSzPts val="1600"/>
              <a:buNone/>
              <a:defRPr sz="1600">
                <a:solidFill>
                  <a:schemeClr val="accent2"/>
                </a:solidFill>
              </a:defRPr>
            </a:lvl6pPr>
            <a:lvl7pPr lvl="6" rtl="0">
              <a:lnSpc>
                <a:spcPct val="100000"/>
              </a:lnSpc>
              <a:spcBef>
                <a:spcPts val="0"/>
              </a:spcBef>
              <a:spcAft>
                <a:spcPts val="0"/>
              </a:spcAft>
              <a:buClr>
                <a:schemeClr val="accent2"/>
              </a:buClr>
              <a:buSzPts val="1600"/>
              <a:buNone/>
              <a:defRPr sz="1600">
                <a:solidFill>
                  <a:schemeClr val="accent2"/>
                </a:solidFill>
              </a:defRPr>
            </a:lvl7pPr>
            <a:lvl8pPr lvl="7" rtl="0">
              <a:lnSpc>
                <a:spcPct val="100000"/>
              </a:lnSpc>
              <a:spcBef>
                <a:spcPts val="0"/>
              </a:spcBef>
              <a:spcAft>
                <a:spcPts val="0"/>
              </a:spcAft>
              <a:buClr>
                <a:schemeClr val="accent2"/>
              </a:buClr>
              <a:buSzPts val="1600"/>
              <a:buNone/>
              <a:defRPr sz="1600">
                <a:solidFill>
                  <a:schemeClr val="accent2"/>
                </a:solidFill>
              </a:defRPr>
            </a:lvl8pPr>
            <a:lvl9pPr lvl="8" rtl="0">
              <a:lnSpc>
                <a:spcPct val="100000"/>
              </a:lnSpc>
              <a:spcBef>
                <a:spcPts val="0"/>
              </a:spcBef>
              <a:spcAft>
                <a:spcPts val="0"/>
              </a:spcAft>
              <a:buClr>
                <a:schemeClr val="accent2"/>
              </a:buClr>
              <a:buSzPts val="1600"/>
              <a:buNone/>
              <a:defRPr sz="1600">
                <a:solidFill>
                  <a:schemeClr val="accent2"/>
                </a:solidFill>
              </a:defRPr>
            </a:lvl9pPr>
          </a:lstStyle>
          <a:p>
            <a:endParaRPr/>
          </a:p>
        </p:txBody>
      </p:sp>
      <p:sp>
        <p:nvSpPr>
          <p:cNvPr id="126" name="Google Shape;126;p35"/>
          <p:cNvSpPr txBox="1">
            <a:spLocks noGrp="1"/>
          </p:cNvSpPr>
          <p:nvPr>
            <p:ph type="body" idx="2"/>
          </p:nvPr>
        </p:nvSpPr>
        <p:spPr>
          <a:xfrm>
            <a:off x="4879025" y="667900"/>
            <a:ext cx="3954000" cy="54819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
        <p:nvSpPr>
          <p:cNvPr id="127" name="Google Shape;127;p3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28"/>
        <p:cNvGrpSpPr/>
        <p:nvPr/>
      </p:nvGrpSpPr>
      <p:grpSpPr>
        <a:xfrm>
          <a:off x="0" y="0"/>
          <a:ext cx="0" cy="0"/>
          <a:chOff x="0" y="0"/>
          <a:chExt cx="0" cy="0"/>
        </a:xfrm>
      </p:grpSpPr>
      <p:sp>
        <p:nvSpPr>
          <p:cNvPr id="129" name="Google Shape;129;p36"/>
          <p:cNvSpPr/>
          <p:nvPr/>
        </p:nvSpPr>
        <p:spPr>
          <a:xfrm>
            <a:off x="0" y="5825333"/>
            <a:ext cx="9144000" cy="1032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6"/>
          <p:cNvSpPr txBox="1">
            <a:spLocks noGrp="1"/>
          </p:cNvSpPr>
          <p:nvPr>
            <p:ph type="body" idx="1"/>
          </p:nvPr>
        </p:nvSpPr>
        <p:spPr>
          <a:xfrm>
            <a:off x="311700" y="6028533"/>
            <a:ext cx="7979400" cy="614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Clr>
                <a:schemeClr val="lt1"/>
              </a:buClr>
              <a:buSzPts val="1300"/>
              <a:buFont typeface="Merriweather"/>
              <a:buNone/>
              <a:defRPr>
                <a:solidFill>
                  <a:schemeClr val="lt1"/>
                </a:solidFill>
                <a:latin typeface="Merriweather"/>
                <a:ea typeface="Merriweather"/>
                <a:cs typeface="Merriweather"/>
                <a:sym typeface="Merriweather"/>
              </a:defRPr>
            </a:lvl1pPr>
          </a:lstStyle>
          <a:p>
            <a:endParaRPr/>
          </a:p>
        </p:txBody>
      </p:sp>
      <p:sp>
        <p:nvSpPr>
          <p:cNvPr id="131" name="Google Shape;131;p3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2"/>
        <p:cNvGrpSpPr/>
        <p:nvPr/>
      </p:nvGrpSpPr>
      <p:grpSpPr>
        <a:xfrm>
          <a:off x="0" y="0"/>
          <a:ext cx="0" cy="0"/>
          <a:chOff x="0" y="0"/>
          <a:chExt cx="0" cy="0"/>
        </a:xfrm>
      </p:grpSpPr>
      <p:sp>
        <p:nvSpPr>
          <p:cNvPr id="133" name="Google Shape;133;p37"/>
          <p:cNvSpPr txBox="1">
            <a:spLocks noGrp="1"/>
          </p:cNvSpPr>
          <p:nvPr>
            <p:ph type="title" hasCustomPrompt="1"/>
          </p:nvPr>
        </p:nvSpPr>
        <p:spPr>
          <a:xfrm>
            <a:off x="311750" y="1108233"/>
            <a:ext cx="5334900" cy="16596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0000"/>
              <a:buNone/>
              <a:defRPr sz="10000">
                <a:solidFill>
                  <a:schemeClr val="lt1"/>
                </a:solidFill>
              </a:defRPr>
            </a:lvl1pPr>
            <a:lvl2pPr lvl="1" rtl="0">
              <a:spcBef>
                <a:spcPts val="0"/>
              </a:spcBef>
              <a:spcAft>
                <a:spcPts val="0"/>
              </a:spcAft>
              <a:buClr>
                <a:schemeClr val="lt1"/>
              </a:buClr>
              <a:buSzPts val="10000"/>
              <a:buNone/>
              <a:defRPr sz="10000">
                <a:solidFill>
                  <a:schemeClr val="lt1"/>
                </a:solidFill>
              </a:defRPr>
            </a:lvl2pPr>
            <a:lvl3pPr lvl="2" rtl="0">
              <a:spcBef>
                <a:spcPts val="0"/>
              </a:spcBef>
              <a:spcAft>
                <a:spcPts val="0"/>
              </a:spcAft>
              <a:buClr>
                <a:schemeClr val="lt1"/>
              </a:buClr>
              <a:buSzPts val="10000"/>
              <a:buNone/>
              <a:defRPr sz="10000">
                <a:solidFill>
                  <a:schemeClr val="lt1"/>
                </a:solidFill>
              </a:defRPr>
            </a:lvl3pPr>
            <a:lvl4pPr lvl="3" rtl="0">
              <a:spcBef>
                <a:spcPts val="0"/>
              </a:spcBef>
              <a:spcAft>
                <a:spcPts val="0"/>
              </a:spcAft>
              <a:buClr>
                <a:schemeClr val="lt1"/>
              </a:buClr>
              <a:buSzPts val="10000"/>
              <a:buNone/>
              <a:defRPr sz="10000">
                <a:solidFill>
                  <a:schemeClr val="lt1"/>
                </a:solidFill>
              </a:defRPr>
            </a:lvl4pPr>
            <a:lvl5pPr lvl="4" rtl="0">
              <a:spcBef>
                <a:spcPts val="0"/>
              </a:spcBef>
              <a:spcAft>
                <a:spcPts val="0"/>
              </a:spcAft>
              <a:buClr>
                <a:schemeClr val="lt1"/>
              </a:buClr>
              <a:buSzPts val="10000"/>
              <a:buNone/>
              <a:defRPr sz="10000">
                <a:solidFill>
                  <a:schemeClr val="lt1"/>
                </a:solidFill>
              </a:defRPr>
            </a:lvl5pPr>
            <a:lvl6pPr lvl="5" rtl="0">
              <a:spcBef>
                <a:spcPts val="0"/>
              </a:spcBef>
              <a:spcAft>
                <a:spcPts val="0"/>
              </a:spcAft>
              <a:buClr>
                <a:schemeClr val="lt1"/>
              </a:buClr>
              <a:buSzPts val="10000"/>
              <a:buNone/>
              <a:defRPr sz="10000">
                <a:solidFill>
                  <a:schemeClr val="lt1"/>
                </a:solidFill>
              </a:defRPr>
            </a:lvl6pPr>
            <a:lvl7pPr lvl="6" rtl="0">
              <a:spcBef>
                <a:spcPts val="0"/>
              </a:spcBef>
              <a:spcAft>
                <a:spcPts val="0"/>
              </a:spcAft>
              <a:buClr>
                <a:schemeClr val="lt1"/>
              </a:buClr>
              <a:buSzPts val="10000"/>
              <a:buNone/>
              <a:defRPr sz="10000">
                <a:solidFill>
                  <a:schemeClr val="lt1"/>
                </a:solidFill>
              </a:defRPr>
            </a:lvl7pPr>
            <a:lvl8pPr lvl="7" rtl="0">
              <a:spcBef>
                <a:spcPts val="0"/>
              </a:spcBef>
              <a:spcAft>
                <a:spcPts val="0"/>
              </a:spcAft>
              <a:buClr>
                <a:schemeClr val="lt1"/>
              </a:buClr>
              <a:buSzPts val="10000"/>
              <a:buNone/>
              <a:defRPr sz="10000">
                <a:solidFill>
                  <a:schemeClr val="lt1"/>
                </a:solidFill>
              </a:defRPr>
            </a:lvl8pPr>
            <a:lvl9pPr lvl="8" rtl="0">
              <a:spcBef>
                <a:spcPts val="0"/>
              </a:spcBef>
              <a:spcAft>
                <a:spcPts val="0"/>
              </a:spcAft>
              <a:buClr>
                <a:schemeClr val="lt1"/>
              </a:buClr>
              <a:buSzPts val="10000"/>
              <a:buNone/>
              <a:defRPr sz="10000">
                <a:solidFill>
                  <a:schemeClr val="lt1"/>
                </a:solidFill>
              </a:defRPr>
            </a:lvl9pPr>
          </a:lstStyle>
          <a:p>
            <a:r>
              <a:t>xx%</a:t>
            </a:r>
          </a:p>
        </p:txBody>
      </p:sp>
      <p:sp>
        <p:nvSpPr>
          <p:cNvPr id="134" name="Google Shape;134;p37"/>
          <p:cNvSpPr txBox="1">
            <a:spLocks noGrp="1"/>
          </p:cNvSpPr>
          <p:nvPr>
            <p:ph type="body" idx="1"/>
          </p:nvPr>
        </p:nvSpPr>
        <p:spPr>
          <a:xfrm>
            <a:off x="311700" y="2828567"/>
            <a:ext cx="5334900" cy="12567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Clr>
                <a:schemeClr val="accent2"/>
              </a:buClr>
              <a:buSzPts val="1300"/>
              <a:buChar char="●"/>
              <a:defRPr>
                <a:solidFill>
                  <a:schemeClr val="accent2"/>
                </a:solidFill>
              </a:defRPr>
            </a:lvl1pPr>
            <a:lvl2pPr marL="914400" lvl="1" indent="-298450" rtl="0">
              <a:spcBef>
                <a:spcPts val="1600"/>
              </a:spcBef>
              <a:spcAft>
                <a:spcPts val="0"/>
              </a:spcAft>
              <a:buClr>
                <a:schemeClr val="accent2"/>
              </a:buClr>
              <a:buSzPts val="1100"/>
              <a:buChar char="○"/>
              <a:defRPr>
                <a:solidFill>
                  <a:schemeClr val="accent2"/>
                </a:solidFill>
              </a:defRPr>
            </a:lvl2pPr>
            <a:lvl3pPr marL="1371600" lvl="2" indent="-298450" rtl="0">
              <a:spcBef>
                <a:spcPts val="1600"/>
              </a:spcBef>
              <a:spcAft>
                <a:spcPts val="0"/>
              </a:spcAft>
              <a:buClr>
                <a:schemeClr val="accent2"/>
              </a:buClr>
              <a:buSzPts val="1100"/>
              <a:buChar char="■"/>
              <a:defRPr>
                <a:solidFill>
                  <a:schemeClr val="accent2"/>
                </a:solidFill>
              </a:defRPr>
            </a:lvl3pPr>
            <a:lvl4pPr marL="1828800" lvl="3" indent="-298450" rtl="0">
              <a:spcBef>
                <a:spcPts val="1600"/>
              </a:spcBef>
              <a:spcAft>
                <a:spcPts val="0"/>
              </a:spcAft>
              <a:buClr>
                <a:schemeClr val="accent2"/>
              </a:buClr>
              <a:buSzPts val="1100"/>
              <a:buChar char="●"/>
              <a:defRPr>
                <a:solidFill>
                  <a:schemeClr val="accent2"/>
                </a:solidFill>
              </a:defRPr>
            </a:lvl4pPr>
            <a:lvl5pPr marL="2286000" lvl="4" indent="-298450" rtl="0">
              <a:spcBef>
                <a:spcPts val="1600"/>
              </a:spcBef>
              <a:spcAft>
                <a:spcPts val="0"/>
              </a:spcAft>
              <a:buClr>
                <a:schemeClr val="accent2"/>
              </a:buClr>
              <a:buSzPts val="1100"/>
              <a:buChar char="○"/>
              <a:defRPr>
                <a:solidFill>
                  <a:schemeClr val="accent2"/>
                </a:solidFill>
              </a:defRPr>
            </a:lvl5pPr>
            <a:lvl6pPr marL="2743200" lvl="5" indent="-298450" rtl="0">
              <a:spcBef>
                <a:spcPts val="1600"/>
              </a:spcBef>
              <a:spcAft>
                <a:spcPts val="0"/>
              </a:spcAft>
              <a:buClr>
                <a:schemeClr val="accent2"/>
              </a:buClr>
              <a:buSzPts val="1100"/>
              <a:buChar char="■"/>
              <a:defRPr>
                <a:solidFill>
                  <a:schemeClr val="accent2"/>
                </a:solidFill>
              </a:defRPr>
            </a:lvl6pPr>
            <a:lvl7pPr marL="3200400" lvl="6" indent="-298450" rtl="0">
              <a:spcBef>
                <a:spcPts val="1600"/>
              </a:spcBef>
              <a:spcAft>
                <a:spcPts val="0"/>
              </a:spcAft>
              <a:buClr>
                <a:schemeClr val="accent2"/>
              </a:buClr>
              <a:buSzPts val="1100"/>
              <a:buChar char="●"/>
              <a:defRPr>
                <a:solidFill>
                  <a:schemeClr val="accent2"/>
                </a:solidFill>
              </a:defRPr>
            </a:lvl7pPr>
            <a:lvl8pPr marL="3657600" lvl="7" indent="-298450" rtl="0">
              <a:spcBef>
                <a:spcPts val="1600"/>
              </a:spcBef>
              <a:spcAft>
                <a:spcPts val="0"/>
              </a:spcAft>
              <a:buClr>
                <a:schemeClr val="accent2"/>
              </a:buClr>
              <a:buSzPts val="1100"/>
              <a:buChar char="○"/>
              <a:defRPr>
                <a:solidFill>
                  <a:schemeClr val="accent2"/>
                </a:solidFill>
              </a:defRPr>
            </a:lvl8pPr>
            <a:lvl9pPr marL="4114800" lvl="8" indent="-298450" rtl="0">
              <a:spcBef>
                <a:spcPts val="1600"/>
              </a:spcBef>
              <a:spcAft>
                <a:spcPts val="1600"/>
              </a:spcAft>
              <a:buClr>
                <a:schemeClr val="accent2"/>
              </a:buClr>
              <a:buSzPts val="1100"/>
              <a:buChar char="■"/>
              <a:defRPr>
                <a:solidFill>
                  <a:schemeClr val="accent2"/>
                </a:solidFill>
              </a:defRPr>
            </a:lvl9pPr>
          </a:lstStyle>
          <a:p>
            <a:endParaRPr/>
          </a:p>
        </p:txBody>
      </p:sp>
      <p:sp>
        <p:nvSpPr>
          <p:cNvPr id="135" name="Google Shape;135;p3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6"/>
        <p:cNvGrpSpPr/>
        <p:nvPr/>
      </p:nvGrpSpPr>
      <p:grpSpPr>
        <a:xfrm>
          <a:off x="0" y="0"/>
          <a:ext cx="0" cy="0"/>
          <a:chOff x="0" y="0"/>
          <a:chExt cx="0" cy="0"/>
        </a:xfrm>
      </p:grpSpPr>
      <p:sp>
        <p:nvSpPr>
          <p:cNvPr id="137" name="Google Shape;137;p3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138"/>
        <p:cNvGrpSpPr/>
        <p:nvPr/>
      </p:nvGrpSpPr>
      <p:grpSpPr>
        <a:xfrm>
          <a:off x="0" y="0"/>
          <a:ext cx="0" cy="0"/>
          <a:chOff x="0" y="0"/>
          <a:chExt cx="0" cy="0"/>
        </a:xfrm>
      </p:grpSpPr>
      <p:sp>
        <p:nvSpPr>
          <p:cNvPr id="139" name="Google Shape;139;p39"/>
          <p:cNvSpPr txBox="1">
            <a:spLocks noGrp="1"/>
          </p:cNvSpPr>
          <p:nvPr>
            <p:ph type="body" idx="1"/>
          </p:nvPr>
        </p:nvSpPr>
        <p:spPr>
          <a:xfrm>
            <a:off x="311700" y="5640766"/>
            <a:ext cx="5998800" cy="806700"/>
          </a:xfrm>
          <a:prstGeom prst="rect">
            <a:avLst/>
          </a:prstGeom>
          <a:noFill/>
          <a:ln>
            <a:noFill/>
          </a:ln>
        </p:spPr>
        <p:txBody>
          <a:bodyPr spcFirstLastPara="1" wrap="square" lIns="91425" tIns="91425" rIns="91425" bIns="91425" anchor="ctr" anchorCtr="0">
            <a:noAutofit/>
          </a:bodyPr>
          <a:lstStyle>
            <a:lvl1pPr marL="457200" marR="0" lvl="0" indent="-228600" algn="l" rtl="0">
              <a:lnSpc>
                <a:spcPct val="100000"/>
              </a:lnSpc>
              <a:spcBef>
                <a:spcPts val="0"/>
              </a:spcBef>
              <a:spcAft>
                <a:spcPts val="0"/>
              </a:spcAft>
              <a:buClr>
                <a:srgbClr val="000000"/>
              </a:buClr>
              <a:buSzPts val="2100"/>
              <a:buFont typeface="Oswald"/>
              <a:buNone/>
              <a:defRPr sz="2100" b="0" i="0" u="none" strike="noStrike" cap="none">
                <a:solidFill>
                  <a:srgbClr val="000000"/>
                </a:solidFill>
                <a:latin typeface="Oswald"/>
                <a:ea typeface="Oswald"/>
                <a:cs typeface="Oswald"/>
                <a:sym typeface="Oswald"/>
              </a:defRPr>
            </a:lvl1pPr>
            <a:lvl2pPr marL="914400" marR="0" lvl="1" indent="-228600" algn="l" rtl="0">
              <a:spcBef>
                <a:spcPts val="0"/>
              </a:spcBef>
              <a:spcAft>
                <a:spcPts val="0"/>
              </a:spcAft>
              <a:buSzPts val="1100"/>
              <a:buNone/>
              <a:defRPr sz="1400" b="0" i="0" u="none" strike="noStrike" cap="none">
                <a:solidFill>
                  <a:srgbClr val="000000"/>
                </a:solidFill>
                <a:latin typeface="Arial"/>
                <a:ea typeface="Arial"/>
                <a:cs typeface="Arial"/>
                <a:sym typeface="Arial"/>
              </a:defRPr>
            </a:lvl2pPr>
            <a:lvl3pPr marL="1371600" marR="0" lvl="2" indent="-228600" algn="l" rtl="0">
              <a:spcBef>
                <a:spcPts val="0"/>
              </a:spcBef>
              <a:spcAft>
                <a:spcPts val="0"/>
              </a:spcAft>
              <a:buSzPts val="1100"/>
              <a:buNone/>
              <a:defRPr sz="1400" b="0" i="0" u="none" strike="noStrike" cap="none">
                <a:solidFill>
                  <a:srgbClr val="000000"/>
                </a:solidFill>
                <a:latin typeface="Arial"/>
                <a:ea typeface="Arial"/>
                <a:cs typeface="Arial"/>
                <a:sym typeface="Arial"/>
              </a:defRPr>
            </a:lvl3pPr>
            <a:lvl4pPr marL="1828800" marR="0" lvl="3" indent="-228600" algn="l" rtl="0">
              <a:spcBef>
                <a:spcPts val="0"/>
              </a:spcBef>
              <a:spcAft>
                <a:spcPts val="0"/>
              </a:spcAft>
              <a:buSzPts val="1100"/>
              <a:buNone/>
              <a:defRPr sz="1400" b="0" i="0" u="none" strike="noStrike" cap="none">
                <a:solidFill>
                  <a:srgbClr val="000000"/>
                </a:solidFill>
                <a:latin typeface="Arial"/>
                <a:ea typeface="Arial"/>
                <a:cs typeface="Arial"/>
                <a:sym typeface="Arial"/>
              </a:defRPr>
            </a:lvl4pPr>
            <a:lvl5pPr marL="2286000" marR="0" lvl="4" indent="-228600" algn="l" rtl="0">
              <a:spcBef>
                <a:spcPts val="0"/>
              </a:spcBef>
              <a:spcAft>
                <a:spcPts val="0"/>
              </a:spcAft>
              <a:buSzPts val="11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39"/>
          <p:cNvSpPr txBox="1">
            <a:spLocks noGrp="1"/>
          </p:cNvSpPr>
          <p:nvPr>
            <p:ph type="sldNum" idx="12"/>
          </p:nvPr>
        </p:nvSpPr>
        <p:spPr>
          <a:xfrm>
            <a:off x="6553200" y="6245225"/>
            <a:ext cx="2133600" cy="476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zh-CN"/>
              <a:t>‹#›</a:t>
            </a:fld>
            <a:endParaRPr sz="1000">
              <a:solidFill>
                <a:schemeClr val="dk2"/>
              </a:solidFill>
              <a:latin typeface="Roboto"/>
              <a:ea typeface="Roboto"/>
              <a:cs typeface="Roboto"/>
              <a:sym typeface="Roboto"/>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141"/>
        <p:cNvGrpSpPr/>
        <p:nvPr/>
      </p:nvGrpSpPr>
      <p:grpSpPr>
        <a:xfrm>
          <a:off x="0" y="0"/>
          <a:ext cx="0" cy="0"/>
          <a:chOff x="0" y="0"/>
          <a:chExt cx="0" cy="0"/>
        </a:xfrm>
      </p:grpSpPr>
      <p:sp>
        <p:nvSpPr>
          <p:cNvPr id="142" name="Google Shape;142;p40"/>
          <p:cNvSpPr/>
          <p:nvPr/>
        </p:nvSpPr>
        <p:spPr>
          <a:xfrm>
            <a:off x="0" y="0"/>
            <a:ext cx="9144000" cy="685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0"/>
          <p:cNvSpPr txBox="1">
            <a:spLocks noGrp="1"/>
          </p:cNvSpPr>
          <p:nvPr>
            <p:ph type="sldNum" idx="12"/>
          </p:nvPr>
        </p:nvSpPr>
        <p:spPr>
          <a:xfrm>
            <a:off x="8472458" y="6217622"/>
            <a:ext cx="548700" cy="5247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zh-C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4">
  <p:cSld name="TITLE_AND_BODY_9">
    <p:spTree>
      <p:nvGrpSpPr>
        <p:cNvPr id="1" name="Shape 144"/>
        <p:cNvGrpSpPr/>
        <p:nvPr/>
      </p:nvGrpSpPr>
      <p:grpSpPr>
        <a:xfrm>
          <a:off x="0" y="0"/>
          <a:ext cx="0" cy="0"/>
          <a:chOff x="0" y="0"/>
          <a:chExt cx="0" cy="0"/>
        </a:xfrm>
      </p:grpSpPr>
      <p:sp>
        <p:nvSpPr>
          <p:cNvPr id="145" name="Google Shape;145;p41"/>
          <p:cNvSpPr txBox="1"/>
          <p:nvPr/>
        </p:nvSpPr>
        <p:spPr>
          <a:xfrm>
            <a:off x="311700" y="136167"/>
            <a:ext cx="8520600" cy="76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solidFill>
                <a:srgbClr val="000000"/>
              </a:solidFill>
              <a:latin typeface="Verdana"/>
              <a:ea typeface="Verdana"/>
              <a:cs typeface="Verdana"/>
              <a:sym typeface="Verdana"/>
            </a:endParaRPr>
          </a:p>
        </p:txBody>
      </p:sp>
      <p:sp>
        <p:nvSpPr>
          <p:cNvPr id="146" name="Google Shape;146;p41"/>
          <p:cNvSpPr txBox="1"/>
          <p:nvPr/>
        </p:nvSpPr>
        <p:spPr>
          <a:xfrm>
            <a:off x="311700" y="927033"/>
            <a:ext cx="8520600" cy="4555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None/>
            </a:pPr>
            <a:endParaRPr sz="1800">
              <a:solidFill>
                <a:srgbClr val="595959"/>
              </a:solidFill>
              <a:latin typeface="Verdana"/>
              <a:ea typeface="Verdana"/>
              <a:cs typeface="Verdana"/>
              <a:sym typeface="Verdana"/>
            </a:endParaRPr>
          </a:p>
        </p:txBody>
      </p:sp>
      <p:sp>
        <p:nvSpPr>
          <p:cNvPr id="147" name="Google Shape;147;p41"/>
          <p:cNvSpPr txBox="1">
            <a:spLocks noGrp="1"/>
          </p:cNvSpPr>
          <p:nvPr>
            <p:ph type="subTitle" idx="1"/>
          </p:nvPr>
        </p:nvSpPr>
        <p:spPr>
          <a:xfrm>
            <a:off x="248725" y="136175"/>
            <a:ext cx="8638200" cy="726900"/>
          </a:xfrm>
          <a:prstGeom prst="rect">
            <a:avLst/>
          </a:prstGeom>
          <a:noFill/>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Verdana"/>
              <a:buNone/>
              <a:defRPr sz="2400">
                <a:latin typeface="Verdana"/>
                <a:ea typeface="Verdana"/>
                <a:cs typeface="Verdana"/>
                <a:sym typeface="Verdana"/>
              </a:defRPr>
            </a:lvl1pPr>
            <a:lvl2pPr lvl="1" algn="ctr" rtl="0">
              <a:lnSpc>
                <a:spcPct val="100000"/>
              </a:lnSpc>
              <a:spcBef>
                <a:spcPts val="0"/>
              </a:spcBef>
              <a:spcAft>
                <a:spcPts val="0"/>
              </a:spcAft>
              <a:buSzPts val="2400"/>
              <a:buFont typeface="Verdana"/>
              <a:buNone/>
              <a:defRPr sz="2400">
                <a:latin typeface="Verdana"/>
                <a:ea typeface="Verdana"/>
                <a:cs typeface="Verdana"/>
                <a:sym typeface="Verdana"/>
              </a:defRPr>
            </a:lvl2pPr>
            <a:lvl3pPr lvl="2" algn="ctr" rtl="0">
              <a:lnSpc>
                <a:spcPct val="100000"/>
              </a:lnSpc>
              <a:spcBef>
                <a:spcPts val="0"/>
              </a:spcBef>
              <a:spcAft>
                <a:spcPts val="0"/>
              </a:spcAft>
              <a:buSzPts val="2400"/>
              <a:buFont typeface="Verdana"/>
              <a:buNone/>
              <a:defRPr sz="2400">
                <a:latin typeface="Verdana"/>
                <a:ea typeface="Verdana"/>
                <a:cs typeface="Verdana"/>
                <a:sym typeface="Verdana"/>
              </a:defRPr>
            </a:lvl3pPr>
            <a:lvl4pPr lvl="3" algn="ctr" rtl="0">
              <a:lnSpc>
                <a:spcPct val="100000"/>
              </a:lnSpc>
              <a:spcBef>
                <a:spcPts val="0"/>
              </a:spcBef>
              <a:spcAft>
                <a:spcPts val="0"/>
              </a:spcAft>
              <a:buSzPts val="2400"/>
              <a:buFont typeface="Verdana"/>
              <a:buNone/>
              <a:defRPr sz="2400">
                <a:latin typeface="Verdana"/>
                <a:ea typeface="Verdana"/>
                <a:cs typeface="Verdana"/>
                <a:sym typeface="Verdana"/>
              </a:defRPr>
            </a:lvl4pPr>
            <a:lvl5pPr lvl="4" algn="ctr" rtl="0">
              <a:lnSpc>
                <a:spcPct val="100000"/>
              </a:lnSpc>
              <a:spcBef>
                <a:spcPts val="0"/>
              </a:spcBef>
              <a:spcAft>
                <a:spcPts val="0"/>
              </a:spcAft>
              <a:buSzPts val="2400"/>
              <a:buFont typeface="Verdana"/>
              <a:buNone/>
              <a:defRPr sz="2400">
                <a:latin typeface="Verdana"/>
                <a:ea typeface="Verdana"/>
                <a:cs typeface="Verdana"/>
                <a:sym typeface="Verdana"/>
              </a:defRPr>
            </a:lvl5pPr>
            <a:lvl6pPr lvl="5" algn="ctr" rtl="0">
              <a:lnSpc>
                <a:spcPct val="100000"/>
              </a:lnSpc>
              <a:spcBef>
                <a:spcPts val="0"/>
              </a:spcBef>
              <a:spcAft>
                <a:spcPts val="0"/>
              </a:spcAft>
              <a:buSzPts val="2400"/>
              <a:buFont typeface="Verdana"/>
              <a:buNone/>
              <a:defRPr sz="2400">
                <a:latin typeface="Verdana"/>
                <a:ea typeface="Verdana"/>
                <a:cs typeface="Verdana"/>
                <a:sym typeface="Verdana"/>
              </a:defRPr>
            </a:lvl6pPr>
            <a:lvl7pPr lvl="6" algn="ctr" rtl="0">
              <a:lnSpc>
                <a:spcPct val="100000"/>
              </a:lnSpc>
              <a:spcBef>
                <a:spcPts val="0"/>
              </a:spcBef>
              <a:spcAft>
                <a:spcPts val="0"/>
              </a:spcAft>
              <a:buSzPts val="2400"/>
              <a:buFont typeface="Verdana"/>
              <a:buNone/>
              <a:defRPr sz="2400">
                <a:latin typeface="Verdana"/>
                <a:ea typeface="Verdana"/>
                <a:cs typeface="Verdana"/>
                <a:sym typeface="Verdana"/>
              </a:defRPr>
            </a:lvl7pPr>
            <a:lvl8pPr lvl="7" algn="ctr" rtl="0">
              <a:lnSpc>
                <a:spcPct val="100000"/>
              </a:lnSpc>
              <a:spcBef>
                <a:spcPts val="0"/>
              </a:spcBef>
              <a:spcAft>
                <a:spcPts val="0"/>
              </a:spcAft>
              <a:buSzPts val="2400"/>
              <a:buFont typeface="Verdana"/>
              <a:buNone/>
              <a:defRPr sz="2400">
                <a:latin typeface="Verdana"/>
                <a:ea typeface="Verdana"/>
                <a:cs typeface="Verdana"/>
                <a:sym typeface="Verdana"/>
              </a:defRPr>
            </a:lvl8pPr>
            <a:lvl9pPr lvl="8" algn="ctr" rtl="0">
              <a:lnSpc>
                <a:spcPct val="100000"/>
              </a:lnSpc>
              <a:spcBef>
                <a:spcPts val="0"/>
              </a:spcBef>
              <a:spcAft>
                <a:spcPts val="0"/>
              </a:spcAft>
              <a:buSzPts val="2400"/>
              <a:buFont typeface="Verdana"/>
              <a:buNone/>
              <a:defRPr sz="2400">
                <a:latin typeface="Verdana"/>
                <a:ea typeface="Verdana"/>
                <a:cs typeface="Verdana"/>
                <a:sym typeface="Verdan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 name="Google Shape;20;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
        <p:cNvGrpSpPr/>
        <p:nvPr/>
      </p:nvGrpSpPr>
      <p:grpSpPr>
        <a:xfrm>
          <a:off x="0" y="0"/>
          <a:ext cx="0" cy="0"/>
          <a:chOff x="0" y="0"/>
          <a:chExt cx="0" cy="0"/>
        </a:xfrm>
      </p:grpSpPr>
      <p:sp>
        <p:nvSpPr>
          <p:cNvPr id="27" name="Google Shape;27;p8"/>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8"/>
        <p:cNvGrpSpPr/>
        <p:nvPr/>
      </p:nvGrpSpPr>
      <p:grpSpPr>
        <a:xfrm>
          <a:off x="0" y="0"/>
          <a:ext cx="0" cy="0"/>
          <a:chOff x="0" y="0"/>
          <a:chExt cx="0" cy="0"/>
        </a:xfrm>
      </p:grpSpPr>
      <p:sp>
        <p:nvSpPr>
          <p:cNvPr id="29" name="Google Shape;29;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1" name="Google Shape;31;p9"/>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2" name="Google Shape;32;p9"/>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5"/>
        <p:cNvGrpSpPr/>
        <p:nvPr/>
      </p:nvGrpSpPr>
      <p:grpSpPr>
        <a:xfrm>
          <a:off x="0" y="0"/>
          <a:ext cx="0" cy="0"/>
          <a:chOff x="0" y="0"/>
          <a:chExt cx="0" cy="0"/>
        </a:xfrm>
      </p:grpSpPr>
      <p:sp>
        <p:nvSpPr>
          <p:cNvPr id="36" name="Google Shape;36;p11"/>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 name="Google Shape;37;p11"/>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1">
  <p:cSld name="Caption">
    <p:spTree>
      <p:nvGrpSpPr>
        <p:cNvPr id="1" name="Shape 3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theme" Target="../theme/theme2.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p:nvPr/>
        </p:nvSpPr>
        <p:spPr>
          <a:xfrm>
            <a:off x="85200" y="6446225"/>
            <a:ext cx="8973600" cy="5247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zh-CN" sz="1000" dirty="0">
                <a:solidFill>
                  <a:srgbClr val="595959"/>
                </a:solidFill>
              </a:rPr>
              <a:t>                                                                    		 AngLi/李昂       </a:t>
            </a:r>
            <a:r>
              <a:rPr lang="en-US" altLang="zh-CN" sz="1000" dirty="0">
                <a:solidFill>
                  <a:srgbClr val="595959"/>
                </a:solidFill>
              </a:rPr>
              <a:t>	</a:t>
            </a:r>
            <a:r>
              <a:rPr lang="zh-CN" sz="1000" dirty="0">
                <a:solidFill>
                  <a:srgbClr val="595959"/>
                </a:solidFill>
              </a:rPr>
              <a:t>	                            		     </a:t>
            </a:r>
            <a:fld id="{00000000-1234-1234-1234-123412341234}" type="slidenum">
              <a:rPr lang="zh-CN" sz="1000">
                <a:solidFill>
                  <a:srgbClr val="595959"/>
                </a:solidFill>
              </a:rPr>
              <a:t>‹#›</a:t>
            </a:fld>
            <a:endParaRPr sz="1000" dirty="0">
              <a:solidFill>
                <a:srgbClr val="595959"/>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2"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paradigm">
    <p:bg>
      <p:bgPr>
        <a:solidFill>
          <a:schemeClr val="lt1"/>
        </a:solidFill>
        <a:effectLst/>
      </p:bgPr>
    </p:bg>
    <p:spTree>
      <p:nvGrpSpPr>
        <p:cNvPr id="1" name="Shape 83"/>
        <p:cNvGrpSpPr/>
        <p:nvPr/>
      </p:nvGrpSpPr>
      <p:grpSpPr>
        <a:xfrm>
          <a:off x="0" y="0"/>
          <a:ext cx="0" cy="0"/>
          <a:chOff x="0" y="0"/>
          <a:chExt cx="0" cy="0"/>
        </a:xfrm>
      </p:grpSpPr>
      <p:sp>
        <p:nvSpPr>
          <p:cNvPr id="84" name="Google Shape;84;p27"/>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1pPr>
            <a:lvl2pPr lvl="1"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rtl="0">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a:endParaRPr/>
          </a:p>
        </p:txBody>
      </p:sp>
      <p:sp>
        <p:nvSpPr>
          <p:cNvPr id="85" name="Google Shape;85;p27"/>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11150" rtl="0">
              <a:lnSpc>
                <a:spcPct val="115000"/>
              </a:lnSpc>
              <a:spcBef>
                <a:spcPts val="0"/>
              </a:spcBef>
              <a:spcAft>
                <a:spcPts val="0"/>
              </a:spcAft>
              <a:buClr>
                <a:schemeClr val="dk2"/>
              </a:buClr>
              <a:buSzPts val="1300"/>
              <a:buFont typeface="Roboto"/>
              <a:buChar char="●"/>
              <a:defRPr sz="1300">
                <a:solidFill>
                  <a:schemeClr val="dk2"/>
                </a:solidFill>
                <a:latin typeface="Roboto"/>
                <a:ea typeface="Roboto"/>
                <a:cs typeface="Roboto"/>
                <a:sym typeface="Roboto"/>
              </a:defRPr>
            </a:lvl1pPr>
            <a:lvl2pPr marL="914400" lvl="1"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2pPr>
            <a:lvl3pPr marL="1371600" lvl="2"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3pPr>
            <a:lvl4pPr marL="1828800" lvl="3"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4pPr>
            <a:lvl5pPr marL="2286000" lvl="4"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5pPr>
            <a:lvl6pPr marL="2743200" lvl="5"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6pPr>
            <a:lvl7pPr marL="3200400" lvl="6"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7pPr>
            <a:lvl8pPr marL="3657600" lvl="7" indent="-298450" rtl="0">
              <a:lnSpc>
                <a:spcPct val="115000"/>
              </a:lnSpc>
              <a:spcBef>
                <a:spcPts val="1600"/>
              </a:spcBef>
              <a:spcAft>
                <a:spcPts val="0"/>
              </a:spcAft>
              <a:buClr>
                <a:schemeClr val="dk2"/>
              </a:buClr>
              <a:buSzPts val="1100"/>
              <a:buFont typeface="Roboto"/>
              <a:buChar char="○"/>
              <a:defRPr sz="1100">
                <a:solidFill>
                  <a:schemeClr val="dk2"/>
                </a:solidFill>
                <a:latin typeface="Roboto"/>
                <a:ea typeface="Roboto"/>
                <a:cs typeface="Roboto"/>
                <a:sym typeface="Roboto"/>
              </a:defRPr>
            </a:lvl8pPr>
            <a:lvl9pPr marL="4114800" lvl="8" indent="-298450" rtl="0">
              <a:lnSpc>
                <a:spcPct val="115000"/>
              </a:lnSpc>
              <a:spcBef>
                <a:spcPts val="1600"/>
              </a:spcBef>
              <a:spcAft>
                <a:spcPts val="1600"/>
              </a:spcAft>
              <a:buClr>
                <a:schemeClr val="dk2"/>
              </a:buClr>
              <a:buSzPts val="1100"/>
              <a:buFont typeface="Roboto"/>
              <a:buChar char="■"/>
              <a:defRPr sz="1100">
                <a:solidFill>
                  <a:schemeClr val="dk2"/>
                </a:solidFill>
                <a:latin typeface="Roboto"/>
                <a:ea typeface="Roboto"/>
                <a:cs typeface="Roboto"/>
                <a:sym typeface="Roboto"/>
              </a:defRPr>
            </a:lvl9pPr>
          </a:lstStyle>
          <a:p>
            <a:endParaRPr/>
          </a:p>
        </p:txBody>
      </p:sp>
      <p:sp>
        <p:nvSpPr>
          <p:cNvPr id="86" name="Google Shape;86;p27"/>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Roboto"/>
                <a:ea typeface="Roboto"/>
                <a:cs typeface="Roboto"/>
                <a:sym typeface="Roboto"/>
              </a:defRPr>
            </a:lvl1pPr>
            <a:lvl2pPr lvl="1" algn="r" rtl="0">
              <a:buNone/>
              <a:defRPr sz="1000">
                <a:solidFill>
                  <a:schemeClr val="dk2"/>
                </a:solidFill>
                <a:latin typeface="Roboto"/>
                <a:ea typeface="Roboto"/>
                <a:cs typeface="Roboto"/>
                <a:sym typeface="Roboto"/>
              </a:defRPr>
            </a:lvl2pPr>
            <a:lvl3pPr lvl="2" algn="r" rtl="0">
              <a:buNone/>
              <a:defRPr sz="1000">
                <a:solidFill>
                  <a:schemeClr val="dk2"/>
                </a:solidFill>
                <a:latin typeface="Roboto"/>
                <a:ea typeface="Roboto"/>
                <a:cs typeface="Roboto"/>
                <a:sym typeface="Roboto"/>
              </a:defRPr>
            </a:lvl3pPr>
            <a:lvl4pPr lvl="3" algn="r" rtl="0">
              <a:buNone/>
              <a:defRPr sz="1000">
                <a:solidFill>
                  <a:schemeClr val="dk2"/>
                </a:solidFill>
                <a:latin typeface="Roboto"/>
                <a:ea typeface="Roboto"/>
                <a:cs typeface="Roboto"/>
                <a:sym typeface="Roboto"/>
              </a:defRPr>
            </a:lvl4pPr>
            <a:lvl5pPr lvl="4" algn="r" rtl="0">
              <a:buNone/>
              <a:defRPr sz="1000">
                <a:solidFill>
                  <a:schemeClr val="dk2"/>
                </a:solidFill>
                <a:latin typeface="Roboto"/>
                <a:ea typeface="Roboto"/>
                <a:cs typeface="Roboto"/>
                <a:sym typeface="Roboto"/>
              </a:defRPr>
            </a:lvl5pPr>
            <a:lvl6pPr lvl="5" algn="r" rtl="0">
              <a:buNone/>
              <a:defRPr sz="1000">
                <a:solidFill>
                  <a:schemeClr val="dk2"/>
                </a:solidFill>
                <a:latin typeface="Roboto"/>
                <a:ea typeface="Roboto"/>
                <a:cs typeface="Roboto"/>
                <a:sym typeface="Roboto"/>
              </a:defRPr>
            </a:lvl6pPr>
            <a:lvl7pPr lvl="6" algn="r" rtl="0">
              <a:buNone/>
              <a:defRPr sz="1000">
                <a:solidFill>
                  <a:schemeClr val="dk2"/>
                </a:solidFill>
                <a:latin typeface="Roboto"/>
                <a:ea typeface="Roboto"/>
                <a:cs typeface="Roboto"/>
                <a:sym typeface="Roboto"/>
              </a:defRPr>
            </a:lvl7pPr>
            <a:lvl8pPr lvl="7" algn="r" rtl="0">
              <a:buNone/>
              <a:defRPr sz="1000">
                <a:solidFill>
                  <a:schemeClr val="dk2"/>
                </a:solidFill>
                <a:latin typeface="Roboto"/>
                <a:ea typeface="Roboto"/>
                <a:cs typeface="Roboto"/>
                <a:sym typeface="Roboto"/>
              </a:defRPr>
            </a:lvl8pPr>
            <a:lvl9pPr lvl="8" algn="r" rtl="0">
              <a:buNone/>
              <a:defRPr sz="1000">
                <a:solidFill>
                  <a:schemeClr val="dk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zh-CN"/>
              <a:t>‹#›</a:t>
            </a:fld>
            <a:endParaRPr/>
          </a:p>
        </p:txBody>
      </p:sp>
    </p:spTree>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liang@xmu.edu.c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45.png"/><Relationship Id="rId11" Type="http://schemas.openxmlformats.org/officeDocument/2006/relationships/image" Target="../media/image49.png"/><Relationship Id="rId5" Type="http://schemas.openxmlformats.org/officeDocument/2006/relationships/image" Target="../media/image44.png"/><Relationship Id="rId10" Type="http://schemas.openxmlformats.org/officeDocument/2006/relationships/image" Target="../media/image24.png"/><Relationship Id="rId4" Type="http://schemas.openxmlformats.org/officeDocument/2006/relationships/image" Target="../media/image43.gif"/><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51.jp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jpg"/><Relationship Id="rId4" Type="http://schemas.openxmlformats.org/officeDocument/2006/relationships/image" Target="../media/image57.pn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18.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2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42.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2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1.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34.xml"/><Relationship Id="rId4" Type="http://schemas.openxmlformats.org/officeDocument/2006/relationships/image" Target="../media/image78.png"/></Relationships>
</file>

<file path=ppt/slides/_rels/slide2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3.xml"/><Relationship Id="rId1" Type="http://schemas.openxmlformats.org/officeDocument/2006/relationships/slideLayout" Target="../slideLayouts/slideLayout34.xml"/><Relationship Id="rId5" Type="http://schemas.openxmlformats.org/officeDocument/2006/relationships/image" Target="../media/image78.png"/><Relationship Id="rId4" Type="http://schemas.openxmlformats.org/officeDocument/2006/relationships/image" Target="../media/image80.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3" Type="http://schemas.openxmlformats.org/officeDocument/2006/relationships/image" Target="../media/image81.png"/><Relationship Id="rId7" Type="http://schemas.openxmlformats.org/officeDocument/2006/relationships/image" Target="../media/image84.png"/><Relationship Id="rId12" Type="http://schemas.openxmlformats.org/officeDocument/2006/relationships/image" Target="../media/image89.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hyperlink" Target="https://baas.aas.org/astro2020-science" TargetMode="External"/><Relationship Id="rId9" Type="http://schemas.openxmlformats.org/officeDocument/2006/relationships/image" Target="../media/image86.png"/><Relationship Id="rId1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8.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image" Target="../media/image98.png"/><Relationship Id="rId7" Type="http://schemas.openxmlformats.org/officeDocument/2006/relationships/image" Target="../media/image46.png"/><Relationship Id="rId12" Type="http://schemas.openxmlformats.org/officeDocument/2006/relationships/image" Target="../media/image103.pn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101.png"/><Relationship Id="rId11" Type="http://schemas.openxmlformats.org/officeDocument/2006/relationships/image" Target="../media/image24.png"/><Relationship Id="rId5" Type="http://schemas.openxmlformats.org/officeDocument/2006/relationships/image" Target="../media/image100.png"/><Relationship Id="rId10" Type="http://schemas.openxmlformats.org/officeDocument/2006/relationships/image" Target="../media/image102.gif"/><Relationship Id="rId4" Type="http://schemas.openxmlformats.org/officeDocument/2006/relationships/image" Target="../media/image99.png"/><Relationship Id="rId9"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hyperlink" Target="https://www.youtube.com/watch?v=h1JprDaZN4g&amp;t=90s"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7.png"/><Relationship Id="rId10" Type="http://schemas.openxmlformats.org/officeDocument/2006/relationships/hyperlink" Target="https://www.youtube.com/watch?v=PKtnaTxLARc" TargetMode="External"/><Relationship Id="rId4" Type="http://schemas.openxmlformats.org/officeDocument/2006/relationships/image" Target="../media/image6.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png"/><Relationship Id="rId12"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9.gif"/><Relationship Id="rId11" Type="http://schemas.openxmlformats.org/officeDocument/2006/relationships/image" Target="../media/image23.gif"/><Relationship Id="rId5" Type="http://schemas.openxmlformats.org/officeDocument/2006/relationships/image" Target="../media/image18.png"/><Relationship Id="rId10" Type="http://schemas.openxmlformats.org/officeDocument/2006/relationships/image" Target="../media/image22.gif"/><Relationship Id="rId4" Type="http://schemas.openxmlformats.org/officeDocument/2006/relationships/image" Target="../media/image17.png"/><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1"/>
        <p:cNvGrpSpPr/>
        <p:nvPr/>
      </p:nvGrpSpPr>
      <p:grpSpPr>
        <a:xfrm>
          <a:off x="0" y="0"/>
          <a:ext cx="0" cy="0"/>
          <a:chOff x="0" y="0"/>
          <a:chExt cx="0" cy="0"/>
        </a:xfrm>
      </p:grpSpPr>
      <p:pic>
        <p:nvPicPr>
          <p:cNvPr id="152" name="Google Shape;152;p42"/>
          <p:cNvPicPr preferRelativeResize="0"/>
          <p:nvPr/>
        </p:nvPicPr>
        <p:blipFill>
          <a:blip r:embed="rId3">
            <a:alphaModFix/>
          </a:blip>
          <a:stretch>
            <a:fillRect/>
          </a:stretch>
        </p:blipFill>
        <p:spPr>
          <a:xfrm>
            <a:off x="0" y="917823"/>
            <a:ext cx="9144002" cy="5022355"/>
          </a:xfrm>
          <a:prstGeom prst="rect">
            <a:avLst/>
          </a:prstGeom>
          <a:noFill/>
          <a:ln>
            <a:noFill/>
          </a:ln>
        </p:spPr>
      </p:pic>
      <p:sp>
        <p:nvSpPr>
          <p:cNvPr id="153" name="Google Shape;153;p42"/>
          <p:cNvSpPr txBox="1">
            <a:spLocks noGrp="1"/>
          </p:cNvSpPr>
          <p:nvPr>
            <p:ph type="ctrTitle"/>
          </p:nvPr>
        </p:nvSpPr>
        <p:spPr>
          <a:xfrm>
            <a:off x="0" y="1225100"/>
            <a:ext cx="9144000" cy="1954200"/>
          </a:xfrm>
          <a:prstGeom prst="rect">
            <a:avLst/>
          </a:prstGeom>
        </p:spPr>
        <p:txBody>
          <a:bodyPr spcFirstLastPara="1" wrap="square" lIns="91425" tIns="91425" rIns="91425" bIns="91425" anchor="b" anchorCtr="0">
            <a:noAutofit/>
          </a:bodyPr>
          <a:lstStyle/>
          <a:p>
            <a:pPr marL="0" lvl="0" indent="0" algn="ctr" rtl="0">
              <a:lnSpc>
                <a:spcPct val="90000"/>
              </a:lnSpc>
              <a:spcBef>
                <a:spcPts val="0"/>
              </a:spcBef>
              <a:spcAft>
                <a:spcPts val="0"/>
              </a:spcAft>
              <a:buNone/>
            </a:pPr>
            <a:r>
              <a:rPr lang="zh-CN" sz="4400" b="1">
                <a:solidFill>
                  <a:srgbClr val="FFFFFF"/>
                </a:solidFill>
                <a:latin typeface="Times New Roman"/>
                <a:ea typeface="Times New Roman"/>
                <a:cs typeface="Times New Roman"/>
                <a:sym typeface="Times New Roman"/>
              </a:rPr>
              <a:t>X-ray studies of neutron stars and the equation of state</a:t>
            </a:r>
            <a:endParaRPr sz="500" b="1">
              <a:solidFill>
                <a:schemeClr val="lt1"/>
              </a:solidFill>
              <a:latin typeface="Times New Roman"/>
              <a:ea typeface="Times New Roman"/>
              <a:cs typeface="Times New Roman"/>
              <a:sym typeface="Times New Roman"/>
            </a:endParaRPr>
          </a:p>
        </p:txBody>
      </p:sp>
      <p:sp>
        <p:nvSpPr>
          <p:cNvPr id="154" name="Google Shape;154;p42"/>
          <p:cNvSpPr txBox="1"/>
          <p:nvPr/>
        </p:nvSpPr>
        <p:spPr>
          <a:xfrm>
            <a:off x="23325" y="5789000"/>
            <a:ext cx="9144000" cy="892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2300" b="1">
                <a:solidFill>
                  <a:schemeClr val="lt1"/>
                </a:solidFill>
                <a:latin typeface="STsong"/>
                <a:ea typeface="STsong"/>
                <a:cs typeface="STsong"/>
                <a:sym typeface="STsong"/>
              </a:rPr>
              <a:t>Dialog at the Dream Field (DDF2024): Supranuclear Matter </a:t>
            </a:r>
            <a:endParaRPr sz="2300" b="1">
              <a:solidFill>
                <a:schemeClr val="lt1"/>
              </a:solidFill>
              <a:latin typeface="STsong"/>
              <a:ea typeface="STsong"/>
              <a:cs typeface="STsong"/>
              <a:sym typeface="STsong"/>
            </a:endParaRPr>
          </a:p>
          <a:p>
            <a:pPr marL="0" lvl="0" indent="0" algn="ctr" rtl="0">
              <a:spcBef>
                <a:spcPts val="0"/>
              </a:spcBef>
              <a:spcAft>
                <a:spcPts val="0"/>
              </a:spcAft>
              <a:buNone/>
            </a:pPr>
            <a:r>
              <a:rPr lang="zh-CN" sz="2300" b="1">
                <a:solidFill>
                  <a:schemeClr val="lt1"/>
                </a:solidFill>
                <a:latin typeface="STsong"/>
                <a:ea typeface="STsong"/>
                <a:cs typeface="STsong"/>
                <a:sym typeface="STsong"/>
              </a:rPr>
              <a:t>关于致密物态的桃源对话 Guizhou, China, May 10-15, 2024</a:t>
            </a:r>
            <a:endParaRPr sz="2300" b="1">
              <a:solidFill>
                <a:schemeClr val="lt1"/>
              </a:solidFill>
            </a:endParaRPr>
          </a:p>
        </p:txBody>
      </p:sp>
      <p:sp>
        <p:nvSpPr>
          <p:cNvPr id="155" name="Google Shape;155;p42"/>
          <p:cNvSpPr txBox="1"/>
          <p:nvPr/>
        </p:nvSpPr>
        <p:spPr>
          <a:xfrm>
            <a:off x="180450" y="3283550"/>
            <a:ext cx="8783100" cy="5850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zh-CN" sz="3300" b="1">
                <a:solidFill>
                  <a:srgbClr val="FFFFFF"/>
                </a:solidFill>
                <a:latin typeface="Times New Roman"/>
                <a:ea typeface="Times New Roman"/>
                <a:cs typeface="Times New Roman"/>
                <a:sym typeface="Times New Roman"/>
              </a:rPr>
              <a:t>LI Ang </a:t>
            </a:r>
            <a:r>
              <a:rPr lang="zh-CN" sz="3300">
                <a:solidFill>
                  <a:srgbClr val="FFFFFF"/>
                </a:solidFill>
                <a:latin typeface="Times New Roman"/>
                <a:ea typeface="Times New Roman"/>
                <a:cs typeface="Times New Roman"/>
                <a:sym typeface="Times New Roman"/>
              </a:rPr>
              <a:t>李昂</a:t>
            </a:r>
            <a:endParaRPr sz="3300">
              <a:solidFill>
                <a:srgbClr val="FFFFFF"/>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zh-CN" sz="2100" b="1">
                <a:solidFill>
                  <a:srgbClr val="FFFFFF"/>
                </a:solidFill>
                <a:uFill>
                  <a:noFill/>
                </a:uFill>
                <a:latin typeface="Times New Roman"/>
                <a:ea typeface="Times New Roman"/>
                <a:cs typeface="Times New Roman"/>
                <a:sym typeface="Times New Roman"/>
                <a:hlinkClick r:id="rId4">
                  <a:extLst>
                    <a:ext uri="{A12FA001-AC4F-418D-AE19-62706E023703}">
                      <ahyp:hlinkClr xmlns:ahyp="http://schemas.microsoft.com/office/drawing/2018/hyperlinkcolor" val="tx"/>
                    </a:ext>
                  </a:extLst>
                </a:hlinkClick>
              </a:rPr>
              <a:t>liang@xmu.edu.cn</a:t>
            </a:r>
            <a:endParaRPr sz="2600" b="1">
              <a:solidFill>
                <a:srgbClr val="FFFFFF"/>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endParaRPr sz="2000" b="1">
              <a:solidFill>
                <a:srgbClr val="FFFFFF"/>
              </a:solidFill>
              <a:latin typeface="Times New Roman"/>
              <a:ea typeface="Times New Roman"/>
              <a:cs typeface="Times New Roman"/>
              <a:sym typeface="Times New Roman"/>
            </a:endParaRPr>
          </a:p>
        </p:txBody>
      </p:sp>
      <p:sp>
        <p:nvSpPr>
          <p:cNvPr id="156" name="Google Shape;156;p42"/>
          <p:cNvSpPr txBox="1"/>
          <p:nvPr/>
        </p:nvSpPr>
        <p:spPr>
          <a:xfrm>
            <a:off x="270675" y="3972800"/>
            <a:ext cx="8540400" cy="1618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zh-CN" sz="2100" b="1">
                <a:solidFill>
                  <a:schemeClr val="lt1"/>
                </a:solidFill>
                <a:latin typeface="Times New Roman"/>
                <a:ea typeface="Times New Roman"/>
                <a:cs typeface="Times New Roman"/>
                <a:sym typeface="Times New Roman"/>
              </a:rPr>
              <a:t>with </a:t>
            </a:r>
            <a:endParaRPr sz="2100" b="1">
              <a:solidFill>
                <a:schemeClr val="lt1"/>
              </a:solidFill>
              <a:latin typeface="Times New Roman"/>
              <a:ea typeface="Times New Roman"/>
              <a:cs typeface="Times New Roman"/>
              <a:sym typeface="Times New Roman"/>
            </a:endParaRPr>
          </a:p>
          <a:p>
            <a:pPr marL="0" lvl="0" indent="0" algn="ctr" rtl="0">
              <a:lnSpc>
                <a:spcPct val="115000"/>
              </a:lnSpc>
              <a:spcBef>
                <a:spcPts val="0"/>
              </a:spcBef>
              <a:spcAft>
                <a:spcPts val="0"/>
              </a:spcAft>
              <a:buClr>
                <a:schemeClr val="dk1"/>
              </a:buClr>
              <a:buSzPts val="1100"/>
              <a:buFont typeface="Arial"/>
              <a:buNone/>
            </a:pPr>
            <a:r>
              <a:rPr lang="zh-CN" sz="2000" b="1">
                <a:solidFill>
                  <a:schemeClr val="lt1"/>
                </a:solidFill>
                <a:latin typeface="Times New Roman"/>
                <a:ea typeface="Times New Roman"/>
                <a:cs typeface="Times New Roman"/>
                <a:sym typeface="Times New Roman"/>
              </a:rPr>
              <a:t>Zhiqiang Miao (TDLee), Liqiang Qi, Juan Zhang, Mingyu Ge (IHEP)</a:t>
            </a:r>
            <a:endParaRPr sz="2000" b="1">
              <a:solidFill>
                <a:schemeClr val="lt1"/>
              </a:solidFill>
              <a:latin typeface="Times New Roman"/>
              <a:ea typeface="Times New Roman"/>
              <a:cs typeface="Times New Roman"/>
              <a:sym typeface="Times New Roman"/>
            </a:endParaRPr>
          </a:p>
          <a:p>
            <a:pPr marL="0" lvl="0" indent="0" algn="ctr" rtl="0">
              <a:spcBef>
                <a:spcPts val="0"/>
              </a:spcBef>
              <a:spcAft>
                <a:spcPts val="0"/>
              </a:spcAft>
              <a:buNone/>
            </a:pPr>
            <a:r>
              <a:rPr lang="zh-CN" sz="2400" b="1">
                <a:solidFill>
                  <a:schemeClr val="lt1"/>
                </a:solidFill>
                <a:latin typeface="Times New Roman"/>
                <a:ea typeface="Times New Roman"/>
                <a:cs typeface="Times New Roman"/>
                <a:sym typeface="Times New Roman"/>
              </a:rPr>
              <a:t>Based on arXiv:2402.02799</a:t>
            </a:r>
            <a:endParaRPr sz="1200">
              <a:solidFill>
                <a:schemeClr val="lt1"/>
              </a:solidFill>
              <a:latin typeface="Times New Roman"/>
              <a:ea typeface="Times New Roman"/>
              <a:cs typeface="Times New Roman"/>
              <a:sym typeface="Times New Roman"/>
            </a:endParaRPr>
          </a:p>
        </p:txBody>
      </p:sp>
      <p:sp>
        <p:nvSpPr>
          <p:cNvPr id="157" name="Google Shape;157;p42"/>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chemeClr val="dk2"/>
                </a:solidFill>
              </a:rPr>
              <a:t>EP satellite Apr2024 </a:t>
            </a:r>
            <a:endParaRPr i="1">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51"/>
          <p:cNvSpPr txBox="1"/>
          <p:nvPr/>
        </p:nvSpPr>
        <p:spPr>
          <a:xfrm>
            <a:off x="169650" y="3032725"/>
            <a:ext cx="4598400" cy="2639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b="1">
                <a:solidFill>
                  <a:schemeClr val="dk1"/>
                </a:solidFill>
                <a:latin typeface="Lato"/>
                <a:ea typeface="Lato"/>
                <a:cs typeface="Lato"/>
                <a:sym typeface="Lato"/>
              </a:rPr>
              <a:t>Primary assumption</a:t>
            </a:r>
            <a:r>
              <a:rPr lang="zh-CN" sz="1600">
                <a:solidFill>
                  <a:schemeClr val="dk1"/>
                </a:solidFill>
                <a:latin typeface="Lato"/>
                <a:ea typeface="Lato"/>
                <a:cs typeface="Lato"/>
                <a:sym typeface="Lato"/>
              </a:rPr>
              <a:t> made concerns the propagation of photons in the atmosphere, which is typically assumed to be non-magnetized and composed of fully ionized hydrogen (or helium): </a:t>
            </a:r>
            <a:r>
              <a:rPr lang="zh-CN" sz="1600" b="1">
                <a:solidFill>
                  <a:schemeClr val="dk1"/>
                </a:solidFill>
                <a:latin typeface="Lato"/>
                <a:ea typeface="Lato"/>
                <a:cs typeface="Lato"/>
                <a:sym typeface="Lato"/>
              </a:rPr>
              <a:t>Justified for MSPs;</a:t>
            </a:r>
            <a:endParaRPr sz="1600">
              <a:solidFill>
                <a:schemeClr val="dk1"/>
              </a:solidFill>
              <a:latin typeface="Lato"/>
              <a:ea typeface="Lato"/>
              <a:cs typeface="Lato"/>
              <a:sym typeface="Lato"/>
            </a:endParaRPr>
          </a:p>
          <a:p>
            <a:pPr marL="0" lvl="0" indent="0" algn="l" rtl="0">
              <a:lnSpc>
                <a:spcPct val="115000"/>
              </a:lnSpc>
              <a:spcBef>
                <a:spcPts val="1000"/>
              </a:spcBef>
              <a:spcAft>
                <a:spcPts val="0"/>
              </a:spcAft>
              <a:buNone/>
            </a:pPr>
            <a:r>
              <a:rPr lang="zh-CN" sz="1600">
                <a:solidFill>
                  <a:schemeClr val="dk1"/>
                </a:solidFill>
                <a:latin typeface="Lato"/>
                <a:ea typeface="Lato"/>
                <a:cs typeface="Lato"/>
                <a:sym typeface="Lato"/>
              </a:rPr>
              <a:t>The asymmetry the pulse profile becomes more pronounced for </a:t>
            </a:r>
            <a:r>
              <a:rPr lang="zh-CN" sz="1600" b="1">
                <a:solidFill>
                  <a:schemeClr val="dk1"/>
                </a:solidFill>
                <a:latin typeface="Lato"/>
                <a:ea typeface="Lato"/>
                <a:cs typeface="Lato"/>
                <a:sym typeface="Lato"/>
              </a:rPr>
              <a:t>fast </a:t>
            </a:r>
            <a:r>
              <a:rPr lang="zh-CN" sz="1600">
                <a:solidFill>
                  <a:schemeClr val="dk1"/>
                </a:solidFill>
                <a:latin typeface="Lato"/>
                <a:ea typeface="Lato"/>
                <a:cs typeface="Lato"/>
                <a:sym typeface="Lato"/>
              </a:rPr>
              <a:t>rotators;</a:t>
            </a:r>
            <a:endParaRPr sz="1600">
              <a:solidFill>
                <a:schemeClr val="dk1"/>
              </a:solidFill>
              <a:latin typeface="Lato"/>
              <a:ea typeface="Lato"/>
              <a:cs typeface="Lato"/>
              <a:sym typeface="Lato"/>
            </a:endParaRPr>
          </a:p>
          <a:p>
            <a:pPr marL="0" lvl="0" indent="0" algn="l" rtl="0">
              <a:lnSpc>
                <a:spcPct val="115000"/>
              </a:lnSpc>
              <a:spcBef>
                <a:spcPts val="1000"/>
              </a:spcBef>
              <a:spcAft>
                <a:spcPts val="0"/>
              </a:spcAft>
              <a:buNone/>
            </a:pPr>
            <a:r>
              <a:rPr lang="zh-CN" b="1">
                <a:solidFill>
                  <a:srgbClr val="38761D"/>
                </a:solidFill>
                <a:latin typeface="Lato"/>
                <a:ea typeface="Lato"/>
                <a:cs typeface="Lato"/>
                <a:sym typeface="Lato"/>
              </a:rPr>
              <a:t>Successfully applied to e.g., J0030+0451, J0740+6620.</a:t>
            </a:r>
            <a:endParaRPr sz="1600" b="1">
              <a:solidFill>
                <a:schemeClr val="dk1"/>
              </a:solidFill>
              <a:latin typeface="Lato"/>
              <a:ea typeface="Lato"/>
              <a:cs typeface="Lato"/>
              <a:sym typeface="Lato"/>
            </a:endParaRPr>
          </a:p>
        </p:txBody>
      </p:sp>
      <p:sp>
        <p:nvSpPr>
          <p:cNvPr id="300" name="Google Shape;300;p51"/>
          <p:cNvSpPr txBox="1"/>
          <p:nvPr/>
        </p:nvSpPr>
        <p:spPr>
          <a:xfrm>
            <a:off x="186400" y="127075"/>
            <a:ext cx="8596800" cy="5049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2000"/>
              <a:buFont typeface="Arial"/>
              <a:buNone/>
            </a:pPr>
            <a:r>
              <a:rPr lang="zh-CN" sz="2300" b="1">
                <a:solidFill>
                  <a:srgbClr val="3333FF"/>
                </a:solidFill>
                <a:latin typeface="Times New Roman"/>
                <a:ea typeface="Times New Roman"/>
                <a:cs typeface="Times New Roman"/>
                <a:sym typeface="Times New Roman"/>
              </a:rPr>
              <a:t>Pulsed thermal emission caused by hot spots on a rotating NS can help measure M/R</a:t>
            </a:r>
            <a:endParaRPr sz="2300" b="1" i="0" u="none" strike="noStrike" cap="none">
              <a:solidFill>
                <a:srgbClr val="3333FF"/>
              </a:solidFill>
              <a:latin typeface="Times New Roman"/>
              <a:ea typeface="Times New Roman"/>
              <a:cs typeface="Times New Roman"/>
              <a:sym typeface="Times New Roman"/>
            </a:endParaRPr>
          </a:p>
        </p:txBody>
      </p:sp>
      <p:sp>
        <p:nvSpPr>
          <p:cNvPr id="301" name="Google Shape;301;p51"/>
          <p:cNvSpPr txBox="1"/>
          <p:nvPr/>
        </p:nvSpPr>
        <p:spPr>
          <a:xfrm>
            <a:off x="292500" y="5714825"/>
            <a:ext cx="8559000" cy="677100"/>
          </a:xfrm>
          <a:prstGeom prst="rect">
            <a:avLst/>
          </a:prstGeom>
          <a:solidFill>
            <a:srgbClr val="38761D">
              <a:alpha val="4277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600">
                <a:solidFill>
                  <a:schemeClr val="dk1"/>
                </a:solidFill>
                <a:latin typeface="Lato"/>
                <a:ea typeface="Lato"/>
                <a:cs typeface="Lato"/>
                <a:sym typeface="Lato"/>
              </a:rPr>
              <a:t>The technique is the </a:t>
            </a:r>
            <a:r>
              <a:rPr lang="zh-CN" sz="1600">
                <a:solidFill>
                  <a:srgbClr val="3333FF"/>
                </a:solidFill>
                <a:latin typeface="Lato"/>
                <a:ea typeface="Lato"/>
                <a:cs typeface="Lato"/>
                <a:sym typeface="Lato"/>
              </a:rPr>
              <a:t>most promising</a:t>
            </a:r>
            <a:r>
              <a:rPr lang="zh-CN" sz="1600">
                <a:solidFill>
                  <a:schemeClr val="dk1"/>
                </a:solidFill>
                <a:latin typeface="Lato"/>
                <a:ea typeface="Lato"/>
                <a:cs typeface="Lato"/>
                <a:sym typeface="Lato"/>
              </a:rPr>
              <a:t> in providing</a:t>
            </a:r>
            <a:r>
              <a:rPr lang="zh-CN" sz="1600">
                <a:solidFill>
                  <a:srgbClr val="CC0000"/>
                </a:solidFill>
                <a:latin typeface="Lato"/>
                <a:ea typeface="Lato"/>
                <a:cs typeface="Lato"/>
                <a:sym typeface="Lato"/>
              </a:rPr>
              <a:t> accurate</a:t>
            </a:r>
            <a:r>
              <a:rPr lang="zh-CN" sz="1600">
                <a:solidFill>
                  <a:schemeClr val="dk1"/>
                </a:solidFill>
                <a:latin typeface="Lato"/>
                <a:ea typeface="Lato"/>
                <a:cs typeface="Lato"/>
                <a:sym typeface="Lato"/>
              </a:rPr>
              <a:t> and </a:t>
            </a:r>
            <a:r>
              <a:rPr lang="zh-CN" sz="1600">
                <a:solidFill>
                  <a:srgbClr val="CC0000"/>
                </a:solidFill>
                <a:latin typeface="Lato"/>
                <a:ea typeface="Lato"/>
                <a:cs typeface="Lato"/>
                <a:sym typeface="Lato"/>
              </a:rPr>
              <a:t>precise</a:t>
            </a:r>
            <a:r>
              <a:rPr lang="zh-CN" sz="1600">
                <a:solidFill>
                  <a:schemeClr val="dk1"/>
                </a:solidFill>
                <a:latin typeface="Lato"/>
                <a:ea typeface="Lato"/>
                <a:cs typeface="Lato"/>
                <a:sym typeface="Lato"/>
              </a:rPr>
              <a:t> constraints on R</a:t>
            </a:r>
            <a:endParaRPr sz="1600">
              <a:solidFill>
                <a:schemeClr val="dk1"/>
              </a:solidFill>
              <a:latin typeface="Lato"/>
              <a:ea typeface="Lato"/>
              <a:cs typeface="Lato"/>
              <a:sym typeface="Lato"/>
            </a:endParaRPr>
          </a:p>
          <a:p>
            <a:pPr marL="0" lvl="0" indent="0" algn="ctr" rtl="0">
              <a:spcBef>
                <a:spcPts val="0"/>
              </a:spcBef>
              <a:spcAft>
                <a:spcPts val="0"/>
              </a:spcAft>
              <a:buNone/>
            </a:pPr>
            <a:r>
              <a:rPr lang="zh-CN" sz="1600">
                <a:solidFill>
                  <a:schemeClr val="dk1"/>
                </a:solidFill>
                <a:latin typeface="Lato"/>
                <a:ea typeface="Lato"/>
                <a:cs typeface="Lato"/>
                <a:sym typeface="Lato"/>
              </a:rPr>
              <a:t>in the coming years!</a:t>
            </a:r>
            <a:endParaRPr/>
          </a:p>
        </p:txBody>
      </p:sp>
      <p:sp>
        <p:nvSpPr>
          <p:cNvPr id="302" name="Google Shape;302;p51"/>
          <p:cNvSpPr txBox="1"/>
          <p:nvPr/>
        </p:nvSpPr>
        <p:spPr>
          <a:xfrm>
            <a:off x="5167450" y="6391925"/>
            <a:ext cx="3512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rgbClr val="777777"/>
                </a:solidFill>
              </a:rPr>
              <a:t>Ascenzi, Graber &amp; Rea, 2401.14930 </a:t>
            </a:r>
            <a:endParaRPr i="1">
              <a:solidFill>
                <a:srgbClr val="777777"/>
              </a:solidFill>
            </a:endParaRPr>
          </a:p>
        </p:txBody>
      </p:sp>
      <p:pic>
        <p:nvPicPr>
          <p:cNvPr id="303" name="Google Shape;303;p51"/>
          <p:cNvPicPr preferRelativeResize="0"/>
          <p:nvPr/>
        </p:nvPicPr>
        <p:blipFill rotWithShape="1">
          <a:blip r:embed="rId3">
            <a:alphaModFix/>
          </a:blip>
          <a:srcRect l="8002" t="9418" r="18109" b="7157"/>
          <a:stretch/>
        </p:blipFill>
        <p:spPr>
          <a:xfrm>
            <a:off x="4815700" y="2170224"/>
            <a:ext cx="4063800" cy="3544613"/>
          </a:xfrm>
          <a:prstGeom prst="rect">
            <a:avLst/>
          </a:prstGeom>
          <a:noFill/>
          <a:ln>
            <a:noFill/>
          </a:ln>
        </p:spPr>
      </p:pic>
      <p:sp>
        <p:nvSpPr>
          <p:cNvPr id="304" name="Google Shape;304;p51"/>
          <p:cNvSpPr txBox="1"/>
          <p:nvPr/>
        </p:nvSpPr>
        <p:spPr>
          <a:xfrm>
            <a:off x="6486675" y="4413538"/>
            <a:ext cx="4063800" cy="8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300" i="1">
                <a:solidFill>
                  <a:srgbClr val="38761D"/>
                </a:solidFill>
                <a:latin typeface="Calibri"/>
                <a:ea typeface="Calibri"/>
                <a:cs typeface="Calibri"/>
                <a:sym typeface="Calibri"/>
              </a:rPr>
              <a:t>P &lt;30ms</a:t>
            </a:r>
            <a:endParaRPr sz="1300" i="1">
              <a:solidFill>
                <a:srgbClr val="38761D"/>
              </a:solidFill>
              <a:latin typeface="Calibri"/>
              <a:ea typeface="Calibri"/>
              <a:cs typeface="Calibri"/>
              <a:sym typeface="Calibri"/>
            </a:endParaRPr>
          </a:p>
          <a:p>
            <a:pPr marL="0" lvl="0" indent="0" algn="l" rtl="0">
              <a:spcBef>
                <a:spcPts val="0"/>
              </a:spcBef>
              <a:spcAft>
                <a:spcPts val="0"/>
              </a:spcAft>
              <a:buNone/>
            </a:pPr>
            <a:r>
              <a:rPr lang="zh-CN" sz="1300" i="1">
                <a:solidFill>
                  <a:srgbClr val="38761D"/>
                </a:solidFill>
                <a:latin typeface="Calibri"/>
                <a:ea typeface="Calibri"/>
                <a:cs typeface="Calibri"/>
                <a:sym typeface="Calibri"/>
              </a:rPr>
              <a:t>Age &gt; 10</a:t>
            </a:r>
            <a:r>
              <a:rPr lang="zh-CN" sz="1300" i="1" baseline="30000">
                <a:solidFill>
                  <a:srgbClr val="38761D"/>
                </a:solidFill>
                <a:latin typeface="Calibri"/>
                <a:ea typeface="Calibri"/>
                <a:cs typeface="Calibri"/>
                <a:sym typeface="Calibri"/>
              </a:rPr>
              <a:t>8</a:t>
            </a:r>
            <a:r>
              <a:rPr lang="zh-CN" sz="1300" i="1">
                <a:solidFill>
                  <a:srgbClr val="38761D"/>
                </a:solidFill>
                <a:latin typeface="Calibri"/>
                <a:ea typeface="Calibri"/>
                <a:cs typeface="Calibri"/>
                <a:sym typeface="Calibri"/>
              </a:rPr>
              <a:t>yr</a:t>
            </a:r>
            <a:endParaRPr sz="1300" i="1">
              <a:solidFill>
                <a:srgbClr val="38761D"/>
              </a:solidFill>
              <a:latin typeface="Calibri"/>
              <a:ea typeface="Calibri"/>
              <a:cs typeface="Calibri"/>
              <a:sym typeface="Calibri"/>
            </a:endParaRPr>
          </a:p>
          <a:p>
            <a:pPr marL="0" lvl="0" indent="0" algn="l" rtl="0">
              <a:spcBef>
                <a:spcPts val="0"/>
              </a:spcBef>
              <a:spcAft>
                <a:spcPts val="0"/>
              </a:spcAft>
              <a:buNone/>
            </a:pPr>
            <a:r>
              <a:rPr lang="zh-CN" sz="1300" i="1">
                <a:solidFill>
                  <a:srgbClr val="38761D"/>
                </a:solidFill>
                <a:latin typeface="Calibri"/>
                <a:ea typeface="Calibri"/>
                <a:cs typeface="Calibri"/>
                <a:sym typeface="Calibri"/>
              </a:rPr>
              <a:t>Weakest B fields in NS population</a:t>
            </a:r>
            <a:endParaRPr sz="1300" i="1">
              <a:solidFill>
                <a:srgbClr val="38761D"/>
              </a:solidFill>
              <a:latin typeface="Calibri"/>
              <a:ea typeface="Calibri"/>
              <a:cs typeface="Calibri"/>
              <a:sym typeface="Calibri"/>
            </a:endParaRPr>
          </a:p>
        </p:txBody>
      </p:sp>
      <p:pic>
        <p:nvPicPr>
          <p:cNvPr id="305" name="Google Shape;305;p51"/>
          <p:cNvPicPr preferRelativeResize="0"/>
          <p:nvPr/>
        </p:nvPicPr>
        <p:blipFill>
          <a:blip r:embed="rId4">
            <a:alphaModFix/>
          </a:blip>
          <a:stretch>
            <a:fillRect/>
          </a:stretch>
        </p:blipFill>
        <p:spPr>
          <a:xfrm>
            <a:off x="2959500" y="1395950"/>
            <a:ext cx="1856200" cy="1594086"/>
          </a:xfrm>
          <a:prstGeom prst="rect">
            <a:avLst/>
          </a:prstGeom>
          <a:noFill/>
          <a:ln>
            <a:noFill/>
          </a:ln>
        </p:spPr>
      </p:pic>
      <p:sp>
        <p:nvSpPr>
          <p:cNvPr id="306" name="Google Shape;306;p51"/>
          <p:cNvSpPr txBox="1"/>
          <p:nvPr/>
        </p:nvSpPr>
        <p:spPr>
          <a:xfrm>
            <a:off x="169650" y="701388"/>
            <a:ext cx="70176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a:solidFill>
                  <a:schemeClr val="dk1"/>
                </a:solidFill>
                <a:latin typeface="Lato"/>
                <a:ea typeface="Lato"/>
                <a:cs typeface="Lato"/>
                <a:sym typeface="Lato"/>
              </a:rPr>
              <a:t>Predict the emission received by a distant observer, assuming that it is due to one (or multiple)</a:t>
            </a:r>
            <a:r>
              <a:rPr lang="zh-CN" sz="1600">
                <a:solidFill>
                  <a:srgbClr val="3333FF"/>
                </a:solidFill>
                <a:latin typeface="Lato"/>
                <a:ea typeface="Lato"/>
                <a:cs typeface="Lato"/>
                <a:sym typeface="Lato"/>
              </a:rPr>
              <a:t> </a:t>
            </a:r>
            <a:r>
              <a:rPr lang="zh-CN" sz="1600" b="1">
                <a:solidFill>
                  <a:srgbClr val="CC0000"/>
                </a:solidFill>
                <a:latin typeface="Lato"/>
                <a:ea typeface="Lato"/>
                <a:cs typeface="Lato"/>
                <a:sym typeface="Lato"/>
              </a:rPr>
              <a:t>hot spot(s) </a:t>
            </a:r>
            <a:r>
              <a:rPr lang="zh-CN" sz="1600">
                <a:solidFill>
                  <a:schemeClr val="dk1"/>
                </a:solidFill>
                <a:latin typeface="Lato"/>
                <a:ea typeface="Lato"/>
                <a:cs typeface="Lato"/>
                <a:sym typeface="Lato"/>
              </a:rPr>
              <a:t>on the stellar surface rotating rigidly with star;</a:t>
            </a:r>
            <a:endParaRPr sz="1600">
              <a:solidFill>
                <a:schemeClr val="dk1"/>
              </a:solidFill>
              <a:latin typeface="Lato"/>
              <a:ea typeface="Lato"/>
              <a:cs typeface="Lato"/>
              <a:sym typeface="Lato"/>
            </a:endParaRPr>
          </a:p>
        </p:txBody>
      </p:sp>
      <p:sp>
        <p:nvSpPr>
          <p:cNvPr id="307" name="Google Shape;307;p51"/>
          <p:cNvSpPr txBox="1"/>
          <p:nvPr/>
        </p:nvSpPr>
        <p:spPr>
          <a:xfrm>
            <a:off x="169650" y="1485100"/>
            <a:ext cx="2926200" cy="140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Clr>
                <a:schemeClr val="dk1"/>
              </a:buClr>
              <a:buSzPts val="1100"/>
              <a:buFont typeface="Arial"/>
              <a:buNone/>
            </a:pPr>
            <a:r>
              <a:rPr lang="zh-CN" sz="1600">
                <a:solidFill>
                  <a:schemeClr val="dk1"/>
                </a:solidFill>
                <a:latin typeface="Lato"/>
                <a:ea typeface="Lato"/>
                <a:cs typeface="Lato"/>
                <a:sym typeface="Lato"/>
              </a:rPr>
              <a:t>Stellar </a:t>
            </a:r>
            <a:r>
              <a:rPr lang="zh-CN" sz="1600" b="1">
                <a:solidFill>
                  <a:schemeClr val="dk1"/>
                </a:solidFill>
                <a:latin typeface="Lato"/>
                <a:ea typeface="Lato"/>
                <a:cs typeface="Lato"/>
                <a:sym typeface="Lato"/>
              </a:rPr>
              <a:t>M </a:t>
            </a:r>
            <a:r>
              <a:rPr lang="zh-CN" sz="1600">
                <a:solidFill>
                  <a:schemeClr val="dk1"/>
                </a:solidFill>
                <a:latin typeface="Lato"/>
                <a:ea typeface="Lato"/>
                <a:cs typeface="Lato"/>
                <a:sym typeface="Lato"/>
              </a:rPr>
              <a:t>controls the level of light bending;</a:t>
            </a:r>
            <a:endParaRPr sz="1600">
              <a:solidFill>
                <a:schemeClr val="dk1"/>
              </a:solidFill>
              <a:latin typeface="Lato"/>
              <a:ea typeface="Lato"/>
              <a:cs typeface="Lato"/>
              <a:sym typeface="Lato"/>
            </a:endParaRPr>
          </a:p>
          <a:p>
            <a:pPr marL="0" lvl="0" indent="0" algn="l" rtl="0">
              <a:lnSpc>
                <a:spcPct val="115000"/>
              </a:lnSpc>
              <a:spcBef>
                <a:spcPts val="1000"/>
              </a:spcBef>
              <a:spcAft>
                <a:spcPts val="0"/>
              </a:spcAft>
              <a:buClr>
                <a:schemeClr val="dk1"/>
              </a:buClr>
              <a:buSzPts val="1100"/>
              <a:buFont typeface="Arial"/>
              <a:buNone/>
            </a:pPr>
            <a:r>
              <a:rPr lang="zh-CN" sz="1600">
                <a:solidFill>
                  <a:schemeClr val="dk1"/>
                </a:solidFill>
                <a:latin typeface="Lato"/>
                <a:ea typeface="Lato"/>
                <a:cs typeface="Lato"/>
                <a:sym typeface="Lato"/>
              </a:rPr>
              <a:t>Stellar </a:t>
            </a:r>
            <a:r>
              <a:rPr lang="zh-CN" sz="1600" b="1">
                <a:solidFill>
                  <a:schemeClr val="dk1"/>
                </a:solidFill>
                <a:latin typeface="Lato"/>
                <a:ea typeface="Lato"/>
                <a:cs typeface="Lato"/>
                <a:sym typeface="Lato"/>
              </a:rPr>
              <a:t>R</a:t>
            </a:r>
            <a:r>
              <a:rPr lang="zh-CN" sz="1600">
                <a:solidFill>
                  <a:schemeClr val="dk1"/>
                </a:solidFill>
                <a:latin typeface="Lato"/>
                <a:ea typeface="Lato"/>
                <a:cs typeface="Lato"/>
                <a:sym typeface="Lato"/>
              </a:rPr>
              <a:t> causes an asymmetry in pulse profile due to rotation: </a:t>
            </a:r>
            <a:endParaRPr sz="1600">
              <a:solidFill>
                <a:schemeClr val="dk1"/>
              </a:solidFill>
              <a:latin typeface="Lato"/>
              <a:ea typeface="Lato"/>
              <a:cs typeface="Lato"/>
              <a:sym typeface="Lato"/>
            </a:endParaRPr>
          </a:p>
        </p:txBody>
      </p:sp>
      <p:pic>
        <p:nvPicPr>
          <p:cNvPr id="308" name="Google Shape;308;p51"/>
          <p:cNvPicPr preferRelativeResize="0"/>
          <p:nvPr/>
        </p:nvPicPr>
        <p:blipFill>
          <a:blip r:embed="rId5">
            <a:alphaModFix/>
          </a:blip>
          <a:stretch>
            <a:fillRect/>
          </a:stretch>
        </p:blipFill>
        <p:spPr>
          <a:xfrm>
            <a:off x="7236500" y="518550"/>
            <a:ext cx="1361350" cy="1651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12"/>
        <p:cNvGrpSpPr/>
        <p:nvPr/>
      </p:nvGrpSpPr>
      <p:grpSpPr>
        <a:xfrm>
          <a:off x="0" y="0"/>
          <a:ext cx="0" cy="0"/>
          <a:chOff x="0" y="0"/>
          <a:chExt cx="0" cy="0"/>
        </a:xfrm>
      </p:grpSpPr>
      <p:pic>
        <p:nvPicPr>
          <p:cNvPr id="313" name="Google Shape;313;p52"/>
          <p:cNvPicPr preferRelativeResize="0"/>
          <p:nvPr/>
        </p:nvPicPr>
        <p:blipFill rotWithShape="1">
          <a:blip r:embed="rId3">
            <a:alphaModFix/>
          </a:blip>
          <a:srcRect l="3474" r="6289"/>
          <a:stretch/>
        </p:blipFill>
        <p:spPr>
          <a:xfrm>
            <a:off x="0" y="116829"/>
            <a:ext cx="9144001" cy="6755424"/>
          </a:xfrm>
          <a:prstGeom prst="rect">
            <a:avLst/>
          </a:prstGeom>
          <a:noFill/>
          <a:ln>
            <a:noFill/>
          </a:ln>
        </p:spPr>
      </p:pic>
      <p:sp>
        <p:nvSpPr>
          <p:cNvPr id="314" name="Google Shape;314;p52"/>
          <p:cNvSpPr txBox="1"/>
          <p:nvPr/>
        </p:nvSpPr>
        <p:spPr>
          <a:xfrm>
            <a:off x="-103950" y="37325"/>
            <a:ext cx="9351900" cy="6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CN" sz="2300" b="1">
                <a:solidFill>
                  <a:schemeClr val="lt1"/>
                </a:solidFill>
                <a:latin typeface="Times New Roman"/>
                <a:ea typeface="Times New Roman"/>
                <a:cs typeface="Times New Roman"/>
                <a:sym typeface="Times New Roman"/>
              </a:rPr>
              <a:t>NICER view of PSR J0030+0451: MSP parameter estimation</a:t>
            </a:r>
            <a:endParaRPr sz="2200" b="1">
              <a:solidFill>
                <a:schemeClr val="lt1"/>
              </a:solidFill>
              <a:latin typeface="Times New Roman"/>
              <a:ea typeface="Times New Roman"/>
              <a:cs typeface="Times New Roman"/>
              <a:sym typeface="Times New Roman"/>
            </a:endParaRPr>
          </a:p>
        </p:txBody>
      </p:sp>
      <p:sp>
        <p:nvSpPr>
          <p:cNvPr id="315" name="Google Shape;315;p52"/>
          <p:cNvSpPr txBox="1"/>
          <p:nvPr/>
        </p:nvSpPr>
        <p:spPr>
          <a:xfrm>
            <a:off x="5757638" y="754263"/>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FFFF"/>
                </a:solidFill>
                <a:latin typeface="Calibri"/>
                <a:ea typeface="Calibri"/>
                <a:cs typeface="Calibri"/>
                <a:sym typeface="Calibri"/>
              </a:rPr>
              <a:t>“Pulse profile modeling” </a:t>
            </a:r>
            <a:endParaRPr sz="1500" b="1">
              <a:solidFill>
                <a:srgbClr val="FFFFFF"/>
              </a:solidFill>
              <a:latin typeface="Calibri"/>
              <a:ea typeface="Calibri"/>
              <a:cs typeface="Calibri"/>
              <a:sym typeface="Calibri"/>
            </a:endParaRPr>
          </a:p>
        </p:txBody>
      </p:sp>
      <p:pic>
        <p:nvPicPr>
          <p:cNvPr id="316" name="Google Shape;316;p52"/>
          <p:cNvPicPr preferRelativeResize="0"/>
          <p:nvPr/>
        </p:nvPicPr>
        <p:blipFill rotWithShape="1">
          <a:blip r:embed="rId4">
            <a:alphaModFix/>
          </a:blip>
          <a:srcRect l="4321" r="4321"/>
          <a:stretch/>
        </p:blipFill>
        <p:spPr>
          <a:xfrm>
            <a:off x="5757650" y="1154458"/>
            <a:ext cx="3261774" cy="3771954"/>
          </a:xfrm>
          <a:prstGeom prst="rect">
            <a:avLst/>
          </a:prstGeom>
          <a:noFill/>
          <a:ln>
            <a:noFill/>
          </a:ln>
        </p:spPr>
      </p:pic>
      <p:sp>
        <p:nvSpPr>
          <p:cNvPr id="317" name="Google Shape;317;p52"/>
          <p:cNvSpPr txBox="1"/>
          <p:nvPr/>
        </p:nvSpPr>
        <p:spPr>
          <a:xfrm>
            <a:off x="7155388" y="4285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chemeClr val="lt1"/>
                </a:solidFill>
                <a:latin typeface="Lato"/>
                <a:ea typeface="Lato"/>
                <a:cs typeface="Lato"/>
                <a:sym typeface="Lato"/>
              </a:rPr>
              <a:t>Riley et al. 2019</a:t>
            </a:r>
            <a:endParaRPr sz="300" i="1">
              <a:solidFill>
                <a:schemeClr val="lt1"/>
              </a:solidFill>
              <a:latin typeface="Lato"/>
              <a:ea typeface="Lato"/>
              <a:cs typeface="Lato"/>
              <a:sym typeface="Lato"/>
            </a:endParaRPr>
          </a:p>
        </p:txBody>
      </p:sp>
      <p:sp>
        <p:nvSpPr>
          <p:cNvPr id="318" name="Google Shape;318;p52"/>
          <p:cNvSpPr txBox="1"/>
          <p:nvPr/>
        </p:nvSpPr>
        <p:spPr>
          <a:xfrm>
            <a:off x="121875" y="671525"/>
            <a:ext cx="5890200" cy="742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a:solidFill>
                  <a:schemeClr val="lt1"/>
                </a:solidFill>
                <a:latin typeface="Lato"/>
                <a:ea typeface="Lato"/>
                <a:cs typeface="Lato"/>
                <a:sym typeface="Lato"/>
              </a:rPr>
              <a:t>Follow the propagation of light from the NS surface to the observer through the curved spacetime around the star -&gt;</a:t>
            </a:r>
            <a:endParaRPr sz="1600" b="1">
              <a:solidFill>
                <a:schemeClr val="lt1"/>
              </a:solidFill>
              <a:latin typeface="Calibri"/>
              <a:ea typeface="Calibri"/>
              <a:cs typeface="Calibri"/>
              <a:sym typeface="Calibri"/>
            </a:endParaRPr>
          </a:p>
        </p:txBody>
      </p:sp>
      <p:sp>
        <p:nvSpPr>
          <p:cNvPr id="319" name="Google Shape;319;p52"/>
          <p:cNvSpPr txBox="1"/>
          <p:nvPr/>
        </p:nvSpPr>
        <p:spPr>
          <a:xfrm>
            <a:off x="121875" y="1416288"/>
            <a:ext cx="5275200" cy="184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b="1">
                <a:solidFill>
                  <a:schemeClr val="lt1"/>
                </a:solidFill>
                <a:latin typeface="Lato"/>
                <a:ea typeface="Lato"/>
                <a:cs typeface="Lato"/>
                <a:sym typeface="Lato"/>
              </a:rPr>
              <a:t>Main difficulty l</a:t>
            </a:r>
            <a:r>
              <a:rPr lang="zh-CN" sz="1600">
                <a:solidFill>
                  <a:schemeClr val="lt1"/>
                </a:solidFill>
                <a:latin typeface="Lato"/>
                <a:ea typeface="Lato"/>
                <a:cs typeface="Lato"/>
                <a:sym typeface="Lato"/>
              </a:rPr>
              <a:t>ies in the degeneracy between </a:t>
            </a:r>
            <a:r>
              <a:rPr lang="zh-CN" sz="1600" b="1">
                <a:solidFill>
                  <a:schemeClr val="lt1"/>
                </a:solidFill>
                <a:latin typeface="Lato"/>
                <a:ea typeface="Lato"/>
                <a:cs typeface="Lato"/>
                <a:sym typeface="Lato"/>
              </a:rPr>
              <a:t>MANY </a:t>
            </a:r>
            <a:r>
              <a:rPr lang="zh-CN" sz="1600">
                <a:solidFill>
                  <a:schemeClr val="lt1"/>
                </a:solidFill>
                <a:latin typeface="Lato"/>
                <a:ea typeface="Lato"/>
                <a:cs typeface="Lato"/>
                <a:sym typeface="Lato"/>
              </a:rPr>
              <a:t>parameters it employs: (in addition to M, R) </a:t>
            </a:r>
            <a:endParaRPr sz="1600">
              <a:solidFill>
                <a:schemeClr val="lt1"/>
              </a:solidFill>
              <a:latin typeface="Lato"/>
              <a:ea typeface="Lato"/>
              <a:cs typeface="Lato"/>
              <a:sym typeface="Lato"/>
            </a:endParaRPr>
          </a:p>
          <a:p>
            <a:pPr marL="0" lvl="0" indent="0" algn="l" rtl="0">
              <a:lnSpc>
                <a:spcPct val="115000"/>
              </a:lnSpc>
              <a:spcBef>
                <a:spcPts val="0"/>
              </a:spcBef>
              <a:spcAft>
                <a:spcPts val="0"/>
              </a:spcAft>
              <a:buNone/>
            </a:pPr>
            <a:r>
              <a:rPr lang="zh-CN" sz="1600">
                <a:solidFill>
                  <a:schemeClr val="lt1"/>
                </a:solidFill>
                <a:latin typeface="Lato"/>
                <a:ea typeface="Lato"/>
                <a:cs typeface="Lato"/>
                <a:sym typeface="Lato"/>
              </a:rPr>
              <a:t>source D; H column density, parameters needed to describe the surface T map, angles encoding the orientation of this map with respect to the rotational axis and the observer’s LOS;</a:t>
            </a:r>
            <a:endParaRPr sz="1600" b="1">
              <a:solidFill>
                <a:schemeClr val="lt1"/>
              </a:solidFill>
              <a:latin typeface="Calibri"/>
              <a:ea typeface="Calibri"/>
              <a:cs typeface="Calibri"/>
              <a:sym typeface="Calibri"/>
            </a:endParaRPr>
          </a:p>
        </p:txBody>
      </p:sp>
      <p:sp>
        <p:nvSpPr>
          <p:cNvPr id="320" name="Google Shape;320;p52"/>
          <p:cNvSpPr txBox="1"/>
          <p:nvPr/>
        </p:nvSpPr>
        <p:spPr>
          <a:xfrm>
            <a:off x="140700" y="5549125"/>
            <a:ext cx="8710200" cy="98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a:solidFill>
                  <a:schemeClr val="dk1"/>
                </a:solidFill>
                <a:latin typeface="Lato"/>
                <a:ea typeface="Lato"/>
                <a:cs typeface="Lato"/>
                <a:sym typeface="Lato"/>
              </a:rPr>
              <a:t>X-ray telescopes with</a:t>
            </a:r>
            <a:r>
              <a:rPr lang="zh-CN" sz="1600" b="1">
                <a:solidFill>
                  <a:schemeClr val="dk1"/>
                </a:solidFill>
                <a:latin typeface="Lato"/>
                <a:ea typeface="Lato"/>
                <a:cs typeface="Lato"/>
                <a:sym typeface="Lato"/>
              </a:rPr>
              <a:t> </a:t>
            </a:r>
            <a:r>
              <a:rPr lang="zh-CN" sz="1600" b="1">
                <a:solidFill>
                  <a:srgbClr val="CC0000"/>
                </a:solidFill>
                <a:latin typeface="Lato"/>
                <a:ea typeface="Lato"/>
                <a:cs typeface="Lato"/>
                <a:sym typeface="Lato"/>
              </a:rPr>
              <a:t>large effective area, high energy resolution, and high time resolution</a:t>
            </a:r>
            <a:r>
              <a:rPr lang="zh-CN" sz="1600">
                <a:solidFill>
                  <a:schemeClr val="dk1"/>
                </a:solidFill>
                <a:latin typeface="Lato"/>
                <a:ea typeface="Lato"/>
                <a:cs typeface="Lato"/>
                <a:sym typeface="Lato"/>
              </a:rPr>
              <a:t> in the soft X-ray band, as well as adequate imaging capability to discriminate the </a:t>
            </a:r>
            <a:r>
              <a:rPr lang="zh-CN" sz="1600" b="1">
                <a:solidFill>
                  <a:srgbClr val="CC0000"/>
                </a:solidFill>
                <a:latin typeface="Lato"/>
                <a:ea typeface="Lato"/>
                <a:cs typeface="Lato"/>
                <a:sym typeface="Lato"/>
              </a:rPr>
              <a:t>background</a:t>
            </a:r>
            <a:r>
              <a:rPr lang="zh-CN" sz="1600">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zh-CN" sz="1500" b="1" u="sng">
                <a:solidFill>
                  <a:schemeClr val="dk1"/>
                </a:solidFill>
                <a:latin typeface="Lato"/>
                <a:ea typeface="Lato"/>
                <a:cs typeface="Lato"/>
                <a:sym typeface="Lato"/>
              </a:rPr>
              <a:t>NICER</a:t>
            </a:r>
            <a:r>
              <a:rPr lang="zh-CN" sz="1500" b="1">
                <a:solidFill>
                  <a:schemeClr val="dk1"/>
                </a:solidFill>
                <a:latin typeface="Lato"/>
                <a:ea typeface="Lato"/>
                <a:cs typeface="Lato"/>
                <a:sym typeface="Lato"/>
              </a:rPr>
              <a:t> (2017), EP-FXT (2024), eXTP(~2025), ATHENA(~2030), STROBE-X(~2030).</a:t>
            </a:r>
            <a:endParaRPr sz="1500" b="1">
              <a:solidFill>
                <a:schemeClr val="dk1"/>
              </a:solidFill>
              <a:latin typeface="Lato"/>
              <a:ea typeface="Lato"/>
              <a:cs typeface="Lato"/>
              <a:sym typeface="Lato"/>
            </a:endParaRPr>
          </a:p>
        </p:txBody>
      </p:sp>
      <p:sp>
        <p:nvSpPr>
          <p:cNvPr id="321" name="Google Shape;321;p52"/>
          <p:cNvSpPr txBox="1"/>
          <p:nvPr/>
        </p:nvSpPr>
        <p:spPr>
          <a:xfrm>
            <a:off x="140700" y="4430138"/>
            <a:ext cx="4594800" cy="11697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zh-CN" sz="1600" b="1">
                <a:solidFill>
                  <a:schemeClr val="dk1"/>
                </a:solidFill>
                <a:latin typeface="Lato"/>
                <a:ea typeface="Lato"/>
                <a:cs typeface="Lato"/>
                <a:sym typeface="Lato"/>
              </a:rPr>
              <a:t>Significant uncertainties </a:t>
            </a:r>
            <a:r>
              <a:rPr lang="zh-CN" sz="1600">
                <a:solidFill>
                  <a:schemeClr val="dk1"/>
                </a:solidFill>
                <a:latin typeface="Lato"/>
                <a:ea typeface="Lato"/>
                <a:cs typeface="Lato"/>
                <a:sym typeface="Lato"/>
              </a:rPr>
              <a:t>in M,R estimate may be from</a:t>
            </a:r>
            <a:r>
              <a:rPr lang="zh-CN" sz="1600" b="1">
                <a:solidFill>
                  <a:schemeClr val="lt1"/>
                </a:solidFill>
                <a:latin typeface="Lato"/>
                <a:ea typeface="Lato"/>
                <a:cs typeface="Lato"/>
                <a:sym typeface="Lato"/>
              </a:rPr>
              <a:t> </a:t>
            </a:r>
            <a:r>
              <a:rPr lang="zh-CN" sz="1600" b="1">
                <a:solidFill>
                  <a:srgbClr val="CC0000"/>
                </a:solidFill>
                <a:latin typeface="Lato"/>
                <a:ea typeface="Lato"/>
                <a:cs typeface="Lato"/>
                <a:sym typeface="Lato"/>
              </a:rPr>
              <a:t>low counts</a:t>
            </a:r>
            <a:r>
              <a:rPr lang="zh-CN" sz="1600">
                <a:solidFill>
                  <a:schemeClr val="lt1"/>
                </a:solidFill>
                <a:latin typeface="Lato"/>
                <a:ea typeface="Lato"/>
                <a:cs typeface="Lato"/>
                <a:sym typeface="Lato"/>
              </a:rPr>
              <a:t> </a:t>
            </a:r>
            <a:r>
              <a:rPr lang="zh-CN" sz="1600">
                <a:solidFill>
                  <a:schemeClr val="dk1"/>
                </a:solidFill>
                <a:latin typeface="Lato"/>
                <a:ea typeface="Lato"/>
                <a:cs typeface="Lato"/>
                <a:sym typeface="Lato"/>
              </a:rPr>
              <a:t>in the detected lightcurve or </a:t>
            </a:r>
            <a:r>
              <a:rPr lang="zh-CN" sz="1600" b="1">
                <a:solidFill>
                  <a:srgbClr val="CC0000"/>
                </a:solidFill>
                <a:latin typeface="Lato"/>
                <a:ea typeface="Lato"/>
                <a:cs typeface="Lato"/>
                <a:sym typeface="Lato"/>
              </a:rPr>
              <a:t>noisy data</a:t>
            </a:r>
            <a:r>
              <a:rPr lang="zh-CN" sz="1600">
                <a:solidFill>
                  <a:srgbClr val="CC0000"/>
                </a:solidFill>
                <a:latin typeface="Lato"/>
                <a:ea typeface="Lato"/>
                <a:cs typeface="Lato"/>
                <a:sym typeface="Lato"/>
              </a:rPr>
              <a:t> </a:t>
            </a:r>
            <a:r>
              <a:rPr lang="zh-CN" sz="1600">
                <a:solidFill>
                  <a:schemeClr val="dk1"/>
                </a:solidFill>
                <a:latin typeface="Lato"/>
                <a:ea typeface="Lato"/>
                <a:cs typeface="Lato"/>
                <a:sym typeface="Lato"/>
              </a:rPr>
              <a:t>can lead to degeneracies between the model parameters or multi-modal posteriors:</a:t>
            </a:r>
            <a:endParaRPr sz="1600" b="1">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25"/>
        <p:cNvGrpSpPr/>
        <p:nvPr/>
      </p:nvGrpSpPr>
      <p:grpSpPr>
        <a:xfrm>
          <a:off x="0" y="0"/>
          <a:ext cx="0" cy="0"/>
          <a:chOff x="0" y="0"/>
          <a:chExt cx="0" cy="0"/>
        </a:xfrm>
      </p:grpSpPr>
      <p:pic>
        <p:nvPicPr>
          <p:cNvPr id="326" name="Google Shape;326;p53"/>
          <p:cNvPicPr preferRelativeResize="0"/>
          <p:nvPr/>
        </p:nvPicPr>
        <p:blipFill rotWithShape="1">
          <a:blip r:embed="rId3">
            <a:alphaModFix/>
          </a:blip>
          <a:srcRect l="3474" r="6289"/>
          <a:stretch/>
        </p:blipFill>
        <p:spPr>
          <a:xfrm>
            <a:off x="0" y="116829"/>
            <a:ext cx="9144001" cy="6755424"/>
          </a:xfrm>
          <a:prstGeom prst="rect">
            <a:avLst/>
          </a:prstGeom>
          <a:noFill/>
          <a:ln>
            <a:noFill/>
          </a:ln>
        </p:spPr>
      </p:pic>
      <p:sp>
        <p:nvSpPr>
          <p:cNvPr id="327" name="Google Shape;327;p53"/>
          <p:cNvSpPr txBox="1"/>
          <p:nvPr/>
        </p:nvSpPr>
        <p:spPr>
          <a:xfrm>
            <a:off x="-103950" y="37325"/>
            <a:ext cx="9351900" cy="63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zh-CN" sz="2300" b="1">
                <a:solidFill>
                  <a:schemeClr val="lt1"/>
                </a:solidFill>
                <a:latin typeface="Times New Roman"/>
                <a:ea typeface="Times New Roman"/>
                <a:cs typeface="Times New Roman"/>
                <a:sym typeface="Times New Roman"/>
              </a:rPr>
              <a:t>NICER view of PSR J0030+0451: MSP parameter estimation</a:t>
            </a:r>
            <a:endParaRPr sz="2200" b="1">
              <a:solidFill>
                <a:schemeClr val="lt1"/>
              </a:solidFill>
              <a:latin typeface="Times New Roman"/>
              <a:ea typeface="Times New Roman"/>
              <a:cs typeface="Times New Roman"/>
              <a:sym typeface="Times New Roman"/>
            </a:endParaRPr>
          </a:p>
        </p:txBody>
      </p:sp>
      <p:sp>
        <p:nvSpPr>
          <p:cNvPr id="328" name="Google Shape;328;p53"/>
          <p:cNvSpPr txBox="1"/>
          <p:nvPr/>
        </p:nvSpPr>
        <p:spPr>
          <a:xfrm>
            <a:off x="7155388" y="428525"/>
            <a:ext cx="30000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chemeClr val="lt1"/>
                </a:solidFill>
                <a:latin typeface="Lato"/>
                <a:ea typeface="Lato"/>
                <a:cs typeface="Lato"/>
                <a:sym typeface="Lato"/>
              </a:rPr>
              <a:t>Riley et al. 2019</a:t>
            </a:r>
            <a:endParaRPr sz="300" i="1">
              <a:solidFill>
                <a:schemeClr val="lt1"/>
              </a:solidFill>
              <a:latin typeface="Lato"/>
              <a:ea typeface="Lato"/>
              <a:cs typeface="Lato"/>
              <a:sym typeface="Lato"/>
            </a:endParaRPr>
          </a:p>
        </p:txBody>
      </p:sp>
      <p:sp>
        <p:nvSpPr>
          <p:cNvPr id="329" name="Google Shape;329;p53"/>
          <p:cNvSpPr txBox="1"/>
          <p:nvPr/>
        </p:nvSpPr>
        <p:spPr>
          <a:xfrm>
            <a:off x="121875" y="671525"/>
            <a:ext cx="5890200" cy="714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a:solidFill>
                  <a:schemeClr val="lt1"/>
                </a:solidFill>
                <a:latin typeface="Lato"/>
                <a:ea typeface="Lato"/>
                <a:cs typeface="Lato"/>
                <a:sym typeface="Lato"/>
              </a:rPr>
              <a:t>Follow the propagation of light from the NS surface to the observer through the curved spacetime around the star;</a:t>
            </a:r>
            <a:endParaRPr sz="1600" b="1">
              <a:solidFill>
                <a:schemeClr val="lt1"/>
              </a:solidFill>
              <a:latin typeface="Calibri"/>
              <a:ea typeface="Calibri"/>
              <a:cs typeface="Calibri"/>
              <a:sym typeface="Calibri"/>
            </a:endParaRPr>
          </a:p>
        </p:txBody>
      </p:sp>
      <p:sp>
        <p:nvSpPr>
          <p:cNvPr id="330" name="Google Shape;330;p53"/>
          <p:cNvSpPr txBox="1"/>
          <p:nvPr/>
        </p:nvSpPr>
        <p:spPr>
          <a:xfrm>
            <a:off x="140700" y="5549125"/>
            <a:ext cx="8710200" cy="981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a:solidFill>
                  <a:schemeClr val="dk1"/>
                </a:solidFill>
                <a:latin typeface="Lato"/>
                <a:ea typeface="Lato"/>
                <a:cs typeface="Lato"/>
                <a:sym typeface="Lato"/>
              </a:rPr>
              <a:t>X-ray telescopes with</a:t>
            </a:r>
            <a:r>
              <a:rPr lang="zh-CN" sz="1600" b="1">
                <a:solidFill>
                  <a:schemeClr val="dk1"/>
                </a:solidFill>
                <a:latin typeface="Lato"/>
                <a:ea typeface="Lato"/>
                <a:cs typeface="Lato"/>
                <a:sym typeface="Lato"/>
              </a:rPr>
              <a:t> </a:t>
            </a:r>
            <a:r>
              <a:rPr lang="zh-CN" sz="1600" b="1">
                <a:solidFill>
                  <a:srgbClr val="CC0000"/>
                </a:solidFill>
                <a:latin typeface="Lato"/>
                <a:ea typeface="Lato"/>
                <a:cs typeface="Lato"/>
                <a:sym typeface="Lato"/>
              </a:rPr>
              <a:t>large effective area, high energy resolution, and high time resolution</a:t>
            </a:r>
            <a:r>
              <a:rPr lang="zh-CN" sz="1600">
                <a:solidFill>
                  <a:schemeClr val="dk1"/>
                </a:solidFill>
                <a:latin typeface="Lato"/>
                <a:ea typeface="Lato"/>
                <a:cs typeface="Lato"/>
                <a:sym typeface="Lato"/>
              </a:rPr>
              <a:t> in the soft X-ray band, as well as adequate imaging capability to discriminate the </a:t>
            </a:r>
            <a:r>
              <a:rPr lang="zh-CN" sz="1600" b="1">
                <a:solidFill>
                  <a:srgbClr val="CC0000"/>
                </a:solidFill>
                <a:latin typeface="Lato"/>
                <a:ea typeface="Lato"/>
                <a:cs typeface="Lato"/>
                <a:sym typeface="Lato"/>
              </a:rPr>
              <a:t>background</a:t>
            </a:r>
            <a:r>
              <a:rPr lang="zh-CN" sz="1600">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marL="0" lvl="0" indent="0" algn="l" rtl="0">
              <a:lnSpc>
                <a:spcPct val="115000"/>
              </a:lnSpc>
              <a:spcBef>
                <a:spcPts val="0"/>
              </a:spcBef>
              <a:spcAft>
                <a:spcPts val="0"/>
              </a:spcAft>
              <a:buClr>
                <a:schemeClr val="dk1"/>
              </a:buClr>
              <a:buSzPts val="1100"/>
              <a:buFont typeface="Arial"/>
              <a:buNone/>
            </a:pPr>
            <a:r>
              <a:rPr lang="zh-CN" sz="1500" b="1" u="sng">
                <a:solidFill>
                  <a:schemeClr val="dk1"/>
                </a:solidFill>
                <a:latin typeface="Lato"/>
                <a:ea typeface="Lato"/>
                <a:cs typeface="Lato"/>
                <a:sym typeface="Lato"/>
              </a:rPr>
              <a:t>NICER</a:t>
            </a:r>
            <a:r>
              <a:rPr lang="zh-CN" sz="1500" b="1">
                <a:solidFill>
                  <a:schemeClr val="dk1"/>
                </a:solidFill>
                <a:latin typeface="Lato"/>
                <a:ea typeface="Lato"/>
                <a:cs typeface="Lato"/>
                <a:sym typeface="Lato"/>
              </a:rPr>
              <a:t> (2017), EP-FXT (2024), eXTP(~2025), ATHENA(~2030), STROBE-X(~2030).</a:t>
            </a:r>
            <a:endParaRPr sz="1500" b="1">
              <a:solidFill>
                <a:schemeClr val="dk1"/>
              </a:solidFill>
              <a:latin typeface="Lato"/>
              <a:ea typeface="Lato"/>
              <a:cs typeface="Lato"/>
              <a:sym typeface="Lato"/>
            </a:endParaRPr>
          </a:p>
        </p:txBody>
      </p:sp>
      <p:sp>
        <p:nvSpPr>
          <p:cNvPr id="331" name="Google Shape;331;p53"/>
          <p:cNvSpPr txBox="1"/>
          <p:nvPr/>
        </p:nvSpPr>
        <p:spPr>
          <a:xfrm>
            <a:off x="140700" y="4430138"/>
            <a:ext cx="4594800" cy="11697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zh-CN" sz="1600" b="1">
                <a:solidFill>
                  <a:schemeClr val="dk1"/>
                </a:solidFill>
                <a:latin typeface="Lato"/>
                <a:ea typeface="Lato"/>
                <a:cs typeface="Lato"/>
                <a:sym typeface="Lato"/>
              </a:rPr>
              <a:t>Significant uncertainties </a:t>
            </a:r>
            <a:r>
              <a:rPr lang="zh-CN" sz="1600">
                <a:solidFill>
                  <a:schemeClr val="dk1"/>
                </a:solidFill>
                <a:latin typeface="Lato"/>
                <a:ea typeface="Lato"/>
                <a:cs typeface="Lato"/>
                <a:sym typeface="Lato"/>
              </a:rPr>
              <a:t>in M,R estimate may be from</a:t>
            </a:r>
            <a:r>
              <a:rPr lang="zh-CN" sz="1600" b="1">
                <a:solidFill>
                  <a:schemeClr val="lt1"/>
                </a:solidFill>
                <a:latin typeface="Lato"/>
                <a:ea typeface="Lato"/>
                <a:cs typeface="Lato"/>
                <a:sym typeface="Lato"/>
              </a:rPr>
              <a:t> </a:t>
            </a:r>
            <a:r>
              <a:rPr lang="zh-CN" sz="1600" b="1">
                <a:solidFill>
                  <a:srgbClr val="CC0000"/>
                </a:solidFill>
                <a:latin typeface="Lato"/>
                <a:ea typeface="Lato"/>
                <a:cs typeface="Lato"/>
                <a:sym typeface="Lato"/>
              </a:rPr>
              <a:t>low counts</a:t>
            </a:r>
            <a:r>
              <a:rPr lang="zh-CN" sz="1600">
                <a:solidFill>
                  <a:schemeClr val="lt1"/>
                </a:solidFill>
                <a:latin typeface="Lato"/>
                <a:ea typeface="Lato"/>
                <a:cs typeface="Lato"/>
                <a:sym typeface="Lato"/>
              </a:rPr>
              <a:t> </a:t>
            </a:r>
            <a:r>
              <a:rPr lang="zh-CN" sz="1600">
                <a:solidFill>
                  <a:schemeClr val="dk1"/>
                </a:solidFill>
                <a:latin typeface="Lato"/>
                <a:ea typeface="Lato"/>
                <a:cs typeface="Lato"/>
                <a:sym typeface="Lato"/>
              </a:rPr>
              <a:t>in the detected lightcurve or </a:t>
            </a:r>
            <a:r>
              <a:rPr lang="zh-CN" sz="1600" b="1">
                <a:solidFill>
                  <a:srgbClr val="CC0000"/>
                </a:solidFill>
                <a:latin typeface="Lato"/>
                <a:ea typeface="Lato"/>
                <a:cs typeface="Lato"/>
                <a:sym typeface="Lato"/>
              </a:rPr>
              <a:t>noisy data</a:t>
            </a:r>
            <a:r>
              <a:rPr lang="zh-CN" sz="1600">
                <a:solidFill>
                  <a:srgbClr val="CC0000"/>
                </a:solidFill>
                <a:latin typeface="Lato"/>
                <a:ea typeface="Lato"/>
                <a:cs typeface="Lato"/>
                <a:sym typeface="Lato"/>
              </a:rPr>
              <a:t> </a:t>
            </a:r>
            <a:r>
              <a:rPr lang="zh-CN" sz="1600">
                <a:solidFill>
                  <a:schemeClr val="dk1"/>
                </a:solidFill>
                <a:latin typeface="Lato"/>
                <a:ea typeface="Lato"/>
                <a:cs typeface="Lato"/>
                <a:sym typeface="Lato"/>
              </a:rPr>
              <a:t>can lead to degeneracies between the model parameters or multi-modal posteriors:</a:t>
            </a:r>
            <a:endParaRPr sz="1600" b="1">
              <a:solidFill>
                <a:schemeClr val="dk1"/>
              </a:solidFill>
              <a:latin typeface="Lato"/>
              <a:ea typeface="Lato"/>
              <a:cs typeface="Lato"/>
              <a:sym typeface="Lato"/>
            </a:endParaRPr>
          </a:p>
        </p:txBody>
      </p:sp>
      <p:sp>
        <p:nvSpPr>
          <p:cNvPr id="332" name="Google Shape;332;p53"/>
          <p:cNvSpPr txBox="1"/>
          <p:nvPr/>
        </p:nvSpPr>
        <p:spPr>
          <a:xfrm>
            <a:off x="121875" y="1416288"/>
            <a:ext cx="5275200" cy="1847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b="1">
                <a:solidFill>
                  <a:schemeClr val="lt1"/>
                </a:solidFill>
                <a:latin typeface="Lato"/>
                <a:ea typeface="Lato"/>
                <a:cs typeface="Lato"/>
                <a:sym typeface="Lato"/>
              </a:rPr>
              <a:t>Main difficulty l</a:t>
            </a:r>
            <a:r>
              <a:rPr lang="zh-CN" sz="1600">
                <a:solidFill>
                  <a:schemeClr val="lt1"/>
                </a:solidFill>
                <a:latin typeface="Lato"/>
                <a:ea typeface="Lato"/>
                <a:cs typeface="Lato"/>
                <a:sym typeface="Lato"/>
              </a:rPr>
              <a:t>ies in the degeneracy between </a:t>
            </a:r>
            <a:r>
              <a:rPr lang="zh-CN" sz="1600" b="1">
                <a:solidFill>
                  <a:schemeClr val="lt1"/>
                </a:solidFill>
                <a:latin typeface="Lato"/>
                <a:ea typeface="Lato"/>
                <a:cs typeface="Lato"/>
                <a:sym typeface="Lato"/>
              </a:rPr>
              <a:t>MANY </a:t>
            </a:r>
            <a:r>
              <a:rPr lang="zh-CN" sz="1600">
                <a:solidFill>
                  <a:schemeClr val="lt1"/>
                </a:solidFill>
                <a:latin typeface="Lato"/>
                <a:ea typeface="Lato"/>
                <a:cs typeface="Lato"/>
                <a:sym typeface="Lato"/>
              </a:rPr>
              <a:t>parameters it employs: (in addition to M, R) </a:t>
            </a:r>
            <a:endParaRPr sz="1600">
              <a:solidFill>
                <a:schemeClr val="lt1"/>
              </a:solidFill>
              <a:latin typeface="Lato"/>
              <a:ea typeface="Lato"/>
              <a:cs typeface="Lato"/>
              <a:sym typeface="Lato"/>
            </a:endParaRPr>
          </a:p>
          <a:p>
            <a:pPr marL="0" lvl="0" indent="0" algn="l" rtl="0">
              <a:lnSpc>
                <a:spcPct val="115000"/>
              </a:lnSpc>
              <a:spcBef>
                <a:spcPts val="0"/>
              </a:spcBef>
              <a:spcAft>
                <a:spcPts val="0"/>
              </a:spcAft>
              <a:buNone/>
            </a:pPr>
            <a:r>
              <a:rPr lang="zh-CN" sz="1600">
                <a:solidFill>
                  <a:schemeClr val="lt1"/>
                </a:solidFill>
                <a:latin typeface="Lato"/>
                <a:ea typeface="Lato"/>
                <a:cs typeface="Lato"/>
                <a:sym typeface="Lato"/>
              </a:rPr>
              <a:t>source D; H column density, parameters needed to describe the surface T map, angles encoding the orientation of this map with respect to the rotational axis and the observer’s LOS;</a:t>
            </a:r>
            <a:endParaRPr sz="1600" b="1">
              <a:solidFill>
                <a:schemeClr val="lt1"/>
              </a:solidFill>
              <a:latin typeface="Calibri"/>
              <a:ea typeface="Calibri"/>
              <a:cs typeface="Calibri"/>
              <a:sym typeface="Calibri"/>
            </a:endParaRPr>
          </a:p>
        </p:txBody>
      </p:sp>
      <p:pic>
        <p:nvPicPr>
          <p:cNvPr id="333" name="Google Shape;333;p53"/>
          <p:cNvPicPr preferRelativeResize="0"/>
          <p:nvPr/>
        </p:nvPicPr>
        <p:blipFill>
          <a:blip r:embed="rId4">
            <a:alphaModFix/>
          </a:blip>
          <a:stretch>
            <a:fillRect/>
          </a:stretch>
        </p:blipFill>
        <p:spPr>
          <a:xfrm>
            <a:off x="5179276" y="2379825"/>
            <a:ext cx="3753049" cy="3143825"/>
          </a:xfrm>
          <a:prstGeom prst="rect">
            <a:avLst/>
          </a:prstGeom>
          <a:noFill/>
          <a:ln>
            <a:noFill/>
          </a:ln>
        </p:spPr>
      </p:pic>
      <p:sp>
        <p:nvSpPr>
          <p:cNvPr id="334" name="Google Shape;334;p53"/>
          <p:cNvSpPr/>
          <p:nvPr/>
        </p:nvSpPr>
        <p:spPr>
          <a:xfrm rot="256578">
            <a:off x="6845748" y="2650669"/>
            <a:ext cx="700049" cy="264121"/>
          </a:xfrm>
          <a:prstGeom prst="curvedDownArrow">
            <a:avLst>
              <a:gd name="adj1" fmla="val 25000"/>
              <a:gd name="adj2" fmla="val 50000"/>
              <a:gd name="adj3" fmla="val 2500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335" name="Google Shape;335;p53"/>
          <p:cNvSpPr txBox="1"/>
          <p:nvPr/>
        </p:nvSpPr>
        <p:spPr>
          <a:xfrm>
            <a:off x="5573075" y="821125"/>
            <a:ext cx="3431100" cy="1535400"/>
          </a:xfrm>
          <a:prstGeom prst="rect">
            <a:avLst/>
          </a:prstGeom>
          <a:solidFill>
            <a:srgbClr val="C9DAF8">
              <a:alpha val="45470"/>
            </a:srgbClr>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300">
                <a:solidFill>
                  <a:schemeClr val="lt1"/>
                </a:solidFill>
                <a:latin typeface="Lato"/>
                <a:ea typeface="Lato"/>
                <a:cs typeface="Lato"/>
                <a:sym typeface="Lato"/>
              </a:rPr>
              <a:t>XMM-Newton data can provide (indirect) NICER background constraint:</a:t>
            </a:r>
            <a:endParaRPr sz="1300">
              <a:solidFill>
                <a:schemeClr val="lt1"/>
              </a:solidFill>
              <a:latin typeface="Lato"/>
              <a:ea typeface="Lato"/>
              <a:cs typeface="Lato"/>
              <a:sym typeface="Lato"/>
            </a:endParaRPr>
          </a:p>
          <a:p>
            <a:pPr marL="0" lvl="0" indent="0" algn="l" rtl="0">
              <a:lnSpc>
                <a:spcPct val="115000"/>
              </a:lnSpc>
              <a:spcBef>
                <a:spcPts val="0"/>
              </a:spcBef>
              <a:spcAft>
                <a:spcPts val="0"/>
              </a:spcAft>
              <a:buNone/>
            </a:pPr>
            <a:r>
              <a:rPr lang="zh-CN" sz="1300">
                <a:solidFill>
                  <a:schemeClr val="lt1"/>
                </a:solidFill>
                <a:latin typeface="Lato"/>
                <a:ea typeface="Lato"/>
                <a:cs typeface="Lato"/>
                <a:sym typeface="Lato"/>
              </a:rPr>
              <a:t>The introduction of the XMM-Newton data (EPIC MOS1 and MOS2) led to a reduction in background estimates from NICER-only data, resulting in</a:t>
            </a:r>
            <a:r>
              <a:rPr lang="zh-CN" sz="1300">
                <a:latin typeface="Lato"/>
                <a:ea typeface="Lato"/>
                <a:cs typeface="Lato"/>
                <a:sym typeface="Lato"/>
              </a:rPr>
              <a:t> </a:t>
            </a:r>
            <a:r>
              <a:rPr lang="zh-CN" sz="1300">
                <a:solidFill>
                  <a:srgbClr val="CC0000"/>
                </a:solidFill>
                <a:latin typeface="Lato"/>
                <a:ea typeface="Lato"/>
                <a:cs typeface="Lato"/>
                <a:sym typeface="Lato"/>
              </a:rPr>
              <a:t>higher compactness value:</a:t>
            </a:r>
            <a:endParaRPr sz="1300">
              <a:highlight>
                <a:schemeClr val="lt1"/>
              </a:highlight>
              <a:latin typeface="Lato"/>
              <a:ea typeface="Lato"/>
              <a:cs typeface="Lato"/>
              <a:sym typeface="Lato"/>
            </a:endParaRPr>
          </a:p>
        </p:txBody>
      </p:sp>
      <p:sp>
        <p:nvSpPr>
          <p:cNvPr id="336" name="Google Shape;336;p53"/>
          <p:cNvSpPr txBox="1"/>
          <p:nvPr/>
        </p:nvSpPr>
        <p:spPr>
          <a:xfrm>
            <a:off x="6836975" y="237982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CC0000"/>
                </a:solidFill>
              </a:rPr>
              <a:t>+XMM data</a:t>
            </a:r>
            <a:endParaRPr>
              <a:solidFill>
                <a:srgbClr val="CC0000"/>
              </a:solidFill>
            </a:endParaRPr>
          </a:p>
        </p:txBody>
      </p:sp>
      <p:sp>
        <p:nvSpPr>
          <p:cNvPr id="337" name="Google Shape;337;p53"/>
          <p:cNvSpPr/>
          <p:nvPr/>
        </p:nvSpPr>
        <p:spPr>
          <a:xfrm rot="-1501637">
            <a:off x="7047115" y="3181505"/>
            <a:ext cx="699918" cy="263989"/>
          </a:xfrm>
          <a:prstGeom prst="curvedDownArrow">
            <a:avLst>
              <a:gd name="adj1" fmla="val 25000"/>
              <a:gd name="adj2" fmla="val 50000"/>
              <a:gd name="adj3" fmla="val 25000"/>
            </a:avLst>
          </a:prstGeom>
          <a:solidFill>
            <a:srgbClr val="FF00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4"/>
          <p:cNvSpPr txBox="1"/>
          <p:nvPr/>
        </p:nvSpPr>
        <p:spPr>
          <a:xfrm>
            <a:off x="186400" y="90000"/>
            <a:ext cx="8596800" cy="675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zh-CN" sz="2200" b="1">
                <a:solidFill>
                  <a:srgbClr val="3333FF"/>
                </a:solidFill>
                <a:latin typeface="Times New Roman"/>
                <a:ea typeface="Times New Roman"/>
                <a:cs typeface="Times New Roman"/>
                <a:sym typeface="Times New Roman"/>
              </a:rPr>
              <a:t>Simplicity of CCO energy spectra position them as excellent sources for studying the EOS</a:t>
            </a:r>
            <a:endParaRPr sz="2200" b="1" i="0" u="none" strike="noStrike" cap="none">
              <a:solidFill>
                <a:srgbClr val="3333FF"/>
              </a:solidFill>
              <a:latin typeface="Times New Roman"/>
              <a:ea typeface="Times New Roman"/>
              <a:cs typeface="Times New Roman"/>
              <a:sym typeface="Times New Roman"/>
            </a:endParaRPr>
          </a:p>
        </p:txBody>
      </p:sp>
      <p:sp>
        <p:nvSpPr>
          <p:cNvPr id="343" name="Google Shape;343;p54"/>
          <p:cNvSpPr txBox="1"/>
          <p:nvPr/>
        </p:nvSpPr>
        <p:spPr>
          <a:xfrm>
            <a:off x="125025" y="826550"/>
            <a:ext cx="4274400" cy="1563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b="1">
                <a:solidFill>
                  <a:srgbClr val="222222"/>
                </a:solidFill>
                <a:latin typeface="Lato"/>
                <a:ea typeface="Lato"/>
                <a:cs typeface="Lato"/>
                <a:sym typeface="Lato"/>
              </a:rPr>
              <a:t>CCOs</a:t>
            </a:r>
            <a:r>
              <a:rPr lang="zh-CN" sz="1600">
                <a:solidFill>
                  <a:schemeClr val="dk1"/>
                </a:solidFill>
                <a:latin typeface="Lato"/>
                <a:ea typeface="Lato"/>
                <a:cs typeface="Lato"/>
                <a:sym typeface="Lato"/>
              </a:rPr>
              <a:t>: Radio-quiet isolated NSs emitting steady thermal x-ray; </a:t>
            </a:r>
            <a:r>
              <a:rPr lang="zh-CN" sz="1600" b="1">
                <a:solidFill>
                  <a:schemeClr val="dk1"/>
                </a:solidFill>
                <a:latin typeface="Lato"/>
                <a:ea typeface="Lato"/>
                <a:cs typeface="Lato"/>
                <a:sym typeface="Lato"/>
              </a:rPr>
              <a:t>Low</a:t>
            </a:r>
            <a:r>
              <a:rPr lang="zh-CN" sz="1600">
                <a:solidFill>
                  <a:schemeClr val="dk1"/>
                </a:solidFill>
                <a:latin typeface="Lato"/>
                <a:ea typeface="Lato"/>
                <a:cs typeface="Lato"/>
                <a:sym typeface="Lato"/>
              </a:rPr>
              <a:t> dipolar B fields (10</a:t>
            </a:r>
            <a:r>
              <a:rPr lang="zh-CN" sz="1600" baseline="30000">
                <a:solidFill>
                  <a:schemeClr val="dk1"/>
                </a:solidFill>
                <a:latin typeface="Lato"/>
                <a:ea typeface="Lato"/>
                <a:cs typeface="Lato"/>
                <a:sym typeface="Lato"/>
              </a:rPr>
              <a:t>10</a:t>
            </a:r>
            <a:r>
              <a:rPr lang="zh-CN" sz="1600">
                <a:solidFill>
                  <a:schemeClr val="dk1"/>
                </a:solidFill>
                <a:latin typeface="Lato"/>
                <a:ea typeface="Lato"/>
                <a:cs typeface="Lato"/>
                <a:sym typeface="Lato"/>
              </a:rPr>
              <a:t>-10</a:t>
            </a:r>
            <a:r>
              <a:rPr lang="zh-CN" sz="1600" baseline="30000">
                <a:solidFill>
                  <a:schemeClr val="dk1"/>
                </a:solidFill>
                <a:latin typeface="Lato"/>
                <a:ea typeface="Lato"/>
                <a:cs typeface="Lato"/>
                <a:sym typeface="Lato"/>
              </a:rPr>
              <a:t>11</a:t>
            </a:r>
            <a:r>
              <a:rPr lang="zh-CN" sz="1600">
                <a:solidFill>
                  <a:schemeClr val="dk1"/>
                </a:solidFill>
                <a:latin typeface="Lato"/>
                <a:ea typeface="Lato"/>
                <a:cs typeface="Lato"/>
                <a:sym typeface="Lato"/>
              </a:rPr>
              <a:t> T); Being discovered due to their locations at the centers of luminous shell-like SN remnants-&gt;</a:t>
            </a:r>
            <a:endParaRPr sz="1600">
              <a:solidFill>
                <a:schemeClr val="dk1"/>
              </a:solidFill>
              <a:latin typeface="Lato"/>
              <a:ea typeface="Lato"/>
              <a:cs typeface="Lato"/>
              <a:sym typeface="Lato"/>
            </a:endParaRPr>
          </a:p>
        </p:txBody>
      </p:sp>
      <p:sp>
        <p:nvSpPr>
          <p:cNvPr id="344" name="Google Shape;344;p54"/>
          <p:cNvSpPr txBox="1"/>
          <p:nvPr/>
        </p:nvSpPr>
        <p:spPr>
          <a:xfrm>
            <a:off x="125024" y="3407229"/>
            <a:ext cx="7351449" cy="1034099"/>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dirty="0">
                <a:solidFill>
                  <a:schemeClr val="dk1"/>
                </a:solidFill>
                <a:latin typeface="Lato"/>
                <a:ea typeface="Lato"/>
                <a:cs typeface="Lato"/>
                <a:sym typeface="Lato"/>
              </a:rPr>
              <a:t>Data from </a:t>
            </a:r>
            <a:r>
              <a:rPr lang="zh-CN" sz="1600" u="sng" dirty="0">
                <a:solidFill>
                  <a:schemeClr val="dk1"/>
                </a:solidFill>
                <a:latin typeface="Lato"/>
                <a:ea typeface="Lato"/>
                <a:cs typeface="Lato"/>
                <a:sym typeface="Lato"/>
              </a:rPr>
              <a:t>XMM-Newton + Suzaku + Gaia</a:t>
            </a:r>
            <a:r>
              <a:rPr lang="zh-CN" sz="1600" dirty="0">
                <a:solidFill>
                  <a:schemeClr val="dk1"/>
                </a:solidFill>
                <a:latin typeface="Lato"/>
                <a:ea typeface="Lato"/>
                <a:cs typeface="Lato"/>
                <a:sym typeface="Lato"/>
              </a:rPr>
              <a:t> (</a:t>
            </a:r>
            <a:r>
              <a:rPr lang="zh-CN" sz="1600" b="1" dirty="0">
                <a:solidFill>
                  <a:schemeClr val="dk1"/>
                </a:solidFill>
                <a:latin typeface="Lato"/>
                <a:ea typeface="Lato"/>
                <a:cs typeface="Lato"/>
                <a:sym typeface="Lato"/>
              </a:rPr>
              <a:t>reliable D estimation</a:t>
            </a:r>
            <a:r>
              <a:rPr lang="zh-CN" sz="1600" dirty="0">
                <a:solidFill>
                  <a:schemeClr val="dk1"/>
                </a:solidFill>
                <a:latin typeface="Lato"/>
                <a:ea typeface="Lato"/>
                <a:cs typeface="Lato"/>
                <a:sym typeface="Lato"/>
              </a:rPr>
              <a:t>): Estimating the CCO’s distance based on that of the optical star in the same shell in SN remnant </a:t>
            </a:r>
            <a:r>
              <a:rPr lang="zh-CN" sz="1600" dirty="0">
                <a:solidFill>
                  <a:srgbClr val="CC0000"/>
                </a:solidFill>
                <a:latin typeface="Lato"/>
                <a:ea typeface="Lato"/>
                <a:cs typeface="Lato"/>
                <a:sym typeface="Lato"/>
              </a:rPr>
              <a:t>HESS J1731-347</a:t>
            </a:r>
            <a:r>
              <a:rPr lang="zh-CN" sz="1600" dirty="0">
                <a:solidFill>
                  <a:schemeClr val="dk1"/>
                </a:solidFill>
                <a:latin typeface="Lato"/>
                <a:ea typeface="Lato"/>
                <a:cs typeface="Lato"/>
                <a:sym typeface="Lato"/>
              </a:rPr>
              <a:t>, available from Gaia parallax measurements.</a:t>
            </a:r>
            <a:endParaRPr sz="1600" dirty="0">
              <a:solidFill>
                <a:schemeClr val="dk1"/>
              </a:solidFill>
              <a:latin typeface="Lato"/>
              <a:ea typeface="Lato"/>
              <a:cs typeface="Lato"/>
              <a:sym typeface="Lato"/>
            </a:endParaRPr>
          </a:p>
        </p:txBody>
      </p:sp>
      <p:sp>
        <p:nvSpPr>
          <p:cNvPr id="345" name="Google Shape;345;p54"/>
          <p:cNvSpPr txBox="1"/>
          <p:nvPr/>
        </p:nvSpPr>
        <p:spPr>
          <a:xfrm>
            <a:off x="7065700" y="636375"/>
            <a:ext cx="1997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i="1">
                <a:solidFill>
                  <a:schemeClr val="dk1"/>
                </a:solidFill>
                <a:latin typeface="Lato"/>
                <a:ea typeface="Lato"/>
                <a:cs typeface="Lato"/>
                <a:sym typeface="Lato"/>
              </a:rPr>
              <a:t>(Doroshenko et al. 2022)</a:t>
            </a:r>
            <a:endParaRPr sz="1100" i="1">
              <a:latin typeface="Lato"/>
              <a:ea typeface="Lato"/>
              <a:cs typeface="Lato"/>
              <a:sym typeface="Lato"/>
            </a:endParaRPr>
          </a:p>
        </p:txBody>
      </p:sp>
      <p:pic>
        <p:nvPicPr>
          <p:cNvPr id="346" name="Google Shape;346;p54"/>
          <p:cNvPicPr preferRelativeResize="0"/>
          <p:nvPr/>
        </p:nvPicPr>
        <p:blipFill>
          <a:blip r:embed="rId3">
            <a:alphaModFix/>
          </a:blip>
          <a:stretch>
            <a:fillRect/>
          </a:stretch>
        </p:blipFill>
        <p:spPr>
          <a:xfrm>
            <a:off x="7125963" y="3552109"/>
            <a:ext cx="1705825" cy="298400"/>
          </a:xfrm>
          <a:prstGeom prst="rect">
            <a:avLst/>
          </a:prstGeom>
          <a:noFill/>
          <a:ln>
            <a:noFill/>
          </a:ln>
        </p:spPr>
      </p:pic>
      <p:pic>
        <p:nvPicPr>
          <p:cNvPr id="347" name="Google Shape;347;p54"/>
          <p:cNvPicPr preferRelativeResize="0"/>
          <p:nvPr/>
        </p:nvPicPr>
        <p:blipFill>
          <a:blip r:embed="rId4">
            <a:alphaModFix/>
          </a:blip>
          <a:stretch>
            <a:fillRect/>
          </a:stretch>
        </p:blipFill>
        <p:spPr>
          <a:xfrm>
            <a:off x="7118625" y="3973625"/>
            <a:ext cx="1720500" cy="286750"/>
          </a:xfrm>
          <a:prstGeom prst="rect">
            <a:avLst/>
          </a:prstGeom>
          <a:noFill/>
          <a:ln>
            <a:noFill/>
          </a:ln>
        </p:spPr>
      </p:pic>
      <p:sp>
        <p:nvSpPr>
          <p:cNvPr id="348" name="Google Shape;348;p54"/>
          <p:cNvSpPr txBox="1"/>
          <p:nvPr/>
        </p:nvSpPr>
        <p:spPr>
          <a:xfrm>
            <a:off x="125025" y="2334321"/>
            <a:ext cx="4547400" cy="99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600" dirty="0">
                <a:solidFill>
                  <a:schemeClr val="dk1"/>
                </a:solidFill>
                <a:latin typeface="Lato"/>
                <a:ea typeface="Lato"/>
                <a:cs typeface="Lato"/>
                <a:sym typeface="Lato"/>
              </a:rPr>
              <a:t>Energy spectra can be </a:t>
            </a:r>
            <a:r>
              <a:rPr lang="zh-CN" sz="1600" b="1" dirty="0">
                <a:solidFill>
                  <a:schemeClr val="dk1"/>
                </a:solidFill>
                <a:latin typeface="Lato"/>
                <a:ea typeface="Lato"/>
                <a:cs typeface="Lato"/>
                <a:sym typeface="Lato"/>
              </a:rPr>
              <a:t>well-fitted with thermal emissions</a:t>
            </a:r>
            <a:r>
              <a:rPr lang="zh-CN" sz="1600" dirty="0">
                <a:solidFill>
                  <a:schemeClr val="dk1"/>
                </a:solidFill>
                <a:latin typeface="Lato"/>
                <a:ea typeface="Lato"/>
                <a:cs typeface="Lato"/>
                <a:sym typeface="Lato"/>
              </a:rPr>
              <a:t>,  even in the case of the three pulsed CCOs which exhibit non-uniform surface T;</a:t>
            </a:r>
            <a:endParaRPr sz="1600" dirty="0">
              <a:solidFill>
                <a:schemeClr val="dk1"/>
              </a:solidFill>
              <a:latin typeface="Lato"/>
              <a:ea typeface="Lato"/>
              <a:cs typeface="Lato"/>
              <a:sym typeface="Lato"/>
            </a:endParaRPr>
          </a:p>
        </p:txBody>
      </p:sp>
      <p:pic>
        <p:nvPicPr>
          <p:cNvPr id="349" name="Google Shape;349;p54"/>
          <p:cNvPicPr preferRelativeResize="0"/>
          <p:nvPr/>
        </p:nvPicPr>
        <p:blipFill>
          <a:blip r:embed="rId5">
            <a:alphaModFix/>
          </a:blip>
          <a:stretch>
            <a:fillRect/>
          </a:stretch>
        </p:blipFill>
        <p:spPr>
          <a:xfrm>
            <a:off x="4582308" y="931325"/>
            <a:ext cx="4278018" cy="2497675"/>
          </a:xfrm>
          <a:prstGeom prst="rect">
            <a:avLst/>
          </a:prstGeom>
          <a:noFill/>
          <a:ln>
            <a:noFill/>
          </a:ln>
        </p:spPr>
      </p:pic>
      <p:pic>
        <p:nvPicPr>
          <p:cNvPr id="350" name="Google Shape;350;p54"/>
          <p:cNvPicPr preferRelativeResize="0"/>
          <p:nvPr/>
        </p:nvPicPr>
        <p:blipFill rotWithShape="1">
          <a:blip r:embed="rId6">
            <a:alphaModFix/>
          </a:blip>
          <a:srcRect l="16233" r="15586" b="26723"/>
          <a:stretch/>
        </p:blipFill>
        <p:spPr>
          <a:xfrm>
            <a:off x="292500" y="4857599"/>
            <a:ext cx="7183974" cy="1696550"/>
          </a:xfrm>
          <a:prstGeom prst="rect">
            <a:avLst/>
          </a:prstGeom>
          <a:noFill/>
          <a:ln>
            <a:noFill/>
          </a:ln>
        </p:spPr>
      </p:pic>
      <p:sp>
        <p:nvSpPr>
          <p:cNvPr id="351" name="Google Shape;351;p54"/>
          <p:cNvSpPr txBox="1"/>
          <p:nvPr/>
        </p:nvSpPr>
        <p:spPr>
          <a:xfrm>
            <a:off x="2795900" y="4426500"/>
            <a:ext cx="4952700" cy="45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b="1">
                <a:solidFill>
                  <a:srgbClr val="ECF30A"/>
                </a:solidFill>
                <a:latin typeface="Lato"/>
                <a:ea typeface="Lato"/>
                <a:cs typeface="Lato"/>
                <a:sym typeface="Lato"/>
              </a:rPr>
              <a:t>somewhat</a:t>
            </a:r>
            <a:r>
              <a:rPr lang="zh-CN" sz="1600" b="1">
                <a:solidFill>
                  <a:schemeClr val="dk1"/>
                </a:solidFill>
                <a:latin typeface="Lato"/>
                <a:ea typeface="Lato"/>
                <a:cs typeface="Lato"/>
                <a:sym typeface="Lato"/>
              </a:rPr>
              <a:t>/</a:t>
            </a:r>
            <a:r>
              <a:rPr lang="zh-CN" sz="1600" b="1">
                <a:solidFill>
                  <a:srgbClr val="FF9900"/>
                </a:solidFill>
                <a:latin typeface="Lato"/>
                <a:ea typeface="Lato"/>
                <a:cs typeface="Lato"/>
                <a:sym typeface="Lato"/>
              </a:rPr>
              <a:t>strongly </a:t>
            </a:r>
            <a:r>
              <a:rPr lang="zh-CN" sz="1600" b="1">
                <a:solidFill>
                  <a:schemeClr val="dk1"/>
                </a:solidFill>
                <a:latin typeface="Lato"/>
                <a:ea typeface="Lato"/>
                <a:cs typeface="Lato"/>
                <a:sym typeface="Lato"/>
              </a:rPr>
              <a:t>model-dependent</a:t>
            </a:r>
            <a:endParaRPr sz="1600" b="1">
              <a:solidFill>
                <a:schemeClr val="dk1"/>
              </a:solidFill>
              <a:latin typeface="Lato"/>
              <a:ea typeface="Lato"/>
              <a:cs typeface="Lato"/>
              <a:sym typeface="Lato"/>
            </a:endParaRPr>
          </a:p>
        </p:txBody>
      </p:sp>
      <p:sp>
        <p:nvSpPr>
          <p:cNvPr id="352" name="Google Shape;352;p54"/>
          <p:cNvSpPr txBox="1"/>
          <p:nvPr/>
        </p:nvSpPr>
        <p:spPr>
          <a:xfrm>
            <a:off x="125025" y="4426500"/>
            <a:ext cx="52707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b="1">
                <a:solidFill>
                  <a:schemeClr val="dk1"/>
                </a:solidFill>
                <a:latin typeface="Times New Roman"/>
                <a:ea typeface="Times New Roman"/>
                <a:cs typeface="Times New Roman"/>
                <a:sym typeface="Times New Roman"/>
              </a:rPr>
              <a:t>Summary of R measurement:</a:t>
            </a:r>
            <a:endParaRPr b="1">
              <a:latin typeface="Times New Roman"/>
              <a:ea typeface="Times New Roman"/>
              <a:cs typeface="Times New Roman"/>
              <a:sym typeface="Times New Roman"/>
            </a:endParaRPr>
          </a:p>
        </p:txBody>
      </p:sp>
      <p:sp>
        <p:nvSpPr>
          <p:cNvPr id="353" name="Google Shape;353;p54"/>
          <p:cNvSpPr txBox="1"/>
          <p:nvPr/>
        </p:nvSpPr>
        <p:spPr>
          <a:xfrm>
            <a:off x="7092100" y="4967125"/>
            <a:ext cx="1944300" cy="147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rgbClr val="FF9900"/>
                </a:solidFill>
              </a:rPr>
              <a:t>Note: the systematics and physical assumptions behind the HESS J1731 measurements are HUGE.</a:t>
            </a:r>
            <a:endParaRPr i="1">
              <a:solidFill>
                <a:srgbClr val="FF9900"/>
              </a:solidFill>
            </a:endParaRPr>
          </a:p>
        </p:txBody>
      </p:sp>
      <p:sp>
        <p:nvSpPr>
          <p:cNvPr id="354" name="Google Shape;354;p54"/>
          <p:cNvSpPr txBox="1"/>
          <p:nvPr/>
        </p:nvSpPr>
        <p:spPr>
          <a:xfrm>
            <a:off x="5767625" y="5168875"/>
            <a:ext cx="692400" cy="73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1200" b="1">
                <a:solidFill>
                  <a:schemeClr val="dk1"/>
                </a:solidFill>
              </a:rPr>
              <a:t>√</a:t>
            </a:r>
            <a:endParaRPr sz="1200" b="1">
              <a:solidFill>
                <a:schemeClr val="dk1"/>
              </a:solidFill>
            </a:endParaRPr>
          </a:p>
          <a:p>
            <a:pPr marL="0" lvl="0" indent="0" algn="ctr" rtl="0">
              <a:spcBef>
                <a:spcPts val="0"/>
              </a:spcBef>
              <a:spcAft>
                <a:spcPts val="0"/>
              </a:spcAft>
              <a:buNone/>
            </a:pPr>
            <a:endParaRPr b="1">
              <a:solidFill>
                <a:schemeClr val="dk1"/>
              </a:solidFill>
            </a:endParaRPr>
          </a:p>
          <a:p>
            <a:pPr marL="0" lvl="0" indent="0" algn="ctr" rtl="0">
              <a:spcBef>
                <a:spcPts val="0"/>
              </a:spcBef>
              <a:spcAft>
                <a:spcPts val="0"/>
              </a:spcAft>
              <a:buNone/>
            </a:pPr>
            <a:r>
              <a:rPr lang="zh-CN" sz="2300" b="1">
                <a:solidFill>
                  <a:schemeClr val="dk1"/>
                </a:solidFill>
              </a:rPr>
              <a:t>√</a:t>
            </a:r>
            <a:endParaRPr sz="2300" b="1">
              <a:solidFill>
                <a:schemeClr val="dk1"/>
              </a:solidFill>
            </a:endParaRPr>
          </a:p>
          <a:p>
            <a:pPr marL="0" lvl="0" indent="0" algn="ctr" rtl="0">
              <a:spcBef>
                <a:spcPts val="0"/>
              </a:spcBef>
              <a:spcAft>
                <a:spcPts val="0"/>
              </a:spcAft>
              <a:buNone/>
            </a:pPr>
            <a:endParaRPr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5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55"/>
          <p:cNvPicPr preferRelativeResize="0"/>
          <p:nvPr/>
        </p:nvPicPr>
        <p:blipFill rotWithShape="1">
          <a:blip r:embed="rId3">
            <a:alphaModFix/>
          </a:blip>
          <a:srcRect t="16513" r="60833"/>
          <a:stretch/>
        </p:blipFill>
        <p:spPr>
          <a:xfrm>
            <a:off x="6341575" y="1533050"/>
            <a:ext cx="2012426" cy="1135051"/>
          </a:xfrm>
          <a:prstGeom prst="rect">
            <a:avLst/>
          </a:prstGeom>
          <a:noFill/>
          <a:ln>
            <a:noFill/>
          </a:ln>
        </p:spPr>
      </p:pic>
      <p:sp>
        <p:nvSpPr>
          <p:cNvPr id="360" name="Google Shape;360;p55"/>
          <p:cNvSpPr/>
          <p:nvPr/>
        </p:nvSpPr>
        <p:spPr>
          <a:xfrm>
            <a:off x="6341575" y="1263875"/>
            <a:ext cx="2076900" cy="1517400"/>
          </a:xfrm>
          <a:prstGeom prst="roundRect">
            <a:avLst>
              <a:gd name="adj" fmla="val 16667"/>
            </a:avLst>
          </a:prstGeom>
          <a:solidFill>
            <a:srgbClr val="C9DAF8">
              <a:alpha val="35850"/>
            </a:srgbClr>
          </a:solidFill>
          <a:ln w="19050" cap="flat" cmpd="sng">
            <a:solidFill>
              <a:srgbClr val="333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5"/>
          <p:cNvSpPr/>
          <p:nvPr/>
        </p:nvSpPr>
        <p:spPr>
          <a:xfrm>
            <a:off x="4434800" y="3529400"/>
            <a:ext cx="4189800" cy="3209700"/>
          </a:xfrm>
          <a:prstGeom prst="ellipse">
            <a:avLst/>
          </a:prstGeom>
          <a:solidFill>
            <a:srgbClr val="C9DAF8">
              <a:alpha val="35850"/>
            </a:srgbClr>
          </a:solidFill>
          <a:ln w="19050" cap="flat" cmpd="sng">
            <a:solidFill>
              <a:srgbClr val="154A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62" name="Google Shape;362;p55"/>
          <p:cNvSpPr/>
          <p:nvPr/>
        </p:nvSpPr>
        <p:spPr>
          <a:xfrm>
            <a:off x="815825" y="1263875"/>
            <a:ext cx="2076900" cy="1517400"/>
          </a:xfrm>
          <a:prstGeom prst="roundRect">
            <a:avLst>
              <a:gd name="adj" fmla="val 16667"/>
            </a:avLst>
          </a:prstGeom>
          <a:noFill/>
          <a:ln w="19050" cap="flat" cmpd="sng">
            <a:solidFill>
              <a:srgbClr val="333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5"/>
          <p:cNvSpPr/>
          <p:nvPr/>
        </p:nvSpPr>
        <p:spPr>
          <a:xfrm>
            <a:off x="3578700" y="1263875"/>
            <a:ext cx="2076900" cy="1517400"/>
          </a:xfrm>
          <a:prstGeom prst="roundRect">
            <a:avLst>
              <a:gd name="adj" fmla="val 16667"/>
            </a:avLst>
          </a:prstGeom>
          <a:noFill/>
          <a:ln w="19050" cap="flat" cmpd="sng">
            <a:solidFill>
              <a:srgbClr val="333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5"/>
          <p:cNvSpPr txBox="1"/>
          <p:nvPr/>
        </p:nvSpPr>
        <p:spPr>
          <a:xfrm>
            <a:off x="725050" y="584750"/>
            <a:ext cx="84189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FF0000"/>
                </a:solidFill>
                <a:latin typeface="Times New Roman"/>
                <a:ea typeface="Times New Roman"/>
                <a:cs typeface="Times New Roman"/>
                <a:sym typeface="Times New Roman"/>
              </a:rPr>
              <a:t>1. Model for interaction                                  2. EOS prior                                   </a:t>
            </a:r>
            <a:endParaRPr b="1">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r>
              <a:rPr lang="zh-CN" b="1">
                <a:solidFill>
                  <a:srgbClr val="FF0000"/>
                </a:solidFill>
                <a:latin typeface="Times New Roman"/>
                <a:ea typeface="Times New Roman"/>
                <a:cs typeface="Times New Roman"/>
                <a:sym typeface="Times New Roman"/>
              </a:rPr>
              <a:t>                                                                             pasting test                                 </a:t>
            </a:r>
            <a:endParaRPr b="1">
              <a:solidFill>
                <a:srgbClr val="FF0000"/>
              </a:solidFill>
              <a:latin typeface="Times New Roman"/>
              <a:ea typeface="Times New Roman"/>
              <a:cs typeface="Times New Roman"/>
              <a:sym typeface="Times New Roman"/>
            </a:endParaRPr>
          </a:p>
        </p:txBody>
      </p:sp>
      <p:cxnSp>
        <p:nvCxnSpPr>
          <p:cNvPr id="365" name="Google Shape;365;p55"/>
          <p:cNvCxnSpPr/>
          <p:nvPr/>
        </p:nvCxnSpPr>
        <p:spPr>
          <a:xfrm>
            <a:off x="5601150" y="742875"/>
            <a:ext cx="585300" cy="0"/>
          </a:xfrm>
          <a:prstGeom prst="straightConnector1">
            <a:avLst/>
          </a:prstGeom>
          <a:noFill/>
          <a:ln w="38100" cap="flat" cmpd="sng">
            <a:solidFill>
              <a:srgbClr val="FF0000"/>
            </a:solidFill>
            <a:prstDash val="solid"/>
            <a:round/>
            <a:headEnd type="none" w="med" len="med"/>
            <a:tailEnd type="triangle" w="med" len="med"/>
          </a:ln>
        </p:spPr>
      </p:cxnSp>
      <p:pic>
        <p:nvPicPr>
          <p:cNvPr id="366" name="Google Shape;366;p55"/>
          <p:cNvPicPr preferRelativeResize="0"/>
          <p:nvPr/>
        </p:nvPicPr>
        <p:blipFill>
          <a:blip r:embed="rId4">
            <a:alphaModFix/>
          </a:blip>
          <a:stretch>
            <a:fillRect/>
          </a:stretch>
        </p:blipFill>
        <p:spPr>
          <a:xfrm>
            <a:off x="1122501" y="1340075"/>
            <a:ext cx="1355300" cy="1353049"/>
          </a:xfrm>
          <a:prstGeom prst="rect">
            <a:avLst/>
          </a:prstGeom>
          <a:noFill/>
          <a:ln>
            <a:noFill/>
          </a:ln>
        </p:spPr>
      </p:pic>
      <p:pic>
        <p:nvPicPr>
          <p:cNvPr id="367" name="Google Shape;367;p55"/>
          <p:cNvPicPr preferRelativeResize="0"/>
          <p:nvPr/>
        </p:nvPicPr>
        <p:blipFill rotWithShape="1">
          <a:blip r:embed="rId5">
            <a:alphaModFix/>
          </a:blip>
          <a:srcRect t="27968" b="25315"/>
          <a:stretch/>
        </p:blipFill>
        <p:spPr>
          <a:xfrm>
            <a:off x="2778863" y="958250"/>
            <a:ext cx="1056600" cy="259500"/>
          </a:xfrm>
          <a:prstGeom prst="roundRect">
            <a:avLst>
              <a:gd name="adj" fmla="val 16667"/>
            </a:avLst>
          </a:prstGeom>
          <a:noFill/>
          <a:ln>
            <a:noFill/>
          </a:ln>
        </p:spPr>
      </p:pic>
      <p:sp>
        <p:nvSpPr>
          <p:cNvPr id="368" name="Google Shape;368;p55"/>
          <p:cNvSpPr txBox="1"/>
          <p:nvPr/>
        </p:nvSpPr>
        <p:spPr>
          <a:xfrm>
            <a:off x="1016984" y="834000"/>
            <a:ext cx="1673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FF0000"/>
                </a:solidFill>
                <a:latin typeface="Times New Roman"/>
                <a:ea typeface="Times New Roman"/>
                <a:cs typeface="Times New Roman"/>
                <a:sym typeface="Times New Roman"/>
              </a:rPr>
              <a:t>between particles   </a:t>
            </a:r>
            <a:endParaRPr b="1">
              <a:solidFill>
                <a:srgbClr val="FF0000"/>
              </a:solidFill>
              <a:latin typeface="Times New Roman"/>
              <a:ea typeface="Times New Roman"/>
              <a:cs typeface="Times New Roman"/>
              <a:sym typeface="Times New Roman"/>
            </a:endParaRPr>
          </a:p>
        </p:txBody>
      </p:sp>
      <p:pic>
        <p:nvPicPr>
          <p:cNvPr id="369" name="Google Shape;369;p55"/>
          <p:cNvPicPr preferRelativeResize="0"/>
          <p:nvPr/>
        </p:nvPicPr>
        <p:blipFill rotWithShape="1">
          <a:blip r:embed="rId6">
            <a:alphaModFix/>
          </a:blip>
          <a:srcRect l="6838" t="15552" r="7684" b="18601"/>
          <a:stretch/>
        </p:blipFill>
        <p:spPr>
          <a:xfrm>
            <a:off x="5388800" y="849028"/>
            <a:ext cx="1118696" cy="384900"/>
          </a:xfrm>
          <a:prstGeom prst="rect">
            <a:avLst/>
          </a:prstGeom>
          <a:noFill/>
          <a:ln>
            <a:noFill/>
          </a:ln>
        </p:spPr>
      </p:pic>
      <p:sp>
        <p:nvSpPr>
          <p:cNvPr id="370" name="Google Shape;370;p55"/>
          <p:cNvSpPr txBox="1"/>
          <p:nvPr/>
        </p:nvSpPr>
        <p:spPr>
          <a:xfrm>
            <a:off x="6507500" y="516950"/>
            <a:ext cx="33666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FF0000"/>
                </a:solidFill>
                <a:latin typeface="Times New Roman"/>
                <a:ea typeface="Times New Roman"/>
                <a:cs typeface="Times New Roman"/>
                <a:sym typeface="Times New Roman"/>
              </a:rPr>
              <a:t>3. EOS inference from</a:t>
            </a:r>
            <a:r>
              <a:rPr lang="zh-CN" b="1">
                <a:solidFill>
                  <a:schemeClr val="dk1"/>
                </a:solidFill>
                <a:latin typeface="Times New Roman"/>
                <a:ea typeface="Times New Roman"/>
                <a:cs typeface="Times New Roman"/>
                <a:sym typeface="Times New Roman"/>
              </a:rPr>
              <a:t> </a:t>
            </a:r>
            <a:r>
              <a:rPr lang="zh-CN" b="1">
                <a:solidFill>
                  <a:srgbClr val="FF0000"/>
                </a:solidFill>
                <a:latin typeface="Times New Roman"/>
                <a:ea typeface="Times New Roman"/>
                <a:cs typeface="Times New Roman"/>
                <a:sym typeface="Times New Roman"/>
              </a:rPr>
              <a:t>NS obs.</a:t>
            </a:r>
            <a:endParaRPr b="1">
              <a:solidFill>
                <a:srgbClr val="FF0000"/>
              </a:solidFill>
              <a:latin typeface="Times New Roman"/>
              <a:ea typeface="Times New Roman"/>
              <a:cs typeface="Times New Roman"/>
              <a:sym typeface="Times New Roman"/>
            </a:endParaRPr>
          </a:p>
          <a:p>
            <a:pPr marL="0" lvl="0" indent="0" algn="l" rtl="0">
              <a:spcBef>
                <a:spcPts val="0"/>
              </a:spcBef>
              <a:spcAft>
                <a:spcPts val="0"/>
              </a:spcAft>
              <a:buNone/>
            </a:pPr>
            <a:r>
              <a:rPr lang="zh-CN" b="1">
                <a:solidFill>
                  <a:srgbClr val="FF0000"/>
                </a:solidFill>
                <a:latin typeface="Times New Roman"/>
                <a:ea typeface="Times New Roman"/>
                <a:cs typeface="Times New Roman"/>
                <a:sym typeface="Times New Roman"/>
              </a:rPr>
              <a:t> (GW, photons, </a:t>
            </a:r>
            <a:r>
              <a:rPr lang="zh-CN" b="1">
                <a:solidFill>
                  <a:srgbClr val="888888"/>
                </a:solidFill>
                <a:latin typeface="Times New Roman"/>
                <a:ea typeface="Times New Roman"/>
                <a:cs typeface="Times New Roman"/>
                <a:sym typeface="Times New Roman"/>
              </a:rPr>
              <a:t>neutrinos</a:t>
            </a:r>
            <a:r>
              <a:rPr lang="zh-CN" b="1">
                <a:solidFill>
                  <a:srgbClr val="FF0000"/>
                </a:solidFill>
                <a:latin typeface="Times New Roman"/>
                <a:ea typeface="Times New Roman"/>
                <a:cs typeface="Times New Roman"/>
                <a:sym typeface="Times New Roman"/>
              </a:rPr>
              <a:t>)</a:t>
            </a:r>
            <a:endParaRPr b="1">
              <a:solidFill>
                <a:srgbClr val="FF0000"/>
              </a:solidFill>
              <a:latin typeface="Times New Roman"/>
              <a:ea typeface="Times New Roman"/>
              <a:cs typeface="Times New Roman"/>
              <a:sym typeface="Times New Roman"/>
            </a:endParaRPr>
          </a:p>
        </p:txBody>
      </p:sp>
      <p:sp>
        <p:nvSpPr>
          <p:cNvPr id="371" name="Google Shape;371;p55"/>
          <p:cNvSpPr txBox="1"/>
          <p:nvPr/>
        </p:nvSpPr>
        <p:spPr>
          <a:xfrm rot="645">
            <a:off x="2367575" y="2970150"/>
            <a:ext cx="3198900" cy="585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300" b="1">
                <a:solidFill>
                  <a:srgbClr val="FF0000"/>
                </a:solidFill>
                <a:latin typeface="Times New Roman"/>
                <a:ea typeface="Times New Roman"/>
                <a:cs typeface="Times New Roman"/>
                <a:sym typeface="Times New Roman"/>
              </a:rPr>
              <a:t>Physics on the EOS, the composition and the underlying strong interaction</a:t>
            </a:r>
            <a:endParaRPr sz="1300" b="1">
              <a:solidFill>
                <a:srgbClr val="FF0000"/>
              </a:solidFill>
              <a:latin typeface="Times New Roman"/>
              <a:ea typeface="Times New Roman"/>
              <a:cs typeface="Times New Roman"/>
              <a:sym typeface="Times New Roman"/>
            </a:endParaRPr>
          </a:p>
        </p:txBody>
      </p:sp>
      <p:pic>
        <p:nvPicPr>
          <p:cNvPr id="372" name="Google Shape;372;p55"/>
          <p:cNvPicPr preferRelativeResize="0"/>
          <p:nvPr/>
        </p:nvPicPr>
        <p:blipFill>
          <a:blip r:embed="rId7">
            <a:alphaModFix/>
          </a:blip>
          <a:stretch>
            <a:fillRect/>
          </a:stretch>
        </p:blipFill>
        <p:spPr>
          <a:xfrm>
            <a:off x="5070663" y="4059700"/>
            <a:ext cx="1501182" cy="1313534"/>
          </a:xfrm>
          <a:prstGeom prst="rect">
            <a:avLst/>
          </a:prstGeom>
          <a:noFill/>
          <a:ln>
            <a:noFill/>
          </a:ln>
        </p:spPr>
      </p:pic>
      <p:pic>
        <p:nvPicPr>
          <p:cNvPr id="373" name="Google Shape;373;p55"/>
          <p:cNvPicPr preferRelativeResize="0"/>
          <p:nvPr/>
        </p:nvPicPr>
        <p:blipFill>
          <a:blip r:embed="rId8">
            <a:alphaModFix/>
          </a:blip>
          <a:stretch>
            <a:fillRect/>
          </a:stretch>
        </p:blipFill>
        <p:spPr>
          <a:xfrm>
            <a:off x="6682974" y="3995038"/>
            <a:ext cx="1278308" cy="983326"/>
          </a:xfrm>
          <a:prstGeom prst="rect">
            <a:avLst/>
          </a:prstGeom>
          <a:noFill/>
          <a:ln>
            <a:noFill/>
          </a:ln>
        </p:spPr>
      </p:pic>
      <p:pic>
        <p:nvPicPr>
          <p:cNvPr id="374" name="Google Shape;374;p55"/>
          <p:cNvPicPr preferRelativeResize="0"/>
          <p:nvPr/>
        </p:nvPicPr>
        <p:blipFill>
          <a:blip r:embed="rId9">
            <a:alphaModFix/>
          </a:blip>
          <a:stretch>
            <a:fillRect/>
          </a:stretch>
        </p:blipFill>
        <p:spPr>
          <a:xfrm>
            <a:off x="4857554" y="5448775"/>
            <a:ext cx="1927418" cy="615600"/>
          </a:xfrm>
          <a:prstGeom prst="rect">
            <a:avLst/>
          </a:prstGeom>
          <a:noFill/>
          <a:ln>
            <a:noFill/>
          </a:ln>
        </p:spPr>
      </p:pic>
      <p:sp>
        <p:nvSpPr>
          <p:cNvPr id="375" name="Google Shape;375;p55"/>
          <p:cNvSpPr/>
          <p:nvPr/>
        </p:nvSpPr>
        <p:spPr>
          <a:xfrm rot="5398552">
            <a:off x="3610935" y="1125900"/>
            <a:ext cx="712200" cy="4438500"/>
          </a:xfrm>
          <a:prstGeom prst="curvedLeftArrow">
            <a:avLst>
              <a:gd name="adj1" fmla="val 25000"/>
              <a:gd name="adj2" fmla="val 50000"/>
              <a:gd name="adj3" fmla="val 25000"/>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376" name="Google Shape;376;p55"/>
          <p:cNvCxnSpPr/>
          <p:nvPr/>
        </p:nvCxnSpPr>
        <p:spPr>
          <a:xfrm>
            <a:off x="3029413" y="912150"/>
            <a:ext cx="686100" cy="0"/>
          </a:xfrm>
          <a:prstGeom prst="straightConnector1">
            <a:avLst/>
          </a:prstGeom>
          <a:noFill/>
          <a:ln w="38100" cap="flat" cmpd="sng">
            <a:solidFill>
              <a:srgbClr val="FF0000"/>
            </a:solidFill>
            <a:prstDash val="solid"/>
            <a:round/>
            <a:headEnd type="none" w="med" len="med"/>
            <a:tailEnd type="triangle" w="med" len="med"/>
          </a:ln>
        </p:spPr>
      </p:cxnSp>
      <p:sp>
        <p:nvSpPr>
          <p:cNvPr id="377" name="Google Shape;377;p55"/>
          <p:cNvSpPr/>
          <p:nvPr/>
        </p:nvSpPr>
        <p:spPr>
          <a:xfrm>
            <a:off x="6255750" y="2724750"/>
            <a:ext cx="1927463" cy="1313581"/>
          </a:xfrm>
          <a:custGeom>
            <a:avLst/>
            <a:gdLst/>
            <a:ahLst/>
            <a:cxnLst/>
            <a:rect l="l" t="t" r="r" b="b"/>
            <a:pathLst>
              <a:path w="79870" h="51132" extrusionOk="0">
                <a:moveTo>
                  <a:pt x="11197" y="0"/>
                </a:moveTo>
                <a:lnTo>
                  <a:pt x="23513" y="14182"/>
                </a:lnTo>
                <a:lnTo>
                  <a:pt x="20154" y="22767"/>
                </a:lnTo>
                <a:lnTo>
                  <a:pt x="0" y="30977"/>
                </a:lnTo>
                <a:lnTo>
                  <a:pt x="35083" y="32844"/>
                </a:lnTo>
                <a:lnTo>
                  <a:pt x="48892" y="36949"/>
                </a:lnTo>
                <a:lnTo>
                  <a:pt x="74645" y="51132"/>
                </a:lnTo>
                <a:lnTo>
                  <a:pt x="67180" y="29485"/>
                </a:lnTo>
                <a:lnTo>
                  <a:pt x="67927" y="16422"/>
                </a:lnTo>
                <a:lnTo>
                  <a:pt x="79870" y="1119"/>
                </a:lnTo>
                <a:lnTo>
                  <a:pt x="17168" y="1493"/>
                </a:lnTo>
                <a:close/>
              </a:path>
            </a:pathLst>
          </a:custGeom>
          <a:solidFill>
            <a:srgbClr val="C9DAF8">
              <a:alpha val="45470"/>
            </a:srgbClr>
          </a:solidFill>
          <a:ln>
            <a:noFill/>
          </a:ln>
        </p:spPr>
      </p:sp>
      <p:pic>
        <p:nvPicPr>
          <p:cNvPr id="378" name="Google Shape;378;p55"/>
          <p:cNvPicPr preferRelativeResize="0"/>
          <p:nvPr/>
        </p:nvPicPr>
        <p:blipFill>
          <a:blip r:embed="rId10">
            <a:alphaModFix/>
          </a:blip>
          <a:stretch>
            <a:fillRect/>
          </a:stretch>
        </p:blipFill>
        <p:spPr>
          <a:xfrm>
            <a:off x="6943150" y="5153654"/>
            <a:ext cx="1240067" cy="641047"/>
          </a:xfrm>
          <a:prstGeom prst="rect">
            <a:avLst/>
          </a:prstGeom>
          <a:noFill/>
          <a:ln>
            <a:noFill/>
          </a:ln>
        </p:spPr>
      </p:pic>
      <p:pic>
        <p:nvPicPr>
          <p:cNvPr id="379" name="Google Shape;379;p55"/>
          <p:cNvPicPr preferRelativeResize="0"/>
          <p:nvPr/>
        </p:nvPicPr>
        <p:blipFill>
          <a:blip r:embed="rId11">
            <a:alphaModFix/>
          </a:blip>
          <a:stretch>
            <a:fillRect/>
          </a:stretch>
        </p:blipFill>
        <p:spPr>
          <a:xfrm>
            <a:off x="3724063" y="1296600"/>
            <a:ext cx="1786174" cy="1441789"/>
          </a:xfrm>
          <a:prstGeom prst="rect">
            <a:avLst/>
          </a:prstGeom>
          <a:noFill/>
          <a:ln>
            <a:noFill/>
          </a:ln>
        </p:spPr>
      </p:pic>
      <p:sp>
        <p:nvSpPr>
          <p:cNvPr id="380" name="Google Shape;380;p55"/>
          <p:cNvSpPr txBox="1"/>
          <p:nvPr/>
        </p:nvSpPr>
        <p:spPr>
          <a:xfrm>
            <a:off x="0" y="51650"/>
            <a:ext cx="9144000" cy="73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zh-CN" sz="2200" b="1">
                <a:solidFill>
                  <a:srgbClr val="3333FF"/>
                </a:solidFill>
                <a:latin typeface="Times New Roman"/>
                <a:ea typeface="Times New Roman"/>
                <a:cs typeface="Times New Roman"/>
                <a:sym typeface="Times New Roman"/>
              </a:rPr>
              <a:t>    Neutron star EOS: Roadmap</a:t>
            </a:r>
            <a:endParaRPr sz="2300" b="1">
              <a:solidFill>
                <a:srgbClr val="3333FF"/>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6"/>
          <p:cNvSpPr txBox="1"/>
          <p:nvPr/>
        </p:nvSpPr>
        <p:spPr>
          <a:xfrm>
            <a:off x="190225" y="715100"/>
            <a:ext cx="7163100" cy="11949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200"/>
              </a:spcBef>
              <a:spcAft>
                <a:spcPts val="0"/>
              </a:spcAft>
              <a:buNone/>
            </a:pPr>
            <a:r>
              <a:rPr lang="zh-CN" sz="1800" b="1">
                <a:solidFill>
                  <a:schemeClr val="dk1"/>
                </a:solidFill>
                <a:latin typeface="Lato"/>
                <a:ea typeface="Lato"/>
                <a:cs typeface="Lato"/>
                <a:sym typeface="Lato"/>
              </a:rPr>
              <a:t>Procedure used until now</a:t>
            </a:r>
            <a:endParaRPr sz="1800" b="1">
              <a:solidFill>
                <a:schemeClr val="dk1"/>
              </a:solidFill>
              <a:latin typeface="Lato"/>
              <a:ea typeface="Lato"/>
              <a:cs typeface="Lato"/>
              <a:sym typeface="Lato"/>
            </a:endParaRPr>
          </a:p>
          <a:p>
            <a:pPr marL="457200" lvl="0" indent="-342900" algn="l" rtl="0">
              <a:lnSpc>
                <a:spcPct val="115000"/>
              </a:lnSpc>
              <a:spcBef>
                <a:spcPts val="1000"/>
              </a:spcBef>
              <a:spcAft>
                <a:spcPts val="0"/>
              </a:spcAft>
              <a:buClr>
                <a:schemeClr val="dk1"/>
              </a:buClr>
              <a:buSzPts val="1800"/>
              <a:buChar char="❏"/>
            </a:pPr>
            <a:r>
              <a:rPr lang="zh-CN" sz="1800">
                <a:solidFill>
                  <a:schemeClr val="dk1"/>
                </a:solidFill>
                <a:latin typeface="Lato"/>
                <a:ea typeface="Lato"/>
                <a:cs typeface="Lato"/>
                <a:sym typeface="Lato"/>
              </a:rPr>
              <a:t>Piecewise polytrope EOS: Logarithm of the adiabatic index (𝜞) of the EOSs are treated as polynomial: </a:t>
            </a:r>
            <a:r>
              <a:rPr lang="zh-CN" sz="1800" b="1">
                <a:solidFill>
                  <a:srgbClr val="154AF3"/>
                </a:solidFill>
                <a:latin typeface="Lato"/>
                <a:ea typeface="Lato"/>
                <a:cs typeface="Lato"/>
                <a:sym typeface="Lato"/>
              </a:rPr>
              <a:t>Little to no microphysics</a:t>
            </a:r>
            <a:r>
              <a:rPr lang="zh-CN" sz="1800" b="1">
                <a:solidFill>
                  <a:schemeClr val="dk1"/>
                </a:solidFill>
                <a:latin typeface="Lato"/>
                <a:ea typeface="Lato"/>
                <a:cs typeface="Lato"/>
                <a:sym typeface="Lato"/>
              </a:rPr>
              <a:t>;</a:t>
            </a:r>
            <a:endParaRPr sz="1800">
              <a:solidFill>
                <a:schemeClr val="dk1"/>
              </a:solidFill>
              <a:latin typeface="Lato"/>
              <a:ea typeface="Lato"/>
              <a:cs typeface="Lato"/>
              <a:sym typeface="Lato"/>
            </a:endParaRPr>
          </a:p>
        </p:txBody>
      </p:sp>
      <p:pic>
        <p:nvPicPr>
          <p:cNvPr id="386" name="Google Shape;386;p56"/>
          <p:cNvPicPr preferRelativeResize="0"/>
          <p:nvPr/>
        </p:nvPicPr>
        <p:blipFill>
          <a:blip r:embed="rId3">
            <a:alphaModFix/>
          </a:blip>
          <a:stretch>
            <a:fillRect/>
          </a:stretch>
        </p:blipFill>
        <p:spPr>
          <a:xfrm>
            <a:off x="4666850" y="792750"/>
            <a:ext cx="2133600" cy="302775"/>
          </a:xfrm>
          <a:prstGeom prst="rect">
            <a:avLst/>
          </a:prstGeom>
          <a:noFill/>
          <a:ln>
            <a:noFill/>
          </a:ln>
        </p:spPr>
      </p:pic>
      <p:sp>
        <p:nvSpPr>
          <p:cNvPr id="387" name="Google Shape;387;p56"/>
          <p:cNvSpPr txBox="1"/>
          <p:nvPr/>
        </p:nvSpPr>
        <p:spPr>
          <a:xfrm>
            <a:off x="-20400" y="69700"/>
            <a:ext cx="9184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Black box = EOS microphysics </a:t>
            </a:r>
            <a:endParaRPr sz="2200" b="1">
              <a:solidFill>
                <a:srgbClr val="1608F7"/>
              </a:solidFill>
              <a:latin typeface="Times New Roman"/>
              <a:ea typeface="Times New Roman"/>
              <a:cs typeface="Times New Roman"/>
              <a:sym typeface="Times New Roman"/>
            </a:endParaRPr>
          </a:p>
        </p:txBody>
      </p:sp>
      <p:pic>
        <p:nvPicPr>
          <p:cNvPr id="388" name="Google Shape;388;p56"/>
          <p:cNvPicPr preferRelativeResize="0"/>
          <p:nvPr/>
        </p:nvPicPr>
        <p:blipFill>
          <a:blip r:embed="rId4">
            <a:alphaModFix/>
          </a:blip>
          <a:stretch>
            <a:fillRect/>
          </a:stretch>
        </p:blipFill>
        <p:spPr>
          <a:xfrm>
            <a:off x="7420799" y="69699"/>
            <a:ext cx="1400100" cy="1406350"/>
          </a:xfrm>
          <a:prstGeom prst="rect">
            <a:avLst/>
          </a:prstGeom>
          <a:noFill/>
          <a:ln>
            <a:noFill/>
          </a:ln>
        </p:spPr>
      </p:pic>
      <p:sp>
        <p:nvSpPr>
          <p:cNvPr id="389" name="Google Shape;389;p56"/>
          <p:cNvSpPr txBox="1"/>
          <p:nvPr/>
        </p:nvSpPr>
        <p:spPr>
          <a:xfrm>
            <a:off x="190225" y="2005100"/>
            <a:ext cx="7163100" cy="42792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200"/>
              </a:spcBef>
              <a:spcAft>
                <a:spcPts val="0"/>
              </a:spcAft>
              <a:buNone/>
            </a:pPr>
            <a:r>
              <a:rPr lang="zh-CN" sz="1800" b="1">
                <a:solidFill>
                  <a:schemeClr val="dk1"/>
                </a:solidFill>
                <a:latin typeface="Lato"/>
                <a:ea typeface="Lato"/>
                <a:cs typeface="Lato"/>
                <a:sym typeface="Lato"/>
              </a:rPr>
              <a:t>Better procedure</a:t>
            </a:r>
            <a:endParaRPr sz="1800" b="1">
              <a:solidFill>
                <a:schemeClr val="dk1"/>
              </a:solidFill>
              <a:latin typeface="Lato"/>
              <a:ea typeface="Lato"/>
              <a:cs typeface="Lato"/>
              <a:sym typeface="Lato"/>
            </a:endParaRPr>
          </a:p>
          <a:p>
            <a:pPr marL="457200" lvl="0" indent="-342900" algn="l" rtl="0">
              <a:lnSpc>
                <a:spcPct val="100000"/>
              </a:lnSpc>
              <a:spcBef>
                <a:spcPts val="1000"/>
              </a:spcBef>
              <a:spcAft>
                <a:spcPts val="0"/>
              </a:spcAft>
              <a:buClr>
                <a:schemeClr val="dk1"/>
              </a:buClr>
              <a:buSzPts val="1800"/>
              <a:buFont typeface="Lato"/>
              <a:buChar char="❏"/>
            </a:pPr>
            <a:r>
              <a:rPr lang="zh-CN" sz="1800">
                <a:solidFill>
                  <a:schemeClr val="dk1"/>
                </a:solidFill>
                <a:latin typeface="Lato"/>
                <a:ea typeface="Lato"/>
                <a:cs typeface="Lato"/>
                <a:sym typeface="Lato"/>
              </a:rPr>
              <a:t>More physics at the EOS modelling stage;</a:t>
            </a:r>
            <a:endParaRPr sz="1800">
              <a:solidFill>
                <a:schemeClr val="dk1"/>
              </a:solidFill>
              <a:latin typeface="Lato"/>
              <a:ea typeface="Lato"/>
              <a:cs typeface="Lato"/>
              <a:sym typeface="Lato"/>
            </a:endParaRPr>
          </a:p>
          <a:p>
            <a:pPr marL="457200" lvl="0" indent="-342900" algn="l" rtl="0">
              <a:lnSpc>
                <a:spcPct val="100000"/>
              </a:lnSpc>
              <a:spcBef>
                <a:spcPts val="1000"/>
              </a:spcBef>
              <a:spcAft>
                <a:spcPts val="0"/>
              </a:spcAft>
              <a:buClr>
                <a:schemeClr val="dk1"/>
              </a:buClr>
              <a:buSzPts val="1800"/>
              <a:buFont typeface="Lato"/>
              <a:buChar char="❏"/>
            </a:pPr>
            <a:r>
              <a:rPr lang="zh-CN" sz="1800">
                <a:solidFill>
                  <a:schemeClr val="dk1"/>
                </a:solidFill>
                <a:latin typeface="Lato"/>
                <a:ea typeface="Lato"/>
                <a:cs typeface="Lato"/>
                <a:sym typeface="Lato"/>
              </a:rPr>
              <a:t>Support quantitative studies of the EoS at </a:t>
            </a:r>
            <a:r>
              <a:rPr lang="zh-CN" sz="1800" b="1">
                <a:solidFill>
                  <a:srgbClr val="CC0000"/>
                </a:solidFill>
                <a:latin typeface="Lato"/>
                <a:ea typeface="Lato"/>
                <a:cs typeface="Lato"/>
                <a:sym typeface="Lato"/>
              </a:rPr>
              <a:t>different</a:t>
            </a:r>
            <a:r>
              <a:rPr lang="zh-CN" sz="1800">
                <a:solidFill>
                  <a:schemeClr val="dk1"/>
                </a:solidFill>
                <a:latin typeface="Lato"/>
                <a:ea typeface="Lato"/>
                <a:cs typeface="Lato"/>
                <a:sym typeface="Lato"/>
              </a:rPr>
              <a:t> density regimes;</a:t>
            </a:r>
            <a:endParaRPr sz="1800">
              <a:solidFill>
                <a:schemeClr val="dk1"/>
              </a:solidFill>
              <a:latin typeface="Lato"/>
              <a:ea typeface="Lato"/>
              <a:cs typeface="Lato"/>
              <a:sym typeface="Lato"/>
            </a:endParaRPr>
          </a:p>
          <a:p>
            <a:pPr marL="457200" lvl="0" indent="-342900" algn="l" rtl="0">
              <a:lnSpc>
                <a:spcPct val="100000"/>
              </a:lnSpc>
              <a:spcBef>
                <a:spcPts val="1000"/>
              </a:spcBef>
              <a:spcAft>
                <a:spcPts val="0"/>
              </a:spcAft>
              <a:buClr>
                <a:schemeClr val="dk1"/>
              </a:buClr>
              <a:buSzPts val="1800"/>
              <a:buChar char="❏"/>
            </a:pPr>
            <a:r>
              <a:rPr lang="zh-CN" sz="1800">
                <a:solidFill>
                  <a:schemeClr val="dk1"/>
                </a:solidFill>
                <a:latin typeface="Lato"/>
                <a:ea typeface="Lato"/>
                <a:cs typeface="Lato"/>
                <a:sym typeface="Lato"/>
              </a:rPr>
              <a:t>With prior </a:t>
            </a:r>
            <a:r>
              <a:rPr lang="zh-CN" sz="1800" b="1">
                <a:solidFill>
                  <a:srgbClr val="CC0000"/>
                </a:solidFill>
                <a:latin typeface="Lato"/>
                <a:ea typeface="Lato"/>
                <a:cs typeface="Lato"/>
                <a:sym typeface="Lato"/>
              </a:rPr>
              <a:t>explicitly</a:t>
            </a:r>
            <a:r>
              <a:rPr lang="zh-CN" sz="1800" b="1">
                <a:solidFill>
                  <a:schemeClr val="dk1"/>
                </a:solidFill>
                <a:latin typeface="Lato"/>
                <a:ea typeface="Lato"/>
                <a:cs typeface="Lato"/>
                <a:sym typeface="Lato"/>
              </a:rPr>
              <a:t> </a:t>
            </a:r>
            <a:r>
              <a:rPr lang="zh-CN" sz="1800">
                <a:solidFill>
                  <a:schemeClr val="dk1"/>
                </a:solidFill>
                <a:latin typeface="Lato"/>
                <a:ea typeface="Lato"/>
                <a:cs typeface="Lato"/>
                <a:sym typeface="Lato"/>
              </a:rPr>
              <a:t>considering phase transition;</a:t>
            </a:r>
            <a:endParaRPr sz="1800">
              <a:solidFill>
                <a:schemeClr val="dk1"/>
              </a:solidFill>
              <a:latin typeface="Lato"/>
              <a:ea typeface="Lato"/>
              <a:cs typeface="Lato"/>
              <a:sym typeface="Lato"/>
            </a:endParaRPr>
          </a:p>
          <a:p>
            <a:pPr marL="457200" lvl="0" indent="-342900" algn="l" rtl="0">
              <a:lnSpc>
                <a:spcPct val="100000"/>
              </a:lnSpc>
              <a:spcBef>
                <a:spcPts val="1000"/>
              </a:spcBef>
              <a:spcAft>
                <a:spcPts val="0"/>
              </a:spcAft>
              <a:buClr>
                <a:schemeClr val="dk1"/>
              </a:buClr>
              <a:buSzPts val="1800"/>
              <a:buFont typeface="Lato"/>
              <a:buChar char="❏"/>
            </a:pPr>
            <a:r>
              <a:rPr lang="zh-CN" sz="1800">
                <a:solidFill>
                  <a:schemeClr val="dk1"/>
                </a:solidFill>
                <a:latin typeface="Lato"/>
                <a:ea typeface="Lato"/>
                <a:cs typeface="Lato"/>
                <a:sym typeface="Lato"/>
              </a:rPr>
              <a:t>Allow for </a:t>
            </a:r>
            <a:r>
              <a:rPr lang="zh-CN" sz="1800" b="1">
                <a:solidFill>
                  <a:srgbClr val="CC0000"/>
                </a:solidFill>
                <a:latin typeface="Lato"/>
                <a:ea typeface="Lato"/>
                <a:cs typeface="Lato"/>
                <a:sym typeface="Lato"/>
              </a:rPr>
              <a:t>straightforward</a:t>
            </a:r>
            <a:r>
              <a:rPr lang="zh-CN" sz="1800">
                <a:solidFill>
                  <a:schemeClr val="dk1"/>
                </a:solidFill>
                <a:latin typeface="Lato"/>
                <a:ea typeface="Lato"/>
                <a:cs typeface="Lato"/>
                <a:sym typeface="Lato"/>
              </a:rPr>
              <a:t> extensions to higher-dimensional models, accommodating the inclusion of additional particles within NSs, even dark matter;</a:t>
            </a:r>
            <a:endParaRPr sz="1800">
              <a:solidFill>
                <a:schemeClr val="dk1"/>
              </a:solidFill>
              <a:latin typeface="Lato"/>
              <a:ea typeface="Lato"/>
              <a:cs typeface="Lato"/>
              <a:sym typeface="Lato"/>
            </a:endParaRPr>
          </a:p>
          <a:p>
            <a:pPr marL="457200" lvl="0" indent="-342900" algn="l" rtl="0">
              <a:lnSpc>
                <a:spcPct val="100000"/>
              </a:lnSpc>
              <a:spcBef>
                <a:spcPts val="1000"/>
              </a:spcBef>
              <a:spcAft>
                <a:spcPts val="0"/>
              </a:spcAft>
              <a:buClr>
                <a:schemeClr val="dk1"/>
              </a:buClr>
              <a:buSzPts val="1800"/>
              <a:buFont typeface="Verdana"/>
              <a:buChar char="❏"/>
            </a:pPr>
            <a:r>
              <a:rPr lang="zh-CN" sz="1800">
                <a:solidFill>
                  <a:schemeClr val="dk1"/>
                </a:solidFill>
                <a:latin typeface="Lato"/>
                <a:ea typeface="Lato"/>
                <a:cs typeface="Lato"/>
                <a:sym typeface="Lato"/>
              </a:rPr>
              <a:t>Can discuss the</a:t>
            </a:r>
            <a:r>
              <a:rPr lang="zh-CN" sz="1800" b="1">
                <a:solidFill>
                  <a:schemeClr val="dk1"/>
                </a:solidFill>
                <a:latin typeface="Lato"/>
                <a:ea typeface="Lato"/>
                <a:cs typeface="Lato"/>
                <a:sym typeface="Lato"/>
              </a:rPr>
              <a:t> </a:t>
            </a:r>
            <a:r>
              <a:rPr lang="zh-CN" sz="1800" b="1">
                <a:solidFill>
                  <a:srgbClr val="CC0000"/>
                </a:solidFill>
                <a:latin typeface="Lato"/>
                <a:ea typeface="Lato"/>
                <a:cs typeface="Lato"/>
                <a:sym typeface="Lato"/>
              </a:rPr>
              <a:t>composition</a:t>
            </a:r>
            <a:r>
              <a:rPr lang="zh-CN" sz="1800">
                <a:solidFill>
                  <a:schemeClr val="dk1"/>
                </a:solidFill>
                <a:latin typeface="Lato"/>
                <a:ea typeface="Lato"/>
                <a:cs typeface="Lato"/>
                <a:sym typeface="Lato"/>
              </a:rPr>
              <a:t> of matter and the underlying strong </a:t>
            </a:r>
            <a:r>
              <a:rPr lang="zh-CN" sz="1800" b="1">
                <a:solidFill>
                  <a:srgbClr val="CC0000"/>
                </a:solidFill>
                <a:latin typeface="Lato"/>
                <a:ea typeface="Lato"/>
                <a:cs typeface="Lato"/>
                <a:sym typeface="Lato"/>
              </a:rPr>
              <a:t>interaction</a:t>
            </a:r>
            <a:r>
              <a:rPr lang="zh-CN" sz="1800">
                <a:solidFill>
                  <a:schemeClr val="dk1"/>
                </a:solidFill>
                <a:latin typeface="Lato"/>
                <a:ea typeface="Lato"/>
                <a:cs typeface="Lato"/>
                <a:sym typeface="Lato"/>
              </a:rPr>
              <a:t>;</a:t>
            </a:r>
            <a:endParaRPr sz="1800">
              <a:solidFill>
                <a:schemeClr val="dk1"/>
              </a:solidFill>
              <a:latin typeface="Lato"/>
              <a:ea typeface="Lato"/>
              <a:cs typeface="Lato"/>
              <a:sym typeface="Lato"/>
            </a:endParaRPr>
          </a:p>
          <a:p>
            <a:pPr marL="457200" lvl="0" indent="-342900" algn="l" rtl="0">
              <a:spcBef>
                <a:spcPts val="1000"/>
              </a:spcBef>
              <a:spcAft>
                <a:spcPts val="0"/>
              </a:spcAft>
              <a:buClr>
                <a:schemeClr val="dk1"/>
              </a:buClr>
              <a:buSzPts val="1800"/>
              <a:buFont typeface="Lato"/>
              <a:buChar char="❏"/>
            </a:pPr>
            <a:r>
              <a:rPr lang="zh-CN" sz="1800">
                <a:solidFill>
                  <a:schemeClr val="dk1"/>
                </a:solidFill>
                <a:latin typeface="Lato"/>
                <a:ea typeface="Lato"/>
                <a:cs typeface="Lato"/>
                <a:sym typeface="Lato"/>
              </a:rPr>
              <a:t>Facilitate a </a:t>
            </a:r>
            <a:r>
              <a:rPr lang="zh-CN" sz="1800" b="1">
                <a:solidFill>
                  <a:srgbClr val="CC0000"/>
                </a:solidFill>
                <a:latin typeface="Lato"/>
                <a:ea typeface="Lato"/>
                <a:cs typeface="Lato"/>
                <a:sym typeface="Lato"/>
              </a:rPr>
              <a:t>connection</a:t>
            </a:r>
            <a:r>
              <a:rPr lang="zh-CN" sz="1800">
                <a:solidFill>
                  <a:srgbClr val="CC0000"/>
                </a:solidFill>
                <a:latin typeface="Lato"/>
                <a:ea typeface="Lato"/>
                <a:cs typeface="Lato"/>
                <a:sym typeface="Lato"/>
              </a:rPr>
              <a:t> </a:t>
            </a:r>
            <a:r>
              <a:rPr lang="zh-CN" sz="1800">
                <a:solidFill>
                  <a:schemeClr val="dk1"/>
                </a:solidFill>
                <a:latin typeface="Lato"/>
                <a:ea typeface="Lato"/>
                <a:cs typeface="Lato"/>
                <a:sym typeface="Lato"/>
              </a:rPr>
              <a:t>with the ongoing research efforts in the field of relativistic HIC.</a:t>
            </a:r>
            <a:endParaRPr sz="1800">
              <a:solidFill>
                <a:schemeClr val="dk1"/>
              </a:solidFill>
              <a:latin typeface="Lato"/>
              <a:ea typeface="Lato"/>
              <a:cs typeface="Lato"/>
              <a:sym typeface="Lato"/>
            </a:endParaRPr>
          </a:p>
        </p:txBody>
      </p:sp>
      <p:grpSp>
        <p:nvGrpSpPr>
          <p:cNvPr id="390" name="Google Shape;390;p56"/>
          <p:cNvGrpSpPr/>
          <p:nvPr/>
        </p:nvGrpSpPr>
        <p:grpSpPr>
          <a:xfrm>
            <a:off x="7353300" y="1451678"/>
            <a:ext cx="1677825" cy="4891135"/>
            <a:chOff x="7389975" y="1383778"/>
            <a:chExt cx="1677825" cy="4891135"/>
          </a:xfrm>
        </p:grpSpPr>
        <p:pic>
          <p:nvPicPr>
            <p:cNvPr id="391" name="Google Shape;391;p56" descr="CowModels.png"/>
            <p:cNvPicPr preferRelativeResize="0"/>
            <p:nvPr/>
          </p:nvPicPr>
          <p:blipFill rotWithShape="1">
            <a:blip r:embed="rId5">
              <a:alphaModFix/>
            </a:blip>
            <a:srcRect/>
            <a:stretch/>
          </p:blipFill>
          <p:spPr>
            <a:xfrm>
              <a:off x="7389975" y="1383778"/>
              <a:ext cx="1593000" cy="4891135"/>
            </a:xfrm>
            <a:prstGeom prst="rect">
              <a:avLst/>
            </a:prstGeom>
            <a:noFill/>
            <a:ln w="9525" cap="flat" cmpd="sng">
              <a:solidFill>
                <a:srgbClr val="000000"/>
              </a:solidFill>
              <a:prstDash val="solid"/>
              <a:round/>
              <a:headEnd type="none" w="sm" len="sm"/>
              <a:tailEnd type="none" w="sm" len="sm"/>
            </a:ln>
          </p:spPr>
        </p:pic>
        <p:sp>
          <p:nvSpPr>
            <p:cNvPr id="392" name="Google Shape;392;p56"/>
            <p:cNvSpPr txBox="1"/>
            <p:nvPr/>
          </p:nvSpPr>
          <p:spPr>
            <a:xfrm>
              <a:off x="7519800" y="2242575"/>
              <a:ext cx="15480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NUCL    ASTRO</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57"/>
          <p:cNvSpPr txBox="1"/>
          <p:nvPr/>
        </p:nvSpPr>
        <p:spPr>
          <a:xfrm>
            <a:off x="0" y="76200"/>
            <a:ext cx="90192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Context: the many-body problem</a:t>
            </a:r>
            <a:endParaRPr sz="2200" b="1">
              <a:solidFill>
                <a:srgbClr val="1608F7"/>
              </a:solidFill>
              <a:latin typeface="Times New Roman"/>
              <a:ea typeface="Times New Roman"/>
              <a:cs typeface="Times New Roman"/>
              <a:sym typeface="Times New Roman"/>
            </a:endParaRPr>
          </a:p>
        </p:txBody>
      </p:sp>
      <p:pic>
        <p:nvPicPr>
          <p:cNvPr id="398" name="Google Shape;398;p57" descr="aa.pdf"/>
          <p:cNvPicPr preferRelativeResize="0"/>
          <p:nvPr/>
        </p:nvPicPr>
        <p:blipFill rotWithShape="1">
          <a:blip r:embed="rId3">
            <a:alphaModFix/>
          </a:blip>
          <a:srcRect t="54338" b="21943"/>
          <a:stretch/>
        </p:blipFill>
        <p:spPr>
          <a:xfrm>
            <a:off x="2459600" y="653925"/>
            <a:ext cx="5041200" cy="1219898"/>
          </a:xfrm>
          <a:prstGeom prst="rect">
            <a:avLst/>
          </a:prstGeom>
          <a:noFill/>
          <a:ln>
            <a:noFill/>
          </a:ln>
        </p:spPr>
      </p:pic>
      <p:pic>
        <p:nvPicPr>
          <p:cNvPr id="399" name="Google Shape;399;p57" descr="aa.pdf"/>
          <p:cNvPicPr preferRelativeResize="0"/>
          <p:nvPr/>
        </p:nvPicPr>
        <p:blipFill rotWithShape="1">
          <a:blip r:embed="rId3">
            <a:alphaModFix/>
          </a:blip>
          <a:srcRect l="29096" r="27759" b="88087"/>
          <a:stretch/>
        </p:blipFill>
        <p:spPr>
          <a:xfrm>
            <a:off x="1307233" y="672302"/>
            <a:ext cx="1308417" cy="382475"/>
          </a:xfrm>
          <a:prstGeom prst="rect">
            <a:avLst/>
          </a:prstGeom>
          <a:noFill/>
          <a:ln>
            <a:noFill/>
          </a:ln>
        </p:spPr>
      </p:pic>
      <p:grpSp>
        <p:nvGrpSpPr>
          <p:cNvPr id="400" name="Google Shape;400;p57"/>
          <p:cNvGrpSpPr/>
          <p:nvPr/>
        </p:nvGrpSpPr>
        <p:grpSpPr>
          <a:xfrm>
            <a:off x="118501" y="2038075"/>
            <a:ext cx="3691497" cy="4609100"/>
            <a:chOff x="109175" y="2258275"/>
            <a:chExt cx="3369384" cy="4609100"/>
          </a:xfrm>
        </p:grpSpPr>
        <p:sp>
          <p:nvSpPr>
            <p:cNvPr id="401" name="Google Shape;401;p57"/>
            <p:cNvSpPr txBox="1"/>
            <p:nvPr/>
          </p:nvSpPr>
          <p:spPr>
            <a:xfrm>
              <a:off x="495059" y="2371275"/>
              <a:ext cx="2983500" cy="44961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zh-CN" sz="1800" dirty="0">
                  <a:solidFill>
                    <a:srgbClr val="222222"/>
                  </a:solidFill>
                  <a:latin typeface="Times New Roman"/>
                  <a:ea typeface="Times New Roman"/>
                  <a:cs typeface="Times New Roman"/>
                  <a:sym typeface="Times New Roman"/>
                </a:rPr>
                <a:t>Green’s Function Monte Carlo</a:t>
              </a:r>
              <a:endParaRPr sz="3200" dirty="0">
                <a:solidFill>
                  <a:srgbClr val="222222"/>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zh-CN" sz="1800" dirty="0">
                  <a:solidFill>
                    <a:srgbClr val="222222"/>
                  </a:solidFill>
                  <a:latin typeface="Times New Roman"/>
                  <a:ea typeface="Times New Roman"/>
                  <a:cs typeface="Times New Roman"/>
                  <a:sym typeface="Times New Roman"/>
                </a:rPr>
                <a:t>Chiral Perturbation Theory (𝟀</a:t>
              </a:r>
              <a:r>
                <a:rPr lang="zh-CN" sz="1500" dirty="0">
                  <a:latin typeface="Times New Roman"/>
                  <a:ea typeface="Times New Roman"/>
                  <a:cs typeface="Times New Roman"/>
                  <a:sym typeface="Times New Roman"/>
                </a:rPr>
                <a:t>PT)</a:t>
              </a:r>
              <a:endParaRPr sz="1800" dirty="0">
                <a:solidFill>
                  <a:srgbClr val="222222"/>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zh-CN" sz="1800" dirty="0">
                  <a:solidFill>
                    <a:srgbClr val="222222"/>
                  </a:solidFill>
                  <a:latin typeface="Times New Roman"/>
                  <a:ea typeface="Times New Roman"/>
                  <a:cs typeface="Times New Roman"/>
                  <a:sym typeface="Times New Roman"/>
                </a:rPr>
                <a:t>Variational Many-Body (VMB)</a:t>
              </a:r>
              <a:endParaRPr sz="1800" dirty="0">
                <a:solidFill>
                  <a:srgbClr val="222222"/>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zh-CN" sz="1800" dirty="0">
                  <a:solidFill>
                    <a:srgbClr val="222222"/>
                  </a:solidFill>
                  <a:latin typeface="Times New Roman"/>
                  <a:ea typeface="Times New Roman"/>
                  <a:cs typeface="Times New Roman"/>
                  <a:sym typeface="Times New Roman"/>
                </a:rPr>
                <a:t>Nambu-Jona-Lasinio (NJL) </a:t>
              </a:r>
              <a:endParaRPr sz="1800" dirty="0">
                <a:solidFill>
                  <a:srgbClr val="222222"/>
                </a:solidFill>
                <a:latin typeface="Times New Roman"/>
                <a:ea typeface="Times New Roman"/>
                <a:cs typeface="Times New Roman"/>
                <a:sym typeface="Times New Roman"/>
              </a:endParaRPr>
            </a:p>
            <a:p>
              <a:pPr marL="0" lvl="0" indent="0" algn="l" rtl="0">
                <a:lnSpc>
                  <a:spcPct val="100000"/>
                </a:lnSpc>
                <a:spcBef>
                  <a:spcPts val="600"/>
                </a:spcBef>
                <a:spcAft>
                  <a:spcPts val="0"/>
                </a:spcAft>
                <a:buNone/>
              </a:pPr>
              <a:r>
                <a:rPr lang="zh-CN" sz="1800" dirty="0">
                  <a:solidFill>
                    <a:srgbClr val="222222"/>
                  </a:solidFill>
                  <a:latin typeface="Times New Roman"/>
                  <a:ea typeface="Times New Roman"/>
                  <a:cs typeface="Times New Roman"/>
                  <a:sym typeface="Times New Roman"/>
                </a:rPr>
                <a:t>Dyson–Schwinger (DS) equations</a:t>
              </a:r>
              <a:endParaRPr sz="1800" dirty="0">
                <a:solidFill>
                  <a:srgbClr val="222222"/>
                </a:solidFill>
                <a:latin typeface="Times New Roman"/>
                <a:ea typeface="Times New Roman"/>
                <a:cs typeface="Times New Roman"/>
                <a:sym typeface="Times New Roman"/>
              </a:endParaRPr>
            </a:p>
            <a:p>
              <a:pPr marL="0" lvl="0" indent="0" algn="l" rtl="0">
                <a:lnSpc>
                  <a:spcPct val="100000"/>
                </a:lnSpc>
                <a:spcBef>
                  <a:spcPts val="0"/>
                </a:spcBef>
                <a:spcAft>
                  <a:spcPts val="0"/>
                </a:spcAft>
                <a:buNone/>
              </a:pPr>
              <a:r>
                <a:rPr lang="zh-CN" sz="1800" dirty="0">
                  <a:solidFill>
                    <a:srgbClr val="222222"/>
                  </a:solidFill>
                  <a:latin typeface="Times New Roman"/>
                  <a:ea typeface="Times New Roman"/>
                  <a:cs typeface="Times New Roman"/>
                  <a:sym typeface="Times New Roman"/>
                </a:rPr>
                <a:t>(Dirac-) Brueckner-Hartree-Fock (BHF)</a:t>
              </a:r>
              <a:endParaRPr sz="1800" dirty="0">
                <a:solidFill>
                  <a:srgbClr val="222222"/>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r>
                <a:rPr lang="zh-CN" sz="1800" dirty="0">
                  <a:solidFill>
                    <a:srgbClr val="222222"/>
                  </a:solidFill>
                  <a:latin typeface="Times New Roman"/>
                  <a:ea typeface="Times New Roman"/>
                  <a:cs typeface="Times New Roman"/>
                  <a:sym typeface="Times New Roman"/>
                </a:rPr>
                <a:t>…</a:t>
              </a:r>
              <a:endParaRPr sz="1800" dirty="0">
                <a:solidFill>
                  <a:srgbClr val="222222"/>
                </a:solidFill>
                <a:latin typeface="Times New Roman"/>
                <a:ea typeface="Times New Roman"/>
                <a:cs typeface="Times New Roman"/>
                <a:sym typeface="Times New Roman"/>
              </a:endParaRPr>
            </a:p>
            <a:p>
              <a:pPr marL="0" lvl="0" indent="0" algn="l" rtl="0">
                <a:lnSpc>
                  <a:spcPct val="150000"/>
                </a:lnSpc>
                <a:spcBef>
                  <a:spcPts val="1200"/>
                </a:spcBef>
                <a:spcAft>
                  <a:spcPts val="0"/>
                </a:spcAft>
                <a:buNone/>
              </a:pPr>
              <a:r>
                <a:rPr lang="zh-CN" sz="1800" dirty="0">
                  <a:solidFill>
                    <a:srgbClr val="222222"/>
                  </a:solidFill>
                  <a:latin typeface="Times New Roman"/>
                  <a:ea typeface="Times New Roman"/>
                  <a:cs typeface="Times New Roman"/>
                  <a:sym typeface="Times New Roman"/>
                </a:rPr>
                <a:t>(Beyond) relativistic mean-field (</a:t>
              </a:r>
              <a:r>
                <a:rPr lang="zh-CN" sz="1800" b="1" dirty="0">
                  <a:solidFill>
                    <a:srgbClr val="CC0000"/>
                  </a:solidFill>
                  <a:latin typeface="Times New Roman"/>
                  <a:ea typeface="Times New Roman"/>
                  <a:cs typeface="Times New Roman"/>
                  <a:sym typeface="Times New Roman"/>
                </a:rPr>
                <a:t>RMF</a:t>
              </a:r>
              <a:r>
                <a:rPr lang="zh-CN" sz="1800" dirty="0">
                  <a:solidFill>
                    <a:srgbClr val="222222"/>
                  </a:solidFill>
                  <a:latin typeface="Times New Roman"/>
                  <a:ea typeface="Times New Roman"/>
                  <a:cs typeface="Times New Roman"/>
                  <a:sym typeface="Times New Roman"/>
                </a:rPr>
                <a:t>)</a:t>
              </a:r>
              <a:endParaRPr sz="3200" dirty="0">
                <a:solidFill>
                  <a:srgbClr val="222222"/>
                </a:solidFill>
                <a:latin typeface="Times New Roman"/>
                <a:ea typeface="Times New Roman"/>
                <a:cs typeface="Times New Roman"/>
                <a:sym typeface="Times New Roman"/>
              </a:endParaRPr>
            </a:p>
            <a:p>
              <a:pPr marL="0" lvl="0" indent="0" algn="l" rtl="0">
                <a:lnSpc>
                  <a:spcPct val="115000"/>
                </a:lnSpc>
                <a:spcBef>
                  <a:spcPts val="600"/>
                </a:spcBef>
                <a:spcAft>
                  <a:spcPts val="0"/>
                </a:spcAft>
                <a:buNone/>
              </a:pPr>
              <a:r>
                <a:rPr lang="zh-CN" sz="1800" dirty="0">
                  <a:solidFill>
                    <a:srgbClr val="222222"/>
                  </a:solidFill>
                  <a:latin typeface="Times New Roman"/>
                  <a:ea typeface="Times New Roman"/>
                  <a:cs typeface="Times New Roman"/>
                  <a:sym typeface="Times New Roman"/>
                </a:rPr>
                <a:t>Skyrme energy density functional </a:t>
              </a:r>
              <a:endParaRPr sz="1800" dirty="0">
                <a:solidFill>
                  <a:srgbClr val="222222"/>
                </a:solidFill>
                <a:latin typeface="Times New Roman"/>
                <a:ea typeface="Times New Roman"/>
                <a:cs typeface="Times New Roman"/>
                <a:sym typeface="Times New Roman"/>
              </a:endParaRPr>
            </a:p>
            <a:p>
              <a:pPr marL="0" lvl="0" indent="0" algn="l" rtl="0">
                <a:lnSpc>
                  <a:spcPct val="115000"/>
                </a:lnSpc>
                <a:spcBef>
                  <a:spcPts val="600"/>
                </a:spcBef>
                <a:spcAft>
                  <a:spcPts val="0"/>
                </a:spcAft>
                <a:buNone/>
              </a:pPr>
              <a:r>
                <a:rPr lang="zh-CN" sz="1800" dirty="0">
                  <a:solidFill>
                    <a:srgbClr val="222222"/>
                  </a:solidFill>
                  <a:latin typeface="Times New Roman"/>
                  <a:ea typeface="Times New Roman"/>
                  <a:cs typeface="Times New Roman"/>
                  <a:sym typeface="Times New Roman"/>
                </a:rPr>
                <a:t>...</a:t>
              </a:r>
              <a:endParaRPr sz="1900" dirty="0">
                <a:solidFill>
                  <a:srgbClr val="222222"/>
                </a:solidFill>
                <a:latin typeface="Times New Roman"/>
                <a:ea typeface="Times New Roman"/>
                <a:cs typeface="Times New Roman"/>
                <a:sym typeface="Times New Roman"/>
              </a:endParaRPr>
            </a:p>
          </p:txBody>
        </p:sp>
        <p:sp>
          <p:nvSpPr>
            <p:cNvPr id="402" name="Google Shape;402;p57"/>
            <p:cNvSpPr/>
            <p:nvPr/>
          </p:nvSpPr>
          <p:spPr>
            <a:xfrm>
              <a:off x="109175" y="2258275"/>
              <a:ext cx="430200" cy="2073600"/>
            </a:xfrm>
            <a:prstGeom prst="upArrow">
              <a:avLst>
                <a:gd name="adj1" fmla="val 50000"/>
                <a:gd name="adj2" fmla="val 50000"/>
              </a:avLst>
            </a:prstGeom>
            <a:solidFill>
              <a:srgbClr val="626B73">
                <a:alpha val="2516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500"/>
                <a:t>micro</a:t>
              </a:r>
              <a:endParaRPr sz="1500"/>
            </a:p>
          </p:txBody>
        </p:sp>
        <p:sp>
          <p:nvSpPr>
            <p:cNvPr id="403" name="Google Shape;403;p57"/>
            <p:cNvSpPr/>
            <p:nvPr/>
          </p:nvSpPr>
          <p:spPr>
            <a:xfrm>
              <a:off x="109175" y="4418725"/>
              <a:ext cx="430200" cy="1941900"/>
            </a:xfrm>
            <a:prstGeom prst="downArrow">
              <a:avLst>
                <a:gd name="adj1" fmla="val 50000"/>
                <a:gd name="adj2" fmla="val 50000"/>
              </a:avLst>
            </a:prstGeom>
            <a:solidFill>
              <a:srgbClr val="626B73">
                <a:alpha val="25160"/>
              </a:srgbClr>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sz="1500"/>
                <a:t>pheno</a:t>
              </a:r>
              <a:endParaRPr sz="1500"/>
            </a:p>
          </p:txBody>
        </p:sp>
      </p:grpSp>
      <p:grpSp>
        <p:nvGrpSpPr>
          <p:cNvPr id="404" name="Google Shape;404;p57"/>
          <p:cNvGrpSpPr/>
          <p:nvPr/>
        </p:nvGrpSpPr>
        <p:grpSpPr>
          <a:xfrm>
            <a:off x="7190775" y="192213"/>
            <a:ext cx="2439850" cy="1681613"/>
            <a:chOff x="7144125" y="405038"/>
            <a:chExt cx="2439850" cy="1681613"/>
          </a:xfrm>
        </p:grpSpPr>
        <p:sp>
          <p:nvSpPr>
            <p:cNvPr id="405" name="Google Shape;405;p57"/>
            <p:cNvSpPr txBox="1"/>
            <p:nvPr/>
          </p:nvSpPr>
          <p:spPr>
            <a:xfrm>
              <a:off x="7426075" y="405038"/>
              <a:ext cx="2157900" cy="47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900">
                  <a:solidFill>
                    <a:schemeClr val="dk1"/>
                  </a:solidFill>
                  <a:latin typeface="Calibri"/>
                  <a:ea typeface="Calibri"/>
                  <a:cs typeface="Calibri"/>
                  <a:sym typeface="Calibri"/>
                </a:rPr>
                <a:t>A ~ </a:t>
              </a:r>
              <a:r>
                <a:rPr lang="zh-CN" sz="1900">
                  <a:solidFill>
                    <a:srgbClr val="FF0000"/>
                  </a:solidFill>
                  <a:latin typeface="Calibri"/>
                  <a:ea typeface="Calibri"/>
                  <a:cs typeface="Calibri"/>
                  <a:sym typeface="Calibri"/>
                </a:rPr>
                <a:t>10</a:t>
              </a:r>
              <a:r>
                <a:rPr lang="zh-CN" sz="1900" baseline="30000">
                  <a:solidFill>
                    <a:srgbClr val="FF0000"/>
                  </a:solidFill>
                  <a:latin typeface="Calibri"/>
                  <a:ea typeface="Calibri"/>
                  <a:cs typeface="Calibri"/>
                  <a:sym typeface="Calibri"/>
                </a:rPr>
                <a:t>57</a:t>
              </a:r>
              <a:endParaRPr sz="1900">
                <a:latin typeface="Calibri"/>
                <a:ea typeface="Calibri"/>
                <a:cs typeface="Calibri"/>
                <a:sym typeface="Calibri"/>
              </a:endParaRPr>
            </a:p>
          </p:txBody>
        </p:sp>
        <p:pic>
          <p:nvPicPr>
            <p:cNvPr id="406" name="Google Shape;406;p57"/>
            <p:cNvPicPr preferRelativeResize="0"/>
            <p:nvPr/>
          </p:nvPicPr>
          <p:blipFill rotWithShape="1">
            <a:blip r:embed="rId4">
              <a:alphaModFix/>
            </a:blip>
            <a:srcRect l="23913"/>
            <a:stretch/>
          </p:blipFill>
          <p:spPr>
            <a:xfrm>
              <a:off x="7144125" y="873750"/>
              <a:ext cx="1386900" cy="1212900"/>
            </a:xfrm>
            <a:prstGeom prst="ellipse">
              <a:avLst/>
            </a:prstGeom>
            <a:noFill/>
            <a:ln>
              <a:noFill/>
            </a:ln>
          </p:spPr>
        </p:pic>
      </p:grpSp>
      <p:pic>
        <p:nvPicPr>
          <p:cNvPr id="407" name="Google Shape;407;p57"/>
          <p:cNvPicPr preferRelativeResize="0"/>
          <p:nvPr/>
        </p:nvPicPr>
        <p:blipFill>
          <a:blip r:embed="rId5">
            <a:alphaModFix/>
          </a:blip>
          <a:stretch>
            <a:fillRect/>
          </a:stretch>
        </p:blipFill>
        <p:spPr>
          <a:xfrm>
            <a:off x="4184851" y="2189149"/>
            <a:ext cx="4090038" cy="2785425"/>
          </a:xfrm>
          <a:prstGeom prst="rect">
            <a:avLst/>
          </a:prstGeom>
          <a:noFill/>
          <a:ln>
            <a:noFill/>
          </a:ln>
        </p:spPr>
      </p:pic>
      <p:sp>
        <p:nvSpPr>
          <p:cNvPr id="408" name="Google Shape;408;p57"/>
          <p:cNvSpPr txBox="1"/>
          <p:nvPr/>
        </p:nvSpPr>
        <p:spPr>
          <a:xfrm>
            <a:off x="118500" y="1448275"/>
            <a:ext cx="3437100" cy="46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800" b="1">
                <a:solidFill>
                  <a:srgbClr val="222222"/>
                </a:solidFill>
                <a:latin typeface="Times New Roman"/>
                <a:ea typeface="Times New Roman"/>
                <a:cs typeface="Times New Roman"/>
                <a:sym typeface="Times New Roman"/>
              </a:rPr>
              <a:t>Summary of available methods:</a:t>
            </a:r>
            <a:endParaRPr sz="1800" b="1">
              <a:solidFill>
                <a:srgbClr val="222222"/>
              </a:solidFill>
              <a:latin typeface="Times New Roman"/>
              <a:ea typeface="Times New Roman"/>
              <a:cs typeface="Times New Roman"/>
              <a:sym typeface="Times New Roman"/>
            </a:endParaRPr>
          </a:p>
        </p:txBody>
      </p:sp>
      <p:sp>
        <p:nvSpPr>
          <p:cNvPr id="2" name="Google Shape;322;p48">
            <a:extLst>
              <a:ext uri="{FF2B5EF4-FFF2-40B4-BE49-F238E27FC236}">
                <a16:creationId xmlns:a16="http://schemas.microsoft.com/office/drawing/2014/main" id="{8C778134-076A-96DA-4AA7-D5893BE9DC94}"/>
              </a:ext>
            </a:extLst>
          </p:cNvPr>
          <p:cNvSpPr txBox="1"/>
          <p:nvPr/>
        </p:nvSpPr>
        <p:spPr>
          <a:xfrm>
            <a:off x="3586200" y="5355639"/>
            <a:ext cx="5433000" cy="821733"/>
          </a:xfrm>
          <a:prstGeom prst="rect">
            <a:avLst/>
          </a:prstGeom>
          <a:noFill/>
          <a:ln>
            <a:noFill/>
          </a:ln>
        </p:spPr>
        <p:txBody>
          <a:bodyPr spcFirstLastPara="1" wrap="square" lIns="91425" tIns="91425" rIns="91425" bIns="91425" anchor="t" anchorCtr="0">
            <a:spAutoFit/>
          </a:bodyPr>
          <a:lstStyle/>
          <a:p>
            <a:pPr marL="457200" lvl="0" indent="-205149" algn="l" rtl="0">
              <a:lnSpc>
                <a:spcPct val="115000"/>
              </a:lnSpc>
              <a:spcBef>
                <a:spcPts val="0"/>
              </a:spcBef>
              <a:spcAft>
                <a:spcPts val="0"/>
              </a:spcAft>
              <a:buSzPts val="1700"/>
              <a:buFont typeface="STsong"/>
              <a:buChar char="●"/>
            </a:pPr>
            <a:r>
              <a:rPr lang="zh-CN" sz="1800" b="1" dirty="0">
                <a:solidFill>
                  <a:schemeClr val="dk1"/>
                </a:solidFill>
                <a:latin typeface="STsong"/>
                <a:ea typeface="STsong"/>
                <a:cs typeface="STsong"/>
                <a:sym typeface="STsong"/>
              </a:rPr>
              <a:t>Particle interactions are </a:t>
            </a:r>
            <a:r>
              <a:rPr lang="zh-CN" sz="1800" b="1" dirty="0">
                <a:solidFill>
                  <a:srgbClr val="1608F7"/>
                </a:solidFill>
                <a:latin typeface="STsong"/>
                <a:ea typeface="STsong"/>
                <a:cs typeface="STsong"/>
                <a:sym typeface="STsong"/>
              </a:rPr>
              <a:t>inadequate</a:t>
            </a:r>
            <a:endParaRPr sz="1800" b="1" dirty="0">
              <a:solidFill>
                <a:srgbClr val="1608F7"/>
              </a:solidFill>
              <a:latin typeface="STsong"/>
              <a:ea typeface="STsong"/>
              <a:cs typeface="STsong"/>
              <a:sym typeface="STsong"/>
            </a:endParaRPr>
          </a:p>
          <a:p>
            <a:pPr marL="457200" lvl="0" indent="-205149" algn="l" rtl="0">
              <a:lnSpc>
                <a:spcPct val="115000"/>
              </a:lnSpc>
              <a:spcBef>
                <a:spcPts val="0"/>
              </a:spcBef>
              <a:spcAft>
                <a:spcPts val="0"/>
              </a:spcAft>
              <a:buSzPts val="1700"/>
              <a:buFont typeface="STsong"/>
              <a:buChar char="●"/>
            </a:pPr>
            <a:r>
              <a:rPr lang="zh-CN" sz="1800" b="1" dirty="0">
                <a:solidFill>
                  <a:schemeClr val="dk1"/>
                </a:solidFill>
                <a:latin typeface="STsong"/>
                <a:ea typeface="STsong"/>
                <a:cs typeface="STsong"/>
                <a:sym typeface="STsong"/>
              </a:rPr>
              <a:t>Theories of multi-body problem are still </a:t>
            </a:r>
            <a:r>
              <a:rPr lang="zh-CN" sz="1800" b="1" dirty="0">
                <a:solidFill>
                  <a:srgbClr val="1608F7"/>
                </a:solidFill>
                <a:latin typeface="STsong"/>
                <a:ea typeface="STsong"/>
                <a:cs typeface="STsong"/>
                <a:sym typeface="STsong"/>
              </a:rPr>
              <a:t>incomplete</a:t>
            </a:r>
            <a:endParaRPr sz="1800" b="1" dirty="0">
              <a:latin typeface="STsong"/>
              <a:ea typeface="STsong"/>
              <a:cs typeface="STsong"/>
              <a:sym typeface="STsong"/>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9"/>
          <p:cNvSpPr txBox="1"/>
          <p:nvPr/>
        </p:nvSpPr>
        <p:spPr>
          <a:xfrm>
            <a:off x="152400" y="649625"/>
            <a:ext cx="9302100" cy="2286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zh-CN" sz="1700" b="1" i="1"/>
              <a:t>Step 1: Dirac equation for the quark inside nucleon;</a:t>
            </a:r>
            <a:endParaRPr sz="1700" b="1" i="1"/>
          </a:p>
          <a:p>
            <a:pPr marL="0" lvl="0" indent="0" algn="l" rtl="0">
              <a:spcBef>
                <a:spcPts val="1000"/>
              </a:spcBef>
              <a:spcAft>
                <a:spcPts val="0"/>
              </a:spcAft>
              <a:buNone/>
            </a:pPr>
            <a:endParaRPr sz="1700" b="1" i="1"/>
          </a:p>
          <a:p>
            <a:pPr marL="0" lvl="0" indent="0" algn="l" rtl="0">
              <a:spcBef>
                <a:spcPts val="0"/>
              </a:spcBef>
              <a:spcAft>
                <a:spcPts val="0"/>
              </a:spcAft>
              <a:buNone/>
            </a:pPr>
            <a:endParaRPr sz="1700" b="1" i="1">
              <a:solidFill>
                <a:schemeClr val="dk1"/>
              </a:solidFill>
            </a:endParaRPr>
          </a:p>
          <a:p>
            <a:pPr marL="0" lvl="0" indent="0" algn="l" rtl="0">
              <a:spcBef>
                <a:spcPts val="0"/>
              </a:spcBef>
              <a:spcAft>
                <a:spcPts val="0"/>
              </a:spcAft>
              <a:buNone/>
            </a:pPr>
            <a:endParaRPr sz="1700" b="1" i="1">
              <a:solidFill>
                <a:schemeClr val="dk1"/>
              </a:solidFill>
            </a:endParaRPr>
          </a:p>
          <a:p>
            <a:pPr marL="0" lvl="0" indent="0" algn="l" rtl="0">
              <a:spcBef>
                <a:spcPts val="0"/>
              </a:spcBef>
              <a:spcAft>
                <a:spcPts val="0"/>
              </a:spcAft>
              <a:buNone/>
            </a:pPr>
            <a:r>
              <a:rPr lang="zh-CN" sz="1700" b="1" i="1">
                <a:solidFill>
                  <a:schemeClr val="dk1"/>
                </a:solidFill>
              </a:rPr>
              <a:t> </a:t>
            </a:r>
            <a:endParaRPr sz="1700" b="1" i="1">
              <a:solidFill>
                <a:schemeClr val="dk1"/>
              </a:solidFill>
            </a:endParaRPr>
          </a:p>
          <a:p>
            <a:pPr marL="0" lvl="0" indent="0" algn="l" rtl="0">
              <a:lnSpc>
                <a:spcPct val="150000"/>
              </a:lnSpc>
              <a:spcBef>
                <a:spcPts val="0"/>
              </a:spcBef>
              <a:spcAft>
                <a:spcPts val="0"/>
              </a:spcAft>
              <a:buNone/>
            </a:pPr>
            <a:endParaRPr sz="1700" b="1" i="1">
              <a:solidFill>
                <a:schemeClr val="dk1"/>
              </a:solidFill>
            </a:endParaRPr>
          </a:p>
          <a:p>
            <a:pPr marL="0" lvl="0" indent="0" algn="l" rtl="0">
              <a:lnSpc>
                <a:spcPct val="150000"/>
              </a:lnSpc>
              <a:spcBef>
                <a:spcPts val="0"/>
              </a:spcBef>
              <a:spcAft>
                <a:spcPts val="0"/>
              </a:spcAft>
              <a:buNone/>
            </a:pPr>
            <a:r>
              <a:rPr lang="zh-CN" sz="1700" b="1" i="1"/>
              <a:t>Step 2: Effective Lagrangian for nucleon many-body system (N + σ,ω,ρ):</a:t>
            </a:r>
            <a:endParaRPr sz="1700" b="1" i="1"/>
          </a:p>
        </p:txBody>
      </p:sp>
      <p:pic>
        <p:nvPicPr>
          <p:cNvPr id="433" name="Google Shape;433;p59"/>
          <p:cNvPicPr preferRelativeResize="0"/>
          <p:nvPr/>
        </p:nvPicPr>
        <p:blipFill>
          <a:blip r:embed="rId3">
            <a:alphaModFix/>
          </a:blip>
          <a:stretch>
            <a:fillRect/>
          </a:stretch>
        </p:blipFill>
        <p:spPr>
          <a:xfrm>
            <a:off x="7162651" y="1767848"/>
            <a:ext cx="1701886" cy="677088"/>
          </a:xfrm>
          <a:prstGeom prst="rect">
            <a:avLst/>
          </a:prstGeom>
          <a:noFill/>
          <a:ln>
            <a:noFill/>
          </a:ln>
        </p:spPr>
      </p:pic>
      <p:pic>
        <p:nvPicPr>
          <p:cNvPr id="434" name="Google Shape;434;p59"/>
          <p:cNvPicPr preferRelativeResize="0"/>
          <p:nvPr/>
        </p:nvPicPr>
        <p:blipFill>
          <a:blip r:embed="rId4">
            <a:alphaModFix/>
          </a:blip>
          <a:stretch>
            <a:fillRect/>
          </a:stretch>
        </p:blipFill>
        <p:spPr>
          <a:xfrm>
            <a:off x="3723100" y="1718635"/>
            <a:ext cx="2470141" cy="677088"/>
          </a:xfrm>
          <a:prstGeom prst="rect">
            <a:avLst/>
          </a:prstGeom>
          <a:noFill/>
          <a:ln>
            <a:noFill/>
          </a:ln>
        </p:spPr>
      </p:pic>
      <p:pic>
        <p:nvPicPr>
          <p:cNvPr id="435" name="Google Shape;435;p59"/>
          <p:cNvPicPr preferRelativeResize="0"/>
          <p:nvPr/>
        </p:nvPicPr>
        <p:blipFill>
          <a:blip r:embed="rId5">
            <a:alphaModFix/>
          </a:blip>
          <a:stretch>
            <a:fillRect/>
          </a:stretch>
        </p:blipFill>
        <p:spPr>
          <a:xfrm>
            <a:off x="336875" y="1716675"/>
            <a:ext cx="3138620" cy="681000"/>
          </a:xfrm>
          <a:prstGeom prst="rect">
            <a:avLst/>
          </a:prstGeom>
          <a:noFill/>
          <a:ln>
            <a:noFill/>
          </a:ln>
        </p:spPr>
      </p:pic>
      <p:pic>
        <p:nvPicPr>
          <p:cNvPr id="436" name="Google Shape;436;p59"/>
          <p:cNvPicPr preferRelativeResize="0"/>
          <p:nvPr/>
        </p:nvPicPr>
        <p:blipFill>
          <a:blip r:embed="rId6">
            <a:alphaModFix/>
          </a:blip>
          <a:stretch>
            <a:fillRect/>
          </a:stretch>
        </p:blipFill>
        <p:spPr>
          <a:xfrm>
            <a:off x="290832" y="1059225"/>
            <a:ext cx="7501117" cy="601500"/>
          </a:xfrm>
          <a:prstGeom prst="rect">
            <a:avLst/>
          </a:prstGeom>
          <a:noFill/>
          <a:ln>
            <a:noFill/>
          </a:ln>
        </p:spPr>
      </p:pic>
      <p:cxnSp>
        <p:nvCxnSpPr>
          <p:cNvPr id="437" name="Google Shape;437;p59"/>
          <p:cNvCxnSpPr/>
          <p:nvPr/>
        </p:nvCxnSpPr>
        <p:spPr>
          <a:xfrm rot="10800000">
            <a:off x="6193241" y="1997954"/>
            <a:ext cx="662400" cy="0"/>
          </a:xfrm>
          <a:prstGeom prst="straightConnector1">
            <a:avLst/>
          </a:prstGeom>
          <a:noFill/>
          <a:ln w="28575" cap="flat" cmpd="sng">
            <a:solidFill>
              <a:srgbClr val="154AF3"/>
            </a:solidFill>
            <a:prstDash val="solid"/>
            <a:round/>
            <a:headEnd type="none" w="med" len="med"/>
            <a:tailEnd type="triangle" w="med" len="med"/>
          </a:ln>
        </p:spPr>
      </p:cxnSp>
      <p:cxnSp>
        <p:nvCxnSpPr>
          <p:cNvPr id="438" name="Google Shape;438;p59"/>
          <p:cNvCxnSpPr/>
          <p:nvPr/>
        </p:nvCxnSpPr>
        <p:spPr>
          <a:xfrm>
            <a:off x="7173350" y="1767850"/>
            <a:ext cx="0" cy="601500"/>
          </a:xfrm>
          <a:prstGeom prst="straightConnector1">
            <a:avLst/>
          </a:prstGeom>
          <a:noFill/>
          <a:ln w="19050" cap="flat" cmpd="sng">
            <a:solidFill>
              <a:schemeClr val="dk2"/>
            </a:solidFill>
            <a:prstDash val="solid"/>
            <a:round/>
            <a:headEnd type="none" w="med" len="med"/>
            <a:tailEnd type="none" w="med" len="med"/>
          </a:ln>
        </p:spPr>
      </p:cxnSp>
      <p:sp>
        <p:nvSpPr>
          <p:cNvPr id="439" name="Google Shape;439;p5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100"/>
              <a:buFont typeface="Arial"/>
              <a:buNone/>
            </a:pPr>
            <a:fld id="{00000000-1234-1234-1234-123412341234}" type="slidenum">
              <a:rPr lang="en-US" altLang="zh-CN"/>
              <a:t>17</a:t>
            </a:fld>
            <a:endParaRPr/>
          </a:p>
        </p:txBody>
      </p:sp>
      <p:sp>
        <p:nvSpPr>
          <p:cNvPr id="440" name="Google Shape;440;p59"/>
          <p:cNvSpPr txBox="1"/>
          <p:nvPr/>
        </p:nvSpPr>
        <p:spPr>
          <a:xfrm>
            <a:off x="0" y="97675"/>
            <a:ext cx="9193800" cy="6999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zh-CN" sz="2200" b="1">
                <a:solidFill>
                  <a:srgbClr val="3333FF"/>
                </a:solidFill>
                <a:latin typeface="Times New Roman"/>
                <a:ea typeface="Times New Roman"/>
                <a:cs typeface="Times New Roman"/>
                <a:sym typeface="Times New Roman"/>
              </a:rPr>
              <a:t>Prepare priors for a set of EOS parameters</a:t>
            </a:r>
            <a:endParaRPr sz="2300" b="1">
              <a:solidFill>
                <a:srgbClr val="3333FF"/>
              </a:solidFill>
              <a:latin typeface="Times New Roman"/>
              <a:ea typeface="Times New Roman"/>
              <a:cs typeface="Times New Roman"/>
              <a:sym typeface="Times New Roman"/>
            </a:endParaRPr>
          </a:p>
        </p:txBody>
      </p:sp>
      <p:pic>
        <p:nvPicPr>
          <p:cNvPr id="441" name="Google Shape;441;p59"/>
          <p:cNvPicPr preferRelativeResize="0"/>
          <p:nvPr/>
        </p:nvPicPr>
        <p:blipFill>
          <a:blip r:embed="rId7">
            <a:alphaModFix/>
          </a:blip>
          <a:stretch>
            <a:fillRect/>
          </a:stretch>
        </p:blipFill>
        <p:spPr>
          <a:xfrm>
            <a:off x="290825" y="2787185"/>
            <a:ext cx="8350174" cy="1116190"/>
          </a:xfrm>
          <a:prstGeom prst="rect">
            <a:avLst/>
          </a:prstGeom>
          <a:noFill/>
          <a:ln>
            <a:noFill/>
          </a:ln>
        </p:spPr>
      </p:pic>
      <p:pic>
        <p:nvPicPr>
          <p:cNvPr id="442" name="Google Shape;442;p59"/>
          <p:cNvPicPr preferRelativeResize="0"/>
          <p:nvPr/>
        </p:nvPicPr>
        <p:blipFill>
          <a:blip r:embed="rId8">
            <a:alphaModFix/>
          </a:blip>
          <a:stretch>
            <a:fillRect/>
          </a:stretch>
        </p:blipFill>
        <p:spPr>
          <a:xfrm>
            <a:off x="3644228" y="5222676"/>
            <a:ext cx="5499770" cy="1110400"/>
          </a:xfrm>
          <a:prstGeom prst="rect">
            <a:avLst/>
          </a:prstGeom>
          <a:noFill/>
          <a:ln>
            <a:noFill/>
          </a:ln>
        </p:spPr>
      </p:pic>
      <p:pic>
        <p:nvPicPr>
          <p:cNvPr id="443" name="Google Shape;443;p59"/>
          <p:cNvPicPr preferRelativeResize="0"/>
          <p:nvPr/>
        </p:nvPicPr>
        <p:blipFill>
          <a:blip r:embed="rId9">
            <a:alphaModFix/>
          </a:blip>
          <a:stretch>
            <a:fillRect/>
          </a:stretch>
        </p:blipFill>
        <p:spPr>
          <a:xfrm>
            <a:off x="2042460" y="3856725"/>
            <a:ext cx="7101544" cy="1512225"/>
          </a:xfrm>
          <a:prstGeom prst="rect">
            <a:avLst/>
          </a:prstGeom>
          <a:noFill/>
          <a:ln>
            <a:noFill/>
          </a:ln>
        </p:spPr>
      </p:pic>
      <p:sp>
        <p:nvSpPr>
          <p:cNvPr id="444" name="Google Shape;444;p59"/>
          <p:cNvSpPr/>
          <p:nvPr/>
        </p:nvSpPr>
        <p:spPr>
          <a:xfrm rot="905962" flipH="1">
            <a:off x="3227304" y="5590233"/>
            <a:ext cx="454905" cy="375287"/>
          </a:xfrm>
          <a:prstGeom prst="curvedUpArrow">
            <a:avLst>
              <a:gd name="adj1" fmla="val 25000"/>
              <a:gd name="adj2" fmla="val 50000"/>
              <a:gd name="adj3" fmla="val 25000"/>
            </a:avLst>
          </a:prstGeom>
          <a:solidFill>
            <a:srgbClr val="0000FF">
              <a:alpha val="315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54AF3"/>
              </a:solidFill>
            </a:endParaRPr>
          </a:p>
        </p:txBody>
      </p:sp>
      <p:sp>
        <p:nvSpPr>
          <p:cNvPr id="445" name="Google Shape;445;p59"/>
          <p:cNvSpPr txBox="1"/>
          <p:nvPr/>
        </p:nvSpPr>
        <p:spPr>
          <a:xfrm>
            <a:off x="2128150" y="5439325"/>
            <a:ext cx="1235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rgbClr val="154AF3"/>
                </a:solidFill>
                <a:latin typeface="Lato"/>
                <a:ea typeface="Lato"/>
                <a:cs typeface="Lato"/>
                <a:sym typeface="Lato"/>
              </a:rPr>
              <a:t>Parameter</a:t>
            </a:r>
            <a:endParaRPr sz="1600">
              <a:solidFill>
                <a:srgbClr val="154AF3"/>
              </a:solidFill>
              <a:latin typeface="Lato"/>
              <a:ea typeface="Lato"/>
              <a:cs typeface="Lato"/>
              <a:sym typeface="Lato"/>
            </a:endParaRPr>
          </a:p>
          <a:p>
            <a:pPr marL="0" lvl="0" indent="0" algn="l" rtl="0">
              <a:spcBef>
                <a:spcPts val="0"/>
              </a:spcBef>
              <a:spcAft>
                <a:spcPts val="0"/>
              </a:spcAft>
              <a:buNone/>
            </a:pPr>
            <a:r>
              <a:rPr lang="zh-CN" sz="1600">
                <a:solidFill>
                  <a:srgbClr val="154AF3"/>
                </a:solidFill>
                <a:latin typeface="Lato"/>
                <a:ea typeface="Lato"/>
                <a:cs typeface="Lato"/>
                <a:sym typeface="Lato"/>
              </a:rPr>
              <a:t>fixing</a:t>
            </a:r>
            <a:endParaRPr sz="1600">
              <a:solidFill>
                <a:srgbClr val="154AF3"/>
              </a:solidFill>
              <a:latin typeface="Lato"/>
              <a:ea typeface="Lato"/>
              <a:cs typeface="Lato"/>
              <a:sym typeface="Lato"/>
            </a:endParaRPr>
          </a:p>
        </p:txBody>
      </p:sp>
      <p:grpSp>
        <p:nvGrpSpPr>
          <p:cNvPr id="446" name="Google Shape;446;p59"/>
          <p:cNvGrpSpPr/>
          <p:nvPr/>
        </p:nvGrpSpPr>
        <p:grpSpPr>
          <a:xfrm>
            <a:off x="6992243" y="453764"/>
            <a:ext cx="1950800" cy="699955"/>
            <a:chOff x="336875" y="4927625"/>
            <a:chExt cx="4956300" cy="1881600"/>
          </a:xfrm>
        </p:grpSpPr>
        <p:pic>
          <p:nvPicPr>
            <p:cNvPr id="447" name="Google Shape;447;p59"/>
            <p:cNvPicPr preferRelativeResize="0"/>
            <p:nvPr/>
          </p:nvPicPr>
          <p:blipFill rotWithShape="1">
            <a:blip r:embed="rId10">
              <a:alphaModFix/>
            </a:blip>
            <a:srcRect b="45587"/>
            <a:stretch/>
          </p:blipFill>
          <p:spPr>
            <a:xfrm>
              <a:off x="336875" y="4927625"/>
              <a:ext cx="4956300" cy="1881600"/>
            </a:xfrm>
            <a:prstGeom prst="roundRect">
              <a:avLst>
                <a:gd name="adj" fmla="val 16667"/>
              </a:avLst>
            </a:prstGeom>
            <a:noFill/>
            <a:ln>
              <a:noFill/>
            </a:ln>
          </p:spPr>
        </p:pic>
        <p:sp>
          <p:nvSpPr>
            <p:cNvPr id="448" name="Google Shape;448;p59"/>
            <p:cNvSpPr/>
            <p:nvPr/>
          </p:nvSpPr>
          <p:spPr>
            <a:xfrm>
              <a:off x="336875" y="4992725"/>
              <a:ext cx="1795800" cy="1751400"/>
            </a:xfrm>
            <a:prstGeom prst="ellipse">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49" name="Google Shape;449;p59"/>
            <p:cNvSpPr/>
            <p:nvPr/>
          </p:nvSpPr>
          <p:spPr>
            <a:xfrm>
              <a:off x="3475488" y="4927650"/>
              <a:ext cx="1795800" cy="1751400"/>
            </a:xfrm>
            <a:prstGeom prst="ellipse">
              <a:avLst/>
            </a:prstGeom>
            <a:noFill/>
            <a:ln w="9525" cap="flat" cmpd="sng">
              <a:solidFill>
                <a:srgbClr val="66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sp>
        <p:nvSpPr>
          <p:cNvPr id="450" name="Google Shape;450;p59"/>
          <p:cNvSpPr txBox="1"/>
          <p:nvPr/>
        </p:nvSpPr>
        <p:spPr>
          <a:xfrm>
            <a:off x="6117050" y="1912400"/>
            <a:ext cx="1235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rgbClr val="154AF3"/>
                </a:solidFill>
                <a:latin typeface="Lato"/>
                <a:ea typeface="Lato"/>
                <a:cs typeface="Lato"/>
                <a:sym typeface="Lato"/>
              </a:rPr>
              <a:t>Parameter fixing</a:t>
            </a:r>
            <a:endParaRPr sz="1600">
              <a:solidFill>
                <a:srgbClr val="154AF3"/>
              </a:solidFill>
              <a:latin typeface="Lato"/>
              <a:ea typeface="Lato"/>
              <a:cs typeface="Lato"/>
              <a:sym typeface="Lato"/>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grpSp>
        <p:nvGrpSpPr>
          <p:cNvPr id="455" name="Google Shape;455;p60"/>
          <p:cNvGrpSpPr/>
          <p:nvPr/>
        </p:nvGrpSpPr>
        <p:grpSpPr>
          <a:xfrm>
            <a:off x="4709949" y="1046860"/>
            <a:ext cx="4480714" cy="2962221"/>
            <a:chOff x="7144125" y="295150"/>
            <a:chExt cx="4291050" cy="2639185"/>
          </a:xfrm>
        </p:grpSpPr>
        <p:sp>
          <p:nvSpPr>
            <p:cNvPr id="456" name="Google Shape;456;p60"/>
            <p:cNvSpPr txBox="1"/>
            <p:nvPr/>
          </p:nvSpPr>
          <p:spPr>
            <a:xfrm>
              <a:off x="7341025" y="594275"/>
              <a:ext cx="3000000" cy="3564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endParaRPr/>
            </a:p>
          </p:txBody>
        </p:sp>
        <p:pic>
          <p:nvPicPr>
            <p:cNvPr id="457" name="Google Shape;457;p60"/>
            <p:cNvPicPr preferRelativeResize="0"/>
            <p:nvPr/>
          </p:nvPicPr>
          <p:blipFill>
            <a:blip r:embed="rId3">
              <a:alphaModFix/>
            </a:blip>
            <a:stretch>
              <a:fillRect/>
            </a:stretch>
          </p:blipFill>
          <p:spPr>
            <a:xfrm>
              <a:off x="7144125" y="295150"/>
              <a:ext cx="3074175" cy="2145228"/>
            </a:xfrm>
            <a:prstGeom prst="rect">
              <a:avLst/>
            </a:prstGeom>
            <a:noFill/>
            <a:ln>
              <a:noFill/>
            </a:ln>
          </p:spPr>
        </p:pic>
        <p:sp>
          <p:nvSpPr>
            <p:cNvPr id="458" name="Google Shape;458;p60"/>
            <p:cNvSpPr txBox="1"/>
            <p:nvPr/>
          </p:nvSpPr>
          <p:spPr>
            <a:xfrm rot="1768851">
              <a:off x="8681240" y="2175226"/>
              <a:ext cx="1703809" cy="36321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rgbClr val="FF0000"/>
                  </a:solidFill>
                  <a:latin typeface="Lato"/>
                  <a:ea typeface="Lato"/>
                  <a:cs typeface="Lato"/>
                  <a:sym typeface="Lato"/>
                </a:rPr>
                <a:t>quark matter</a:t>
              </a:r>
              <a:endParaRPr>
                <a:solidFill>
                  <a:srgbClr val="FF0000"/>
                </a:solidFill>
                <a:latin typeface="Lato"/>
                <a:ea typeface="Lato"/>
                <a:cs typeface="Lato"/>
                <a:sym typeface="Lato"/>
              </a:endParaRPr>
            </a:p>
          </p:txBody>
        </p:sp>
        <p:sp>
          <p:nvSpPr>
            <p:cNvPr id="459" name="Google Shape;459;p60"/>
            <p:cNvSpPr txBox="1"/>
            <p:nvPr/>
          </p:nvSpPr>
          <p:spPr>
            <a:xfrm rot="2021404">
              <a:off x="8973308" y="1563190"/>
              <a:ext cx="1641968" cy="58950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a:solidFill>
                    <a:srgbClr val="0000FF"/>
                  </a:solidFill>
                  <a:latin typeface="Lato"/>
                  <a:ea typeface="Lato"/>
                  <a:cs typeface="Lato"/>
                  <a:sym typeface="Lato"/>
                </a:rPr>
                <a:t>uniform nuclear matter</a:t>
              </a:r>
              <a:endParaRPr sz="1500">
                <a:solidFill>
                  <a:srgbClr val="0000FF"/>
                </a:solidFill>
                <a:latin typeface="Lato"/>
                <a:ea typeface="Lato"/>
                <a:cs typeface="Lato"/>
                <a:sym typeface="Lato"/>
              </a:endParaRPr>
            </a:p>
          </p:txBody>
        </p:sp>
        <p:sp>
          <p:nvSpPr>
            <p:cNvPr id="460" name="Google Shape;460;p60"/>
            <p:cNvSpPr txBox="1"/>
            <p:nvPr/>
          </p:nvSpPr>
          <p:spPr>
            <a:xfrm rot="1845545">
              <a:off x="9445043" y="1022804"/>
              <a:ext cx="1641869" cy="5874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a:solidFill>
                    <a:srgbClr val="0000FF"/>
                  </a:solidFill>
                  <a:latin typeface="Lato"/>
                  <a:ea typeface="Lato"/>
                  <a:cs typeface="Lato"/>
                  <a:sym typeface="Lato"/>
                </a:rPr>
                <a:t>nonuniform nuclear matter</a:t>
              </a:r>
              <a:endParaRPr sz="1500">
                <a:solidFill>
                  <a:srgbClr val="0000FF"/>
                </a:solidFill>
                <a:latin typeface="Lato"/>
                <a:ea typeface="Lato"/>
                <a:cs typeface="Lato"/>
                <a:sym typeface="Lato"/>
              </a:endParaRPr>
            </a:p>
          </p:txBody>
        </p:sp>
        <p:sp>
          <p:nvSpPr>
            <p:cNvPr id="461" name="Google Shape;461;p60"/>
            <p:cNvSpPr/>
            <p:nvPr/>
          </p:nvSpPr>
          <p:spPr>
            <a:xfrm>
              <a:off x="9109850" y="859438"/>
              <a:ext cx="1531200" cy="1395300"/>
            </a:xfrm>
            <a:prstGeom prst="ellipse">
              <a:avLst/>
            </a:prstGeom>
            <a:noFill/>
            <a:ln w="28575" cap="flat" cmpd="sng">
              <a:solidFill>
                <a:srgbClr val="3333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3333FF"/>
                </a:solidFill>
              </a:endParaRPr>
            </a:p>
          </p:txBody>
        </p:sp>
        <p:sp>
          <p:nvSpPr>
            <p:cNvPr id="462" name="Google Shape;462;p60"/>
            <p:cNvSpPr txBox="1"/>
            <p:nvPr/>
          </p:nvSpPr>
          <p:spPr>
            <a:xfrm>
              <a:off x="10269075" y="494638"/>
              <a:ext cx="1166100" cy="356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1608F7"/>
                  </a:solidFill>
                  <a:latin typeface="Lato"/>
                  <a:ea typeface="Lato"/>
                  <a:cs typeface="Lato"/>
                  <a:sym typeface="Lato"/>
                </a:rPr>
                <a:t>Unified EOS</a:t>
              </a:r>
              <a:endParaRPr b="1">
                <a:solidFill>
                  <a:srgbClr val="1608F7"/>
                </a:solidFill>
                <a:latin typeface="Lato"/>
                <a:ea typeface="Lato"/>
                <a:cs typeface="Lato"/>
                <a:sym typeface="Lato"/>
              </a:endParaRPr>
            </a:p>
          </p:txBody>
        </p:sp>
      </p:grpSp>
      <p:sp>
        <p:nvSpPr>
          <p:cNvPr id="463" name="Google Shape;463;p6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18</a:t>
            </a:fld>
            <a:endParaRPr/>
          </a:p>
        </p:txBody>
      </p:sp>
      <p:pic>
        <p:nvPicPr>
          <p:cNvPr id="464" name="Google Shape;464;p60"/>
          <p:cNvPicPr preferRelativeResize="0"/>
          <p:nvPr/>
        </p:nvPicPr>
        <p:blipFill rotWithShape="1">
          <a:blip r:embed="rId4">
            <a:alphaModFix/>
          </a:blip>
          <a:srcRect l="49895" t="9067" r="23427" b="28311"/>
          <a:stretch/>
        </p:blipFill>
        <p:spPr>
          <a:xfrm>
            <a:off x="370225" y="831600"/>
            <a:ext cx="3129027" cy="3392751"/>
          </a:xfrm>
          <a:prstGeom prst="rect">
            <a:avLst/>
          </a:prstGeom>
          <a:noFill/>
          <a:ln>
            <a:noFill/>
          </a:ln>
        </p:spPr>
      </p:pic>
      <p:pic>
        <p:nvPicPr>
          <p:cNvPr id="465" name="Google Shape;465;p60"/>
          <p:cNvPicPr preferRelativeResize="0"/>
          <p:nvPr/>
        </p:nvPicPr>
        <p:blipFill>
          <a:blip r:embed="rId5">
            <a:alphaModFix/>
          </a:blip>
          <a:stretch>
            <a:fillRect/>
          </a:stretch>
        </p:blipFill>
        <p:spPr>
          <a:xfrm>
            <a:off x="515274" y="4224338"/>
            <a:ext cx="4035825" cy="1259538"/>
          </a:xfrm>
          <a:prstGeom prst="rect">
            <a:avLst/>
          </a:prstGeom>
          <a:noFill/>
          <a:ln>
            <a:noFill/>
          </a:ln>
        </p:spPr>
      </p:pic>
      <p:sp>
        <p:nvSpPr>
          <p:cNvPr id="466" name="Google Shape;466;p60"/>
          <p:cNvSpPr txBox="1"/>
          <p:nvPr/>
        </p:nvSpPr>
        <p:spPr>
          <a:xfrm>
            <a:off x="0" y="51650"/>
            <a:ext cx="9091200" cy="73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zh-CN" sz="2200" b="1">
                <a:solidFill>
                  <a:srgbClr val="3333FF"/>
                </a:solidFill>
                <a:latin typeface="Times New Roman"/>
                <a:ea typeface="Times New Roman"/>
                <a:cs typeface="Times New Roman"/>
                <a:sym typeface="Times New Roman"/>
              </a:rPr>
              <a:t>Span uncertainty in EOS at supranuclear density</a:t>
            </a:r>
            <a:endParaRPr sz="2200" b="1">
              <a:solidFill>
                <a:srgbClr val="3333FF"/>
              </a:solidFill>
              <a:latin typeface="Times New Roman"/>
              <a:ea typeface="Times New Roman"/>
              <a:cs typeface="Times New Roman"/>
              <a:sym typeface="Times New Roman"/>
            </a:endParaRPr>
          </a:p>
        </p:txBody>
      </p:sp>
      <p:sp>
        <p:nvSpPr>
          <p:cNvPr id="467" name="Google Shape;467;p60"/>
          <p:cNvSpPr txBox="1"/>
          <p:nvPr/>
        </p:nvSpPr>
        <p:spPr>
          <a:xfrm>
            <a:off x="4131675" y="63115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a:solidFill>
                  <a:srgbClr val="FF0000"/>
                </a:solidFill>
                <a:latin typeface="Lato"/>
                <a:ea typeface="Lato"/>
                <a:cs typeface="Lato"/>
                <a:sym typeface="Lato"/>
              </a:rPr>
              <a:t> (n</a:t>
            </a:r>
            <a:r>
              <a:rPr lang="zh-CN" sz="1600" baseline="-25000">
                <a:solidFill>
                  <a:srgbClr val="FF0000"/>
                </a:solidFill>
                <a:latin typeface="Lato"/>
                <a:ea typeface="Lato"/>
                <a:cs typeface="Lato"/>
                <a:sym typeface="Lato"/>
              </a:rPr>
              <a:t>trans</a:t>
            </a:r>
            <a:r>
              <a:rPr lang="zh-CN" sz="1600">
                <a:solidFill>
                  <a:srgbClr val="FF0000"/>
                </a:solidFill>
                <a:latin typeface="Lato"/>
                <a:ea typeface="Lato"/>
                <a:cs typeface="Lato"/>
                <a:sym typeface="Lato"/>
              </a:rPr>
              <a:t>, 𝚫Ɛ, c</a:t>
            </a:r>
            <a:r>
              <a:rPr lang="zh-CN" sz="1600" baseline="-25000">
                <a:solidFill>
                  <a:srgbClr val="FF0000"/>
                </a:solidFill>
                <a:latin typeface="Lato"/>
                <a:ea typeface="Lato"/>
                <a:cs typeface="Lato"/>
                <a:sym typeface="Lato"/>
              </a:rPr>
              <a:t>QM</a:t>
            </a:r>
            <a:r>
              <a:rPr lang="zh-CN" sz="1600">
                <a:solidFill>
                  <a:srgbClr val="FF0000"/>
                </a:solidFill>
                <a:latin typeface="Lato"/>
                <a:ea typeface="Lato"/>
                <a:cs typeface="Lato"/>
                <a:sym typeface="Lato"/>
              </a:rPr>
              <a:t>)</a:t>
            </a:r>
            <a:endParaRPr>
              <a:solidFill>
                <a:srgbClr val="FF0000"/>
              </a:solidFill>
            </a:endParaRPr>
          </a:p>
        </p:txBody>
      </p:sp>
      <p:sp>
        <p:nvSpPr>
          <p:cNvPr id="468" name="Google Shape;468;p60"/>
          <p:cNvSpPr/>
          <p:nvPr/>
        </p:nvSpPr>
        <p:spPr>
          <a:xfrm>
            <a:off x="515275" y="4486763"/>
            <a:ext cx="92400" cy="73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nvGrpSpPr>
          <p:cNvPr id="469" name="Google Shape;469;p60"/>
          <p:cNvGrpSpPr/>
          <p:nvPr/>
        </p:nvGrpSpPr>
        <p:grpSpPr>
          <a:xfrm>
            <a:off x="4672625" y="2545850"/>
            <a:ext cx="1504800" cy="861900"/>
            <a:chOff x="4672625" y="2545850"/>
            <a:chExt cx="1504800" cy="861900"/>
          </a:xfrm>
        </p:grpSpPr>
        <p:sp>
          <p:nvSpPr>
            <p:cNvPr id="470" name="Google Shape;470;p60"/>
            <p:cNvSpPr txBox="1"/>
            <p:nvPr/>
          </p:nvSpPr>
          <p:spPr>
            <a:xfrm>
              <a:off x="4672625" y="2545850"/>
              <a:ext cx="15048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00">
                  <a:latin typeface="Lato"/>
                  <a:ea typeface="Lato"/>
                  <a:cs typeface="Lato"/>
                  <a:sym typeface="Lato"/>
                </a:rPr>
                <a:t>Assuming</a:t>
              </a:r>
              <a:endParaRPr sz="1100">
                <a:latin typeface="Lato"/>
                <a:ea typeface="Lato"/>
                <a:cs typeface="Lato"/>
                <a:sym typeface="Lato"/>
              </a:endParaRPr>
            </a:p>
            <a:p>
              <a:pPr marL="0" lvl="0" indent="0" algn="l" rtl="0">
                <a:spcBef>
                  <a:spcPts val="0"/>
                </a:spcBef>
                <a:spcAft>
                  <a:spcPts val="0"/>
                </a:spcAft>
                <a:buNone/>
              </a:pPr>
              <a:r>
                <a:rPr lang="zh-CN" sz="1100">
                  <a:latin typeface="Lato"/>
                  <a:ea typeface="Lato"/>
                  <a:cs typeface="Lato"/>
                  <a:sym typeface="Lato"/>
                </a:rPr>
                <a:t>considerable hadron-quark interface tension</a:t>
              </a:r>
              <a:endParaRPr sz="1100">
                <a:latin typeface="Lato"/>
                <a:ea typeface="Lato"/>
                <a:cs typeface="Lato"/>
                <a:sym typeface="Lato"/>
              </a:endParaRPr>
            </a:p>
          </p:txBody>
        </p:sp>
        <p:sp>
          <p:nvSpPr>
            <p:cNvPr id="471" name="Google Shape;471;p60"/>
            <p:cNvSpPr/>
            <p:nvPr/>
          </p:nvSpPr>
          <p:spPr>
            <a:xfrm>
              <a:off x="5619775" y="2826975"/>
              <a:ext cx="259500" cy="267300"/>
            </a:xfrm>
            <a:prstGeom prst="rightArrow">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sp>
        <p:nvSpPr>
          <p:cNvPr id="472" name="Google Shape;472;p60"/>
          <p:cNvSpPr txBox="1"/>
          <p:nvPr/>
        </p:nvSpPr>
        <p:spPr>
          <a:xfrm>
            <a:off x="1192450" y="2545838"/>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Esym(n)</a:t>
            </a:r>
            <a:endParaRPr/>
          </a:p>
        </p:txBody>
      </p:sp>
      <p:sp>
        <p:nvSpPr>
          <p:cNvPr id="473" name="Google Shape;473;p60"/>
          <p:cNvSpPr/>
          <p:nvPr/>
        </p:nvSpPr>
        <p:spPr>
          <a:xfrm>
            <a:off x="3370312" y="569168"/>
            <a:ext cx="822132" cy="1407899"/>
          </a:xfrm>
          <a:custGeom>
            <a:avLst/>
            <a:gdLst/>
            <a:ahLst/>
            <a:cxnLst/>
            <a:rect l="l" t="t" r="r" b="b"/>
            <a:pathLst>
              <a:path w="20154" h="71286" extrusionOk="0">
                <a:moveTo>
                  <a:pt x="0" y="26499"/>
                </a:moveTo>
                <a:lnTo>
                  <a:pt x="19781" y="0"/>
                </a:lnTo>
                <a:lnTo>
                  <a:pt x="20154" y="71286"/>
                </a:lnTo>
                <a:lnTo>
                  <a:pt x="746" y="46653"/>
                </a:lnTo>
                <a:close/>
              </a:path>
            </a:pathLst>
          </a:custGeom>
          <a:solidFill>
            <a:srgbClr val="FF2E00">
              <a:alpha val="31529"/>
            </a:srgbClr>
          </a:solidFill>
          <a:ln>
            <a:noFill/>
          </a:ln>
        </p:spPr>
      </p:sp>
      <p:grpSp>
        <p:nvGrpSpPr>
          <p:cNvPr id="474" name="Google Shape;474;p60"/>
          <p:cNvGrpSpPr/>
          <p:nvPr/>
        </p:nvGrpSpPr>
        <p:grpSpPr>
          <a:xfrm>
            <a:off x="4808400" y="3717612"/>
            <a:ext cx="3911050" cy="1850562"/>
            <a:chOff x="4808400" y="3717612"/>
            <a:chExt cx="3911050" cy="1850562"/>
          </a:xfrm>
        </p:grpSpPr>
        <p:pic>
          <p:nvPicPr>
            <p:cNvPr id="475" name="Google Shape;475;p60"/>
            <p:cNvPicPr preferRelativeResize="0"/>
            <p:nvPr/>
          </p:nvPicPr>
          <p:blipFill>
            <a:blip r:embed="rId6">
              <a:alphaModFix/>
            </a:blip>
            <a:stretch>
              <a:fillRect/>
            </a:stretch>
          </p:blipFill>
          <p:spPr>
            <a:xfrm>
              <a:off x="4808400" y="5221475"/>
              <a:ext cx="3911050" cy="346700"/>
            </a:xfrm>
            <a:prstGeom prst="rect">
              <a:avLst/>
            </a:prstGeom>
            <a:noFill/>
            <a:ln>
              <a:noFill/>
            </a:ln>
          </p:spPr>
        </p:pic>
        <p:grpSp>
          <p:nvGrpSpPr>
            <p:cNvPr id="476" name="Google Shape;476;p60"/>
            <p:cNvGrpSpPr/>
            <p:nvPr/>
          </p:nvGrpSpPr>
          <p:grpSpPr>
            <a:xfrm>
              <a:off x="5181188" y="3717612"/>
              <a:ext cx="3538251" cy="1455375"/>
              <a:chOff x="5605750" y="1322262"/>
              <a:chExt cx="3538251" cy="1455375"/>
            </a:xfrm>
          </p:grpSpPr>
          <p:pic>
            <p:nvPicPr>
              <p:cNvPr id="477" name="Google Shape;477;p60"/>
              <p:cNvPicPr preferRelativeResize="0"/>
              <p:nvPr/>
            </p:nvPicPr>
            <p:blipFill>
              <a:blip r:embed="rId7">
                <a:alphaModFix/>
              </a:blip>
              <a:stretch>
                <a:fillRect/>
              </a:stretch>
            </p:blipFill>
            <p:spPr>
              <a:xfrm>
                <a:off x="5605750" y="1322262"/>
                <a:ext cx="3538250" cy="1455375"/>
              </a:xfrm>
              <a:prstGeom prst="rect">
                <a:avLst/>
              </a:prstGeom>
              <a:noFill/>
              <a:ln>
                <a:noFill/>
              </a:ln>
            </p:spPr>
          </p:pic>
          <p:sp>
            <p:nvSpPr>
              <p:cNvPr id="478" name="Google Shape;478;p60"/>
              <p:cNvSpPr/>
              <p:nvPr/>
            </p:nvSpPr>
            <p:spPr>
              <a:xfrm>
                <a:off x="5605750" y="1745525"/>
                <a:ext cx="92400" cy="73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grpSp>
      <p:pic>
        <p:nvPicPr>
          <p:cNvPr id="479" name="Google Shape;479;p60"/>
          <p:cNvPicPr preferRelativeResize="0"/>
          <p:nvPr/>
        </p:nvPicPr>
        <p:blipFill rotWithShape="1">
          <a:blip r:embed="rId8">
            <a:alphaModFix/>
          </a:blip>
          <a:srcRect t="4370"/>
          <a:stretch/>
        </p:blipFill>
        <p:spPr>
          <a:xfrm>
            <a:off x="180275" y="5740350"/>
            <a:ext cx="8963725" cy="608175"/>
          </a:xfrm>
          <a:prstGeom prst="rect">
            <a:avLst/>
          </a:prstGeom>
          <a:noFill/>
          <a:ln>
            <a:noFill/>
          </a:ln>
        </p:spPr>
      </p:pic>
      <p:sp>
        <p:nvSpPr>
          <p:cNvPr id="480" name="Google Shape;480;p60"/>
          <p:cNvSpPr txBox="1"/>
          <p:nvPr/>
        </p:nvSpPr>
        <p:spPr>
          <a:xfrm>
            <a:off x="5730525" y="6233675"/>
            <a:ext cx="342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0000FF"/>
                </a:solidFill>
                <a:latin typeface="Lato"/>
                <a:ea typeface="Lato"/>
                <a:cs typeface="Lato"/>
                <a:sym typeface="Lato"/>
              </a:rPr>
              <a:t>full parameter space rom 1/sqrt(3) (the conformal limit in perturbative QCD matter) to 1 (the causal limit)</a:t>
            </a:r>
            <a:endParaRPr sz="1000" b="1">
              <a:solidFill>
                <a:srgbClr val="0000FF"/>
              </a:solidFill>
              <a:latin typeface="Lato"/>
              <a:ea typeface="Lato"/>
              <a:cs typeface="Lato"/>
              <a:sym typeface="Lato"/>
            </a:endParaRPr>
          </a:p>
        </p:txBody>
      </p:sp>
      <p:sp>
        <p:nvSpPr>
          <p:cNvPr id="481" name="Google Shape;481;p60"/>
          <p:cNvSpPr/>
          <p:nvPr/>
        </p:nvSpPr>
        <p:spPr>
          <a:xfrm>
            <a:off x="8535450" y="5828901"/>
            <a:ext cx="422700" cy="254400"/>
          </a:xfrm>
          <a:prstGeom prst="ellipse">
            <a:avLst/>
          </a:prstGeom>
          <a:solidFill>
            <a:srgbClr val="0000FF">
              <a:alpha val="315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0"/>
          <p:cNvSpPr txBox="1"/>
          <p:nvPr/>
        </p:nvSpPr>
        <p:spPr>
          <a:xfrm>
            <a:off x="2730525" y="309720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(E/A, K</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,...n</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a:t>
            </a:r>
            <a:endParaRPr baseline="-25000">
              <a:solidFill>
                <a:srgbClr val="FF0000"/>
              </a:solidFill>
            </a:endParaRPr>
          </a:p>
        </p:txBody>
      </p:sp>
      <p:sp>
        <p:nvSpPr>
          <p:cNvPr id="483" name="Google Shape;483;p60"/>
          <p:cNvSpPr txBox="1"/>
          <p:nvPr/>
        </p:nvSpPr>
        <p:spPr>
          <a:xfrm>
            <a:off x="2204375" y="8673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Esym0, L</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a:t>
            </a:r>
            <a:endParaRPr baseline="-250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7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8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19</a:t>
            </a:fld>
            <a:endParaRPr/>
          </a:p>
        </p:txBody>
      </p:sp>
      <p:pic>
        <p:nvPicPr>
          <p:cNvPr id="489" name="Google Shape;489;p61"/>
          <p:cNvPicPr preferRelativeResize="0"/>
          <p:nvPr/>
        </p:nvPicPr>
        <p:blipFill rotWithShape="1">
          <a:blip r:embed="rId3">
            <a:alphaModFix/>
          </a:blip>
          <a:srcRect l="49895" t="9067" r="23427" b="28311"/>
          <a:stretch/>
        </p:blipFill>
        <p:spPr>
          <a:xfrm>
            <a:off x="370225" y="831600"/>
            <a:ext cx="3129027" cy="3392751"/>
          </a:xfrm>
          <a:prstGeom prst="rect">
            <a:avLst/>
          </a:prstGeom>
          <a:noFill/>
          <a:ln>
            <a:noFill/>
          </a:ln>
        </p:spPr>
      </p:pic>
      <p:pic>
        <p:nvPicPr>
          <p:cNvPr id="490" name="Google Shape;490;p61"/>
          <p:cNvPicPr preferRelativeResize="0"/>
          <p:nvPr/>
        </p:nvPicPr>
        <p:blipFill>
          <a:blip r:embed="rId4">
            <a:alphaModFix/>
          </a:blip>
          <a:stretch>
            <a:fillRect/>
          </a:stretch>
        </p:blipFill>
        <p:spPr>
          <a:xfrm>
            <a:off x="515274" y="4224338"/>
            <a:ext cx="4035825" cy="1259538"/>
          </a:xfrm>
          <a:prstGeom prst="rect">
            <a:avLst/>
          </a:prstGeom>
          <a:noFill/>
          <a:ln>
            <a:noFill/>
          </a:ln>
        </p:spPr>
      </p:pic>
      <p:sp>
        <p:nvSpPr>
          <p:cNvPr id="491" name="Google Shape;491;p61"/>
          <p:cNvSpPr txBox="1"/>
          <p:nvPr/>
        </p:nvSpPr>
        <p:spPr>
          <a:xfrm>
            <a:off x="0" y="51650"/>
            <a:ext cx="9091200" cy="73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zh-CN" sz="2200" b="1">
                <a:solidFill>
                  <a:srgbClr val="3333FF"/>
                </a:solidFill>
                <a:latin typeface="Times New Roman"/>
                <a:ea typeface="Times New Roman"/>
                <a:cs typeface="Times New Roman"/>
                <a:sym typeface="Times New Roman"/>
              </a:rPr>
              <a:t>Span uncertainty in EOS at supranuclear density</a:t>
            </a:r>
            <a:endParaRPr sz="2200" b="1">
              <a:solidFill>
                <a:srgbClr val="3333FF"/>
              </a:solidFill>
              <a:latin typeface="Times New Roman"/>
              <a:ea typeface="Times New Roman"/>
              <a:cs typeface="Times New Roman"/>
              <a:sym typeface="Times New Roman"/>
            </a:endParaRPr>
          </a:p>
        </p:txBody>
      </p:sp>
      <p:sp>
        <p:nvSpPr>
          <p:cNvPr id="492" name="Google Shape;492;p61"/>
          <p:cNvSpPr txBox="1"/>
          <p:nvPr/>
        </p:nvSpPr>
        <p:spPr>
          <a:xfrm>
            <a:off x="2730525" y="3097200"/>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(E/A, K</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,...n</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a:t>
            </a:r>
            <a:endParaRPr baseline="-25000">
              <a:solidFill>
                <a:srgbClr val="FF0000"/>
              </a:solidFill>
            </a:endParaRPr>
          </a:p>
        </p:txBody>
      </p:sp>
      <p:sp>
        <p:nvSpPr>
          <p:cNvPr id="493" name="Google Shape;493;p61"/>
          <p:cNvSpPr txBox="1"/>
          <p:nvPr/>
        </p:nvSpPr>
        <p:spPr>
          <a:xfrm>
            <a:off x="2204375" y="8673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Esym0, L</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a:t>
            </a:r>
            <a:endParaRPr baseline="-25000">
              <a:solidFill>
                <a:srgbClr val="FF0000"/>
              </a:solidFill>
            </a:endParaRPr>
          </a:p>
        </p:txBody>
      </p:sp>
      <p:sp>
        <p:nvSpPr>
          <p:cNvPr id="494" name="Google Shape;494;p61"/>
          <p:cNvSpPr txBox="1"/>
          <p:nvPr/>
        </p:nvSpPr>
        <p:spPr>
          <a:xfrm>
            <a:off x="4131675" y="63115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600">
                <a:solidFill>
                  <a:srgbClr val="FF0000"/>
                </a:solidFill>
                <a:latin typeface="Lato"/>
                <a:ea typeface="Lato"/>
                <a:cs typeface="Lato"/>
                <a:sym typeface="Lato"/>
              </a:rPr>
              <a:t> (n</a:t>
            </a:r>
            <a:r>
              <a:rPr lang="zh-CN" sz="1600" baseline="-25000">
                <a:solidFill>
                  <a:srgbClr val="FF0000"/>
                </a:solidFill>
                <a:latin typeface="Lato"/>
                <a:ea typeface="Lato"/>
                <a:cs typeface="Lato"/>
                <a:sym typeface="Lato"/>
              </a:rPr>
              <a:t>trans</a:t>
            </a:r>
            <a:r>
              <a:rPr lang="zh-CN" sz="1600">
                <a:solidFill>
                  <a:srgbClr val="FF0000"/>
                </a:solidFill>
                <a:latin typeface="Lato"/>
                <a:ea typeface="Lato"/>
                <a:cs typeface="Lato"/>
                <a:sym typeface="Lato"/>
              </a:rPr>
              <a:t>, 𝚫Ɛ, c</a:t>
            </a:r>
            <a:r>
              <a:rPr lang="zh-CN" sz="1600" baseline="-25000">
                <a:solidFill>
                  <a:srgbClr val="FF0000"/>
                </a:solidFill>
                <a:latin typeface="Lato"/>
                <a:ea typeface="Lato"/>
                <a:cs typeface="Lato"/>
                <a:sym typeface="Lato"/>
              </a:rPr>
              <a:t>QM</a:t>
            </a:r>
            <a:r>
              <a:rPr lang="zh-CN" sz="1600">
                <a:solidFill>
                  <a:srgbClr val="FF0000"/>
                </a:solidFill>
                <a:latin typeface="Lato"/>
                <a:ea typeface="Lato"/>
                <a:cs typeface="Lato"/>
                <a:sym typeface="Lato"/>
              </a:rPr>
              <a:t>)</a:t>
            </a:r>
            <a:endParaRPr>
              <a:solidFill>
                <a:srgbClr val="FF0000"/>
              </a:solidFill>
            </a:endParaRPr>
          </a:p>
        </p:txBody>
      </p:sp>
      <p:sp>
        <p:nvSpPr>
          <p:cNvPr id="495" name="Google Shape;495;p61"/>
          <p:cNvSpPr/>
          <p:nvPr/>
        </p:nvSpPr>
        <p:spPr>
          <a:xfrm>
            <a:off x="515275" y="4486763"/>
            <a:ext cx="92400" cy="73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496" name="Google Shape;496;p61"/>
          <p:cNvSpPr txBox="1"/>
          <p:nvPr/>
        </p:nvSpPr>
        <p:spPr>
          <a:xfrm>
            <a:off x="1192450" y="2545838"/>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Esym(n)</a:t>
            </a:r>
            <a:endParaRPr/>
          </a:p>
        </p:txBody>
      </p:sp>
      <p:sp>
        <p:nvSpPr>
          <p:cNvPr id="497" name="Google Shape;497;p61"/>
          <p:cNvSpPr/>
          <p:nvPr/>
        </p:nvSpPr>
        <p:spPr>
          <a:xfrm>
            <a:off x="3370312" y="569168"/>
            <a:ext cx="822132" cy="1407899"/>
          </a:xfrm>
          <a:custGeom>
            <a:avLst/>
            <a:gdLst/>
            <a:ahLst/>
            <a:cxnLst/>
            <a:rect l="l" t="t" r="r" b="b"/>
            <a:pathLst>
              <a:path w="20154" h="71286" extrusionOk="0">
                <a:moveTo>
                  <a:pt x="0" y="26499"/>
                </a:moveTo>
                <a:lnTo>
                  <a:pt x="19781" y="0"/>
                </a:lnTo>
                <a:lnTo>
                  <a:pt x="20154" y="71286"/>
                </a:lnTo>
                <a:lnTo>
                  <a:pt x="746" y="46653"/>
                </a:lnTo>
                <a:close/>
              </a:path>
            </a:pathLst>
          </a:custGeom>
          <a:solidFill>
            <a:srgbClr val="FF2E00">
              <a:alpha val="31529"/>
            </a:srgbClr>
          </a:solidFill>
          <a:ln>
            <a:noFill/>
          </a:ln>
        </p:spPr>
      </p:sp>
      <p:grpSp>
        <p:nvGrpSpPr>
          <p:cNvPr id="498" name="Google Shape;498;p61"/>
          <p:cNvGrpSpPr/>
          <p:nvPr/>
        </p:nvGrpSpPr>
        <p:grpSpPr>
          <a:xfrm>
            <a:off x="4808400" y="3717612"/>
            <a:ext cx="3911050" cy="1850562"/>
            <a:chOff x="4808400" y="3717612"/>
            <a:chExt cx="3911050" cy="1850562"/>
          </a:xfrm>
        </p:grpSpPr>
        <p:pic>
          <p:nvPicPr>
            <p:cNvPr id="499" name="Google Shape;499;p61"/>
            <p:cNvPicPr preferRelativeResize="0"/>
            <p:nvPr/>
          </p:nvPicPr>
          <p:blipFill>
            <a:blip r:embed="rId5">
              <a:alphaModFix/>
            </a:blip>
            <a:stretch>
              <a:fillRect/>
            </a:stretch>
          </p:blipFill>
          <p:spPr>
            <a:xfrm>
              <a:off x="4808400" y="5221475"/>
              <a:ext cx="3911050" cy="346700"/>
            </a:xfrm>
            <a:prstGeom prst="rect">
              <a:avLst/>
            </a:prstGeom>
            <a:noFill/>
            <a:ln>
              <a:noFill/>
            </a:ln>
          </p:spPr>
        </p:pic>
        <p:grpSp>
          <p:nvGrpSpPr>
            <p:cNvPr id="500" name="Google Shape;500;p61"/>
            <p:cNvGrpSpPr/>
            <p:nvPr/>
          </p:nvGrpSpPr>
          <p:grpSpPr>
            <a:xfrm>
              <a:off x="5181188" y="3717612"/>
              <a:ext cx="3538251" cy="1455375"/>
              <a:chOff x="5605750" y="1322262"/>
              <a:chExt cx="3538251" cy="1455375"/>
            </a:xfrm>
          </p:grpSpPr>
          <p:pic>
            <p:nvPicPr>
              <p:cNvPr id="501" name="Google Shape;501;p61"/>
              <p:cNvPicPr preferRelativeResize="0"/>
              <p:nvPr/>
            </p:nvPicPr>
            <p:blipFill>
              <a:blip r:embed="rId6">
                <a:alphaModFix/>
              </a:blip>
              <a:stretch>
                <a:fillRect/>
              </a:stretch>
            </p:blipFill>
            <p:spPr>
              <a:xfrm>
                <a:off x="5605750" y="1322262"/>
                <a:ext cx="3538250" cy="1455375"/>
              </a:xfrm>
              <a:prstGeom prst="rect">
                <a:avLst/>
              </a:prstGeom>
              <a:noFill/>
              <a:ln>
                <a:noFill/>
              </a:ln>
            </p:spPr>
          </p:pic>
          <p:sp>
            <p:nvSpPr>
              <p:cNvPr id="502" name="Google Shape;502;p61"/>
              <p:cNvSpPr/>
              <p:nvPr/>
            </p:nvSpPr>
            <p:spPr>
              <a:xfrm>
                <a:off x="5605750" y="1745525"/>
                <a:ext cx="92400" cy="734700"/>
              </a:xfrm>
              <a:prstGeom prst="lef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grpSp>
      </p:grpSp>
      <p:pic>
        <p:nvPicPr>
          <p:cNvPr id="503" name="Google Shape;503;p61"/>
          <p:cNvPicPr preferRelativeResize="0"/>
          <p:nvPr/>
        </p:nvPicPr>
        <p:blipFill rotWithShape="1">
          <a:blip r:embed="rId7">
            <a:alphaModFix/>
          </a:blip>
          <a:srcRect t="4370"/>
          <a:stretch/>
        </p:blipFill>
        <p:spPr>
          <a:xfrm>
            <a:off x="180275" y="5740350"/>
            <a:ext cx="8963725" cy="608175"/>
          </a:xfrm>
          <a:prstGeom prst="rect">
            <a:avLst/>
          </a:prstGeom>
          <a:noFill/>
          <a:ln>
            <a:noFill/>
          </a:ln>
        </p:spPr>
      </p:pic>
      <p:grpSp>
        <p:nvGrpSpPr>
          <p:cNvPr id="504" name="Google Shape;504;p61"/>
          <p:cNvGrpSpPr/>
          <p:nvPr/>
        </p:nvGrpSpPr>
        <p:grpSpPr>
          <a:xfrm>
            <a:off x="4766178" y="1062246"/>
            <a:ext cx="3995503" cy="2725547"/>
            <a:chOff x="4471398" y="141550"/>
            <a:chExt cx="4604175" cy="3107099"/>
          </a:xfrm>
        </p:grpSpPr>
        <p:pic>
          <p:nvPicPr>
            <p:cNvPr id="505" name="Google Shape;505;p61"/>
            <p:cNvPicPr preferRelativeResize="0"/>
            <p:nvPr/>
          </p:nvPicPr>
          <p:blipFill rotWithShape="1">
            <a:blip r:embed="rId8">
              <a:alphaModFix/>
            </a:blip>
            <a:srcRect l="22753" t="23163" r="27512" b="4177"/>
            <a:stretch/>
          </p:blipFill>
          <p:spPr>
            <a:xfrm>
              <a:off x="4471398" y="141550"/>
              <a:ext cx="4604175" cy="3107099"/>
            </a:xfrm>
            <a:prstGeom prst="rect">
              <a:avLst/>
            </a:prstGeom>
            <a:noFill/>
            <a:ln>
              <a:noFill/>
            </a:ln>
          </p:spPr>
        </p:pic>
        <p:sp>
          <p:nvSpPr>
            <p:cNvPr id="506" name="Google Shape;506;p61"/>
            <p:cNvSpPr txBox="1"/>
            <p:nvPr/>
          </p:nvSpPr>
          <p:spPr>
            <a:xfrm>
              <a:off x="5570350" y="563000"/>
              <a:ext cx="1119600" cy="306300"/>
            </a:xfrm>
            <a:prstGeom prst="rect">
              <a:avLst/>
            </a:prstGeom>
            <a:solidFill>
              <a:srgbClr val="FFFFFF"/>
            </a:solid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zh-CN">
                  <a:solidFill>
                    <a:srgbClr val="000000"/>
                  </a:solidFill>
                </a:rPr>
                <a:t>𝟀</a:t>
              </a:r>
              <a:r>
                <a:rPr lang="zh-CN">
                  <a:solidFill>
                    <a:srgbClr val="000000"/>
                  </a:solidFill>
                  <a:latin typeface="Times New Roman"/>
                  <a:ea typeface="Times New Roman"/>
                  <a:cs typeface="Times New Roman"/>
                  <a:sym typeface="Times New Roman"/>
                </a:rPr>
                <a:t>PT</a:t>
              </a:r>
              <a:endParaRPr>
                <a:solidFill>
                  <a:srgbClr val="000000"/>
                </a:solidFill>
                <a:latin typeface="Times New Roman"/>
                <a:ea typeface="Times New Roman"/>
                <a:cs typeface="Times New Roman"/>
                <a:sym typeface="Times New Roman"/>
              </a:endParaRPr>
            </a:p>
          </p:txBody>
        </p:sp>
      </p:grpSp>
      <p:sp>
        <p:nvSpPr>
          <p:cNvPr id="507" name="Google Shape;507;p61"/>
          <p:cNvSpPr txBox="1"/>
          <p:nvPr/>
        </p:nvSpPr>
        <p:spPr>
          <a:xfrm>
            <a:off x="6712213" y="1511100"/>
            <a:ext cx="606600" cy="52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2400">
                <a:solidFill>
                  <a:schemeClr val="dk2"/>
                </a:solidFill>
                <a:latin typeface="Roboto"/>
                <a:ea typeface="Roboto"/>
                <a:cs typeface="Roboto"/>
                <a:sym typeface="Roboto"/>
              </a:rPr>
              <a:t>😍</a:t>
            </a:r>
            <a:endParaRPr sz="2400">
              <a:solidFill>
                <a:schemeClr val="dk2"/>
              </a:solidFill>
              <a:latin typeface="Roboto"/>
              <a:ea typeface="Roboto"/>
              <a:cs typeface="Roboto"/>
              <a:sym typeface="Roboto"/>
            </a:endParaRPr>
          </a:p>
        </p:txBody>
      </p:sp>
      <p:sp>
        <p:nvSpPr>
          <p:cNvPr id="508" name="Google Shape;508;p61"/>
          <p:cNvSpPr txBox="1"/>
          <p:nvPr/>
        </p:nvSpPr>
        <p:spPr>
          <a:xfrm>
            <a:off x="5730525" y="6233675"/>
            <a:ext cx="34293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b="1">
                <a:solidFill>
                  <a:srgbClr val="0000FF"/>
                </a:solidFill>
                <a:latin typeface="Lato"/>
                <a:ea typeface="Lato"/>
                <a:cs typeface="Lato"/>
                <a:sym typeface="Lato"/>
              </a:rPr>
              <a:t>full parameter space rom 1/sqrt(3) (the conformal limit in perturbative QCD matter) to 1 (the causal limit)</a:t>
            </a:r>
            <a:endParaRPr sz="1000" b="1">
              <a:solidFill>
                <a:srgbClr val="0000FF"/>
              </a:solidFill>
              <a:latin typeface="Lato"/>
              <a:ea typeface="Lato"/>
              <a:cs typeface="Lato"/>
              <a:sym typeface="Lato"/>
            </a:endParaRPr>
          </a:p>
        </p:txBody>
      </p:sp>
      <p:sp>
        <p:nvSpPr>
          <p:cNvPr id="509" name="Google Shape;509;p61"/>
          <p:cNvSpPr/>
          <p:nvPr/>
        </p:nvSpPr>
        <p:spPr>
          <a:xfrm>
            <a:off x="8535450" y="5828901"/>
            <a:ext cx="422700" cy="254400"/>
          </a:xfrm>
          <a:prstGeom prst="ellipse">
            <a:avLst/>
          </a:prstGeom>
          <a:solidFill>
            <a:srgbClr val="0000FF">
              <a:alpha val="315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1"/>
          <p:cNvSpPr txBox="1"/>
          <p:nvPr/>
        </p:nvSpPr>
        <p:spPr>
          <a:xfrm>
            <a:off x="6564570" y="631150"/>
            <a:ext cx="2645400" cy="538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100" b="1">
                <a:solidFill>
                  <a:srgbClr val="CC0000"/>
                </a:solidFill>
              </a:rPr>
              <a:t>~1-10 </a:t>
            </a:r>
            <a:r>
              <a:rPr lang="zh-CN" sz="2300" b="1">
                <a:solidFill>
                  <a:srgbClr val="CC0000"/>
                </a:solidFill>
                <a:latin typeface="Calibri"/>
                <a:ea typeface="Calibri"/>
                <a:cs typeface="Calibri"/>
                <a:sym typeface="Calibri"/>
              </a:rPr>
              <a:t>𝜌</a:t>
            </a:r>
            <a:r>
              <a:rPr lang="zh-CN" sz="2300" b="1" baseline="-25000">
                <a:solidFill>
                  <a:srgbClr val="CC0000"/>
                </a:solidFill>
                <a:latin typeface="Calibri"/>
                <a:ea typeface="Calibri"/>
                <a:cs typeface="Calibri"/>
                <a:sym typeface="Calibri"/>
              </a:rPr>
              <a:t>0</a:t>
            </a:r>
            <a:r>
              <a:rPr lang="zh-CN" sz="2100" b="1">
                <a:solidFill>
                  <a:srgbClr val="CC0000"/>
                </a:solidFill>
              </a:rPr>
              <a:t> </a:t>
            </a:r>
            <a:endParaRPr sz="2100" b="1">
              <a:solidFill>
                <a:srgbClr val="CC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grpSp>
        <p:nvGrpSpPr>
          <p:cNvPr id="162" name="Google Shape;162;p43"/>
          <p:cNvGrpSpPr/>
          <p:nvPr/>
        </p:nvGrpSpPr>
        <p:grpSpPr>
          <a:xfrm>
            <a:off x="5578525" y="4093349"/>
            <a:ext cx="3000000" cy="2031837"/>
            <a:chOff x="5615050" y="4294249"/>
            <a:chExt cx="3000000" cy="2031837"/>
          </a:xfrm>
        </p:grpSpPr>
        <p:pic>
          <p:nvPicPr>
            <p:cNvPr id="163" name="Google Shape;163;p43"/>
            <p:cNvPicPr preferRelativeResize="0"/>
            <p:nvPr/>
          </p:nvPicPr>
          <p:blipFill>
            <a:blip r:embed="rId3">
              <a:alphaModFix amt="70000"/>
            </a:blip>
            <a:stretch>
              <a:fillRect/>
            </a:stretch>
          </p:blipFill>
          <p:spPr>
            <a:xfrm>
              <a:off x="5932475" y="4294249"/>
              <a:ext cx="2045534" cy="2031837"/>
            </a:xfrm>
            <a:prstGeom prst="rect">
              <a:avLst/>
            </a:prstGeom>
            <a:noFill/>
            <a:ln>
              <a:noFill/>
            </a:ln>
            <a:effectLst>
              <a:outerShdw blurRad="57150" dist="19050" dir="5400000" algn="bl" rotWithShape="0">
                <a:srgbClr val="CDCCCC">
                  <a:alpha val="50000"/>
                </a:srgbClr>
              </a:outerShdw>
            </a:effectLst>
          </p:spPr>
        </p:pic>
        <p:sp>
          <p:nvSpPr>
            <p:cNvPr id="164" name="Google Shape;164;p43"/>
            <p:cNvSpPr txBox="1"/>
            <p:nvPr/>
          </p:nvSpPr>
          <p:spPr>
            <a:xfrm>
              <a:off x="5615050" y="4605363"/>
              <a:ext cx="3000000" cy="6618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zh-CN" sz="1700" b="1">
                  <a:solidFill>
                    <a:srgbClr val="000000"/>
                  </a:solidFill>
                  <a:latin typeface="Lato"/>
                  <a:ea typeface="Lato"/>
                  <a:cs typeface="Lato"/>
                  <a:sym typeface="Lato"/>
                </a:rPr>
                <a:t>equation of state (E</a:t>
              </a:r>
              <a:r>
                <a:rPr lang="zh-CN" sz="1700" b="1">
                  <a:latin typeface="Lato"/>
                  <a:ea typeface="Lato"/>
                  <a:cs typeface="Lato"/>
                  <a:sym typeface="Lato"/>
                </a:rPr>
                <a:t>O</a:t>
              </a:r>
              <a:r>
                <a:rPr lang="zh-CN" sz="1700" b="1">
                  <a:solidFill>
                    <a:srgbClr val="000000"/>
                  </a:solidFill>
                  <a:latin typeface="Lato"/>
                  <a:ea typeface="Lato"/>
                  <a:cs typeface="Lato"/>
                  <a:sym typeface="Lato"/>
                </a:rPr>
                <a:t>S)</a:t>
              </a:r>
              <a:endParaRPr sz="1700" b="1">
                <a:solidFill>
                  <a:srgbClr val="000000"/>
                </a:solidFill>
                <a:latin typeface="Lato"/>
                <a:ea typeface="Lato"/>
                <a:cs typeface="Lato"/>
                <a:sym typeface="Lato"/>
              </a:endParaRPr>
            </a:p>
            <a:p>
              <a:pPr marL="0" lvl="0" indent="0" algn="ctr" rtl="0">
                <a:lnSpc>
                  <a:spcPct val="100000"/>
                </a:lnSpc>
                <a:spcBef>
                  <a:spcPts val="0"/>
                </a:spcBef>
                <a:spcAft>
                  <a:spcPts val="0"/>
                </a:spcAft>
                <a:buNone/>
              </a:pPr>
              <a:r>
                <a:rPr lang="zh-CN">
                  <a:solidFill>
                    <a:srgbClr val="000000"/>
                  </a:solidFill>
                  <a:latin typeface="Verdana"/>
                  <a:ea typeface="Verdana"/>
                  <a:cs typeface="Verdana"/>
                  <a:sym typeface="Verdana"/>
                </a:rPr>
                <a:t>mainly </a:t>
              </a:r>
              <a:r>
                <a:rPr lang="zh-CN">
                  <a:solidFill>
                    <a:srgbClr val="000000"/>
                  </a:solidFill>
                  <a:latin typeface="Times New Roman"/>
                  <a:ea typeface="Times New Roman"/>
                  <a:cs typeface="Times New Roman"/>
                  <a:sym typeface="Times New Roman"/>
                </a:rPr>
                <a:t>p(</a:t>
              </a:r>
              <a:r>
                <a:rPr lang="zh-CN">
                  <a:solidFill>
                    <a:schemeClr val="dk1"/>
                  </a:solidFill>
                  <a:latin typeface="Times New Roman"/>
                  <a:ea typeface="Times New Roman"/>
                  <a:cs typeface="Times New Roman"/>
                  <a:sym typeface="Times New Roman"/>
                </a:rPr>
                <a:t>𝜺</a:t>
              </a:r>
              <a:r>
                <a:rPr lang="zh-CN">
                  <a:solidFill>
                    <a:srgbClr val="000000"/>
                  </a:solidFill>
                  <a:latin typeface="Times New Roman"/>
                  <a:ea typeface="Times New Roman"/>
                  <a:cs typeface="Times New Roman"/>
                  <a:sym typeface="Times New Roman"/>
                </a:rPr>
                <a:t>)</a:t>
              </a:r>
              <a:endParaRPr>
                <a:solidFill>
                  <a:srgbClr val="000000"/>
                </a:solidFill>
              </a:endParaRPr>
            </a:p>
          </p:txBody>
        </p:sp>
      </p:grpSp>
      <p:sp>
        <p:nvSpPr>
          <p:cNvPr id="165" name="Google Shape;165;p43"/>
          <p:cNvSpPr txBox="1">
            <a:spLocks noGrp="1"/>
          </p:cNvSpPr>
          <p:nvPr>
            <p:ph type="title" idx="4294967295"/>
          </p:nvPr>
        </p:nvSpPr>
        <p:spPr>
          <a:xfrm>
            <a:off x="258725" y="1121700"/>
            <a:ext cx="9066600" cy="4220100"/>
          </a:xfrm>
          <a:prstGeom prst="rect">
            <a:avLst/>
          </a:prstGeom>
        </p:spPr>
        <p:txBody>
          <a:bodyPr spcFirstLastPara="1" wrap="square" lIns="91425" tIns="91425" rIns="91425" bIns="91425" anchor="t" anchorCtr="0">
            <a:normAutofit fontScale="90000"/>
          </a:bodyPr>
          <a:lstStyle/>
          <a:p>
            <a:pPr marL="0" lvl="0" indent="0" algn="l" rtl="0">
              <a:lnSpc>
                <a:spcPct val="200000"/>
              </a:lnSpc>
              <a:spcBef>
                <a:spcPts val="0"/>
              </a:spcBef>
              <a:spcAft>
                <a:spcPts val="0"/>
              </a:spcAft>
              <a:buNone/>
            </a:pPr>
            <a:r>
              <a:rPr lang="zh-CN" sz="3200">
                <a:solidFill>
                  <a:schemeClr val="dk1"/>
                </a:solidFill>
                <a:latin typeface="Verdana"/>
                <a:ea typeface="Verdana"/>
                <a:cs typeface="Verdana"/>
                <a:sym typeface="Verdana"/>
              </a:rPr>
              <a:t>Outline</a:t>
            </a:r>
            <a:endParaRPr sz="3200">
              <a:latin typeface="Verdana"/>
              <a:ea typeface="Verdana"/>
              <a:cs typeface="Verdana"/>
              <a:sym typeface="Verdana"/>
            </a:endParaRPr>
          </a:p>
          <a:p>
            <a:pPr marL="457200" lvl="0" indent="-394335" algn="l" rtl="0">
              <a:lnSpc>
                <a:spcPct val="200000"/>
              </a:lnSpc>
              <a:spcBef>
                <a:spcPts val="1000"/>
              </a:spcBef>
              <a:spcAft>
                <a:spcPts val="0"/>
              </a:spcAft>
              <a:buClr>
                <a:srgbClr val="000000"/>
              </a:buClr>
              <a:buSzPct val="100000"/>
              <a:buFont typeface="Lato"/>
              <a:buChar char="●"/>
            </a:pPr>
            <a:r>
              <a:rPr lang="zh-CN" sz="2900" b="1">
                <a:solidFill>
                  <a:srgbClr val="000000"/>
                </a:solidFill>
                <a:latin typeface="Lato"/>
                <a:ea typeface="Lato"/>
                <a:cs typeface="Lato"/>
                <a:sym typeface="Lato"/>
              </a:rPr>
              <a:t>Introduction on neutron star EOS and the observation</a:t>
            </a:r>
            <a:endParaRPr sz="2900" b="1">
              <a:solidFill>
                <a:srgbClr val="000000"/>
              </a:solidFill>
              <a:latin typeface="Lato"/>
              <a:ea typeface="Lato"/>
              <a:cs typeface="Lato"/>
              <a:sym typeface="Lato"/>
            </a:endParaRPr>
          </a:p>
          <a:p>
            <a:pPr marL="457200" lvl="0" indent="-394335" algn="l" rtl="0">
              <a:lnSpc>
                <a:spcPct val="200000"/>
              </a:lnSpc>
              <a:spcBef>
                <a:spcPts val="0"/>
              </a:spcBef>
              <a:spcAft>
                <a:spcPts val="0"/>
              </a:spcAft>
              <a:buClr>
                <a:srgbClr val="000000"/>
              </a:buClr>
              <a:buSzPct val="100000"/>
              <a:buFont typeface="Lato"/>
              <a:buChar char="●"/>
            </a:pPr>
            <a:r>
              <a:rPr lang="zh-CN" sz="2900" b="1">
                <a:solidFill>
                  <a:srgbClr val="000000"/>
                </a:solidFill>
                <a:latin typeface="Lato"/>
                <a:ea typeface="Lato"/>
                <a:cs typeface="Lato"/>
                <a:sym typeface="Lato"/>
              </a:rPr>
              <a:t>Thermal x-ray studies of (nonaccreting) NSs and the EOS</a:t>
            </a:r>
            <a:endParaRPr sz="2900" b="1">
              <a:solidFill>
                <a:srgbClr val="000000"/>
              </a:solidFill>
              <a:latin typeface="Lato"/>
              <a:ea typeface="Lato"/>
              <a:cs typeface="Lato"/>
              <a:sym typeface="Lato"/>
            </a:endParaRPr>
          </a:p>
          <a:p>
            <a:pPr marL="457200" lvl="0" indent="-394335" algn="l" rtl="0">
              <a:lnSpc>
                <a:spcPct val="200000"/>
              </a:lnSpc>
              <a:spcBef>
                <a:spcPts val="0"/>
              </a:spcBef>
              <a:spcAft>
                <a:spcPts val="0"/>
              </a:spcAft>
              <a:buSzPct val="100000"/>
              <a:buFont typeface="Lato"/>
              <a:buChar char="●"/>
            </a:pPr>
            <a:r>
              <a:rPr lang="zh-CN" sz="2900" b="1">
                <a:latin typeface="Lato"/>
                <a:ea typeface="Lato"/>
                <a:cs typeface="Lato"/>
                <a:sym typeface="Lato"/>
              </a:rPr>
              <a:t>What we learn so far</a:t>
            </a:r>
            <a:endParaRPr sz="2900" b="1">
              <a:latin typeface="Lato"/>
              <a:ea typeface="Lato"/>
              <a:cs typeface="Lato"/>
              <a:sym typeface="Lato"/>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20</a:t>
            </a:fld>
            <a:endParaRPr/>
          </a:p>
        </p:txBody>
      </p:sp>
      <p:sp>
        <p:nvSpPr>
          <p:cNvPr id="415" name="Google Shape;415;p58"/>
          <p:cNvSpPr txBox="1"/>
          <p:nvPr/>
        </p:nvSpPr>
        <p:spPr>
          <a:xfrm>
            <a:off x="0" y="51650"/>
            <a:ext cx="9091200" cy="734700"/>
          </a:xfrm>
          <a:prstGeom prst="rect">
            <a:avLst/>
          </a:prstGeom>
          <a:noFill/>
          <a:ln>
            <a:noFill/>
          </a:ln>
        </p:spPr>
        <p:txBody>
          <a:bodyPr spcFirstLastPara="1" wrap="square" lIns="91425" tIns="91425" rIns="91425" bIns="91425" anchor="t" anchorCtr="0">
            <a:noAutofit/>
          </a:bodyPr>
          <a:lstStyle/>
          <a:p>
            <a:pPr marL="0" lvl="0" indent="0" algn="ctr" rtl="0">
              <a:lnSpc>
                <a:spcPct val="90000"/>
              </a:lnSpc>
              <a:spcBef>
                <a:spcPts val="0"/>
              </a:spcBef>
              <a:spcAft>
                <a:spcPts val="0"/>
              </a:spcAft>
              <a:buNone/>
            </a:pPr>
            <a:r>
              <a:rPr lang="zh-CN" sz="2200" b="1">
                <a:solidFill>
                  <a:srgbClr val="3333FF"/>
                </a:solidFill>
                <a:latin typeface="Times New Roman"/>
                <a:ea typeface="Times New Roman"/>
                <a:cs typeface="Times New Roman"/>
                <a:sym typeface="Times New Roman"/>
              </a:rPr>
              <a:t>   Perform Bayesian inference to find the golden EOS!</a:t>
            </a:r>
            <a:endParaRPr sz="2200" b="1">
              <a:solidFill>
                <a:srgbClr val="3333FF"/>
              </a:solidFill>
              <a:latin typeface="Times New Roman"/>
              <a:ea typeface="Times New Roman"/>
              <a:cs typeface="Times New Roman"/>
              <a:sym typeface="Times New Roman"/>
            </a:endParaRPr>
          </a:p>
          <a:p>
            <a:pPr marL="0" lvl="0" indent="0" algn="ctr" rtl="0">
              <a:lnSpc>
                <a:spcPct val="90000"/>
              </a:lnSpc>
              <a:spcBef>
                <a:spcPts val="0"/>
              </a:spcBef>
              <a:spcAft>
                <a:spcPts val="0"/>
              </a:spcAft>
              <a:buNone/>
            </a:pPr>
            <a:endParaRPr sz="2200" b="1">
              <a:solidFill>
                <a:srgbClr val="3333FF"/>
              </a:solidFill>
              <a:latin typeface="Times New Roman"/>
              <a:ea typeface="Times New Roman"/>
              <a:cs typeface="Times New Roman"/>
              <a:sym typeface="Times New Roman"/>
            </a:endParaRPr>
          </a:p>
        </p:txBody>
      </p:sp>
      <p:sp>
        <p:nvSpPr>
          <p:cNvPr id="416" name="Google Shape;416;p58"/>
          <p:cNvSpPr txBox="1"/>
          <p:nvPr/>
        </p:nvSpPr>
        <p:spPr>
          <a:xfrm>
            <a:off x="472425" y="3653750"/>
            <a:ext cx="7933200" cy="3016800"/>
          </a:xfrm>
          <a:prstGeom prst="rect">
            <a:avLst/>
          </a:prstGeom>
          <a:solidFill>
            <a:srgbClr val="0080FF">
              <a:alpha val="20130"/>
            </a:srgbClr>
          </a:solid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zh-CN" sz="2000" b="1">
                <a:solidFill>
                  <a:srgbClr val="CC0000"/>
                </a:solidFill>
                <a:latin typeface="Times New Roman"/>
                <a:ea typeface="Times New Roman"/>
                <a:cs typeface="Times New Roman"/>
                <a:sym typeface="Times New Roman"/>
              </a:rPr>
              <a:t>Data:</a:t>
            </a:r>
            <a:endParaRPr sz="2000" b="1">
              <a:solidFill>
                <a:srgbClr val="CC0000"/>
              </a:solidFill>
              <a:latin typeface="Calibri"/>
              <a:ea typeface="Calibri"/>
              <a:cs typeface="Calibri"/>
              <a:sym typeface="Calibri"/>
            </a:endParaRPr>
          </a:p>
          <a:p>
            <a:pPr marL="0" lvl="0" indent="0" algn="l" rtl="0">
              <a:lnSpc>
                <a:spcPct val="100000"/>
              </a:lnSpc>
              <a:spcBef>
                <a:spcPts val="0"/>
              </a:spcBef>
              <a:spcAft>
                <a:spcPts val="0"/>
              </a:spcAft>
              <a:buNone/>
            </a:pPr>
            <a:r>
              <a:rPr lang="zh-CN" sz="1800" b="1">
                <a:latin typeface="Calibri"/>
                <a:ea typeface="Calibri"/>
                <a:cs typeface="Calibri"/>
                <a:sym typeface="Calibri"/>
              </a:rPr>
              <a:t>GW</a:t>
            </a:r>
            <a:r>
              <a:rPr lang="zh-CN" sz="1500">
                <a:latin typeface="Calibri"/>
                <a:ea typeface="Calibri"/>
                <a:cs typeface="Calibri"/>
                <a:sym typeface="Calibri"/>
              </a:rPr>
              <a:t> event of GW170817(+GW190425) &amp; </a:t>
            </a:r>
            <a:r>
              <a:rPr lang="zh-CN" sz="1800" b="1">
                <a:latin typeface="Calibri"/>
                <a:ea typeface="Calibri"/>
                <a:cs typeface="Calibri"/>
                <a:sym typeface="Calibri"/>
              </a:rPr>
              <a:t>kilonova</a:t>
            </a:r>
            <a:r>
              <a:rPr lang="zh-CN" sz="1500">
                <a:latin typeface="Calibri"/>
                <a:ea typeface="Calibri"/>
                <a:cs typeface="Calibri"/>
                <a:sym typeface="Calibri"/>
              </a:rPr>
              <a:t> light curve of AT2017gfo,</a:t>
            </a:r>
            <a:endParaRPr sz="1500">
              <a:latin typeface="Calibri"/>
              <a:ea typeface="Calibri"/>
              <a:cs typeface="Calibri"/>
              <a:sym typeface="Calibri"/>
            </a:endParaRPr>
          </a:p>
          <a:p>
            <a:pPr marL="0" lvl="0" indent="0" algn="l" rtl="0">
              <a:lnSpc>
                <a:spcPct val="100000"/>
              </a:lnSpc>
              <a:spcBef>
                <a:spcPts val="0"/>
              </a:spcBef>
              <a:spcAft>
                <a:spcPts val="0"/>
              </a:spcAft>
              <a:buNone/>
            </a:pPr>
            <a:r>
              <a:rPr lang="zh-CN" sz="1800" b="1">
                <a:latin typeface="Calibri"/>
                <a:ea typeface="Calibri"/>
                <a:cs typeface="Calibri"/>
                <a:sym typeface="Calibri"/>
              </a:rPr>
              <a:t>NICER⁢⁢⨉XMM-Newton</a:t>
            </a:r>
            <a:r>
              <a:rPr lang="zh-CN" sz="1500">
                <a:latin typeface="Calibri"/>
                <a:ea typeface="Calibri"/>
                <a:cs typeface="Calibri"/>
                <a:sym typeface="Calibri"/>
              </a:rPr>
              <a:t>’s measurement of mass and radius of 2 PSRs, </a:t>
            </a:r>
            <a:endParaRPr sz="1500">
              <a:latin typeface="Calibri"/>
              <a:ea typeface="Calibri"/>
              <a:cs typeface="Calibri"/>
              <a:sym typeface="Calibri"/>
            </a:endParaRPr>
          </a:p>
          <a:p>
            <a:pPr marL="0" lvl="0" indent="0" algn="l" rtl="0">
              <a:lnSpc>
                <a:spcPct val="100000"/>
              </a:lnSpc>
              <a:spcBef>
                <a:spcPts val="0"/>
              </a:spcBef>
              <a:spcAft>
                <a:spcPts val="0"/>
              </a:spcAft>
              <a:buNone/>
            </a:pPr>
            <a:r>
              <a:rPr lang="zh-CN" sz="1500">
                <a:latin typeface="Calibri"/>
                <a:ea typeface="Calibri"/>
                <a:cs typeface="Calibri"/>
                <a:sym typeface="Calibri"/>
              </a:rPr>
              <a:t> (Mocked) </a:t>
            </a:r>
            <a:r>
              <a:rPr lang="zh-CN" sz="1800" b="1">
                <a:latin typeface="Calibri"/>
                <a:ea typeface="Calibri"/>
                <a:cs typeface="Calibri"/>
                <a:sym typeface="Calibri"/>
              </a:rPr>
              <a:t>SKA</a:t>
            </a:r>
            <a:r>
              <a:rPr lang="zh-CN" sz="1500">
                <a:latin typeface="Calibri"/>
                <a:ea typeface="Calibri"/>
                <a:cs typeface="Calibri"/>
                <a:sym typeface="Calibri"/>
              </a:rPr>
              <a:t>’s</a:t>
            </a:r>
            <a:r>
              <a:rPr lang="zh-CN" sz="1800" b="1">
                <a:latin typeface="Calibri"/>
                <a:ea typeface="Calibri"/>
                <a:cs typeface="Calibri"/>
                <a:sym typeface="Calibri"/>
              </a:rPr>
              <a:t> </a:t>
            </a:r>
            <a:r>
              <a:rPr lang="zh-CN" sz="1500">
                <a:latin typeface="Calibri"/>
                <a:ea typeface="Calibri"/>
                <a:cs typeface="Calibri"/>
                <a:sym typeface="Calibri"/>
              </a:rPr>
              <a:t>moment of inertia measurement on PSR J0737-3039,</a:t>
            </a:r>
            <a:endParaRPr sz="1500">
              <a:latin typeface="Calibri"/>
              <a:ea typeface="Calibri"/>
              <a:cs typeface="Calibri"/>
              <a:sym typeface="Calibri"/>
            </a:endParaRPr>
          </a:p>
          <a:p>
            <a:pPr marL="0" lvl="0" indent="0" algn="l" rtl="0">
              <a:lnSpc>
                <a:spcPct val="100000"/>
              </a:lnSpc>
              <a:spcBef>
                <a:spcPts val="0"/>
              </a:spcBef>
              <a:spcAft>
                <a:spcPts val="0"/>
              </a:spcAft>
              <a:buNone/>
            </a:pPr>
            <a:r>
              <a:rPr lang="zh-CN" sz="1800" b="1">
                <a:latin typeface="Calibri"/>
                <a:ea typeface="Calibri"/>
                <a:cs typeface="Calibri"/>
                <a:sym typeface="Calibri"/>
              </a:rPr>
              <a:t>Neutron-skin</a:t>
            </a:r>
            <a:r>
              <a:rPr lang="zh-CN" sz="1500">
                <a:latin typeface="Calibri"/>
                <a:ea typeface="Calibri"/>
                <a:cs typeface="Calibri"/>
                <a:sym typeface="Calibri"/>
              </a:rPr>
              <a:t> from PREX-II, CREX and the ab initio predictions on </a:t>
            </a:r>
            <a:r>
              <a:rPr lang="zh-CN" sz="1500" baseline="30000">
                <a:latin typeface="Calibri"/>
                <a:ea typeface="Calibri"/>
                <a:cs typeface="Calibri"/>
                <a:sym typeface="Calibri"/>
              </a:rPr>
              <a:t>208</a:t>
            </a:r>
            <a:r>
              <a:rPr lang="zh-CN" sz="1500">
                <a:latin typeface="Calibri"/>
                <a:ea typeface="Calibri"/>
                <a:cs typeface="Calibri"/>
                <a:sym typeface="Calibri"/>
              </a:rPr>
              <a:t>Pb, </a:t>
            </a:r>
            <a:r>
              <a:rPr lang="zh-CN" sz="1500" baseline="30000">
                <a:latin typeface="Calibri"/>
                <a:ea typeface="Calibri"/>
                <a:cs typeface="Calibri"/>
                <a:sym typeface="Calibri"/>
              </a:rPr>
              <a:t>48</a:t>
            </a:r>
            <a:r>
              <a:rPr lang="zh-CN" sz="1500">
                <a:latin typeface="Calibri"/>
                <a:ea typeface="Calibri"/>
                <a:cs typeface="Calibri"/>
                <a:sym typeface="Calibri"/>
              </a:rPr>
              <a:t>Ca; </a:t>
            </a:r>
            <a:endParaRPr sz="1500">
              <a:latin typeface="Calibri"/>
              <a:ea typeface="Calibri"/>
              <a:cs typeface="Calibri"/>
              <a:sym typeface="Calibri"/>
            </a:endParaRPr>
          </a:p>
          <a:p>
            <a:pPr marL="0" lvl="0" indent="0" algn="l" rtl="0">
              <a:lnSpc>
                <a:spcPct val="100000"/>
              </a:lnSpc>
              <a:spcBef>
                <a:spcPts val="0"/>
              </a:spcBef>
              <a:spcAft>
                <a:spcPts val="0"/>
              </a:spcAft>
              <a:buNone/>
            </a:pPr>
            <a:r>
              <a:rPr lang="zh-CN" sz="2000" b="1">
                <a:solidFill>
                  <a:srgbClr val="CC0000"/>
                </a:solidFill>
                <a:latin typeface="Times New Roman"/>
                <a:ea typeface="Times New Roman"/>
                <a:cs typeface="Times New Roman"/>
                <a:sym typeface="Times New Roman"/>
              </a:rPr>
              <a:t>Software:</a:t>
            </a:r>
            <a:endParaRPr sz="2100" b="1">
              <a:solidFill>
                <a:srgbClr val="CC0000"/>
              </a:solidFill>
              <a:latin typeface="Calibri"/>
              <a:ea typeface="Calibri"/>
              <a:cs typeface="Calibri"/>
              <a:sym typeface="Calibri"/>
            </a:endParaRPr>
          </a:p>
          <a:p>
            <a:pPr marL="0" lvl="0" indent="0" algn="l" rtl="0">
              <a:lnSpc>
                <a:spcPct val="100000"/>
              </a:lnSpc>
              <a:spcBef>
                <a:spcPts val="0"/>
              </a:spcBef>
              <a:spcAft>
                <a:spcPts val="0"/>
              </a:spcAft>
              <a:buNone/>
            </a:pPr>
            <a:r>
              <a:rPr lang="zh-CN" sz="1800" b="1">
                <a:solidFill>
                  <a:schemeClr val="dk1"/>
                </a:solidFill>
                <a:latin typeface="Calibri"/>
                <a:ea typeface="Calibri"/>
                <a:cs typeface="Calibri"/>
                <a:sym typeface="Calibri"/>
              </a:rPr>
              <a:t>Bilby</a:t>
            </a:r>
            <a:r>
              <a:rPr lang="zh-CN" sz="1600" i="1">
                <a:solidFill>
                  <a:schemeClr val="dk1"/>
                </a:solidFill>
                <a:latin typeface="Calibri"/>
                <a:ea typeface="Calibri"/>
                <a:cs typeface="Calibri"/>
                <a:sym typeface="Calibri"/>
              </a:rPr>
              <a:t> </a:t>
            </a:r>
            <a:r>
              <a:rPr lang="zh-CN" sz="1500" i="1">
                <a:solidFill>
                  <a:schemeClr val="dk1"/>
                </a:solidFill>
                <a:latin typeface="Calibri"/>
                <a:ea typeface="Calibri"/>
                <a:cs typeface="Calibri"/>
                <a:sym typeface="Calibri"/>
              </a:rPr>
              <a:t>(Ashton et al. 2019, version 0.5.5, https://git.ligo.org/lscsoft/bilby/), </a:t>
            </a:r>
            <a:endParaRPr sz="1500" i="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zh-CN" sz="1800" b="1">
                <a:solidFill>
                  <a:schemeClr val="dk1"/>
                </a:solidFill>
                <a:latin typeface="Calibri"/>
                <a:ea typeface="Calibri"/>
                <a:cs typeface="Calibri"/>
                <a:sym typeface="Calibri"/>
              </a:rPr>
              <a:t>PyMultiNest</a:t>
            </a:r>
            <a:r>
              <a:rPr lang="zh-CN" sz="1700" i="1">
                <a:solidFill>
                  <a:schemeClr val="dk1"/>
                </a:solidFill>
                <a:latin typeface="Calibri"/>
                <a:ea typeface="Calibri"/>
                <a:cs typeface="Calibri"/>
                <a:sym typeface="Calibri"/>
              </a:rPr>
              <a:t> </a:t>
            </a:r>
            <a:r>
              <a:rPr lang="zh-CN" sz="1500" i="1">
                <a:solidFill>
                  <a:schemeClr val="dk1"/>
                </a:solidFill>
                <a:latin typeface="Calibri"/>
                <a:ea typeface="Calibri"/>
                <a:cs typeface="Calibri"/>
                <a:sym typeface="Calibri"/>
              </a:rPr>
              <a:t>(Buchner 2016, version 2.6, https://github. com/JohannesBuchner/PyMultiNest), </a:t>
            </a:r>
            <a:endParaRPr sz="1500" i="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zh-CN" sz="1800" b="1">
                <a:solidFill>
                  <a:schemeClr val="dk1"/>
                </a:solidFill>
                <a:latin typeface="Calibri"/>
                <a:ea typeface="Calibri"/>
                <a:cs typeface="Calibri"/>
                <a:sym typeface="Calibri"/>
              </a:rPr>
              <a:t>Toast</a:t>
            </a:r>
            <a:r>
              <a:rPr lang="zh-CN" sz="1700" i="1">
                <a:solidFill>
                  <a:schemeClr val="dk1"/>
                </a:solidFill>
                <a:latin typeface="Calibri"/>
                <a:ea typeface="Calibri"/>
                <a:cs typeface="Calibri"/>
                <a:sym typeface="Calibri"/>
              </a:rPr>
              <a:t> </a:t>
            </a:r>
            <a:r>
              <a:rPr lang="zh-CN" sz="1500" i="1">
                <a:solidFill>
                  <a:schemeClr val="dk1"/>
                </a:solidFill>
                <a:latin typeface="Calibri"/>
                <a:ea typeface="Calibri"/>
                <a:cs typeface="Calibri"/>
                <a:sym typeface="Calibri"/>
              </a:rPr>
              <a:t>(Hernandez Vivanco et al. 2020, https://git.ligo.org/francisco.hernandez/toast), </a:t>
            </a:r>
            <a:endParaRPr sz="1500" i="1">
              <a:solidFill>
                <a:schemeClr val="dk1"/>
              </a:solidFill>
              <a:latin typeface="Calibri"/>
              <a:ea typeface="Calibri"/>
              <a:cs typeface="Calibri"/>
              <a:sym typeface="Calibri"/>
            </a:endParaRPr>
          </a:p>
          <a:p>
            <a:pPr marL="0" lvl="0" indent="0" algn="l" rtl="0">
              <a:lnSpc>
                <a:spcPct val="100000"/>
              </a:lnSpc>
              <a:spcBef>
                <a:spcPts val="0"/>
              </a:spcBef>
              <a:spcAft>
                <a:spcPts val="0"/>
              </a:spcAft>
              <a:buNone/>
            </a:pPr>
            <a:r>
              <a:rPr lang="zh-CN" sz="1800" b="1">
                <a:solidFill>
                  <a:schemeClr val="dk1"/>
                </a:solidFill>
                <a:latin typeface="Calibri"/>
                <a:ea typeface="Calibri"/>
                <a:cs typeface="Calibri"/>
                <a:sym typeface="Calibri"/>
              </a:rPr>
              <a:t>Corner</a:t>
            </a:r>
            <a:r>
              <a:rPr lang="zh-CN" sz="1600" b="1">
                <a:solidFill>
                  <a:schemeClr val="dk1"/>
                </a:solidFill>
                <a:latin typeface="Calibri"/>
                <a:ea typeface="Calibri"/>
                <a:cs typeface="Calibri"/>
                <a:sym typeface="Calibri"/>
              </a:rPr>
              <a:t> </a:t>
            </a:r>
            <a:r>
              <a:rPr lang="zh-CN" sz="1500" i="1">
                <a:solidFill>
                  <a:schemeClr val="dk1"/>
                </a:solidFill>
                <a:latin typeface="Calibri"/>
                <a:ea typeface="Calibri"/>
                <a:cs typeface="Calibri"/>
                <a:sym typeface="Calibri"/>
              </a:rPr>
              <a:t>(Foreman-Mackey 2016, https://github.com/dfm/corner.py)</a:t>
            </a:r>
            <a:endParaRPr sz="1800" i="1">
              <a:latin typeface="Calibri"/>
              <a:ea typeface="Calibri"/>
              <a:cs typeface="Calibri"/>
              <a:sym typeface="Calibri"/>
            </a:endParaRPr>
          </a:p>
        </p:txBody>
      </p:sp>
      <p:pic>
        <p:nvPicPr>
          <p:cNvPr id="417" name="Google Shape;417;p58"/>
          <p:cNvPicPr preferRelativeResize="0"/>
          <p:nvPr/>
        </p:nvPicPr>
        <p:blipFill>
          <a:blip r:embed="rId3">
            <a:alphaModFix/>
          </a:blip>
          <a:stretch>
            <a:fillRect/>
          </a:stretch>
        </p:blipFill>
        <p:spPr>
          <a:xfrm>
            <a:off x="1787825" y="588801"/>
            <a:ext cx="3773176" cy="984200"/>
          </a:xfrm>
          <a:prstGeom prst="rect">
            <a:avLst/>
          </a:prstGeom>
          <a:noFill/>
          <a:ln>
            <a:noFill/>
          </a:ln>
        </p:spPr>
      </p:pic>
      <p:sp>
        <p:nvSpPr>
          <p:cNvPr id="418" name="Google Shape;418;p58"/>
          <p:cNvSpPr/>
          <p:nvPr/>
        </p:nvSpPr>
        <p:spPr>
          <a:xfrm>
            <a:off x="2604550" y="929475"/>
            <a:ext cx="249300" cy="270300"/>
          </a:xfrm>
          <a:prstGeom prst="ellipse">
            <a:avLst/>
          </a:prstGeom>
          <a:solidFill>
            <a:srgbClr val="FF0000">
              <a:alpha val="396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9" name="Google Shape;419;p58"/>
          <p:cNvPicPr preferRelativeResize="0"/>
          <p:nvPr/>
        </p:nvPicPr>
        <p:blipFill>
          <a:blip r:embed="rId4">
            <a:alphaModFix/>
          </a:blip>
          <a:stretch>
            <a:fillRect/>
          </a:stretch>
        </p:blipFill>
        <p:spPr>
          <a:xfrm>
            <a:off x="472425" y="1883589"/>
            <a:ext cx="5508066" cy="692325"/>
          </a:xfrm>
          <a:prstGeom prst="rect">
            <a:avLst/>
          </a:prstGeom>
          <a:noFill/>
          <a:ln>
            <a:noFill/>
          </a:ln>
        </p:spPr>
      </p:pic>
      <p:pic>
        <p:nvPicPr>
          <p:cNvPr id="420" name="Google Shape;420;p58"/>
          <p:cNvPicPr preferRelativeResize="0"/>
          <p:nvPr/>
        </p:nvPicPr>
        <p:blipFill>
          <a:blip r:embed="rId5">
            <a:alphaModFix/>
          </a:blip>
          <a:stretch>
            <a:fillRect/>
          </a:stretch>
        </p:blipFill>
        <p:spPr>
          <a:xfrm>
            <a:off x="472425" y="3024450"/>
            <a:ext cx="6549188" cy="456465"/>
          </a:xfrm>
          <a:prstGeom prst="rect">
            <a:avLst/>
          </a:prstGeom>
          <a:noFill/>
          <a:ln>
            <a:noFill/>
          </a:ln>
        </p:spPr>
      </p:pic>
      <p:sp>
        <p:nvSpPr>
          <p:cNvPr id="421" name="Google Shape;421;p58"/>
          <p:cNvSpPr txBox="1"/>
          <p:nvPr/>
        </p:nvSpPr>
        <p:spPr>
          <a:xfrm>
            <a:off x="351125" y="1484838"/>
            <a:ext cx="1436700" cy="492600"/>
          </a:xfrm>
          <a:prstGeom prst="rect">
            <a:avLst/>
          </a:prstGeom>
          <a:noFill/>
          <a:ln>
            <a:noFill/>
          </a:ln>
        </p:spPr>
        <p:txBody>
          <a:bodyPr spcFirstLastPara="1" wrap="square" lIns="91425" tIns="91425" rIns="91425" bIns="91425" anchor="t" anchorCtr="0">
            <a:spAutoFit/>
          </a:bodyPr>
          <a:lstStyle/>
          <a:p>
            <a:pPr marL="0" lvl="0" indent="0" algn="l" rtl="0">
              <a:lnSpc>
                <a:spcPct val="200000"/>
              </a:lnSpc>
              <a:spcBef>
                <a:spcPts val="0"/>
              </a:spcBef>
              <a:spcAft>
                <a:spcPts val="0"/>
              </a:spcAft>
              <a:buNone/>
            </a:pPr>
            <a:r>
              <a:rPr lang="zh-CN" sz="2000" b="1">
                <a:solidFill>
                  <a:srgbClr val="CC0000"/>
                </a:solidFill>
                <a:highlight>
                  <a:srgbClr val="FFFFFF"/>
                </a:highlight>
                <a:latin typeface="Times New Roman"/>
                <a:ea typeface="Times New Roman"/>
                <a:cs typeface="Times New Roman"/>
                <a:sym typeface="Times New Roman"/>
              </a:rPr>
              <a:t>Likelihood</a:t>
            </a:r>
            <a:endParaRPr sz="2000" b="1">
              <a:solidFill>
                <a:schemeClr val="dk1"/>
              </a:solidFill>
              <a:highlight>
                <a:srgbClr val="FFFFFF"/>
              </a:highlight>
              <a:latin typeface="Times New Roman"/>
              <a:ea typeface="Times New Roman"/>
              <a:cs typeface="Times New Roman"/>
              <a:sym typeface="Times New Roman"/>
            </a:endParaRPr>
          </a:p>
        </p:txBody>
      </p:sp>
      <p:pic>
        <p:nvPicPr>
          <p:cNvPr id="422" name="Google Shape;422;p58"/>
          <p:cNvPicPr preferRelativeResize="0"/>
          <p:nvPr/>
        </p:nvPicPr>
        <p:blipFill>
          <a:blip r:embed="rId6">
            <a:alphaModFix/>
          </a:blip>
          <a:stretch>
            <a:fillRect/>
          </a:stretch>
        </p:blipFill>
        <p:spPr>
          <a:xfrm>
            <a:off x="6068162" y="1327463"/>
            <a:ext cx="1436700" cy="807378"/>
          </a:xfrm>
          <a:prstGeom prst="rect">
            <a:avLst/>
          </a:prstGeom>
          <a:noFill/>
          <a:ln>
            <a:noFill/>
          </a:ln>
        </p:spPr>
      </p:pic>
      <p:pic>
        <p:nvPicPr>
          <p:cNvPr id="423" name="Google Shape;423;p58"/>
          <p:cNvPicPr preferRelativeResize="0"/>
          <p:nvPr/>
        </p:nvPicPr>
        <p:blipFill rotWithShape="1">
          <a:blip r:embed="rId7">
            <a:alphaModFix/>
          </a:blip>
          <a:srcRect t="26622" r="58835" b="57617"/>
          <a:stretch/>
        </p:blipFill>
        <p:spPr>
          <a:xfrm>
            <a:off x="7367575" y="2343600"/>
            <a:ext cx="1328825" cy="1101394"/>
          </a:xfrm>
          <a:prstGeom prst="rect">
            <a:avLst/>
          </a:prstGeom>
          <a:noFill/>
          <a:ln>
            <a:noFill/>
          </a:ln>
        </p:spPr>
      </p:pic>
      <p:sp>
        <p:nvSpPr>
          <p:cNvPr id="424" name="Google Shape;424;p58"/>
          <p:cNvSpPr txBox="1"/>
          <p:nvPr/>
        </p:nvSpPr>
        <p:spPr>
          <a:xfrm>
            <a:off x="7453800" y="1789100"/>
            <a:ext cx="25860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rgbClr val="154AF3"/>
                </a:solidFill>
                <a:latin typeface="Lato"/>
                <a:ea typeface="Lato"/>
                <a:cs typeface="Lato"/>
                <a:sym typeface="Lato"/>
              </a:rPr>
              <a:t>Inspiral</a:t>
            </a:r>
            <a:endParaRPr sz="1100">
              <a:solidFill>
                <a:srgbClr val="154AF3"/>
              </a:solidFill>
              <a:latin typeface="Lato"/>
              <a:ea typeface="Lato"/>
              <a:cs typeface="Lato"/>
              <a:sym typeface="Lato"/>
            </a:endParaRPr>
          </a:p>
        </p:txBody>
      </p:sp>
      <p:sp>
        <p:nvSpPr>
          <p:cNvPr id="425" name="Google Shape;425;p58"/>
          <p:cNvSpPr txBox="1"/>
          <p:nvPr/>
        </p:nvSpPr>
        <p:spPr>
          <a:xfrm>
            <a:off x="5869213" y="2287238"/>
            <a:ext cx="1543800" cy="76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zh-CN" b="1">
                <a:solidFill>
                  <a:srgbClr val="6FA8DC"/>
                </a:solidFill>
                <a:latin typeface="Times New Roman"/>
                <a:ea typeface="Times New Roman"/>
                <a:cs typeface="Times New Roman"/>
                <a:sym typeface="Times New Roman"/>
              </a:rPr>
              <a:t>waveform depending on 17</a:t>
            </a:r>
            <a:r>
              <a:rPr lang="zh-CN" b="1">
                <a:solidFill>
                  <a:srgbClr val="FF0000"/>
                </a:solidFill>
                <a:latin typeface="Times New Roman"/>
                <a:ea typeface="Times New Roman"/>
                <a:cs typeface="Times New Roman"/>
                <a:sym typeface="Times New Roman"/>
              </a:rPr>
              <a:t>(4) </a:t>
            </a:r>
            <a:r>
              <a:rPr lang="zh-CN" b="1">
                <a:solidFill>
                  <a:srgbClr val="6FA8DC"/>
                </a:solidFill>
                <a:latin typeface="Times New Roman"/>
                <a:ea typeface="Times New Roman"/>
                <a:cs typeface="Times New Roman"/>
                <a:sym typeface="Times New Roman"/>
              </a:rPr>
              <a:t>parameters</a:t>
            </a:r>
            <a:endParaRPr>
              <a:solidFill>
                <a:srgbClr val="6FA8DC"/>
              </a:solidFill>
              <a:latin typeface="Times New Roman"/>
              <a:ea typeface="Times New Roman"/>
              <a:cs typeface="Times New Roman"/>
              <a:sym typeface="Times New Roman"/>
            </a:endParaRPr>
          </a:p>
        </p:txBody>
      </p:sp>
      <p:pic>
        <p:nvPicPr>
          <p:cNvPr id="426" name="Google Shape;426;p58"/>
          <p:cNvPicPr preferRelativeResize="0"/>
          <p:nvPr/>
        </p:nvPicPr>
        <p:blipFill>
          <a:blip r:embed="rId8">
            <a:alphaModFix/>
          </a:blip>
          <a:stretch>
            <a:fillRect/>
          </a:stretch>
        </p:blipFill>
        <p:spPr>
          <a:xfrm>
            <a:off x="526250" y="2630396"/>
            <a:ext cx="5400430" cy="332062"/>
          </a:xfrm>
          <a:prstGeom prst="rect">
            <a:avLst/>
          </a:prstGeom>
          <a:noFill/>
          <a:ln w="9525" cap="flat" cmpd="sng">
            <a:solidFill>
              <a:srgbClr val="0080FF"/>
            </a:solidFill>
            <a:prstDash val="solid"/>
            <a:round/>
            <a:headEnd type="none" w="sm" len="sm"/>
            <a:tailEnd type="none" w="sm" len="sm"/>
          </a:ln>
        </p:spPr>
      </p:pic>
      <p:sp>
        <p:nvSpPr>
          <p:cNvPr id="427" name="Google Shape;427;p58"/>
          <p:cNvSpPr txBox="1"/>
          <p:nvPr/>
        </p:nvSpPr>
        <p:spPr>
          <a:xfrm>
            <a:off x="3617525" y="3310600"/>
            <a:ext cx="20493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6FA8DC"/>
                </a:solidFill>
                <a:latin typeface="Times New Roman"/>
                <a:ea typeface="Times New Roman"/>
                <a:cs typeface="Times New Roman"/>
                <a:sym typeface="Times New Roman"/>
              </a:rPr>
              <a:t>Kernel density estimation</a:t>
            </a:r>
            <a:endParaRPr sz="1200" b="1">
              <a:solidFill>
                <a:srgbClr val="6FA8DC"/>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21</a:t>
            </a:fld>
            <a:endParaRPr/>
          </a:p>
        </p:txBody>
      </p:sp>
      <p:pic>
        <p:nvPicPr>
          <p:cNvPr id="516" name="Google Shape;516;p62"/>
          <p:cNvPicPr preferRelativeResize="0"/>
          <p:nvPr/>
        </p:nvPicPr>
        <p:blipFill rotWithShape="1">
          <a:blip r:embed="rId3">
            <a:alphaModFix/>
          </a:blip>
          <a:srcRect l="3054" t="2967" r="53860" b="17045"/>
          <a:stretch/>
        </p:blipFill>
        <p:spPr>
          <a:xfrm>
            <a:off x="1174225" y="1023774"/>
            <a:ext cx="6396000" cy="5288626"/>
          </a:xfrm>
          <a:prstGeom prst="rect">
            <a:avLst/>
          </a:prstGeom>
          <a:noFill/>
          <a:ln>
            <a:noFill/>
          </a:ln>
        </p:spPr>
      </p:pic>
      <p:sp>
        <p:nvSpPr>
          <p:cNvPr id="517" name="Google Shape;517;p62"/>
          <p:cNvSpPr txBox="1"/>
          <p:nvPr/>
        </p:nvSpPr>
        <p:spPr>
          <a:xfrm>
            <a:off x="6676050" y="721579"/>
            <a:ext cx="2345100" cy="469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850" b="1">
                <a:highlight>
                  <a:srgbClr val="FFFFFF"/>
                </a:highlight>
                <a:latin typeface="Lato"/>
                <a:ea typeface="Lato"/>
                <a:cs typeface="Lato"/>
                <a:sym typeface="Lato"/>
              </a:rPr>
              <a:t>P</a:t>
            </a:r>
            <a:r>
              <a:rPr lang="zh-CN" sz="1350" b="1">
                <a:solidFill>
                  <a:schemeClr val="dk1"/>
                </a:solidFill>
                <a:highlight>
                  <a:srgbClr val="FFFFFF"/>
                </a:highlight>
                <a:latin typeface="Lato"/>
                <a:ea typeface="Lato"/>
                <a:cs typeface="Lato"/>
                <a:sym typeface="Lato"/>
              </a:rPr>
              <a:t>2n</a:t>
            </a:r>
            <a:r>
              <a:rPr lang="zh-CN" sz="1000" b="1">
                <a:solidFill>
                  <a:schemeClr val="dk1"/>
                </a:solidFill>
                <a:highlight>
                  <a:srgbClr val="FFFFFF"/>
                </a:highlight>
                <a:latin typeface="Lato"/>
                <a:ea typeface="Lato"/>
                <a:cs typeface="Lato"/>
                <a:sym typeface="Lato"/>
              </a:rPr>
              <a:t>0</a:t>
            </a:r>
            <a:r>
              <a:rPr lang="zh-CN" sz="1850" b="1">
                <a:highlight>
                  <a:srgbClr val="FFFFFF"/>
                </a:highlight>
                <a:latin typeface="Lato"/>
                <a:ea typeface="Lato"/>
                <a:cs typeface="Lato"/>
                <a:sym typeface="Lato"/>
              </a:rPr>
              <a:t> </a:t>
            </a:r>
            <a:endParaRPr sz="1850" b="1">
              <a:latin typeface="Lato"/>
              <a:ea typeface="Lato"/>
              <a:cs typeface="Lato"/>
              <a:sym typeface="Lato"/>
            </a:endParaRPr>
          </a:p>
        </p:txBody>
      </p:sp>
      <p:sp>
        <p:nvSpPr>
          <p:cNvPr id="518" name="Google Shape;518;p62"/>
          <p:cNvSpPr/>
          <p:nvPr/>
        </p:nvSpPr>
        <p:spPr>
          <a:xfrm rot="2700000">
            <a:off x="5777100" y="3397030"/>
            <a:ext cx="232921" cy="293591"/>
          </a:xfrm>
          <a:prstGeom prst="rightArrow">
            <a:avLst>
              <a:gd name="adj1" fmla="val 50000"/>
              <a:gd name="adj2" fmla="val 50000"/>
            </a:avLst>
          </a:prstGeom>
          <a:solidFill>
            <a:srgbClr val="0000FF">
              <a:alpha val="31529"/>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19" name="Google Shape;519;p62"/>
          <p:cNvSpPr txBox="1"/>
          <p:nvPr/>
        </p:nvSpPr>
        <p:spPr>
          <a:xfrm>
            <a:off x="3243363" y="1123225"/>
            <a:ext cx="3000000" cy="423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550">
                <a:solidFill>
                  <a:srgbClr val="777777"/>
                </a:solidFill>
                <a:highlight>
                  <a:schemeClr val="lt1"/>
                </a:highlight>
                <a:latin typeface="Lato"/>
                <a:ea typeface="Lato"/>
                <a:cs typeface="Lato"/>
                <a:sym typeface="Lato"/>
              </a:rPr>
              <a:t>(N</a:t>
            </a:r>
            <a:r>
              <a:rPr lang="zh-CN" sz="1550" baseline="30000">
                <a:solidFill>
                  <a:srgbClr val="777777"/>
                </a:solidFill>
                <a:highlight>
                  <a:schemeClr val="lt1"/>
                </a:highlight>
                <a:latin typeface="Lato"/>
                <a:ea typeface="Lato"/>
                <a:cs typeface="Lato"/>
                <a:sym typeface="Lato"/>
              </a:rPr>
              <a:t>3</a:t>
            </a:r>
            <a:r>
              <a:rPr lang="zh-CN" sz="1550">
                <a:solidFill>
                  <a:srgbClr val="777777"/>
                </a:solidFill>
                <a:highlight>
                  <a:schemeClr val="lt1"/>
                </a:highlight>
                <a:latin typeface="Lato"/>
                <a:ea typeface="Lato"/>
                <a:cs typeface="Lato"/>
                <a:sym typeface="Lato"/>
              </a:rPr>
              <a:t>LO)</a:t>
            </a:r>
            <a:endParaRPr sz="1300">
              <a:solidFill>
                <a:srgbClr val="777777"/>
              </a:solidFill>
            </a:endParaRPr>
          </a:p>
        </p:txBody>
      </p:sp>
      <p:sp>
        <p:nvSpPr>
          <p:cNvPr id="520" name="Google Shape;520;p62"/>
          <p:cNvSpPr txBox="1"/>
          <p:nvPr/>
        </p:nvSpPr>
        <p:spPr>
          <a:xfrm>
            <a:off x="7493404" y="2757975"/>
            <a:ext cx="1596600" cy="972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550" b="1">
                <a:solidFill>
                  <a:srgbClr val="CC0000"/>
                </a:solidFill>
                <a:latin typeface="Lato"/>
                <a:ea typeface="Lato"/>
                <a:cs typeface="Lato"/>
                <a:sym typeface="Lato"/>
              </a:rPr>
              <a:t>w.o. XMM-Newton data</a:t>
            </a:r>
            <a:endParaRPr sz="1550" b="1">
              <a:latin typeface="Lato"/>
              <a:ea typeface="Lato"/>
              <a:cs typeface="Lato"/>
              <a:sym typeface="Lato"/>
            </a:endParaRPr>
          </a:p>
        </p:txBody>
      </p:sp>
      <p:sp>
        <p:nvSpPr>
          <p:cNvPr id="521" name="Google Shape;521;p62"/>
          <p:cNvSpPr txBox="1">
            <a:spLocks noGrp="1"/>
          </p:cNvSpPr>
          <p:nvPr>
            <p:ph type="title" idx="4294967295"/>
          </p:nvPr>
        </p:nvSpPr>
        <p:spPr>
          <a:xfrm>
            <a:off x="54000" y="182375"/>
            <a:ext cx="9036000" cy="6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r>
              <a:rPr lang="zh-CN" sz="2180" b="1">
                <a:solidFill>
                  <a:srgbClr val="0000FF"/>
                </a:solidFill>
                <a:latin typeface="Times New Roman"/>
                <a:ea typeface="Times New Roman"/>
                <a:cs typeface="Times New Roman"/>
                <a:sym typeface="Times New Roman"/>
              </a:rPr>
              <a:t>Constraint on the pressure at densities ∼1-3n</a:t>
            </a:r>
            <a:r>
              <a:rPr lang="zh-CN" sz="2180" b="1" baseline="-25000">
                <a:solidFill>
                  <a:srgbClr val="0000FF"/>
                </a:solidFill>
                <a:latin typeface="Times New Roman"/>
                <a:ea typeface="Times New Roman"/>
                <a:cs typeface="Times New Roman"/>
                <a:sym typeface="Times New Roman"/>
              </a:rPr>
              <a:t>0</a:t>
            </a:r>
            <a:r>
              <a:rPr lang="zh-CN" sz="2180" b="1">
                <a:solidFill>
                  <a:srgbClr val="0000FF"/>
                </a:solidFill>
                <a:latin typeface="Times New Roman"/>
                <a:ea typeface="Times New Roman"/>
                <a:cs typeface="Times New Roman"/>
                <a:sym typeface="Times New Roman"/>
              </a:rPr>
              <a:t> effectively tightened</a:t>
            </a:r>
            <a:endParaRPr sz="2300">
              <a:solidFill>
                <a:srgbClr val="0000FF"/>
              </a:solidFill>
              <a:latin typeface="Microsoft Yahei"/>
              <a:ea typeface="Microsoft Yahei"/>
              <a:cs typeface="Microsoft Yahei"/>
              <a:sym typeface="Microsoft Yahei"/>
            </a:endParaRPr>
          </a:p>
        </p:txBody>
      </p:sp>
      <p:sp>
        <p:nvSpPr>
          <p:cNvPr id="522" name="Google Shape;522;p62"/>
          <p:cNvSpPr txBox="1"/>
          <p:nvPr/>
        </p:nvSpPr>
        <p:spPr>
          <a:xfrm>
            <a:off x="298125" y="6370025"/>
            <a:ext cx="8890500" cy="43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50">
                <a:solidFill>
                  <a:schemeClr val="dk1"/>
                </a:solidFill>
                <a:highlight>
                  <a:schemeClr val="lt1"/>
                </a:highlight>
                <a:latin typeface="Lato"/>
                <a:ea typeface="Lato"/>
                <a:cs typeface="Lato"/>
                <a:sym typeface="Lato"/>
              </a:rPr>
              <a:t>Plus HESS data: Enlargement of the EOS parameter space.</a:t>
            </a:r>
            <a:endParaRPr sz="15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22</a:t>
            </a:fld>
            <a:endParaRPr/>
          </a:p>
        </p:txBody>
      </p:sp>
      <p:pic>
        <p:nvPicPr>
          <p:cNvPr id="528" name="Google Shape;528;p63"/>
          <p:cNvPicPr preferRelativeResize="0"/>
          <p:nvPr/>
        </p:nvPicPr>
        <p:blipFill rotWithShape="1">
          <a:blip r:embed="rId3">
            <a:alphaModFix/>
          </a:blip>
          <a:srcRect r="3110" b="9189"/>
          <a:stretch/>
        </p:blipFill>
        <p:spPr>
          <a:xfrm>
            <a:off x="2305425" y="659600"/>
            <a:ext cx="6784574" cy="5732505"/>
          </a:xfrm>
          <a:prstGeom prst="rect">
            <a:avLst/>
          </a:prstGeom>
          <a:noFill/>
          <a:ln>
            <a:noFill/>
          </a:ln>
        </p:spPr>
      </p:pic>
      <p:sp>
        <p:nvSpPr>
          <p:cNvPr id="529" name="Google Shape;529;p63"/>
          <p:cNvSpPr txBox="1">
            <a:spLocks noGrp="1"/>
          </p:cNvSpPr>
          <p:nvPr>
            <p:ph type="title" idx="4294967295"/>
          </p:nvPr>
        </p:nvSpPr>
        <p:spPr>
          <a:xfrm>
            <a:off x="54000" y="58700"/>
            <a:ext cx="9036000" cy="6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r>
              <a:rPr lang="zh-CN" sz="2180" b="1">
                <a:solidFill>
                  <a:srgbClr val="0000FF"/>
                </a:solidFill>
                <a:latin typeface="Times New Roman"/>
                <a:ea typeface="Times New Roman"/>
                <a:cs typeface="Times New Roman"/>
                <a:sym typeface="Times New Roman"/>
              </a:rPr>
              <a:t>Neutron stars </a:t>
            </a:r>
            <a:r>
              <a:rPr lang="zh-CN" sz="2180" b="1">
                <a:solidFill>
                  <a:srgbClr val="222222"/>
                </a:solidFill>
                <a:latin typeface="Times New Roman"/>
                <a:ea typeface="Times New Roman"/>
                <a:cs typeface="Times New Roman"/>
                <a:sym typeface="Times New Roman"/>
              </a:rPr>
              <a:t>vs.</a:t>
            </a:r>
            <a:r>
              <a:rPr lang="zh-CN" sz="2180" b="1">
                <a:solidFill>
                  <a:srgbClr val="0000FF"/>
                </a:solidFill>
                <a:latin typeface="Times New Roman"/>
                <a:ea typeface="Times New Roman"/>
                <a:cs typeface="Times New Roman"/>
                <a:sym typeface="Times New Roman"/>
              </a:rPr>
              <a:t> </a:t>
            </a:r>
            <a:r>
              <a:rPr lang="zh-CN" sz="2180" b="1">
                <a:solidFill>
                  <a:srgbClr val="9900FF"/>
                </a:solidFill>
                <a:latin typeface="Times New Roman"/>
                <a:ea typeface="Times New Roman"/>
                <a:cs typeface="Times New Roman"/>
                <a:sym typeface="Times New Roman"/>
              </a:rPr>
              <a:t>Hybrid stars</a:t>
            </a:r>
            <a:endParaRPr sz="2300">
              <a:solidFill>
                <a:srgbClr val="9900FF"/>
              </a:solidFill>
              <a:latin typeface="Microsoft Yahei"/>
              <a:ea typeface="Microsoft Yahei"/>
              <a:cs typeface="Microsoft Yahei"/>
              <a:sym typeface="Microsoft Yahei"/>
            </a:endParaRPr>
          </a:p>
        </p:txBody>
      </p:sp>
      <p:sp>
        <p:nvSpPr>
          <p:cNvPr id="530" name="Google Shape;530;p63"/>
          <p:cNvSpPr txBox="1"/>
          <p:nvPr/>
        </p:nvSpPr>
        <p:spPr>
          <a:xfrm>
            <a:off x="0" y="798600"/>
            <a:ext cx="26187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a:latin typeface="Lato"/>
                <a:ea typeface="Lato"/>
                <a:cs typeface="Lato"/>
                <a:sym typeface="Lato"/>
              </a:rPr>
              <a:t>1σ credible intervals of HSs are </a:t>
            </a:r>
            <a:r>
              <a:rPr lang="zh-CN" sz="1800" b="1">
                <a:latin typeface="Lato"/>
                <a:ea typeface="Lato"/>
                <a:cs typeface="Lato"/>
                <a:sym typeface="Lato"/>
              </a:rPr>
              <a:t>much larger </a:t>
            </a:r>
            <a:r>
              <a:rPr lang="zh-CN" sz="1800">
                <a:latin typeface="Lato"/>
                <a:ea typeface="Lato"/>
                <a:cs typeface="Lato"/>
                <a:sym typeface="Lato"/>
              </a:rPr>
              <a:t>than those of pure NSs;</a:t>
            </a:r>
            <a:endParaRPr/>
          </a:p>
        </p:txBody>
      </p:sp>
      <p:sp>
        <p:nvSpPr>
          <p:cNvPr id="531" name="Google Shape;531;p63"/>
          <p:cNvSpPr txBox="1"/>
          <p:nvPr/>
        </p:nvSpPr>
        <p:spPr>
          <a:xfrm>
            <a:off x="0" y="1820100"/>
            <a:ext cx="2514000" cy="1015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800" b="1">
                <a:latin typeface="Lato"/>
                <a:ea typeface="Lato"/>
                <a:cs typeface="Lato"/>
                <a:sym typeface="Lato"/>
              </a:rPr>
              <a:t>Similar </a:t>
            </a:r>
            <a:r>
              <a:rPr lang="zh-CN" sz="1800">
                <a:latin typeface="Lato"/>
                <a:ea typeface="Lato"/>
                <a:cs typeface="Lato"/>
                <a:sym typeface="Lato"/>
              </a:rPr>
              <a:t>results for R</a:t>
            </a:r>
            <a:r>
              <a:rPr lang="zh-CN" sz="1800" baseline="-25000">
                <a:latin typeface="Lato"/>
                <a:ea typeface="Lato"/>
                <a:cs typeface="Lato"/>
                <a:sym typeface="Lato"/>
              </a:rPr>
              <a:t>1.4 </a:t>
            </a:r>
            <a:r>
              <a:rPr lang="zh-CN" sz="1800">
                <a:latin typeface="Lato"/>
                <a:ea typeface="Lato"/>
                <a:cs typeface="Lato"/>
                <a:sym typeface="Lato"/>
              </a:rPr>
              <a:t>(~12 km) are found for both pure NSs and HSs;</a:t>
            </a:r>
            <a:endParaRPr/>
          </a:p>
        </p:txBody>
      </p:sp>
      <p:pic>
        <p:nvPicPr>
          <p:cNvPr id="532" name="Google Shape;532;p63"/>
          <p:cNvPicPr preferRelativeResize="0"/>
          <p:nvPr/>
        </p:nvPicPr>
        <p:blipFill rotWithShape="1">
          <a:blip r:embed="rId4">
            <a:alphaModFix/>
          </a:blip>
          <a:srcRect t="30972" r="45292"/>
          <a:stretch/>
        </p:blipFill>
        <p:spPr>
          <a:xfrm>
            <a:off x="-52362" y="2951400"/>
            <a:ext cx="2618726" cy="2063690"/>
          </a:xfrm>
          <a:prstGeom prst="rect">
            <a:avLst/>
          </a:prstGeom>
          <a:noFill/>
          <a:ln>
            <a:noFill/>
          </a:ln>
        </p:spPr>
      </p:pic>
      <p:sp>
        <p:nvSpPr>
          <p:cNvPr id="533" name="Google Shape;533;p63"/>
          <p:cNvSpPr txBox="1"/>
          <p:nvPr/>
        </p:nvSpPr>
        <p:spPr>
          <a:xfrm>
            <a:off x="54000" y="5015100"/>
            <a:ext cx="2618700" cy="1417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800" b="1">
                <a:solidFill>
                  <a:schemeClr val="dk1"/>
                </a:solidFill>
                <a:latin typeface="Lato"/>
                <a:ea typeface="Lato"/>
                <a:cs typeface="Lato"/>
                <a:sym typeface="Lato"/>
              </a:rPr>
              <a:t>Refined</a:t>
            </a:r>
            <a:r>
              <a:rPr lang="zh-CN" sz="1800">
                <a:solidFill>
                  <a:schemeClr val="dk1"/>
                </a:solidFill>
                <a:latin typeface="Lato"/>
                <a:ea typeface="Lato"/>
                <a:cs typeface="Lato"/>
                <a:sym typeface="Lato"/>
              </a:rPr>
              <a:t> constraints expected on uncertain nuclear matter properties like</a:t>
            </a:r>
            <a:r>
              <a:rPr lang="zh-CN" sz="1800" b="1">
                <a:solidFill>
                  <a:schemeClr val="dk1"/>
                </a:solidFill>
                <a:latin typeface="Lato"/>
                <a:ea typeface="Lato"/>
                <a:cs typeface="Lato"/>
                <a:sym typeface="Lato"/>
              </a:rPr>
              <a:t> L</a:t>
            </a:r>
            <a:r>
              <a:rPr lang="zh-CN" sz="1800" b="1" baseline="-25000">
                <a:solidFill>
                  <a:schemeClr val="dk1"/>
                </a:solidFill>
                <a:latin typeface="Lato"/>
                <a:ea typeface="Lato"/>
                <a:cs typeface="Lato"/>
                <a:sym typeface="Lato"/>
              </a:rPr>
              <a:t>0</a:t>
            </a:r>
            <a:r>
              <a:rPr lang="zh-CN" sz="1800" b="1">
                <a:solidFill>
                  <a:schemeClr val="dk1"/>
                </a:solidFill>
                <a:latin typeface="Lato"/>
                <a:ea typeface="Lato"/>
                <a:cs typeface="Lato"/>
                <a:sym typeface="Lato"/>
              </a:rPr>
              <a:t>…</a:t>
            </a:r>
            <a:endParaRPr sz="1800" b="1">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6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US" altLang="zh-CN"/>
              <a:t>23</a:t>
            </a:fld>
            <a:endParaRPr/>
          </a:p>
        </p:txBody>
      </p:sp>
      <p:pic>
        <p:nvPicPr>
          <p:cNvPr id="539" name="Google Shape;539;p64"/>
          <p:cNvPicPr preferRelativeResize="0"/>
          <p:nvPr/>
        </p:nvPicPr>
        <p:blipFill rotWithShape="1">
          <a:blip r:embed="rId3">
            <a:alphaModFix/>
          </a:blip>
          <a:srcRect b="18752"/>
          <a:stretch/>
        </p:blipFill>
        <p:spPr>
          <a:xfrm>
            <a:off x="1103400" y="1179199"/>
            <a:ext cx="7988952" cy="3257975"/>
          </a:xfrm>
          <a:prstGeom prst="rect">
            <a:avLst/>
          </a:prstGeom>
          <a:noFill/>
          <a:ln>
            <a:noFill/>
          </a:ln>
        </p:spPr>
      </p:pic>
      <p:pic>
        <p:nvPicPr>
          <p:cNvPr id="540" name="Google Shape;540;p64"/>
          <p:cNvPicPr preferRelativeResize="0"/>
          <p:nvPr/>
        </p:nvPicPr>
        <p:blipFill rotWithShape="1">
          <a:blip r:embed="rId4">
            <a:alphaModFix/>
          </a:blip>
          <a:srcRect t="14376"/>
          <a:stretch/>
        </p:blipFill>
        <p:spPr>
          <a:xfrm>
            <a:off x="54175" y="4398199"/>
            <a:ext cx="8103041" cy="1944300"/>
          </a:xfrm>
          <a:prstGeom prst="rect">
            <a:avLst/>
          </a:prstGeom>
          <a:noFill/>
          <a:ln>
            <a:noFill/>
          </a:ln>
        </p:spPr>
      </p:pic>
      <p:sp>
        <p:nvSpPr>
          <p:cNvPr id="541" name="Google Shape;541;p64"/>
          <p:cNvSpPr txBox="1">
            <a:spLocks noGrp="1"/>
          </p:cNvSpPr>
          <p:nvPr>
            <p:ph type="title" idx="4294967295"/>
          </p:nvPr>
        </p:nvSpPr>
        <p:spPr>
          <a:xfrm>
            <a:off x="108175" y="70400"/>
            <a:ext cx="9036000" cy="600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2800"/>
              <a:buNone/>
            </a:pPr>
            <a:r>
              <a:rPr lang="zh-CN" sz="2180" b="1">
                <a:solidFill>
                  <a:srgbClr val="0000FF"/>
                </a:solidFill>
                <a:latin typeface="Times New Roman"/>
                <a:ea typeface="Times New Roman"/>
                <a:cs typeface="Times New Roman"/>
                <a:sym typeface="Times New Roman"/>
              </a:rPr>
              <a:t>Results on nuclear matter parameters and the phase transition: </a:t>
            </a:r>
            <a:endParaRPr sz="2180" b="1">
              <a:solidFill>
                <a:srgbClr val="0000FF"/>
              </a:solidFill>
              <a:latin typeface="Times New Roman"/>
              <a:ea typeface="Times New Roman"/>
              <a:cs typeface="Times New Roman"/>
              <a:sym typeface="Times New Roman"/>
            </a:endParaRPr>
          </a:p>
          <a:p>
            <a:pPr marL="0" lvl="0" indent="0" algn="ctr" rtl="0">
              <a:spcBef>
                <a:spcPts val="0"/>
              </a:spcBef>
              <a:spcAft>
                <a:spcPts val="0"/>
              </a:spcAft>
              <a:buSzPts val="2800"/>
              <a:buNone/>
            </a:pPr>
            <a:r>
              <a:rPr lang="zh-CN" sz="2180" b="1">
                <a:solidFill>
                  <a:srgbClr val="0000FF"/>
                </a:solidFill>
                <a:latin typeface="Times New Roman"/>
                <a:ea typeface="Times New Roman"/>
                <a:cs typeface="Times New Roman"/>
                <a:sym typeface="Times New Roman"/>
              </a:rPr>
              <a:t>GW + X-ray (NICER⨉XMM+ HESS)</a:t>
            </a:r>
            <a:endParaRPr sz="2300">
              <a:solidFill>
                <a:srgbClr val="0000FF"/>
              </a:solidFill>
              <a:latin typeface="Microsoft Yahei"/>
              <a:ea typeface="Microsoft Yahei"/>
              <a:cs typeface="Microsoft Yahei"/>
              <a:sym typeface="Microsoft Yahei"/>
            </a:endParaRPr>
          </a:p>
        </p:txBody>
      </p:sp>
      <p:sp>
        <p:nvSpPr>
          <p:cNvPr id="542" name="Google Shape;542;p64"/>
          <p:cNvSpPr txBox="1"/>
          <p:nvPr/>
        </p:nvSpPr>
        <p:spPr>
          <a:xfrm>
            <a:off x="5164550" y="823700"/>
            <a:ext cx="16419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100">
                <a:solidFill>
                  <a:srgbClr val="CC0000"/>
                </a:solidFill>
                <a:latin typeface="Calibri"/>
                <a:ea typeface="Calibri"/>
                <a:cs typeface="Calibri"/>
                <a:sym typeface="Calibri"/>
              </a:rPr>
              <a:t>L</a:t>
            </a:r>
            <a:r>
              <a:rPr lang="zh-CN" sz="2100" baseline="-25000">
                <a:solidFill>
                  <a:srgbClr val="CC0000"/>
                </a:solidFill>
                <a:latin typeface="Calibri"/>
                <a:ea typeface="Calibri"/>
                <a:cs typeface="Calibri"/>
                <a:sym typeface="Calibri"/>
              </a:rPr>
              <a:t>0</a:t>
            </a:r>
            <a:r>
              <a:rPr lang="zh-CN" sz="2100">
                <a:solidFill>
                  <a:srgbClr val="CC0000"/>
                </a:solidFill>
                <a:latin typeface="Calibri"/>
                <a:ea typeface="Calibri"/>
                <a:cs typeface="Calibri"/>
                <a:sym typeface="Calibri"/>
              </a:rPr>
              <a:t>~40 MeV</a:t>
            </a:r>
            <a:endParaRPr sz="2100">
              <a:solidFill>
                <a:srgbClr val="CC0000"/>
              </a:solidFill>
              <a:latin typeface="Calibri"/>
              <a:ea typeface="Calibri"/>
              <a:cs typeface="Calibri"/>
              <a:sym typeface="Calibri"/>
            </a:endParaRPr>
          </a:p>
        </p:txBody>
      </p:sp>
      <p:sp>
        <p:nvSpPr>
          <p:cNvPr id="543" name="Google Shape;543;p64"/>
          <p:cNvSpPr/>
          <p:nvPr/>
        </p:nvSpPr>
        <p:spPr>
          <a:xfrm>
            <a:off x="1244275" y="4945075"/>
            <a:ext cx="1641900" cy="1272600"/>
          </a:xfrm>
          <a:prstGeom prst="roundRect">
            <a:avLst>
              <a:gd name="adj" fmla="val 16667"/>
            </a:avLst>
          </a:prstGeom>
          <a:solidFill>
            <a:srgbClr val="0080FF">
              <a:alpha val="201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4" name="Google Shape;544;p64"/>
          <p:cNvSpPr txBox="1"/>
          <p:nvPr/>
        </p:nvSpPr>
        <p:spPr>
          <a:xfrm>
            <a:off x="54175" y="144477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rgbClr val="FF0000"/>
                </a:solidFill>
                <a:latin typeface="STsong"/>
                <a:ea typeface="STsong"/>
                <a:cs typeface="STsong"/>
                <a:sym typeface="STsong"/>
              </a:rPr>
              <a:t>K</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 Esym0, L</a:t>
            </a:r>
            <a:r>
              <a:rPr lang="zh-CN" sz="1500" b="1" baseline="-25000">
                <a:solidFill>
                  <a:srgbClr val="FF0000"/>
                </a:solidFill>
                <a:latin typeface="STsong"/>
                <a:ea typeface="STsong"/>
                <a:cs typeface="STsong"/>
                <a:sym typeface="STsong"/>
              </a:rPr>
              <a:t>0</a:t>
            </a:r>
            <a:r>
              <a:rPr lang="zh-CN" sz="1500" b="1">
                <a:solidFill>
                  <a:srgbClr val="FF0000"/>
                </a:solidFill>
                <a:latin typeface="STsong"/>
                <a:ea typeface="STsong"/>
                <a:cs typeface="STsong"/>
                <a:sym typeface="STsong"/>
              </a:rPr>
              <a:t>,...</a:t>
            </a:r>
            <a:endParaRPr b="1" baseline="-25000">
              <a:solidFill>
                <a:srgbClr val="FF0000"/>
              </a:solidFill>
            </a:endParaRPr>
          </a:p>
        </p:txBody>
      </p:sp>
      <p:sp>
        <p:nvSpPr>
          <p:cNvPr id="545" name="Google Shape;545;p64"/>
          <p:cNvSpPr txBox="1"/>
          <p:nvPr/>
        </p:nvSpPr>
        <p:spPr>
          <a:xfrm>
            <a:off x="54175" y="3209213"/>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1500" b="1">
                <a:solidFill>
                  <a:srgbClr val="FF0000"/>
                </a:solidFill>
                <a:latin typeface="Lato"/>
                <a:ea typeface="Lato"/>
                <a:cs typeface="Lato"/>
                <a:sym typeface="Lato"/>
              </a:rPr>
              <a:t> n</a:t>
            </a:r>
            <a:r>
              <a:rPr lang="zh-CN" sz="1500" b="1" baseline="-25000">
                <a:solidFill>
                  <a:srgbClr val="FF0000"/>
                </a:solidFill>
                <a:latin typeface="Lato"/>
                <a:ea typeface="Lato"/>
                <a:cs typeface="Lato"/>
                <a:sym typeface="Lato"/>
              </a:rPr>
              <a:t>trans</a:t>
            </a:r>
            <a:r>
              <a:rPr lang="zh-CN" sz="1500" b="1">
                <a:solidFill>
                  <a:srgbClr val="FF0000"/>
                </a:solidFill>
                <a:latin typeface="Lato"/>
                <a:ea typeface="Lato"/>
                <a:cs typeface="Lato"/>
                <a:sym typeface="Lato"/>
              </a:rPr>
              <a:t>, 𝚫Ɛ, c</a:t>
            </a:r>
            <a:r>
              <a:rPr lang="zh-CN" sz="1500" b="1" baseline="-25000">
                <a:solidFill>
                  <a:srgbClr val="FF0000"/>
                </a:solidFill>
                <a:latin typeface="Lato"/>
                <a:ea typeface="Lato"/>
                <a:cs typeface="Lato"/>
                <a:sym typeface="Lato"/>
              </a:rPr>
              <a:t>QM</a:t>
            </a:r>
            <a:r>
              <a:rPr lang="zh-CN" sz="1500" b="1">
                <a:solidFill>
                  <a:srgbClr val="FF0000"/>
                </a:solidFill>
                <a:latin typeface="STsong"/>
                <a:ea typeface="STsong"/>
                <a:cs typeface="STsong"/>
                <a:sym typeface="STsong"/>
              </a:rPr>
              <a:t>,...</a:t>
            </a:r>
            <a:endParaRPr sz="1500" b="1">
              <a:solidFill>
                <a:srgbClr val="FF0000"/>
              </a:solidFill>
            </a:endParaRPr>
          </a:p>
        </p:txBody>
      </p:sp>
      <p:sp>
        <p:nvSpPr>
          <p:cNvPr id="546" name="Google Shape;546;p64"/>
          <p:cNvSpPr txBox="1"/>
          <p:nvPr/>
        </p:nvSpPr>
        <p:spPr>
          <a:xfrm>
            <a:off x="108175" y="725800"/>
            <a:ext cx="5717100" cy="6657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zh-CN" sz="1550">
                <a:highlight>
                  <a:srgbClr val="FFFFFF"/>
                </a:highlight>
                <a:latin typeface="Calibri"/>
                <a:ea typeface="Calibri"/>
                <a:cs typeface="Calibri"/>
                <a:sym typeface="Calibri"/>
              </a:rPr>
              <a:t>K</a:t>
            </a:r>
            <a:r>
              <a:rPr lang="zh-CN" sz="1050">
                <a:highlight>
                  <a:srgbClr val="FFFFFF"/>
                </a:highlight>
                <a:latin typeface="Calibri"/>
                <a:ea typeface="Calibri"/>
                <a:cs typeface="Calibri"/>
                <a:sym typeface="Calibri"/>
              </a:rPr>
              <a:t>0 </a:t>
            </a:r>
            <a:r>
              <a:rPr lang="zh-CN" sz="1550">
                <a:highlight>
                  <a:srgbClr val="FFFFFF"/>
                </a:highlight>
                <a:latin typeface="Calibri"/>
                <a:ea typeface="Calibri"/>
                <a:cs typeface="Calibri"/>
                <a:sym typeface="Calibri"/>
              </a:rPr>
              <a:t>is more sensitive to XMM-Newton data</a:t>
            </a:r>
            <a:endParaRPr sz="1550">
              <a:highlight>
                <a:srgbClr val="FFFFFF"/>
              </a:highlight>
              <a:latin typeface="Calibri"/>
              <a:ea typeface="Calibri"/>
              <a:cs typeface="Calibri"/>
              <a:sym typeface="Calibri"/>
            </a:endParaRPr>
          </a:p>
          <a:p>
            <a:pPr marL="0" lvl="0" indent="0" algn="l" rtl="0">
              <a:lnSpc>
                <a:spcPct val="100000"/>
              </a:lnSpc>
              <a:spcBef>
                <a:spcPts val="0"/>
              </a:spcBef>
              <a:spcAft>
                <a:spcPts val="0"/>
              </a:spcAft>
              <a:buNone/>
            </a:pPr>
            <a:r>
              <a:rPr lang="zh-CN" sz="1550">
                <a:highlight>
                  <a:srgbClr val="FFFFFF"/>
                </a:highlight>
                <a:latin typeface="Calibri"/>
                <a:ea typeface="Calibri"/>
                <a:cs typeface="Calibri"/>
                <a:sym typeface="Calibri"/>
              </a:rPr>
              <a:t>L</a:t>
            </a:r>
            <a:r>
              <a:rPr lang="zh-CN" sz="1050">
                <a:highlight>
                  <a:srgbClr val="FFFFFF"/>
                </a:highlight>
                <a:latin typeface="Calibri"/>
                <a:ea typeface="Calibri"/>
                <a:cs typeface="Calibri"/>
                <a:sym typeface="Calibri"/>
              </a:rPr>
              <a:t>0 </a:t>
            </a:r>
            <a:r>
              <a:rPr lang="zh-CN" sz="1550">
                <a:highlight>
                  <a:srgbClr val="FFFFFF"/>
                </a:highlight>
                <a:latin typeface="Calibri"/>
                <a:ea typeface="Calibri"/>
                <a:cs typeface="Calibri"/>
                <a:sym typeface="Calibri"/>
              </a:rPr>
              <a:t>is more sensitive to both XMM-Newton and HESS data</a:t>
            </a:r>
            <a:endParaRPr sz="1550">
              <a:highlight>
                <a:srgbClr val="FFFFFF"/>
              </a:highlight>
              <a:latin typeface="Calibri"/>
              <a:ea typeface="Calibri"/>
              <a:cs typeface="Calibri"/>
              <a:sym typeface="Calibri"/>
            </a:endParaRPr>
          </a:p>
        </p:txBody>
      </p:sp>
      <p:sp>
        <p:nvSpPr>
          <p:cNvPr id="547" name="Google Shape;547;p64"/>
          <p:cNvSpPr/>
          <p:nvPr/>
        </p:nvSpPr>
        <p:spPr>
          <a:xfrm>
            <a:off x="3870225" y="4945075"/>
            <a:ext cx="809400" cy="1325700"/>
          </a:xfrm>
          <a:prstGeom prst="roundRect">
            <a:avLst>
              <a:gd name="adj" fmla="val 16667"/>
            </a:avLst>
          </a:prstGeom>
          <a:solidFill>
            <a:srgbClr val="0080FF">
              <a:alpha val="2013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48" name="Google Shape;548;p64"/>
          <p:cNvSpPr/>
          <p:nvPr/>
        </p:nvSpPr>
        <p:spPr>
          <a:xfrm>
            <a:off x="2973500" y="5978575"/>
            <a:ext cx="809400" cy="239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pic>
        <p:nvPicPr>
          <p:cNvPr id="549" name="Google Shape;549;p64"/>
          <p:cNvPicPr preferRelativeResize="0"/>
          <p:nvPr/>
        </p:nvPicPr>
        <p:blipFill rotWithShape="1">
          <a:blip r:embed="rId5">
            <a:alphaModFix/>
          </a:blip>
          <a:srcRect l="82796" t="30972"/>
          <a:stretch/>
        </p:blipFill>
        <p:spPr>
          <a:xfrm>
            <a:off x="8056025" y="4398200"/>
            <a:ext cx="809350" cy="2028249"/>
          </a:xfrm>
          <a:prstGeom prst="rect">
            <a:avLst/>
          </a:prstGeom>
          <a:noFill/>
          <a:ln>
            <a:noFill/>
          </a:ln>
        </p:spPr>
      </p:pic>
      <p:sp>
        <p:nvSpPr>
          <p:cNvPr id="550" name="Google Shape;550;p64"/>
          <p:cNvSpPr/>
          <p:nvPr/>
        </p:nvSpPr>
        <p:spPr>
          <a:xfrm>
            <a:off x="8056000" y="5978575"/>
            <a:ext cx="809400" cy="239100"/>
          </a:xfrm>
          <a:prstGeom prst="rect">
            <a:avLst/>
          </a:prstGeom>
          <a:noFill/>
          <a:ln w="19050" cap="flat" cmpd="sng">
            <a:solidFill>
              <a:srgbClr val="CC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oboto"/>
              <a:ea typeface="Roboto"/>
              <a:cs typeface="Roboto"/>
              <a:sym typeface="Roboto"/>
            </a:endParaRPr>
          </a:p>
        </p:txBody>
      </p:sp>
      <p:sp>
        <p:nvSpPr>
          <p:cNvPr id="551" name="Google Shape;551;p64"/>
          <p:cNvSpPr txBox="1"/>
          <p:nvPr/>
        </p:nvSpPr>
        <p:spPr>
          <a:xfrm>
            <a:off x="1165575" y="62798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3333FF"/>
                </a:solidFill>
              </a:rPr>
              <a:t>consistent predictions;</a:t>
            </a:r>
            <a:endParaRPr b="1">
              <a:solidFill>
                <a:srgbClr val="3333FF"/>
              </a:solidFill>
            </a:endParaRPr>
          </a:p>
        </p:txBody>
      </p:sp>
      <p:grpSp>
        <p:nvGrpSpPr>
          <p:cNvPr id="552" name="Google Shape;552;p64"/>
          <p:cNvGrpSpPr/>
          <p:nvPr/>
        </p:nvGrpSpPr>
        <p:grpSpPr>
          <a:xfrm>
            <a:off x="3781650" y="6333650"/>
            <a:ext cx="4474725" cy="409050"/>
            <a:chOff x="3781650" y="6333650"/>
            <a:chExt cx="4474725" cy="409050"/>
          </a:xfrm>
        </p:grpSpPr>
        <p:sp>
          <p:nvSpPr>
            <p:cNvPr id="553" name="Google Shape;553;p64"/>
            <p:cNvSpPr txBox="1"/>
            <p:nvPr/>
          </p:nvSpPr>
          <p:spPr>
            <a:xfrm>
              <a:off x="4769550" y="63425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CC0000"/>
                  </a:solidFill>
                </a:rPr>
                <a:t>Not well determined so far !</a:t>
              </a:r>
              <a:endParaRPr b="1">
                <a:solidFill>
                  <a:srgbClr val="CC0000"/>
                </a:solidFill>
              </a:endParaRPr>
            </a:p>
          </p:txBody>
        </p:sp>
        <p:cxnSp>
          <p:nvCxnSpPr>
            <p:cNvPr id="554" name="Google Shape;554;p64"/>
            <p:cNvCxnSpPr>
              <a:endCxn id="553" idx="1"/>
            </p:cNvCxnSpPr>
            <p:nvPr/>
          </p:nvCxnSpPr>
          <p:spPr>
            <a:xfrm>
              <a:off x="3781650" y="6338300"/>
              <a:ext cx="987900" cy="204300"/>
            </a:xfrm>
            <a:prstGeom prst="straightConnector1">
              <a:avLst/>
            </a:prstGeom>
            <a:noFill/>
            <a:ln w="19050" cap="flat" cmpd="sng">
              <a:solidFill>
                <a:srgbClr val="CC0000"/>
              </a:solidFill>
              <a:prstDash val="solid"/>
              <a:round/>
              <a:headEnd type="none" w="med" len="med"/>
              <a:tailEnd type="triangle" w="med" len="med"/>
            </a:ln>
          </p:spPr>
        </p:cxnSp>
        <p:cxnSp>
          <p:nvCxnSpPr>
            <p:cNvPr id="555" name="Google Shape;555;p64"/>
            <p:cNvCxnSpPr/>
            <p:nvPr/>
          </p:nvCxnSpPr>
          <p:spPr>
            <a:xfrm flipH="1">
              <a:off x="7255875" y="6333650"/>
              <a:ext cx="1000500" cy="240600"/>
            </a:xfrm>
            <a:prstGeom prst="straightConnector1">
              <a:avLst/>
            </a:prstGeom>
            <a:noFill/>
            <a:ln w="19050" cap="flat" cmpd="sng">
              <a:solidFill>
                <a:srgbClr val="CC0000"/>
              </a:solidFill>
              <a:prstDash val="solid"/>
              <a:round/>
              <a:headEnd type="none" w="med" len="med"/>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65"/>
          <p:cNvSpPr txBox="1"/>
          <p:nvPr/>
        </p:nvSpPr>
        <p:spPr>
          <a:xfrm>
            <a:off x="-20400" y="69700"/>
            <a:ext cx="91848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What we learn so far</a:t>
            </a:r>
            <a:endParaRPr sz="2200" b="1">
              <a:solidFill>
                <a:srgbClr val="1608F7"/>
              </a:solidFill>
              <a:latin typeface="Times New Roman"/>
              <a:ea typeface="Times New Roman"/>
              <a:cs typeface="Times New Roman"/>
              <a:sym typeface="Times New Roman"/>
            </a:endParaRPr>
          </a:p>
        </p:txBody>
      </p:sp>
      <p:sp>
        <p:nvSpPr>
          <p:cNvPr id="561" name="Google Shape;561;p65"/>
          <p:cNvSpPr txBox="1"/>
          <p:nvPr/>
        </p:nvSpPr>
        <p:spPr>
          <a:xfrm>
            <a:off x="9980" y="523450"/>
            <a:ext cx="9134019" cy="6488926"/>
          </a:xfrm>
          <a:prstGeom prst="rect">
            <a:avLst/>
          </a:prstGeom>
          <a:noFill/>
          <a:ln>
            <a:noFill/>
          </a:ln>
        </p:spPr>
        <p:txBody>
          <a:bodyPr spcFirstLastPara="1" wrap="square" lIns="91425" tIns="91425" rIns="91425" bIns="91425" anchor="t" anchorCtr="0">
            <a:spAutoFit/>
          </a:bodyPr>
          <a:lstStyle/>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Produce self-consistent framework for EOS modeling</a:t>
            </a:r>
            <a:endParaRPr sz="1800" dirty="0">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Check if constraints from all available constrains are fulfilled</a:t>
            </a:r>
            <a:endParaRPr sz="1800" dirty="0">
              <a:solidFill>
                <a:schemeClr val="dk1"/>
              </a:solidFill>
              <a:latin typeface="Calibri"/>
              <a:ea typeface="Calibri"/>
              <a:cs typeface="Calibri"/>
              <a:sym typeface="Calibri"/>
            </a:endParaRPr>
          </a:p>
          <a:p>
            <a:pPr marL="457200" lvl="0" indent="0" algn="l" rtl="0">
              <a:lnSpc>
                <a:spcPct val="100000"/>
              </a:lnSpc>
              <a:spcBef>
                <a:spcPts val="200"/>
              </a:spcBef>
              <a:spcAft>
                <a:spcPts val="0"/>
              </a:spcAft>
              <a:buNone/>
            </a:pPr>
            <a:r>
              <a:rPr lang="zh-CN" sz="1600" dirty="0">
                <a:solidFill>
                  <a:srgbClr val="154AF3"/>
                </a:solidFill>
                <a:latin typeface="Times New Roman"/>
                <a:ea typeface="Times New Roman"/>
                <a:cs typeface="Times New Roman"/>
                <a:sym typeface="Times New Roman"/>
              </a:rPr>
              <a:t>Demonstrate the consistency between laboratory and astrophysical nuclear matter in neutron stars by considering low-density nuclear physics constraints (from </a:t>
            </a:r>
            <a:r>
              <a:rPr lang="zh-CN" sz="1600" baseline="30000" dirty="0">
                <a:solidFill>
                  <a:srgbClr val="154AF3"/>
                </a:solidFill>
                <a:latin typeface="Times New Roman"/>
                <a:ea typeface="Times New Roman"/>
                <a:cs typeface="Times New Roman"/>
                <a:sym typeface="Times New Roman"/>
              </a:rPr>
              <a:t>208</a:t>
            </a:r>
            <a:r>
              <a:rPr lang="zh-CN" sz="1600" dirty="0">
                <a:solidFill>
                  <a:srgbClr val="154AF3"/>
                </a:solidFill>
                <a:latin typeface="Times New Roman"/>
                <a:ea typeface="Times New Roman"/>
                <a:cs typeface="Times New Roman"/>
                <a:sym typeface="Times New Roman"/>
              </a:rPr>
              <a:t>Pb neutron-skin thickness) and high-density astrophysical constraints (from neutron star global properties).</a:t>
            </a:r>
            <a:endParaRPr sz="1800" dirty="0">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Prepare priors for a set of EOS parameters, also incorporating phase transitions </a:t>
            </a:r>
            <a:endParaRPr sz="1800" dirty="0">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Statistically establish the effective stiffness of neutron star EOS</a:t>
            </a:r>
            <a:endParaRPr sz="1800" dirty="0">
              <a:solidFill>
                <a:schemeClr val="dk1"/>
              </a:solidFill>
              <a:latin typeface="Calibri"/>
              <a:ea typeface="Calibri"/>
              <a:cs typeface="Calibri"/>
              <a:sym typeface="Calibri"/>
            </a:endParaRPr>
          </a:p>
          <a:p>
            <a:pPr marL="457200" lvl="0" indent="0" algn="l" rtl="0">
              <a:lnSpc>
                <a:spcPct val="100000"/>
              </a:lnSpc>
              <a:spcBef>
                <a:spcPts val="200"/>
              </a:spcBef>
              <a:spcAft>
                <a:spcPts val="0"/>
              </a:spcAft>
              <a:buNone/>
            </a:pPr>
            <a:r>
              <a:rPr lang="zh-CN" sz="1600" dirty="0">
                <a:solidFill>
                  <a:srgbClr val="154AF3"/>
                </a:solidFill>
                <a:latin typeface="Times New Roman"/>
                <a:ea typeface="Times New Roman"/>
                <a:cs typeface="Times New Roman"/>
                <a:sym typeface="Times New Roman"/>
              </a:rPr>
              <a:t>General requirements adopted (e.g., causality) indicate the EOS is moderately stiff, with sound speed squared peaked at ~0.8c</a:t>
            </a:r>
            <a:r>
              <a:rPr lang="zh-CN" sz="1600" baseline="-25000" dirty="0">
                <a:solidFill>
                  <a:srgbClr val="154AF3"/>
                </a:solidFill>
                <a:latin typeface="Times New Roman"/>
                <a:ea typeface="Times New Roman"/>
                <a:cs typeface="Times New Roman"/>
                <a:sym typeface="Times New Roman"/>
              </a:rPr>
              <a:t>s</a:t>
            </a:r>
            <a:r>
              <a:rPr lang="zh-CN" sz="1600" baseline="30000" dirty="0">
                <a:solidFill>
                  <a:srgbClr val="154AF3"/>
                </a:solidFill>
                <a:latin typeface="Times New Roman"/>
                <a:ea typeface="Times New Roman"/>
                <a:cs typeface="Times New Roman"/>
                <a:sym typeface="Times New Roman"/>
              </a:rPr>
              <a:t>2</a:t>
            </a:r>
            <a:r>
              <a:rPr lang="zh-CN" sz="1600" dirty="0">
                <a:solidFill>
                  <a:srgbClr val="154AF3"/>
                </a:solidFill>
                <a:latin typeface="Times New Roman"/>
                <a:ea typeface="Times New Roman"/>
                <a:cs typeface="Times New Roman"/>
                <a:sym typeface="Times New Roman"/>
              </a:rPr>
              <a:t> in NS matter, not subject to the type of phase transitions. </a:t>
            </a:r>
            <a:endParaRPr sz="1600" dirty="0">
              <a:solidFill>
                <a:srgbClr val="154AF3"/>
              </a:solidFill>
              <a:latin typeface="Times New Roman"/>
              <a:ea typeface="Times New Roman"/>
              <a:cs typeface="Times New Roman"/>
              <a:sym typeface="Times New Roman"/>
            </a:endParaRPr>
          </a:p>
          <a:p>
            <a:pPr marL="457200" marR="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Examine whether current data favour strong 1st-order phase transition inside NS cores</a:t>
            </a:r>
            <a:endParaRPr sz="1800" dirty="0">
              <a:solidFill>
                <a:schemeClr val="dk1"/>
              </a:solidFill>
              <a:latin typeface="Calibri"/>
              <a:ea typeface="Calibri"/>
              <a:cs typeface="Calibri"/>
              <a:sym typeface="Calibri"/>
            </a:endParaRPr>
          </a:p>
          <a:p>
            <a:pPr marL="457200" lvl="0" indent="0" algn="l" rtl="0">
              <a:lnSpc>
                <a:spcPct val="100000"/>
              </a:lnSpc>
              <a:spcBef>
                <a:spcPts val="200"/>
              </a:spcBef>
              <a:spcAft>
                <a:spcPts val="0"/>
              </a:spcAft>
              <a:buNone/>
            </a:pPr>
            <a:r>
              <a:rPr lang="zh-CN" sz="1600" dirty="0">
                <a:solidFill>
                  <a:srgbClr val="154AF3"/>
                </a:solidFill>
                <a:latin typeface="Times New Roman"/>
                <a:ea typeface="Times New Roman"/>
                <a:cs typeface="Times New Roman"/>
                <a:sym typeface="Times New Roman"/>
              </a:rPr>
              <a:t>Current data compatible with both possibilities; Evidence of a phase transition strengthened for stiff hadronic EOSs (like DD2).</a:t>
            </a:r>
            <a:endParaRPr sz="1800" dirty="0">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Confront single Λ-hypernuclei data with the neutron star observational data</a:t>
            </a:r>
            <a:endParaRPr sz="1800" dirty="0">
              <a:solidFill>
                <a:schemeClr val="dk1"/>
              </a:solidFill>
              <a:latin typeface="Calibri"/>
              <a:ea typeface="Calibri"/>
              <a:cs typeface="Calibri"/>
              <a:sym typeface="Calibri"/>
            </a:endParaRPr>
          </a:p>
          <a:p>
            <a:pPr marL="457200" lvl="0" indent="0" algn="l" rtl="0">
              <a:lnSpc>
                <a:spcPct val="100000"/>
              </a:lnSpc>
              <a:spcBef>
                <a:spcPts val="200"/>
              </a:spcBef>
              <a:spcAft>
                <a:spcPts val="0"/>
              </a:spcAft>
              <a:buNone/>
            </a:pPr>
            <a:r>
              <a:rPr lang="zh-CN" sz="1600" dirty="0">
                <a:solidFill>
                  <a:srgbClr val="154AF3"/>
                </a:solidFill>
                <a:latin typeface="Times New Roman"/>
                <a:ea typeface="Times New Roman"/>
                <a:cs typeface="Times New Roman"/>
                <a:sym typeface="Times New Roman"/>
              </a:rPr>
              <a:t>With relaxation of the commonly-assumed SU(3) symmetry, the data of single Λ hypernuclei ensures a large enough scalar hyperon coupling to match the large vector hyperon couplin</a:t>
            </a:r>
            <a:r>
              <a:rPr lang="en-US" altLang="zh-CN" sz="1600" dirty="0">
                <a:solidFill>
                  <a:srgbClr val="154AF3"/>
                </a:solidFill>
                <a:latin typeface="Times New Roman"/>
                <a:ea typeface="Times New Roman"/>
                <a:cs typeface="Times New Roman"/>
                <a:sym typeface="Times New Roman"/>
              </a:rPr>
              <a:t>g: No hyperon puzzle?!</a:t>
            </a:r>
            <a:endParaRPr sz="1600" dirty="0">
              <a:solidFill>
                <a:srgbClr val="154AF3"/>
              </a:solidFill>
              <a:latin typeface="Times New Roman"/>
              <a:ea typeface="Times New Roman"/>
              <a:cs typeface="Times New Roman"/>
              <a:sym typeface="Times New Roman"/>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Suggest possibility to distinguish neutron stars with quark stars from simultaneous measurement of the stellar radius and the moment of inertia</a:t>
            </a:r>
            <a:endParaRPr sz="1300" dirty="0">
              <a:solidFill>
                <a:schemeClr val="dk1"/>
              </a:solidFill>
              <a:highlight>
                <a:srgbClr val="FFFFFF"/>
              </a:highlight>
            </a:endParaRPr>
          </a:p>
          <a:p>
            <a:pPr marL="457200" lvl="0" indent="0" algn="l" rtl="0">
              <a:lnSpc>
                <a:spcPct val="100000"/>
              </a:lnSpc>
              <a:spcBef>
                <a:spcPts val="200"/>
              </a:spcBef>
              <a:spcAft>
                <a:spcPts val="0"/>
              </a:spcAft>
              <a:buNone/>
            </a:pPr>
            <a:r>
              <a:rPr lang="zh-CN" sz="1600" dirty="0">
                <a:solidFill>
                  <a:srgbClr val="154AF3"/>
                </a:solidFill>
                <a:latin typeface="Times New Roman"/>
                <a:ea typeface="Times New Roman"/>
                <a:cs typeface="Times New Roman"/>
                <a:sym typeface="Times New Roman"/>
              </a:rPr>
              <a:t>If the MOI is measured large for PSR J0737-3039 A, 𝐼</a:t>
            </a:r>
            <a:r>
              <a:rPr lang="zh-CN" sz="1600" baseline="-25000" dirty="0">
                <a:solidFill>
                  <a:srgbClr val="154AF3"/>
                </a:solidFill>
                <a:latin typeface="Times New Roman"/>
                <a:ea typeface="Times New Roman"/>
                <a:cs typeface="Times New Roman"/>
                <a:sym typeface="Times New Roman"/>
              </a:rPr>
              <a:t>𝐴</a:t>
            </a:r>
            <a:r>
              <a:rPr lang="zh-CN" sz="1600" dirty="0">
                <a:solidFill>
                  <a:srgbClr val="154AF3"/>
                </a:solidFill>
                <a:latin typeface="Times New Roman"/>
                <a:ea typeface="Times New Roman"/>
                <a:cs typeface="Times New Roman"/>
                <a:sym typeface="Times New Roman"/>
              </a:rPr>
              <a:t>≳1.4×10</a:t>
            </a:r>
            <a:r>
              <a:rPr lang="zh-CN" sz="1600" baseline="30000" dirty="0">
                <a:solidFill>
                  <a:srgbClr val="154AF3"/>
                </a:solidFill>
                <a:latin typeface="Times New Roman"/>
                <a:ea typeface="Times New Roman"/>
                <a:cs typeface="Times New Roman"/>
                <a:sym typeface="Times New Roman"/>
              </a:rPr>
              <a:t>45</a:t>
            </a:r>
            <a:r>
              <a:rPr lang="zh-CN" sz="1600" dirty="0">
                <a:solidFill>
                  <a:srgbClr val="154AF3"/>
                </a:solidFill>
                <a:latin typeface="Times New Roman"/>
                <a:ea typeface="Times New Roman"/>
                <a:cs typeface="Times New Roman"/>
                <a:sym typeface="Times New Roman"/>
              </a:rPr>
              <a:t>g cm</a:t>
            </a:r>
            <a:r>
              <a:rPr lang="zh-CN" sz="1600" baseline="30000" dirty="0">
                <a:solidFill>
                  <a:srgbClr val="154AF3"/>
                </a:solidFill>
                <a:latin typeface="Times New Roman"/>
                <a:ea typeface="Times New Roman"/>
                <a:cs typeface="Times New Roman"/>
                <a:sym typeface="Times New Roman"/>
              </a:rPr>
              <a:t>2</a:t>
            </a:r>
            <a:r>
              <a:rPr lang="zh-CN" sz="1600" dirty="0">
                <a:solidFill>
                  <a:srgbClr val="154AF3"/>
                </a:solidFill>
                <a:latin typeface="Times New Roman"/>
                <a:ea typeface="Times New Roman"/>
                <a:cs typeface="Times New Roman"/>
                <a:sym typeface="Times New Roman"/>
              </a:rPr>
              <a:t>, it is most likely a quark star rather than a neutron star with or without a quark core, provided that the accuracy of the radius measurement is at least∼1 km.</a:t>
            </a:r>
            <a:endParaRPr sz="1800" dirty="0">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zh-CN" sz="1800" dirty="0">
                <a:solidFill>
                  <a:schemeClr val="dk1"/>
                </a:solidFill>
                <a:latin typeface="Calibri"/>
                <a:ea typeface="Calibri"/>
                <a:cs typeface="Calibri"/>
                <a:sym typeface="Calibri"/>
              </a:rPr>
              <a:t>Comprehensive analysis of multi-messenger, multi-wavelength data </a:t>
            </a:r>
            <a:r>
              <a:rPr lang="zh-CN" sz="1800" dirty="0">
                <a:solidFill>
                  <a:srgbClr val="CC0000"/>
                </a:solidFill>
                <a:latin typeface="Calibri"/>
                <a:ea typeface="Calibri"/>
                <a:cs typeface="Calibri"/>
                <a:sym typeface="Calibri"/>
              </a:rPr>
              <a:t>ongoing</a:t>
            </a:r>
            <a:r>
              <a:rPr lang="zh-CN" sz="1800" dirty="0">
                <a:solidFill>
                  <a:schemeClr val="dk1"/>
                </a:solidFill>
                <a:latin typeface="Calibri"/>
                <a:ea typeface="Calibri"/>
                <a:cs typeface="Calibri"/>
                <a:sym typeface="Calibri"/>
              </a:rPr>
              <a:t> to probe the EOS at different density regimes…</a:t>
            </a:r>
            <a:endParaRPr sz="1800" dirty="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566" name="Google Shape;566;p66"/>
          <p:cNvGrpSpPr/>
          <p:nvPr/>
        </p:nvGrpSpPr>
        <p:grpSpPr>
          <a:xfrm>
            <a:off x="394150" y="778538"/>
            <a:ext cx="4376950" cy="1811225"/>
            <a:chOff x="4767050" y="573263"/>
            <a:chExt cx="4376950" cy="1811225"/>
          </a:xfrm>
        </p:grpSpPr>
        <p:pic>
          <p:nvPicPr>
            <p:cNvPr id="567" name="Google Shape;567;p66"/>
            <p:cNvPicPr preferRelativeResize="0"/>
            <p:nvPr/>
          </p:nvPicPr>
          <p:blipFill>
            <a:blip r:embed="rId3">
              <a:alphaModFix/>
            </a:blip>
            <a:stretch>
              <a:fillRect/>
            </a:stretch>
          </p:blipFill>
          <p:spPr>
            <a:xfrm>
              <a:off x="4767050" y="802938"/>
              <a:ext cx="4003151" cy="1581550"/>
            </a:xfrm>
            <a:prstGeom prst="rect">
              <a:avLst/>
            </a:prstGeom>
            <a:noFill/>
            <a:ln>
              <a:noFill/>
            </a:ln>
          </p:spPr>
        </p:pic>
        <p:sp>
          <p:nvSpPr>
            <p:cNvPr id="568" name="Google Shape;568;p66"/>
            <p:cNvSpPr txBox="1"/>
            <p:nvPr/>
          </p:nvSpPr>
          <p:spPr>
            <a:xfrm>
              <a:off x="4988250" y="573263"/>
              <a:ext cx="3344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u="sng">
                  <a:solidFill>
                    <a:srgbClr val="FF0000"/>
                  </a:solidFill>
                  <a:latin typeface="Lato"/>
                  <a:ea typeface="Lato"/>
                  <a:cs typeface="Lato"/>
                  <a:sym typeface="Lato"/>
                  <a:hlinkClick r:id="rId4">
                    <a:extLst>
                      <a:ext uri="{A12FA001-AC4F-418D-AE19-62706E023703}">
                        <ahyp:hlinkClr xmlns:ahyp="http://schemas.microsoft.com/office/drawing/2018/hyperlinkcolor" val="tx"/>
                      </a:ext>
                    </a:extLst>
                  </a:hlinkClick>
                </a:rPr>
                <a:t>https://baas.aas.org/astro2020-science</a:t>
              </a:r>
              <a:r>
                <a:rPr lang="zh-CN" u="sng">
                  <a:solidFill>
                    <a:srgbClr val="FF0000"/>
                  </a:solidFill>
                  <a:latin typeface="Lato"/>
                  <a:ea typeface="Lato"/>
                  <a:cs typeface="Lato"/>
                  <a:sym typeface="Lato"/>
                </a:rPr>
                <a:t> </a:t>
              </a:r>
              <a:endParaRPr u="sng">
                <a:solidFill>
                  <a:srgbClr val="FF0000"/>
                </a:solidFill>
                <a:latin typeface="Lato"/>
                <a:ea typeface="Lato"/>
                <a:cs typeface="Lato"/>
                <a:sym typeface="Lato"/>
              </a:endParaRPr>
            </a:p>
          </p:txBody>
        </p:sp>
        <p:sp>
          <p:nvSpPr>
            <p:cNvPr id="569" name="Google Shape;569;p66"/>
            <p:cNvSpPr txBox="1"/>
            <p:nvPr/>
          </p:nvSpPr>
          <p:spPr>
            <a:xfrm>
              <a:off x="5031300" y="746950"/>
              <a:ext cx="41127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a:solidFill>
                    <a:srgbClr val="FF0000"/>
                  </a:solidFill>
                  <a:latin typeface="Calibri"/>
                  <a:ea typeface="Calibri"/>
                  <a:cs typeface="Calibri"/>
                  <a:sym typeface="Calibri"/>
                </a:rPr>
                <a:t>面向2022-2032的天文和天体物理十年规划Astro2020</a:t>
              </a:r>
              <a:endParaRPr sz="500">
                <a:solidFill>
                  <a:srgbClr val="FF0000"/>
                </a:solidFill>
                <a:latin typeface="Calibri"/>
                <a:ea typeface="Calibri"/>
                <a:cs typeface="Calibri"/>
                <a:sym typeface="Calibri"/>
              </a:endParaRPr>
            </a:p>
          </p:txBody>
        </p:sp>
      </p:grpSp>
      <p:pic>
        <p:nvPicPr>
          <p:cNvPr id="570" name="Google Shape;570;p66"/>
          <p:cNvPicPr preferRelativeResize="0"/>
          <p:nvPr/>
        </p:nvPicPr>
        <p:blipFill rotWithShape="1">
          <a:blip r:embed="rId5">
            <a:alphaModFix/>
          </a:blip>
          <a:srcRect b="10722"/>
          <a:stretch/>
        </p:blipFill>
        <p:spPr>
          <a:xfrm>
            <a:off x="319512" y="3442850"/>
            <a:ext cx="4303888" cy="1332053"/>
          </a:xfrm>
          <a:prstGeom prst="rect">
            <a:avLst/>
          </a:prstGeom>
          <a:noFill/>
          <a:ln w="9525" cap="flat" cmpd="sng">
            <a:solidFill>
              <a:srgbClr val="595959"/>
            </a:solidFill>
            <a:prstDash val="solid"/>
            <a:round/>
            <a:headEnd type="none" w="sm" len="sm"/>
            <a:tailEnd type="none" w="sm" len="sm"/>
          </a:ln>
        </p:spPr>
      </p:pic>
      <p:grpSp>
        <p:nvGrpSpPr>
          <p:cNvPr id="571" name="Google Shape;571;p66"/>
          <p:cNvGrpSpPr/>
          <p:nvPr/>
        </p:nvGrpSpPr>
        <p:grpSpPr>
          <a:xfrm>
            <a:off x="300013" y="3765563"/>
            <a:ext cx="3418975" cy="602413"/>
            <a:chOff x="4672913" y="3560288"/>
            <a:chExt cx="3418975" cy="602413"/>
          </a:xfrm>
        </p:grpSpPr>
        <p:sp>
          <p:nvSpPr>
            <p:cNvPr id="572" name="Google Shape;572;p66"/>
            <p:cNvSpPr txBox="1"/>
            <p:nvPr/>
          </p:nvSpPr>
          <p:spPr>
            <a:xfrm>
              <a:off x="4688088" y="3560288"/>
              <a:ext cx="3403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zh-CN" u="sng">
                  <a:solidFill>
                    <a:srgbClr val="FF0000"/>
                  </a:solidFill>
                  <a:latin typeface="Calibri"/>
                  <a:ea typeface="Calibri"/>
                  <a:cs typeface="Calibri"/>
                  <a:sym typeface="Calibri"/>
                </a:rPr>
                <a:t>https://www.isdc.unige.ch/extp/</a:t>
              </a:r>
              <a:endParaRPr u="sng">
                <a:solidFill>
                  <a:srgbClr val="FF0000"/>
                </a:solidFill>
                <a:latin typeface="Calibri"/>
                <a:ea typeface="Calibri"/>
                <a:cs typeface="Calibri"/>
                <a:sym typeface="Calibri"/>
              </a:endParaRPr>
            </a:p>
          </p:txBody>
        </p:sp>
        <p:sp>
          <p:nvSpPr>
            <p:cNvPr id="573" name="Google Shape;573;p66"/>
            <p:cNvSpPr txBox="1"/>
            <p:nvPr/>
          </p:nvSpPr>
          <p:spPr>
            <a:xfrm>
              <a:off x="4672913" y="3777800"/>
              <a:ext cx="31923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a:solidFill>
                    <a:srgbClr val="FF0000"/>
                  </a:solidFill>
                  <a:latin typeface="Calibri"/>
                  <a:ea typeface="Calibri"/>
                  <a:cs typeface="Calibri"/>
                  <a:sym typeface="Calibri"/>
                </a:rPr>
                <a:t>增强型X射线时变与偏振空间天文台卫星</a:t>
              </a:r>
              <a:endParaRPr sz="1300">
                <a:solidFill>
                  <a:srgbClr val="FF0000"/>
                </a:solidFill>
                <a:latin typeface="Calibri"/>
                <a:ea typeface="Calibri"/>
                <a:cs typeface="Calibri"/>
                <a:sym typeface="Calibri"/>
              </a:endParaRPr>
            </a:p>
          </p:txBody>
        </p:sp>
      </p:grpSp>
      <p:pic>
        <p:nvPicPr>
          <p:cNvPr id="574" name="Google Shape;574;p66"/>
          <p:cNvPicPr preferRelativeResize="0"/>
          <p:nvPr/>
        </p:nvPicPr>
        <p:blipFill>
          <a:blip r:embed="rId6">
            <a:alphaModFix/>
          </a:blip>
          <a:stretch>
            <a:fillRect/>
          </a:stretch>
        </p:blipFill>
        <p:spPr>
          <a:xfrm>
            <a:off x="3312212" y="3866377"/>
            <a:ext cx="1182808" cy="1136575"/>
          </a:xfrm>
          <a:prstGeom prst="rect">
            <a:avLst/>
          </a:prstGeom>
          <a:noFill/>
          <a:ln>
            <a:noFill/>
          </a:ln>
        </p:spPr>
      </p:pic>
      <p:pic>
        <p:nvPicPr>
          <p:cNvPr id="575" name="Google Shape;575;p66"/>
          <p:cNvPicPr preferRelativeResize="0"/>
          <p:nvPr/>
        </p:nvPicPr>
        <p:blipFill>
          <a:blip r:embed="rId7">
            <a:alphaModFix/>
          </a:blip>
          <a:stretch>
            <a:fillRect/>
          </a:stretch>
        </p:blipFill>
        <p:spPr>
          <a:xfrm>
            <a:off x="2636351" y="2470800"/>
            <a:ext cx="1911325" cy="792000"/>
          </a:xfrm>
          <a:prstGeom prst="rect">
            <a:avLst/>
          </a:prstGeom>
          <a:noFill/>
          <a:ln>
            <a:noFill/>
          </a:ln>
        </p:spPr>
      </p:pic>
      <p:grpSp>
        <p:nvGrpSpPr>
          <p:cNvPr id="576" name="Google Shape;576;p66"/>
          <p:cNvGrpSpPr/>
          <p:nvPr/>
        </p:nvGrpSpPr>
        <p:grpSpPr>
          <a:xfrm>
            <a:off x="243773" y="5157525"/>
            <a:ext cx="4303899" cy="1495111"/>
            <a:chOff x="4616673" y="4799850"/>
            <a:chExt cx="4303899" cy="1495111"/>
          </a:xfrm>
        </p:grpSpPr>
        <p:pic>
          <p:nvPicPr>
            <p:cNvPr id="577" name="Google Shape;577;p66"/>
            <p:cNvPicPr preferRelativeResize="0"/>
            <p:nvPr/>
          </p:nvPicPr>
          <p:blipFill>
            <a:blip r:embed="rId8">
              <a:alphaModFix/>
            </a:blip>
            <a:stretch>
              <a:fillRect/>
            </a:stretch>
          </p:blipFill>
          <p:spPr>
            <a:xfrm>
              <a:off x="4616673" y="4799850"/>
              <a:ext cx="4303899" cy="1495111"/>
            </a:xfrm>
            <a:prstGeom prst="rect">
              <a:avLst/>
            </a:prstGeom>
            <a:noFill/>
            <a:ln>
              <a:noFill/>
            </a:ln>
          </p:spPr>
        </p:pic>
        <p:grpSp>
          <p:nvGrpSpPr>
            <p:cNvPr id="578" name="Google Shape;578;p66"/>
            <p:cNvGrpSpPr/>
            <p:nvPr/>
          </p:nvGrpSpPr>
          <p:grpSpPr>
            <a:xfrm>
              <a:off x="4687450" y="5207763"/>
              <a:ext cx="3005900" cy="576738"/>
              <a:chOff x="4687450" y="5207763"/>
              <a:chExt cx="3005900" cy="576738"/>
            </a:xfrm>
          </p:grpSpPr>
          <p:sp>
            <p:nvSpPr>
              <p:cNvPr id="579" name="Google Shape;579;p66"/>
              <p:cNvSpPr txBox="1"/>
              <p:nvPr/>
            </p:nvSpPr>
            <p:spPr>
              <a:xfrm>
                <a:off x="4687450" y="5207763"/>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zh-CN" u="sng">
                    <a:solidFill>
                      <a:srgbClr val="FF0000"/>
                    </a:solidFill>
                    <a:latin typeface="Calibri"/>
                    <a:ea typeface="Calibri"/>
                    <a:cs typeface="Calibri"/>
                    <a:sym typeface="Calibri"/>
                  </a:rPr>
                  <a:t>https://www.skatelescope.org/</a:t>
                </a:r>
                <a:endParaRPr u="sng">
                  <a:solidFill>
                    <a:srgbClr val="FF0000"/>
                  </a:solidFill>
                  <a:latin typeface="Calibri"/>
                  <a:ea typeface="Calibri"/>
                  <a:cs typeface="Calibri"/>
                  <a:sym typeface="Calibri"/>
                </a:endParaRPr>
              </a:p>
            </p:txBody>
          </p:sp>
          <p:sp>
            <p:nvSpPr>
              <p:cNvPr id="580" name="Google Shape;580;p66"/>
              <p:cNvSpPr txBox="1"/>
              <p:nvPr/>
            </p:nvSpPr>
            <p:spPr>
              <a:xfrm>
                <a:off x="4693350" y="5399600"/>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a:solidFill>
                      <a:srgbClr val="FF0000"/>
                    </a:solidFill>
                    <a:latin typeface="Calibri"/>
                    <a:ea typeface="Calibri"/>
                    <a:cs typeface="Calibri"/>
                    <a:sym typeface="Calibri"/>
                  </a:rPr>
                  <a:t>平方公里射电阵</a:t>
                </a:r>
                <a:endParaRPr>
                  <a:solidFill>
                    <a:srgbClr val="FF0000"/>
                  </a:solidFill>
                  <a:latin typeface="Calibri"/>
                  <a:ea typeface="Calibri"/>
                  <a:cs typeface="Calibri"/>
                  <a:sym typeface="Calibri"/>
                </a:endParaRPr>
              </a:p>
            </p:txBody>
          </p:sp>
        </p:grpSp>
      </p:grpSp>
      <p:pic>
        <p:nvPicPr>
          <p:cNvPr id="581" name="Google Shape;581;p66"/>
          <p:cNvPicPr preferRelativeResize="0"/>
          <p:nvPr/>
        </p:nvPicPr>
        <p:blipFill>
          <a:blip r:embed="rId9">
            <a:alphaModFix/>
          </a:blip>
          <a:stretch>
            <a:fillRect/>
          </a:stretch>
        </p:blipFill>
        <p:spPr>
          <a:xfrm>
            <a:off x="103925" y="2586238"/>
            <a:ext cx="2465149" cy="658500"/>
          </a:xfrm>
          <a:prstGeom prst="rect">
            <a:avLst/>
          </a:prstGeom>
          <a:noFill/>
          <a:ln>
            <a:noFill/>
          </a:ln>
        </p:spPr>
      </p:pic>
      <p:sp>
        <p:nvSpPr>
          <p:cNvPr id="582" name="Google Shape;582;p66"/>
          <p:cNvSpPr txBox="1"/>
          <p:nvPr/>
        </p:nvSpPr>
        <p:spPr>
          <a:xfrm>
            <a:off x="250050" y="4229625"/>
            <a:ext cx="3000000" cy="4002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b="1">
                <a:solidFill>
                  <a:srgbClr val="666666"/>
                </a:solidFill>
                <a:latin typeface="STsong"/>
                <a:ea typeface="STsong"/>
                <a:cs typeface="STsong"/>
                <a:sym typeface="STsong"/>
              </a:rPr>
              <a:t>~5-10⨉NICER</a:t>
            </a:r>
            <a:endParaRPr b="1" u="sng">
              <a:solidFill>
                <a:srgbClr val="154AF3"/>
              </a:solidFill>
              <a:latin typeface="STsong"/>
              <a:ea typeface="STsong"/>
              <a:cs typeface="STsong"/>
              <a:sym typeface="STsong"/>
            </a:endParaRPr>
          </a:p>
        </p:txBody>
      </p:sp>
      <p:sp>
        <p:nvSpPr>
          <p:cNvPr id="583" name="Google Shape;583;p66"/>
          <p:cNvSpPr/>
          <p:nvPr/>
        </p:nvSpPr>
        <p:spPr>
          <a:xfrm>
            <a:off x="19950" y="81950"/>
            <a:ext cx="9104100" cy="6966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zh-CN" sz="2400" b="1">
                <a:solidFill>
                  <a:srgbClr val="1608F7"/>
                </a:solidFill>
                <a:latin typeface="Times New Roman"/>
                <a:ea typeface="Times New Roman"/>
                <a:cs typeface="Times New Roman"/>
                <a:sym typeface="Times New Roman"/>
              </a:rPr>
              <a:t>Multiwavelength &amp; Multimessenger Era!</a:t>
            </a:r>
            <a:endParaRPr sz="2000">
              <a:solidFill>
                <a:schemeClr val="dk1"/>
              </a:solidFill>
              <a:latin typeface="Times New Roman"/>
              <a:ea typeface="Times New Roman"/>
              <a:cs typeface="Times New Roman"/>
              <a:sym typeface="Times New Roman"/>
            </a:endParaRPr>
          </a:p>
        </p:txBody>
      </p:sp>
      <p:pic>
        <p:nvPicPr>
          <p:cNvPr id="584" name="Google Shape;584;p66"/>
          <p:cNvPicPr preferRelativeResize="0"/>
          <p:nvPr/>
        </p:nvPicPr>
        <p:blipFill>
          <a:blip r:embed="rId10">
            <a:alphaModFix/>
          </a:blip>
          <a:stretch>
            <a:fillRect/>
          </a:stretch>
        </p:blipFill>
        <p:spPr>
          <a:xfrm>
            <a:off x="2883850" y="5072537"/>
            <a:ext cx="1806598" cy="1016188"/>
          </a:xfrm>
          <a:prstGeom prst="rect">
            <a:avLst/>
          </a:prstGeom>
          <a:noFill/>
          <a:ln>
            <a:noFill/>
          </a:ln>
        </p:spPr>
      </p:pic>
      <p:grpSp>
        <p:nvGrpSpPr>
          <p:cNvPr id="585" name="Google Shape;585;p66"/>
          <p:cNvGrpSpPr/>
          <p:nvPr/>
        </p:nvGrpSpPr>
        <p:grpSpPr>
          <a:xfrm>
            <a:off x="4634475" y="778550"/>
            <a:ext cx="2858413" cy="2156383"/>
            <a:chOff x="58063" y="4024350"/>
            <a:chExt cx="2858413" cy="2156383"/>
          </a:xfrm>
        </p:grpSpPr>
        <p:pic>
          <p:nvPicPr>
            <p:cNvPr id="586" name="Google Shape;586;p66"/>
            <p:cNvPicPr preferRelativeResize="0"/>
            <p:nvPr/>
          </p:nvPicPr>
          <p:blipFill rotWithShape="1">
            <a:blip r:embed="rId11">
              <a:alphaModFix/>
            </a:blip>
            <a:srcRect/>
            <a:stretch/>
          </p:blipFill>
          <p:spPr>
            <a:xfrm>
              <a:off x="179250" y="4388787"/>
              <a:ext cx="2737225" cy="1791946"/>
            </a:xfrm>
            <a:prstGeom prst="rect">
              <a:avLst/>
            </a:prstGeom>
            <a:noFill/>
            <a:ln>
              <a:noFill/>
            </a:ln>
          </p:spPr>
        </p:pic>
        <p:sp>
          <p:nvSpPr>
            <p:cNvPr id="587" name="Google Shape;587;p66"/>
            <p:cNvSpPr txBox="1"/>
            <p:nvPr/>
          </p:nvSpPr>
          <p:spPr>
            <a:xfrm>
              <a:off x="58063" y="4024350"/>
              <a:ext cx="1920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u="sng">
                  <a:solidFill>
                    <a:srgbClr val="FF0000"/>
                  </a:solidFill>
                  <a:latin typeface="Lato"/>
                  <a:ea typeface="Lato"/>
                  <a:cs typeface="Lato"/>
                  <a:sym typeface="Lato"/>
                </a:rPr>
                <a:t>https://fast.bao.ac.cn/</a:t>
              </a:r>
              <a:endParaRPr u="sng">
                <a:solidFill>
                  <a:srgbClr val="FF0000"/>
                </a:solidFill>
                <a:latin typeface="Lato"/>
                <a:ea typeface="Lato"/>
                <a:cs typeface="Lato"/>
                <a:sym typeface="Lato"/>
              </a:endParaRPr>
            </a:p>
          </p:txBody>
        </p:sp>
      </p:grpSp>
      <p:pic>
        <p:nvPicPr>
          <p:cNvPr id="588" name="Google Shape;588;p66"/>
          <p:cNvPicPr preferRelativeResize="0"/>
          <p:nvPr/>
        </p:nvPicPr>
        <p:blipFill rotWithShape="1">
          <a:blip r:embed="rId12">
            <a:alphaModFix/>
          </a:blip>
          <a:srcRect l="17171" r="22664"/>
          <a:stretch/>
        </p:blipFill>
        <p:spPr>
          <a:xfrm>
            <a:off x="7550951" y="970925"/>
            <a:ext cx="1502276" cy="871701"/>
          </a:xfrm>
          <a:prstGeom prst="rect">
            <a:avLst/>
          </a:prstGeom>
          <a:noFill/>
          <a:ln>
            <a:noFill/>
          </a:ln>
        </p:spPr>
      </p:pic>
      <p:pic>
        <p:nvPicPr>
          <p:cNvPr id="589" name="Google Shape;589;p66"/>
          <p:cNvPicPr preferRelativeResize="0"/>
          <p:nvPr/>
        </p:nvPicPr>
        <p:blipFill>
          <a:blip r:embed="rId13">
            <a:alphaModFix/>
          </a:blip>
          <a:stretch>
            <a:fillRect/>
          </a:stretch>
        </p:blipFill>
        <p:spPr>
          <a:xfrm>
            <a:off x="7565438" y="1881651"/>
            <a:ext cx="1473300" cy="981974"/>
          </a:xfrm>
          <a:prstGeom prst="rect">
            <a:avLst/>
          </a:prstGeom>
          <a:noFill/>
          <a:ln>
            <a:noFill/>
          </a:ln>
        </p:spPr>
      </p:pic>
      <p:sp>
        <p:nvSpPr>
          <p:cNvPr id="590" name="Google Shape;590;p66"/>
          <p:cNvSpPr txBox="1"/>
          <p:nvPr/>
        </p:nvSpPr>
        <p:spPr>
          <a:xfrm>
            <a:off x="7473963" y="1805450"/>
            <a:ext cx="1182900" cy="646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000">
                <a:solidFill>
                  <a:schemeClr val="lt1"/>
                </a:solidFill>
                <a:latin typeface="Lato"/>
                <a:ea typeface="Lato"/>
                <a:cs typeface="Lato"/>
                <a:sym typeface="Lato"/>
              </a:rPr>
              <a:t>世界最大的110米口径全可动射电望远镜</a:t>
            </a:r>
            <a:endParaRPr sz="1000">
              <a:solidFill>
                <a:schemeClr val="lt1"/>
              </a:solidFill>
              <a:latin typeface="Lato"/>
              <a:ea typeface="Lato"/>
              <a:cs typeface="Lato"/>
              <a:sym typeface="Lato"/>
            </a:endParaRPr>
          </a:p>
        </p:txBody>
      </p:sp>
      <p:sp>
        <p:nvSpPr>
          <p:cNvPr id="591" name="Google Shape;591;p66"/>
          <p:cNvSpPr txBox="1"/>
          <p:nvPr/>
        </p:nvSpPr>
        <p:spPr>
          <a:xfrm>
            <a:off x="4949550" y="2990400"/>
            <a:ext cx="3972600" cy="6465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zh-CN" sz="1500">
                <a:solidFill>
                  <a:srgbClr val="FF0000"/>
                </a:solidFill>
                <a:latin typeface="Calibri"/>
                <a:ea typeface="Calibri"/>
                <a:cs typeface="Calibri"/>
                <a:sym typeface="Calibri"/>
              </a:rPr>
              <a:t>强流重离子加速器装置(HIAF), FRIB, RHIC, FAIR, NICA, RIKEN, ROAN, …</a:t>
            </a:r>
            <a:endParaRPr sz="1500">
              <a:solidFill>
                <a:srgbClr val="FF0000"/>
              </a:solidFill>
              <a:latin typeface="Calibri"/>
              <a:ea typeface="Calibri"/>
              <a:cs typeface="Calibri"/>
              <a:sym typeface="Calibri"/>
            </a:endParaRPr>
          </a:p>
        </p:txBody>
      </p:sp>
      <p:pic>
        <p:nvPicPr>
          <p:cNvPr id="592" name="Google Shape;592;p66"/>
          <p:cNvPicPr preferRelativeResize="0"/>
          <p:nvPr/>
        </p:nvPicPr>
        <p:blipFill>
          <a:blip r:embed="rId14">
            <a:alphaModFix/>
          </a:blip>
          <a:stretch>
            <a:fillRect/>
          </a:stretch>
        </p:blipFill>
        <p:spPr>
          <a:xfrm>
            <a:off x="4690450" y="3478850"/>
            <a:ext cx="4151050" cy="3080862"/>
          </a:xfrm>
          <a:prstGeom prst="rect">
            <a:avLst/>
          </a:prstGeom>
          <a:noFill/>
          <a:ln>
            <a:noFill/>
          </a:ln>
        </p:spPr>
      </p:pic>
      <p:sp>
        <p:nvSpPr>
          <p:cNvPr id="593" name="Google Shape;593;p66"/>
          <p:cNvSpPr/>
          <p:nvPr/>
        </p:nvSpPr>
        <p:spPr>
          <a:xfrm>
            <a:off x="5070100" y="6457799"/>
            <a:ext cx="3391750" cy="400201"/>
          </a:xfrm>
          <a:prstGeom prst="rect">
            <a:avLst/>
          </a:prstGeom>
        </p:spPr>
        <p:txBody>
          <a:bodyPr>
            <a:prstTxWarp prst="textPlain">
              <a:avLst/>
            </a:prstTxWarp>
          </a:bodyPr>
          <a:lstStyle/>
          <a:p>
            <a:pPr lvl="0" algn="ctr"/>
            <a:r>
              <a:rPr b="0" i="0" dirty="0">
                <a:ln w="9525" cap="flat" cmpd="sng">
                  <a:solidFill>
                    <a:srgbClr val="FF0000"/>
                  </a:solidFill>
                  <a:prstDash val="solid"/>
                  <a:round/>
                  <a:headEnd type="none" w="sm" len="sm"/>
                  <a:tailEnd type="none" w="sm" len="sm"/>
                </a:ln>
                <a:solidFill>
                  <a:srgbClr val="CC0000"/>
                </a:solidFill>
                <a:latin typeface="Arial"/>
              </a:rPr>
              <a:t>Thank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0"/>
          <p:cNvSpPr txBox="1"/>
          <p:nvPr/>
        </p:nvSpPr>
        <p:spPr>
          <a:xfrm>
            <a:off x="340650" y="76200"/>
            <a:ext cx="8462700" cy="6453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zh-CN" sz="2200" b="1">
                <a:solidFill>
                  <a:srgbClr val="3333FF"/>
                </a:solidFill>
                <a:latin typeface="Times New Roman"/>
                <a:ea typeface="Times New Roman"/>
                <a:cs typeface="Times New Roman"/>
                <a:sym typeface="Times New Roman"/>
              </a:rPr>
              <a:t>RMF EOSs with 7 types of variation of the RMF effective interactions</a:t>
            </a:r>
            <a:endParaRPr sz="2200" b="1">
              <a:solidFill>
                <a:srgbClr val="3333FF"/>
              </a:solidFill>
              <a:latin typeface="Times New Roman"/>
              <a:ea typeface="Times New Roman"/>
              <a:cs typeface="Times New Roman"/>
              <a:sym typeface="Times New Roman"/>
            </a:endParaRPr>
          </a:p>
        </p:txBody>
      </p:sp>
      <p:sp>
        <p:nvSpPr>
          <p:cNvPr id="308" name="Google Shape;308;p50"/>
          <p:cNvSpPr txBox="1"/>
          <p:nvPr/>
        </p:nvSpPr>
        <p:spPr>
          <a:xfrm>
            <a:off x="52000" y="3706517"/>
            <a:ext cx="4505100" cy="2878200"/>
          </a:xfrm>
          <a:prstGeom prst="rect">
            <a:avLst/>
          </a:prstGeom>
          <a:noFill/>
          <a:ln>
            <a:noFill/>
          </a:ln>
        </p:spPr>
        <p:txBody>
          <a:bodyPr spcFirstLastPara="1" wrap="square" lIns="91425" tIns="91425" rIns="91425" bIns="91425" anchor="t" anchorCtr="0">
            <a:spAutoFit/>
          </a:bodyPr>
          <a:lstStyle/>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Original linear Walecka model, </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Nonlinear Walecka model with 𝜎 </a:t>
            </a:r>
            <a:r>
              <a:rPr lang="zh-CN" b="1">
                <a:solidFill>
                  <a:schemeClr val="dk1"/>
                </a:solidFill>
                <a:latin typeface="Times New Roman"/>
                <a:ea typeface="Times New Roman"/>
                <a:cs typeface="Times New Roman"/>
                <a:sym typeface="Times New Roman"/>
              </a:rPr>
              <a:t>self-interacting </a:t>
            </a:r>
            <a:r>
              <a:rPr lang="zh-CN">
                <a:solidFill>
                  <a:schemeClr val="dk1"/>
                </a:solidFill>
                <a:latin typeface="Times New Roman"/>
                <a:ea typeface="Times New Roman"/>
                <a:cs typeface="Times New Roman"/>
                <a:sym typeface="Times New Roman"/>
              </a:rPr>
              <a:t>mesons</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Nonlinear Walecka model with 𝜎, 𝜔 </a:t>
            </a:r>
            <a:r>
              <a:rPr lang="zh-CN" b="1">
                <a:solidFill>
                  <a:schemeClr val="dk1"/>
                </a:solidFill>
                <a:latin typeface="Times New Roman"/>
                <a:ea typeface="Times New Roman"/>
                <a:cs typeface="Times New Roman"/>
                <a:sym typeface="Times New Roman"/>
              </a:rPr>
              <a:t>self-interacting</a:t>
            </a:r>
            <a:r>
              <a:rPr lang="zh-CN">
                <a:solidFill>
                  <a:schemeClr val="dk1"/>
                </a:solidFill>
                <a:latin typeface="Times New Roman"/>
                <a:ea typeface="Times New Roman"/>
                <a:cs typeface="Times New Roman"/>
                <a:sym typeface="Times New Roman"/>
              </a:rPr>
              <a:t> mesons, </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Nonlinear Walecka model with 𝜎, 𝜔 </a:t>
            </a:r>
            <a:r>
              <a:rPr lang="zh-CN" b="1">
                <a:solidFill>
                  <a:schemeClr val="dk1"/>
                </a:solidFill>
                <a:latin typeface="Times New Roman"/>
                <a:ea typeface="Times New Roman"/>
                <a:cs typeface="Times New Roman"/>
                <a:sym typeface="Times New Roman"/>
              </a:rPr>
              <a:t>self-interacting</a:t>
            </a:r>
            <a:r>
              <a:rPr lang="zh-CN">
                <a:solidFill>
                  <a:schemeClr val="dk1"/>
                </a:solidFill>
                <a:latin typeface="Times New Roman"/>
                <a:ea typeface="Times New Roman"/>
                <a:cs typeface="Times New Roman"/>
                <a:sym typeface="Times New Roman"/>
              </a:rPr>
              <a:t> mesons and possible mesonic </a:t>
            </a:r>
            <a:r>
              <a:rPr lang="zh-CN" b="1">
                <a:solidFill>
                  <a:schemeClr val="dk1"/>
                </a:solidFill>
                <a:latin typeface="Times New Roman"/>
                <a:ea typeface="Times New Roman"/>
                <a:cs typeface="Times New Roman"/>
                <a:sym typeface="Times New Roman"/>
              </a:rPr>
              <a:t>cross </a:t>
            </a:r>
            <a:r>
              <a:rPr lang="zh-CN">
                <a:solidFill>
                  <a:schemeClr val="dk1"/>
                </a:solidFill>
                <a:latin typeface="Times New Roman"/>
                <a:ea typeface="Times New Roman"/>
                <a:cs typeface="Times New Roman"/>
                <a:sym typeface="Times New Roman"/>
              </a:rPr>
              <a:t>terms, </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Models in which the parameters that couple the baryons with the mesons are</a:t>
            </a:r>
            <a:r>
              <a:rPr lang="zh-CN" b="1">
                <a:solidFill>
                  <a:schemeClr val="dk1"/>
                </a:solidFill>
                <a:latin typeface="Times New Roman"/>
                <a:ea typeface="Times New Roman"/>
                <a:cs typeface="Times New Roman"/>
                <a:sym typeface="Times New Roman"/>
              </a:rPr>
              <a:t> density-dependent</a:t>
            </a:r>
            <a:r>
              <a:rPr lang="zh-CN">
                <a:solidFill>
                  <a:schemeClr val="dk1"/>
                </a:solidFill>
                <a:latin typeface="Times New Roman"/>
                <a:ea typeface="Times New Roman"/>
                <a:cs typeface="Times New Roman"/>
                <a:sym typeface="Times New Roman"/>
              </a:rPr>
              <a:t>, </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b="1">
                <a:solidFill>
                  <a:schemeClr val="dk1"/>
                </a:solidFill>
                <a:latin typeface="Times New Roman"/>
                <a:ea typeface="Times New Roman"/>
                <a:cs typeface="Times New Roman"/>
                <a:sym typeface="Times New Roman"/>
              </a:rPr>
              <a:t>Point-coupling</a:t>
            </a:r>
            <a:r>
              <a:rPr lang="zh-CN">
                <a:solidFill>
                  <a:schemeClr val="dk1"/>
                </a:solidFill>
                <a:latin typeface="Times New Roman"/>
                <a:ea typeface="Times New Roman"/>
                <a:cs typeface="Times New Roman"/>
                <a:sym typeface="Times New Roman"/>
              </a:rPr>
              <a:t> models without exchanging mesons, </a:t>
            </a:r>
            <a:endParaRPr>
              <a:solidFill>
                <a:schemeClr val="dk1"/>
              </a:solidFill>
              <a:latin typeface="Times New Roman"/>
              <a:ea typeface="Times New Roman"/>
              <a:cs typeface="Times New Roman"/>
              <a:sym typeface="Times New Roman"/>
            </a:endParaRPr>
          </a:p>
          <a:p>
            <a:pPr marL="457200" lvl="0" indent="-186099" algn="l" rtl="0">
              <a:lnSpc>
                <a:spcPct val="115000"/>
              </a:lnSpc>
              <a:spcBef>
                <a:spcPts val="0"/>
              </a:spcBef>
              <a:spcAft>
                <a:spcPts val="0"/>
              </a:spcAft>
              <a:buClr>
                <a:schemeClr val="dk1"/>
              </a:buClr>
              <a:buSzPts val="1400"/>
              <a:buFont typeface="Times New Roman"/>
              <a:buAutoNum type="arabicParenR"/>
            </a:pPr>
            <a:r>
              <a:rPr lang="zh-CN">
                <a:solidFill>
                  <a:schemeClr val="dk1"/>
                </a:solidFill>
                <a:latin typeface="Times New Roman"/>
                <a:ea typeface="Times New Roman"/>
                <a:cs typeface="Times New Roman"/>
                <a:sym typeface="Times New Roman"/>
              </a:rPr>
              <a:t>Models with the inclusion of </a:t>
            </a:r>
            <a:r>
              <a:rPr lang="zh-CN" b="1">
                <a:solidFill>
                  <a:schemeClr val="dk1"/>
                </a:solidFill>
                <a:latin typeface="Times New Roman"/>
                <a:ea typeface="Times New Roman"/>
                <a:cs typeface="Times New Roman"/>
                <a:sym typeface="Times New Roman"/>
              </a:rPr>
              <a:t>𝛿</a:t>
            </a:r>
            <a:r>
              <a:rPr lang="zh-CN">
                <a:solidFill>
                  <a:schemeClr val="dk1"/>
                </a:solidFill>
                <a:latin typeface="Times New Roman"/>
                <a:ea typeface="Times New Roman"/>
                <a:cs typeface="Times New Roman"/>
                <a:sym typeface="Times New Roman"/>
              </a:rPr>
              <a:t> mesons, i.e., a</a:t>
            </a:r>
            <a:r>
              <a:rPr lang="zh-CN" baseline="-25000">
                <a:solidFill>
                  <a:schemeClr val="dk1"/>
                </a:solidFill>
                <a:latin typeface="Times New Roman"/>
                <a:ea typeface="Times New Roman"/>
                <a:cs typeface="Times New Roman"/>
                <a:sym typeface="Times New Roman"/>
              </a:rPr>
              <a:t>0</a:t>
            </a:r>
            <a:r>
              <a:rPr lang="zh-CN">
                <a:solidFill>
                  <a:schemeClr val="dk1"/>
                </a:solidFill>
                <a:latin typeface="Times New Roman"/>
                <a:ea typeface="Times New Roman"/>
                <a:cs typeface="Times New Roman"/>
                <a:sym typeface="Times New Roman"/>
              </a:rPr>
              <a:t>(980).</a:t>
            </a:r>
            <a:endParaRPr sz="500">
              <a:latin typeface="Times New Roman"/>
              <a:ea typeface="Times New Roman"/>
              <a:cs typeface="Times New Roman"/>
              <a:sym typeface="Times New Roman"/>
            </a:endParaRPr>
          </a:p>
        </p:txBody>
      </p:sp>
      <p:grpSp>
        <p:nvGrpSpPr>
          <p:cNvPr id="309" name="Google Shape;309;p50"/>
          <p:cNvGrpSpPr/>
          <p:nvPr/>
        </p:nvGrpSpPr>
        <p:grpSpPr>
          <a:xfrm>
            <a:off x="3940653" y="673044"/>
            <a:ext cx="4766228" cy="3081955"/>
            <a:chOff x="4422300" y="3668475"/>
            <a:chExt cx="4356300" cy="3023600"/>
          </a:xfrm>
        </p:grpSpPr>
        <p:grpSp>
          <p:nvGrpSpPr>
            <p:cNvPr id="310" name="Google Shape;310;p50"/>
            <p:cNvGrpSpPr/>
            <p:nvPr/>
          </p:nvGrpSpPr>
          <p:grpSpPr>
            <a:xfrm>
              <a:off x="4422300" y="3868050"/>
              <a:ext cx="4008102" cy="2824025"/>
              <a:chOff x="4612538" y="3962475"/>
              <a:chExt cx="4008102" cy="2824025"/>
            </a:xfrm>
          </p:grpSpPr>
          <p:pic>
            <p:nvPicPr>
              <p:cNvPr id="311" name="Google Shape;311;p50"/>
              <p:cNvPicPr preferRelativeResize="0"/>
              <p:nvPr/>
            </p:nvPicPr>
            <p:blipFill>
              <a:blip r:embed="rId3">
                <a:alphaModFix/>
              </a:blip>
              <a:stretch>
                <a:fillRect/>
              </a:stretch>
            </p:blipFill>
            <p:spPr>
              <a:xfrm>
                <a:off x="4612538" y="3962475"/>
                <a:ext cx="4008102" cy="2824025"/>
              </a:xfrm>
              <a:prstGeom prst="rect">
                <a:avLst/>
              </a:prstGeom>
              <a:noFill/>
              <a:ln>
                <a:noFill/>
              </a:ln>
            </p:spPr>
          </p:pic>
          <p:pic>
            <p:nvPicPr>
              <p:cNvPr id="312" name="Google Shape;312;p50"/>
              <p:cNvPicPr preferRelativeResize="0"/>
              <p:nvPr/>
            </p:nvPicPr>
            <p:blipFill>
              <a:blip r:embed="rId4">
                <a:alphaModFix/>
              </a:blip>
              <a:stretch>
                <a:fillRect/>
              </a:stretch>
            </p:blipFill>
            <p:spPr>
              <a:xfrm>
                <a:off x="5179675" y="4315100"/>
                <a:ext cx="1178956" cy="378600"/>
              </a:xfrm>
              <a:prstGeom prst="rect">
                <a:avLst/>
              </a:prstGeom>
              <a:noFill/>
              <a:ln>
                <a:noFill/>
              </a:ln>
            </p:spPr>
          </p:pic>
          <p:pic>
            <p:nvPicPr>
              <p:cNvPr id="313" name="Google Shape;313;p50"/>
              <p:cNvPicPr preferRelativeResize="0"/>
              <p:nvPr/>
            </p:nvPicPr>
            <p:blipFill rotWithShape="1">
              <a:blip r:embed="rId5">
                <a:alphaModFix/>
              </a:blip>
              <a:srcRect r="2238"/>
              <a:stretch/>
            </p:blipFill>
            <p:spPr>
              <a:xfrm>
                <a:off x="5179675" y="4693700"/>
                <a:ext cx="2029000" cy="240300"/>
              </a:xfrm>
              <a:prstGeom prst="rect">
                <a:avLst/>
              </a:prstGeom>
              <a:noFill/>
              <a:ln>
                <a:noFill/>
              </a:ln>
            </p:spPr>
          </p:pic>
        </p:grpSp>
        <p:sp>
          <p:nvSpPr>
            <p:cNvPr id="314" name="Google Shape;314;p50"/>
            <p:cNvSpPr txBox="1"/>
            <p:nvPr/>
          </p:nvSpPr>
          <p:spPr>
            <a:xfrm>
              <a:off x="4770600" y="3668475"/>
              <a:ext cx="4008000" cy="371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zh-CN">
                  <a:solidFill>
                    <a:schemeClr val="dk1"/>
                  </a:solidFill>
                  <a:latin typeface="Calibri"/>
                  <a:ea typeface="Calibri"/>
                  <a:cs typeface="Calibri"/>
                  <a:sym typeface="Calibri"/>
                </a:rPr>
                <a:t>EOS reproducing nuclear saturation with varying stiffness</a:t>
              </a:r>
              <a:endParaRPr>
                <a:latin typeface="Calibri"/>
                <a:ea typeface="Calibri"/>
                <a:cs typeface="Calibri"/>
                <a:sym typeface="Calibri"/>
              </a:endParaRPr>
            </a:p>
          </p:txBody>
        </p:sp>
      </p:grpSp>
      <p:grpSp>
        <p:nvGrpSpPr>
          <p:cNvPr id="315" name="Google Shape;315;p50"/>
          <p:cNvGrpSpPr/>
          <p:nvPr/>
        </p:nvGrpSpPr>
        <p:grpSpPr>
          <a:xfrm>
            <a:off x="340648" y="721490"/>
            <a:ext cx="3730681" cy="2878161"/>
            <a:chOff x="340650" y="721500"/>
            <a:chExt cx="3505950" cy="2985025"/>
          </a:xfrm>
        </p:grpSpPr>
        <p:pic>
          <p:nvPicPr>
            <p:cNvPr id="316" name="Google Shape;316;p50"/>
            <p:cNvPicPr preferRelativeResize="0"/>
            <p:nvPr/>
          </p:nvPicPr>
          <p:blipFill>
            <a:blip r:embed="rId6">
              <a:alphaModFix/>
            </a:blip>
            <a:stretch>
              <a:fillRect/>
            </a:stretch>
          </p:blipFill>
          <p:spPr>
            <a:xfrm>
              <a:off x="340650" y="787925"/>
              <a:ext cx="3067183" cy="2918600"/>
            </a:xfrm>
            <a:prstGeom prst="rect">
              <a:avLst/>
            </a:prstGeom>
            <a:noFill/>
            <a:ln>
              <a:noFill/>
            </a:ln>
          </p:spPr>
        </p:pic>
        <p:sp>
          <p:nvSpPr>
            <p:cNvPr id="317" name="Google Shape;317;p50"/>
            <p:cNvSpPr txBox="1"/>
            <p:nvPr/>
          </p:nvSpPr>
          <p:spPr>
            <a:xfrm>
              <a:off x="846600" y="721500"/>
              <a:ext cx="3000000" cy="41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solidFill>
                    <a:schemeClr val="dk1"/>
                  </a:solidFill>
                  <a:latin typeface="Calibri"/>
                  <a:ea typeface="Calibri"/>
                  <a:cs typeface="Calibri"/>
                  <a:sym typeface="Calibri"/>
                </a:rPr>
                <a:t>NN potential general scheme</a:t>
              </a:r>
              <a:endParaRPr>
                <a:latin typeface="Calibri"/>
                <a:ea typeface="Calibri"/>
                <a:cs typeface="Calibri"/>
                <a:sym typeface="Calibri"/>
              </a:endParaRPr>
            </a:p>
          </p:txBody>
        </p:sp>
      </p:grpSp>
      <p:grpSp>
        <p:nvGrpSpPr>
          <p:cNvPr id="318" name="Google Shape;318;p50"/>
          <p:cNvGrpSpPr/>
          <p:nvPr/>
        </p:nvGrpSpPr>
        <p:grpSpPr>
          <a:xfrm>
            <a:off x="4557100" y="3624033"/>
            <a:ext cx="4115225" cy="3146549"/>
            <a:chOff x="4557100" y="3624033"/>
            <a:chExt cx="4115225" cy="3146549"/>
          </a:xfrm>
        </p:grpSpPr>
        <p:grpSp>
          <p:nvGrpSpPr>
            <p:cNvPr id="319" name="Google Shape;319;p50"/>
            <p:cNvGrpSpPr/>
            <p:nvPr/>
          </p:nvGrpSpPr>
          <p:grpSpPr>
            <a:xfrm>
              <a:off x="4557100" y="3624033"/>
              <a:ext cx="4115225" cy="3146549"/>
              <a:chOff x="4704325" y="584525"/>
              <a:chExt cx="4115225" cy="3146549"/>
            </a:xfrm>
          </p:grpSpPr>
          <p:grpSp>
            <p:nvGrpSpPr>
              <p:cNvPr id="320" name="Google Shape;320;p50"/>
              <p:cNvGrpSpPr/>
              <p:nvPr/>
            </p:nvGrpSpPr>
            <p:grpSpPr>
              <a:xfrm>
                <a:off x="4704325" y="584525"/>
                <a:ext cx="4115225" cy="3146549"/>
                <a:chOff x="4704325" y="584525"/>
                <a:chExt cx="4115225" cy="3146549"/>
              </a:xfrm>
            </p:grpSpPr>
            <p:pic>
              <p:nvPicPr>
                <p:cNvPr id="321" name="Google Shape;321;p50"/>
                <p:cNvPicPr preferRelativeResize="0"/>
                <p:nvPr/>
              </p:nvPicPr>
              <p:blipFill rotWithShape="1">
                <a:blip r:embed="rId7">
                  <a:alphaModFix/>
                </a:blip>
                <a:srcRect b="49967"/>
                <a:stretch/>
              </p:blipFill>
              <p:spPr>
                <a:xfrm>
                  <a:off x="4704325" y="793325"/>
                  <a:ext cx="3969099" cy="2937749"/>
                </a:xfrm>
                <a:prstGeom prst="rect">
                  <a:avLst/>
                </a:prstGeom>
                <a:noFill/>
                <a:ln>
                  <a:noFill/>
                </a:ln>
              </p:spPr>
            </p:pic>
            <p:sp>
              <p:nvSpPr>
                <p:cNvPr id="322" name="Google Shape;322;p50"/>
                <p:cNvSpPr txBox="1"/>
                <p:nvPr/>
              </p:nvSpPr>
              <p:spPr>
                <a:xfrm>
                  <a:off x="5819550" y="584525"/>
                  <a:ext cx="3000000" cy="415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zh-CN" sz="1500">
                      <a:solidFill>
                        <a:schemeClr val="dk1"/>
                      </a:solidFill>
                      <a:latin typeface="Lato"/>
                      <a:ea typeface="Lato"/>
                      <a:cs typeface="Lato"/>
                      <a:sym typeface="Lato"/>
                    </a:rPr>
                    <a:t>M</a:t>
                  </a:r>
                  <a:r>
                    <a:rPr lang="zh-CN" sz="1500" baseline="-25000">
                      <a:solidFill>
                        <a:schemeClr val="dk1"/>
                      </a:solidFill>
                      <a:latin typeface="Lato"/>
                      <a:ea typeface="Lato"/>
                      <a:cs typeface="Lato"/>
                      <a:sym typeface="Lato"/>
                    </a:rPr>
                    <a:t>max</a:t>
                  </a:r>
                  <a:r>
                    <a:rPr lang="zh-CN" sz="1500">
                      <a:solidFill>
                        <a:schemeClr val="dk1"/>
                      </a:solidFill>
                      <a:latin typeface="Lato"/>
                      <a:ea typeface="Lato"/>
                      <a:cs typeface="Lato"/>
                      <a:sym typeface="Lato"/>
                    </a:rPr>
                    <a:t>(NS)≥</a:t>
                  </a:r>
                  <a:r>
                    <a:rPr lang="zh-CN" sz="1500">
                      <a:solidFill>
                        <a:srgbClr val="3333FF"/>
                      </a:solidFill>
                      <a:latin typeface="Lato"/>
                      <a:ea typeface="Lato"/>
                      <a:cs typeface="Lato"/>
                      <a:sym typeface="Lato"/>
                    </a:rPr>
                    <a:t>2.3</a:t>
                  </a:r>
                  <a:r>
                    <a:rPr lang="zh-CN" sz="1500">
                      <a:solidFill>
                        <a:schemeClr val="dk1"/>
                      </a:solidFill>
                      <a:latin typeface="Lato"/>
                      <a:ea typeface="Lato"/>
                      <a:cs typeface="Lato"/>
                      <a:sym typeface="Lato"/>
                    </a:rPr>
                    <a:t>M</a:t>
                  </a:r>
                  <a:r>
                    <a:rPr lang="zh-CN" sz="1500" baseline="-25000">
                      <a:solidFill>
                        <a:schemeClr val="dk1"/>
                      </a:solidFill>
                      <a:latin typeface="Lato"/>
                      <a:ea typeface="Lato"/>
                      <a:cs typeface="Lato"/>
                      <a:sym typeface="Lato"/>
                    </a:rPr>
                    <a:t>⨀</a:t>
                  </a:r>
                  <a:endParaRPr sz="1300"/>
                </a:p>
              </p:txBody>
            </p:sp>
          </p:grpSp>
          <p:sp>
            <p:nvSpPr>
              <p:cNvPr id="323" name="Google Shape;323;p50"/>
              <p:cNvSpPr txBox="1"/>
              <p:nvPr/>
            </p:nvSpPr>
            <p:spPr>
              <a:xfrm>
                <a:off x="5053050" y="2737300"/>
                <a:ext cx="1774800" cy="40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a:latin typeface="Calibri"/>
                    <a:ea typeface="Calibri"/>
                    <a:cs typeface="Calibri"/>
                    <a:sym typeface="Calibri"/>
                  </a:rPr>
                  <a:t>Dashed: w.o. Y</a:t>
                </a:r>
                <a:endParaRPr>
                  <a:latin typeface="Calibri"/>
                  <a:ea typeface="Calibri"/>
                  <a:cs typeface="Calibri"/>
                  <a:sym typeface="Calibri"/>
                </a:endParaRPr>
              </a:p>
              <a:p>
                <a:pPr marL="0" lvl="0" indent="0" algn="l" rtl="0">
                  <a:spcBef>
                    <a:spcPts val="0"/>
                  </a:spcBef>
                  <a:spcAft>
                    <a:spcPts val="0"/>
                  </a:spcAft>
                  <a:buNone/>
                </a:pPr>
                <a:r>
                  <a:rPr lang="zh-CN">
                    <a:latin typeface="Calibri"/>
                    <a:ea typeface="Calibri"/>
                    <a:cs typeface="Calibri"/>
                    <a:sym typeface="Calibri"/>
                  </a:rPr>
                  <a:t>Solid: with Y</a:t>
                </a:r>
                <a:endParaRPr>
                  <a:latin typeface="Calibri"/>
                  <a:ea typeface="Calibri"/>
                  <a:cs typeface="Calibri"/>
                  <a:sym typeface="Calibri"/>
                </a:endParaRPr>
              </a:p>
            </p:txBody>
          </p:sp>
        </p:grpSp>
        <p:sp>
          <p:nvSpPr>
            <p:cNvPr id="324" name="Google Shape;324;p50"/>
            <p:cNvSpPr txBox="1"/>
            <p:nvPr/>
          </p:nvSpPr>
          <p:spPr>
            <a:xfrm>
              <a:off x="4899475" y="3978175"/>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CC0000"/>
                  </a:solidFill>
                  <a:latin typeface="Calibri"/>
                  <a:ea typeface="Calibri"/>
                  <a:cs typeface="Calibri"/>
                  <a:sym typeface="Calibri"/>
                </a:rPr>
                <a:t>Including hyperons</a:t>
              </a:r>
              <a:endParaRPr b="1">
                <a:solidFill>
                  <a:srgbClr val="CC0000"/>
                </a:solidFill>
              </a:endParaRPr>
            </a:p>
          </p:txBody>
        </p:sp>
      </p:grpSp>
    </p:spTree>
    <p:extLst>
      <p:ext uri="{BB962C8B-B14F-4D97-AF65-F5344CB8AC3E}">
        <p14:creationId xmlns:p14="http://schemas.microsoft.com/office/powerpoint/2010/main" val="169495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67"/>
          <p:cNvPicPr preferRelativeResize="0"/>
          <p:nvPr/>
        </p:nvPicPr>
        <p:blipFill>
          <a:blip r:embed="rId3">
            <a:alphaModFix/>
          </a:blip>
          <a:stretch>
            <a:fillRect/>
          </a:stretch>
        </p:blipFill>
        <p:spPr>
          <a:xfrm>
            <a:off x="4472525" y="969150"/>
            <a:ext cx="4253450" cy="5550824"/>
          </a:xfrm>
          <a:prstGeom prst="rect">
            <a:avLst/>
          </a:prstGeom>
          <a:noFill/>
          <a:ln>
            <a:noFill/>
          </a:ln>
        </p:spPr>
      </p:pic>
      <p:sp>
        <p:nvSpPr>
          <p:cNvPr id="599" name="Google Shape;599;p67"/>
          <p:cNvSpPr txBox="1"/>
          <p:nvPr/>
        </p:nvSpPr>
        <p:spPr>
          <a:xfrm>
            <a:off x="5800100" y="3715375"/>
            <a:ext cx="13785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chemeClr val="dk1"/>
                </a:solidFill>
                <a:latin typeface="STsong"/>
                <a:ea typeface="STsong"/>
                <a:cs typeface="STsong"/>
                <a:sym typeface="STsong"/>
              </a:rPr>
              <a:t>Different renormalization scale </a:t>
            </a:r>
            <a:endParaRPr/>
          </a:p>
        </p:txBody>
      </p:sp>
      <p:sp>
        <p:nvSpPr>
          <p:cNvPr id="600" name="Google Shape;600;p67"/>
          <p:cNvSpPr/>
          <p:nvPr/>
        </p:nvSpPr>
        <p:spPr>
          <a:xfrm>
            <a:off x="5707700" y="3858625"/>
            <a:ext cx="92400" cy="590700"/>
          </a:xfrm>
          <a:prstGeom prst="rightBrace">
            <a:avLst>
              <a:gd name="adj1" fmla="val 50000"/>
              <a:gd name="adj2" fmla="val 50000"/>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01" name="Google Shape;601;p67"/>
          <p:cNvSpPr txBox="1"/>
          <p:nvPr/>
        </p:nvSpPr>
        <p:spPr>
          <a:xfrm>
            <a:off x="7901450" y="55139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b="1">
                <a:solidFill>
                  <a:schemeClr val="dk1"/>
                </a:solidFill>
                <a:latin typeface="STsong"/>
                <a:ea typeface="STsong"/>
                <a:cs typeface="STsong"/>
                <a:sym typeface="STsong"/>
              </a:rPr>
              <a:t>Fixed μ</a:t>
            </a:r>
            <a:r>
              <a:rPr lang="zh-CN" sz="1500" b="1" baseline="-25000">
                <a:solidFill>
                  <a:schemeClr val="dk1"/>
                </a:solidFill>
                <a:latin typeface="STsong"/>
                <a:ea typeface="STsong"/>
                <a:cs typeface="STsong"/>
                <a:sym typeface="STsong"/>
              </a:rPr>
              <a:t>pQCD</a:t>
            </a:r>
            <a:endParaRPr baseline="-25000"/>
          </a:p>
        </p:txBody>
      </p:sp>
      <p:sp>
        <p:nvSpPr>
          <p:cNvPr id="602" name="Google Shape;602;p67"/>
          <p:cNvSpPr txBox="1"/>
          <p:nvPr/>
        </p:nvSpPr>
        <p:spPr>
          <a:xfrm>
            <a:off x="261525" y="1014300"/>
            <a:ext cx="4211100" cy="4756200"/>
          </a:xfrm>
          <a:prstGeom prst="rect">
            <a:avLst/>
          </a:prstGeom>
          <a:noFill/>
          <a:ln>
            <a:noFill/>
          </a:ln>
        </p:spPr>
        <p:txBody>
          <a:bodyPr spcFirstLastPara="1" wrap="square" lIns="91425" tIns="91425" rIns="91425" bIns="91425" anchor="t" anchorCtr="0">
            <a:spAutoFit/>
          </a:bodyPr>
          <a:lstStyle/>
          <a:p>
            <a:pPr marL="0" lvl="0" indent="0" algn="l" rtl="0">
              <a:spcBef>
                <a:spcPts val="1000"/>
              </a:spcBef>
              <a:spcAft>
                <a:spcPts val="0"/>
              </a:spcAft>
              <a:buNone/>
            </a:pPr>
            <a:r>
              <a:rPr lang="zh-CN" sz="1700">
                <a:solidFill>
                  <a:schemeClr val="dk1"/>
                </a:solidFill>
                <a:latin typeface="Calibri"/>
                <a:ea typeface="Calibri"/>
                <a:cs typeface="Calibri"/>
                <a:sym typeface="Calibri"/>
              </a:rPr>
              <a:t>NSs never explore densities close to n</a:t>
            </a:r>
            <a:r>
              <a:rPr lang="zh-CN" sz="1700" baseline="-25000">
                <a:solidFill>
                  <a:schemeClr val="dk1"/>
                </a:solidFill>
                <a:latin typeface="Calibri"/>
                <a:ea typeface="Calibri"/>
                <a:cs typeface="Calibri"/>
                <a:sym typeface="Calibri"/>
              </a:rPr>
              <a:t>pQCD</a:t>
            </a:r>
            <a:r>
              <a:rPr lang="zh-CN" sz="1700">
                <a:solidFill>
                  <a:schemeClr val="dk1"/>
                </a:solidFill>
                <a:latin typeface="Calibri"/>
                <a:ea typeface="Calibri"/>
                <a:cs typeface="Calibri"/>
                <a:sym typeface="Calibri"/>
              </a:rPr>
              <a:t>(~40n</a:t>
            </a:r>
            <a:r>
              <a:rPr lang="zh-CN" sz="1700" baseline="-25000">
                <a:solidFill>
                  <a:schemeClr val="dk1"/>
                </a:solidFill>
                <a:latin typeface="Calibri"/>
                <a:ea typeface="Calibri"/>
                <a:cs typeface="Calibri"/>
                <a:sym typeface="Calibri"/>
              </a:rPr>
              <a:t>0</a:t>
            </a:r>
            <a:r>
              <a:rPr lang="zh-CN" sz="1700">
                <a:solidFill>
                  <a:schemeClr val="dk1"/>
                </a:solidFill>
                <a:latin typeface="Calibri"/>
                <a:ea typeface="Calibri"/>
                <a:cs typeface="Calibri"/>
                <a:sym typeface="Calibri"/>
              </a:rPr>
              <a:t>), they might explore chemical potentials close to μ</a:t>
            </a:r>
            <a:r>
              <a:rPr lang="zh-CN" sz="1700" baseline="-25000">
                <a:solidFill>
                  <a:schemeClr val="dk1"/>
                </a:solidFill>
                <a:latin typeface="Calibri"/>
                <a:ea typeface="Calibri"/>
                <a:cs typeface="Calibri"/>
                <a:sym typeface="Calibri"/>
              </a:rPr>
              <a:t>pQCD</a:t>
            </a:r>
            <a:r>
              <a:rPr lang="zh-CN" sz="1700">
                <a:solidFill>
                  <a:schemeClr val="dk1"/>
                </a:solidFill>
                <a:latin typeface="Calibri"/>
                <a:ea typeface="Calibri"/>
                <a:cs typeface="Calibri"/>
                <a:sym typeface="Calibri"/>
              </a:rPr>
              <a:t>(&gt;~2GeV);</a:t>
            </a:r>
            <a:endParaRPr sz="1700">
              <a:solidFill>
                <a:schemeClr val="dk1"/>
              </a:solidFill>
              <a:latin typeface="Calibri"/>
              <a:ea typeface="Calibri"/>
              <a:cs typeface="Calibri"/>
              <a:sym typeface="Calibri"/>
            </a:endParaRPr>
          </a:p>
          <a:p>
            <a:pPr marL="0" lvl="0" indent="0" algn="l" rtl="0">
              <a:spcBef>
                <a:spcPts val="1000"/>
              </a:spcBef>
              <a:spcAft>
                <a:spcPts val="0"/>
              </a:spcAft>
              <a:buNone/>
            </a:pPr>
            <a:r>
              <a:rPr lang="zh-CN" sz="1700">
                <a:solidFill>
                  <a:schemeClr val="dk1"/>
                </a:solidFill>
                <a:latin typeface="Calibri"/>
                <a:ea typeface="Calibri"/>
                <a:cs typeface="Calibri"/>
                <a:sym typeface="Calibri"/>
              </a:rPr>
              <a:t>Astrophysical NS observations favors fast rise of the chemical potential with the number density, he chemical potential  may become too large to be connected to the pQCD limit;</a:t>
            </a:r>
            <a:endParaRPr sz="1700">
              <a:solidFill>
                <a:schemeClr val="dk1"/>
              </a:solidFill>
              <a:latin typeface="Calibri"/>
              <a:ea typeface="Calibri"/>
              <a:cs typeface="Calibri"/>
              <a:sym typeface="Calibri"/>
            </a:endParaRPr>
          </a:p>
          <a:p>
            <a:pPr marL="0" lvl="0" indent="0" algn="l" rtl="0">
              <a:spcBef>
                <a:spcPts val="1000"/>
              </a:spcBef>
              <a:spcAft>
                <a:spcPts val="0"/>
              </a:spcAft>
              <a:buNone/>
            </a:pPr>
            <a:r>
              <a:rPr lang="zh-CN" sz="1700">
                <a:solidFill>
                  <a:schemeClr val="dk1"/>
                </a:solidFill>
                <a:latin typeface="Calibri"/>
                <a:ea typeface="Calibri"/>
                <a:cs typeface="Calibri"/>
                <a:sym typeface="Calibri"/>
              </a:rPr>
              <a:t>If the number density is too low, the asymptotic pQCD limit cannot be reached in a thermodynamically consistent manner, such EoS are ruled out.</a:t>
            </a:r>
            <a:endParaRPr sz="1700">
              <a:solidFill>
                <a:schemeClr val="dk1"/>
              </a:solidFill>
              <a:latin typeface="Calibri"/>
              <a:ea typeface="Calibri"/>
              <a:cs typeface="Calibri"/>
              <a:sym typeface="Calibri"/>
            </a:endParaRPr>
          </a:p>
          <a:p>
            <a:pPr marL="0" lvl="0" indent="0" algn="l" rtl="0">
              <a:spcBef>
                <a:spcPts val="1000"/>
              </a:spcBef>
              <a:spcAft>
                <a:spcPts val="0"/>
              </a:spcAft>
              <a:buNone/>
            </a:pPr>
            <a:r>
              <a:rPr lang="zh-CN" sz="1700">
                <a:solidFill>
                  <a:srgbClr val="3333FF"/>
                </a:solidFill>
                <a:latin typeface="Calibri"/>
                <a:ea typeface="Calibri"/>
                <a:cs typeface="Calibri"/>
                <a:sym typeface="Calibri"/>
              </a:rPr>
              <a:t>Constraints from pQCD are very sensitive to </a:t>
            </a:r>
            <a:r>
              <a:rPr lang="zh-CN" sz="1700" b="1">
                <a:solidFill>
                  <a:srgbClr val="3333FF"/>
                </a:solidFill>
                <a:latin typeface="Calibri"/>
                <a:ea typeface="Calibri"/>
                <a:cs typeface="Calibri"/>
                <a:sym typeface="Calibri"/>
              </a:rPr>
              <a:t>model assumptions</a:t>
            </a:r>
            <a:r>
              <a:rPr lang="zh-CN" sz="1700">
                <a:solidFill>
                  <a:srgbClr val="3333FF"/>
                </a:solidFill>
                <a:latin typeface="Calibri"/>
                <a:ea typeface="Calibri"/>
                <a:cs typeface="Calibri"/>
                <a:sym typeface="Calibri"/>
              </a:rPr>
              <a:t>: </a:t>
            </a:r>
            <a:r>
              <a:rPr lang="zh-CN" sz="1700">
                <a:solidFill>
                  <a:schemeClr val="dk1"/>
                </a:solidFill>
                <a:latin typeface="Calibri"/>
                <a:ea typeface="Calibri"/>
                <a:cs typeface="Calibri"/>
                <a:sym typeface="Calibri"/>
              </a:rPr>
              <a:t>The density where pQCD integrals are connected plays an important role for making claims about the constraining power of pQCD. </a:t>
            </a:r>
            <a:endParaRPr sz="1700">
              <a:solidFill>
                <a:schemeClr val="dk1"/>
              </a:solidFill>
              <a:latin typeface="Calibri"/>
              <a:ea typeface="Calibri"/>
              <a:cs typeface="Calibri"/>
              <a:sym typeface="Calibri"/>
            </a:endParaRPr>
          </a:p>
        </p:txBody>
      </p:sp>
      <p:sp>
        <p:nvSpPr>
          <p:cNvPr id="603" name="Google Shape;603;p67"/>
          <p:cNvSpPr txBox="1"/>
          <p:nvPr/>
        </p:nvSpPr>
        <p:spPr>
          <a:xfrm>
            <a:off x="-64600" y="0"/>
            <a:ext cx="9019200" cy="86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pQCD may impact dense matter at NS densities </a:t>
            </a:r>
            <a:endParaRPr sz="2200" b="1">
              <a:solidFill>
                <a:srgbClr val="1608F7"/>
              </a:solidFill>
              <a:latin typeface="Times New Roman"/>
              <a:ea typeface="Times New Roman"/>
              <a:cs typeface="Times New Roman"/>
              <a:sym typeface="Times New Roman"/>
            </a:endParaRPr>
          </a:p>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even though pQCD itself is valid only at much larger densities</a:t>
            </a:r>
            <a:endParaRPr sz="2200" b="1">
              <a:solidFill>
                <a:srgbClr val="1608F7"/>
              </a:solidFill>
              <a:latin typeface="Times New Roman"/>
              <a:ea typeface="Times New Roman"/>
              <a:cs typeface="Times New Roman"/>
              <a:sym typeface="Times New Roman"/>
            </a:endParaRPr>
          </a:p>
        </p:txBody>
      </p:sp>
      <p:sp>
        <p:nvSpPr>
          <p:cNvPr id="604" name="Google Shape;604;p67"/>
          <p:cNvSpPr txBox="1"/>
          <p:nvPr/>
        </p:nvSpPr>
        <p:spPr>
          <a:xfrm>
            <a:off x="333050" y="5828825"/>
            <a:ext cx="30000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i="1">
                <a:solidFill>
                  <a:schemeClr val="dk2"/>
                </a:solidFill>
                <a:latin typeface="Lato"/>
                <a:ea typeface="Lato"/>
                <a:cs typeface="Lato"/>
                <a:sym typeface="Lato"/>
              </a:rPr>
              <a:t>Somasundaram ,Tews &amp; Margueron </a:t>
            </a:r>
            <a:endParaRPr sz="1300" i="1">
              <a:solidFill>
                <a:schemeClr val="dk2"/>
              </a:solidFill>
              <a:latin typeface="Lato"/>
              <a:ea typeface="Lato"/>
              <a:cs typeface="Lato"/>
              <a:sym typeface="Lato"/>
            </a:endParaRPr>
          </a:p>
          <a:p>
            <a:pPr marL="0" lvl="0" indent="0" algn="l" rtl="0">
              <a:spcBef>
                <a:spcPts val="0"/>
              </a:spcBef>
              <a:spcAft>
                <a:spcPts val="0"/>
              </a:spcAft>
              <a:buNone/>
            </a:pPr>
            <a:r>
              <a:rPr lang="zh-CN" sz="1300" i="1">
                <a:solidFill>
                  <a:schemeClr val="dk2"/>
                </a:solidFill>
                <a:latin typeface="Lato"/>
                <a:ea typeface="Lato"/>
                <a:cs typeface="Lato"/>
                <a:sym typeface="Lato"/>
              </a:rPr>
              <a:t>2023 Phys. Rev. C (letter)</a:t>
            </a:r>
            <a:endParaRPr sz="1200" i="1">
              <a:solidFill>
                <a:schemeClr val="dk2"/>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68"/>
          <p:cNvSpPr txBox="1"/>
          <p:nvPr/>
        </p:nvSpPr>
        <p:spPr>
          <a:xfrm>
            <a:off x="2275" y="792150"/>
            <a:ext cx="7098600" cy="672000"/>
          </a:xfrm>
          <a:prstGeom prst="rect">
            <a:avLst/>
          </a:prstGeom>
          <a:noFill/>
          <a:ln>
            <a:noFill/>
          </a:ln>
        </p:spPr>
        <p:txBody>
          <a:bodyPr spcFirstLastPara="1" wrap="square" lIns="91425" tIns="91425" rIns="91425" bIns="91425" anchor="ctr" anchorCtr="0">
            <a:noAutofit/>
          </a:bodyPr>
          <a:lstStyle/>
          <a:p>
            <a:pPr marL="457200" lvl="0" indent="-342900" algn="l" rtl="0">
              <a:lnSpc>
                <a:spcPct val="150000"/>
              </a:lnSpc>
              <a:spcBef>
                <a:spcPts val="0"/>
              </a:spcBef>
              <a:spcAft>
                <a:spcPts val="0"/>
              </a:spcAft>
              <a:buClr>
                <a:srgbClr val="1608F7"/>
              </a:buClr>
              <a:buSzPts val="1800"/>
              <a:buFont typeface="Calibri"/>
              <a:buChar char="●"/>
            </a:pPr>
            <a:r>
              <a:rPr lang="zh-CN" sz="1800">
                <a:latin typeface="Calibri"/>
                <a:ea typeface="Calibri"/>
                <a:cs typeface="Calibri"/>
                <a:sym typeface="Calibri"/>
              </a:rPr>
              <a:t>核结构finite nuclei (especially neutron-rich, </a:t>
            </a:r>
            <a:r>
              <a:rPr lang="zh-CN" sz="1800">
                <a:solidFill>
                  <a:schemeClr val="dk1"/>
                </a:solidFill>
                <a:latin typeface="Calibri"/>
                <a:ea typeface="Calibri"/>
                <a:cs typeface="Calibri"/>
                <a:sym typeface="Calibri"/>
              </a:rPr>
              <a:t>superheavy</a:t>
            </a:r>
            <a:r>
              <a:rPr lang="zh-CN" sz="1800">
                <a:latin typeface="Calibri"/>
                <a:ea typeface="Calibri"/>
                <a:cs typeface="Calibri"/>
                <a:sym typeface="Calibri"/>
              </a:rPr>
              <a:t>);</a:t>
            </a:r>
            <a:endParaRPr sz="1800">
              <a:latin typeface="Calibri"/>
              <a:ea typeface="Calibri"/>
              <a:cs typeface="Calibri"/>
              <a:sym typeface="Calibri"/>
            </a:endParaRPr>
          </a:p>
          <a:p>
            <a:pPr marL="457200" lvl="0" indent="-342900" algn="l" rtl="0">
              <a:lnSpc>
                <a:spcPct val="150000"/>
              </a:lnSpc>
              <a:spcBef>
                <a:spcPts val="0"/>
              </a:spcBef>
              <a:spcAft>
                <a:spcPts val="0"/>
              </a:spcAft>
              <a:buClr>
                <a:srgbClr val="1608F7"/>
              </a:buClr>
              <a:buSzPts val="1800"/>
              <a:buFont typeface="Calibri"/>
              <a:buChar char="●"/>
            </a:pPr>
            <a:r>
              <a:rPr lang="zh-CN" sz="1800">
                <a:latin typeface="Calibri"/>
                <a:ea typeface="Calibri"/>
                <a:cs typeface="Calibri"/>
                <a:sym typeface="Calibri"/>
              </a:rPr>
              <a:t>核反应collective flow/transport/meson production in HIC</a:t>
            </a:r>
            <a:r>
              <a:rPr lang="zh-CN" sz="1800">
                <a:solidFill>
                  <a:schemeClr val="dk2"/>
                </a:solidFill>
                <a:latin typeface="Calibri"/>
                <a:ea typeface="Calibri"/>
                <a:cs typeface="Calibri"/>
                <a:sym typeface="Calibri"/>
              </a:rPr>
              <a:t>;</a:t>
            </a:r>
            <a:endParaRPr sz="1800">
              <a:latin typeface="Calibri"/>
              <a:ea typeface="Calibri"/>
              <a:cs typeface="Calibri"/>
              <a:sym typeface="Calibri"/>
            </a:endParaRPr>
          </a:p>
        </p:txBody>
      </p:sp>
      <p:sp>
        <p:nvSpPr>
          <p:cNvPr id="610" name="Google Shape;610;p68"/>
          <p:cNvSpPr txBox="1"/>
          <p:nvPr/>
        </p:nvSpPr>
        <p:spPr>
          <a:xfrm>
            <a:off x="2275" y="1555891"/>
            <a:ext cx="3658800" cy="2192100"/>
          </a:xfrm>
          <a:prstGeom prst="rect">
            <a:avLst/>
          </a:prstGeom>
          <a:noFill/>
          <a:ln>
            <a:noFill/>
          </a:ln>
        </p:spPr>
        <p:txBody>
          <a:bodyPr spcFirstLastPara="1" wrap="square" lIns="91425" tIns="91425" rIns="91425" bIns="91425" anchor="t" anchorCtr="0">
            <a:spAutoFit/>
          </a:bodyPr>
          <a:lstStyle/>
          <a:p>
            <a:pPr marL="457200" lvl="0" indent="-342900" algn="l" rtl="0">
              <a:lnSpc>
                <a:spcPct val="150000"/>
              </a:lnSpc>
              <a:spcBef>
                <a:spcPts val="844"/>
              </a:spcBef>
              <a:spcAft>
                <a:spcPts val="0"/>
              </a:spcAft>
              <a:buClr>
                <a:srgbClr val="1608F7"/>
              </a:buClr>
              <a:buSzPts val="1800"/>
              <a:buFont typeface="Calibri"/>
              <a:buChar char="●"/>
            </a:pPr>
            <a:r>
              <a:rPr lang="zh-CN" sz="1800">
                <a:solidFill>
                  <a:schemeClr val="dk1"/>
                </a:solidFill>
                <a:latin typeface="Calibri"/>
                <a:ea typeface="Calibri"/>
                <a:cs typeface="Calibri"/>
                <a:sym typeface="Calibri"/>
              </a:rPr>
              <a:t>PSR J0030+0451 </a:t>
            </a:r>
            <a:endParaRPr sz="1800">
              <a:solidFill>
                <a:schemeClr val="dk1"/>
              </a:solidFill>
              <a:latin typeface="Calibri"/>
              <a:ea typeface="Calibri"/>
              <a:cs typeface="Calibri"/>
              <a:sym typeface="Calibri"/>
            </a:endParaRPr>
          </a:p>
          <a:p>
            <a:pPr marL="457200" lvl="0" indent="-342900" algn="l" rtl="0">
              <a:lnSpc>
                <a:spcPct val="150000"/>
              </a:lnSpc>
              <a:spcBef>
                <a:spcPts val="0"/>
              </a:spcBef>
              <a:spcAft>
                <a:spcPts val="0"/>
              </a:spcAft>
              <a:buClr>
                <a:schemeClr val="dk1"/>
              </a:buClr>
              <a:buSzPts val="1800"/>
              <a:buFont typeface="Calibri"/>
              <a:buChar char="●"/>
            </a:pPr>
            <a:endParaRPr sz="1800">
              <a:solidFill>
                <a:schemeClr val="dk1"/>
              </a:solidFill>
              <a:latin typeface="Calibri"/>
              <a:ea typeface="Calibri"/>
              <a:cs typeface="Calibri"/>
              <a:sym typeface="Calibri"/>
            </a:endParaRPr>
          </a:p>
          <a:p>
            <a:pPr marL="0" lvl="0" indent="0" algn="l" rtl="0">
              <a:spcBef>
                <a:spcPts val="844"/>
              </a:spcBef>
              <a:spcAft>
                <a:spcPts val="0"/>
              </a:spcAft>
              <a:buNone/>
            </a:pPr>
            <a:endParaRPr sz="1200" i="1">
              <a:solidFill>
                <a:srgbClr val="666666"/>
              </a:solidFill>
              <a:latin typeface="Calibri"/>
              <a:ea typeface="Calibri"/>
              <a:cs typeface="Calibri"/>
              <a:sym typeface="Calibri"/>
            </a:endParaRPr>
          </a:p>
          <a:p>
            <a:pPr marL="0" lvl="0" indent="0" algn="l" rtl="0">
              <a:spcBef>
                <a:spcPts val="844"/>
              </a:spcBef>
              <a:spcAft>
                <a:spcPts val="0"/>
              </a:spcAft>
              <a:buClr>
                <a:schemeClr val="dk1"/>
              </a:buClr>
              <a:buSzPts val="1100"/>
              <a:buFont typeface="Arial"/>
              <a:buNone/>
            </a:pPr>
            <a:endParaRPr sz="1200" i="1">
              <a:solidFill>
                <a:srgbClr val="666666"/>
              </a:solidFill>
              <a:latin typeface="Calibri"/>
              <a:ea typeface="Calibri"/>
              <a:cs typeface="Calibri"/>
              <a:sym typeface="Calibri"/>
            </a:endParaRPr>
          </a:p>
          <a:p>
            <a:pPr marL="457200" lvl="0" indent="-342900" algn="l" rtl="0">
              <a:spcBef>
                <a:spcPts val="844"/>
              </a:spcBef>
              <a:spcAft>
                <a:spcPts val="0"/>
              </a:spcAft>
              <a:buClr>
                <a:srgbClr val="1608F7"/>
              </a:buClr>
              <a:buSzPts val="1800"/>
              <a:buFont typeface="Verdana"/>
              <a:buChar char="●"/>
            </a:pPr>
            <a:r>
              <a:rPr lang="zh-CN" sz="1800">
                <a:solidFill>
                  <a:schemeClr val="dk1"/>
                </a:solidFill>
                <a:latin typeface="Calibri"/>
                <a:ea typeface="Calibri"/>
                <a:cs typeface="Calibri"/>
                <a:sym typeface="Calibri"/>
              </a:rPr>
              <a:t>PSR J0740+6620</a:t>
            </a:r>
            <a:r>
              <a:rPr lang="zh-CN" sz="1800" b="1">
                <a:solidFill>
                  <a:schemeClr val="dk1"/>
                </a:solidFill>
                <a:latin typeface="Calibri"/>
                <a:ea typeface="Calibri"/>
                <a:cs typeface="Calibri"/>
                <a:sym typeface="Calibri"/>
              </a:rPr>
              <a:t> </a:t>
            </a:r>
            <a:r>
              <a:rPr lang="zh-CN" sz="1200" i="1">
                <a:solidFill>
                  <a:srgbClr val="666666"/>
                </a:solidFill>
                <a:latin typeface="Calibri"/>
                <a:ea typeface="Calibri"/>
                <a:cs typeface="Calibri"/>
                <a:sym typeface="Calibri"/>
              </a:rPr>
              <a:t>(Cromartie et al. 2019)</a:t>
            </a:r>
            <a:endParaRPr sz="1800" b="1">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pic>
        <p:nvPicPr>
          <p:cNvPr id="611" name="Google Shape;611;p68"/>
          <p:cNvPicPr preferRelativeResize="0"/>
          <p:nvPr/>
        </p:nvPicPr>
        <p:blipFill rotWithShape="1">
          <a:blip r:embed="rId3">
            <a:alphaModFix/>
          </a:blip>
          <a:srcRect r="10586" b="6638"/>
          <a:stretch/>
        </p:blipFill>
        <p:spPr>
          <a:xfrm>
            <a:off x="316375" y="3847108"/>
            <a:ext cx="3596099" cy="238700"/>
          </a:xfrm>
          <a:prstGeom prst="rect">
            <a:avLst/>
          </a:prstGeom>
          <a:noFill/>
          <a:ln>
            <a:noFill/>
          </a:ln>
        </p:spPr>
      </p:pic>
      <p:pic>
        <p:nvPicPr>
          <p:cNvPr id="612" name="Google Shape;612;p68"/>
          <p:cNvPicPr preferRelativeResize="0"/>
          <p:nvPr/>
        </p:nvPicPr>
        <p:blipFill rotWithShape="1">
          <a:blip r:embed="rId4">
            <a:alphaModFix/>
          </a:blip>
          <a:srcRect r="26583"/>
          <a:stretch/>
        </p:blipFill>
        <p:spPr>
          <a:xfrm>
            <a:off x="343650" y="4340671"/>
            <a:ext cx="3085314" cy="295825"/>
          </a:xfrm>
          <a:prstGeom prst="rect">
            <a:avLst/>
          </a:prstGeom>
          <a:noFill/>
          <a:ln>
            <a:noFill/>
          </a:ln>
        </p:spPr>
      </p:pic>
      <p:sp>
        <p:nvSpPr>
          <p:cNvPr id="613" name="Google Shape;613;p68"/>
          <p:cNvSpPr txBox="1"/>
          <p:nvPr/>
        </p:nvSpPr>
        <p:spPr>
          <a:xfrm>
            <a:off x="2306300" y="4038871"/>
            <a:ext cx="1593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rgbClr val="666666"/>
                </a:solidFill>
                <a:latin typeface="Calibri"/>
                <a:ea typeface="Calibri"/>
                <a:cs typeface="Calibri"/>
                <a:sym typeface="Calibri"/>
              </a:rPr>
              <a:t>(Riley et al. 2021) </a:t>
            </a:r>
            <a:endParaRPr sz="1200" i="1">
              <a:solidFill>
                <a:srgbClr val="666666"/>
              </a:solidFill>
              <a:latin typeface="Calibri"/>
              <a:ea typeface="Calibri"/>
              <a:cs typeface="Calibri"/>
              <a:sym typeface="Calibri"/>
            </a:endParaRPr>
          </a:p>
        </p:txBody>
      </p:sp>
      <p:sp>
        <p:nvSpPr>
          <p:cNvPr id="614" name="Google Shape;614;p68"/>
          <p:cNvSpPr txBox="1"/>
          <p:nvPr/>
        </p:nvSpPr>
        <p:spPr>
          <a:xfrm>
            <a:off x="1942400" y="4566283"/>
            <a:ext cx="18045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rgbClr val="666666"/>
                </a:solidFill>
                <a:latin typeface="Calibri"/>
                <a:ea typeface="Calibri"/>
                <a:cs typeface="Calibri"/>
                <a:sym typeface="Calibri"/>
              </a:rPr>
              <a:t>(Miller et al. 2021) </a:t>
            </a:r>
            <a:endParaRPr sz="1200" i="1">
              <a:solidFill>
                <a:srgbClr val="666666"/>
              </a:solidFill>
              <a:latin typeface="Calibri"/>
              <a:ea typeface="Calibri"/>
              <a:cs typeface="Calibri"/>
              <a:sym typeface="Calibri"/>
            </a:endParaRPr>
          </a:p>
        </p:txBody>
      </p:sp>
      <p:pic>
        <p:nvPicPr>
          <p:cNvPr id="615" name="Google Shape;615;p68"/>
          <p:cNvPicPr preferRelativeResize="0"/>
          <p:nvPr/>
        </p:nvPicPr>
        <p:blipFill rotWithShape="1">
          <a:blip r:embed="rId5">
            <a:alphaModFix/>
          </a:blip>
          <a:srcRect r="25037" b="8842"/>
          <a:stretch/>
        </p:blipFill>
        <p:spPr>
          <a:xfrm>
            <a:off x="31800" y="2056575"/>
            <a:ext cx="3697743" cy="295825"/>
          </a:xfrm>
          <a:prstGeom prst="rect">
            <a:avLst/>
          </a:prstGeom>
          <a:noFill/>
          <a:ln>
            <a:noFill/>
          </a:ln>
        </p:spPr>
      </p:pic>
      <p:pic>
        <p:nvPicPr>
          <p:cNvPr id="616" name="Google Shape;616;p68"/>
          <p:cNvPicPr preferRelativeResize="0"/>
          <p:nvPr/>
        </p:nvPicPr>
        <p:blipFill rotWithShape="1">
          <a:blip r:embed="rId6">
            <a:alphaModFix/>
          </a:blip>
          <a:srcRect r="15483"/>
          <a:stretch/>
        </p:blipFill>
        <p:spPr>
          <a:xfrm>
            <a:off x="82623" y="2611329"/>
            <a:ext cx="3596099" cy="295825"/>
          </a:xfrm>
          <a:prstGeom prst="rect">
            <a:avLst/>
          </a:prstGeom>
          <a:noFill/>
          <a:ln>
            <a:noFill/>
          </a:ln>
        </p:spPr>
      </p:pic>
      <p:sp>
        <p:nvSpPr>
          <p:cNvPr id="617" name="Google Shape;617;p68"/>
          <p:cNvSpPr txBox="1"/>
          <p:nvPr/>
        </p:nvSpPr>
        <p:spPr>
          <a:xfrm>
            <a:off x="2456975" y="2243888"/>
            <a:ext cx="1593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rgbClr val="666666"/>
                </a:solidFill>
                <a:latin typeface="Calibri"/>
                <a:ea typeface="Calibri"/>
                <a:cs typeface="Calibri"/>
                <a:sym typeface="Calibri"/>
              </a:rPr>
              <a:t>(Riley et al. 2019) </a:t>
            </a:r>
            <a:endParaRPr sz="1200" i="1">
              <a:solidFill>
                <a:srgbClr val="666666"/>
              </a:solidFill>
              <a:latin typeface="Calibri"/>
              <a:ea typeface="Calibri"/>
              <a:cs typeface="Calibri"/>
              <a:sym typeface="Calibri"/>
            </a:endParaRPr>
          </a:p>
        </p:txBody>
      </p:sp>
      <p:sp>
        <p:nvSpPr>
          <p:cNvPr id="618" name="Google Shape;618;p68"/>
          <p:cNvSpPr txBox="1"/>
          <p:nvPr/>
        </p:nvSpPr>
        <p:spPr>
          <a:xfrm>
            <a:off x="2107975" y="2758163"/>
            <a:ext cx="18045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i="1">
                <a:solidFill>
                  <a:srgbClr val="666666"/>
                </a:solidFill>
                <a:latin typeface="Calibri"/>
                <a:ea typeface="Calibri"/>
                <a:cs typeface="Calibri"/>
                <a:sym typeface="Calibri"/>
              </a:rPr>
              <a:t>(Miller et al. 2019) </a:t>
            </a:r>
            <a:endParaRPr sz="1200" i="1">
              <a:solidFill>
                <a:srgbClr val="666666"/>
              </a:solidFill>
              <a:latin typeface="Calibri"/>
              <a:ea typeface="Calibri"/>
              <a:cs typeface="Calibri"/>
              <a:sym typeface="Calibri"/>
            </a:endParaRPr>
          </a:p>
        </p:txBody>
      </p:sp>
      <p:sp>
        <p:nvSpPr>
          <p:cNvPr id="619" name="Google Shape;619;p68"/>
          <p:cNvSpPr txBox="1"/>
          <p:nvPr/>
        </p:nvSpPr>
        <p:spPr>
          <a:xfrm>
            <a:off x="203275" y="3387188"/>
            <a:ext cx="45741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808080"/>
                </a:solidFill>
                <a:latin typeface="Lato"/>
                <a:ea typeface="Lato"/>
                <a:cs typeface="Lato"/>
                <a:sym typeface="Lato"/>
              </a:rPr>
              <a:t>(currently most massive neutron star)</a:t>
            </a:r>
            <a:endParaRPr b="1">
              <a:solidFill>
                <a:srgbClr val="808080"/>
              </a:solidFill>
              <a:latin typeface="Lato"/>
              <a:ea typeface="Lato"/>
              <a:cs typeface="Lato"/>
              <a:sym typeface="Lato"/>
            </a:endParaRPr>
          </a:p>
        </p:txBody>
      </p:sp>
      <p:pic>
        <p:nvPicPr>
          <p:cNvPr id="620" name="Google Shape;620;p68"/>
          <p:cNvPicPr preferRelativeResize="0"/>
          <p:nvPr/>
        </p:nvPicPr>
        <p:blipFill>
          <a:blip r:embed="rId7">
            <a:alphaModFix/>
          </a:blip>
          <a:stretch>
            <a:fillRect/>
          </a:stretch>
        </p:blipFill>
        <p:spPr>
          <a:xfrm>
            <a:off x="372175" y="5079450"/>
            <a:ext cx="1501182" cy="1313534"/>
          </a:xfrm>
          <a:prstGeom prst="rect">
            <a:avLst/>
          </a:prstGeom>
          <a:noFill/>
          <a:ln>
            <a:noFill/>
          </a:ln>
        </p:spPr>
      </p:pic>
      <p:pic>
        <p:nvPicPr>
          <p:cNvPr id="621" name="Google Shape;621;p68"/>
          <p:cNvPicPr preferRelativeResize="0"/>
          <p:nvPr/>
        </p:nvPicPr>
        <p:blipFill>
          <a:blip r:embed="rId8">
            <a:alphaModFix/>
          </a:blip>
          <a:stretch>
            <a:fillRect/>
          </a:stretch>
        </p:blipFill>
        <p:spPr>
          <a:xfrm>
            <a:off x="2211075" y="5189780"/>
            <a:ext cx="1501176" cy="1154770"/>
          </a:xfrm>
          <a:prstGeom prst="rect">
            <a:avLst/>
          </a:prstGeom>
          <a:noFill/>
          <a:ln>
            <a:noFill/>
          </a:ln>
        </p:spPr>
      </p:pic>
      <p:grpSp>
        <p:nvGrpSpPr>
          <p:cNvPr id="622" name="Google Shape;622;p68"/>
          <p:cNvGrpSpPr/>
          <p:nvPr/>
        </p:nvGrpSpPr>
        <p:grpSpPr>
          <a:xfrm>
            <a:off x="7254850" y="837262"/>
            <a:ext cx="1677825" cy="5500081"/>
            <a:chOff x="7389975" y="1383778"/>
            <a:chExt cx="1677825" cy="4891135"/>
          </a:xfrm>
        </p:grpSpPr>
        <p:pic>
          <p:nvPicPr>
            <p:cNvPr id="623" name="Google Shape;623;p68" descr="CowModels.png"/>
            <p:cNvPicPr preferRelativeResize="0"/>
            <p:nvPr/>
          </p:nvPicPr>
          <p:blipFill rotWithShape="1">
            <a:blip r:embed="rId9">
              <a:alphaModFix/>
            </a:blip>
            <a:srcRect/>
            <a:stretch/>
          </p:blipFill>
          <p:spPr>
            <a:xfrm>
              <a:off x="7389975" y="1383778"/>
              <a:ext cx="1593000" cy="4891135"/>
            </a:xfrm>
            <a:prstGeom prst="rect">
              <a:avLst/>
            </a:prstGeom>
            <a:noFill/>
            <a:ln w="9525" cap="flat" cmpd="sng">
              <a:solidFill>
                <a:srgbClr val="000000"/>
              </a:solidFill>
              <a:prstDash val="solid"/>
              <a:round/>
              <a:headEnd type="none" w="sm" len="sm"/>
              <a:tailEnd type="none" w="sm" len="sm"/>
            </a:ln>
          </p:spPr>
        </p:pic>
        <p:sp>
          <p:nvSpPr>
            <p:cNvPr id="624" name="Google Shape;624;p68"/>
            <p:cNvSpPr txBox="1"/>
            <p:nvPr/>
          </p:nvSpPr>
          <p:spPr>
            <a:xfrm>
              <a:off x="7519800" y="2242575"/>
              <a:ext cx="1548000" cy="35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NUCL    ASTRO</a:t>
              </a:r>
              <a:endParaRPr/>
            </a:p>
          </p:txBody>
        </p:sp>
      </p:grpSp>
      <p:sp>
        <p:nvSpPr>
          <p:cNvPr id="625" name="Google Shape;625;p68"/>
          <p:cNvSpPr txBox="1"/>
          <p:nvPr/>
        </p:nvSpPr>
        <p:spPr>
          <a:xfrm>
            <a:off x="3804100" y="1387948"/>
            <a:ext cx="3697800" cy="1004100"/>
          </a:xfrm>
          <a:prstGeom prst="rect">
            <a:avLst/>
          </a:prstGeom>
          <a:noFill/>
          <a:ln>
            <a:noFill/>
          </a:ln>
        </p:spPr>
        <p:txBody>
          <a:bodyPr spcFirstLastPara="1" wrap="square" lIns="91425" tIns="91425" rIns="91425" bIns="91425" anchor="ctr" anchorCtr="0">
            <a:noAutofit/>
          </a:bodyPr>
          <a:lstStyle/>
          <a:p>
            <a:pPr marL="457200" lvl="0" indent="-342900" algn="l" rtl="0">
              <a:lnSpc>
                <a:spcPct val="115000"/>
              </a:lnSpc>
              <a:spcBef>
                <a:spcPts val="0"/>
              </a:spcBef>
              <a:spcAft>
                <a:spcPts val="0"/>
              </a:spcAft>
              <a:buClr>
                <a:srgbClr val="1608F7"/>
              </a:buClr>
              <a:buSzPts val="1800"/>
              <a:buFont typeface="Calibri"/>
              <a:buChar char="●"/>
            </a:pPr>
            <a:r>
              <a:rPr lang="zh-CN" sz="1800">
                <a:solidFill>
                  <a:schemeClr val="dk1"/>
                </a:solidFill>
                <a:latin typeface="Calibri"/>
                <a:ea typeface="Calibri"/>
                <a:cs typeface="Calibri"/>
                <a:sym typeface="Calibri"/>
              </a:rPr>
              <a:t>neutron </a:t>
            </a:r>
            <a:r>
              <a:rPr lang="zh-CN" sz="1800">
                <a:latin typeface="Calibri"/>
                <a:ea typeface="Calibri"/>
                <a:cs typeface="Calibri"/>
                <a:sym typeface="Calibri"/>
              </a:rPr>
              <a:t>star binary: </a:t>
            </a:r>
            <a:endParaRPr sz="1800">
              <a:latin typeface="Calibri"/>
              <a:ea typeface="Calibri"/>
              <a:cs typeface="Calibri"/>
              <a:sym typeface="Calibri"/>
            </a:endParaRPr>
          </a:p>
          <a:p>
            <a:pPr marL="0" lvl="0" indent="0" algn="l" rtl="0">
              <a:lnSpc>
                <a:spcPct val="115000"/>
              </a:lnSpc>
              <a:spcBef>
                <a:spcPts val="0"/>
              </a:spcBef>
              <a:spcAft>
                <a:spcPts val="0"/>
              </a:spcAft>
              <a:buNone/>
            </a:pPr>
            <a:r>
              <a:rPr lang="zh-CN" sz="1700">
                <a:latin typeface="Calibri"/>
                <a:ea typeface="Calibri"/>
                <a:cs typeface="Calibri"/>
                <a:sym typeface="Calibri"/>
              </a:rPr>
              <a:t>GW+短伽玛暴SGRB+千新星kilonova</a:t>
            </a:r>
            <a:endParaRPr sz="1300" i="1">
              <a:latin typeface="Calibri"/>
              <a:ea typeface="Calibri"/>
              <a:cs typeface="Calibri"/>
              <a:sym typeface="Calibri"/>
            </a:endParaRPr>
          </a:p>
        </p:txBody>
      </p:sp>
      <p:sp>
        <p:nvSpPr>
          <p:cNvPr id="626" name="Google Shape;626;p68"/>
          <p:cNvSpPr txBox="1"/>
          <p:nvPr/>
        </p:nvSpPr>
        <p:spPr>
          <a:xfrm>
            <a:off x="4090288" y="3460088"/>
            <a:ext cx="3085200" cy="460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700">
                <a:latin typeface="Calibri"/>
                <a:ea typeface="Calibri"/>
                <a:cs typeface="Calibri"/>
                <a:sym typeface="Calibri"/>
              </a:rPr>
              <a:t>GW170817 (the</a:t>
            </a:r>
            <a:r>
              <a:rPr lang="zh-CN" sz="1700">
                <a:solidFill>
                  <a:srgbClr val="CC0000"/>
                </a:solidFill>
                <a:latin typeface="Calibri"/>
                <a:ea typeface="Calibri"/>
                <a:cs typeface="Calibri"/>
                <a:sym typeface="Calibri"/>
              </a:rPr>
              <a:t> </a:t>
            </a:r>
            <a:r>
              <a:rPr lang="zh-CN" sz="1700">
                <a:solidFill>
                  <a:srgbClr val="FF0000"/>
                </a:solidFill>
                <a:latin typeface="Calibri"/>
                <a:ea typeface="Calibri"/>
                <a:cs typeface="Calibri"/>
                <a:sym typeface="Calibri"/>
              </a:rPr>
              <a:t>‘golden’ </a:t>
            </a:r>
            <a:r>
              <a:rPr lang="zh-CN" sz="1700">
                <a:latin typeface="Calibri"/>
                <a:ea typeface="Calibri"/>
                <a:cs typeface="Calibri"/>
                <a:sym typeface="Calibri"/>
              </a:rPr>
              <a:t>event)   </a:t>
            </a:r>
            <a:endParaRPr sz="1700">
              <a:latin typeface="Calibri"/>
              <a:ea typeface="Calibri"/>
              <a:cs typeface="Calibri"/>
              <a:sym typeface="Calibri"/>
            </a:endParaRPr>
          </a:p>
        </p:txBody>
      </p:sp>
      <p:pic>
        <p:nvPicPr>
          <p:cNvPr id="627" name="Google Shape;627;p68"/>
          <p:cNvPicPr preferRelativeResize="0"/>
          <p:nvPr/>
        </p:nvPicPr>
        <p:blipFill>
          <a:blip r:embed="rId10">
            <a:alphaModFix/>
          </a:blip>
          <a:stretch>
            <a:fillRect/>
          </a:stretch>
        </p:blipFill>
        <p:spPr>
          <a:xfrm>
            <a:off x="4135775" y="2309638"/>
            <a:ext cx="1912818" cy="1077555"/>
          </a:xfrm>
          <a:prstGeom prst="rect">
            <a:avLst/>
          </a:prstGeom>
          <a:noFill/>
          <a:ln>
            <a:noFill/>
          </a:ln>
        </p:spPr>
      </p:pic>
      <p:pic>
        <p:nvPicPr>
          <p:cNvPr id="628" name="Google Shape;628;p68"/>
          <p:cNvPicPr preferRelativeResize="0"/>
          <p:nvPr/>
        </p:nvPicPr>
        <p:blipFill>
          <a:blip r:embed="rId11">
            <a:alphaModFix/>
          </a:blip>
          <a:stretch>
            <a:fillRect/>
          </a:stretch>
        </p:blipFill>
        <p:spPr>
          <a:xfrm>
            <a:off x="4135784" y="4566281"/>
            <a:ext cx="2084416" cy="1077550"/>
          </a:xfrm>
          <a:prstGeom prst="rect">
            <a:avLst/>
          </a:prstGeom>
          <a:noFill/>
          <a:ln>
            <a:noFill/>
          </a:ln>
        </p:spPr>
      </p:pic>
      <p:sp>
        <p:nvSpPr>
          <p:cNvPr id="629" name="Google Shape;629;p68"/>
          <p:cNvSpPr txBox="1"/>
          <p:nvPr/>
        </p:nvSpPr>
        <p:spPr>
          <a:xfrm>
            <a:off x="4045951" y="5723400"/>
            <a:ext cx="2875200" cy="608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rgbClr val="808080"/>
                </a:solidFill>
                <a:latin typeface="Lato"/>
                <a:ea typeface="Lato"/>
                <a:cs typeface="Lato"/>
                <a:sym typeface="Lato"/>
              </a:rPr>
              <a:t>upcoming ~10% accuracy moment of inertia measurement</a:t>
            </a:r>
            <a:endParaRPr b="1">
              <a:solidFill>
                <a:srgbClr val="808080"/>
              </a:solidFill>
              <a:latin typeface="Lato"/>
              <a:ea typeface="Lato"/>
              <a:cs typeface="Lato"/>
              <a:sym typeface="Lato"/>
            </a:endParaRPr>
          </a:p>
        </p:txBody>
      </p:sp>
      <p:sp>
        <p:nvSpPr>
          <p:cNvPr id="630" name="Google Shape;630;p68"/>
          <p:cNvSpPr txBox="1"/>
          <p:nvPr/>
        </p:nvSpPr>
        <p:spPr>
          <a:xfrm>
            <a:off x="3804100" y="3807871"/>
            <a:ext cx="3697800" cy="831300"/>
          </a:xfrm>
          <a:prstGeom prst="rect">
            <a:avLst/>
          </a:prstGeom>
          <a:noFill/>
          <a:ln>
            <a:noFill/>
          </a:ln>
        </p:spPr>
        <p:txBody>
          <a:bodyPr spcFirstLastPara="1" wrap="square" lIns="91425" tIns="91425" rIns="91425" bIns="91425" anchor="ctr" anchorCtr="0">
            <a:noAutofit/>
          </a:bodyPr>
          <a:lstStyle/>
          <a:p>
            <a:pPr marL="457200" lvl="0" indent="-342900" algn="l" rtl="0">
              <a:lnSpc>
                <a:spcPct val="100000"/>
              </a:lnSpc>
              <a:spcBef>
                <a:spcPts val="0"/>
              </a:spcBef>
              <a:spcAft>
                <a:spcPts val="0"/>
              </a:spcAft>
              <a:buClr>
                <a:srgbClr val="1608F7"/>
              </a:buClr>
              <a:buSzPts val="1800"/>
              <a:buFont typeface="Calibri"/>
              <a:buChar char="●"/>
            </a:pPr>
            <a:r>
              <a:rPr lang="zh-CN" sz="1800">
                <a:solidFill>
                  <a:schemeClr val="dk1"/>
                </a:solidFill>
                <a:latin typeface="Calibri"/>
                <a:ea typeface="Calibri"/>
                <a:cs typeface="Calibri"/>
                <a:sym typeface="Calibri"/>
              </a:rPr>
              <a:t>PSR J0737-3039</a:t>
            </a:r>
            <a:endParaRPr sz="1800">
              <a:latin typeface="Calibri"/>
              <a:ea typeface="Calibri"/>
              <a:cs typeface="Calibri"/>
              <a:sym typeface="Calibri"/>
            </a:endParaRPr>
          </a:p>
        </p:txBody>
      </p:sp>
      <p:pic>
        <p:nvPicPr>
          <p:cNvPr id="631" name="Google Shape;631;p68"/>
          <p:cNvPicPr preferRelativeResize="0"/>
          <p:nvPr/>
        </p:nvPicPr>
        <p:blipFill>
          <a:blip r:embed="rId12">
            <a:alphaModFix/>
          </a:blip>
          <a:stretch>
            <a:fillRect/>
          </a:stretch>
        </p:blipFill>
        <p:spPr>
          <a:xfrm>
            <a:off x="6466850" y="27550"/>
            <a:ext cx="1501175" cy="755351"/>
          </a:xfrm>
          <a:prstGeom prst="rect">
            <a:avLst/>
          </a:prstGeom>
          <a:noFill/>
          <a:ln>
            <a:noFill/>
          </a:ln>
        </p:spPr>
      </p:pic>
      <p:sp>
        <p:nvSpPr>
          <p:cNvPr id="632" name="Google Shape;632;p68"/>
          <p:cNvSpPr txBox="1"/>
          <p:nvPr/>
        </p:nvSpPr>
        <p:spPr>
          <a:xfrm>
            <a:off x="423050" y="110900"/>
            <a:ext cx="7179300" cy="473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zh-CN" sz="2100" b="1">
                <a:solidFill>
                  <a:srgbClr val="1608F7"/>
                </a:solidFill>
                <a:latin typeface="Times New Roman"/>
                <a:ea typeface="Times New Roman"/>
                <a:cs typeface="Times New Roman"/>
                <a:sym typeface="Times New Roman"/>
              </a:rPr>
              <a:t>Brief summary of news from the data</a:t>
            </a:r>
            <a:endParaRPr sz="2100" b="1">
              <a:solidFill>
                <a:srgbClr val="1608F7"/>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5"/>
        <p:cNvGrpSpPr/>
        <p:nvPr/>
      </p:nvGrpSpPr>
      <p:grpSpPr>
        <a:xfrm>
          <a:off x="0" y="0"/>
          <a:ext cx="0" cy="0"/>
          <a:chOff x="0" y="0"/>
          <a:chExt cx="0" cy="0"/>
        </a:xfrm>
      </p:grpSpPr>
      <p:cxnSp>
        <p:nvCxnSpPr>
          <p:cNvPr id="996" name="Google Shape;996;p95"/>
          <p:cNvCxnSpPr/>
          <p:nvPr/>
        </p:nvCxnSpPr>
        <p:spPr>
          <a:xfrm rot="10800000">
            <a:off x="1743537" y="2841867"/>
            <a:ext cx="555300" cy="275400"/>
          </a:xfrm>
          <a:prstGeom prst="straightConnector1">
            <a:avLst/>
          </a:prstGeom>
          <a:noFill/>
          <a:ln w="19050" cap="flat" cmpd="sng">
            <a:solidFill>
              <a:srgbClr val="980000"/>
            </a:solidFill>
            <a:prstDash val="solid"/>
            <a:round/>
            <a:headEnd type="none" w="med" len="med"/>
            <a:tailEnd type="none" w="med" len="med"/>
          </a:ln>
        </p:spPr>
      </p:cxnSp>
      <p:cxnSp>
        <p:nvCxnSpPr>
          <p:cNvPr id="997" name="Google Shape;997;p95"/>
          <p:cNvCxnSpPr/>
          <p:nvPr/>
        </p:nvCxnSpPr>
        <p:spPr>
          <a:xfrm rot="10800000">
            <a:off x="3100575" y="3832225"/>
            <a:ext cx="54900" cy="428400"/>
          </a:xfrm>
          <a:prstGeom prst="straightConnector1">
            <a:avLst/>
          </a:prstGeom>
          <a:noFill/>
          <a:ln w="19050" cap="flat" cmpd="sng">
            <a:solidFill>
              <a:srgbClr val="980000"/>
            </a:solidFill>
            <a:prstDash val="solid"/>
            <a:round/>
            <a:headEnd type="none" w="med" len="med"/>
            <a:tailEnd type="none" w="med" len="med"/>
          </a:ln>
        </p:spPr>
      </p:cxnSp>
      <p:pic>
        <p:nvPicPr>
          <p:cNvPr id="998" name="Google Shape;998;p95"/>
          <p:cNvPicPr preferRelativeResize="0"/>
          <p:nvPr/>
        </p:nvPicPr>
        <p:blipFill>
          <a:blip r:embed="rId3">
            <a:alphaModFix amt="70000"/>
          </a:blip>
          <a:stretch>
            <a:fillRect/>
          </a:stretch>
        </p:blipFill>
        <p:spPr>
          <a:xfrm>
            <a:off x="5651625" y="2247824"/>
            <a:ext cx="2045534" cy="2031837"/>
          </a:xfrm>
          <a:prstGeom prst="rect">
            <a:avLst/>
          </a:prstGeom>
          <a:noFill/>
          <a:ln>
            <a:noFill/>
          </a:ln>
          <a:effectLst>
            <a:outerShdw blurRad="57150" dist="19050" dir="5400000" algn="bl" rotWithShape="0">
              <a:srgbClr val="CDCCCC">
                <a:alpha val="50000"/>
              </a:srgbClr>
            </a:outerShdw>
          </a:effectLst>
        </p:spPr>
      </p:pic>
      <p:sp>
        <p:nvSpPr>
          <p:cNvPr id="999" name="Google Shape;999;p95"/>
          <p:cNvSpPr txBox="1"/>
          <p:nvPr/>
        </p:nvSpPr>
        <p:spPr>
          <a:xfrm>
            <a:off x="110550" y="-33775"/>
            <a:ext cx="8772300" cy="5232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zh-CN" sz="2200" b="1">
                <a:solidFill>
                  <a:srgbClr val="154AF3"/>
                </a:solidFill>
                <a:latin typeface="Times New Roman"/>
                <a:ea typeface="Times New Roman"/>
                <a:cs typeface="Times New Roman"/>
                <a:sym typeface="Times New Roman"/>
              </a:rPr>
              <a:t>Why is understanding the EOS important for </a:t>
            </a:r>
            <a:r>
              <a:rPr lang="zh-CN" sz="2200" b="1">
                <a:solidFill>
                  <a:srgbClr val="C00000"/>
                </a:solidFill>
                <a:latin typeface="Times New Roman"/>
                <a:ea typeface="Times New Roman"/>
                <a:cs typeface="Times New Roman"/>
                <a:sym typeface="Times New Roman"/>
              </a:rPr>
              <a:t>nuclear</a:t>
            </a:r>
            <a:r>
              <a:rPr lang="zh-CN" sz="2200" b="1">
                <a:solidFill>
                  <a:srgbClr val="154AF3"/>
                </a:solidFill>
                <a:latin typeface="Times New Roman"/>
                <a:ea typeface="Times New Roman"/>
                <a:cs typeface="Times New Roman"/>
                <a:sym typeface="Times New Roman"/>
              </a:rPr>
              <a:t>/astrophysicists?</a:t>
            </a:r>
            <a:endParaRPr sz="2200" b="1">
              <a:solidFill>
                <a:srgbClr val="154AF3"/>
              </a:solidFill>
              <a:latin typeface="Times New Roman"/>
              <a:ea typeface="Times New Roman"/>
              <a:cs typeface="Times New Roman"/>
              <a:sym typeface="Times New Roman"/>
            </a:endParaRPr>
          </a:p>
        </p:txBody>
      </p:sp>
      <p:sp>
        <p:nvSpPr>
          <p:cNvPr id="1000" name="Google Shape;1000;p95"/>
          <p:cNvSpPr/>
          <p:nvPr/>
        </p:nvSpPr>
        <p:spPr>
          <a:xfrm>
            <a:off x="7181725" y="1730663"/>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脉冲星</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500">
                <a:solidFill>
                  <a:schemeClr val="dk1"/>
                </a:solidFill>
                <a:latin typeface="Lato"/>
                <a:ea typeface="Lato"/>
                <a:cs typeface="Lato"/>
                <a:sym typeface="Lato"/>
              </a:rPr>
              <a:t>glitch crisis</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500">
                <a:solidFill>
                  <a:schemeClr val="dk1"/>
                </a:solidFill>
                <a:latin typeface="Lato"/>
                <a:ea typeface="Lato"/>
                <a:cs typeface="Lato"/>
                <a:sym typeface="Lato"/>
              </a:rPr>
              <a:t>LMXB</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sp>
        <p:nvSpPr>
          <p:cNvPr id="1001" name="Google Shape;1001;p95"/>
          <p:cNvSpPr/>
          <p:nvPr/>
        </p:nvSpPr>
        <p:spPr>
          <a:xfrm>
            <a:off x="419625" y="4156438"/>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伽马射线暴SGRB central engine and kilonova</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02" name="Google Shape;1002;p95"/>
          <p:cNvCxnSpPr>
            <a:stCxn id="1003" idx="6"/>
            <a:endCxn id="1004" idx="2"/>
          </p:cNvCxnSpPr>
          <p:nvPr/>
        </p:nvCxnSpPr>
        <p:spPr>
          <a:xfrm>
            <a:off x="5745425" y="1338038"/>
            <a:ext cx="263400" cy="39600"/>
          </a:xfrm>
          <a:prstGeom prst="straightConnector1">
            <a:avLst/>
          </a:prstGeom>
          <a:noFill/>
          <a:ln w="19050" cap="flat" cmpd="sng">
            <a:solidFill>
              <a:srgbClr val="980000"/>
            </a:solidFill>
            <a:prstDash val="solid"/>
            <a:round/>
            <a:headEnd type="none" w="med" len="med"/>
            <a:tailEnd type="none" w="med" len="med"/>
          </a:ln>
        </p:spPr>
      </p:cxnSp>
      <p:cxnSp>
        <p:nvCxnSpPr>
          <p:cNvPr id="1005" name="Google Shape;1005;p95"/>
          <p:cNvCxnSpPr/>
          <p:nvPr/>
        </p:nvCxnSpPr>
        <p:spPr>
          <a:xfrm rot="10800000" flipH="1">
            <a:off x="6611692" y="1806874"/>
            <a:ext cx="125400" cy="480600"/>
          </a:xfrm>
          <a:prstGeom prst="straightConnector1">
            <a:avLst/>
          </a:prstGeom>
          <a:noFill/>
          <a:ln w="19050" cap="flat" cmpd="sng">
            <a:solidFill>
              <a:srgbClr val="980000"/>
            </a:solidFill>
            <a:prstDash val="solid"/>
            <a:round/>
            <a:headEnd type="none" w="med" len="med"/>
            <a:tailEnd type="none" w="med" len="med"/>
          </a:ln>
        </p:spPr>
      </p:cxnSp>
      <p:cxnSp>
        <p:nvCxnSpPr>
          <p:cNvPr id="1006" name="Google Shape;1006;p95"/>
          <p:cNvCxnSpPr/>
          <p:nvPr/>
        </p:nvCxnSpPr>
        <p:spPr>
          <a:xfrm rot="10800000">
            <a:off x="5499050" y="2544313"/>
            <a:ext cx="353100" cy="181500"/>
          </a:xfrm>
          <a:prstGeom prst="straightConnector1">
            <a:avLst/>
          </a:prstGeom>
          <a:noFill/>
          <a:ln w="19050" cap="flat" cmpd="sng">
            <a:solidFill>
              <a:srgbClr val="980000"/>
            </a:solidFill>
            <a:prstDash val="solid"/>
            <a:round/>
            <a:headEnd type="none" w="med" len="med"/>
            <a:tailEnd type="none" w="med" len="med"/>
          </a:ln>
        </p:spPr>
      </p:cxnSp>
      <p:sp>
        <p:nvSpPr>
          <p:cNvPr id="1003" name="Google Shape;1003;p95"/>
          <p:cNvSpPr/>
          <p:nvPr/>
        </p:nvSpPr>
        <p:spPr>
          <a:xfrm>
            <a:off x="3790025" y="908888"/>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zh-CN" sz="1500">
                <a:solidFill>
                  <a:schemeClr val="dk1"/>
                </a:solidFill>
                <a:latin typeface="Lato"/>
                <a:ea typeface="Lato"/>
                <a:cs typeface="Lato"/>
                <a:sym typeface="Lato"/>
              </a:rPr>
              <a:t>类型</a:t>
            </a:r>
            <a:endParaRPr sz="1500">
              <a:solidFill>
                <a:schemeClr val="dk1"/>
              </a:solidFill>
              <a:latin typeface="Lato"/>
              <a:ea typeface="Lato"/>
              <a:cs typeface="Lato"/>
              <a:sym typeface="Lato"/>
            </a:endParaRPr>
          </a:p>
          <a:p>
            <a:pPr marL="0" lvl="0" indent="0" algn="ctr" rtl="0">
              <a:spcBef>
                <a:spcPts val="0"/>
              </a:spcBef>
              <a:spcAft>
                <a:spcPts val="0"/>
              </a:spcAft>
              <a:buNone/>
            </a:pPr>
            <a:r>
              <a:rPr lang="zh-CN" sz="1500">
                <a:solidFill>
                  <a:schemeClr val="dk1"/>
                </a:solidFill>
                <a:latin typeface="Lato"/>
                <a:ea typeface="Lato"/>
                <a:cs typeface="Lato"/>
                <a:sym typeface="Lato"/>
              </a:rPr>
              <a:t>one or two-family compact stars</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07" name="Google Shape;1007;p95"/>
          <p:cNvCxnSpPr>
            <a:stCxn id="1008" idx="0"/>
          </p:cNvCxnSpPr>
          <p:nvPr/>
        </p:nvCxnSpPr>
        <p:spPr>
          <a:xfrm rot="10800000" flipH="1">
            <a:off x="4531375" y="1760788"/>
            <a:ext cx="188700" cy="251700"/>
          </a:xfrm>
          <a:prstGeom prst="straightConnector1">
            <a:avLst/>
          </a:prstGeom>
          <a:noFill/>
          <a:ln w="19050" cap="flat" cmpd="sng">
            <a:solidFill>
              <a:srgbClr val="980000"/>
            </a:solidFill>
            <a:prstDash val="solid"/>
            <a:round/>
            <a:headEnd type="none" w="med" len="med"/>
            <a:tailEnd type="none" w="med" len="med"/>
          </a:ln>
        </p:spPr>
      </p:cxnSp>
      <p:sp>
        <p:nvSpPr>
          <p:cNvPr id="1009" name="Google Shape;1009;p95"/>
          <p:cNvSpPr/>
          <p:nvPr/>
        </p:nvSpPr>
        <p:spPr>
          <a:xfrm>
            <a:off x="1809363" y="1451138"/>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低质量间隙mass gap between NS and BH</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10" name="Google Shape;1010;p95"/>
          <p:cNvCxnSpPr/>
          <p:nvPr/>
        </p:nvCxnSpPr>
        <p:spPr>
          <a:xfrm flipH="1">
            <a:off x="3832500" y="2827988"/>
            <a:ext cx="396000" cy="343500"/>
          </a:xfrm>
          <a:prstGeom prst="straightConnector1">
            <a:avLst/>
          </a:prstGeom>
          <a:noFill/>
          <a:ln w="19050" cap="flat" cmpd="sng">
            <a:solidFill>
              <a:srgbClr val="980000"/>
            </a:solidFill>
            <a:prstDash val="solid"/>
            <a:round/>
            <a:headEnd type="none" w="med" len="med"/>
            <a:tailEnd type="none" w="med" len="med"/>
          </a:ln>
        </p:spPr>
      </p:cxnSp>
      <p:cxnSp>
        <p:nvCxnSpPr>
          <p:cNvPr id="1011" name="Google Shape;1011;p95"/>
          <p:cNvCxnSpPr/>
          <p:nvPr/>
        </p:nvCxnSpPr>
        <p:spPr>
          <a:xfrm>
            <a:off x="4022088" y="3479583"/>
            <a:ext cx="1735500" cy="132000"/>
          </a:xfrm>
          <a:prstGeom prst="straightConnector1">
            <a:avLst/>
          </a:prstGeom>
          <a:noFill/>
          <a:ln w="19050" cap="flat" cmpd="sng">
            <a:solidFill>
              <a:srgbClr val="980000"/>
            </a:solidFill>
            <a:prstDash val="solid"/>
            <a:round/>
            <a:headEnd type="none" w="med" len="med"/>
            <a:tailEnd type="none" w="med" len="med"/>
          </a:ln>
        </p:spPr>
      </p:cxnSp>
      <p:sp>
        <p:nvSpPr>
          <p:cNvPr id="1012" name="Google Shape;1012;p95"/>
          <p:cNvSpPr/>
          <p:nvPr/>
        </p:nvSpPr>
        <p:spPr>
          <a:xfrm>
            <a:off x="2494150" y="4232763"/>
            <a:ext cx="1955400" cy="858300"/>
          </a:xfrm>
          <a:prstGeom prst="ellipse">
            <a:avLst/>
          </a:prstGeom>
          <a:solidFill>
            <a:srgbClr val="C00000">
              <a:alpha val="276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zh-CN" sz="1500">
                <a:solidFill>
                  <a:schemeClr val="dk1"/>
                </a:solidFill>
                <a:latin typeface="Lato"/>
                <a:ea typeface="Lato"/>
                <a:cs typeface="Lato"/>
                <a:sym typeface="Lato"/>
              </a:rPr>
              <a:t>QCD</a:t>
            </a:r>
            <a:endParaRPr sz="1500">
              <a:solidFill>
                <a:schemeClr val="dk1"/>
              </a:solidFill>
              <a:latin typeface="Lato"/>
              <a:ea typeface="Lato"/>
              <a:cs typeface="Lato"/>
              <a:sym typeface="Lato"/>
            </a:endParaRPr>
          </a:p>
          <a:p>
            <a:pPr marL="0" lvl="0" indent="0" algn="ctr" rtl="0">
              <a:spcBef>
                <a:spcPts val="0"/>
              </a:spcBef>
              <a:spcAft>
                <a:spcPts val="0"/>
              </a:spcAft>
              <a:buNone/>
            </a:pPr>
            <a:r>
              <a:rPr lang="zh-CN" sz="1500">
                <a:solidFill>
                  <a:schemeClr val="dk1"/>
                </a:solidFill>
                <a:latin typeface="Lato"/>
                <a:ea typeface="Lato"/>
                <a:cs typeface="Lato"/>
                <a:sym typeface="Lato"/>
              </a:rPr>
              <a:t>strangness phase transition</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13" name="Google Shape;1013;p95"/>
          <p:cNvCxnSpPr>
            <a:endCxn id="1014" idx="3"/>
          </p:cNvCxnSpPr>
          <p:nvPr/>
        </p:nvCxnSpPr>
        <p:spPr>
          <a:xfrm rot="10800000" flipH="1">
            <a:off x="1809462" y="3706555"/>
            <a:ext cx="543600" cy="476700"/>
          </a:xfrm>
          <a:prstGeom prst="straightConnector1">
            <a:avLst/>
          </a:prstGeom>
          <a:noFill/>
          <a:ln w="19050" cap="flat" cmpd="sng">
            <a:solidFill>
              <a:srgbClr val="980000"/>
            </a:solidFill>
            <a:prstDash val="solid"/>
            <a:round/>
            <a:headEnd type="none" w="med" len="med"/>
            <a:tailEnd type="none" w="med" len="med"/>
          </a:ln>
        </p:spPr>
      </p:cxnSp>
      <p:sp>
        <p:nvSpPr>
          <p:cNvPr id="1015" name="Google Shape;1015;p95"/>
          <p:cNvSpPr/>
          <p:nvPr/>
        </p:nvSpPr>
        <p:spPr>
          <a:xfrm>
            <a:off x="-49125" y="2115638"/>
            <a:ext cx="21528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endParaRPr sz="1600">
              <a:solidFill>
                <a:srgbClr val="FFFFFF"/>
              </a:solidFill>
              <a:latin typeface="Times New Roman"/>
              <a:ea typeface="Times New Roman"/>
              <a:cs typeface="Times New Roman"/>
              <a:sym typeface="Times New Roman"/>
            </a:endParaRPr>
          </a:p>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双中子星并合binary evolution and the remnants</a:t>
            </a:r>
            <a:endParaRPr sz="1500">
              <a:solidFill>
                <a:schemeClr val="dk1"/>
              </a:solidFill>
              <a:latin typeface="Lato"/>
              <a:ea typeface="Lato"/>
              <a:cs typeface="Lato"/>
              <a:sym typeface="Lato"/>
            </a:endParaRPr>
          </a:p>
          <a:p>
            <a:pPr marL="0" lvl="0" indent="0" algn="ctr" rtl="0">
              <a:spcBef>
                <a:spcPts val="1000"/>
              </a:spcBef>
              <a:spcAft>
                <a:spcPts val="0"/>
              </a:spcAft>
              <a:buNone/>
            </a:pPr>
            <a:endParaRPr sz="1600">
              <a:solidFill>
                <a:srgbClr val="FFFFFF"/>
              </a:solidFill>
              <a:latin typeface="Times New Roman"/>
              <a:ea typeface="Times New Roman"/>
              <a:cs typeface="Times New Roman"/>
              <a:sym typeface="Times New Roman"/>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16" name="Google Shape;1016;p95"/>
          <p:cNvCxnSpPr>
            <a:endCxn id="1009" idx="4"/>
          </p:cNvCxnSpPr>
          <p:nvPr/>
        </p:nvCxnSpPr>
        <p:spPr>
          <a:xfrm rot="10800000">
            <a:off x="2787063" y="2309438"/>
            <a:ext cx="128700" cy="681900"/>
          </a:xfrm>
          <a:prstGeom prst="straightConnector1">
            <a:avLst/>
          </a:prstGeom>
          <a:noFill/>
          <a:ln w="19050" cap="flat" cmpd="sng">
            <a:solidFill>
              <a:srgbClr val="980000"/>
            </a:solidFill>
            <a:prstDash val="solid"/>
            <a:round/>
            <a:headEnd type="none" w="med" len="med"/>
            <a:tailEnd type="none" w="med" len="med"/>
          </a:ln>
        </p:spPr>
      </p:cxnSp>
      <p:sp>
        <p:nvSpPr>
          <p:cNvPr id="1008" name="Google Shape;1008;p95"/>
          <p:cNvSpPr/>
          <p:nvPr/>
        </p:nvSpPr>
        <p:spPr>
          <a:xfrm>
            <a:off x="3553675" y="2012488"/>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zh-CN" sz="1500">
                <a:solidFill>
                  <a:schemeClr val="dk1"/>
                </a:solidFill>
                <a:latin typeface="Lato"/>
                <a:ea typeface="Lato"/>
                <a:cs typeface="Lato"/>
                <a:sym typeface="Lato"/>
              </a:rPr>
              <a:t>产生和演化</a:t>
            </a:r>
            <a:endParaRPr sz="1500">
              <a:solidFill>
                <a:schemeClr val="dk1"/>
              </a:solidFill>
              <a:latin typeface="Lato"/>
              <a:ea typeface="Lato"/>
              <a:cs typeface="Lato"/>
              <a:sym typeface="Lato"/>
            </a:endParaRPr>
          </a:p>
          <a:p>
            <a:pPr marL="0" lvl="0" indent="0" algn="ctr" rtl="0">
              <a:lnSpc>
                <a:spcPct val="80000"/>
              </a:lnSpc>
              <a:spcBef>
                <a:spcPts val="0"/>
              </a:spcBef>
              <a:spcAft>
                <a:spcPts val="0"/>
              </a:spcAft>
              <a:buNone/>
            </a:pPr>
            <a:r>
              <a:rPr lang="zh-CN" sz="1500">
                <a:solidFill>
                  <a:schemeClr val="dk1"/>
                </a:solidFill>
                <a:latin typeface="Lato"/>
                <a:ea typeface="Lato"/>
                <a:cs typeface="Lato"/>
                <a:sym typeface="Lato"/>
              </a:rPr>
              <a:t>supernova and</a:t>
            </a:r>
            <a:endParaRPr sz="1500">
              <a:solidFill>
                <a:schemeClr val="dk1"/>
              </a:solidFill>
              <a:latin typeface="Lato"/>
              <a:ea typeface="Lato"/>
              <a:cs typeface="Lato"/>
              <a:sym typeface="Lato"/>
            </a:endParaRPr>
          </a:p>
          <a:p>
            <a:pPr marL="0" lvl="0" indent="0" algn="ctr" rtl="0">
              <a:lnSpc>
                <a:spcPct val="80000"/>
              </a:lnSpc>
              <a:spcBef>
                <a:spcPts val="0"/>
              </a:spcBef>
              <a:spcAft>
                <a:spcPts val="0"/>
              </a:spcAft>
              <a:buNone/>
            </a:pPr>
            <a:r>
              <a:rPr lang="zh-CN" sz="1500">
                <a:solidFill>
                  <a:schemeClr val="dk1"/>
                </a:solidFill>
                <a:latin typeface="Lato"/>
                <a:ea typeface="Lato"/>
                <a:cs typeface="Lato"/>
                <a:sym typeface="Lato"/>
              </a:rPr>
              <a:t>star formation</a:t>
            </a:r>
            <a:endParaRPr>
              <a:solidFill>
                <a:srgbClr val="FFFFFF"/>
              </a:solidFill>
              <a:latin typeface="Times New Roman"/>
              <a:ea typeface="Times New Roman"/>
              <a:cs typeface="Times New Roman"/>
              <a:sym typeface="Times New Roman"/>
            </a:endParaRPr>
          </a:p>
        </p:txBody>
      </p:sp>
      <p:cxnSp>
        <p:nvCxnSpPr>
          <p:cNvPr id="1017" name="Google Shape;1017;p95"/>
          <p:cNvCxnSpPr/>
          <p:nvPr/>
        </p:nvCxnSpPr>
        <p:spPr>
          <a:xfrm rot="10800000" flipH="1">
            <a:off x="6178425" y="4203325"/>
            <a:ext cx="199800" cy="367800"/>
          </a:xfrm>
          <a:prstGeom prst="straightConnector1">
            <a:avLst/>
          </a:prstGeom>
          <a:noFill/>
          <a:ln w="19050" cap="flat" cmpd="sng">
            <a:solidFill>
              <a:srgbClr val="980000"/>
            </a:solidFill>
            <a:prstDash val="solid"/>
            <a:round/>
            <a:headEnd type="none" w="med" len="med"/>
            <a:tailEnd type="none" w="med" len="med"/>
          </a:ln>
        </p:spPr>
      </p:cxnSp>
      <p:sp>
        <p:nvSpPr>
          <p:cNvPr id="1004" name="Google Shape;1004;p95"/>
          <p:cNvSpPr/>
          <p:nvPr/>
        </p:nvSpPr>
        <p:spPr>
          <a:xfrm>
            <a:off x="6008900" y="948563"/>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质量半径关系</a:t>
            </a:r>
            <a:endParaRPr sz="1500">
              <a:solidFill>
                <a:schemeClr val="dk1"/>
              </a:solidFill>
              <a:latin typeface="Lato"/>
              <a:ea typeface="Lato"/>
              <a:cs typeface="Lato"/>
              <a:sym typeface="Lato"/>
            </a:endParaRPr>
          </a:p>
          <a:p>
            <a:pPr marL="0" lvl="0" indent="0" algn="ctr" rtl="0">
              <a:spcBef>
                <a:spcPts val="0"/>
              </a:spcBef>
              <a:spcAft>
                <a:spcPts val="0"/>
              </a:spcAft>
              <a:buNone/>
            </a:pPr>
            <a:r>
              <a:rPr lang="zh-CN" sz="1500">
                <a:solidFill>
                  <a:schemeClr val="dk1"/>
                </a:solidFill>
                <a:latin typeface="Lato"/>
                <a:ea typeface="Lato"/>
                <a:cs typeface="Lato"/>
                <a:sym typeface="Lato"/>
              </a:rPr>
              <a:t>mass-radius relation</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sp>
        <p:nvSpPr>
          <p:cNvPr id="1014" name="Google Shape;1014;p95"/>
          <p:cNvSpPr/>
          <p:nvPr/>
        </p:nvSpPr>
        <p:spPr>
          <a:xfrm>
            <a:off x="2066700" y="2973950"/>
            <a:ext cx="1955400" cy="858300"/>
          </a:xfrm>
          <a:prstGeom prst="ellipse">
            <a:avLst/>
          </a:prstGeom>
          <a:solidFill>
            <a:srgbClr val="0080FF">
              <a:alpha val="3267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None/>
            </a:pPr>
            <a:r>
              <a:rPr lang="zh-CN" sz="1500">
                <a:solidFill>
                  <a:schemeClr val="dk1"/>
                </a:solidFill>
                <a:latin typeface="Lato"/>
                <a:ea typeface="Lato"/>
                <a:cs typeface="Lato"/>
                <a:sym typeface="Lato"/>
              </a:rPr>
              <a:t>极限质量</a:t>
            </a:r>
            <a:endParaRPr sz="1500">
              <a:solidFill>
                <a:schemeClr val="dk1"/>
              </a:solidFill>
              <a:latin typeface="Lato"/>
              <a:ea typeface="Lato"/>
              <a:cs typeface="Lato"/>
              <a:sym typeface="Lato"/>
            </a:endParaRPr>
          </a:p>
          <a:p>
            <a:pPr marL="0" lvl="0" indent="0" algn="ctr" rtl="0">
              <a:spcBef>
                <a:spcPts val="0"/>
              </a:spcBef>
              <a:spcAft>
                <a:spcPts val="0"/>
              </a:spcAft>
              <a:buNone/>
            </a:pPr>
            <a:r>
              <a:rPr lang="zh-CN" sz="1500">
                <a:solidFill>
                  <a:schemeClr val="dk1"/>
                </a:solidFill>
                <a:latin typeface="Lato"/>
                <a:ea typeface="Lato"/>
                <a:cs typeface="Lato"/>
                <a:sym typeface="Lato"/>
              </a:rPr>
              <a:t>the maximum mass</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sp>
        <p:nvSpPr>
          <p:cNvPr id="1018" name="Google Shape;1018;p95"/>
          <p:cNvSpPr txBox="1"/>
          <p:nvPr/>
        </p:nvSpPr>
        <p:spPr>
          <a:xfrm>
            <a:off x="5486600" y="2558938"/>
            <a:ext cx="3000000" cy="6618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zh-CN" sz="1700" b="1">
                <a:solidFill>
                  <a:schemeClr val="dk1"/>
                </a:solidFill>
                <a:latin typeface="Lato"/>
                <a:ea typeface="Lato"/>
                <a:cs typeface="Lato"/>
                <a:sym typeface="Lato"/>
              </a:rPr>
              <a:t>equation of state (EOS)</a:t>
            </a:r>
            <a:endParaRPr sz="1700" b="1">
              <a:solidFill>
                <a:schemeClr val="dk1"/>
              </a:solidFill>
              <a:latin typeface="Lato"/>
              <a:ea typeface="Lato"/>
              <a:cs typeface="Lato"/>
              <a:sym typeface="Lato"/>
            </a:endParaRPr>
          </a:p>
          <a:p>
            <a:pPr marL="0" lvl="0" indent="0" algn="ctr" rtl="0">
              <a:lnSpc>
                <a:spcPct val="100000"/>
              </a:lnSpc>
              <a:spcBef>
                <a:spcPts val="0"/>
              </a:spcBef>
              <a:spcAft>
                <a:spcPts val="0"/>
              </a:spcAft>
              <a:buNone/>
            </a:pPr>
            <a:r>
              <a:rPr lang="zh-CN">
                <a:solidFill>
                  <a:schemeClr val="dk1"/>
                </a:solidFill>
                <a:latin typeface="Verdana"/>
                <a:ea typeface="Verdana"/>
                <a:cs typeface="Verdana"/>
                <a:sym typeface="Verdana"/>
              </a:rPr>
              <a:t>mainly </a:t>
            </a:r>
            <a:r>
              <a:rPr lang="zh-CN">
                <a:solidFill>
                  <a:schemeClr val="dk1"/>
                </a:solidFill>
                <a:latin typeface="Times New Roman"/>
                <a:ea typeface="Times New Roman"/>
                <a:cs typeface="Times New Roman"/>
                <a:sym typeface="Times New Roman"/>
              </a:rPr>
              <a:t>p(𝜺)</a:t>
            </a:r>
            <a:endParaRPr sz="1100">
              <a:solidFill>
                <a:schemeClr val="dk1"/>
              </a:solidFill>
            </a:endParaRPr>
          </a:p>
        </p:txBody>
      </p:sp>
      <p:sp>
        <p:nvSpPr>
          <p:cNvPr id="1019" name="Google Shape;1019;p95"/>
          <p:cNvSpPr/>
          <p:nvPr/>
        </p:nvSpPr>
        <p:spPr>
          <a:xfrm>
            <a:off x="6881250" y="4279638"/>
            <a:ext cx="1955400" cy="858300"/>
          </a:xfrm>
          <a:prstGeom prst="ellipse">
            <a:avLst/>
          </a:prstGeom>
          <a:solidFill>
            <a:srgbClr val="C00000">
              <a:alpha val="276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核对称能</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500">
                <a:solidFill>
                  <a:schemeClr val="dk1"/>
                </a:solidFill>
                <a:latin typeface="Lato"/>
                <a:ea typeface="Lato"/>
                <a:cs typeface="Lato"/>
                <a:sym typeface="Lato"/>
              </a:rPr>
              <a:t>symmetry energy</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endParaRPr sz="1500">
              <a:solidFill>
                <a:schemeClr val="dk1"/>
              </a:solidFill>
              <a:latin typeface="Lato"/>
              <a:ea typeface="Lato"/>
              <a:cs typeface="Lato"/>
              <a:sym typeface="Lato"/>
            </a:endParaRPr>
          </a:p>
        </p:txBody>
      </p:sp>
      <p:cxnSp>
        <p:nvCxnSpPr>
          <p:cNvPr id="1020" name="Google Shape;1020;p95"/>
          <p:cNvCxnSpPr/>
          <p:nvPr/>
        </p:nvCxnSpPr>
        <p:spPr>
          <a:xfrm rot="10800000">
            <a:off x="7352500" y="3964800"/>
            <a:ext cx="314100" cy="314100"/>
          </a:xfrm>
          <a:prstGeom prst="straightConnector1">
            <a:avLst/>
          </a:prstGeom>
          <a:noFill/>
          <a:ln w="19050" cap="flat" cmpd="sng">
            <a:solidFill>
              <a:srgbClr val="980000"/>
            </a:solidFill>
            <a:prstDash val="solid"/>
            <a:round/>
            <a:headEnd type="none" w="med" len="med"/>
            <a:tailEnd type="none" w="med" len="med"/>
          </a:ln>
        </p:spPr>
      </p:cxnSp>
      <p:sp>
        <p:nvSpPr>
          <p:cNvPr id="1021" name="Google Shape;1021;p95"/>
          <p:cNvSpPr/>
          <p:nvPr/>
        </p:nvSpPr>
        <p:spPr>
          <a:xfrm>
            <a:off x="4687700" y="4503888"/>
            <a:ext cx="1955400" cy="858300"/>
          </a:xfrm>
          <a:prstGeom prst="ellipse">
            <a:avLst/>
          </a:prstGeom>
          <a:solidFill>
            <a:srgbClr val="C00000">
              <a:alpha val="27669"/>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1000"/>
              </a:spcBef>
              <a:spcAft>
                <a:spcPts val="0"/>
              </a:spcAft>
              <a:buClr>
                <a:schemeClr val="dk1"/>
              </a:buClr>
              <a:buSzPts val="1100"/>
              <a:buFont typeface="Arial"/>
              <a:buNone/>
            </a:pPr>
            <a:r>
              <a:rPr lang="zh-CN" sz="1500">
                <a:solidFill>
                  <a:schemeClr val="dk1"/>
                </a:solidFill>
                <a:latin typeface="Lato"/>
                <a:ea typeface="Lato"/>
                <a:cs typeface="Lato"/>
                <a:sym typeface="Lato"/>
              </a:rPr>
              <a:t>超子危机</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500">
                <a:solidFill>
                  <a:schemeClr val="dk1"/>
                </a:solidFill>
                <a:latin typeface="Lato"/>
                <a:ea typeface="Lato"/>
                <a:cs typeface="Lato"/>
                <a:sym typeface="Lato"/>
              </a:rPr>
              <a:t>hyperon interaction</a:t>
            </a:r>
            <a:endParaRPr sz="1500">
              <a:solidFill>
                <a:schemeClr val="dk1"/>
              </a:solidFill>
              <a:latin typeface="Lato"/>
              <a:ea typeface="Lato"/>
              <a:cs typeface="Lato"/>
              <a:sym typeface="Lato"/>
            </a:endParaRPr>
          </a:p>
          <a:p>
            <a:pPr marL="0" lvl="0" indent="0" algn="ctr" rtl="0">
              <a:spcBef>
                <a:spcPts val="0"/>
              </a:spcBef>
              <a:spcAft>
                <a:spcPts val="0"/>
              </a:spcAft>
              <a:buClr>
                <a:schemeClr val="dk1"/>
              </a:buClr>
              <a:buSzPts val="1100"/>
              <a:buFont typeface="Arial"/>
              <a:buNone/>
            </a:pPr>
            <a:r>
              <a:rPr lang="zh-CN" sz="1500">
                <a:solidFill>
                  <a:schemeClr val="dk1"/>
                </a:solidFill>
                <a:latin typeface="Lato"/>
                <a:ea typeface="Lato"/>
                <a:cs typeface="Lato"/>
                <a:sym typeface="Lato"/>
              </a:rPr>
              <a:t>hypernuclei</a:t>
            </a:r>
            <a:endParaRPr sz="1500">
              <a:solidFill>
                <a:schemeClr val="dk1"/>
              </a:solidFill>
              <a:latin typeface="Lato"/>
              <a:ea typeface="Lato"/>
              <a:cs typeface="Lato"/>
              <a:sym typeface="Lato"/>
            </a:endParaRPr>
          </a:p>
          <a:p>
            <a:pPr marL="0" lvl="0" indent="0" algn="ctr" rtl="0">
              <a:spcBef>
                <a:spcPts val="0"/>
              </a:spcBef>
              <a:spcAft>
                <a:spcPts val="0"/>
              </a:spcAft>
              <a:buNone/>
            </a:pPr>
            <a:endParaRPr>
              <a:solidFill>
                <a:srgbClr val="FFFFFF"/>
              </a:solidFill>
              <a:latin typeface="Times New Roman"/>
              <a:ea typeface="Times New Roman"/>
              <a:cs typeface="Times New Roman"/>
              <a:sym typeface="Times New Roman"/>
            </a:endParaRPr>
          </a:p>
        </p:txBody>
      </p:sp>
      <p:cxnSp>
        <p:nvCxnSpPr>
          <p:cNvPr id="1022" name="Google Shape;1022;p95"/>
          <p:cNvCxnSpPr/>
          <p:nvPr/>
        </p:nvCxnSpPr>
        <p:spPr>
          <a:xfrm rot="10800000" flipH="1">
            <a:off x="6972875" y="2159775"/>
            <a:ext cx="208800" cy="192300"/>
          </a:xfrm>
          <a:prstGeom prst="straightConnector1">
            <a:avLst/>
          </a:prstGeom>
          <a:noFill/>
          <a:ln w="19050" cap="flat" cmpd="sng">
            <a:solidFill>
              <a:srgbClr val="980000"/>
            </a:solidFill>
            <a:prstDash val="solid"/>
            <a:round/>
            <a:headEnd type="none" w="med" len="med"/>
            <a:tailEnd type="none" w="med" len="med"/>
          </a:ln>
        </p:spPr>
      </p:cxnSp>
      <p:sp>
        <p:nvSpPr>
          <p:cNvPr id="1023" name="Google Shape;1023;p95"/>
          <p:cNvSpPr txBox="1"/>
          <p:nvPr/>
        </p:nvSpPr>
        <p:spPr>
          <a:xfrm>
            <a:off x="6383100" y="4870500"/>
            <a:ext cx="30000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sz="1500">
                <a:solidFill>
                  <a:schemeClr val="dk1"/>
                </a:solidFill>
                <a:latin typeface="Lato"/>
                <a:ea typeface="Lato"/>
                <a:cs typeface="Lato"/>
                <a:sym typeface="Lato"/>
              </a:rPr>
              <a:t>incompressibility</a:t>
            </a:r>
            <a:endParaRPr sz="1500">
              <a:solidFill>
                <a:schemeClr val="dk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44"/>
          <p:cNvPicPr preferRelativeResize="0"/>
          <p:nvPr/>
        </p:nvPicPr>
        <p:blipFill>
          <a:blip r:embed="rId3">
            <a:alphaModFix/>
          </a:blip>
          <a:stretch>
            <a:fillRect/>
          </a:stretch>
        </p:blipFill>
        <p:spPr>
          <a:xfrm>
            <a:off x="4660325" y="3978675"/>
            <a:ext cx="4277800" cy="2552924"/>
          </a:xfrm>
          <a:prstGeom prst="rect">
            <a:avLst/>
          </a:prstGeom>
          <a:noFill/>
          <a:ln>
            <a:noFill/>
          </a:ln>
        </p:spPr>
      </p:pic>
      <p:sp>
        <p:nvSpPr>
          <p:cNvPr id="171" name="Google Shape;171;p44"/>
          <p:cNvSpPr txBox="1"/>
          <p:nvPr/>
        </p:nvSpPr>
        <p:spPr>
          <a:xfrm>
            <a:off x="0" y="0"/>
            <a:ext cx="9144000" cy="861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2200" b="1">
                <a:solidFill>
                  <a:srgbClr val="1608F7"/>
                </a:solidFill>
                <a:latin typeface="Times New Roman"/>
                <a:ea typeface="Times New Roman"/>
                <a:cs typeface="Times New Roman"/>
                <a:sym typeface="Times New Roman"/>
              </a:rPr>
              <a:t>Challenge: QCD at finite baryon chemical potential NOT well understood </a:t>
            </a:r>
            <a:endParaRPr sz="2200" b="1">
              <a:solidFill>
                <a:srgbClr val="3333FF"/>
              </a:solidFill>
              <a:latin typeface="Times New Roman"/>
              <a:ea typeface="Times New Roman"/>
              <a:cs typeface="Times New Roman"/>
              <a:sym typeface="Times New Roman"/>
            </a:endParaRPr>
          </a:p>
        </p:txBody>
      </p:sp>
      <p:sp>
        <p:nvSpPr>
          <p:cNvPr id="172" name="Google Shape;172;p44"/>
          <p:cNvSpPr txBox="1"/>
          <p:nvPr/>
        </p:nvSpPr>
        <p:spPr>
          <a:xfrm>
            <a:off x="163025" y="551050"/>
            <a:ext cx="4497300" cy="420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900">
                <a:solidFill>
                  <a:schemeClr val="dk1"/>
                </a:solidFill>
                <a:latin typeface="Calibri"/>
                <a:ea typeface="Calibri"/>
                <a:cs typeface="Calibri"/>
                <a:sym typeface="Calibri"/>
              </a:rPr>
              <a:t>NS EOS dominated by strong coupling in non-perturbative regime: </a:t>
            </a:r>
            <a:r>
              <a:rPr lang="zh-CN" sz="1900">
                <a:solidFill>
                  <a:srgbClr val="CC0000"/>
                </a:solidFill>
                <a:latin typeface="Calibri"/>
                <a:ea typeface="Calibri"/>
                <a:cs typeface="Calibri"/>
                <a:sym typeface="Calibri"/>
              </a:rPr>
              <a:t>Not computable;</a:t>
            </a:r>
            <a:endParaRPr sz="1800">
              <a:solidFill>
                <a:srgbClr val="CC0000"/>
              </a:solidFill>
              <a:latin typeface="Calibri"/>
              <a:ea typeface="Calibri"/>
              <a:cs typeface="Calibri"/>
              <a:sym typeface="Calibri"/>
            </a:endParaRPr>
          </a:p>
          <a:p>
            <a:pPr marL="0" lvl="0" indent="0" algn="l" rtl="0">
              <a:spcBef>
                <a:spcPts val="1000"/>
              </a:spcBef>
              <a:spcAft>
                <a:spcPts val="0"/>
              </a:spcAft>
              <a:buClr>
                <a:schemeClr val="dk1"/>
              </a:buClr>
              <a:buSzPts val="1100"/>
              <a:buFont typeface="Arial"/>
              <a:buNone/>
            </a:pPr>
            <a:r>
              <a:rPr lang="zh-CN" sz="1800" b="1">
                <a:solidFill>
                  <a:schemeClr val="dk1"/>
                </a:solidFill>
                <a:latin typeface="Calibri"/>
                <a:ea typeface="Calibri"/>
                <a:cs typeface="Calibri"/>
                <a:sym typeface="Calibri"/>
              </a:rPr>
              <a:t>General constraints</a:t>
            </a:r>
            <a:r>
              <a:rPr lang="zh-CN" sz="1800">
                <a:solidFill>
                  <a:schemeClr val="dk1"/>
                </a:solidFill>
                <a:latin typeface="Calibri"/>
                <a:ea typeface="Calibri"/>
                <a:cs typeface="Calibri"/>
                <a:sym typeface="Calibri"/>
              </a:rPr>
              <a:t>: Causality (sound speed should not exceed the speed of light), Thermodynamic stability (energy density </a:t>
            </a:r>
            <a:r>
              <a:rPr lang="zh-CN" sz="1600">
                <a:solidFill>
                  <a:schemeClr val="dk1"/>
                </a:solidFill>
                <a:latin typeface="Times New Roman"/>
                <a:ea typeface="Times New Roman"/>
                <a:cs typeface="Times New Roman"/>
                <a:sym typeface="Times New Roman"/>
              </a:rPr>
              <a:t>𝜺</a:t>
            </a:r>
            <a:r>
              <a:rPr lang="zh-CN" sz="1800">
                <a:solidFill>
                  <a:schemeClr val="dk1"/>
                </a:solidFill>
                <a:latin typeface="Calibri"/>
                <a:ea typeface="Calibri"/>
                <a:cs typeface="Calibri"/>
                <a:sym typeface="Calibri"/>
              </a:rPr>
              <a:t> to be positive definite and monotonically increasing function of pressure </a:t>
            </a:r>
            <a:r>
              <a:rPr lang="zh-CN" sz="1800" b="1" i="1">
                <a:solidFill>
                  <a:schemeClr val="dk1"/>
                </a:solidFill>
                <a:latin typeface="Times New Roman"/>
                <a:ea typeface="Times New Roman"/>
                <a:cs typeface="Times New Roman"/>
                <a:sym typeface="Times New Roman"/>
              </a:rPr>
              <a:t>p</a:t>
            </a:r>
            <a:r>
              <a:rPr lang="zh-CN" sz="1800">
                <a:solidFill>
                  <a:schemeClr val="dk1"/>
                </a:solidFill>
                <a:latin typeface="Calibri"/>
                <a:ea typeface="Calibri"/>
                <a:cs typeface="Calibri"/>
                <a:sym typeface="Calibri"/>
              </a:rPr>
              <a:t>);</a:t>
            </a:r>
            <a:endParaRPr sz="1800">
              <a:latin typeface="Calibri"/>
              <a:ea typeface="Calibri"/>
              <a:cs typeface="Calibri"/>
              <a:sym typeface="Calibri"/>
            </a:endParaRPr>
          </a:p>
          <a:p>
            <a:pPr marL="0" lvl="0" indent="0" algn="l" rtl="0">
              <a:spcBef>
                <a:spcPts val="1000"/>
              </a:spcBef>
              <a:spcAft>
                <a:spcPts val="0"/>
              </a:spcAft>
              <a:buNone/>
            </a:pPr>
            <a:r>
              <a:rPr lang="zh-CN" sz="1800" b="1">
                <a:solidFill>
                  <a:srgbClr val="6AA84F"/>
                </a:solidFill>
                <a:latin typeface="Calibri"/>
                <a:ea typeface="Calibri"/>
                <a:cs typeface="Calibri"/>
                <a:sym typeface="Calibri"/>
              </a:rPr>
              <a:t>Laboratory constraints</a:t>
            </a:r>
            <a:r>
              <a:rPr lang="zh-CN" sz="1800">
                <a:solidFill>
                  <a:srgbClr val="6AA84F"/>
                </a:solidFill>
                <a:latin typeface="Calibri"/>
                <a:ea typeface="Calibri"/>
                <a:cs typeface="Calibri"/>
                <a:sym typeface="Calibri"/>
              </a:rPr>
              <a:t>:</a:t>
            </a:r>
            <a:r>
              <a:rPr lang="zh-CN" sz="1800">
                <a:latin typeface="Calibri"/>
                <a:ea typeface="Calibri"/>
                <a:cs typeface="Calibri"/>
                <a:sym typeface="Calibri"/>
              </a:rPr>
              <a:t> Nuclear binding energies, Neutron skin thickness, Dipole polarizabilities, Giant dipole resonances,...;</a:t>
            </a:r>
            <a:endParaRPr sz="1800">
              <a:latin typeface="Calibri"/>
              <a:ea typeface="Calibri"/>
              <a:cs typeface="Calibri"/>
              <a:sym typeface="Calibri"/>
            </a:endParaRPr>
          </a:p>
          <a:p>
            <a:pPr marL="0" lvl="0" indent="0" algn="l" rtl="0">
              <a:spcBef>
                <a:spcPts val="1000"/>
              </a:spcBef>
              <a:spcAft>
                <a:spcPts val="0"/>
              </a:spcAft>
              <a:buNone/>
            </a:pPr>
            <a:r>
              <a:rPr lang="zh-CN" sz="1800" b="1">
                <a:solidFill>
                  <a:srgbClr val="A64D79"/>
                </a:solidFill>
                <a:latin typeface="Calibri"/>
                <a:ea typeface="Calibri"/>
                <a:cs typeface="Calibri"/>
                <a:sym typeface="Calibri"/>
              </a:rPr>
              <a:t>Astrophysical constraints</a:t>
            </a:r>
            <a:r>
              <a:rPr lang="zh-CN" sz="1800">
                <a:latin typeface="Calibri"/>
                <a:ea typeface="Calibri"/>
                <a:cs typeface="Calibri"/>
                <a:sym typeface="Calibri"/>
              </a:rPr>
              <a:t>: Massive PSRs, Radii </a:t>
            </a:r>
            <a:r>
              <a:rPr lang="zh-CN" sz="1800">
                <a:solidFill>
                  <a:srgbClr val="154AF3"/>
                </a:solidFill>
                <a:latin typeface="Calibri"/>
                <a:ea typeface="Calibri"/>
                <a:cs typeface="Calibri"/>
                <a:sym typeface="Calibri"/>
              </a:rPr>
              <a:t>(from NICER)</a:t>
            </a:r>
            <a:r>
              <a:rPr lang="zh-CN" sz="1800">
                <a:latin typeface="Calibri"/>
                <a:ea typeface="Calibri"/>
                <a:cs typeface="Calibri"/>
                <a:sym typeface="Calibri"/>
              </a:rPr>
              <a:t>, </a:t>
            </a:r>
            <a:r>
              <a:rPr lang="zh-CN" sz="1800">
                <a:solidFill>
                  <a:schemeClr val="dk1"/>
                </a:solidFill>
                <a:latin typeface="Calibri"/>
                <a:ea typeface="Calibri"/>
                <a:cs typeface="Calibri"/>
                <a:sym typeface="Calibri"/>
              </a:rPr>
              <a:t>Tidal Deformabilities </a:t>
            </a:r>
            <a:r>
              <a:rPr lang="zh-CN" sz="1800">
                <a:solidFill>
                  <a:srgbClr val="154AF3"/>
                </a:solidFill>
                <a:latin typeface="Calibri"/>
                <a:ea typeface="Calibri"/>
                <a:cs typeface="Calibri"/>
                <a:sym typeface="Calibri"/>
              </a:rPr>
              <a:t>(from LIGO/Virgo)</a:t>
            </a:r>
            <a:r>
              <a:rPr lang="zh-CN" sz="1800">
                <a:solidFill>
                  <a:schemeClr val="dk1"/>
                </a:solidFill>
                <a:latin typeface="Calibri"/>
                <a:ea typeface="Calibri"/>
                <a:cs typeface="Calibri"/>
                <a:sym typeface="Calibri"/>
              </a:rPr>
              <a:t>, Spins, Moment of inertia, </a:t>
            </a:r>
            <a:r>
              <a:rPr lang="zh-CN" sz="1800">
                <a:latin typeface="Calibri"/>
                <a:ea typeface="Calibri"/>
                <a:cs typeface="Calibri"/>
                <a:sym typeface="Calibri"/>
              </a:rPr>
              <a:t>...</a:t>
            </a:r>
            <a:endParaRPr sz="1800">
              <a:latin typeface="Calibri"/>
              <a:ea typeface="Calibri"/>
              <a:cs typeface="Calibri"/>
              <a:sym typeface="Calibri"/>
            </a:endParaRPr>
          </a:p>
        </p:txBody>
      </p:sp>
      <p:grpSp>
        <p:nvGrpSpPr>
          <p:cNvPr id="173" name="Google Shape;173;p44"/>
          <p:cNvGrpSpPr/>
          <p:nvPr/>
        </p:nvGrpSpPr>
        <p:grpSpPr>
          <a:xfrm>
            <a:off x="6025900" y="4128197"/>
            <a:ext cx="2912416" cy="2073910"/>
            <a:chOff x="4852300" y="3807600"/>
            <a:chExt cx="2817195" cy="1925100"/>
          </a:xfrm>
        </p:grpSpPr>
        <p:sp>
          <p:nvSpPr>
            <p:cNvPr id="174" name="Google Shape;174;p44"/>
            <p:cNvSpPr txBox="1"/>
            <p:nvPr/>
          </p:nvSpPr>
          <p:spPr>
            <a:xfrm>
              <a:off x="5024095" y="3886550"/>
              <a:ext cx="2645400" cy="500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100" b="1">
                  <a:solidFill>
                    <a:srgbClr val="CC0000"/>
                  </a:solidFill>
                </a:rPr>
                <a:t>~1-10 </a:t>
              </a:r>
              <a:r>
                <a:rPr lang="zh-CN" sz="2300" b="1">
                  <a:solidFill>
                    <a:srgbClr val="CC0000"/>
                  </a:solidFill>
                  <a:latin typeface="Calibri"/>
                  <a:ea typeface="Calibri"/>
                  <a:cs typeface="Calibri"/>
                  <a:sym typeface="Calibri"/>
                </a:rPr>
                <a:t>𝜌</a:t>
              </a:r>
              <a:r>
                <a:rPr lang="zh-CN" sz="2300" b="1" baseline="-25000">
                  <a:solidFill>
                    <a:srgbClr val="CC0000"/>
                  </a:solidFill>
                  <a:latin typeface="Calibri"/>
                  <a:ea typeface="Calibri"/>
                  <a:cs typeface="Calibri"/>
                  <a:sym typeface="Calibri"/>
                </a:rPr>
                <a:t>0</a:t>
              </a:r>
              <a:r>
                <a:rPr lang="zh-CN" sz="2100" b="1">
                  <a:solidFill>
                    <a:srgbClr val="CC0000"/>
                  </a:solidFill>
                </a:rPr>
                <a:t> </a:t>
              </a:r>
              <a:endParaRPr sz="2100" b="1">
                <a:solidFill>
                  <a:srgbClr val="CC0000"/>
                </a:solidFill>
              </a:endParaRPr>
            </a:p>
          </p:txBody>
        </p:sp>
        <p:sp>
          <p:nvSpPr>
            <p:cNvPr id="175" name="Google Shape;175;p44"/>
            <p:cNvSpPr/>
            <p:nvPr/>
          </p:nvSpPr>
          <p:spPr>
            <a:xfrm>
              <a:off x="4852300" y="3807600"/>
              <a:ext cx="1479600" cy="1925100"/>
            </a:xfrm>
            <a:prstGeom prst="ellipse">
              <a:avLst/>
            </a:prstGeom>
            <a:noFill/>
            <a:ln w="38100" cap="flat" cmpd="sng">
              <a:solidFill>
                <a:srgbClr val="CC0000"/>
              </a:solidFill>
              <a:prstDash val="dash"/>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
        <p:nvSpPr>
          <p:cNvPr id="176" name="Google Shape;176;p44"/>
          <p:cNvSpPr/>
          <p:nvPr/>
        </p:nvSpPr>
        <p:spPr>
          <a:xfrm>
            <a:off x="163025" y="5107975"/>
            <a:ext cx="3872400" cy="69150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None/>
            </a:pPr>
            <a:r>
              <a:rPr lang="zh-CN" sz="2400" b="1">
                <a:solidFill>
                  <a:srgbClr val="1608F7"/>
                </a:solidFill>
                <a:latin typeface="Times New Roman"/>
                <a:ea typeface="Times New Roman"/>
                <a:cs typeface="Times New Roman"/>
                <a:sym typeface="Times New Roman"/>
              </a:rPr>
              <a:t>Best time:</a:t>
            </a:r>
            <a:endParaRPr sz="2400" b="1">
              <a:solidFill>
                <a:srgbClr val="1608F7"/>
              </a:solidFill>
              <a:latin typeface="Times New Roman"/>
              <a:ea typeface="Times New Roman"/>
              <a:cs typeface="Times New Roman"/>
              <a:sym typeface="Times New Roman"/>
            </a:endParaRPr>
          </a:p>
          <a:p>
            <a:pPr marL="0" lvl="0" indent="0" algn="ctr" rtl="0">
              <a:lnSpc>
                <a:spcPct val="100000"/>
              </a:lnSpc>
              <a:spcBef>
                <a:spcPts val="0"/>
              </a:spcBef>
              <a:spcAft>
                <a:spcPts val="0"/>
              </a:spcAft>
              <a:buNone/>
            </a:pPr>
            <a:r>
              <a:rPr lang="zh-CN" sz="2400" b="1">
                <a:solidFill>
                  <a:srgbClr val="1608F7"/>
                </a:solidFill>
                <a:latin typeface="Times New Roman"/>
                <a:ea typeface="Times New Roman"/>
                <a:cs typeface="Times New Roman"/>
                <a:sym typeface="Times New Roman"/>
              </a:rPr>
              <a:t>Multiwavelength &amp; Multimessenger Era!</a:t>
            </a:r>
            <a:endParaRPr sz="2000">
              <a:solidFill>
                <a:schemeClr val="dk1"/>
              </a:solidFill>
              <a:latin typeface="Times New Roman"/>
              <a:ea typeface="Times New Roman"/>
              <a:cs typeface="Times New Roman"/>
              <a:sym typeface="Times New Roman"/>
            </a:endParaRPr>
          </a:p>
        </p:txBody>
      </p:sp>
      <p:pic>
        <p:nvPicPr>
          <p:cNvPr id="177" name="Google Shape;177;p44"/>
          <p:cNvPicPr preferRelativeResize="0"/>
          <p:nvPr/>
        </p:nvPicPr>
        <p:blipFill rotWithShape="1">
          <a:blip r:embed="rId4">
            <a:alphaModFix/>
          </a:blip>
          <a:srcRect r="11777"/>
          <a:stretch/>
        </p:blipFill>
        <p:spPr>
          <a:xfrm>
            <a:off x="4850338" y="487075"/>
            <a:ext cx="3738700" cy="3491601"/>
          </a:xfrm>
          <a:prstGeom prst="rect">
            <a:avLst/>
          </a:prstGeom>
          <a:noFill/>
          <a:ln>
            <a:noFill/>
          </a:ln>
        </p:spPr>
      </p:pic>
      <p:sp>
        <p:nvSpPr>
          <p:cNvPr id="178" name="Google Shape;178;p44"/>
          <p:cNvSpPr/>
          <p:nvPr/>
        </p:nvSpPr>
        <p:spPr>
          <a:xfrm>
            <a:off x="5407775" y="2917393"/>
            <a:ext cx="1119673" cy="240160"/>
          </a:xfrm>
          <a:prstGeom prst="rect">
            <a:avLst/>
          </a:prstGeom>
        </p:spPr>
        <p:txBody>
          <a:bodyPr>
            <a:prstTxWarp prst="textPlain">
              <a:avLst/>
            </a:prstTxWarp>
          </a:bodyPr>
          <a:lstStyle/>
          <a:p>
            <a:pPr lvl="0" algn="ctr"/>
            <a:r>
              <a:rPr b="1" i="0">
                <a:ln>
                  <a:noFill/>
                </a:ln>
                <a:solidFill>
                  <a:srgbClr val="FF0000"/>
                </a:solidFill>
                <a:latin typeface="Arial"/>
              </a:rPr>
              <a:t>Computable</a:t>
            </a:r>
          </a:p>
        </p:txBody>
      </p:sp>
      <p:sp>
        <p:nvSpPr>
          <p:cNvPr id="179" name="Google Shape;179;p44"/>
          <p:cNvSpPr/>
          <p:nvPr/>
        </p:nvSpPr>
        <p:spPr>
          <a:xfrm>
            <a:off x="7269244" y="2741511"/>
            <a:ext cx="1430098" cy="237040"/>
          </a:xfrm>
          <a:prstGeom prst="rect">
            <a:avLst/>
          </a:prstGeom>
        </p:spPr>
        <p:txBody>
          <a:bodyPr>
            <a:prstTxWarp prst="textPlain">
              <a:avLst/>
            </a:prstTxWarp>
          </a:bodyPr>
          <a:lstStyle/>
          <a:p>
            <a:pPr lvl="0" algn="ctr"/>
            <a:r>
              <a:rPr b="1" i="0">
                <a:ln>
                  <a:noFill/>
                </a:ln>
                <a:solidFill>
                  <a:srgbClr val="FF0000"/>
                </a:solidFill>
                <a:latin typeface="Arial"/>
              </a:rPr>
              <a:t>Not computable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45"/>
          <p:cNvPicPr preferRelativeResize="0"/>
          <p:nvPr/>
        </p:nvPicPr>
        <p:blipFill rotWithShape="1">
          <a:blip r:embed="rId3">
            <a:alphaModFix/>
          </a:blip>
          <a:srcRect l="8002" t="9418" r="18109" b="7157"/>
          <a:stretch/>
        </p:blipFill>
        <p:spPr>
          <a:xfrm>
            <a:off x="4757575" y="2857075"/>
            <a:ext cx="4129524" cy="3601953"/>
          </a:xfrm>
          <a:prstGeom prst="rect">
            <a:avLst/>
          </a:prstGeom>
          <a:noFill/>
          <a:ln>
            <a:noFill/>
          </a:ln>
        </p:spPr>
      </p:pic>
      <p:pic>
        <p:nvPicPr>
          <p:cNvPr id="185" name="Google Shape;185;p45"/>
          <p:cNvPicPr preferRelativeResize="0"/>
          <p:nvPr/>
        </p:nvPicPr>
        <p:blipFill rotWithShape="1">
          <a:blip r:embed="rId4">
            <a:alphaModFix/>
          </a:blip>
          <a:srcRect/>
          <a:stretch/>
        </p:blipFill>
        <p:spPr>
          <a:xfrm>
            <a:off x="112375" y="564900"/>
            <a:ext cx="1220639" cy="1501375"/>
          </a:xfrm>
          <a:prstGeom prst="rect">
            <a:avLst/>
          </a:prstGeom>
          <a:noFill/>
          <a:ln>
            <a:noFill/>
          </a:ln>
        </p:spPr>
      </p:pic>
      <p:sp>
        <p:nvSpPr>
          <p:cNvPr id="186" name="Google Shape;186;p45"/>
          <p:cNvSpPr txBox="1"/>
          <p:nvPr/>
        </p:nvSpPr>
        <p:spPr>
          <a:xfrm>
            <a:off x="179150" y="2033450"/>
            <a:ext cx="3000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999999"/>
                </a:solidFill>
                <a:latin typeface="Times New Roman"/>
                <a:ea typeface="Times New Roman"/>
                <a:cs typeface="Times New Roman"/>
                <a:sym typeface="Times New Roman"/>
              </a:rPr>
              <a:t>Lev Landau</a:t>
            </a:r>
            <a:endParaRPr sz="1200">
              <a:solidFill>
                <a:srgbClr val="999999"/>
              </a:solidFill>
              <a:latin typeface="Times New Roman"/>
              <a:ea typeface="Times New Roman"/>
              <a:cs typeface="Times New Roman"/>
              <a:sym typeface="Times New Roman"/>
            </a:endParaRPr>
          </a:p>
        </p:txBody>
      </p:sp>
      <p:pic>
        <p:nvPicPr>
          <p:cNvPr id="187" name="Google Shape;187;p45"/>
          <p:cNvPicPr preferRelativeResize="0"/>
          <p:nvPr/>
        </p:nvPicPr>
        <p:blipFill>
          <a:blip r:embed="rId5">
            <a:alphaModFix/>
          </a:blip>
          <a:stretch>
            <a:fillRect/>
          </a:stretch>
        </p:blipFill>
        <p:spPr>
          <a:xfrm>
            <a:off x="1442550" y="550699"/>
            <a:ext cx="1071774" cy="1501373"/>
          </a:xfrm>
          <a:prstGeom prst="rect">
            <a:avLst/>
          </a:prstGeom>
          <a:noFill/>
          <a:ln>
            <a:noFill/>
          </a:ln>
        </p:spPr>
      </p:pic>
      <p:sp>
        <p:nvSpPr>
          <p:cNvPr id="188" name="Google Shape;188;p45"/>
          <p:cNvSpPr txBox="1"/>
          <p:nvPr/>
        </p:nvSpPr>
        <p:spPr>
          <a:xfrm>
            <a:off x="1366350" y="2033450"/>
            <a:ext cx="3000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999999"/>
                </a:solidFill>
                <a:latin typeface="Times New Roman"/>
                <a:ea typeface="Times New Roman"/>
                <a:cs typeface="Times New Roman"/>
                <a:sym typeface="Times New Roman"/>
              </a:rPr>
              <a:t>James Chadwick</a:t>
            </a:r>
            <a:endParaRPr sz="1200">
              <a:solidFill>
                <a:srgbClr val="999999"/>
              </a:solidFill>
              <a:latin typeface="Times New Roman"/>
              <a:ea typeface="Times New Roman"/>
              <a:cs typeface="Times New Roman"/>
              <a:sym typeface="Times New Roman"/>
            </a:endParaRPr>
          </a:p>
        </p:txBody>
      </p:sp>
      <p:pic>
        <p:nvPicPr>
          <p:cNvPr id="189" name="Google Shape;189;p45"/>
          <p:cNvPicPr preferRelativeResize="0"/>
          <p:nvPr/>
        </p:nvPicPr>
        <p:blipFill>
          <a:blip r:embed="rId6">
            <a:alphaModFix/>
          </a:blip>
          <a:stretch>
            <a:fillRect/>
          </a:stretch>
        </p:blipFill>
        <p:spPr>
          <a:xfrm>
            <a:off x="2737250" y="577776"/>
            <a:ext cx="1013279" cy="1501375"/>
          </a:xfrm>
          <a:prstGeom prst="rect">
            <a:avLst/>
          </a:prstGeom>
          <a:noFill/>
          <a:ln>
            <a:noFill/>
          </a:ln>
        </p:spPr>
      </p:pic>
      <p:pic>
        <p:nvPicPr>
          <p:cNvPr id="190" name="Google Shape;190;p45"/>
          <p:cNvPicPr preferRelativeResize="0"/>
          <p:nvPr/>
        </p:nvPicPr>
        <p:blipFill>
          <a:blip r:embed="rId7">
            <a:alphaModFix/>
          </a:blip>
          <a:stretch>
            <a:fillRect/>
          </a:stretch>
        </p:blipFill>
        <p:spPr>
          <a:xfrm>
            <a:off x="3919275" y="610291"/>
            <a:ext cx="1104837" cy="1501375"/>
          </a:xfrm>
          <a:prstGeom prst="rect">
            <a:avLst/>
          </a:prstGeom>
          <a:noFill/>
          <a:ln>
            <a:noFill/>
          </a:ln>
        </p:spPr>
      </p:pic>
      <p:sp>
        <p:nvSpPr>
          <p:cNvPr id="191" name="Google Shape;191;p45"/>
          <p:cNvSpPr txBox="1"/>
          <p:nvPr/>
        </p:nvSpPr>
        <p:spPr>
          <a:xfrm>
            <a:off x="2737250" y="2033450"/>
            <a:ext cx="3000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999999"/>
                </a:solidFill>
                <a:latin typeface="Times New Roman"/>
                <a:ea typeface="Times New Roman"/>
                <a:cs typeface="Times New Roman"/>
                <a:sym typeface="Times New Roman"/>
              </a:rPr>
              <a:t>Walter Baade</a:t>
            </a:r>
            <a:endParaRPr sz="1100">
              <a:solidFill>
                <a:srgbClr val="999999"/>
              </a:solidFill>
            </a:endParaRPr>
          </a:p>
        </p:txBody>
      </p:sp>
      <p:sp>
        <p:nvSpPr>
          <p:cNvPr id="192" name="Google Shape;192;p45"/>
          <p:cNvSpPr txBox="1"/>
          <p:nvPr/>
        </p:nvSpPr>
        <p:spPr>
          <a:xfrm>
            <a:off x="3957250" y="2033450"/>
            <a:ext cx="30000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999999"/>
                </a:solidFill>
                <a:latin typeface="Times New Roman"/>
                <a:ea typeface="Times New Roman"/>
                <a:cs typeface="Times New Roman"/>
                <a:sym typeface="Times New Roman"/>
              </a:rPr>
              <a:t>Fritz Zwicky</a:t>
            </a:r>
            <a:endParaRPr sz="1200" b="1">
              <a:solidFill>
                <a:srgbClr val="999999"/>
              </a:solidFill>
              <a:latin typeface="Times New Roman"/>
              <a:ea typeface="Times New Roman"/>
              <a:cs typeface="Times New Roman"/>
              <a:sym typeface="Times New Roman"/>
            </a:endParaRPr>
          </a:p>
        </p:txBody>
      </p:sp>
      <p:sp>
        <p:nvSpPr>
          <p:cNvPr id="193" name="Google Shape;193;p45"/>
          <p:cNvSpPr txBox="1"/>
          <p:nvPr/>
        </p:nvSpPr>
        <p:spPr>
          <a:xfrm>
            <a:off x="5154750" y="2034200"/>
            <a:ext cx="1551000" cy="420000"/>
          </a:xfrm>
          <a:prstGeom prst="rect">
            <a:avLst/>
          </a:prstGeom>
          <a:noFill/>
          <a:ln>
            <a:noFill/>
          </a:ln>
        </p:spPr>
        <p:txBody>
          <a:bodyPr spcFirstLastPara="1" wrap="square" lIns="91425" tIns="91425" rIns="91425" bIns="91425" anchor="t" anchorCtr="0">
            <a:spAutoFit/>
          </a:bodyPr>
          <a:lstStyle/>
          <a:p>
            <a:pPr marL="0" lvl="0" indent="0" algn="l" rtl="0">
              <a:lnSpc>
                <a:spcPct val="60000"/>
              </a:lnSpc>
              <a:spcBef>
                <a:spcPts val="0"/>
              </a:spcBef>
              <a:spcAft>
                <a:spcPts val="0"/>
              </a:spcAft>
              <a:buNone/>
            </a:pPr>
            <a:r>
              <a:rPr lang="zh-CN" sz="1200" b="1">
                <a:solidFill>
                  <a:srgbClr val="999999"/>
                </a:solidFill>
                <a:latin typeface="Times New Roman"/>
                <a:ea typeface="Times New Roman"/>
                <a:cs typeface="Times New Roman"/>
                <a:sym typeface="Times New Roman"/>
              </a:rPr>
              <a:t>J. Robert Oppenheimer</a:t>
            </a:r>
            <a:endParaRPr sz="1200">
              <a:solidFill>
                <a:srgbClr val="999999"/>
              </a:solidFill>
            </a:endParaRPr>
          </a:p>
        </p:txBody>
      </p:sp>
      <p:pic>
        <p:nvPicPr>
          <p:cNvPr id="194" name="Google Shape;194;p45"/>
          <p:cNvPicPr preferRelativeResize="0"/>
          <p:nvPr/>
        </p:nvPicPr>
        <p:blipFill>
          <a:blip r:embed="rId8">
            <a:alphaModFix/>
          </a:blip>
          <a:stretch>
            <a:fillRect/>
          </a:stretch>
        </p:blipFill>
        <p:spPr>
          <a:xfrm>
            <a:off x="5230950" y="568387"/>
            <a:ext cx="1104825" cy="1520149"/>
          </a:xfrm>
          <a:prstGeom prst="rect">
            <a:avLst/>
          </a:prstGeom>
          <a:noFill/>
          <a:ln>
            <a:noFill/>
          </a:ln>
        </p:spPr>
      </p:pic>
      <p:pic>
        <p:nvPicPr>
          <p:cNvPr id="195" name="Google Shape;195;p45"/>
          <p:cNvPicPr preferRelativeResize="0"/>
          <p:nvPr/>
        </p:nvPicPr>
        <p:blipFill>
          <a:blip r:embed="rId9">
            <a:alphaModFix/>
          </a:blip>
          <a:stretch>
            <a:fillRect/>
          </a:stretch>
        </p:blipFill>
        <p:spPr>
          <a:xfrm>
            <a:off x="6464100" y="587605"/>
            <a:ext cx="1104825" cy="1546759"/>
          </a:xfrm>
          <a:prstGeom prst="rect">
            <a:avLst/>
          </a:prstGeom>
          <a:noFill/>
          <a:ln>
            <a:noFill/>
          </a:ln>
        </p:spPr>
      </p:pic>
      <p:sp>
        <p:nvSpPr>
          <p:cNvPr id="196" name="Google Shape;196;p45"/>
          <p:cNvSpPr txBox="1"/>
          <p:nvPr/>
        </p:nvSpPr>
        <p:spPr>
          <a:xfrm>
            <a:off x="119850" y="2139775"/>
            <a:ext cx="1205700" cy="54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300">
                <a:solidFill>
                  <a:schemeClr val="dk1"/>
                </a:solidFill>
                <a:latin typeface="Times New Roman"/>
                <a:ea typeface="Times New Roman"/>
                <a:cs typeface="Times New Roman"/>
                <a:sym typeface="Times New Roman"/>
              </a:rPr>
              <a:t>1932- </a:t>
            </a:r>
            <a:endParaRPr sz="2300">
              <a:solidFill>
                <a:schemeClr val="dk1"/>
              </a:solidFill>
              <a:latin typeface="Times New Roman"/>
              <a:ea typeface="Times New Roman"/>
              <a:cs typeface="Times New Roman"/>
              <a:sym typeface="Times New Roman"/>
            </a:endParaRPr>
          </a:p>
        </p:txBody>
      </p:sp>
      <p:sp>
        <p:nvSpPr>
          <p:cNvPr id="197" name="Google Shape;197;p45"/>
          <p:cNvSpPr txBox="1"/>
          <p:nvPr/>
        </p:nvSpPr>
        <p:spPr>
          <a:xfrm>
            <a:off x="7697250" y="2097550"/>
            <a:ext cx="1408800" cy="420000"/>
          </a:xfrm>
          <a:prstGeom prst="rect">
            <a:avLst/>
          </a:prstGeom>
          <a:noFill/>
          <a:ln>
            <a:noFill/>
          </a:ln>
        </p:spPr>
        <p:txBody>
          <a:bodyPr spcFirstLastPara="1" wrap="square" lIns="91425" tIns="91425" rIns="91425" bIns="91425" anchor="t" anchorCtr="0">
            <a:spAutoFit/>
          </a:bodyPr>
          <a:lstStyle/>
          <a:p>
            <a:pPr marL="0" lvl="0" indent="0" algn="l" rtl="0">
              <a:lnSpc>
                <a:spcPct val="60000"/>
              </a:lnSpc>
              <a:spcBef>
                <a:spcPts val="0"/>
              </a:spcBef>
              <a:spcAft>
                <a:spcPts val="0"/>
              </a:spcAft>
              <a:buNone/>
            </a:pPr>
            <a:r>
              <a:rPr lang="zh-CN" sz="1200" b="1" u="sng">
                <a:solidFill>
                  <a:srgbClr val="999999"/>
                </a:solidFill>
                <a:latin typeface="Times New Roman"/>
                <a:ea typeface="Times New Roman"/>
                <a:cs typeface="Times New Roman"/>
                <a:sym typeface="Times New Roman"/>
                <a:hlinkClick r:id="rId10">
                  <a:extLst>
                    <a:ext uri="{A12FA001-AC4F-418D-AE19-62706E023703}">
                      <ahyp:hlinkClr xmlns:ahyp="http://schemas.microsoft.com/office/drawing/2018/hyperlinkcolor" val="tx"/>
                    </a:ext>
                  </a:extLst>
                </a:hlinkClick>
              </a:rPr>
              <a:t>Dame Jocelyn Bell Burnell</a:t>
            </a:r>
            <a:endParaRPr sz="1200" b="1">
              <a:solidFill>
                <a:srgbClr val="999999"/>
              </a:solidFill>
              <a:latin typeface="Times New Roman"/>
              <a:ea typeface="Times New Roman"/>
              <a:cs typeface="Times New Roman"/>
              <a:sym typeface="Times New Roman"/>
            </a:endParaRPr>
          </a:p>
        </p:txBody>
      </p:sp>
      <p:sp>
        <p:nvSpPr>
          <p:cNvPr id="198" name="Google Shape;198;p45"/>
          <p:cNvSpPr txBox="1"/>
          <p:nvPr/>
        </p:nvSpPr>
        <p:spPr>
          <a:xfrm>
            <a:off x="6466425" y="2033450"/>
            <a:ext cx="1220700" cy="367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b="1">
                <a:solidFill>
                  <a:srgbClr val="999999"/>
                </a:solidFill>
                <a:latin typeface="Times New Roman"/>
                <a:ea typeface="Times New Roman"/>
                <a:cs typeface="Times New Roman"/>
                <a:sym typeface="Times New Roman"/>
              </a:rPr>
              <a:t>Antony Hewish</a:t>
            </a:r>
            <a:endParaRPr sz="1200" b="1">
              <a:solidFill>
                <a:srgbClr val="999999"/>
              </a:solidFill>
              <a:latin typeface="Times New Roman"/>
              <a:ea typeface="Times New Roman"/>
              <a:cs typeface="Times New Roman"/>
              <a:sym typeface="Times New Roman"/>
            </a:endParaRPr>
          </a:p>
        </p:txBody>
      </p:sp>
      <p:sp>
        <p:nvSpPr>
          <p:cNvPr id="199" name="Google Shape;199;p45"/>
          <p:cNvSpPr txBox="1"/>
          <p:nvPr/>
        </p:nvSpPr>
        <p:spPr>
          <a:xfrm>
            <a:off x="8324425" y="2139775"/>
            <a:ext cx="1205700" cy="540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300">
                <a:solidFill>
                  <a:schemeClr val="dk1"/>
                </a:solidFill>
                <a:latin typeface="Times New Roman"/>
                <a:ea typeface="Times New Roman"/>
                <a:cs typeface="Times New Roman"/>
                <a:sym typeface="Times New Roman"/>
              </a:rPr>
              <a:t>1967</a:t>
            </a:r>
            <a:endParaRPr sz="2300">
              <a:solidFill>
                <a:schemeClr val="dk1"/>
              </a:solidFill>
              <a:latin typeface="Times New Roman"/>
              <a:ea typeface="Times New Roman"/>
              <a:cs typeface="Times New Roman"/>
              <a:sym typeface="Times New Roman"/>
            </a:endParaRPr>
          </a:p>
        </p:txBody>
      </p:sp>
      <p:pic>
        <p:nvPicPr>
          <p:cNvPr id="200" name="Google Shape;200;p45"/>
          <p:cNvPicPr preferRelativeResize="0"/>
          <p:nvPr/>
        </p:nvPicPr>
        <p:blipFill rotWithShape="1">
          <a:blip r:embed="rId11">
            <a:alphaModFix/>
          </a:blip>
          <a:srcRect b="18320"/>
          <a:stretch/>
        </p:blipFill>
        <p:spPr>
          <a:xfrm>
            <a:off x="7735350" y="587599"/>
            <a:ext cx="1205700" cy="1546775"/>
          </a:xfrm>
          <a:prstGeom prst="rect">
            <a:avLst/>
          </a:prstGeom>
          <a:noFill/>
          <a:ln>
            <a:noFill/>
          </a:ln>
        </p:spPr>
      </p:pic>
      <p:sp>
        <p:nvSpPr>
          <p:cNvPr id="201" name="Google Shape;201;p45"/>
          <p:cNvSpPr txBox="1"/>
          <p:nvPr/>
        </p:nvSpPr>
        <p:spPr>
          <a:xfrm>
            <a:off x="0" y="0"/>
            <a:ext cx="9144000" cy="753000"/>
          </a:xfrm>
          <a:prstGeom prst="rect">
            <a:avLst/>
          </a:prstGeom>
          <a:noFill/>
          <a:ln>
            <a:noFill/>
          </a:ln>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zh-CN" sz="2200" b="1">
                <a:solidFill>
                  <a:srgbClr val="3333FF"/>
                </a:solidFill>
                <a:latin typeface="Times New Roman"/>
                <a:ea typeface="Times New Roman"/>
                <a:cs typeface="Times New Roman"/>
                <a:sym typeface="Times New Roman"/>
              </a:rPr>
              <a:t>Neutron star physical conditions and observations</a:t>
            </a:r>
            <a:endParaRPr sz="2200" b="1">
              <a:solidFill>
                <a:srgbClr val="1E00FF"/>
              </a:solidFill>
              <a:latin typeface="Times New Roman"/>
              <a:ea typeface="Times New Roman"/>
              <a:cs typeface="Times New Roman"/>
              <a:sym typeface="Times New Roman"/>
            </a:endParaRPr>
          </a:p>
        </p:txBody>
      </p:sp>
      <p:sp>
        <p:nvSpPr>
          <p:cNvPr id="202" name="Google Shape;202;p45"/>
          <p:cNvSpPr txBox="1"/>
          <p:nvPr/>
        </p:nvSpPr>
        <p:spPr>
          <a:xfrm>
            <a:off x="6261025" y="2226175"/>
            <a:ext cx="3000000" cy="539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150">
                <a:solidFill>
                  <a:srgbClr val="4A86E8"/>
                </a:solidFill>
                <a:latin typeface="Calibri"/>
                <a:ea typeface="Calibri"/>
                <a:cs typeface="Calibri"/>
                <a:sym typeface="Calibri"/>
              </a:rPr>
              <a:t>Nobel prize 1974</a:t>
            </a:r>
            <a:endParaRPr sz="1150">
              <a:solidFill>
                <a:srgbClr val="4A86E8"/>
              </a:solidFill>
              <a:latin typeface="Calibri"/>
              <a:ea typeface="Calibri"/>
              <a:cs typeface="Calibri"/>
              <a:sym typeface="Calibri"/>
            </a:endParaRPr>
          </a:p>
          <a:p>
            <a:pPr marL="0" lvl="0" indent="0" algn="l" rtl="0">
              <a:spcBef>
                <a:spcPts val="0"/>
              </a:spcBef>
              <a:spcAft>
                <a:spcPts val="0"/>
              </a:spcAft>
              <a:buNone/>
            </a:pPr>
            <a:r>
              <a:rPr lang="zh-CN" sz="1150">
                <a:solidFill>
                  <a:srgbClr val="4A86E8"/>
                </a:solidFill>
                <a:latin typeface="Calibri"/>
                <a:ea typeface="Calibri"/>
                <a:cs typeface="Calibri"/>
                <a:sym typeface="Calibri"/>
              </a:rPr>
              <a:t>Fundamental Physics Breakthrough Prize 2018</a:t>
            </a:r>
            <a:endParaRPr sz="1150">
              <a:solidFill>
                <a:srgbClr val="4A86E8"/>
              </a:solidFill>
              <a:latin typeface="Calibri"/>
              <a:ea typeface="Calibri"/>
              <a:cs typeface="Calibri"/>
              <a:sym typeface="Calibri"/>
            </a:endParaRPr>
          </a:p>
        </p:txBody>
      </p:sp>
      <p:sp>
        <p:nvSpPr>
          <p:cNvPr id="203" name="Google Shape;203;p45"/>
          <p:cNvSpPr txBox="1"/>
          <p:nvPr/>
        </p:nvSpPr>
        <p:spPr>
          <a:xfrm>
            <a:off x="-21675" y="2926217"/>
            <a:ext cx="3879600" cy="13623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500"/>
              </a:spcBef>
              <a:spcAft>
                <a:spcPts val="0"/>
              </a:spcAft>
              <a:buClr>
                <a:srgbClr val="3333FF"/>
              </a:buClr>
              <a:buSzPts val="1600"/>
              <a:buFont typeface="Lato"/>
              <a:buChar char="●"/>
            </a:pPr>
            <a:r>
              <a:rPr lang="zh-CN" sz="1600" dirty="0">
                <a:solidFill>
                  <a:schemeClr val="dk1"/>
                </a:solidFill>
                <a:latin typeface="Lato"/>
                <a:ea typeface="Lato"/>
                <a:cs typeface="Lato"/>
                <a:sym typeface="Lato"/>
              </a:rPr>
              <a:t>Rapid spin （P~10</a:t>
            </a:r>
            <a:r>
              <a:rPr lang="zh-CN" sz="1600" baseline="30000" dirty="0">
                <a:solidFill>
                  <a:schemeClr val="dk1"/>
                </a:solidFill>
                <a:latin typeface="Lato"/>
                <a:ea typeface="Lato"/>
                <a:cs typeface="Lato"/>
                <a:sym typeface="Lato"/>
              </a:rPr>
              <a:t>-3</a:t>
            </a:r>
            <a:r>
              <a:rPr lang="zh-CN" sz="1600" dirty="0">
                <a:solidFill>
                  <a:schemeClr val="dk1"/>
                </a:solidFill>
                <a:latin typeface="Lato"/>
                <a:ea typeface="Lato"/>
                <a:cs typeface="Lato"/>
                <a:sym typeface="Lato"/>
              </a:rPr>
              <a:t>-10</a:t>
            </a:r>
            <a:r>
              <a:rPr lang="zh-CN" sz="1600" baseline="30000" dirty="0">
                <a:solidFill>
                  <a:schemeClr val="dk1"/>
                </a:solidFill>
                <a:latin typeface="Lato"/>
                <a:ea typeface="Lato"/>
                <a:cs typeface="Lato"/>
                <a:sym typeface="Lato"/>
              </a:rPr>
              <a:t>1.5</a:t>
            </a:r>
            <a:r>
              <a:rPr lang="zh-CN" sz="1600" dirty="0">
                <a:solidFill>
                  <a:schemeClr val="dk1"/>
                </a:solidFill>
                <a:latin typeface="Lato"/>
                <a:ea typeface="Lato"/>
                <a:cs typeface="Lato"/>
                <a:sym typeface="Lato"/>
              </a:rPr>
              <a:t>s);</a:t>
            </a:r>
            <a:endParaRPr sz="1600" dirty="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3333FF"/>
              </a:buClr>
              <a:buSzPts val="1600"/>
              <a:buFont typeface="Lato"/>
              <a:buChar char="●"/>
            </a:pPr>
            <a:r>
              <a:rPr lang="zh-CN" sz="1600" dirty="0">
                <a:solidFill>
                  <a:schemeClr val="dk1"/>
                </a:solidFill>
                <a:latin typeface="Lato"/>
                <a:ea typeface="Lato"/>
                <a:cs typeface="Lato"/>
                <a:sym typeface="Lato"/>
              </a:rPr>
              <a:t>Hot surface (T~10</a:t>
            </a:r>
            <a:r>
              <a:rPr lang="zh-CN" sz="1600" baseline="30000" dirty="0">
                <a:solidFill>
                  <a:schemeClr val="dk1"/>
                </a:solidFill>
                <a:latin typeface="Lato"/>
                <a:ea typeface="Lato"/>
                <a:cs typeface="Lato"/>
                <a:sym typeface="Lato"/>
              </a:rPr>
              <a:t>5-6</a:t>
            </a:r>
            <a:r>
              <a:rPr lang="zh-CN" sz="1600" dirty="0">
                <a:solidFill>
                  <a:schemeClr val="dk1"/>
                </a:solidFill>
                <a:latin typeface="Lato"/>
                <a:ea typeface="Lato"/>
                <a:cs typeface="Lato"/>
                <a:sym typeface="Lato"/>
              </a:rPr>
              <a:t> K);</a:t>
            </a:r>
            <a:endParaRPr sz="1600" dirty="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3333FF"/>
              </a:buClr>
              <a:buSzPts val="1600"/>
              <a:buFont typeface="Lato"/>
              <a:buChar char="●"/>
            </a:pPr>
            <a:r>
              <a:rPr lang="zh-CN" sz="1600" dirty="0">
                <a:solidFill>
                  <a:schemeClr val="dk1"/>
                </a:solidFill>
                <a:latin typeface="Lato"/>
                <a:ea typeface="Lato"/>
                <a:cs typeface="Lato"/>
                <a:sym typeface="Lato"/>
              </a:rPr>
              <a:t>Strong B field (B~10</a:t>
            </a:r>
            <a:r>
              <a:rPr lang="zh-CN" sz="1600" baseline="30000" dirty="0">
                <a:solidFill>
                  <a:schemeClr val="dk1"/>
                </a:solidFill>
                <a:latin typeface="Lato"/>
                <a:ea typeface="Lato"/>
                <a:cs typeface="Lato"/>
                <a:sym typeface="Lato"/>
              </a:rPr>
              <a:t>8-15</a:t>
            </a:r>
            <a:r>
              <a:rPr lang="zh-CN" sz="1600" dirty="0">
                <a:solidFill>
                  <a:schemeClr val="dk1"/>
                </a:solidFill>
                <a:latin typeface="Lato"/>
                <a:ea typeface="Lato"/>
                <a:cs typeface="Lato"/>
                <a:sym typeface="Lato"/>
              </a:rPr>
              <a:t>)T;</a:t>
            </a:r>
            <a:endParaRPr sz="1600" dirty="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3333FF"/>
              </a:buClr>
              <a:buSzPts val="1600"/>
              <a:buFont typeface="Lato"/>
              <a:buChar char="●"/>
            </a:pPr>
            <a:r>
              <a:rPr lang="zh-CN" sz="1600" dirty="0">
                <a:solidFill>
                  <a:schemeClr val="dk1"/>
                </a:solidFill>
                <a:latin typeface="Lato"/>
                <a:ea typeface="Lato"/>
                <a:cs typeface="Lato"/>
                <a:sym typeface="Lato"/>
              </a:rPr>
              <a:t>Strong E field (ΔU~10</a:t>
            </a:r>
            <a:r>
              <a:rPr lang="zh-CN" sz="1600" baseline="30000" dirty="0">
                <a:solidFill>
                  <a:schemeClr val="dk1"/>
                </a:solidFill>
                <a:latin typeface="Lato"/>
                <a:ea typeface="Lato"/>
                <a:cs typeface="Lato"/>
                <a:sym typeface="Lato"/>
              </a:rPr>
              <a:t>12-17</a:t>
            </a:r>
            <a:r>
              <a:rPr lang="zh-CN" sz="1600" dirty="0">
                <a:solidFill>
                  <a:schemeClr val="dk1"/>
                </a:solidFill>
                <a:latin typeface="Lato"/>
                <a:ea typeface="Lato"/>
                <a:cs typeface="Lato"/>
                <a:sym typeface="Lato"/>
              </a:rPr>
              <a:t>V)</a:t>
            </a:r>
            <a:endParaRPr sz="1600" dirty="0">
              <a:solidFill>
                <a:schemeClr val="dk1"/>
              </a:solidFill>
              <a:latin typeface="Lato"/>
              <a:ea typeface="Lato"/>
              <a:cs typeface="Lato"/>
              <a:sym typeface="Lato"/>
            </a:endParaRPr>
          </a:p>
        </p:txBody>
      </p:sp>
      <p:sp>
        <p:nvSpPr>
          <p:cNvPr id="204" name="Google Shape;204;p45"/>
          <p:cNvSpPr txBox="1"/>
          <p:nvPr/>
        </p:nvSpPr>
        <p:spPr>
          <a:xfrm>
            <a:off x="-24875" y="5151067"/>
            <a:ext cx="5762100" cy="1358400"/>
          </a:xfrm>
          <a:prstGeom prst="rect">
            <a:avLst/>
          </a:prstGeom>
          <a:noFill/>
          <a:ln>
            <a:noFill/>
          </a:ln>
        </p:spPr>
        <p:txBody>
          <a:bodyPr spcFirstLastPara="1" wrap="square" lIns="91425" tIns="91425" rIns="91425" bIns="91425" anchor="t" anchorCtr="0">
            <a:spAutoFit/>
          </a:bodyPr>
          <a:lstStyle/>
          <a:p>
            <a:pPr marL="457200" lvl="0" indent="-330200" algn="l" rtl="0">
              <a:lnSpc>
                <a:spcPct val="100000"/>
              </a:lnSpc>
              <a:spcBef>
                <a:spcPts val="500"/>
              </a:spcBef>
              <a:spcAft>
                <a:spcPts val="0"/>
              </a:spcAft>
              <a:buClr>
                <a:srgbClr val="154AF3"/>
              </a:buClr>
              <a:buSzPts val="1600"/>
              <a:buFont typeface="Lato"/>
              <a:buChar char="●"/>
            </a:pPr>
            <a:r>
              <a:rPr lang="zh-CN" sz="1600">
                <a:solidFill>
                  <a:schemeClr val="dk1"/>
                </a:solidFill>
                <a:latin typeface="Lato"/>
                <a:ea typeface="Lato"/>
                <a:cs typeface="Lato"/>
                <a:sym typeface="Lato"/>
              </a:rPr>
              <a:t>pulsations in radio and </a:t>
            </a:r>
            <a:r>
              <a:rPr lang="zh-CN" sz="1600">
                <a:solidFill>
                  <a:srgbClr val="CC0000"/>
                </a:solidFill>
                <a:latin typeface="Lato"/>
                <a:ea typeface="Lato"/>
                <a:cs typeface="Lato"/>
                <a:sym typeface="Lato"/>
              </a:rPr>
              <a:t>X-ray</a:t>
            </a:r>
            <a:r>
              <a:rPr lang="zh-CN" sz="1600">
                <a:solidFill>
                  <a:schemeClr val="dk1"/>
                </a:solidFill>
                <a:latin typeface="Lato"/>
                <a:ea typeface="Lato"/>
                <a:cs typeface="Lato"/>
                <a:sym typeface="Lato"/>
              </a:rPr>
              <a:t>;</a:t>
            </a:r>
            <a:endParaRPr sz="160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154AF3"/>
              </a:buClr>
              <a:buSzPts val="1600"/>
              <a:buFont typeface="Lato"/>
              <a:buChar char="●"/>
            </a:pPr>
            <a:r>
              <a:rPr lang="zh-CN" sz="1600">
                <a:solidFill>
                  <a:schemeClr val="dk1"/>
                </a:solidFill>
                <a:latin typeface="Lato"/>
                <a:ea typeface="Lato"/>
                <a:cs typeface="Lato"/>
                <a:sym typeface="Lato"/>
              </a:rPr>
              <a:t>X-ray bursts;</a:t>
            </a:r>
            <a:endParaRPr sz="160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154AF3"/>
              </a:buClr>
              <a:buSzPts val="1600"/>
              <a:buFont typeface="Lato"/>
              <a:buChar char="●"/>
            </a:pPr>
            <a:r>
              <a:rPr lang="zh-CN" sz="1600">
                <a:solidFill>
                  <a:schemeClr val="dk1"/>
                </a:solidFill>
                <a:latin typeface="Lato"/>
                <a:ea typeface="Lato"/>
                <a:cs typeface="Lato"/>
                <a:sym typeface="Lato"/>
              </a:rPr>
              <a:t>giant flares in magnetars;</a:t>
            </a:r>
            <a:endParaRPr sz="1600">
              <a:solidFill>
                <a:schemeClr val="dk1"/>
              </a:solidFill>
              <a:latin typeface="Lato"/>
              <a:ea typeface="Lato"/>
              <a:cs typeface="Lato"/>
              <a:sym typeface="Lato"/>
            </a:endParaRPr>
          </a:p>
          <a:p>
            <a:pPr marL="457200" lvl="0" indent="-330200" algn="l" rtl="0">
              <a:lnSpc>
                <a:spcPct val="100000"/>
              </a:lnSpc>
              <a:spcBef>
                <a:spcPts val="500"/>
              </a:spcBef>
              <a:spcAft>
                <a:spcPts val="0"/>
              </a:spcAft>
              <a:buClr>
                <a:srgbClr val="154AF3"/>
              </a:buClr>
              <a:buSzPts val="1600"/>
              <a:buFont typeface="Lato"/>
              <a:buChar char="●"/>
            </a:pPr>
            <a:r>
              <a:rPr lang="zh-CN" sz="1600">
                <a:solidFill>
                  <a:schemeClr val="dk1"/>
                </a:solidFill>
                <a:latin typeface="Lato"/>
                <a:ea typeface="Lato"/>
                <a:cs typeface="Lato"/>
                <a:sym typeface="Lato"/>
              </a:rPr>
              <a:t>superbursts and thermal relaxation in accreting NSs.</a:t>
            </a:r>
            <a:endParaRPr sz="1600">
              <a:solidFill>
                <a:schemeClr val="dk1"/>
              </a:solidFill>
              <a:latin typeface="Lato"/>
              <a:ea typeface="Lato"/>
              <a:cs typeface="Lato"/>
              <a:sym typeface="Lato"/>
            </a:endParaRPr>
          </a:p>
        </p:txBody>
      </p:sp>
      <p:sp>
        <p:nvSpPr>
          <p:cNvPr id="205" name="Google Shape;205;p45"/>
          <p:cNvSpPr/>
          <p:nvPr/>
        </p:nvSpPr>
        <p:spPr>
          <a:xfrm>
            <a:off x="390350" y="4376867"/>
            <a:ext cx="406800" cy="861900"/>
          </a:xfrm>
          <a:prstGeom prst="downArrow">
            <a:avLst>
              <a:gd name="adj1" fmla="val 50000"/>
              <a:gd name="adj2" fmla="val 50000"/>
            </a:avLst>
          </a:prstGeom>
          <a:noFill/>
          <a:ln w="9525" cap="flat" cmpd="sng">
            <a:solidFill>
              <a:srgbClr val="154A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6" name="Google Shape;206;p45"/>
          <p:cNvSpPr txBox="1"/>
          <p:nvPr/>
        </p:nvSpPr>
        <p:spPr>
          <a:xfrm>
            <a:off x="7735350" y="6167450"/>
            <a:ext cx="3000000" cy="396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rgbClr val="777777"/>
                </a:solidFill>
              </a:rPr>
              <a:t>Harding 2013</a:t>
            </a:r>
            <a:endParaRPr i="1">
              <a:solidFill>
                <a:srgbClr val="777777"/>
              </a:solidFill>
            </a:endParaRPr>
          </a:p>
        </p:txBody>
      </p:sp>
      <p:sp>
        <p:nvSpPr>
          <p:cNvPr id="207" name="Google Shape;207;p45"/>
          <p:cNvSpPr txBox="1"/>
          <p:nvPr/>
        </p:nvSpPr>
        <p:spPr>
          <a:xfrm>
            <a:off x="2385600" y="5532725"/>
            <a:ext cx="30000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a:solidFill>
                  <a:srgbClr val="CC0000"/>
                </a:solidFill>
                <a:latin typeface="Arial Black"/>
                <a:ea typeface="Arial Black"/>
                <a:cs typeface="Arial Black"/>
                <a:sym typeface="Arial Black"/>
              </a:rPr>
              <a:t>(this talk)</a:t>
            </a:r>
            <a:endParaRPr sz="1300">
              <a:solidFill>
                <a:srgbClr val="CC0000"/>
              </a:solidFill>
              <a:latin typeface="Arial Black"/>
              <a:ea typeface="Arial Black"/>
              <a:cs typeface="Arial Black"/>
              <a:sym typeface="Arial Black"/>
            </a:endParaRPr>
          </a:p>
        </p:txBody>
      </p:sp>
      <p:sp>
        <p:nvSpPr>
          <p:cNvPr id="208" name="Google Shape;208;p45"/>
          <p:cNvSpPr txBox="1"/>
          <p:nvPr/>
        </p:nvSpPr>
        <p:spPr>
          <a:xfrm>
            <a:off x="693775" y="4350200"/>
            <a:ext cx="4063800" cy="861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zh-CN" sz="1600" i="1">
                <a:solidFill>
                  <a:srgbClr val="154AF3"/>
                </a:solidFill>
                <a:latin typeface="Calibri"/>
                <a:ea typeface="Calibri"/>
                <a:cs typeface="Calibri"/>
                <a:sym typeface="Calibri"/>
              </a:rPr>
              <a:t>fast rotation + strong B field -&gt; strong E field;</a:t>
            </a:r>
            <a:endParaRPr sz="1600" i="1">
              <a:solidFill>
                <a:srgbClr val="154AF3"/>
              </a:solidFill>
              <a:latin typeface="Calibri"/>
              <a:ea typeface="Calibri"/>
              <a:cs typeface="Calibri"/>
              <a:sym typeface="Calibri"/>
            </a:endParaRPr>
          </a:p>
          <a:p>
            <a:pPr marL="0" lvl="0" indent="0" algn="l" rtl="0">
              <a:spcBef>
                <a:spcPts val="0"/>
              </a:spcBef>
              <a:spcAft>
                <a:spcPts val="0"/>
              </a:spcAft>
              <a:buNone/>
            </a:pPr>
            <a:r>
              <a:rPr lang="zh-CN" sz="1600" i="1">
                <a:solidFill>
                  <a:srgbClr val="154AF3"/>
                </a:solidFill>
                <a:latin typeface="Calibri"/>
                <a:ea typeface="Calibri"/>
                <a:cs typeface="Calibri"/>
                <a:sym typeface="Calibri"/>
              </a:rPr>
              <a:t>acceleration of charged particles -&gt; radiation;</a:t>
            </a:r>
            <a:endParaRPr sz="1600" i="1">
              <a:solidFill>
                <a:srgbClr val="154AF3"/>
              </a:solidFill>
              <a:latin typeface="Calibri"/>
              <a:ea typeface="Calibri"/>
              <a:cs typeface="Calibri"/>
              <a:sym typeface="Calibri"/>
            </a:endParaRPr>
          </a:p>
          <a:p>
            <a:pPr marL="0" lvl="0" indent="0" algn="l" rtl="0">
              <a:spcBef>
                <a:spcPts val="0"/>
              </a:spcBef>
              <a:spcAft>
                <a:spcPts val="0"/>
              </a:spcAft>
              <a:buNone/>
            </a:pPr>
            <a:r>
              <a:rPr lang="zh-CN" sz="1600" i="1">
                <a:solidFill>
                  <a:srgbClr val="154AF3"/>
                </a:solidFill>
                <a:latin typeface="Calibri"/>
                <a:ea typeface="Calibri"/>
                <a:cs typeface="Calibri"/>
                <a:sym typeface="Calibri"/>
              </a:rPr>
              <a:t>energetic radiation -&gt; pair production</a:t>
            </a:r>
            <a:endParaRPr sz="1600" i="1">
              <a:solidFill>
                <a:srgbClr val="154AF3"/>
              </a:solidFill>
              <a:latin typeface="Calibri"/>
              <a:ea typeface="Calibri"/>
              <a:cs typeface="Calibri"/>
              <a:sym typeface="Calibri"/>
            </a:endParaRPr>
          </a:p>
        </p:txBody>
      </p:sp>
      <p:sp>
        <p:nvSpPr>
          <p:cNvPr id="209" name="Google Shape;209;p45"/>
          <p:cNvSpPr txBox="1"/>
          <p:nvPr/>
        </p:nvSpPr>
        <p:spPr>
          <a:xfrm>
            <a:off x="135875" y="2454200"/>
            <a:ext cx="5249700" cy="6771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zh-CN" sz="1600" i="1">
                <a:solidFill>
                  <a:srgbClr val="595959"/>
                </a:solidFill>
                <a:latin typeface="Calibri"/>
                <a:ea typeface="Calibri"/>
                <a:cs typeface="Calibri"/>
                <a:sym typeface="Calibri"/>
              </a:rPr>
              <a:t>“the density of matter becomes so great that atomic nuclei come in close contact, forming one </a:t>
            </a:r>
            <a:r>
              <a:rPr lang="zh-CN" sz="1600" i="1" u="sng">
                <a:solidFill>
                  <a:srgbClr val="000000"/>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gigantic nucleus</a:t>
            </a:r>
            <a:r>
              <a:rPr lang="zh-CN" sz="1600" i="1">
                <a:solidFill>
                  <a:srgbClr val="595959"/>
                </a:solidFill>
                <a:latin typeface="Calibri"/>
                <a:ea typeface="Calibri"/>
                <a:cs typeface="Calibri"/>
                <a:sym typeface="Calibri"/>
              </a:rPr>
              <a:t>.”</a:t>
            </a:r>
            <a:endParaRPr sz="1600">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46"/>
          <p:cNvPicPr preferRelativeResize="0"/>
          <p:nvPr/>
        </p:nvPicPr>
        <p:blipFill>
          <a:blip r:embed="rId3">
            <a:alphaModFix/>
          </a:blip>
          <a:stretch>
            <a:fillRect/>
          </a:stretch>
        </p:blipFill>
        <p:spPr>
          <a:xfrm>
            <a:off x="171574" y="3564824"/>
            <a:ext cx="4434600" cy="2495400"/>
          </a:xfrm>
          <a:prstGeom prst="roundRect">
            <a:avLst>
              <a:gd name="adj" fmla="val 16667"/>
            </a:avLst>
          </a:prstGeom>
          <a:noFill/>
          <a:ln>
            <a:noFill/>
          </a:ln>
        </p:spPr>
      </p:pic>
      <p:pic>
        <p:nvPicPr>
          <p:cNvPr id="215" name="Google Shape;215;p46"/>
          <p:cNvPicPr preferRelativeResize="0"/>
          <p:nvPr/>
        </p:nvPicPr>
        <p:blipFill>
          <a:blip r:embed="rId4">
            <a:alphaModFix/>
          </a:blip>
          <a:stretch>
            <a:fillRect/>
          </a:stretch>
        </p:blipFill>
        <p:spPr>
          <a:xfrm>
            <a:off x="4323775" y="2643900"/>
            <a:ext cx="4504550" cy="3340126"/>
          </a:xfrm>
          <a:prstGeom prst="rect">
            <a:avLst/>
          </a:prstGeom>
          <a:noFill/>
          <a:ln>
            <a:noFill/>
          </a:ln>
        </p:spPr>
      </p:pic>
      <p:sp>
        <p:nvSpPr>
          <p:cNvPr id="216" name="Google Shape;216;p46"/>
          <p:cNvSpPr txBox="1"/>
          <p:nvPr/>
        </p:nvSpPr>
        <p:spPr>
          <a:xfrm>
            <a:off x="6101075" y="5795050"/>
            <a:ext cx="2824500" cy="581700"/>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0"/>
              </a:spcAft>
              <a:buNone/>
            </a:pPr>
            <a:r>
              <a:rPr lang="zh-CN" sz="1200">
                <a:solidFill>
                  <a:srgbClr val="000000"/>
                </a:solidFill>
                <a:latin typeface="Lato"/>
                <a:ea typeface="Lato"/>
                <a:cs typeface="Lato"/>
                <a:sym typeface="Lato"/>
              </a:rPr>
              <a:t>Li Ang, EPJ W</a:t>
            </a:r>
            <a:r>
              <a:rPr lang="zh-CN" sz="1200">
                <a:solidFill>
                  <a:schemeClr val="dk1"/>
                </a:solidFill>
                <a:latin typeface="Lato"/>
                <a:ea typeface="Lato"/>
                <a:cs typeface="Lato"/>
                <a:sym typeface="Lato"/>
              </a:rPr>
              <a:t>eb Conf. </a:t>
            </a:r>
            <a:r>
              <a:rPr lang="zh-CN" sz="1200" b="1">
                <a:solidFill>
                  <a:schemeClr val="dk1"/>
                </a:solidFill>
                <a:latin typeface="Lato"/>
                <a:ea typeface="Lato"/>
                <a:cs typeface="Lato"/>
                <a:sym typeface="Lato"/>
              </a:rPr>
              <a:t> </a:t>
            </a:r>
            <a:r>
              <a:rPr lang="zh-CN" sz="1200">
                <a:solidFill>
                  <a:schemeClr val="dk1"/>
                </a:solidFill>
                <a:latin typeface="Lato"/>
                <a:ea typeface="Lato"/>
                <a:cs typeface="Lato"/>
                <a:sym typeface="Lato"/>
              </a:rPr>
              <a:t>2022</a:t>
            </a:r>
            <a:endParaRPr sz="1200">
              <a:solidFill>
                <a:schemeClr val="dk1"/>
              </a:solidFill>
              <a:latin typeface="Lato"/>
              <a:ea typeface="Lato"/>
              <a:cs typeface="Lato"/>
              <a:sym typeface="Lato"/>
            </a:endParaRPr>
          </a:p>
          <a:p>
            <a:pPr marL="0" lvl="0" indent="0" algn="r" rtl="0">
              <a:lnSpc>
                <a:spcPct val="115000"/>
              </a:lnSpc>
              <a:spcBef>
                <a:spcPts val="0"/>
              </a:spcBef>
              <a:spcAft>
                <a:spcPts val="0"/>
              </a:spcAft>
              <a:buNone/>
            </a:pPr>
            <a:r>
              <a:rPr lang="zh-CN" sz="1200">
                <a:solidFill>
                  <a:schemeClr val="dk1"/>
                </a:solidFill>
                <a:latin typeface="Lato"/>
                <a:ea typeface="Lato"/>
                <a:cs typeface="Lato"/>
                <a:sym typeface="Lato"/>
              </a:rPr>
              <a:t>NIC-XVI Proceeding</a:t>
            </a:r>
            <a:endParaRPr sz="1200">
              <a:solidFill>
                <a:schemeClr val="dk1"/>
              </a:solidFill>
            </a:endParaRPr>
          </a:p>
        </p:txBody>
      </p:sp>
      <p:sp>
        <p:nvSpPr>
          <p:cNvPr id="217" name="Google Shape;217;p46"/>
          <p:cNvSpPr txBox="1"/>
          <p:nvPr/>
        </p:nvSpPr>
        <p:spPr>
          <a:xfrm>
            <a:off x="6101075" y="6220125"/>
            <a:ext cx="28245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zh-CN" sz="1200">
                <a:solidFill>
                  <a:srgbClr val="000000"/>
                </a:solidFill>
              </a:rPr>
              <a:t>第16届国际核天体物理大会</a:t>
            </a:r>
            <a:endParaRPr sz="1200">
              <a:solidFill>
                <a:srgbClr val="000000"/>
              </a:solidFill>
            </a:endParaRPr>
          </a:p>
        </p:txBody>
      </p:sp>
      <p:sp>
        <p:nvSpPr>
          <p:cNvPr id="218" name="Google Shape;218;p46"/>
          <p:cNvSpPr txBox="1"/>
          <p:nvPr/>
        </p:nvSpPr>
        <p:spPr>
          <a:xfrm>
            <a:off x="95350" y="92100"/>
            <a:ext cx="8925900" cy="5079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sz="2100" b="1">
                <a:solidFill>
                  <a:srgbClr val="3333FF"/>
                </a:solidFill>
                <a:latin typeface="Times New Roman"/>
                <a:ea typeface="Times New Roman"/>
                <a:cs typeface="Times New Roman"/>
                <a:sym typeface="Times New Roman"/>
              </a:rPr>
              <a:t>New frontier: (How) can we distinguish different EOSs?</a:t>
            </a:r>
            <a:endParaRPr sz="2600" b="1">
              <a:solidFill>
                <a:srgbClr val="1E00FF"/>
              </a:solidFill>
              <a:latin typeface="STsong"/>
              <a:ea typeface="STsong"/>
              <a:cs typeface="STsong"/>
              <a:sym typeface="STsong"/>
            </a:endParaRPr>
          </a:p>
        </p:txBody>
      </p:sp>
      <p:pic>
        <p:nvPicPr>
          <p:cNvPr id="219" name="Google Shape;219;p46"/>
          <p:cNvPicPr preferRelativeResize="0"/>
          <p:nvPr/>
        </p:nvPicPr>
        <p:blipFill rotWithShape="1">
          <a:blip r:embed="rId5">
            <a:alphaModFix/>
          </a:blip>
          <a:srcRect l="1672" t="25727" r="1672" b="41924"/>
          <a:stretch/>
        </p:blipFill>
        <p:spPr>
          <a:xfrm>
            <a:off x="245732" y="688313"/>
            <a:ext cx="4075243" cy="2952724"/>
          </a:xfrm>
          <a:prstGeom prst="rect">
            <a:avLst/>
          </a:prstGeom>
          <a:noFill/>
          <a:ln>
            <a:noFill/>
          </a:ln>
        </p:spPr>
      </p:pic>
      <p:sp>
        <p:nvSpPr>
          <p:cNvPr id="220" name="Google Shape;220;p46"/>
          <p:cNvSpPr/>
          <p:nvPr/>
        </p:nvSpPr>
        <p:spPr>
          <a:xfrm>
            <a:off x="3956075" y="1622425"/>
            <a:ext cx="1915200" cy="1079100"/>
          </a:xfrm>
          <a:prstGeom prst="wedgeRectCallout">
            <a:avLst>
              <a:gd name="adj1" fmla="val -54782"/>
              <a:gd name="adj2" fmla="val 54165"/>
            </a:avLst>
          </a:prstGeom>
          <a:solidFill>
            <a:schemeClr val="lt2"/>
          </a:solidFill>
          <a:ln w="9525" cap="flat" cmpd="sng">
            <a:solidFill>
              <a:srgbClr val="43434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b="1">
                <a:latin typeface="Lato"/>
                <a:ea typeface="Lato"/>
                <a:cs typeface="Lato"/>
                <a:sym typeface="Lato"/>
              </a:rPr>
              <a:t>“</a:t>
            </a:r>
            <a:r>
              <a:rPr lang="zh-CN" sz="1800" b="1">
                <a:latin typeface="Lato"/>
                <a:ea typeface="Lato"/>
                <a:cs typeface="Lato"/>
                <a:sym typeface="Lato"/>
              </a:rPr>
              <a:t>R </a:t>
            </a:r>
            <a:r>
              <a:rPr lang="zh-CN" b="1">
                <a:latin typeface="Lato"/>
                <a:ea typeface="Lato"/>
                <a:cs typeface="Lato"/>
                <a:sym typeface="Lato"/>
              </a:rPr>
              <a:t>measuring: one of primary goal of next generation of x-ray timing instruments.”</a:t>
            </a:r>
            <a:endParaRPr b="1">
              <a:latin typeface="Lato"/>
              <a:ea typeface="Lato"/>
              <a:cs typeface="Lato"/>
              <a:sym typeface="Lato"/>
            </a:endParaRPr>
          </a:p>
        </p:txBody>
      </p:sp>
      <p:sp>
        <p:nvSpPr>
          <p:cNvPr id="221" name="Google Shape;221;p46"/>
          <p:cNvSpPr/>
          <p:nvPr/>
        </p:nvSpPr>
        <p:spPr>
          <a:xfrm>
            <a:off x="6144000" y="1264400"/>
            <a:ext cx="2491200" cy="2164800"/>
          </a:xfrm>
          <a:prstGeom prst="cloudCallout">
            <a:avLst>
              <a:gd name="adj1" fmla="val -20833"/>
              <a:gd name="adj2" fmla="val 62500"/>
            </a:avLst>
          </a:prstGeom>
          <a:solidFill>
            <a:srgbClr val="C9DAF8">
              <a:alpha val="45470"/>
            </a:srgbClr>
          </a:solidFill>
          <a:ln w="9525" cap="flat" cmpd="sng">
            <a:solidFill>
              <a:srgbClr val="154AF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altLang="zh-CN" sz="1800" b="1" dirty="0">
                <a:solidFill>
                  <a:srgbClr val="154AF3"/>
                </a:solidFill>
                <a:latin typeface="Lato"/>
                <a:ea typeface="Lato"/>
                <a:cs typeface="Lato"/>
                <a:sym typeface="Lato"/>
              </a:rPr>
              <a:t>need </a:t>
            </a:r>
            <a:r>
              <a:rPr lang="zh-CN" sz="1800" b="1" dirty="0">
                <a:solidFill>
                  <a:srgbClr val="154AF3"/>
                </a:solidFill>
                <a:latin typeface="Lato"/>
                <a:ea typeface="Lato"/>
                <a:cs typeface="Lato"/>
                <a:sym typeface="Lato"/>
              </a:rPr>
              <a:t>&lt;~1km accuracy </a:t>
            </a:r>
            <a:endParaRPr sz="1800" b="1" dirty="0">
              <a:solidFill>
                <a:srgbClr val="154AF3"/>
              </a:solidFill>
              <a:latin typeface="Lato"/>
              <a:ea typeface="Lato"/>
              <a:cs typeface="Lato"/>
              <a:sym typeface="Lato"/>
            </a:endParaRPr>
          </a:p>
          <a:p>
            <a:pPr marL="0" lvl="0" indent="0" algn="ctr" rtl="0">
              <a:lnSpc>
                <a:spcPct val="115000"/>
              </a:lnSpc>
              <a:spcBef>
                <a:spcPts val="0"/>
              </a:spcBef>
              <a:spcAft>
                <a:spcPts val="0"/>
              </a:spcAft>
              <a:buNone/>
            </a:pPr>
            <a:r>
              <a:rPr lang="zh-CN" sz="1800" b="1" dirty="0">
                <a:solidFill>
                  <a:srgbClr val="154AF3"/>
                </a:solidFill>
                <a:latin typeface="Lato"/>
                <a:ea typeface="Lato"/>
                <a:cs typeface="Lato"/>
                <a:sym typeface="Lato"/>
              </a:rPr>
              <a:t>R measurement</a:t>
            </a:r>
            <a:endParaRPr sz="1800" dirty="0">
              <a:solidFill>
                <a:srgbClr val="154AF3"/>
              </a:solidFill>
            </a:endParaRPr>
          </a:p>
        </p:txBody>
      </p:sp>
      <p:sp>
        <p:nvSpPr>
          <p:cNvPr id="222" name="Google Shape;222;p46"/>
          <p:cNvSpPr txBox="1"/>
          <p:nvPr/>
        </p:nvSpPr>
        <p:spPr>
          <a:xfrm>
            <a:off x="6144000" y="529638"/>
            <a:ext cx="30000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chemeClr val="dk2"/>
                </a:solidFill>
              </a:rPr>
              <a:t>see also 2401.02604 for a similar conclusion for upcoming 3rd generation GW observatories.</a:t>
            </a:r>
            <a:endParaRPr i="1">
              <a:solidFill>
                <a:schemeClr val="dk2"/>
              </a:solidFill>
            </a:endParaRPr>
          </a:p>
        </p:txBody>
      </p:sp>
      <p:sp>
        <p:nvSpPr>
          <p:cNvPr id="223" name="Google Shape;223;p46"/>
          <p:cNvSpPr txBox="1"/>
          <p:nvPr/>
        </p:nvSpPr>
        <p:spPr>
          <a:xfrm>
            <a:off x="473400" y="6017625"/>
            <a:ext cx="4349100" cy="6480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zh-CN">
                <a:solidFill>
                  <a:schemeClr val="dk1"/>
                </a:solidFill>
                <a:latin typeface="Lato"/>
                <a:ea typeface="Lato"/>
                <a:cs typeface="Lato"/>
                <a:sym typeface="Lato"/>
              </a:rPr>
              <a:t>Dense matter with eXTP </a:t>
            </a:r>
            <a:endParaRPr>
              <a:solidFill>
                <a:schemeClr val="dk1"/>
              </a:solidFill>
              <a:latin typeface="Lato"/>
              <a:ea typeface="Lato"/>
              <a:cs typeface="Lato"/>
              <a:sym typeface="Lato"/>
            </a:endParaRPr>
          </a:p>
          <a:p>
            <a:pPr marL="0" lvl="0" indent="0" algn="ctr" rtl="0">
              <a:lnSpc>
                <a:spcPct val="115000"/>
              </a:lnSpc>
              <a:spcBef>
                <a:spcPts val="0"/>
              </a:spcBef>
              <a:spcAft>
                <a:spcPts val="0"/>
              </a:spcAft>
              <a:buNone/>
            </a:pPr>
            <a:r>
              <a:rPr lang="zh-CN">
                <a:solidFill>
                  <a:schemeClr val="dk1"/>
                </a:solidFill>
                <a:latin typeface="Lato"/>
                <a:ea typeface="Lato"/>
                <a:cs typeface="Lato"/>
                <a:sym typeface="Lato"/>
              </a:rPr>
              <a:t>white paper 2019</a:t>
            </a:r>
            <a:endParaRPr>
              <a:solidFill>
                <a:schemeClr val="dk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7"/>
          <p:cNvPicPr preferRelativeResize="0"/>
          <p:nvPr/>
        </p:nvPicPr>
        <p:blipFill rotWithShape="1">
          <a:blip r:embed="rId3">
            <a:alphaModFix/>
          </a:blip>
          <a:srcRect t="5970"/>
          <a:stretch/>
        </p:blipFill>
        <p:spPr>
          <a:xfrm>
            <a:off x="3379825" y="1037825"/>
            <a:ext cx="2830425" cy="1834500"/>
          </a:xfrm>
          <a:prstGeom prst="rect">
            <a:avLst/>
          </a:prstGeom>
          <a:noFill/>
          <a:ln>
            <a:noFill/>
          </a:ln>
        </p:spPr>
      </p:pic>
      <p:pic>
        <p:nvPicPr>
          <p:cNvPr id="229" name="Google Shape;229;p47"/>
          <p:cNvPicPr preferRelativeResize="0"/>
          <p:nvPr/>
        </p:nvPicPr>
        <p:blipFill rotWithShape="1">
          <a:blip r:embed="rId4">
            <a:alphaModFix/>
          </a:blip>
          <a:srcRect t="5935"/>
          <a:stretch/>
        </p:blipFill>
        <p:spPr>
          <a:xfrm>
            <a:off x="3341814" y="2748402"/>
            <a:ext cx="2830424" cy="1771801"/>
          </a:xfrm>
          <a:prstGeom prst="rect">
            <a:avLst/>
          </a:prstGeom>
          <a:noFill/>
          <a:ln>
            <a:noFill/>
          </a:ln>
        </p:spPr>
      </p:pic>
      <p:sp>
        <p:nvSpPr>
          <p:cNvPr id="230" name="Google Shape;230;p47"/>
          <p:cNvSpPr txBox="1"/>
          <p:nvPr/>
        </p:nvSpPr>
        <p:spPr>
          <a:xfrm>
            <a:off x="4240150" y="2760650"/>
            <a:ext cx="20562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rgbClr val="0000FF"/>
                </a:solidFill>
                <a:latin typeface="Verdana"/>
                <a:ea typeface="Verdana"/>
                <a:cs typeface="Verdana"/>
                <a:sym typeface="Verdana"/>
              </a:rPr>
              <a:t>tidal deformability</a:t>
            </a:r>
            <a:endParaRPr sz="1800" b="1">
              <a:solidFill>
                <a:srgbClr val="FF0000"/>
              </a:solidFill>
              <a:latin typeface="Verdana"/>
              <a:ea typeface="Verdana"/>
              <a:cs typeface="Verdana"/>
              <a:sym typeface="Verdana"/>
            </a:endParaRPr>
          </a:p>
        </p:txBody>
      </p:sp>
      <p:sp>
        <p:nvSpPr>
          <p:cNvPr id="231" name="Google Shape;231;p47"/>
          <p:cNvSpPr txBox="1"/>
          <p:nvPr/>
        </p:nvSpPr>
        <p:spPr>
          <a:xfrm>
            <a:off x="4720075" y="1037813"/>
            <a:ext cx="16047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zh-CN" b="1">
                <a:solidFill>
                  <a:srgbClr val="0000FF"/>
                </a:solidFill>
                <a:latin typeface="Verdana"/>
                <a:ea typeface="Verdana"/>
                <a:cs typeface="Verdana"/>
                <a:sym typeface="Verdana"/>
              </a:rPr>
              <a:t>mass &amp; radius</a:t>
            </a:r>
            <a:endParaRPr b="1">
              <a:solidFill>
                <a:srgbClr val="FF0000"/>
              </a:solidFill>
              <a:latin typeface="Verdana"/>
              <a:ea typeface="Verdana"/>
              <a:cs typeface="Verdana"/>
              <a:sym typeface="Verdana"/>
            </a:endParaRPr>
          </a:p>
        </p:txBody>
      </p:sp>
      <p:sp>
        <p:nvSpPr>
          <p:cNvPr id="232" name="Google Shape;232;p47"/>
          <p:cNvSpPr txBox="1"/>
          <p:nvPr/>
        </p:nvSpPr>
        <p:spPr>
          <a:xfrm rot="-2263103">
            <a:off x="3677601" y="1984749"/>
            <a:ext cx="1203372" cy="36933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0000FF"/>
                </a:solidFill>
              </a:rPr>
              <a:t>quark star</a:t>
            </a:r>
            <a:endParaRPr sz="1200">
              <a:solidFill>
                <a:srgbClr val="0000FF"/>
              </a:solidFill>
            </a:endParaRPr>
          </a:p>
        </p:txBody>
      </p:sp>
      <p:sp>
        <p:nvSpPr>
          <p:cNvPr id="233" name="Google Shape;233;p47"/>
          <p:cNvSpPr txBox="1"/>
          <p:nvPr/>
        </p:nvSpPr>
        <p:spPr>
          <a:xfrm rot="1684">
            <a:off x="5171721" y="2031762"/>
            <a:ext cx="612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FF0000"/>
                </a:solidFill>
              </a:rPr>
              <a:t>hybrid star</a:t>
            </a:r>
            <a:endParaRPr sz="1200">
              <a:solidFill>
                <a:srgbClr val="FF0000"/>
              </a:solidFill>
            </a:endParaRPr>
          </a:p>
        </p:txBody>
      </p:sp>
      <p:sp>
        <p:nvSpPr>
          <p:cNvPr id="234" name="Google Shape;234;p47"/>
          <p:cNvSpPr txBox="1"/>
          <p:nvPr/>
        </p:nvSpPr>
        <p:spPr>
          <a:xfrm>
            <a:off x="4034020" y="1347738"/>
            <a:ext cx="10668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666666"/>
                </a:solidFill>
              </a:rPr>
              <a:t>neutron star</a:t>
            </a:r>
            <a:endParaRPr sz="1200">
              <a:solidFill>
                <a:srgbClr val="666666"/>
              </a:solidFill>
            </a:endParaRPr>
          </a:p>
        </p:txBody>
      </p:sp>
      <p:pic>
        <p:nvPicPr>
          <p:cNvPr id="235" name="Google Shape;235;p47"/>
          <p:cNvPicPr preferRelativeResize="0"/>
          <p:nvPr/>
        </p:nvPicPr>
        <p:blipFill rotWithShape="1">
          <a:blip r:embed="rId5">
            <a:alphaModFix/>
          </a:blip>
          <a:srcRect r="15232"/>
          <a:stretch/>
        </p:blipFill>
        <p:spPr>
          <a:xfrm>
            <a:off x="5171730" y="3478588"/>
            <a:ext cx="862295" cy="661800"/>
          </a:xfrm>
          <a:prstGeom prst="rect">
            <a:avLst/>
          </a:prstGeom>
          <a:noFill/>
          <a:ln>
            <a:noFill/>
          </a:ln>
        </p:spPr>
      </p:pic>
      <p:pic>
        <p:nvPicPr>
          <p:cNvPr id="236" name="Google Shape;236;p47" descr="Q_{ij}=-\Lambda(EOS,m) m^5\varepsilon_{ij}"/>
          <p:cNvPicPr preferRelativeResize="0"/>
          <p:nvPr/>
        </p:nvPicPr>
        <p:blipFill>
          <a:blip r:embed="rId6">
            <a:alphaModFix/>
          </a:blip>
          <a:stretch>
            <a:fillRect/>
          </a:stretch>
        </p:blipFill>
        <p:spPr>
          <a:xfrm>
            <a:off x="4432650" y="3211187"/>
            <a:ext cx="1722501" cy="217082"/>
          </a:xfrm>
          <a:prstGeom prst="rect">
            <a:avLst/>
          </a:prstGeom>
          <a:noFill/>
          <a:ln>
            <a:noFill/>
          </a:ln>
        </p:spPr>
      </p:pic>
      <p:pic>
        <p:nvPicPr>
          <p:cNvPr id="237" name="Google Shape;237;p47"/>
          <p:cNvPicPr preferRelativeResize="0"/>
          <p:nvPr/>
        </p:nvPicPr>
        <p:blipFill>
          <a:blip r:embed="rId7">
            <a:alphaModFix amt="70000"/>
          </a:blip>
          <a:stretch>
            <a:fillRect/>
          </a:stretch>
        </p:blipFill>
        <p:spPr>
          <a:xfrm>
            <a:off x="131800" y="2151225"/>
            <a:ext cx="1568475" cy="1557952"/>
          </a:xfrm>
          <a:prstGeom prst="rect">
            <a:avLst/>
          </a:prstGeom>
          <a:noFill/>
          <a:ln>
            <a:noFill/>
          </a:ln>
          <a:effectLst>
            <a:outerShdw blurRad="57150" dist="19050" dir="5400000" algn="bl" rotWithShape="0">
              <a:srgbClr val="CDCCCC">
                <a:alpha val="50000"/>
              </a:srgbClr>
            </a:outerShdw>
          </a:effectLst>
        </p:spPr>
      </p:pic>
      <p:sp>
        <p:nvSpPr>
          <p:cNvPr id="238" name="Google Shape;238;p47"/>
          <p:cNvSpPr txBox="1"/>
          <p:nvPr/>
        </p:nvSpPr>
        <p:spPr>
          <a:xfrm>
            <a:off x="-513975" y="2185838"/>
            <a:ext cx="3000000" cy="661800"/>
          </a:xfrm>
          <a:prstGeom prst="rect">
            <a:avLst/>
          </a:prstGeom>
          <a:noFill/>
          <a:ln>
            <a:noFill/>
          </a:ln>
        </p:spPr>
        <p:txBody>
          <a:bodyPr spcFirstLastPara="1" wrap="square" lIns="91425" tIns="91425" rIns="91425" bIns="91425" anchor="t" anchorCtr="0">
            <a:spAutoFit/>
          </a:bodyPr>
          <a:lstStyle/>
          <a:p>
            <a:pPr marL="0" lvl="0" indent="0" algn="ctr" rtl="0">
              <a:lnSpc>
                <a:spcPct val="100000"/>
              </a:lnSpc>
              <a:spcBef>
                <a:spcPts val="0"/>
              </a:spcBef>
              <a:spcAft>
                <a:spcPts val="0"/>
              </a:spcAft>
              <a:buNone/>
            </a:pPr>
            <a:r>
              <a:rPr lang="zh-CN" sz="1700" b="1">
                <a:solidFill>
                  <a:schemeClr val="dk1"/>
                </a:solidFill>
                <a:latin typeface="Lato"/>
                <a:ea typeface="Lato"/>
                <a:cs typeface="Lato"/>
                <a:sym typeface="Lato"/>
              </a:rPr>
              <a:t>EOS</a:t>
            </a:r>
            <a:endParaRPr sz="1700" b="1">
              <a:solidFill>
                <a:schemeClr val="dk1"/>
              </a:solidFill>
              <a:latin typeface="Lato"/>
              <a:ea typeface="Lato"/>
              <a:cs typeface="Lato"/>
              <a:sym typeface="Lato"/>
            </a:endParaRPr>
          </a:p>
          <a:p>
            <a:pPr marL="0" lvl="0" indent="0" algn="ctr" rtl="0">
              <a:lnSpc>
                <a:spcPct val="100000"/>
              </a:lnSpc>
              <a:spcBef>
                <a:spcPts val="0"/>
              </a:spcBef>
              <a:spcAft>
                <a:spcPts val="0"/>
              </a:spcAft>
              <a:buNone/>
            </a:pPr>
            <a:r>
              <a:rPr lang="zh-CN">
                <a:solidFill>
                  <a:schemeClr val="dk1"/>
                </a:solidFill>
                <a:latin typeface="Verdana"/>
                <a:ea typeface="Verdana"/>
                <a:cs typeface="Verdana"/>
                <a:sym typeface="Verdana"/>
              </a:rPr>
              <a:t>mainly </a:t>
            </a:r>
            <a:r>
              <a:rPr lang="zh-CN">
                <a:solidFill>
                  <a:schemeClr val="dk1"/>
                </a:solidFill>
                <a:latin typeface="Times New Roman"/>
                <a:ea typeface="Times New Roman"/>
                <a:cs typeface="Times New Roman"/>
                <a:sym typeface="Times New Roman"/>
              </a:rPr>
              <a:t>p(𝜺)</a:t>
            </a:r>
            <a:endParaRPr sz="1100">
              <a:solidFill>
                <a:schemeClr val="dk1"/>
              </a:solidFill>
            </a:endParaRPr>
          </a:p>
        </p:txBody>
      </p:sp>
      <p:grpSp>
        <p:nvGrpSpPr>
          <p:cNvPr id="239" name="Google Shape;239;p47"/>
          <p:cNvGrpSpPr/>
          <p:nvPr/>
        </p:nvGrpSpPr>
        <p:grpSpPr>
          <a:xfrm>
            <a:off x="3436725" y="4472475"/>
            <a:ext cx="2935750" cy="2048975"/>
            <a:chOff x="3512925" y="4320075"/>
            <a:chExt cx="2935750" cy="2048975"/>
          </a:xfrm>
        </p:grpSpPr>
        <p:pic>
          <p:nvPicPr>
            <p:cNvPr id="240" name="Google Shape;240;p47"/>
            <p:cNvPicPr preferRelativeResize="0"/>
            <p:nvPr/>
          </p:nvPicPr>
          <p:blipFill rotWithShape="1">
            <a:blip r:embed="rId8">
              <a:alphaModFix/>
            </a:blip>
            <a:srcRect t="5935"/>
            <a:stretch/>
          </p:blipFill>
          <p:spPr>
            <a:xfrm>
              <a:off x="3512925" y="4334150"/>
              <a:ext cx="2797923" cy="2034900"/>
            </a:xfrm>
            <a:prstGeom prst="rect">
              <a:avLst/>
            </a:prstGeom>
            <a:noFill/>
            <a:ln>
              <a:noFill/>
            </a:ln>
          </p:spPr>
        </p:pic>
        <p:pic>
          <p:nvPicPr>
            <p:cNvPr id="241" name="Google Shape;241;p47"/>
            <p:cNvPicPr preferRelativeResize="0"/>
            <p:nvPr/>
          </p:nvPicPr>
          <p:blipFill>
            <a:blip r:embed="rId9">
              <a:alphaModFix/>
            </a:blip>
            <a:stretch>
              <a:fillRect/>
            </a:stretch>
          </p:blipFill>
          <p:spPr>
            <a:xfrm>
              <a:off x="4486450" y="5678175"/>
              <a:ext cx="1716000" cy="369300"/>
            </a:xfrm>
            <a:prstGeom prst="rect">
              <a:avLst/>
            </a:prstGeom>
            <a:noFill/>
            <a:ln>
              <a:noFill/>
            </a:ln>
          </p:spPr>
        </p:pic>
        <p:sp>
          <p:nvSpPr>
            <p:cNvPr id="242" name="Google Shape;242;p47"/>
            <p:cNvSpPr txBox="1"/>
            <p:nvPr/>
          </p:nvSpPr>
          <p:spPr>
            <a:xfrm>
              <a:off x="4392475" y="4320075"/>
              <a:ext cx="2056200" cy="400200"/>
            </a:xfrm>
            <a:prstGeom prst="rect">
              <a:avLst/>
            </a:prstGeom>
            <a:solidFill>
              <a:srgbClr val="FFFF00"/>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zh-CN" b="1">
                  <a:solidFill>
                    <a:srgbClr val="0000FF"/>
                  </a:solidFill>
                  <a:latin typeface="Verdana"/>
                  <a:ea typeface="Verdana"/>
                  <a:cs typeface="Verdana"/>
                  <a:sym typeface="Verdana"/>
                </a:rPr>
                <a:t>moment of inertia</a:t>
              </a:r>
              <a:endParaRPr sz="1800" b="1">
                <a:solidFill>
                  <a:srgbClr val="FF0000"/>
                </a:solidFill>
                <a:latin typeface="Verdana"/>
                <a:ea typeface="Verdana"/>
                <a:cs typeface="Verdana"/>
                <a:sym typeface="Verdana"/>
              </a:endParaRPr>
            </a:p>
          </p:txBody>
        </p:sp>
      </p:grpSp>
      <p:sp>
        <p:nvSpPr>
          <p:cNvPr id="243" name="Google Shape;243;p47"/>
          <p:cNvSpPr/>
          <p:nvPr/>
        </p:nvSpPr>
        <p:spPr>
          <a:xfrm>
            <a:off x="1917675" y="1564650"/>
            <a:ext cx="1421100" cy="1259100"/>
          </a:xfrm>
          <a:prstGeom prst="rightArrow">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a:solidFill>
                  <a:srgbClr val="1E00FF"/>
                </a:solidFill>
              </a:rPr>
              <a:t>Hydrostatic equlibrium</a:t>
            </a:r>
            <a:endParaRPr>
              <a:solidFill>
                <a:srgbClr val="1E00FF"/>
              </a:solidFill>
            </a:endParaRPr>
          </a:p>
        </p:txBody>
      </p:sp>
      <p:sp>
        <p:nvSpPr>
          <p:cNvPr id="244" name="Google Shape;244;p47"/>
          <p:cNvSpPr/>
          <p:nvPr/>
        </p:nvSpPr>
        <p:spPr>
          <a:xfrm rot="1631959">
            <a:off x="1837703" y="2967162"/>
            <a:ext cx="1611946" cy="1418577"/>
          </a:xfrm>
          <a:prstGeom prst="rightArrow">
            <a:avLst>
              <a:gd name="adj1" fmla="val 50000"/>
              <a:gd name="adj2" fmla="val 50000"/>
            </a:avLst>
          </a:prstGeom>
          <a:noFill/>
          <a:ln w="9525" cap="flat" cmpd="sng">
            <a:solidFill>
              <a:srgbClr val="22222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zh-CN">
                <a:solidFill>
                  <a:srgbClr val="1E00FF"/>
                </a:solidFill>
              </a:rPr>
              <a:t>Perturbed hydrostatic equlibrium</a:t>
            </a:r>
            <a:endParaRPr>
              <a:solidFill>
                <a:srgbClr val="1E00FF"/>
              </a:solidFill>
            </a:endParaRPr>
          </a:p>
        </p:txBody>
      </p:sp>
      <p:sp>
        <p:nvSpPr>
          <p:cNvPr id="245" name="Google Shape;245;p47"/>
          <p:cNvSpPr txBox="1"/>
          <p:nvPr/>
        </p:nvSpPr>
        <p:spPr>
          <a:xfrm>
            <a:off x="1875525" y="2376800"/>
            <a:ext cx="15054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600">
                <a:solidFill>
                  <a:schemeClr val="dk1"/>
                </a:solidFill>
              </a:rPr>
              <a:t>(GR version) TOV eq.</a:t>
            </a:r>
            <a:endParaRPr>
              <a:solidFill>
                <a:schemeClr val="dk1"/>
              </a:solidFill>
            </a:endParaRPr>
          </a:p>
        </p:txBody>
      </p:sp>
      <p:grpSp>
        <p:nvGrpSpPr>
          <p:cNvPr id="246" name="Google Shape;246;p47"/>
          <p:cNvGrpSpPr/>
          <p:nvPr/>
        </p:nvGrpSpPr>
        <p:grpSpPr>
          <a:xfrm>
            <a:off x="6133150" y="3071988"/>
            <a:ext cx="3000000" cy="1124713"/>
            <a:chOff x="6209350" y="2919588"/>
            <a:chExt cx="3000000" cy="1124713"/>
          </a:xfrm>
        </p:grpSpPr>
        <p:pic>
          <p:nvPicPr>
            <p:cNvPr id="247" name="Google Shape;247;p47"/>
            <p:cNvPicPr preferRelativeResize="0"/>
            <p:nvPr/>
          </p:nvPicPr>
          <p:blipFill>
            <a:blip r:embed="rId10">
              <a:alphaModFix/>
            </a:blip>
            <a:stretch>
              <a:fillRect/>
            </a:stretch>
          </p:blipFill>
          <p:spPr>
            <a:xfrm>
              <a:off x="6277800" y="3284213"/>
              <a:ext cx="1357300" cy="760088"/>
            </a:xfrm>
            <a:prstGeom prst="rect">
              <a:avLst/>
            </a:prstGeom>
            <a:noFill/>
            <a:ln>
              <a:noFill/>
            </a:ln>
          </p:spPr>
        </p:pic>
        <p:sp>
          <p:nvSpPr>
            <p:cNvPr id="248" name="Google Shape;248;p47"/>
            <p:cNvSpPr txBox="1"/>
            <p:nvPr/>
          </p:nvSpPr>
          <p:spPr>
            <a:xfrm>
              <a:off x="7635100" y="3284225"/>
              <a:ext cx="1505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chemeClr val="dk1"/>
                  </a:solidFill>
                </a:rPr>
                <a:t>GW170817</a:t>
              </a:r>
              <a:endParaRPr sz="1200">
                <a:solidFill>
                  <a:schemeClr val="dk1"/>
                </a:solidFill>
              </a:endParaRPr>
            </a:p>
            <a:p>
              <a:pPr marL="0" lvl="0" indent="0" algn="l" rtl="0">
                <a:spcBef>
                  <a:spcPts val="0"/>
                </a:spcBef>
                <a:spcAft>
                  <a:spcPts val="0"/>
                </a:spcAft>
                <a:buNone/>
              </a:pPr>
              <a:r>
                <a:rPr lang="zh-CN" sz="1200"/>
                <a:t>GW190425</a:t>
              </a:r>
              <a:endParaRPr sz="1200"/>
            </a:p>
          </p:txBody>
        </p:sp>
        <p:sp>
          <p:nvSpPr>
            <p:cNvPr id="249" name="Google Shape;249;p47"/>
            <p:cNvSpPr txBox="1"/>
            <p:nvPr/>
          </p:nvSpPr>
          <p:spPr>
            <a:xfrm>
              <a:off x="6209350" y="2919588"/>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zh-CN" sz="1300">
                  <a:solidFill>
                    <a:schemeClr val="dk1"/>
                  </a:solidFill>
                  <a:latin typeface="Lato"/>
                  <a:ea typeface="Lato"/>
                  <a:cs typeface="Lato"/>
                  <a:sym typeface="Lato"/>
                </a:rPr>
                <a:t>@LIGO/Virgo/KAGRA, ... CE, ET;</a:t>
              </a:r>
              <a:endParaRPr sz="1300">
                <a:solidFill>
                  <a:schemeClr val="dk1"/>
                </a:solidFill>
                <a:latin typeface="Lato"/>
                <a:ea typeface="Lato"/>
                <a:cs typeface="Lato"/>
                <a:sym typeface="Lato"/>
              </a:endParaRPr>
            </a:p>
          </p:txBody>
        </p:sp>
      </p:grpSp>
      <p:grpSp>
        <p:nvGrpSpPr>
          <p:cNvPr id="250" name="Google Shape;250;p47"/>
          <p:cNvGrpSpPr/>
          <p:nvPr/>
        </p:nvGrpSpPr>
        <p:grpSpPr>
          <a:xfrm>
            <a:off x="6132950" y="1420800"/>
            <a:ext cx="3132800" cy="1148393"/>
            <a:chOff x="6209150" y="1268400"/>
            <a:chExt cx="3132800" cy="1148393"/>
          </a:xfrm>
        </p:grpSpPr>
        <p:pic>
          <p:nvPicPr>
            <p:cNvPr id="251" name="Google Shape;251;p47"/>
            <p:cNvPicPr preferRelativeResize="0"/>
            <p:nvPr/>
          </p:nvPicPr>
          <p:blipFill>
            <a:blip r:embed="rId11">
              <a:alphaModFix/>
            </a:blip>
            <a:stretch>
              <a:fillRect/>
            </a:stretch>
          </p:blipFill>
          <p:spPr>
            <a:xfrm>
              <a:off x="6286450" y="1653293"/>
              <a:ext cx="1357306" cy="763500"/>
            </a:xfrm>
            <a:prstGeom prst="rect">
              <a:avLst/>
            </a:prstGeom>
            <a:noFill/>
            <a:ln>
              <a:noFill/>
            </a:ln>
          </p:spPr>
        </p:pic>
        <p:sp>
          <p:nvSpPr>
            <p:cNvPr id="252" name="Google Shape;252;p47"/>
            <p:cNvSpPr txBox="1"/>
            <p:nvPr/>
          </p:nvSpPr>
          <p:spPr>
            <a:xfrm>
              <a:off x="7625950" y="1799000"/>
              <a:ext cx="1716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000000"/>
                  </a:solidFill>
                </a:rPr>
                <a:t>PSR J0030+0415</a:t>
              </a:r>
              <a:endParaRPr sz="1200">
                <a:solidFill>
                  <a:srgbClr val="000000"/>
                </a:solidFill>
              </a:endParaRPr>
            </a:p>
            <a:p>
              <a:pPr marL="0" lvl="0" indent="0" algn="l" rtl="0">
                <a:spcBef>
                  <a:spcPts val="0"/>
                </a:spcBef>
                <a:spcAft>
                  <a:spcPts val="0"/>
                </a:spcAft>
                <a:buNone/>
              </a:pPr>
              <a:r>
                <a:rPr lang="zh-CN" sz="1200">
                  <a:solidFill>
                    <a:srgbClr val="000000"/>
                  </a:solidFill>
                </a:rPr>
                <a:t>PSR J0740+6620</a:t>
              </a:r>
              <a:endParaRPr/>
            </a:p>
          </p:txBody>
        </p:sp>
        <p:sp>
          <p:nvSpPr>
            <p:cNvPr id="253" name="Google Shape;253;p47"/>
            <p:cNvSpPr txBox="1"/>
            <p:nvPr/>
          </p:nvSpPr>
          <p:spPr>
            <a:xfrm>
              <a:off x="6209150" y="1268400"/>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Clr>
                  <a:schemeClr val="dk1"/>
                </a:buClr>
                <a:buSzPts val="1100"/>
                <a:buFont typeface="Arial"/>
                <a:buNone/>
              </a:pPr>
              <a:r>
                <a:rPr lang="zh-CN" sz="1300">
                  <a:solidFill>
                    <a:schemeClr val="dk1"/>
                  </a:solidFill>
                  <a:latin typeface="Lato"/>
                  <a:ea typeface="Lato"/>
                  <a:cs typeface="Lato"/>
                  <a:sym typeface="Lato"/>
                </a:rPr>
                <a:t>@NICER, … STROBE-X, eXTP;</a:t>
              </a:r>
              <a:endParaRPr sz="1300">
                <a:solidFill>
                  <a:schemeClr val="dk1"/>
                </a:solidFill>
                <a:latin typeface="Lato"/>
                <a:ea typeface="Lato"/>
                <a:cs typeface="Lato"/>
                <a:sym typeface="Lato"/>
              </a:endParaRPr>
            </a:p>
          </p:txBody>
        </p:sp>
      </p:grpSp>
      <p:grpSp>
        <p:nvGrpSpPr>
          <p:cNvPr id="254" name="Google Shape;254;p47"/>
          <p:cNvGrpSpPr/>
          <p:nvPr/>
        </p:nvGrpSpPr>
        <p:grpSpPr>
          <a:xfrm>
            <a:off x="6133150" y="4903563"/>
            <a:ext cx="3076950" cy="1160893"/>
            <a:chOff x="6209350" y="4751163"/>
            <a:chExt cx="3076950" cy="1160893"/>
          </a:xfrm>
        </p:grpSpPr>
        <p:pic>
          <p:nvPicPr>
            <p:cNvPr id="255" name="Google Shape;255;p47"/>
            <p:cNvPicPr preferRelativeResize="0"/>
            <p:nvPr/>
          </p:nvPicPr>
          <p:blipFill>
            <a:blip r:embed="rId12">
              <a:alphaModFix/>
            </a:blip>
            <a:stretch>
              <a:fillRect/>
            </a:stretch>
          </p:blipFill>
          <p:spPr>
            <a:xfrm>
              <a:off x="6310850" y="5148573"/>
              <a:ext cx="1357299" cy="763483"/>
            </a:xfrm>
            <a:prstGeom prst="rect">
              <a:avLst/>
            </a:prstGeom>
            <a:noFill/>
            <a:ln>
              <a:noFill/>
            </a:ln>
          </p:spPr>
        </p:pic>
        <p:sp>
          <p:nvSpPr>
            <p:cNvPr id="256" name="Google Shape;256;p47"/>
            <p:cNvSpPr txBox="1"/>
            <p:nvPr/>
          </p:nvSpPr>
          <p:spPr>
            <a:xfrm>
              <a:off x="7681600" y="5166950"/>
              <a:ext cx="16047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200">
                  <a:solidFill>
                    <a:srgbClr val="000000"/>
                  </a:solidFill>
                </a:rPr>
                <a:t>PSR J0737-3039</a:t>
              </a:r>
              <a:endParaRPr/>
            </a:p>
          </p:txBody>
        </p:sp>
        <p:sp>
          <p:nvSpPr>
            <p:cNvPr id="257" name="Google Shape;257;p47"/>
            <p:cNvSpPr txBox="1"/>
            <p:nvPr/>
          </p:nvSpPr>
          <p:spPr>
            <a:xfrm>
              <a:off x="6209350" y="4751163"/>
              <a:ext cx="3000000" cy="3849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zh-CN" sz="1300">
                  <a:solidFill>
                    <a:schemeClr val="dk1"/>
                  </a:solidFill>
                  <a:latin typeface="Lato"/>
                  <a:ea typeface="Lato"/>
                  <a:cs typeface="Lato"/>
                  <a:sym typeface="Lato"/>
                </a:rPr>
                <a:t>@平方公里陣列射電望遠鏡(SKA)</a:t>
              </a:r>
              <a:endParaRPr sz="1100"/>
            </a:p>
          </p:txBody>
        </p:sp>
      </p:grpSp>
      <p:sp>
        <p:nvSpPr>
          <p:cNvPr id="258" name="Google Shape;258;p47"/>
          <p:cNvSpPr/>
          <p:nvPr/>
        </p:nvSpPr>
        <p:spPr>
          <a:xfrm>
            <a:off x="677213" y="1898688"/>
            <a:ext cx="378000" cy="189000"/>
          </a:xfrm>
          <a:prstGeom prst="downArrow">
            <a:avLst>
              <a:gd name="adj1" fmla="val 50000"/>
              <a:gd name="adj2" fmla="val 50000"/>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9" name="Google Shape;259;p47"/>
          <p:cNvPicPr preferRelativeResize="0"/>
          <p:nvPr/>
        </p:nvPicPr>
        <p:blipFill>
          <a:blip r:embed="rId13">
            <a:alphaModFix/>
          </a:blip>
          <a:stretch>
            <a:fillRect/>
          </a:stretch>
        </p:blipFill>
        <p:spPr>
          <a:xfrm>
            <a:off x="311200" y="877413"/>
            <a:ext cx="1066800" cy="831209"/>
          </a:xfrm>
          <a:prstGeom prst="rect">
            <a:avLst/>
          </a:prstGeom>
          <a:noFill/>
          <a:ln>
            <a:noFill/>
          </a:ln>
        </p:spPr>
      </p:pic>
      <p:sp>
        <p:nvSpPr>
          <p:cNvPr id="260" name="Google Shape;260;p47"/>
          <p:cNvSpPr/>
          <p:nvPr/>
        </p:nvSpPr>
        <p:spPr>
          <a:xfrm>
            <a:off x="163338" y="553275"/>
            <a:ext cx="1505400" cy="1281900"/>
          </a:xfrm>
          <a:prstGeom prst="ellipse">
            <a:avLst/>
          </a:prstGeom>
          <a:no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47"/>
          <p:cNvSpPr txBox="1"/>
          <p:nvPr/>
        </p:nvSpPr>
        <p:spPr>
          <a:xfrm>
            <a:off x="370125" y="553275"/>
            <a:ext cx="1505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a:t>Microhysics</a:t>
            </a:r>
            <a:endParaRPr/>
          </a:p>
        </p:txBody>
      </p:sp>
      <p:sp>
        <p:nvSpPr>
          <p:cNvPr id="262" name="Google Shape;262;p47"/>
          <p:cNvSpPr txBox="1"/>
          <p:nvPr/>
        </p:nvSpPr>
        <p:spPr>
          <a:xfrm>
            <a:off x="315900" y="0"/>
            <a:ext cx="8529600" cy="923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zh-CN" sz="2300" b="1">
                <a:solidFill>
                  <a:srgbClr val="3333FF"/>
                </a:solidFill>
                <a:latin typeface="Times New Roman"/>
                <a:ea typeface="Times New Roman"/>
                <a:cs typeface="Times New Roman"/>
                <a:sym typeface="Times New Roman"/>
              </a:rPr>
              <a:t>Macroscopic global properties of NSs have an intrinsic correlation with microphysical EOS</a:t>
            </a:r>
            <a:endParaRPr sz="2300" b="1">
              <a:solidFill>
                <a:srgbClr val="3333FF"/>
              </a:solidFill>
              <a:latin typeface="Times New Roman"/>
              <a:ea typeface="Times New Roman"/>
              <a:cs typeface="Times New Roman"/>
              <a:sym typeface="Times New Roman"/>
            </a:endParaRPr>
          </a:p>
        </p:txBody>
      </p:sp>
      <p:pic>
        <p:nvPicPr>
          <p:cNvPr id="263" name="Google Shape;263;p47"/>
          <p:cNvPicPr preferRelativeResize="0"/>
          <p:nvPr/>
        </p:nvPicPr>
        <p:blipFill>
          <a:blip r:embed="rId14">
            <a:alphaModFix/>
          </a:blip>
          <a:stretch>
            <a:fillRect/>
          </a:stretch>
        </p:blipFill>
        <p:spPr>
          <a:xfrm>
            <a:off x="5" y="4477225"/>
            <a:ext cx="3337371" cy="1557950"/>
          </a:xfrm>
          <a:prstGeom prst="rect">
            <a:avLst/>
          </a:prstGeom>
          <a:noFill/>
          <a:ln>
            <a:noFill/>
          </a:ln>
        </p:spPr>
      </p:pic>
      <p:sp>
        <p:nvSpPr>
          <p:cNvPr id="264" name="Google Shape;264;p47"/>
          <p:cNvSpPr txBox="1"/>
          <p:nvPr/>
        </p:nvSpPr>
        <p:spPr>
          <a:xfrm>
            <a:off x="0" y="6064450"/>
            <a:ext cx="24411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i="1">
                <a:solidFill>
                  <a:srgbClr val="595959"/>
                </a:solidFill>
                <a:latin typeface="Calibri"/>
                <a:ea typeface="Calibri"/>
                <a:cs typeface="Calibri"/>
                <a:sym typeface="Calibri"/>
              </a:rPr>
              <a:t>(Matter is degenerate, E</a:t>
            </a:r>
            <a:r>
              <a:rPr lang="zh-CN" i="1" baseline="-25000">
                <a:solidFill>
                  <a:srgbClr val="595959"/>
                </a:solidFill>
                <a:latin typeface="Calibri"/>
                <a:ea typeface="Calibri"/>
                <a:cs typeface="Calibri"/>
                <a:sym typeface="Calibri"/>
              </a:rPr>
              <a:t>F</a:t>
            </a:r>
            <a:r>
              <a:rPr lang="zh-CN" i="1">
                <a:solidFill>
                  <a:srgbClr val="595959"/>
                </a:solidFill>
                <a:latin typeface="Calibri"/>
                <a:ea typeface="Calibri"/>
                <a:cs typeface="Calibri"/>
                <a:sym typeface="Calibri"/>
              </a:rPr>
              <a:t> &lt;&lt;KT: Role of T is insignificant.)</a:t>
            </a:r>
            <a:endParaRPr i="1">
              <a:solidFill>
                <a:srgbClr val="595959"/>
              </a:solidFill>
              <a:latin typeface="Calibri"/>
              <a:ea typeface="Calibri"/>
              <a:cs typeface="Calibri"/>
              <a:sym typeface="Calibri"/>
            </a:endParaRPr>
          </a:p>
        </p:txBody>
      </p:sp>
      <p:cxnSp>
        <p:nvCxnSpPr>
          <p:cNvPr id="265" name="Google Shape;265;p47"/>
          <p:cNvCxnSpPr/>
          <p:nvPr/>
        </p:nvCxnSpPr>
        <p:spPr>
          <a:xfrm>
            <a:off x="349600" y="5159575"/>
            <a:ext cx="2591400" cy="77100"/>
          </a:xfrm>
          <a:prstGeom prst="straightConnector1">
            <a:avLst/>
          </a:prstGeom>
          <a:noFill/>
          <a:ln w="19050" cap="flat" cmpd="sng">
            <a:solidFill>
              <a:srgbClr val="FF0000"/>
            </a:solidFill>
            <a:prstDash val="dash"/>
            <a:round/>
            <a:headEnd type="none" w="med" len="med"/>
            <a:tailEnd type="none" w="med" len="med"/>
          </a:ln>
        </p:spPr>
      </p:cxnSp>
      <p:cxnSp>
        <p:nvCxnSpPr>
          <p:cNvPr id="266" name="Google Shape;266;p47"/>
          <p:cNvCxnSpPr/>
          <p:nvPr/>
        </p:nvCxnSpPr>
        <p:spPr>
          <a:xfrm>
            <a:off x="311200" y="5379400"/>
            <a:ext cx="2668200" cy="98100"/>
          </a:xfrm>
          <a:prstGeom prst="straightConnector1">
            <a:avLst/>
          </a:prstGeom>
          <a:noFill/>
          <a:ln w="19050" cap="flat" cmpd="sng">
            <a:solidFill>
              <a:srgbClr val="FF0000"/>
            </a:solidFill>
            <a:prstDash val="dash"/>
            <a:round/>
            <a:headEnd type="none" w="med" len="med"/>
            <a:tailEnd type="none" w="med" len="med"/>
          </a:ln>
        </p:spPr>
      </p:cxnSp>
      <p:sp>
        <p:nvSpPr>
          <p:cNvPr id="267" name="Google Shape;267;p47"/>
          <p:cNvSpPr txBox="1"/>
          <p:nvPr/>
        </p:nvSpPr>
        <p:spPr>
          <a:xfrm>
            <a:off x="0" y="4151775"/>
            <a:ext cx="30000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300">
                <a:solidFill>
                  <a:srgbClr val="595959"/>
                </a:solidFill>
                <a:latin typeface="Calibri"/>
                <a:ea typeface="Calibri"/>
                <a:cs typeface="Calibri"/>
                <a:sym typeface="Calibri"/>
              </a:rPr>
              <a:t>(Newtonian version)</a:t>
            </a:r>
            <a:endParaRPr sz="1300">
              <a:solidFill>
                <a:srgbClr val="595959"/>
              </a:solidFill>
              <a:latin typeface="Calibri"/>
              <a:ea typeface="Calibri"/>
              <a:cs typeface="Calibri"/>
              <a:sym typeface="Calibri"/>
            </a:endParaRPr>
          </a:p>
        </p:txBody>
      </p:sp>
      <p:sp>
        <p:nvSpPr>
          <p:cNvPr id="268" name="Google Shape;268;p47"/>
          <p:cNvSpPr txBox="1"/>
          <p:nvPr/>
        </p:nvSpPr>
        <p:spPr>
          <a:xfrm rot="-431685">
            <a:off x="2637424" y="2355932"/>
            <a:ext cx="5930899" cy="1908749"/>
          </a:xfrm>
          <a:prstGeom prst="rect">
            <a:avLst/>
          </a:prstGeom>
          <a:solidFill>
            <a:srgbClr val="C9DAF8">
              <a:alpha val="4547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2800">
                <a:solidFill>
                  <a:srgbClr val="CC0000"/>
                </a:solidFill>
                <a:latin typeface="Arial Black"/>
                <a:ea typeface="Arial Black"/>
                <a:cs typeface="Arial Black"/>
                <a:sym typeface="Arial Black"/>
              </a:rPr>
              <a:t>Connect consistently nuclear physics and GW+EM observations and perform joint analysis!</a:t>
            </a:r>
            <a:endParaRPr sz="2400">
              <a:solidFill>
                <a:srgbClr val="CC0000"/>
              </a:solidFill>
              <a:latin typeface="Arial Black"/>
              <a:ea typeface="Arial Black"/>
              <a:cs typeface="Arial Black"/>
              <a:sym typeface="Arial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48"/>
          <p:cNvPicPr preferRelativeResize="0"/>
          <p:nvPr/>
        </p:nvPicPr>
        <p:blipFill>
          <a:blip r:embed="rId3">
            <a:alphaModFix/>
          </a:blip>
          <a:stretch>
            <a:fillRect/>
          </a:stretch>
        </p:blipFill>
        <p:spPr>
          <a:xfrm>
            <a:off x="0" y="359200"/>
            <a:ext cx="9144001" cy="1715948"/>
          </a:xfrm>
          <a:prstGeom prst="rect">
            <a:avLst/>
          </a:prstGeom>
          <a:noFill/>
          <a:ln>
            <a:noFill/>
          </a:ln>
        </p:spPr>
      </p:pic>
      <p:sp>
        <p:nvSpPr>
          <p:cNvPr id="274" name="Google Shape;274;p48"/>
          <p:cNvSpPr txBox="1"/>
          <p:nvPr/>
        </p:nvSpPr>
        <p:spPr>
          <a:xfrm>
            <a:off x="0" y="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1"/>
                </a:solidFill>
                <a:latin typeface="Times New Roman"/>
                <a:ea typeface="Times New Roman"/>
                <a:cs typeface="Times New Roman"/>
                <a:sym typeface="Times New Roman"/>
              </a:rPr>
              <a:t>https://indico.impcas.ac.cn/event/54/</a:t>
            </a:r>
            <a:endParaRPr/>
          </a:p>
        </p:txBody>
      </p:sp>
      <p:pic>
        <p:nvPicPr>
          <p:cNvPr id="275" name="Google Shape;275;p48"/>
          <p:cNvPicPr preferRelativeResize="0"/>
          <p:nvPr/>
        </p:nvPicPr>
        <p:blipFill>
          <a:blip r:embed="rId4">
            <a:alphaModFix/>
          </a:blip>
          <a:stretch>
            <a:fillRect/>
          </a:stretch>
        </p:blipFill>
        <p:spPr>
          <a:xfrm>
            <a:off x="152400" y="2227548"/>
            <a:ext cx="8839198" cy="4468344"/>
          </a:xfrm>
          <a:prstGeom prst="rect">
            <a:avLst/>
          </a:prstGeom>
          <a:noFill/>
          <a:ln>
            <a:noFill/>
          </a:ln>
        </p:spPr>
      </p:pic>
      <p:sp>
        <p:nvSpPr>
          <p:cNvPr id="276" name="Google Shape;276;p48"/>
          <p:cNvSpPr txBox="1"/>
          <p:nvPr/>
        </p:nvSpPr>
        <p:spPr>
          <a:xfrm>
            <a:off x="4962000" y="5692025"/>
            <a:ext cx="4029600" cy="1002300"/>
          </a:xfrm>
          <a:prstGeom prst="rect">
            <a:avLst/>
          </a:prstGeom>
          <a:noFill/>
          <a:ln>
            <a:noFill/>
          </a:ln>
        </p:spPr>
        <p:txBody>
          <a:bodyPr spcFirstLastPara="1" wrap="square" lIns="91425" tIns="91425" rIns="91425" bIns="91425" anchor="t" anchorCtr="0">
            <a:spAutoFit/>
          </a:bodyPr>
          <a:lstStyle/>
          <a:p>
            <a:pPr marL="0" lvl="0" indent="0" algn="just" rtl="0">
              <a:lnSpc>
                <a:spcPct val="100000"/>
              </a:lnSpc>
              <a:spcBef>
                <a:spcPts val="0"/>
              </a:spcBef>
              <a:spcAft>
                <a:spcPts val="0"/>
              </a:spcAft>
              <a:buNone/>
            </a:pPr>
            <a:r>
              <a:rPr lang="zh-CN" sz="1500" b="1">
                <a:solidFill>
                  <a:srgbClr val="0000FF"/>
                </a:solidFill>
                <a:highlight>
                  <a:srgbClr val="FFFFFF"/>
                </a:highlight>
                <a:latin typeface="Calibri"/>
                <a:ea typeface="Calibri"/>
                <a:cs typeface="Calibri"/>
                <a:sym typeface="Calibri"/>
              </a:rPr>
              <a:t>March 1, 2024: Start of registration</a:t>
            </a:r>
            <a:endParaRPr sz="1500" b="1">
              <a:solidFill>
                <a:srgbClr val="0000FF"/>
              </a:solidFill>
              <a:highlight>
                <a:srgbClr val="FFFFFF"/>
              </a:highlight>
              <a:latin typeface="Calibri"/>
              <a:ea typeface="Calibri"/>
              <a:cs typeface="Calibri"/>
              <a:sym typeface="Calibri"/>
            </a:endParaRPr>
          </a:p>
          <a:p>
            <a:pPr marL="0" lvl="0" indent="0" algn="just" rtl="0">
              <a:lnSpc>
                <a:spcPct val="100000"/>
              </a:lnSpc>
              <a:spcBef>
                <a:spcPts val="0"/>
              </a:spcBef>
              <a:spcAft>
                <a:spcPts val="0"/>
              </a:spcAft>
              <a:buNone/>
            </a:pPr>
            <a:r>
              <a:rPr lang="zh-CN" sz="1500" b="1">
                <a:solidFill>
                  <a:srgbClr val="0000FF"/>
                </a:solidFill>
                <a:highlight>
                  <a:srgbClr val="FFFFFF"/>
                </a:highlight>
                <a:latin typeface="Calibri"/>
                <a:ea typeface="Calibri"/>
                <a:cs typeface="Calibri"/>
                <a:sym typeface="Calibri"/>
              </a:rPr>
              <a:t>March 1, 2024: Abstract submission open</a:t>
            </a:r>
            <a:endParaRPr sz="1500" b="1">
              <a:solidFill>
                <a:srgbClr val="0000FF"/>
              </a:solidFill>
              <a:highlight>
                <a:srgbClr val="FFFFFF"/>
              </a:highlight>
              <a:latin typeface="Calibri"/>
              <a:ea typeface="Calibri"/>
              <a:cs typeface="Calibri"/>
              <a:sym typeface="Calibri"/>
            </a:endParaRPr>
          </a:p>
          <a:p>
            <a:pPr marL="0" lvl="0" indent="0" algn="just" rtl="0">
              <a:lnSpc>
                <a:spcPct val="100000"/>
              </a:lnSpc>
              <a:spcBef>
                <a:spcPts val="0"/>
              </a:spcBef>
              <a:spcAft>
                <a:spcPts val="0"/>
              </a:spcAft>
              <a:buNone/>
            </a:pPr>
            <a:r>
              <a:rPr lang="zh-CN" sz="2300" b="1">
                <a:solidFill>
                  <a:srgbClr val="0000FF"/>
                </a:solidFill>
                <a:highlight>
                  <a:srgbClr val="FFFFFF"/>
                </a:highlight>
                <a:latin typeface="Calibri"/>
                <a:ea typeface="Calibri"/>
                <a:cs typeface="Calibri"/>
                <a:sym typeface="Calibri"/>
              </a:rPr>
              <a:t>June 30</a:t>
            </a:r>
            <a:r>
              <a:rPr lang="zh-CN" sz="1500" b="1">
                <a:solidFill>
                  <a:srgbClr val="0000FF"/>
                </a:solidFill>
                <a:highlight>
                  <a:srgbClr val="FFFFFF"/>
                </a:highlight>
                <a:latin typeface="Calibri"/>
                <a:ea typeface="Calibri"/>
                <a:cs typeface="Calibri"/>
                <a:sym typeface="Calibri"/>
              </a:rPr>
              <a:t>, 2024: Abstract submission closed</a:t>
            </a:r>
            <a:endParaRPr sz="1500" b="1">
              <a:solidFill>
                <a:srgbClr val="0000FF"/>
              </a:solidFill>
              <a:highlight>
                <a:srgbClr val="FFFFFF"/>
              </a:highlight>
              <a:latin typeface="Calibri"/>
              <a:ea typeface="Calibri"/>
              <a:cs typeface="Calibri"/>
              <a:sym typeface="Calibri"/>
            </a:endParaRPr>
          </a:p>
        </p:txBody>
      </p:sp>
      <p:pic>
        <p:nvPicPr>
          <p:cNvPr id="277" name="Google Shape;277;p48"/>
          <p:cNvPicPr preferRelativeResize="0"/>
          <p:nvPr/>
        </p:nvPicPr>
        <p:blipFill>
          <a:blip r:embed="rId5">
            <a:alphaModFix/>
          </a:blip>
          <a:stretch>
            <a:fillRect/>
          </a:stretch>
        </p:blipFill>
        <p:spPr>
          <a:xfrm>
            <a:off x="3000012" y="2161150"/>
            <a:ext cx="5167325" cy="3444875"/>
          </a:xfrm>
          <a:prstGeom prst="rect">
            <a:avLst/>
          </a:prstGeom>
          <a:noFill/>
          <a:ln>
            <a:noFill/>
          </a:ln>
        </p:spPr>
      </p:pic>
      <p:pic>
        <p:nvPicPr>
          <p:cNvPr id="278" name="Google Shape;278;p48"/>
          <p:cNvPicPr preferRelativeResize="0"/>
          <p:nvPr/>
        </p:nvPicPr>
        <p:blipFill>
          <a:blip r:embed="rId6">
            <a:alphaModFix/>
          </a:blip>
          <a:stretch>
            <a:fillRect/>
          </a:stretch>
        </p:blipFill>
        <p:spPr>
          <a:xfrm>
            <a:off x="2384763" y="5002713"/>
            <a:ext cx="2155475" cy="1326475"/>
          </a:xfrm>
          <a:prstGeom prst="rect">
            <a:avLst/>
          </a:prstGeom>
          <a:noFill/>
          <a:ln>
            <a:noFill/>
          </a:ln>
        </p:spPr>
      </p:pic>
      <p:pic>
        <p:nvPicPr>
          <p:cNvPr id="279" name="Google Shape;279;p48"/>
          <p:cNvPicPr preferRelativeResize="0"/>
          <p:nvPr/>
        </p:nvPicPr>
        <p:blipFill rotWithShape="1">
          <a:blip r:embed="rId7">
            <a:alphaModFix/>
          </a:blip>
          <a:srcRect t="10389" b="6429"/>
          <a:stretch/>
        </p:blipFill>
        <p:spPr>
          <a:xfrm>
            <a:off x="7318375" y="2075150"/>
            <a:ext cx="1825625" cy="22935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49"/>
          <p:cNvPicPr preferRelativeResize="0"/>
          <p:nvPr/>
        </p:nvPicPr>
        <p:blipFill rotWithShape="1">
          <a:blip r:embed="rId3">
            <a:alphaModFix/>
          </a:blip>
          <a:srcRect t="9836" r="-2333" b="81027"/>
          <a:stretch/>
        </p:blipFill>
        <p:spPr>
          <a:xfrm>
            <a:off x="49425" y="251274"/>
            <a:ext cx="9045151" cy="1747798"/>
          </a:xfrm>
          <a:prstGeom prst="rect">
            <a:avLst/>
          </a:prstGeom>
          <a:noFill/>
          <a:ln>
            <a:noFill/>
          </a:ln>
        </p:spPr>
      </p:pic>
      <p:sp>
        <p:nvSpPr>
          <p:cNvPr id="285" name="Google Shape;285;p49"/>
          <p:cNvSpPr txBox="1"/>
          <p:nvPr/>
        </p:nvSpPr>
        <p:spPr>
          <a:xfrm>
            <a:off x="0" y="0"/>
            <a:ext cx="416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b="1">
                <a:solidFill>
                  <a:schemeClr val="dk1"/>
                </a:solidFill>
                <a:latin typeface="Times New Roman"/>
                <a:ea typeface="Times New Roman"/>
                <a:cs typeface="Times New Roman"/>
                <a:sym typeface="Times New Roman"/>
              </a:rPr>
              <a:t>https://indico.yukawa.kyoto-u.ac.jp/event/30/</a:t>
            </a:r>
            <a:endParaRPr/>
          </a:p>
        </p:txBody>
      </p:sp>
      <p:pic>
        <p:nvPicPr>
          <p:cNvPr id="286" name="Google Shape;286;p49"/>
          <p:cNvPicPr preferRelativeResize="0"/>
          <p:nvPr/>
        </p:nvPicPr>
        <p:blipFill rotWithShape="1">
          <a:blip r:embed="rId3">
            <a:alphaModFix/>
          </a:blip>
          <a:srcRect l="23640" t="20810" r="-2337" b="64861"/>
          <a:stretch/>
        </p:blipFill>
        <p:spPr>
          <a:xfrm>
            <a:off x="98850" y="2137775"/>
            <a:ext cx="5981851" cy="2357174"/>
          </a:xfrm>
          <a:prstGeom prst="rect">
            <a:avLst/>
          </a:prstGeom>
          <a:noFill/>
          <a:ln>
            <a:noFill/>
          </a:ln>
        </p:spPr>
      </p:pic>
      <p:pic>
        <p:nvPicPr>
          <p:cNvPr id="287" name="Google Shape;287;p49"/>
          <p:cNvPicPr preferRelativeResize="0"/>
          <p:nvPr/>
        </p:nvPicPr>
        <p:blipFill rotWithShape="1">
          <a:blip r:embed="rId3">
            <a:alphaModFix/>
          </a:blip>
          <a:srcRect l="22761" t="59449" r="41062" b="14150"/>
          <a:stretch/>
        </p:blipFill>
        <p:spPr>
          <a:xfrm>
            <a:off x="5786550" y="1999075"/>
            <a:ext cx="3076155" cy="4858923"/>
          </a:xfrm>
          <a:prstGeom prst="rect">
            <a:avLst/>
          </a:prstGeom>
          <a:noFill/>
          <a:ln>
            <a:noFill/>
          </a:ln>
        </p:spPr>
      </p:pic>
      <p:pic>
        <p:nvPicPr>
          <p:cNvPr id="288" name="Google Shape;288;p49"/>
          <p:cNvPicPr preferRelativeResize="0"/>
          <p:nvPr/>
        </p:nvPicPr>
        <p:blipFill rotWithShape="1">
          <a:blip r:embed="rId3">
            <a:alphaModFix/>
          </a:blip>
          <a:srcRect l="22762" t="48382" r="25749" b="40487"/>
          <a:stretch/>
        </p:blipFill>
        <p:spPr>
          <a:xfrm>
            <a:off x="98850" y="4494950"/>
            <a:ext cx="4551076" cy="212932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50"/>
          <p:cNvSpPr txBox="1">
            <a:spLocks noGrp="1"/>
          </p:cNvSpPr>
          <p:nvPr>
            <p:ph type="title" idx="4294967295"/>
          </p:nvPr>
        </p:nvSpPr>
        <p:spPr>
          <a:xfrm>
            <a:off x="258725" y="1121700"/>
            <a:ext cx="9066600" cy="4220100"/>
          </a:xfrm>
          <a:prstGeom prst="rect">
            <a:avLst/>
          </a:prstGeom>
        </p:spPr>
        <p:txBody>
          <a:bodyPr spcFirstLastPara="1" wrap="square" lIns="91425" tIns="91425" rIns="91425" bIns="91425" anchor="t" anchorCtr="0">
            <a:normAutofit fontScale="90000"/>
          </a:bodyPr>
          <a:lstStyle/>
          <a:p>
            <a:pPr marL="0" lvl="0" indent="0" algn="l" rtl="0">
              <a:lnSpc>
                <a:spcPct val="200000"/>
              </a:lnSpc>
              <a:spcBef>
                <a:spcPts val="0"/>
              </a:spcBef>
              <a:spcAft>
                <a:spcPts val="0"/>
              </a:spcAft>
              <a:buNone/>
            </a:pPr>
            <a:r>
              <a:rPr lang="zh-CN" sz="3200">
                <a:solidFill>
                  <a:schemeClr val="dk1"/>
                </a:solidFill>
                <a:latin typeface="Verdana"/>
                <a:ea typeface="Verdana"/>
                <a:cs typeface="Verdana"/>
                <a:sym typeface="Verdana"/>
              </a:rPr>
              <a:t>Outline</a:t>
            </a:r>
            <a:endParaRPr sz="3200">
              <a:latin typeface="Verdana"/>
              <a:ea typeface="Verdana"/>
              <a:cs typeface="Verdana"/>
              <a:sym typeface="Verdana"/>
            </a:endParaRPr>
          </a:p>
          <a:p>
            <a:pPr marL="457200" lvl="0" indent="-394335" algn="l" rtl="0">
              <a:lnSpc>
                <a:spcPct val="200000"/>
              </a:lnSpc>
              <a:spcBef>
                <a:spcPts val="1000"/>
              </a:spcBef>
              <a:spcAft>
                <a:spcPts val="0"/>
              </a:spcAft>
              <a:buClr>
                <a:srgbClr val="B7B7B7"/>
              </a:buClr>
              <a:buSzPct val="100000"/>
              <a:buFont typeface="Lato"/>
              <a:buChar char="●"/>
            </a:pPr>
            <a:r>
              <a:rPr lang="zh-CN" sz="2900" b="1">
                <a:solidFill>
                  <a:srgbClr val="B7B7B7"/>
                </a:solidFill>
                <a:latin typeface="Lato"/>
                <a:ea typeface="Lato"/>
                <a:cs typeface="Lato"/>
                <a:sym typeface="Lato"/>
              </a:rPr>
              <a:t>Introduction on neutron star EOS and the observation</a:t>
            </a:r>
            <a:endParaRPr sz="2900" b="1">
              <a:solidFill>
                <a:srgbClr val="B7B7B7"/>
              </a:solidFill>
              <a:latin typeface="Lato"/>
              <a:ea typeface="Lato"/>
              <a:cs typeface="Lato"/>
              <a:sym typeface="Lato"/>
            </a:endParaRPr>
          </a:p>
          <a:p>
            <a:pPr marL="457200" lvl="0" indent="-394335" algn="l" rtl="0">
              <a:lnSpc>
                <a:spcPct val="200000"/>
              </a:lnSpc>
              <a:spcBef>
                <a:spcPts val="0"/>
              </a:spcBef>
              <a:spcAft>
                <a:spcPts val="0"/>
              </a:spcAft>
              <a:buClr>
                <a:srgbClr val="000000"/>
              </a:buClr>
              <a:buSzPct val="100000"/>
              <a:buFont typeface="Lato"/>
              <a:buChar char="●"/>
            </a:pPr>
            <a:r>
              <a:rPr lang="zh-CN" sz="2900" b="1">
                <a:solidFill>
                  <a:srgbClr val="000000"/>
                </a:solidFill>
                <a:latin typeface="Lato"/>
                <a:ea typeface="Lato"/>
                <a:cs typeface="Lato"/>
                <a:sym typeface="Lato"/>
              </a:rPr>
              <a:t>Thermal x-ray studies of (nonaccreting) NSs and the EOS</a:t>
            </a:r>
            <a:endParaRPr sz="2900" b="1">
              <a:solidFill>
                <a:srgbClr val="000000"/>
              </a:solidFill>
              <a:latin typeface="Lato"/>
              <a:ea typeface="Lato"/>
              <a:cs typeface="Lato"/>
              <a:sym typeface="Lato"/>
            </a:endParaRPr>
          </a:p>
          <a:p>
            <a:pPr marL="457200" lvl="0" indent="-394335" algn="l" rtl="0">
              <a:lnSpc>
                <a:spcPct val="200000"/>
              </a:lnSpc>
              <a:spcBef>
                <a:spcPts val="0"/>
              </a:spcBef>
              <a:spcAft>
                <a:spcPts val="0"/>
              </a:spcAft>
              <a:buSzPct val="100000"/>
              <a:buFont typeface="Lato"/>
              <a:buChar char="●"/>
            </a:pPr>
            <a:r>
              <a:rPr lang="zh-CN" sz="2900" b="1">
                <a:latin typeface="Lato"/>
                <a:ea typeface="Lato"/>
                <a:cs typeface="Lato"/>
                <a:sym typeface="Lato"/>
              </a:rPr>
              <a:t>What we learn so far</a:t>
            </a:r>
            <a:endParaRPr sz="2900" b="1">
              <a:latin typeface="Lato"/>
              <a:ea typeface="Lato"/>
              <a:cs typeface="Lato"/>
              <a:sym typeface="Lato"/>
            </a:endParaRPr>
          </a:p>
        </p:txBody>
      </p:sp>
      <p:sp>
        <p:nvSpPr>
          <p:cNvPr id="294" name="Google Shape;294;p50"/>
          <p:cNvSpPr txBox="1"/>
          <p:nvPr/>
        </p:nvSpPr>
        <p:spPr>
          <a:xfrm>
            <a:off x="3161061" y="3564936"/>
            <a:ext cx="6735900" cy="41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zh-CN" sz="1500" dirty="0">
                <a:solidFill>
                  <a:srgbClr val="1E00FF"/>
                </a:solidFill>
              </a:rPr>
              <a:t>(Biased selected results; Highlighing work done by our group)</a:t>
            </a:r>
            <a:endParaRPr sz="1500" dirty="0">
              <a:solidFill>
                <a:srgbClr val="1E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4435</Words>
  <Application>Microsoft Office PowerPoint</Application>
  <PresentationFormat>全屏显示(4:3)</PresentationFormat>
  <Paragraphs>436</Paragraphs>
  <Slides>29</Slides>
  <Notes>29</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29</vt:i4>
      </vt:variant>
    </vt:vector>
  </HeadingPairs>
  <TitlesOfParts>
    <vt:vector size="42" baseType="lpstr">
      <vt:lpstr>Times New Roman</vt:lpstr>
      <vt:lpstr>STsong</vt:lpstr>
      <vt:lpstr>Roboto</vt:lpstr>
      <vt:lpstr>Arial</vt:lpstr>
      <vt:lpstr>Oswald</vt:lpstr>
      <vt:lpstr>Microsoft Yahei</vt:lpstr>
      <vt:lpstr>Calibri</vt:lpstr>
      <vt:lpstr>Lato</vt:lpstr>
      <vt:lpstr>Arial Black</vt:lpstr>
      <vt:lpstr>Merriweather</vt:lpstr>
      <vt:lpstr>Verdana</vt:lpstr>
      <vt:lpstr>Simple Light</vt:lpstr>
      <vt:lpstr>Paradigm</vt:lpstr>
      <vt:lpstr>X-ray studies of neutron stars and the equation of state</vt:lpstr>
      <vt:lpstr>Outline Introduction on neutron star EOS and the observation Thermal x-ray studies of (nonaccreting) NSs and the EOS What we learn so far</vt:lpstr>
      <vt:lpstr>PowerPoint 演示文稿</vt:lpstr>
      <vt:lpstr>PowerPoint 演示文稿</vt:lpstr>
      <vt:lpstr>PowerPoint 演示文稿</vt:lpstr>
      <vt:lpstr>PowerPoint 演示文稿</vt:lpstr>
      <vt:lpstr>PowerPoint 演示文稿</vt:lpstr>
      <vt:lpstr>PowerPoint 演示文稿</vt:lpstr>
      <vt:lpstr>Outline Introduction on neutron star EOS and the observation Thermal x-ray studies of (nonaccreting) NSs and the EOS What we learn so far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Constraint on the pressure at densities ∼1-3n0 effectively tightened</vt:lpstr>
      <vt:lpstr>Neutron stars vs. Hybrid stars</vt:lpstr>
      <vt:lpstr>Results on nuclear matter parameters and the phase transition:  GW + X-ray (NICER⨉XMM+ HESS)</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X-ray studies of neutron stars and the equation of state</dc:title>
  <cp:lastModifiedBy>Ang LI</cp:lastModifiedBy>
  <cp:revision>1</cp:revision>
  <dcterms:modified xsi:type="dcterms:W3CDTF">2024-05-12T01:41:54Z</dcterms:modified>
</cp:coreProperties>
</file>