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78" r:id="rId3"/>
    <p:sldId id="385" r:id="rId4"/>
    <p:sldId id="1096" r:id="rId5"/>
    <p:sldId id="1097" r:id="rId6"/>
    <p:sldId id="379" r:id="rId7"/>
    <p:sldId id="386" r:id="rId8"/>
    <p:sldId id="258" r:id="rId9"/>
    <p:sldId id="339" r:id="rId10"/>
    <p:sldId id="263" r:id="rId11"/>
    <p:sldId id="264" r:id="rId12"/>
    <p:sldId id="375" r:id="rId13"/>
    <p:sldId id="1087" r:id="rId14"/>
    <p:sldId id="268" r:id="rId15"/>
    <p:sldId id="340" r:id="rId16"/>
    <p:sldId id="302" r:id="rId17"/>
    <p:sldId id="1088" r:id="rId18"/>
    <p:sldId id="309" r:id="rId19"/>
    <p:sldId id="380" r:id="rId20"/>
    <p:sldId id="382" r:id="rId21"/>
    <p:sldId id="383" r:id="rId22"/>
    <p:sldId id="384" r:id="rId23"/>
    <p:sldId id="1092" r:id="rId24"/>
    <p:sldId id="1093" r:id="rId25"/>
    <p:sldId id="1094" r:id="rId26"/>
    <p:sldId id="325" r:id="rId27"/>
    <p:sldId id="347" r:id="rId28"/>
    <p:sldId id="298" r:id="rId29"/>
    <p:sldId id="1091" r:id="rId30"/>
    <p:sldId id="30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i="1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FC2"/>
    <a:srgbClr val="73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>
      <p:cViewPr varScale="1">
        <p:scale>
          <a:sx n="121" d="100"/>
          <a:sy n="121" d="100"/>
        </p:scale>
        <p:origin x="20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A0ED9B8-6C09-8532-D812-E6A8A563A3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A80DAF7-586C-4CFB-A3AC-14DC985B14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6FCC06-E3BB-6F89-2A8D-3E331D1D5E2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DCBCEB5-16A5-F90A-8626-4E681EF702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57A41CE-A38F-347A-11D6-91982D31E5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4696B39-5EF4-27E0-BF92-A83D7AD89D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2DF9FC53-C223-3940-B746-9DD1FF73CA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9BA59F-9DFA-3D4B-8CF3-7176312E1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00AB0C4A-ED58-424C-AF72-CB4A58328C62}" type="slidenum">
              <a:rPr lang="en-US" altLang="en-US" sz="1200" i="0"/>
              <a:pPr/>
              <a:t>1</a:t>
            </a:fld>
            <a:endParaRPr lang="en-US" altLang="en-US" sz="1200" i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EF86A6D-91AC-B924-32A3-14487FF7A1A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9AE61EC-22CF-9ED3-1952-D1A5D9352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6AE897-74EB-C106-A405-8F5BCD1D7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2072415-5CB9-5944-9D82-C5118239415C}" type="slidenum">
              <a:rPr lang="en-US" altLang="en-US" sz="1200" i="0"/>
              <a:pPr/>
              <a:t>16</a:t>
            </a:fld>
            <a:endParaRPr lang="en-US" altLang="en-US" sz="1200" i="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2549E15-E81B-0976-7186-E09DE20B51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ECDE166-7581-5BA7-1990-577DB753C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6AE897-74EB-C106-A405-8F5BCD1D7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2072415-5CB9-5944-9D82-C5118239415C}" type="slidenum">
              <a:rPr lang="en-US" altLang="en-US" sz="1200" i="0"/>
              <a:pPr/>
              <a:t>17</a:t>
            </a:fld>
            <a:endParaRPr lang="en-US" altLang="en-US" sz="1200" i="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2549E15-E81B-0976-7186-E09DE20B51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ECDE166-7581-5BA7-1990-577DB753C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3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DBE124-30F3-C89A-46D6-462445080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99EDD6B-7750-144F-BB0C-C598F1538C2C}" type="slidenum">
              <a:rPr lang="en-US" altLang="en-US" sz="1200" i="0"/>
              <a:pPr/>
              <a:t>18</a:t>
            </a:fld>
            <a:endParaRPr lang="en-US" altLang="en-US" sz="1200" i="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1360FB4-C6DD-DFE4-3114-B12B60D040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A3381B5-2AC4-0453-1C21-89A82DFF9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DBE124-30F3-C89A-46D6-462445080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99EDD6B-7750-144F-BB0C-C598F1538C2C}" type="slidenum">
              <a:rPr lang="en-US" altLang="en-US" sz="1200" i="0"/>
              <a:pPr/>
              <a:t>23</a:t>
            </a:fld>
            <a:endParaRPr lang="en-US" altLang="en-US" sz="1200" i="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F1360FB4-C6DD-DFE4-3114-B12B60D040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A3381B5-2AC4-0453-1C21-89A82DFF9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949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2F71F3-7683-72F3-157A-EC15704B2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27749F5-D8C1-604C-8A3F-54A135A24E83}" type="slidenum">
              <a:rPr lang="en-US" altLang="en-US" sz="1200" i="0"/>
              <a:pPr/>
              <a:t>26</a:t>
            </a:fld>
            <a:endParaRPr lang="en-US" altLang="en-US" sz="1200" i="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D1BDA57D-20C2-DF31-3941-036A9F9B5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51AEF74-96DB-2037-7BCD-AE841E073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A802759-2E66-0CFA-7957-725BCB466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017A987-217D-9246-9AA5-1D2298CD0F54}" type="slidenum">
              <a:rPr lang="en-US" altLang="en-US" sz="1200" i="0"/>
              <a:pPr/>
              <a:t>27</a:t>
            </a:fld>
            <a:endParaRPr lang="en-US" altLang="en-US" sz="1200" i="0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0FE7F41D-D440-440F-F6CD-319CC0DCA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64F94534-8D78-41E0-94D3-8AD0ECF19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Now let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Times" pitchFamily="2" charset="0"/>
                <a:ea typeface="ＭＳ Ｐゴシック" panose="020B0600070205080204" pitchFamily="34" charset="-128"/>
              </a:rPr>
              <a:t>s consider the propagation of the radiation from the surface to the observer in this magnetized vacuum.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Let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Times" pitchFamily="2" charset="0"/>
                <a:ea typeface="ＭＳ Ｐゴシック" panose="020B0600070205080204" pitchFamily="34" charset="-128"/>
              </a:rPr>
              <a:t>s say we have radiation from a given patch on the star, and it is dominated by X-mode (perp. To the local B).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Now imagine yourself sit on that photon and ride with that photon along the geodesics.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Then you are going to see a changing B field (both magntide and direction). You ask youself how is the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Polarization state going evolve? 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Well, if the variation of B is sufficiently slow, you are going to evolve adiabatically, I.e., you will always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Be in the X-mode, I.e., you will be perp. To the local B field. So a the B changes, the plane of polarization will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Change with it. This will continue until you reach the point where the adiabtic condition is no longer 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Valid (bewcause the B field is too small). At that point the polarizatoin will be frozen and that will be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observed polarization.  The point is that the polarizatob limiting radius is much large than R…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CA2C2E-66C8-C0B6-4935-F80441FAE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32099B8-46D1-524D-B8EE-FAF7FD9B4889}" type="slidenum">
              <a:rPr lang="en-US" altLang="en-US" sz="1200" i="0"/>
              <a:pPr/>
              <a:t>28</a:t>
            </a:fld>
            <a:endParaRPr lang="en-US" altLang="en-US" sz="1200" i="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DD989C88-FAFD-114A-0A48-5E8DF960D6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D1E0DB8-2F1E-4FF6-E598-1F51A6B9D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AE08B9-F045-98D7-C8DA-D83C095D1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C47C945-4544-0C42-AE7C-DBD583E77B5C}" type="slidenum">
              <a:rPr lang="en-US" altLang="en-US" sz="1200" i="0"/>
              <a:pPr/>
              <a:t>30</a:t>
            </a:fld>
            <a:endParaRPr lang="en-US" altLang="en-US" sz="1200" i="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1D2D0D5-5D63-E7E9-8951-12A2CC0DBE3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9DB9B62-80DE-6ABA-F59F-04B5C3BFE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26B5982-A5BB-D4D2-5FB3-B3D8F3A9E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71FF4D4-1569-FD45-B4E0-A9122AB65D12}" type="slidenum">
              <a:rPr lang="en-US" altLang="en-US" sz="1200" i="0"/>
              <a:pPr/>
              <a:t>8</a:t>
            </a:fld>
            <a:endParaRPr lang="en-US" altLang="en-US" sz="1200" i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49FFD16-EC26-AA18-87B2-A4953049F17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270AA4A-77D9-1290-00A5-8706E7E41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8F2D62-3858-859A-8BDE-C71ED42E6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A13D3D8A-1E6D-A848-B0C4-391FDA0EA57C}" type="slidenum">
              <a:rPr lang="en-US" altLang="en-US" sz="1200" i="0"/>
              <a:pPr/>
              <a:t>9</a:t>
            </a:fld>
            <a:endParaRPr lang="en-US" altLang="en-US" sz="1200" i="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07D6F80A-2FAE-6EAB-3950-972C432695B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B4F9911-9BF4-27D8-2326-3C6B223F5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136D83-BE27-CFEA-34A4-A24B741B6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441AF90-6512-7149-AE64-C46F6561490F}" type="slidenum">
              <a:rPr lang="en-US" altLang="en-US" sz="1200" i="0"/>
              <a:pPr/>
              <a:t>10</a:t>
            </a:fld>
            <a:endParaRPr lang="en-US" altLang="en-US" sz="1200" i="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541C19-0399-7F26-B7B9-2D9680EE4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0724649-FC94-94A9-715A-31F6080E3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61E169-CFB8-6D0B-1501-E037C24DA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D3D4FEE-6A7E-324E-A855-E129AD93861E}" type="slidenum">
              <a:rPr lang="en-US" altLang="en-US" sz="1200" i="0"/>
              <a:pPr/>
              <a:t>11</a:t>
            </a:fld>
            <a:endParaRPr lang="en-US" altLang="en-US" sz="1200" i="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44FE25EF-65A8-7599-22C9-3939C5F18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541666F-34B6-35A6-9050-F2D2FEA1B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DA5CB9-98BB-76AD-40C0-DA284995A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DB9D23F2-5293-B54A-8E23-BC2426394020}" type="slidenum">
              <a:rPr lang="en-US" altLang="en-US" sz="1200" i="0"/>
              <a:pPr/>
              <a:t>12</a:t>
            </a:fld>
            <a:endParaRPr lang="en-US" altLang="en-US" sz="1200" i="0"/>
          </a:p>
        </p:txBody>
      </p:sp>
      <p:sp>
        <p:nvSpPr>
          <p:cNvPr id="998402" name="Rectangle 2">
            <a:extLst>
              <a:ext uri="{FF2B5EF4-FFF2-40B4-BE49-F238E27FC236}">
                <a16:creationId xmlns:a16="http://schemas.microsoft.com/office/drawing/2014/main" id="{2BA38CB8-BB13-977D-F2AF-20D11E734F9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8403" name="Rectangle 3">
            <a:extLst>
              <a:ext uri="{FF2B5EF4-FFF2-40B4-BE49-F238E27FC236}">
                <a16:creationId xmlns:a16="http://schemas.microsoft.com/office/drawing/2014/main" id="{929060CD-A9F5-E8BB-8676-16AD4761D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/>
              <a:t>In the solar neutrino case, there are also two neutrino modes, these two curves resepnet theire effective mass-energy.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61E169-CFB8-6D0B-1501-E037C24DA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D3D4FEE-6A7E-324E-A855-E129AD93861E}" type="slidenum">
              <a:rPr lang="en-US" altLang="en-US" sz="1200" i="0"/>
              <a:pPr/>
              <a:t>13</a:t>
            </a:fld>
            <a:endParaRPr lang="en-US" altLang="en-US" sz="1200" i="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44FE25EF-65A8-7599-22C9-3939C5F18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0541666F-34B6-35A6-9050-F2D2FEA1B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19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A9B9ED-4444-3528-19D7-83850912D1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D3AB3ED-EA8E-6E4E-AEB8-3989283EDB8E}" type="slidenum">
              <a:rPr lang="en-US" altLang="en-US" sz="1200" i="0"/>
              <a:pPr/>
              <a:t>14</a:t>
            </a:fld>
            <a:endParaRPr lang="en-US" altLang="en-US" sz="1200" i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B0AEADE-3A76-A74A-6953-BB9904871DF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F5745A-2E68-C510-B436-5A1FEFE44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B48354-FE26-5917-050B-BC20128C4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3E5CC78-B2CE-5A4C-A91F-DF842B4E068A}" type="slidenum">
              <a:rPr lang="en-US" altLang="en-US" sz="1200" i="0"/>
              <a:pPr/>
              <a:t>15</a:t>
            </a:fld>
            <a:endParaRPr lang="en-US" altLang="en-US" sz="1200" i="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5C5CB6FA-00C1-03E7-E2A0-969BA13D9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406B82E-B0DC-3C9E-0D4C-FCDC1F846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86C1A6-ED91-9312-4F37-E9C1048BB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E444E4-C918-6D96-1E16-D858D4A2C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EC1D1-62E7-3797-2F71-4148AAC18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4DDF7-D841-A64B-BA89-69960EF1F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5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CDF7FF-B867-965D-FA81-64E86EE30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0909BF-B5EC-CC05-C83C-E9273DB64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CBA573-5AD4-6A1E-8F9B-A30C376938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DC3C2-3B05-1044-8779-98E62836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8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1F51C3-AD8F-D6CA-7C0A-3C92C489E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257FF3-7D86-3B96-015D-C932A60B2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9C49E6-099C-4BDB-0976-233ECD7BC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0DCC9-8019-B74B-ABF1-9D0F3DC72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5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1D237E-1AEA-B14B-AC84-980B031A1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12EB7A-9B46-E58D-965E-EBDFB9C8C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E2CCE6-95C4-3DA8-B34A-746A6830FC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14CFC-6860-FF48-A2A0-F358525FE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45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939AE-9A8F-7C50-ABD1-235578EAAC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1472A0-A9FA-E86C-7E3A-BE82A42D7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8493DD-D4D5-75DA-B9FA-D836F376F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00A7E-FF1F-4145-858D-A3DE18508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0C3CA-5C60-3419-8CB2-AF2EE5B8B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856EE-1951-ADBD-701F-9829BFA37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C2AA0F-E3BD-0842-1F3F-3D1B82D06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3D80F-F52A-5A4E-AD17-8457A594D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57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DA55F5-6A5C-950B-F7F9-8B0948629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82FE1E-287B-4046-0D9D-B3DCC91F3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F65A70-D21F-EE5E-16E1-0D8F307C76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ED601-D8CC-714F-834E-F8E52D0E3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67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F45472-F6E7-D578-CAB8-66AADBF81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7C74B6-10DE-BBC3-54B5-BF633C9AC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4F83BB-9391-6798-50CC-1AB23FBA8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13CE9-F9C2-2444-A708-AB51F8340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5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69E1E5-E480-14FA-212E-00A56B67C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600FC8-EA71-9666-F941-0CBB0AC5A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D69E2E-8D0E-0A09-338E-B4F4CB277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5F720-E459-AD43-B2FF-C0064DECEB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53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9F4B2-C9B1-DBF5-52D1-935561C6E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B959F-A907-B925-A70E-337F0B9D7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F58DE-A239-754F-B92C-4AA1A9F02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C46B0-278C-1E44-8DFB-849A926A7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D303C-EAD2-B13C-281F-7CBCEB5C3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A29E17-B1D3-FCF1-CB5B-731BFCCE6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B79F39-E1FF-3382-6346-C46CA80BB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6CBD5-2536-984B-95CD-ACD2C0C2A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14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6257C1-B35B-B284-BFA3-5F0AA311A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1DE3FA-6E95-937D-B142-A6B6FFD61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568E15B-A39D-12EC-B97D-9A2DE7A35F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502B68-58BC-DD40-73A1-90B8A1F355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7157AE-83DC-6203-0681-92364C977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1B8F0F93-CBF4-C64F-8505-8A4D503B83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A38150-EFE3-572C-3F9E-AA5E0650D4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42071" y="609605"/>
            <a:ext cx="9228137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800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cs typeface="+mj-cs"/>
              </a:rPr>
              <a:t>IXPE Detection of Polarized X-rays from  Magnetars &amp; QED Vacuum Resonance</a:t>
            </a:r>
            <a:endParaRPr lang="en-US" sz="5400" b="1" dirty="0">
              <a:solidFill>
                <a:srgbClr val="003399"/>
              </a:solidFill>
              <a:cs typeface="+mj-cs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FF07975-A45F-E4C8-C65A-768AA380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45894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C5802F4-4083-B64B-336E-774323B73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213" y="5535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8B64C1F-57F0-C85B-D300-F026B2F2C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43400"/>
            <a:ext cx="332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>
                <a:latin typeface="Times" charset="0"/>
                <a:ea typeface="ＭＳ Ｐゴシック" charset="0"/>
              </a:rPr>
              <a:t>  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824E531-3965-A67C-0017-7194CFF84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197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A7556DF-5C97-7623-A081-4AFB158D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6664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036BA6AF-BF1E-07E5-842B-F73D326F8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898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ABF21674-1E1B-CF6C-F78B-6EF5C5319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329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A8C9B949-C9F7-F831-F089-F56212FD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689" y="2710219"/>
            <a:ext cx="4006619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i="0" dirty="0">
                <a:latin typeface="Times" charset="0"/>
                <a:ea typeface="ＭＳ Ｐゴシック" charset="0"/>
              </a:rPr>
              <a:t>Dong Lai</a:t>
            </a:r>
          </a:p>
          <a:p>
            <a:pPr algn="ctr">
              <a:defRPr/>
            </a:pPr>
            <a:endParaRPr lang="en-US" sz="2800" i="0" dirty="0">
              <a:latin typeface="Times" charset="0"/>
              <a:ea typeface="ＭＳ Ｐゴシック" charset="0"/>
            </a:endParaRPr>
          </a:p>
          <a:p>
            <a:pPr algn="ctr">
              <a:defRPr/>
            </a:pPr>
            <a:r>
              <a:rPr lang="en-US" sz="2400" i="0" dirty="0">
                <a:latin typeface="Times" charset="0"/>
                <a:ea typeface="ＭＳ Ｐゴシック" charset="0"/>
              </a:rPr>
              <a:t>  </a:t>
            </a:r>
            <a:r>
              <a:rPr lang="en-US" sz="2000" i="0" dirty="0">
                <a:solidFill>
                  <a:srgbClr val="0070C0"/>
                </a:solidFill>
                <a:latin typeface="Times" charset="0"/>
                <a:ea typeface="ＭＳ Ｐゴシック" charset="0"/>
              </a:rPr>
              <a:t>Cornell University </a:t>
            </a:r>
          </a:p>
          <a:p>
            <a:pPr algn="ctr">
              <a:defRPr/>
            </a:pPr>
            <a:r>
              <a:rPr lang="en-US" sz="1600" i="0" dirty="0">
                <a:solidFill>
                  <a:srgbClr val="0070C0"/>
                </a:solidFill>
                <a:latin typeface="Times" charset="0"/>
                <a:ea typeface="ＭＳ Ｐゴシック" charset="0"/>
              </a:rPr>
              <a:t>and </a:t>
            </a:r>
          </a:p>
          <a:p>
            <a:pPr algn="ctr">
              <a:defRPr/>
            </a:pPr>
            <a:r>
              <a:rPr lang="en-US" sz="2000" i="0" dirty="0" err="1">
                <a:solidFill>
                  <a:srgbClr val="0070C0"/>
                </a:solidFill>
                <a:latin typeface="Times" charset="0"/>
                <a:ea typeface="ＭＳ Ｐゴシック" charset="0"/>
              </a:rPr>
              <a:t>T.D.Lee</a:t>
            </a:r>
            <a:r>
              <a:rPr lang="en-US" sz="2000" i="0" dirty="0">
                <a:solidFill>
                  <a:srgbClr val="0070C0"/>
                </a:solidFill>
                <a:latin typeface="Times" charset="0"/>
                <a:ea typeface="ＭＳ Ｐゴシック" charset="0"/>
              </a:rPr>
              <a:t> Institute (Shanghai)</a:t>
            </a:r>
          </a:p>
          <a:p>
            <a:pPr>
              <a:defRPr/>
            </a:pPr>
            <a:endParaRPr lang="en-US" sz="2400" i="0" dirty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 dirty="0">
              <a:latin typeface="Times" charset="0"/>
              <a:ea typeface="ＭＳ Ｐゴシック" charset="0"/>
            </a:endParaRPr>
          </a:p>
          <a:p>
            <a:pPr>
              <a:defRPr/>
            </a:pPr>
            <a:r>
              <a:rPr lang="en-US" sz="2000" i="0" dirty="0">
                <a:latin typeface="Times" charset="0"/>
                <a:ea typeface="ＭＳ Ｐゴシック" charset="0"/>
              </a:rPr>
              <a:t>        Ref:  Lai 2023 PNAS + </a:t>
            </a:r>
            <a:r>
              <a:rPr lang="en-US" sz="2000" i="0" dirty="0" err="1">
                <a:latin typeface="Times" charset="0"/>
                <a:ea typeface="ＭＳ Ｐゴシック" charset="0"/>
              </a:rPr>
              <a:t>etc</a:t>
            </a:r>
            <a:endParaRPr lang="en-US" sz="2000" i="0" dirty="0">
              <a:latin typeface="Times" charset="0"/>
              <a:ea typeface="ＭＳ Ｐゴシック" charset="0"/>
            </a:endParaRP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787D527B-58BE-55BE-9E8E-718DF310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60023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i="0">
              <a:latin typeface="Times" charset="0"/>
              <a:ea typeface="ＭＳ Ｐゴシック" charset="0"/>
            </a:endParaRP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E50AB23F-00FE-3E7A-1B2B-910AB73D0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8150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C4B0D-13FF-9B1A-27A0-560E4C0490AE}"/>
              </a:ext>
            </a:extLst>
          </p:cNvPr>
          <p:cNvSpPr txBox="1"/>
          <p:nvPr/>
        </p:nvSpPr>
        <p:spPr>
          <a:xfrm>
            <a:off x="2163540" y="6349297"/>
            <a:ext cx="5226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/>
              <a:t>Dialogue at the Dream Field (DDF),  Guizhou, May 11,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3">
            <a:extLst>
              <a:ext uri="{FF2B5EF4-FFF2-40B4-BE49-F238E27FC236}">
                <a16:creationId xmlns:a16="http://schemas.microsoft.com/office/drawing/2014/main" id="{4CA65950-F9BF-9FB5-F018-E3D2C16654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962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774D5EAA-7846-9ED6-EF2B-BDC8FED61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12493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9B4D2407-25C2-332A-80DF-AD7D38FDB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E5D29336-601F-35B8-1042-DC13821DD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63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DA0242CC-F112-178D-712F-931D72385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14779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90DB3FF3-AE86-8D35-3DFC-FB6F930D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23923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4355" name="Rectangle 19">
            <a:extLst>
              <a:ext uri="{FF2B5EF4-FFF2-40B4-BE49-F238E27FC236}">
                <a16:creationId xmlns:a16="http://schemas.microsoft.com/office/drawing/2014/main" id="{870F1539-398F-C6AB-A3E2-C284BFD1BC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543800" cy="3810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800" b="1">
                <a:solidFill>
                  <a:srgbClr val="800040"/>
                </a:solidFill>
                <a:cs typeface="+mj-cs"/>
              </a:rPr>
              <a:t>QED Effect in NS Atmosphere</a:t>
            </a:r>
            <a:endParaRPr lang="en-US">
              <a:cs typeface="+mj-cs"/>
            </a:endParaRPr>
          </a:p>
        </p:txBody>
      </p:sp>
      <p:sp>
        <p:nvSpPr>
          <p:cNvPr id="14358" name="Text Box 22">
            <a:extLst>
              <a:ext uri="{FF2B5EF4-FFF2-40B4-BE49-F238E27FC236}">
                <a16:creationId xmlns:a16="http://schemas.microsoft.com/office/drawing/2014/main" id="{CCD3E518-463E-1C3B-E9CC-2C5D770FB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3230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00928ED3-C92C-F2F7-D81F-C5070BFB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733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4364" name="Rectangle 28">
            <a:extLst>
              <a:ext uri="{FF2B5EF4-FFF2-40B4-BE49-F238E27FC236}">
                <a16:creationId xmlns:a16="http://schemas.microsoft.com/office/drawing/2014/main" id="{5F628F4C-6BA1-EFDE-CB33-98784E1E7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43000"/>
            <a:ext cx="78644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0" dirty="0"/>
              <a:t>Dielectric</a:t>
            </a:r>
            <a:r>
              <a:rPr lang="en-US" altLang="en-US" sz="2400" i="0" dirty="0"/>
              <a:t> </a:t>
            </a:r>
            <a:r>
              <a:rPr lang="en-US" altLang="en-US" sz="2000" i="0" dirty="0"/>
              <a:t>tensor of magnetized plasma including vacuum polarization</a:t>
            </a:r>
          </a:p>
          <a:p>
            <a:pPr>
              <a:lnSpc>
                <a:spcPct val="130000"/>
              </a:lnSpc>
            </a:pPr>
            <a:r>
              <a:rPr lang="en-US" altLang="en-US" sz="2800" b="1" dirty="0">
                <a:sym typeface="Symbol" pitchFamily="2" charset="2"/>
              </a:rPr>
              <a:t>                  </a:t>
            </a:r>
            <a:r>
              <a:rPr lang="en-US" altLang="en-US" sz="2800" b="1" dirty="0">
                <a:solidFill>
                  <a:srgbClr val="0000FF"/>
                </a:solidFill>
                <a:sym typeface="Symbol" pitchFamily="2" charset="2"/>
              </a:rPr>
              <a:t></a:t>
            </a:r>
            <a:r>
              <a:rPr lang="en-US" altLang="en-US" sz="2000" i="0" dirty="0">
                <a:solidFill>
                  <a:srgbClr val="0000FF"/>
                </a:solidFill>
                <a:sym typeface="Symbol" pitchFamily="2" charset="2"/>
              </a:rPr>
              <a:t> = </a:t>
            </a:r>
            <a:r>
              <a:rPr lang="en-US" altLang="en-US" sz="2000" b="1" i="0" dirty="0">
                <a:solidFill>
                  <a:srgbClr val="0000FF"/>
                </a:solidFill>
                <a:sym typeface="Symbol" pitchFamily="2" charset="2"/>
              </a:rPr>
              <a:t>I </a:t>
            </a:r>
            <a:r>
              <a:rPr lang="en-US" altLang="en-US" sz="2000" i="0" dirty="0">
                <a:solidFill>
                  <a:srgbClr val="0000FF"/>
                </a:solidFill>
                <a:sym typeface="Symbol" pitchFamily="2" charset="2"/>
              </a:rPr>
              <a:t>+ </a:t>
            </a:r>
            <a:r>
              <a:rPr lang="en-US" altLang="en-US" sz="2000" b="1" i="0" dirty="0">
                <a:solidFill>
                  <a:srgbClr val="0000FF"/>
                </a:solidFill>
                <a:sym typeface="Symbol" pitchFamily="2" charset="2"/>
              </a:rPr>
              <a:t>∆</a:t>
            </a:r>
            <a:r>
              <a:rPr lang="en-US" altLang="en-US" sz="2800" b="1" dirty="0">
                <a:solidFill>
                  <a:srgbClr val="0000FF"/>
                </a:solidFill>
                <a:sym typeface="Symbol" pitchFamily="2" charset="2"/>
              </a:rPr>
              <a:t> </a:t>
            </a:r>
            <a:r>
              <a:rPr lang="en-US" altLang="en-US" sz="2000" i="0" baseline="30000" dirty="0">
                <a:solidFill>
                  <a:srgbClr val="0000FF"/>
                </a:solidFill>
                <a:sym typeface="Symbol" pitchFamily="2" charset="2"/>
              </a:rPr>
              <a:t>(plasma)</a:t>
            </a:r>
            <a:r>
              <a:rPr lang="en-US" altLang="en-US" sz="2000" i="0" dirty="0">
                <a:solidFill>
                  <a:srgbClr val="0000FF"/>
                </a:solidFill>
                <a:sym typeface="Symbol" pitchFamily="2" charset="2"/>
              </a:rPr>
              <a:t> + </a:t>
            </a:r>
            <a:r>
              <a:rPr lang="en-US" altLang="en-US" sz="2000" b="1" i="0" dirty="0">
                <a:solidFill>
                  <a:srgbClr val="0000FF"/>
                </a:solidFill>
                <a:sym typeface="Symbol" pitchFamily="2" charset="2"/>
              </a:rPr>
              <a:t>∆</a:t>
            </a:r>
            <a:r>
              <a:rPr lang="en-US" altLang="en-US" sz="2800" b="1" dirty="0">
                <a:solidFill>
                  <a:srgbClr val="0000FF"/>
                </a:solidFill>
                <a:sym typeface="Symbol" pitchFamily="2" charset="2"/>
              </a:rPr>
              <a:t> </a:t>
            </a:r>
            <a:r>
              <a:rPr lang="en-US" altLang="en-US" sz="2000" i="0" baseline="30000" dirty="0">
                <a:solidFill>
                  <a:srgbClr val="0000FF"/>
                </a:solidFill>
                <a:sym typeface="Symbol" pitchFamily="2" charset="2"/>
              </a:rPr>
              <a:t>(vac)</a:t>
            </a:r>
            <a:r>
              <a:rPr lang="en-US" altLang="en-US" sz="2000" i="0" baseline="30000" dirty="0">
                <a:sym typeface="Symbol" pitchFamily="2" charset="2"/>
              </a:rPr>
              <a:t> </a:t>
            </a:r>
          </a:p>
          <a:p>
            <a:r>
              <a:rPr lang="en-US" altLang="en-US" sz="2000" i="0" dirty="0">
                <a:sym typeface="Symbol" pitchFamily="2" charset="2"/>
              </a:rPr>
              <a:t>        where  </a:t>
            </a:r>
            <a:r>
              <a:rPr lang="en-US" altLang="en-US" sz="2000" b="1" i="0" dirty="0">
                <a:sym typeface="Symbol" pitchFamily="2" charset="2"/>
              </a:rPr>
              <a:t>∆</a:t>
            </a:r>
            <a:r>
              <a:rPr lang="en-US" altLang="en-US" sz="2800" dirty="0">
                <a:sym typeface="Symbol" pitchFamily="2" charset="2"/>
              </a:rPr>
              <a:t> </a:t>
            </a:r>
            <a:r>
              <a:rPr lang="en-US" altLang="en-US" sz="2000" i="0" baseline="30000" dirty="0">
                <a:sym typeface="Symbol" pitchFamily="2" charset="2"/>
              </a:rPr>
              <a:t>(vac) </a:t>
            </a:r>
            <a:r>
              <a:rPr lang="en-US" altLang="en-US" sz="2000" i="0" dirty="0">
                <a:sym typeface="Symbol" pitchFamily="2" charset="2"/>
              </a:rPr>
              <a:t>~ 10</a:t>
            </a:r>
            <a:r>
              <a:rPr lang="en-US" altLang="en-US" sz="2000" i="0" baseline="30000" dirty="0">
                <a:sym typeface="Symbol" pitchFamily="2" charset="2"/>
              </a:rPr>
              <a:t>4</a:t>
            </a:r>
            <a:r>
              <a:rPr lang="en-US" altLang="en-US" sz="2000" i="0" dirty="0">
                <a:sym typeface="Symbol" pitchFamily="2" charset="2"/>
              </a:rPr>
              <a:t> (</a:t>
            </a:r>
            <a:r>
              <a:rPr lang="en-US" altLang="en-US" sz="2000" dirty="0">
                <a:sym typeface="Symbol" pitchFamily="2" charset="2"/>
              </a:rPr>
              <a:t>B</a:t>
            </a:r>
            <a:r>
              <a:rPr lang="en-US" altLang="en-US" sz="2000" i="0" dirty="0">
                <a:sym typeface="Symbol" pitchFamily="2" charset="2"/>
              </a:rPr>
              <a:t>/</a:t>
            </a:r>
            <a:r>
              <a:rPr lang="en-US" altLang="en-US" sz="2000" dirty="0">
                <a:sym typeface="Symbol" pitchFamily="2" charset="2"/>
              </a:rPr>
              <a:t>B</a:t>
            </a:r>
            <a:r>
              <a:rPr lang="en-US" altLang="en-US" sz="2000" i="0" baseline="-25000" dirty="0">
                <a:sym typeface="Symbol" pitchFamily="2" charset="2"/>
              </a:rPr>
              <a:t>Q</a:t>
            </a:r>
            <a:r>
              <a:rPr lang="en-US" altLang="en-US" sz="2000" i="0" dirty="0">
                <a:sym typeface="Symbol" pitchFamily="2" charset="2"/>
              </a:rPr>
              <a:t>)</a:t>
            </a:r>
            <a:r>
              <a:rPr lang="en-US" altLang="en-US" sz="2000" i="0" baseline="30000" dirty="0">
                <a:sym typeface="Symbol" pitchFamily="2" charset="2"/>
              </a:rPr>
              <a:t>2</a:t>
            </a:r>
            <a:r>
              <a:rPr lang="en-US" altLang="en-US" sz="2000" dirty="0">
                <a:sym typeface="Symbol" pitchFamily="2" charset="2"/>
              </a:rPr>
              <a:t> </a:t>
            </a:r>
            <a:r>
              <a:rPr lang="en-US" altLang="en-US" sz="2000" i="0" dirty="0">
                <a:sym typeface="Symbol" pitchFamily="2" charset="2"/>
              </a:rPr>
              <a:t>,    with  </a:t>
            </a:r>
            <a:r>
              <a:rPr lang="en-US" altLang="en-US" sz="2000" dirty="0">
                <a:sym typeface="Symbol" pitchFamily="2" charset="2"/>
              </a:rPr>
              <a:t>B</a:t>
            </a:r>
            <a:r>
              <a:rPr lang="en-US" altLang="en-US" sz="2000" i="0" baseline="-25000" dirty="0">
                <a:sym typeface="Symbol" pitchFamily="2" charset="2"/>
              </a:rPr>
              <a:t>Q</a:t>
            </a:r>
            <a:r>
              <a:rPr lang="en-US" altLang="en-US" sz="2000" i="0" dirty="0">
                <a:sym typeface="Symbol" pitchFamily="2" charset="2"/>
              </a:rPr>
              <a:t> = </a:t>
            </a:r>
            <a:r>
              <a:rPr lang="en-US" altLang="en-US" sz="2000" i="0" dirty="0"/>
              <a:t>4.4</a:t>
            </a:r>
            <a:r>
              <a:rPr lang="en-US" altLang="en-US" sz="2000" i="0" dirty="0">
                <a:sym typeface="Symbol" pitchFamily="2" charset="2"/>
              </a:rPr>
              <a:t></a:t>
            </a:r>
            <a:r>
              <a:rPr lang="en-US" altLang="en-US" sz="2000" i="0" dirty="0"/>
              <a:t>10</a:t>
            </a:r>
            <a:r>
              <a:rPr lang="en-US" altLang="en-US" sz="2000" i="0" baseline="30000" dirty="0"/>
              <a:t>13</a:t>
            </a:r>
            <a:r>
              <a:rPr lang="en-US" altLang="en-US" sz="2000" i="0" dirty="0"/>
              <a:t>G</a:t>
            </a:r>
            <a:r>
              <a:rPr lang="en-US" altLang="en-US" sz="2000" i="0" dirty="0">
                <a:sym typeface="Symbol" pitchFamily="2" charset="2"/>
              </a:rPr>
              <a:t> </a:t>
            </a:r>
          </a:p>
        </p:txBody>
      </p:sp>
      <p:sp>
        <p:nvSpPr>
          <p:cNvPr id="14366" name="Rectangle 30">
            <a:extLst>
              <a:ext uri="{FF2B5EF4-FFF2-40B4-BE49-F238E27FC236}">
                <a16:creationId xmlns:a16="http://schemas.microsoft.com/office/drawing/2014/main" id="{C933360A-C681-9810-06F6-040874B1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96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4380" name="Rectangle 44">
            <a:extLst>
              <a:ext uri="{FF2B5EF4-FFF2-40B4-BE49-F238E27FC236}">
                <a16:creationId xmlns:a16="http://schemas.microsoft.com/office/drawing/2014/main" id="{3065C22D-266E-FB05-D000-0447FEA86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00400"/>
            <a:ext cx="5724644" cy="89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i="0" dirty="0">
                <a:solidFill>
                  <a:srgbClr val="800040"/>
                </a:solidFill>
              </a:rPr>
              <a:t>Vacuum resonance:</a:t>
            </a:r>
            <a:endParaRPr lang="en-US" altLang="en-US" sz="2400" b="1" i="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sz="2400" i="0" dirty="0"/>
              <a:t>	          </a:t>
            </a:r>
            <a:r>
              <a:rPr lang="en-US" altLang="en-US" sz="2000" b="1" i="0" dirty="0">
                <a:solidFill>
                  <a:srgbClr val="0000FF"/>
                </a:solidFill>
                <a:sym typeface="Symbol" pitchFamily="2" charset="2"/>
              </a:rPr>
              <a:t>∆</a:t>
            </a:r>
            <a:r>
              <a:rPr lang="en-US" altLang="en-US" sz="2800" dirty="0">
                <a:solidFill>
                  <a:srgbClr val="0000FF"/>
                </a:solidFill>
                <a:sym typeface="Symbol" pitchFamily="2" charset="2"/>
              </a:rPr>
              <a:t> </a:t>
            </a:r>
            <a:r>
              <a:rPr lang="en-US" altLang="en-US" sz="2000" i="0" baseline="30000" dirty="0">
                <a:solidFill>
                  <a:srgbClr val="0000FF"/>
                </a:solidFill>
                <a:sym typeface="Symbol" pitchFamily="2" charset="2"/>
              </a:rPr>
              <a:t>(plasma)     </a:t>
            </a:r>
            <a:r>
              <a:rPr lang="en-US" altLang="en-US" sz="2000" i="0" dirty="0">
                <a:solidFill>
                  <a:srgbClr val="0000FF"/>
                </a:solidFill>
                <a:sym typeface="Symbol" pitchFamily="2" charset="2"/>
              </a:rPr>
              <a:t>+   </a:t>
            </a:r>
            <a:r>
              <a:rPr lang="en-US" altLang="en-US" sz="2000" b="1" i="0" dirty="0">
                <a:solidFill>
                  <a:srgbClr val="0000FF"/>
                </a:solidFill>
                <a:sym typeface="Symbol" pitchFamily="2" charset="2"/>
              </a:rPr>
              <a:t>∆</a:t>
            </a:r>
            <a:r>
              <a:rPr lang="en-US" altLang="en-US" sz="2800" dirty="0">
                <a:solidFill>
                  <a:srgbClr val="0000FF"/>
                </a:solidFill>
                <a:sym typeface="Symbol" pitchFamily="2" charset="2"/>
              </a:rPr>
              <a:t> </a:t>
            </a:r>
            <a:r>
              <a:rPr lang="en-US" altLang="en-US" sz="2000" i="0" baseline="30000" dirty="0">
                <a:solidFill>
                  <a:srgbClr val="0000FF"/>
                </a:solidFill>
                <a:sym typeface="Symbol" pitchFamily="2" charset="2"/>
              </a:rPr>
              <a:t>(vac)      </a:t>
            </a:r>
            <a:r>
              <a:rPr lang="en-US" altLang="en-US" sz="2000" i="0" dirty="0">
                <a:solidFill>
                  <a:srgbClr val="0000FF"/>
                </a:solidFill>
                <a:sym typeface="Symbol" pitchFamily="2" charset="2"/>
              </a:rPr>
              <a:t>~</a:t>
            </a:r>
            <a:r>
              <a:rPr lang="en-US" altLang="en-US" sz="2400" i="0" dirty="0">
                <a:solidFill>
                  <a:srgbClr val="0000FF"/>
                </a:solidFill>
              </a:rPr>
              <a:t>  </a:t>
            </a:r>
            <a:r>
              <a:rPr lang="en-US" altLang="en-US" sz="2000" i="0" dirty="0">
                <a:solidFill>
                  <a:srgbClr val="0000FF"/>
                </a:solidFill>
              </a:rPr>
              <a:t>0</a:t>
            </a:r>
            <a:r>
              <a:rPr lang="en-US" altLang="en-US" sz="2400" i="0" dirty="0"/>
              <a:t>	</a:t>
            </a:r>
          </a:p>
        </p:txBody>
      </p:sp>
      <p:sp>
        <p:nvSpPr>
          <p:cNvPr id="14381" name="Rectangle 45">
            <a:extLst>
              <a:ext uri="{FF2B5EF4-FFF2-40B4-BE49-F238E27FC236}">
                <a16:creationId xmlns:a16="http://schemas.microsoft.com/office/drawing/2014/main" id="{DF225CD8-3A91-11F6-31C2-DBB5AC701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67200"/>
            <a:ext cx="2746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0">
                <a:solidFill>
                  <a:srgbClr val="804000"/>
                </a:solidFill>
                <a:latin typeface="Times" charset="0"/>
                <a:ea typeface="ＭＳ Ｐゴシック" charset="0"/>
                <a:sym typeface="Symbol" charset="0"/>
              </a:rPr>
              <a:t>depends on (</a:t>
            </a:r>
            <a:r>
              <a:rPr lang="en-US" sz="1800" i="0" baseline="-25000">
                <a:solidFill>
                  <a:srgbClr val="804000"/>
                </a:solidFill>
                <a:latin typeface="Times" charset="0"/>
                <a:ea typeface="ＭＳ Ｐゴシック" charset="0"/>
                <a:sym typeface="Symbol" charset="0"/>
              </a:rPr>
              <a:t>p</a:t>
            </a:r>
            <a:r>
              <a:rPr lang="en-US" sz="1800" i="0">
                <a:solidFill>
                  <a:srgbClr val="804000"/>
                </a:solidFill>
                <a:latin typeface="Times" charset="0"/>
                <a:ea typeface="ＭＳ Ｐゴシック" charset="0"/>
                <a:sym typeface="Symbol" charset="0"/>
              </a:rPr>
              <a:t>/)</a:t>
            </a:r>
            <a:r>
              <a:rPr lang="en-US" sz="1800" i="0" baseline="30000">
                <a:solidFill>
                  <a:srgbClr val="804000"/>
                </a:solidFill>
                <a:latin typeface="Times" charset="0"/>
                <a:ea typeface="ＭＳ Ｐゴシック" charset="0"/>
                <a:sym typeface="Symbol" charset="0"/>
              </a:rPr>
              <a:t>2 </a:t>
            </a:r>
            <a:r>
              <a:rPr lang="en-US" sz="1800" i="0">
                <a:solidFill>
                  <a:srgbClr val="804000"/>
                </a:solidFill>
                <a:latin typeface="Times" charset="0"/>
                <a:ea typeface="ＭＳ Ｐゴシック" charset="0"/>
                <a:sym typeface="Symbol" charset="0"/>
              </a:rPr>
              <a:t> /E</a:t>
            </a:r>
            <a:r>
              <a:rPr lang="en-US" sz="1800" i="0" baseline="30000">
                <a:solidFill>
                  <a:srgbClr val="804000"/>
                </a:solidFill>
                <a:latin typeface="Times" charset="0"/>
                <a:ea typeface="ＭＳ Ｐゴシック" charset="0"/>
                <a:sym typeface="Symbol" charset="0"/>
              </a:rPr>
              <a:t>2</a:t>
            </a: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4382" name="Rectangle 46">
            <a:extLst>
              <a:ext uri="{FF2B5EF4-FFF2-40B4-BE49-F238E27FC236}">
                <a16:creationId xmlns:a16="http://schemas.microsoft.com/office/drawing/2014/main" id="{F80DEBA6-36A1-6535-C17B-1EA19854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5246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4383" name="AutoShape 47">
            <a:extLst>
              <a:ext uri="{FF2B5EF4-FFF2-40B4-BE49-F238E27FC236}">
                <a16:creationId xmlns:a16="http://schemas.microsoft.com/office/drawing/2014/main" id="{AE10EAB6-6F69-9BD6-40DF-A5628CD85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05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4385" name="Rectangle 49">
            <a:extLst>
              <a:ext uri="{FF2B5EF4-FFF2-40B4-BE49-F238E27FC236}">
                <a16:creationId xmlns:a16="http://schemas.microsoft.com/office/drawing/2014/main" id="{0F4DF300-A28F-692F-E1A1-84FCBE8C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953000"/>
            <a:ext cx="47361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</a:t>
            </a:r>
            <a:r>
              <a:rPr lang="en-US" sz="2400" i="0" baseline="-250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V</a:t>
            </a:r>
            <a:r>
              <a:rPr lang="en-US" sz="2400" i="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  = 1.0 Y</a:t>
            </a:r>
            <a:r>
              <a:rPr lang="en-US" sz="2400" i="0" baseline="-250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e</a:t>
            </a:r>
            <a:r>
              <a:rPr lang="en-US" sz="2400" i="0" baseline="300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B</a:t>
            </a:r>
            <a:r>
              <a:rPr lang="en-US" sz="2400" i="0" baseline="-250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14</a:t>
            </a:r>
            <a:r>
              <a:rPr lang="en-US" sz="2400" i="0" baseline="300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2   </a:t>
            </a:r>
            <a:r>
              <a:rPr lang="en-US" sz="2400" i="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E</a:t>
            </a:r>
            <a:r>
              <a:rPr lang="en-US" sz="2400" i="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/1 keV)</a:t>
            </a:r>
            <a:r>
              <a:rPr lang="en-US" sz="2400" i="0" baseline="300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2  </a:t>
            </a:r>
            <a:r>
              <a:rPr lang="en-US" sz="2400" i="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g cm</a:t>
            </a:r>
            <a:r>
              <a:rPr lang="en-US" sz="2400" i="0" baseline="300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-3</a:t>
            </a:r>
            <a:endParaRPr lang="en-US" sz="2400" i="0" dirty="0">
              <a:latin typeface="Times" charset="0"/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753E73BC-FB9D-D2DA-98AB-D7DA9DA12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21" y="11236"/>
            <a:ext cx="8839197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800040"/>
                </a:solidFill>
                <a:cs typeface="+mj-cs"/>
              </a:rPr>
              <a:t>Polarization of photon modes:  </a:t>
            </a:r>
            <a:r>
              <a:rPr lang="en-US" sz="2800" dirty="0">
                <a:solidFill>
                  <a:srgbClr val="800040"/>
                </a:solidFill>
                <a:cs typeface="+mj-cs"/>
              </a:rPr>
              <a:t>Plasma + QED vacuum</a:t>
            </a:r>
            <a:endParaRPr lang="en-US" dirty="0">
              <a:cs typeface="+mj-cs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85AF548-C962-153E-67DE-41E0954F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9624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DDAA6C0-A011-80C1-0930-FF44862EC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144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21DB79BF-3D4C-878A-BEC8-85116E9EF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14716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2D6D252F-1FD7-B33A-2C44-E2F2DA60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25447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F2244326-EEAF-3C40-ED4E-33612216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461125"/>
            <a:ext cx="3267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rgbClr val="000080"/>
                </a:solidFill>
                <a:latin typeface="Times" charset="0"/>
                <a:ea typeface="ＭＳ Ｐゴシック" charset="0"/>
              </a:rPr>
              <a:t>B=10</a:t>
            </a:r>
            <a:r>
              <a:rPr lang="en-US" sz="2000" i="0" baseline="30000" dirty="0">
                <a:solidFill>
                  <a:srgbClr val="000080"/>
                </a:solidFill>
                <a:latin typeface="Times" charset="0"/>
                <a:ea typeface="ＭＳ Ｐゴシック" charset="0"/>
              </a:rPr>
              <a:t>14</a:t>
            </a:r>
            <a:r>
              <a:rPr lang="en-US" sz="2000" i="0" dirty="0">
                <a:solidFill>
                  <a:srgbClr val="000080"/>
                </a:solidFill>
                <a:latin typeface="Times" charset="0"/>
                <a:ea typeface="ＭＳ Ｐゴシック" charset="0"/>
              </a:rPr>
              <a:t> G,  E=5 keV,  </a:t>
            </a:r>
            <a:r>
              <a:rPr lang="en-US" sz="2000" i="0" dirty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</a:t>
            </a:r>
            <a:r>
              <a:rPr lang="en-US" sz="2000" i="0" baseline="-25000" dirty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kB</a:t>
            </a:r>
            <a:r>
              <a:rPr lang="en-US" sz="2000" i="0" dirty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=30</a:t>
            </a:r>
            <a:r>
              <a:rPr lang="en-US" sz="2000" i="0" baseline="30000" dirty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o</a:t>
            </a:r>
            <a:endParaRPr lang="en-US" sz="2000" b="1" i="0" dirty="0">
              <a:latin typeface="Times" charset="0"/>
              <a:ea typeface="ＭＳ Ｐゴシック" charset="0"/>
            </a:endParaRP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D7E67099-DE8C-1D18-933D-6916738A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373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CF976-C295-A539-804D-5D6F7D1BD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009" y="938876"/>
            <a:ext cx="5844021" cy="50428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B20E158-1EFA-7D84-D2A6-47D9F261D69F}"/>
              </a:ext>
            </a:extLst>
          </p:cNvPr>
          <p:cNvGrpSpPr/>
          <p:nvPr/>
        </p:nvGrpSpPr>
        <p:grpSpPr>
          <a:xfrm>
            <a:off x="438752" y="1733136"/>
            <a:ext cx="2049846" cy="2364616"/>
            <a:chOff x="3581400" y="939225"/>
            <a:chExt cx="2445517" cy="284922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4F02365-07B7-B7CA-8A92-6C45F01E37E3}"/>
                </a:ext>
              </a:extLst>
            </p:cNvPr>
            <p:cNvCxnSpPr/>
            <p:nvPr/>
          </p:nvCxnSpPr>
          <p:spPr bwMode="auto">
            <a:xfrm>
              <a:off x="3886200" y="327660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2700798-F88B-D3D7-F7B6-72A35EB3AFC8}"/>
                </a:ext>
              </a:extLst>
            </p:cNvPr>
            <p:cNvCxnSpPr/>
            <p:nvPr/>
          </p:nvCxnSpPr>
          <p:spPr bwMode="auto">
            <a:xfrm flipV="1">
              <a:off x="3886200" y="1295400"/>
              <a:ext cx="0" cy="198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D89435E-B2FF-DEEC-00FD-1BC549C804AD}"/>
                </a:ext>
              </a:extLst>
            </p:cNvPr>
            <p:cNvCxnSpPr/>
            <p:nvPr/>
          </p:nvCxnSpPr>
          <p:spPr bwMode="auto">
            <a:xfrm flipV="1">
              <a:off x="3886200" y="1600200"/>
              <a:ext cx="1219200" cy="1676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1685D3-7E39-F6D9-EEFC-E84766E1978D}"/>
                </a:ext>
              </a:extLst>
            </p:cNvPr>
            <p:cNvSpPr txBox="1"/>
            <p:nvPr/>
          </p:nvSpPr>
          <p:spPr>
            <a:xfrm>
              <a:off x="5105400" y="12954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0" dirty="0"/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952892-64A1-6D12-5BAB-3E8957B1E3BC}"/>
                </a:ext>
              </a:extLst>
            </p:cNvPr>
            <p:cNvSpPr txBox="1"/>
            <p:nvPr/>
          </p:nvSpPr>
          <p:spPr>
            <a:xfrm>
              <a:off x="3913652" y="93922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k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2306D3-E6D0-AB2A-C8ED-1D3199B07C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21166" y="1647854"/>
              <a:ext cx="0" cy="16287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3F5D3D-EF6D-93BF-3085-F8FA334BF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1391" y="3458487"/>
              <a:ext cx="169617" cy="1696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2976B8-E353-4F4C-54D7-AEF70D6C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5541" y="3081113"/>
              <a:ext cx="221376" cy="2716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30F47A-C0A3-BCE9-2004-4C2E7494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8577" y="3482135"/>
              <a:ext cx="194925" cy="3063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DE6312-0499-0303-EB29-ED5C80C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1400" y="1254936"/>
              <a:ext cx="173707" cy="269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>
            <a:extLst>
              <a:ext uri="{FF2B5EF4-FFF2-40B4-BE49-F238E27FC236}">
                <a16:creationId xmlns:a16="http://schemas.microsoft.com/office/drawing/2014/main" id="{759F8463-6E94-FA15-8AC2-4619433E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3054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7379" name="Rectangle 3">
            <a:extLst>
              <a:ext uri="{FF2B5EF4-FFF2-40B4-BE49-F238E27FC236}">
                <a16:creationId xmlns:a16="http://schemas.microsoft.com/office/drawing/2014/main" id="{9EB7B323-1407-9B81-8075-8F58D992A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>
              <a:defRPr/>
            </a:pPr>
            <a:r>
              <a:rPr lang="en-US" sz="2800" b="1">
                <a:solidFill>
                  <a:srgbClr val="800040"/>
                </a:solidFill>
              </a:rPr>
              <a:t>Mikheyev-Smirnov-Wolfenstein  (MSW)</a:t>
            </a:r>
            <a:br>
              <a:rPr lang="en-US" sz="2800" b="1">
                <a:solidFill>
                  <a:srgbClr val="800040"/>
                </a:solidFill>
              </a:rPr>
            </a:br>
            <a:r>
              <a:rPr lang="en-US" sz="2800" b="1">
                <a:solidFill>
                  <a:srgbClr val="800040"/>
                </a:solidFill>
              </a:rPr>
              <a:t>Neutrino Oscillation</a:t>
            </a:r>
            <a:endParaRPr lang="en-US"/>
          </a:p>
        </p:txBody>
      </p:sp>
      <p:sp>
        <p:nvSpPr>
          <p:cNvPr id="997380" name="Rectangle 4">
            <a:extLst>
              <a:ext uri="{FF2B5EF4-FFF2-40B4-BE49-F238E27FC236}">
                <a16:creationId xmlns:a16="http://schemas.microsoft.com/office/drawing/2014/main" id="{F1D43592-ED2B-50D0-A7DE-034433C87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7925" y="40401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753E73BC-FB9D-D2DA-98AB-D7DA9DA12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21" y="11236"/>
            <a:ext cx="8839197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800040"/>
                </a:solidFill>
                <a:cs typeface="+mj-cs"/>
              </a:rPr>
              <a:t>Polarization of photon modes:  </a:t>
            </a:r>
            <a:r>
              <a:rPr lang="en-US" sz="2800" dirty="0">
                <a:solidFill>
                  <a:srgbClr val="800040"/>
                </a:solidFill>
                <a:cs typeface="+mj-cs"/>
              </a:rPr>
              <a:t>Plasma + QED vacuum</a:t>
            </a:r>
            <a:endParaRPr lang="en-US" dirty="0">
              <a:cs typeface="+mj-cs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85AF548-C962-153E-67DE-41E0954F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9624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DDAA6C0-A011-80C1-0930-FF44862EC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144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21DB79BF-3D4C-878A-BEC8-85116E9EF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14716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2D6D252F-1FD7-B33A-2C44-E2F2DA60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25447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F2244326-EEAF-3C40-ED4E-33612216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461125"/>
            <a:ext cx="3267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rgbClr val="000080"/>
                </a:solidFill>
                <a:latin typeface="Times" charset="0"/>
                <a:ea typeface="ＭＳ Ｐゴシック" charset="0"/>
              </a:rPr>
              <a:t>B=10</a:t>
            </a:r>
            <a:r>
              <a:rPr lang="en-US" sz="2000" i="0" baseline="30000" dirty="0">
                <a:solidFill>
                  <a:srgbClr val="000080"/>
                </a:solidFill>
                <a:latin typeface="Times" charset="0"/>
                <a:ea typeface="ＭＳ Ｐゴシック" charset="0"/>
              </a:rPr>
              <a:t>14</a:t>
            </a:r>
            <a:r>
              <a:rPr lang="en-US" sz="2000" i="0" dirty="0">
                <a:solidFill>
                  <a:srgbClr val="000080"/>
                </a:solidFill>
                <a:latin typeface="Times" charset="0"/>
                <a:ea typeface="ＭＳ Ｐゴシック" charset="0"/>
              </a:rPr>
              <a:t> G,  E=5 keV,  </a:t>
            </a:r>
            <a:r>
              <a:rPr lang="en-US" sz="2000" i="0" dirty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</a:t>
            </a:r>
            <a:r>
              <a:rPr lang="en-US" sz="2000" i="0" baseline="-25000" dirty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kB</a:t>
            </a:r>
            <a:r>
              <a:rPr lang="en-US" sz="2000" i="0" dirty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=30</a:t>
            </a:r>
            <a:r>
              <a:rPr lang="en-US" sz="2000" i="0" baseline="30000" dirty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o</a:t>
            </a:r>
            <a:endParaRPr lang="en-US" sz="2000" b="1" i="0" dirty="0">
              <a:latin typeface="Times" charset="0"/>
              <a:ea typeface="ＭＳ Ｐゴシック" charset="0"/>
            </a:endParaRP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D7E67099-DE8C-1D18-933D-6916738A1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4373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CF976-C295-A539-804D-5D6F7D1BD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009" y="938876"/>
            <a:ext cx="5844021" cy="50428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B20E158-1EFA-7D84-D2A6-47D9F261D69F}"/>
              </a:ext>
            </a:extLst>
          </p:cNvPr>
          <p:cNvGrpSpPr/>
          <p:nvPr/>
        </p:nvGrpSpPr>
        <p:grpSpPr>
          <a:xfrm>
            <a:off x="438752" y="1733136"/>
            <a:ext cx="2049846" cy="2364616"/>
            <a:chOff x="3581400" y="939225"/>
            <a:chExt cx="2445517" cy="284922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4F02365-07B7-B7CA-8A92-6C45F01E37E3}"/>
                </a:ext>
              </a:extLst>
            </p:cNvPr>
            <p:cNvCxnSpPr/>
            <p:nvPr/>
          </p:nvCxnSpPr>
          <p:spPr bwMode="auto">
            <a:xfrm>
              <a:off x="3886200" y="327660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2700798-F88B-D3D7-F7B6-72A35EB3AFC8}"/>
                </a:ext>
              </a:extLst>
            </p:cNvPr>
            <p:cNvCxnSpPr/>
            <p:nvPr/>
          </p:nvCxnSpPr>
          <p:spPr bwMode="auto">
            <a:xfrm flipV="1">
              <a:off x="3886200" y="1295400"/>
              <a:ext cx="0" cy="198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D89435E-B2FF-DEEC-00FD-1BC549C804AD}"/>
                </a:ext>
              </a:extLst>
            </p:cNvPr>
            <p:cNvCxnSpPr/>
            <p:nvPr/>
          </p:nvCxnSpPr>
          <p:spPr bwMode="auto">
            <a:xfrm flipV="1">
              <a:off x="3886200" y="1600200"/>
              <a:ext cx="1219200" cy="1676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1685D3-7E39-F6D9-EEFC-E84766E1978D}"/>
                </a:ext>
              </a:extLst>
            </p:cNvPr>
            <p:cNvSpPr txBox="1"/>
            <p:nvPr/>
          </p:nvSpPr>
          <p:spPr>
            <a:xfrm>
              <a:off x="5105400" y="12954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0" dirty="0"/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952892-64A1-6D12-5BAB-3E8957B1E3BC}"/>
                </a:ext>
              </a:extLst>
            </p:cNvPr>
            <p:cNvSpPr txBox="1"/>
            <p:nvPr/>
          </p:nvSpPr>
          <p:spPr>
            <a:xfrm>
              <a:off x="3913652" y="93922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k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2306D3-E6D0-AB2A-C8ED-1D3199B07C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21166" y="1647854"/>
              <a:ext cx="0" cy="16287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3F5D3D-EF6D-93BF-3085-F8FA334BF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1391" y="3458487"/>
              <a:ext cx="169617" cy="1696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2976B8-E353-4F4C-54D7-AEF70D6C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5541" y="3081113"/>
              <a:ext cx="221376" cy="2716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30F47A-C0A3-BCE9-2004-4C2E74948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8577" y="3482135"/>
              <a:ext cx="194925" cy="3063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DE6312-0499-0303-EB29-ED5C80C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1400" y="1254936"/>
              <a:ext cx="173707" cy="269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133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6EF96221-2AC1-2E21-9233-6819087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86363"/>
            <a:ext cx="7772400" cy="12192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>
                <a:cs typeface="+mj-cs"/>
              </a:rPr>
              <a:t>       </a:t>
            </a:r>
            <a:r>
              <a:rPr lang="en-US" sz="3200" b="1" dirty="0">
                <a:solidFill>
                  <a:srgbClr val="800040"/>
                </a:solidFill>
                <a:cs typeface="+mj-cs"/>
              </a:rPr>
              <a:t>Adiabatic Condition:</a:t>
            </a:r>
            <a:r>
              <a:rPr lang="en-US" dirty="0">
                <a:cs typeface="+mj-cs"/>
              </a:rPr>
              <a:t> 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0C9D90EE-0E9E-9CB3-6DDC-B40FB13D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334000"/>
            <a:ext cx="746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0" dirty="0"/>
              <a:t>    In general,  nonadiabatic </a:t>
            </a:r>
            <a:r>
              <a:rPr lang="ja-JP" altLang="en-US" sz="2400" i="0">
                <a:latin typeface="Arial" panose="020B0604020202020204" pitchFamily="34" charset="0"/>
              </a:rPr>
              <a:t>“</a:t>
            </a:r>
            <a:r>
              <a:rPr lang="en-US" altLang="ja-JP" sz="2400" i="0" dirty="0"/>
              <a:t>jump</a:t>
            </a:r>
            <a:r>
              <a:rPr lang="ja-JP" altLang="en-US" sz="2400" i="0">
                <a:latin typeface="Arial" panose="020B0604020202020204" pitchFamily="34" charset="0"/>
              </a:rPr>
              <a:t>”</a:t>
            </a:r>
            <a:r>
              <a:rPr lang="en-US" altLang="ja-JP" sz="2400" i="0" dirty="0"/>
              <a:t> probability</a:t>
            </a:r>
          </a:p>
          <a:p>
            <a:r>
              <a:rPr lang="en-US" altLang="en-US" sz="2400" i="0" dirty="0"/>
              <a:t>                      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423A2284-A3F8-0604-9367-87E82B4E6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841056"/>
            <a:ext cx="4267200" cy="110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i="0" dirty="0">
                <a:sym typeface="Symbol" pitchFamily="2" charset="2"/>
              </a:rPr>
              <a:t></a:t>
            </a:r>
            <a:r>
              <a:rPr lang="en-US" altLang="en-US" sz="2400" dirty="0"/>
              <a:t>n</a:t>
            </a:r>
            <a:r>
              <a:rPr lang="en-US" altLang="en-US" sz="2400" baseline="-25000" dirty="0"/>
              <a:t>1 </a:t>
            </a:r>
            <a:r>
              <a:rPr lang="en-US" altLang="en-US" sz="2400" dirty="0">
                <a:sym typeface="Symbol" pitchFamily="2" charset="2"/>
              </a:rPr>
              <a:t></a:t>
            </a:r>
            <a:r>
              <a:rPr lang="en-US" altLang="en-US" sz="2400" dirty="0"/>
              <a:t> n</a:t>
            </a:r>
            <a:r>
              <a:rPr lang="en-US" altLang="en-US" sz="2400" baseline="-25000" dirty="0"/>
              <a:t>2</a:t>
            </a:r>
            <a:r>
              <a:rPr lang="en-US" altLang="en-US" sz="2800" i="0" dirty="0">
                <a:sym typeface="Symbol" pitchFamily="2" charset="2"/>
              </a:rPr>
              <a:t></a:t>
            </a:r>
            <a:r>
              <a:rPr lang="en-US" altLang="en-US" sz="2400" i="0" dirty="0"/>
              <a:t> &gt;   ( </a:t>
            </a:r>
            <a:r>
              <a:rPr lang="en-US" altLang="en-US" sz="2400" i="0" dirty="0">
                <a:sym typeface="Symbol" pitchFamily="2" charset="2"/>
              </a:rPr>
              <a:t> )</a:t>
            </a:r>
            <a:r>
              <a:rPr lang="en-US" altLang="en-US" sz="2400" i="0" dirty="0"/>
              <a:t> </a:t>
            </a:r>
            <a:r>
              <a:rPr lang="en-US" altLang="en-US" sz="2800" i="0" dirty="0">
                <a:sym typeface="Symbol" pitchFamily="2" charset="2"/>
              </a:rPr>
              <a:t></a:t>
            </a:r>
            <a:r>
              <a:rPr lang="en-US" altLang="en-US" sz="2400" i="0" dirty="0"/>
              <a:t>d</a:t>
            </a:r>
            <a:r>
              <a:rPr lang="en-US" altLang="en-US" sz="2400" dirty="0">
                <a:sym typeface="Symbol" pitchFamily="2" charset="2"/>
              </a:rPr>
              <a:t></a:t>
            </a:r>
            <a:r>
              <a:rPr lang="en-US" altLang="en-US" sz="3200" i="0" dirty="0">
                <a:sym typeface="Symbol" pitchFamily="2" charset="2"/>
              </a:rPr>
              <a:t>/</a:t>
            </a:r>
            <a:r>
              <a:rPr lang="en-US" altLang="en-US" sz="2400" i="0" dirty="0">
                <a:sym typeface="Symbol" pitchFamily="2" charset="2"/>
              </a:rPr>
              <a:t>ds</a:t>
            </a:r>
            <a:r>
              <a:rPr lang="en-US" altLang="en-US" sz="2800" i="0" dirty="0">
                <a:sym typeface="Symbol" pitchFamily="2" charset="2"/>
              </a:rPr>
              <a:t></a:t>
            </a:r>
          </a:p>
          <a:p>
            <a:pPr>
              <a:lnSpc>
                <a:spcPct val="0"/>
              </a:lnSpc>
            </a:pPr>
            <a:r>
              <a:rPr lang="en-US" altLang="en-US" sz="2800" i="0" dirty="0">
                <a:sym typeface="Symbol" pitchFamily="2" charset="2"/>
              </a:rPr>
              <a:t>               ~</a:t>
            </a:r>
          </a:p>
          <a:p>
            <a:r>
              <a:rPr lang="en-US" altLang="en-US" sz="2800" i="0" dirty="0">
                <a:sym typeface="Symbol" pitchFamily="2" charset="2"/>
              </a:rPr>
              <a:t> </a:t>
            </a:r>
          </a:p>
          <a:p>
            <a:pPr>
              <a:lnSpc>
                <a:spcPct val="0"/>
              </a:lnSpc>
            </a:pPr>
            <a:r>
              <a:rPr lang="en-US" altLang="en-US" sz="2800" i="0" dirty="0">
                <a:sym typeface="Symbol" pitchFamily="2" charset="2"/>
              </a:rPr>
              <a:t>             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107DAA34-DC30-B6F9-EE2B-351C780F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30765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31CFA906-1726-165A-37E7-BFF87DFE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44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21524" name="AutoShape 20">
            <a:extLst>
              <a:ext uri="{FF2B5EF4-FFF2-40B4-BE49-F238E27FC236}">
                <a16:creationId xmlns:a16="http://schemas.microsoft.com/office/drawing/2014/main" id="{DD1D02CC-2CD4-58A5-7624-F423538D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90062"/>
            <a:ext cx="685800" cy="228172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0CE388A4-B438-34C1-44B6-6D54BCB4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4538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grpSp>
        <p:nvGrpSpPr>
          <p:cNvPr id="78857" name="Group 30">
            <a:extLst>
              <a:ext uri="{FF2B5EF4-FFF2-40B4-BE49-F238E27FC236}">
                <a16:creationId xmlns:a16="http://schemas.microsoft.com/office/drawing/2014/main" id="{0541298E-183C-92AD-389A-12C7EB7FCBCB}"/>
              </a:ext>
            </a:extLst>
          </p:cNvPr>
          <p:cNvGrpSpPr>
            <a:grpSpLocks/>
          </p:cNvGrpSpPr>
          <p:nvPr/>
        </p:nvGrpSpPr>
        <p:grpSpPr bwMode="auto">
          <a:xfrm>
            <a:off x="5935664" y="3902075"/>
            <a:ext cx="1371600" cy="762000"/>
            <a:chOff x="3744" y="3024"/>
            <a:chExt cx="1200" cy="576"/>
          </a:xfrm>
        </p:grpSpPr>
        <p:sp>
          <p:nvSpPr>
            <p:cNvPr id="21526" name="Oval 22">
              <a:extLst>
                <a:ext uri="{FF2B5EF4-FFF2-40B4-BE49-F238E27FC236}">
                  <a16:creationId xmlns:a16="http://schemas.microsoft.com/office/drawing/2014/main" id="{12E0D8CB-DEFA-516C-8565-930216026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216"/>
              <a:ext cx="576" cy="96"/>
            </a:xfrm>
            <a:prstGeom prst="ellipse">
              <a:avLst/>
            </a:prstGeom>
            <a:noFill/>
            <a:ln w="9525">
              <a:solidFill>
                <a:srgbClr val="800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i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1528" name="Oval 24">
              <a:extLst>
                <a:ext uri="{FF2B5EF4-FFF2-40B4-BE49-F238E27FC236}">
                  <a16:creationId xmlns:a16="http://schemas.microsoft.com/office/drawing/2014/main" id="{3E667717-35CB-1597-06D0-D67DF6D9C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024"/>
              <a:ext cx="96" cy="576"/>
            </a:xfrm>
            <a:prstGeom prst="ellipse">
              <a:avLst/>
            </a:prstGeom>
            <a:noFill/>
            <a:ln w="9525">
              <a:solidFill>
                <a:srgbClr val="8000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i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21533" name="Line 29">
              <a:extLst>
                <a:ext uri="{FF2B5EF4-FFF2-40B4-BE49-F238E27FC236}">
                  <a16:creationId xmlns:a16="http://schemas.microsoft.com/office/drawing/2014/main" id="{518E7083-C6BC-CBCE-6B02-7AF02826A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264"/>
              <a:ext cx="336" cy="0"/>
            </a:xfrm>
            <a:prstGeom prst="line">
              <a:avLst/>
            </a:prstGeom>
            <a:noFill/>
            <a:ln w="28575">
              <a:solidFill>
                <a:srgbClr val="80004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i="0"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21535" name="Rectangle 31">
            <a:extLst>
              <a:ext uri="{FF2B5EF4-FFF2-40B4-BE49-F238E27FC236}">
                <a16:creationId xmlns:a16="http://schemas.microsoft.com/office/drawing/2014/main" id="{EAF1C3E3-BEFC-2E05-B771-EE9E97A69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193" y="3995133"/>
            <a:ext cx="4648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rgbClr val="0000FF"/>
                </a:solidFill>
                <a:latin typeface="Times" charset="0"/>
                <a:ea typeface="ＭＳ Ｐゴシック" charset="0"/>
              </a:rPr>
              <a:t>Photons with E &gt; </a:t>
            </a:r>
            <a:r>
              <a:rPr lang="en-US" sz="2000" i="0" dirty="0" err="1">
                <a:solidFill>
                  <a:srgbClr val="0000FF"/>
                </a:solidFill>
                <a:latin typeface="Times" charset="0"/>
                <a:ea typeface="ＭＳ Ｐゴシック" charset="0"/>
              </a:rPr>
              <a:t>E</a:t>
            </a:r>
            <a:r>
              <a:rPr lang="en-US" sz="2000" i="0" baseline="-25000" dirty="0" err="1">
                <a:solidFill>
                  <a:srgbClr val="0000FF"/>
                </a:solidFill>
                <a:latin typeface="Times" charset="0"/>
                <a:ea typeface="ＭＳ Ｐゴシック" charset="0"/>
              </a:rPr>
              <a:t>ad</a:t>
            </a:r>
            <a:r>
              <a:rPr lang="en-US" sz="2000" i="0" dirty="0">
                <a:solidFill>
                  <a:srgbClr val="0000FF"/>
                </a:solidFill>
                <a:latin typeface="Times" charset="0"/>
                <a:ea typeface="ＭＳ Ｐゴシック" charset="0"/>
              </a:rPr>
              <a:t>,  mode conversion</a:t>
            </a:r>
            <a:endParaRPr lang="en-US" sz="2400" i="0" dirty="0">
              <a:latin typeface="Times" charset="0"/>
              <a:ea typeface="ＭＳ Ｐゴシック" charset="0"/>
            </a:endParaRPr>
          </a:p>
        </p:txBody>
      </p:sp>
      <p:sp>
        <p:nvSpPr>
          <p:cNvPr id="21536" name="Rectangle 32">
            <a:extLst>
              <a:ext uri="{FF2B5EF4-FFF2-40B4-BE49-F238E27FC236}">
                <a16:creationId xmlns:a16="http://schemas.microsoft.com/office/drawing/2014/main" id="{0B8FED78-9419-3A3C-731D-F82BA708D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574792"/>
            <a:ext cx="4692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rgbClr val="0000FF"/>
                </a:solidFill>
                <a:latin typeface="Times" charset="0"/>
                <a:ea typeface="ＭＳ Ｐゴシック" charset="0"/>
              </a:rPr>
              <a:t>Photons with E &lt; </a:t>
            </a:r>
            <a:r>
              <a:rPr lang="en-US" sz="2000" i="0" dirty="0" err="1">
                <a:solidFill>
                  <a:srgbClr val="0000FF"/>
                </a:solidFill>
                <a:latin typeface="Times" charset="0"/>
                <a:ea typeface="ＭＳ Ｐゴシック" charset="0"/>
              </a:rPr>
              <a:t>E</a:t>
            </a:r>
            <a:r>
              <a:rPr lang="en-US" sz="2000" i="0" baseline="-25000" dirty="0" err="1">
                <a:solidFill>
                  <a:srgbClr val="0000FF"/>
                </a:solidFill>
                <a:latin typeface="Times" charset="0"/>
                <a:ea typeface="ＭＳ Ｐゴシック" charset="0"/>
              </a:rPr>
              <a:t>ad</a:t>
            </a:r>
            <a:r>
              <a:rPr lang="en-US" sz="2000" i="0" dirty="0">
                <a:solidFill>
                  <a:srgbClr val="0000FF"/>
                </a:solidFill>
                <a:latin typeface="Times" charset="0"/>
                <a:ea typeface="ＭＳ Ｐゴシック" charset="0"/>
              </a:rPr>
              <a:t>,  no mode conversion</a:t>
            </a:r>
            <a:endParaRPr lang="en-US" sz="2400" i="0" dirty="0">
              <a:latin typeface="Times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D54548-71A6-A899-AB5E-421485794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8" y="1357155"/>
            <a:ext cx="5751274" cy="1006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98BE16-F8C5-D9CF-EDE7-A2FECEF62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606" y="2379670"/>
            <a:ext cx="3778504" cy="713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69E40D-7D45-4C7D-71BB-6912AB09A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784" y="2600488"/>
            <a:ext cx="1383371" cy="24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24B8F-454A-4832-F2B6-B4D8B8B53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784" y="2943371"/>
            <a:ext cx="2019616" cy="280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6C5B5-5614-ACBC-2213-D56B02CAE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948" y="5774799"/>
            <a:ext cx="3162300" cy="1079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>
            <a:extLst>
              <a:ext uri="{FF2B5EF4-FFF2-40B4-BE49-F238E27FC236}">
                <a16:creationId xmlns:a16="http://schemas.microsoft.com/office/drawing/2014/main" id="{BBB21801-05F0-6640-74E6-339342EB2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12493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5652" name="Text Box 4">
            <a:extLst>
              <a:ext uri="{FF2B5EF4-FFF2-40B4-BE49-F238E27FC236}">
                <a16:creationId xmlns:a16="http://schemas.microsoft.com/office/drawing/2014/main" id="{DF4331BE-D68E-5973-059F-BCBEEA1D9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5653" name="Text Box 5">
            <a:extLst>
              <a:ext uri="{FF2B5EF4-FFF2-40B4-BE49-F238E27FC236}">
                <a16:creationId xmlns:a16="http://schemas.microsoft.com/office/drawing/2014/main" id="{25D2D6D8-6E2E-3BC8-AADB-43AD28396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63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5654" name="Text Box 6">
            <a:extLst>
              <a:ext uri="{FF2B5EF4-FFF2-40B4-BE49-F238E27FC236}">
                <a16:creationId xmlns:a16="http://schemas.microsoft.com/office/drawing/2014/main" id="{81F095F4-FE50-3AA7-6517-1E3D3424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14779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5655" name="Text Box 7">
            <a:extLst>
              <a:ext uri="{FF2B5EF4-FFF2-40B4-BE49-F238E27FC236}">
                <a16:creationId xmlns:a16="http://schemas.microsoft.com/office/drawing/2014/main" id="{94C86C88-B19F-1574-BA8A-935B46EC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23923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5657" name="Text Box 9">
            <a:extLst>
              <a:ext uri="{FF2B5EF4-FFF2-40B4-BE49-F238E27FC236}">
                <a16:creationId xmlns:a16="http://schemas.microsoft.com/office/drawing/2014/main" id="{0B2E3497-0B12-3FB2-F46A-E0FF4EAE7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3230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5658" name="Text Box 10">
            <a:extLst>
              <a:ext uri="{FF2B5EF4-FFF2-40B4-BE49-F238E27FC236}">
                <a16:creationId xmlns:a16="http://schemas.microsoft.com/office/drawing/2014/main" id="{8CEE2414-3CEF-E7A2-B5FE-0E5EB903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733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5664" name="Rectangle 16">
            <a:extLst>
              <a:ext uri="{FF2B5EF4-FFF2-40B4-BE49-F238E27FC236}">
                <a16:creationId xmlns:a16="http://schemas.microsoft.com/office/drawing/2014/main" id="{574B1505-52AC-D268-31A6-5BEAFC23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5246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55666" name="Rectangle 18">
            <a:extLst>
              <a:ext uri="{FF2B5EF4-FFF2-40B4-BE49-F238E27FC236}">
                <a16:creationId xmlns:a16="http://schemas.microsoft.com/office/drawing/2014/main" id="{5878C928-16CB-554F-024F-A78C8F4F0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256" y="3358055"/>
            <a:ext cx="41715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-- Vacuum resonance </a:t>
            </a:r>
          </a:p>
          <a:p>
            <a:pPr>
              <a:defRPr/>
            </a:pPr>
            <a:endParaRPr lang="en-US" sz="2000" i="0" dirty="0">
              <a:solidFill>
                <a:srgbClr val="0000FF"/>
              </a:solidFill>
              <a:latin typeface="Times" charset="0"/>
              <a:ea typeface="ＭＳ Ｐゴシック" charset="0"/>
              <a:sym typeface="Symbol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Times" charset="0"/>
                <a:ea typeface="ＭＳ Ｐゴシック" charset="0"/>
                <a:sym typeface="Symbol" charset="0"/>
              </a:rPr>
              <a:t>    </a:t>
            </a:r>
            <a:r>
              <a:rPr lang="en-US" sz="2000" dirty="0">
                <a:latin typeface="Times" charset="0"/>
                <a:ea typeface="ＭＳ Ｐゴシック" charset="0"/>
                <a:sym typeface="Symbol" charset="0"/>
              </a:rPr>
              <a:t></a:t>
            </a:r>
            <a:r>
              <a:rPr lang="en-US" sz="2000" i="0" baseline="-25000" dirty="0">
                <a:latin typeface="Times" charset="0"/>
                <a:ea typeface="ＭＳ Ｐゴシック" charset="0"/>
                <a:sym typeface="Symbol" charset="0"/>
              </a:rPr>
              <a:t>V</a:t>
            </a:r>
            <a:r>
              <a:rPr lang="en-US" sz="2000" i="0" dirty="0">
                <a:latin typeface="Times" charset="0"/>
                <a:ea typeface="ＭＳ Ｐゴシック" charset="0"/>
                <a:sym typeface="Symbol" charset="0"/>
              </a:rPr>
              <a:t>  = 1.0 Y</a:t>
            </a:r>
            <a:r>
              <a:rPr lang="en-US" sz="2000" i="0" baseline="-25000" dirty="0">
                <a:latin typeface="Times" charset="0"/>
                <a:ea typeface="ＭＳ Ｐゴシック" charset="0"/>
                <a:sym typeface="Symbol" charset="0"/>
              </a:rPr>
              <a:t>e</a:t>
            </a:r>
            <a:r>
              <a:rPr lang="en-US" sz="2000" i="0" baseline="30000" dirty="0">
                <a:latin typeface="Times" charset="0"/>
                <a:ea typeface="ＭＳ Ｐゴシック" charset="0"/>
                <a:sym typeface="Symbol" charset="0"/>
              </a:rPr>
              <a:t>-1</a:t>
            </a:r>
            <a:r>
              <a:rPr lang="en-US" sz="2000" dirty="0">
                <a:latin typeface="Times" charset="0"/>
                <a:ea typeface="ＭＳ Ｐゴシック" charset="0"/>
                <a:sym typeface="Symbol" charset="0"/>
              </a:rPr>
              <a:t>B</a:t>
            </a:r>
            <a:r>
              <a:rPr lang="en-US" sz="2000" i="0" baseline="-25000" dirty="0">
                <a:latin typeface="Times" charset="0"/>
                <a:ea typeface="ＭＳ Ｐゴシック" charset="0"/>
                <a:sym typeface="Symbol" charset="0"/>
              </a:rPr>
              <a:t>14</a:t>
            </a:r>
            <a:r>
              <a:rPr lang="en-US" sz="2000" i="0" baseline="30000" dirty="0">
                <a:latin typeface="Times" charset="0"/>
                <a:ea typeface="ＭＳ Ｐゴシック" charset="0"/>
                <a:sym typeface="Symbol" charset="0"/>
              </a:rPr>
              <a:t>2   </a:t>
            </a:r>
            <a:r>
              <a:rPr lang="en-US" sz="2000" i="0" dirty="0">
                <a:latin typeface="Times" charset="0"/>
                <a:ea typeface="ＭＳ Ｐゴシック" charset="0"/>
                <a:sym typeface="Symbol" charset="0"/>
              </a:rPr>
              <a:t>(</a:t>
            </a:r>
            <a:r>
              <a:rPr lang="en-US" sz="2000" dirty="0">
                <a:latin typeface="Times" charset="0"/>
                <a:ea typeface="ＭＳ Ｐゴシック" charset="0"/>
                <a:sym typeface="Symbol" charset="0"/>
              </a:rPr>
              <a:t>E</a:t>
            </a:r>
            <a:r>
              <a:rPr lang="en-US" sz="2000" i="0" dirty="0">
                <a:latin typeface="Times" charset="0"/>
                <a:ea typeface="ＭＳ Ｐゴシック" charset="0"/>
                <a:sym typeface="Symbol" charset="0"/>
              </a:rPr>
              <a:t>/1 keV)</a:t>
            </a:r>
            <a:r>
              <a:rPr lang="en-US" sz="2000" i="0" baseline="30000" dirty="0">
                <a:latin typeface="Times" charset="0"/>
                <a:ea typeface="ＭＳ Ｐゴシック" charset="0"/>
                <a:sym typeface="Symbol" charset="0"/>
              </a:rPr>
              <a:t>2  </a:t>
            </a:r>
            <a:r>
              <a:rPr lang="en-US" sz="2000" i="0" dirty="0">
                <a:latin typeface="Times" charset="0"/>
                <a:ea typeface="ＭＳ Ｐゴシック" charset="0"/>
                <a:sym typeface="Symbol" charset="0"/>
              </a:rPr>
              <a:t>g cm</a:t>
            </a:r>
            <a:r>
              <a:rPr lang="en-US" sz="2000" i="0" baseline="30000" dirty="0">
                <a:latin typeface="Times" charset="0"/>
                <a:ea typeface="ＭＳ Ｐゴシック" charset="0"/>
                <a:sym typeface="Symbol" charset="0"/>
              </a:rPr>
              <a:t>-3</a:t>
            </a:r>
            <a:endParaRPr lang="en-US" sz="2000" i="0" dirty="0">
              <a:latin typeface="Times" charset="0"/>
              <a:ea typeface="ＭＳ Ｐゴシック" charset="0"/>
              <a:sym typeface="Symbol" charset="0"/>
            </a:endParaRPr>
          </a:p>
        </p:txBody>
      </p:sp>
      <p:sp>
        <p:nvSpPr>
          <p:cNvPr id="155669" name="Rectangle 21">
            <a:extLst>
              <a:ext uri="{FF2B5EF4-FFF2-40B4-BE49-F238E27FC236}">
                <a16:creationId xmlns:a16="http://schemas.microsoft.com/office/drawing/2014/main" id="{9626331F-E549-904D-2331-0FB23952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693026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latin typeface="Times" charset="0"/>
                <a:ea typeface="ＭＳ Ｐゴシック" charset="0"/>
              </a:rPr>
              <a:t>Recall</a:t>
            </a:r>
          </a:p>
        </p:txBody>
      </p:sp>
      <p:sp>
        <p:nvSpPr>
          <p:cNvPr id="155670" name="Rectangle 22">
            <a:extLst>
              <a:ext uri="{FF2B5EF4-FFF2-40B4-BE49-F238E27FC236}">
                <a16:creationId xmlns:a16="http://schemas.microsoft.com/office/drawing/2014/main" id="{C2A99C50-A63E-2C99-5A38-88BAC6760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787" y="1409227"/>
            <a:ext cx="5459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rgbClr val="0000FF"/>
                </a:solidFill>
                <a:latin typeface="Times" charset="0"/>
                <a:ea typeface="ＭＳ Ｐゴシック" charset="0"/>
              </a:rPr>
              <a:t>-- X-mode and O-mode have different photospheres</a:t>
            </a:r>
            <a:endParaRPr lang="en-US" sz="2400" i="0" dirty="0">
              <a:solidFill>
                <a:srgbClr val="0000FF"/>
              </a:solidFill>
              <a:latin typeface="Times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514808-F88D-6986-C05B-36BB6E35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855106"/>
            <a:ext cx="5440573" cy="719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491817-453D-46E6-BDDF-952C51F78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0" y="2743114"/>
            <a:ext cx="1092200" cy="2262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6A2B0B-9980-89C1-5193-4DD991520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870318"/>
            <a:ext cx="1295399" cy="286768"/>
          </a:xfrm>
          <a:prstGeom prst="rect">
            <a:avLst/>
          </a:prstGeom>
        </p:spPr>
      </p:pic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02596A21-607B-D6F9-D682-5EF8D41C62D7}"/>
              </a:ext>
            </a:extLst>
          </p:cNvPr>
          <p:cNvSpPr/>
          <p:nvPr/>
        </p:nvSpPr>
        <p:spPr bwMode="auto">
          <a:xfrm>
            <a:off x="2552700" y="4924100"/>
            <a:ext cx="685800" cy="23298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6246A-3C96-8679-106C-AFC897FC7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275" y="5289788"/>
            <a:ext cx="6216650" cy="874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>
            <a:extLst>
              <a:ext uri="{FF2B5EF4-FFF2-40B4-BE49-F238E27FC236}">
                <a16:creationId xmlns:a16="http://schemas.microsoft.com/office/drawing/2014/main" id="{99455C52-E5A8-012B-A8C0-D2A2B6517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187"/>
            <a:ext cx="59711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For B &lt;  B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OV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=8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10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13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 (…) T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6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-1/8 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E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1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-1/4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 G:</a:t>
            </a:r>
          </a:p>
          <a:p>
            <a:pPr>
              <a:defRPr/>
            </a:pP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	</a:t>
            </a:r>
            <a:r>
              <a:rPr lang="en-US" sz="18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Vacuum resonance lies outside both photospheres</a:t>
            </a:r>
            <a:endParaRPr lang="en-US" sz="2000" i="0" dirty="0"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95C7AD-E425-BC6A-E528-CA39F86A36EB}"/>
              </a:ext>
            </a:extLst>
          </p:cNvPr>
          <p:cNvCxnSpPr/>
          <p:nvPr/>
        </p:nvCxnSpPr>
        <p:spPr bwMode="auto">
          <a:xfrm>
            <a:off x="2743200" y="26670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F7DDB5-01D7-5241-AC8B-828CDCEB55E4}"/>
              </a:ext>
            </a:extLst>
          </p:cNvPr>
          <p:cNvCxnSpPr/>
          <p:nvPr/>
        </p:nvCxnSpPr>
        <p:spPr bwMode="auto">
          <a:xfrm>
            <a:off x="2743200" y="34290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55620-FE9F-E2FC-098A-DDD135D6542D}"/>
              </a:ext>
            </a:extLst>
          </p:cNvPr>
          <p:cNvCxnSpPr/>
          <p:nvPr/>
        </p:nvCxnSpPr>
        <p:spPr bwMode="auto">
          <a:xfrm>
            <a:off x="2743200" y="5257800"/>
            <a:ext cx="1752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9B77CE3-C18F-EF8A-E858-58E06412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08250"/>
            <a:ext cx="419100" cy="317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70AF2C-FB4E-3DAB-5378-D26AAC6E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202" y="3286484"/>
            <a:ext cx="406400" cy="301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85CDB-C4FE-1F3E-23C3-34CA2EDCF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181" y="5099050"/>
            <a:ext cx="419100" cy="317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8FF6C1-1658-EEA2-C096-3F1417E9BB6F}"/>
              </a:ext>
            </a:extLst>
          </p:cNvPr>
          <p:cNvSpPr txBox="1"/>
          <p:nvPr/>
        </p:nvSpPr>
        <p:spPr>
          <a:xfrm>
            <a:off x="5143500" y="2487230"/>
            <a:ext cx="2113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Vacuum resonance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8D3AD-4360-5D74-41F1-009F389857F0}"/>
              </a:ext>
            </a:extLst>
          </p:cNvPr>
          <p:cNvSpPr txBox="1"/>
          <p:nvPr/>
        </p:nvSpPr>
        <p:spPr>
          <a:xfrm>
            <a:off x="5143500" y="3237062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O-mode photosphere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999AE8-6EDA-B6D3-A7F1-BCE9774421DC}"/>
              </a:ext>
            </a:extLst>
          </p:cNvPr>
          <p:cNvSpPr txBox="1"/>
          <p:nvPr/>
        </p:nvSpPr>
        <p:spPr>
          <a:xfrm>
            <a:off x="5257800" y="5057745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X-mode photosphere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>
            <a:extLst>
              <a:ext uri="{FF2B5EF4-FFF2-40B4-BE49-F238E27FC236}">
                <a16:creationId xmlns:a16="http://schemas.microsoft.com/office/drawing/2014/main" id="{99455C52-E5A8-012B-A8C0-D2A2B6517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187"/>
            <a:ext cx="59711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For B &lt;  B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OV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=8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10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13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 (…) T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6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-1/8 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E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1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-1/4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 G:</a:t>
            </a:r>
          </a:p>
          <a:p>
            <a:pPr>
              <a:defRPr/>
            </a:pP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	</a:t>
            </a:r>
            <a:r>
              <a:rPr lang="en-US" sz="18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Vacuum resonance lies outside both photospheres</a:t>
            </a:r>
            <a:endParaRPr lang="en-US" sz="2000" i="0" dirty="0">
              <a:latin typeface="Times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9F5156-6C39-65F8-D923-835BB7A6D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13184"/>
            <a:ext cx="6233870" cy="50364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A4ED13-3844-073C-68EE-EA1E0599A2FC}"/>
              </a:ext>
            </a:extLst>
          </p:cNvPr>
          <p:cNvSpPr txBox="1"/>
          <p:nvPr/>
        </p:nvSpPr>
        <p:spPr>
          <a:xfrm>
            <a:off x="1182414" y="628808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Plane of linear polarization at &lt; </a:t>
            </a:r>
            <a:r>
              <a:rPr lang="en-US" sz="1800" b="1" i="0" dirty="0" err="1">
                <a:solidFill>
                  <a:srgbClr val="800000"/>
                </a:solidFill>
                <a:latin typeface="Times" charset="0"/>
                <a:ea typeface="ＭＳ Ｐゴシック" charset="0"/>
              </a:rPr>
              <a:t>E</a:t>
            </a:r>
            <a:r>
              <a:rPr lang="en-US" sz="1800" b="1" i="0" baseline="-25000" dirty="0" err="1">
                <a:solidFill>
                  <a:srgbClr val="800000"/>
                </a:solidFill>
                <a:latin typeface="Times" charset="0"/>
                <a:ea typeface="ＭＳ Ｐゴシック" charset="0"/>
              </a:rPr>
              <a:t>ad</a:t>
            </a:r>
            <a:r>
              <a:rPr lang="en-US" sz="18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 is perpendicular to that at &gt; </a:t>
            </a:r>
            <a:r>
              <a:rPr lang="en-US" sz="1800" b="1" i="0" dirty="0" err="1">
                <a:solidFill>
                  <a:srgbClr val="800000"/>
                </a:solidFill>
                <a:latin typeface="Times" charset="0"/>
                <a:ea typeface="ＭＳ Ｐゴシック" charset="0"/>
              </a:rPr>
              <a:t>E</a:t>
            </a:r>
            <a:r>
              <a:rPr lang="en-US" sz="1800" b="1" i="0" baseline="-25000" dirty="0" err="1">
                <a:solidFill>
                  <a:srgbClr val="800000"/>
                </a:solidFill>
                <a:latin typeface="Times" charset="0"/>
                <a:ea typeface="ＭＳ Ｐゴシック" charset="0"/>
              </a:rPr>
              <a:t>ad</a:t>
            </a:r>
            <a:r>
              <a:rPr lang="en-US" sz="18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936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>
            <a:extLst>
              <a:ext uri="{FF2B5EF4-FFF2-40B4-BE49-F238E27FC236}">
                <a16:creationId xmlns:a16="http://schemas.microsoft.com/office/drawing/2014/main" id="{D282CA9A-D1D3-AA5B-477B-F4666A810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63494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For B &gt; B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OV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=8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10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13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 (…) T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6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-1/8 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E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1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-1/4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 G:</a:t>
            </a:r>
          </a:p>
          <a:p>
            <a:pPr>
              <a:defRPr/>
            </a:pP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	</a:t>
            </a:r>
            <a:r>
              <a:rPr lang="en-US" sz="18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Vacuum resonance lies between the two photospheres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0BC2E7-B199-16DC-36CC-B46B20F7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11435"/>
            <a:ext cx="5715000" cy="4635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E314F-6297-205D-6426-FF3190BB13FA}"/>
              </a:ext>
            </a:extLst>
          </p:cNvPr>
          <p:cNvSpPr txBox="1"/>
          <p:nvPr/>
        </p:nvSpPr>
        <p:spPr>
          <a:xfrm>
            <a:off x="961747" y="6019800"/>
            <a:ext cx="5645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800040"/>
                </a:solidFill>
                <a:latin typeface="Times" charset="0"/>
                <a:ea typeface="ＭＳ Ｐゴシック" charset="0"/>
              </a:rPr>
              <a:t>Plane of linear polarization at different E coincide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9A606-1CE7-0E37-4168-980D76585AE9}"/>
              </a:ext>
            </a:extLst>
          </p:cNvPr>
          <p:cNvSpPr txBox="1"/>
          <p:nvPr/>
        </p:nvSpPr>
        <p:spPr>
          <a:xfrm>
            <a:off x="304800" y="218383"/>
            <a:ext cx="77534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0" dirty="0">
                <a:solidFill>
                  <a:srgbClr val="C00000"/>
                </a:solidFill>
              </a:rPr>
              <a:t>Recap:</a:t>
            </a:r>
          </a:p>
          <a:p>
            <a:endParaRPr lang="en-US" sz="2400" i="0" dirty="0"/>
          </a:p>
          <a:p>
            <a:r>
              <a:rPr lang="en-US" sz="2400" i="0" dirty="0"/>
              <a:t>To produce 90-degree polarization change (across E) requires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6950B-2075-0895-A922-62B347438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579256"/>
            <a:ext cx="6216650" cy="874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42D93-79FB-2A29-3436-B3300E7D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22" y="1815053"/>
            <a:ext cx="1295399" cy="286768"/>
          </a:xfrm>
          <a:prstGeom prst="rect">
            <a:avLst/>
          </a:prstGeom>
        </p:spPr>
      </p:pic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4D6F899D-7C93-54A6-D9EC-8B3DA7C9A934}"/>
              </a:ext>
            </a:extLst>
          </p:cNvPr>
          <p:cNvSpPr/>
          <p:nvPr/>
        </p:nvSpPr>
        <p:spPr bwMode="auto">
          <a:xfrm>
            <a:off x="1903110" y="1930778"/>
            <a:ext cx="685800" cy="171043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1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BD96A-A5E1-3118-8347-18291DE4660A}"/>
              </a:ext>
            </a:extLst>
          </p:cNvPr>
          <p:cNvSpPr txBox="1"/>
          <p:nvPr/>
        </p:nvSpPr>
        <p:spPr>
          <a:xfrm>
            <a:off x="312107" y="2895600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Transition energy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044E6-DFC4-0980-6CB2-B228420B4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110" y="3311493"/>
            <a:ext cx="5483035" cy="1093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9AD5A-78A4-AF65-AE30-1CF253625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4463803"/>
            <a:ext cx="3778504" cy="7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89251-5387-A052-A0A0-619893C164EA}"/>
              </a:ext>
            </a:extLst>
          </p:cNvPr>
          <p:cNvSpPr txBox="1"/>
          <p:nvPr/>
        </p:nvSpPr>
        <p:spPr>
          <a:xfrm>
            <a:off x="228600" y="228600"/>
            <a:ext cx="6668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730606"/>
                </a:solidFill>
              </a:rPr>
              <a:t>IXPE (Imaging X-ray Polarimetry Explorer):</a:t>
            </a:r>
          </a:p>
          <a:p>
            <a:r>
              <a:rPr lang="en-US" sz="2400" i="0" dirty="0"/>
              <a:t>SMEX-14, launched 12/2021</a:t>
            </a:r>
          </a:p>
          <a:p>
            <a:endParaRPr lang="en-US" sz="2000" i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5925D-5DB6-4B86-7A59-857DC7D67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3" y="1367373"/>
            <a:ext cx="4461641" cy="25096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960ECB-EC89-0A83-4878-6381A97CE28D}"/>
              </a:ext>
            </a:extLst>
          </p:cNvPr>
          <p:cNvSpPr txBox="1"/>
          <p:nvPr/>
        </p:nvSpPr>
        <p:spPr>
          <a:xfrm>
            <a:off x="685800" y="4114800"/>
            <a:ext cx="4487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2-8 keV x-ray polarization</a:t>
            </a:r>
          </a:p>
          <a:p>
            <a:r>
              <a:rPr lang="en-US" sz="2400" i="0" dirty="0"/>
              <a:t>energy resolution 0.6 keV at 2 keV</a:t>
            </a:r>
          </a:p>
          <a:p>
            <a:r>
              <a:rPr lang="en-US" sz="2400" i="0" dirty="0"/>
              <a:t>imaging 30”</a:t>
            </a:r>
          </a:p>
        </p:txBody>
      </p:sp>
    </p:spTree>
    <p:extLst>
      <p:ext uri="{BB962C8B-B14F-4D97-AF65-F5344CB8AC3E}">
        <p14:creationId xmlns:p14="http://schemas.microsoft.com/office/powerpoint/2010/main" val="2674583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D7E1B-7321-A306-BECF-B87916210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9" y="1219200"/>
            <a:ext cx="7772400" cy="4690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AD845-B1DF-4AEB-03A4-2C3D6EA2B9A4}"/>
              </a:ext>
            </a:extLst>
          </p:cNvPr>
          <p:cNvSpPr txBox="1"/>
          <p:nvPr/>
        </p:nvSpPr>
        <p:spPr>
          <a:xfrm>
            <a:off x="533400" y="543356"/>
            <a:ext cx="6785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0070C0"/>
                </a:solidFill>
              </a:rPr>
              <a:t>Heavy-element (partially ionized) atmosphere</a:t>
            </a:r>
          </a:p>
        </p:txBody>
      </p:sp>
    </p:spTree>
    <p:extLst>
      <p:ext uri="{BB962C8B-B14F-4D97-AF65-F5344CB8AC3E}">
        <p14:creationId xmlns:p14="http://schemas.microsoft.com/office/powerpoint/2010/main" val="201341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4A082-737C-14BE-EAAC-CFD2A70F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19128"/>
            <a:ext cx="4061164" cy="35043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589576-A0EB-02F0-1F75-6502F9BFBB44}"/>
              </a:ext>
            </a:extLst>
          </p:cNvPr>
          <p:cNvSpPr txBox="1"/>
          <p:nvPr/>
        </p:nvSpPr>
        <p:spPr>
          <a:xfrm>
            <a:off x="206036" y="381000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C00000"/>
                </a:solidFill>
              </a:rPr>
              <a:t>Recap/Implications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72DA2-5219-0C4A-6D65-D0083B16321F}"/>
              </a:ext>
            </a:extLst>
          </p:cNvPr>
          <p:cNvSpPr txBox="1"/>
          <p:nvPr/>
        </p:nvSpPr>
        <p:spPr>
          <a:xfrm>
            <a:off x="198153" y="980420"/>
            <a:ext cx="8822865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-- The observed 90</a:t>
            </a:r>
            <a:r>
              <a:rPr lang="en-US" sz="1800" i="0" baseline="30000" dirty="0"/>
              <a:t>0 </a:t>
            </a:r>
            <a:r>
              <a:rPr lang="en-US" sz="1800" i="0" dirty="0"/>
              <a:t>X-ray polarization change </a:t>
            </a:r>
          </a:p>
          <a:p>
            <a:r>
              <a:rPr lang="en-US" sz="1800" i="0" dirty="0"/>
              <a:t>    at 4-5 keV from 4U 0142 can be “naturally” </a:t>
            </a:r>
          </a:p>
          <a:p>
            <a:r>
              <a:rPr lang="en-US" sz="1800" i="0" dirty="0"/>
              <a:t>    explained by mode conversion associated </a:t>
            </a:r>
          </a:p>
          <a:p>
            <a:r>
              <a:rPr lang="en-US" sz="1800" i="0" dirty="0"/>
              <a:t>    with vacuum resonance </a:t>
            </a:r>
          </a:p>
          <a:p>
            <a:endParaRPr lang="en-US" sz="1800" i="0" dirty="0"/>
          </a:p>
          <a:p>
            <a:r>
              <a:rPr lang="en-US" sz="1800" i="0" dirty="0"/>
              <a:t>-- Low-E emission dominated by X-mode</a:t>
            </a:r>
          </a:p>
          <a:p>
            <a:r>
              <a:rPr lang="en-US" sz="1800" i="0" dirty="0"/>
              <a:t>   High-E emission dominated by O-mode</a:t>
            </a:r>
          </a:p>
          <a:p>
            <a:endParaRPr lang="en-US" sz="1800" i="0" dirty="0"/>
          </a:p>
          <a:p>
            <a:r>
              <a:rPr lang="en-US" sz="1800" i="0" dirty="0">
                <a:solidFill>
                  <a:srgbClr val="0F3FC2"/>
                </a:solidFill>
                <a:sym typeface="Wingdings" pitchFamily="2" charset="2"/>
              </a:rPr>
              <a:t>In this interpretation: </a:t>
            </a:r>
          </a:p>
          <a:p>
            <a:r>
              <a:rPr lang="en-US" sz="1800" i="0" dirty="0">
                <a:solidFill>
                  <a:srgbClr val="0F3FC2"/>
                </a:solidFill>
                <a:sym typeface="Wingdings" pitchFamily="2" charset="2"/>
              </a:rPr>
              <a:t>the phase-averaged low-E polarization is perpendicular</a:t>
            </a:r>
          </a:p>
          <a:p>
            <a:r>
              <a:rPr lang="en-US" sz="1800" i="0" dirty="0">
                <a:solidFill>
                  <a:srgbClr val="0F3FC2"/>
                </a:solidFill>
                <a:sym typeface="Wingdings" pitchFamily="2" charset="2"/>
              </a:rPr>
              <a:t>to spin axis projection in sky </a:t>
            </a:r>
          </a:p>
          <a:p>
            <a:r>
              <a:rPr lang="en-US" sz="1800" i="0" dirty="0">
                <a:solidFill>
                  <a:srgbClr val="0F3FC2"/>
                </a:solidFill>
                <a:sym typeface="Wingdings" pitchFamily="2" charset="2"/>
              </a:rPr>
              <a:t>  </a:t>
            </a:r>
            <a:r>
              <a:rPr lang="en-US" sz="1800" b="1" i="0" dirty="0">
                <a:solidFill>
                  <a:srgbClr val="0F3FC2"/>
                </a:solidFill>
                <a:sym typeface="Wingdings" pitchFamily="2" charset="2"/>
              </a:rPr>
              <a:t>Spin-kick alignment</a:t>
            </a:r>
            <a:endParaRPr lang="en-US" sz="1800" b="1" i="0" dirty="0">
              <a:solidFill>
                <a:srgbClr val="0F3FC2"/>
              </a:solidFill>
            </a:endParaRPr>
          </a:p>
          <a:p>
            <a:endParaRPr lang="en-US" sz="1800" i="0" dirty="0"/>
          </a:p>
          <a:p>
            <a:r>
              <a:rPr lang="en-US" sz="1800" i="0" dirty="0"/>
              <a:t>-- Requires heavy-element atmosphere </a:t>
            </a:r>
          </a:p>
          <a:p>
            <a:endParaRPr lang="en-US" sz="1800" i="0" dirty="0"/>
          </a:p>
          <a:p>
            <a:r>
              <a:rPr lang="en-US" sz="1800" i="0" dirty="0"/>
              <a:t>-- Surface B field should be comparable or (preferably) less (by a factor of 2) than dipole </a:t>
            </a:r>
          </a:p>
          <a:p>
            <a:r>
              <a:rPr lang="en-US" sz="1800" i="0" dirty="0"/>
              <a:t>     field inferred from P, </a:t>
            </a:r>
            <a:r>
              <a:rPr lang="en-US" sz="1800" i="0" dirty="0" err="1"/>
              <a:t>Pdot</a:t>
            </a:r>
            <a:r>
              <a:rPr lang="en-US" sz="1800" i="0" dirty="0"/>
              <a:t>.</a:t>
            </a:r>
          </a:p>
          <a:p>
            <a:r>
              <a:rPr lang="en-US" sz="1800" i="0" dirty="0"/>
              <a:t>     </a:t>
            </a:r>
            <a:r>
              <a:rPr lang="en-US" sz="1800" i="0" dirty="0">
                <a:sym typeface="Wingdings" pitchFamily="2" charset="2"/>
              </a:rPr>
              <a:t>e.g. the puzzle of very slow “pulsars”:      </a:t>
            </a:r>
            <a:r>
              <a:rPr lang="en-US" sz="1600" i="0" dirty="0">
                <a:sym typeface="Wingdings" pitchFamily="2" charset="2"/>
              </a:rPr>
              <a:t>76 s pulsar  (Celeb+2022)</a:t>
            </a:r>
          </a:p>
          <a:p>
            <a:r>
              <a:rPr lang="en-US" sz="1600" i="0" dirty="0">
                <a:sym typeface="Wingdings" pitchFamily="2" charset="2"/>
              </a:rPr>
              <a:t>				         18 min periodic radio transient (Hurley-Walker+2022)</a:t>
            </a:r>
          </a:p>
          <a:p>
            <a:r>
              <a:rPr lang="en-US" sz="1600" i="0" dirty="0">
                <a:sym typeface="Wingdings" pitchFamily="2" charset="2"/>
              </a:rPr>
              <a:t>  				         6.67 </a:t>
            </a:r>
            <a:r>
              <a:rPr lang="en-US" sz="1600" i="0" dirty="0" err="1">
                <a:sym typeface="Wingdings" pitchFamily="2" charset="2"/>
              </a:rPr>
              <a:t>hr</a:t>
            </a:r>
            <a:r>
              <a:rPr lang="en-US" sz="1600" i="0" dirty="0">
                <a:sym typeface="Wingdings" pitchFamily="2" charset="2"/>
              </a:rPr>
              <a:t> CCO in SNR RCW 103</a:t>
            </a:r>
          </a:p>
          <a:p>
            <a:r>
              <a:rPr lang="en-US" sz="1600" i="0" dirty="0">
                <a:sym typeface="Wingdings" pitchFamily="2" charset="2"/>
              </a:rPr>
              <a:t>				          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415657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D4D23B-6BFA-3F56-B8C6-4550919411E9}"/>
              </a:ext>
            </a:extLst>
          </p:cNvPr>
          <p:cNvSpPr txBox="1"/>
          <p:nvPr/>
        </p:nvSpPr>
        <p:spPr>
          <a:xfrm>
            <a:off x="533400" y="381000"/>
            <a:ext cx="611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730606"/>
                </a:solidFill>
              </a:rPr>
              <a:t>IXPE detection of magnetar 1RXS J1708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6307B-4F06-6D33-5B7E-580C4BF458A4}"/>
              </a:ext>
            </a:extLst>
          </p:cNvPr>
          <p:cNvSpPr txBox="1"/>
          <p:nvPr/>
        </p:nvSpPr>
        <p:spPr>
          <a:xfrm>
            <a:off x="5943600" y="904220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Zane et al.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F74D8-2265-D5B7-079F-A09C52AF5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5937"/>
            <a:ext cx="4752698" cy="4820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CFE73-5687-39BE-3D3E-28E2E1FF89F9}"/>
              </a:ext>
            </a:extLst>
          </p:cNvPr>
          <p:cNvSpPr txBox="1"/>
          <p:nvPr/>
        </p:nvSpPr>
        <p:spPr>
          <a:xfrm>
            <a:off x="5410200" y="2305615"/>
            <a:ext cx="34389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Linear polarization degree: </a:t>
            </a:r>
          </a:p>
          <a:p>
            <a:r>
              <a:rPr lang="en-US" sz="2000" i="0" dirty="0"/>
              <a:t>   ranges from 20% at 2-3 keV</a:t>
            </a:r>
          </a:p>
          <a:p>
            <a:r>
              <a:rPr lang="en-US" sz="2000" i="0" dirty="0"/>
              <a:t>   to 80% at 6-8 keV</a:t>
            </a:r>
          </a:p>
          <a:p>
            <a:endParaRPr lang="en-US" sz="2000" i="0" dirty="0"/>
          </a:p>
          <a:p>
            <a:r>
              <a:rPr lang="en-US" sz="2000" i="0" dirty="0"/>
              <a:t>Polarization angle: </a:t>
            </a:r>
          </a:p>
          <a:p>
            <a:r>
              <a:rPr lang="en-US" sz="2000" i="0" dirty="0"/>
              <a:t>   independent of photon energy</a:t>
            </a:r>
          </a:p>
          <a:p>
            <a:r>
              <a:rPr lang="en-US" sz="2000" i="0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62613-1666-C420-B042-59222A435E51}"/>
              </a:ext>
            </a:extLst>
          </p:cNvPr>
          <p:cNvSpPr txBox="1"/>
          <p:nvPr/>
        </p:nvSpPr>
        <p:spPr>
          <a:xfrm>
            <a:off x="5570483" y="5255172"/>
            <a:ext cx="3149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002060"/>
                </a:solidFill>
              </a:rPr>
              <a:t>For this magnetar:</a:t>
            </a:r>
          </a:p>
          <a:p>
            <a:r>
              <a:rPr lang="en-US" sz="2400" i="0" dirty="0">
                <a:solidFill>
                  <a:srgbClr val="002060"/>
                </a:solidFill>
              </a:rPr>
              <a:t>P, </a:t>
            </a:r>
            <a:r>
              <a:rPr lang="en-US" sz="2400" i="0" dirty="0" err="1">
                <a:solidFill>
                  <a:srgbClr val="002060"/>
                </a:solidFill>
              </a:rPr>
              <a:t>Pdot</a:t>
            </a:r>
            <a:r>
              <a:rPr lang="en-US" sz="2400" i="0" dirty="0">
                <a:solidFill>
                  <a:srgbClr val="002060"/>
                </a:solidFill>
              </a:rPr>
              <a:t> </a:t>
            </a:r>
            <a:r>
              <a:rPr lang="en-US" sz="2400" i="0" dirty="0">
                <a:solidFill>
                  <a:srgbClr val="002060"/>
                </a:solidFill>
                <a:sym typeface="Wingdings" pitchFamily="2" charset="2"/>
              </a:rPr>
              <a:t> B</a:t>
            </a:r>
            <a:r>
              <a:rPr lang="en-US" sz="2400" i="0" baseline="-25000" dirty="0">
                <a:solidFill>
                  <a:srgbClr val="002060"/>
                </a:solidFill>
                <a:sym typeface="Wingdings" pitchFamily="2" charset="2"/>
              </a:rPr>
              <a:t>d</a:t>
            </a:r>
            <a:r>
              <a:rPr lang="en-US" sz="2400" i="0" dirty="0">
                <a:solidFill>
                  <a:srgbClr val="002060"/>
                </a:solidFill>
                <a:sym typeface="Wingdings" pitchFamily="2" charset="2"/>
              </a:rPr>
              <a:t>=5x10</a:t>
            </a:r>
            <a:r>
              <a:rPr lang="en-US" sz="2400" i="0" baseline="30000" dirty="0">
                <a:solidFill>
                  <a:srgbClr val="002060"/>
                </a:solidFill>
                <a:sym typeface="Wingdings" pitchFamily="2" charset="2"/>
              </a:rPr>
              <a:t>14</a:t>
            </a:r>
            <a:r>
              <a:rPr lang="en-US" sz="2400" i="0" dirty="0">
                <a:solidFill>
                  <a:srgbClr val="002060"/>
                </a:solidFill>
                <a:sym typeface="Wingdings" pitchFamily="2" charset="2"/>
              </a:rPr>
              <a:t>G</a:t>
            </a:r>
            <a:endParaRPr lang="en-US" sz="240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8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>
            <a:extLst>
              <a:ext uri="{FF2B5EF4-FFF2-40B4-BE49-F238E27FC236}">
                <a16:creationId xmlns:a16="http://schemas.microsoft.com/office/drawing/2014/main" id="{D282CA9A-D1D3-AA5B-477B-F4666A810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8600"/>
            <a:ext cx="63494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For B &gt; B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OV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</a:rPr>
              <a:t>=8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10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13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 (…) T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6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-1/8 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E</a:t>
            </a:r>
            <a:r>
              <a:rPr lang="en-US" sz="2400" b="1" i="0" baseline="-25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1</a:t>
            </a:r>
            <a:r>
              <a:rPr lang="en-US" sz="2400" b="1" i="0" baseline="3000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-1/4</a:t>
            </a: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 G:</a:t>
            </a:r>
          </a:p>
          <a:p>
            <a:pPr>
              <a:defRPr/>
            </a:pPr>
            <a:r>
              <a:rPr lang="en-US" sz="24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	</a:t>
            </a:r>
            <a:r>
              <a:rPr lang="en-US" sz="1800" b="1" i="0" dirty="0">
                <a:solidFill>
                  <a:srgbClr val="800000"/>
                </a:solidFill>
                <a:latin typeface="Times" charset="0"/>
                <a:ea typeface="ＭＳ Ｐゴシック" charset="0"/>
                <a:sym typeface="Symbol" charset="0"/>
              </a:rPr>
              <a:t>Vacuum resonance lies between the two photospheres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0BC2E7-B199-16DC-36CC-B46B20F7B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11435"/>
            <a:ext cx="5715000" cy="4635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E314F-6297-205D-6426-FF3190BB13FA}"/>
              </a:ext>
            </a:extLst>
          </p:cNvPr>
          <p:cNvSpPr txBox="1"/>
          <p:nvPr/>
        </p:nvSpPr>
        <p:spPr>
          <a:xfrm>
            <a:off x="961747" y="6019800"/>
            <a:ext cx="5645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800040"/>
                </a:solidFill>
                <a:latin typeface="Times" charset="0"/>
                <a:ea typeface="ＭＳ Ｐゴシック" charset="0"/>
              </a:rPr>
              <a:t>Plane of linear polarization at different E coincide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185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4A082-737C-14BE-EAAC-CFD2A70F0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730" y="874577"/>
            <a:ext cx="3194703" cy="2756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589576-A0EB-02F0-1F75-6502F9BFBB44}"/>
              </a:ext>
            </a:extLst>
          </p:cNvPr>
          <p:cNvSpPr txBox="1"/>
          <p:nvPr/>
        </p:nvSpPr>
        <p:spPr>
          <a:xfrm>
            <a:off x="3276600" y="228600"/>
            <a:ext cx="1915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>
                <a:solidFill>
                  <a:srgbClr val="C00000"/>
                </a:solidFill>
              </a:rPr>
              <a:t>Summary</a:t>
            </a:r>
            <a:endParaRPr lang="en-US" sz="3200" b="1" i="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72DA2-5219-0C4A-6D65-D0083B16321F}"/>
              </a:ext>
            </a:extLst>
          </p:cNvPr>
          <p:cNvSpPr txBox="1"/>
          <p:nvPr/>
        </p:nvSpPr>
        <p:spPr>
          <a:xfrm>
            <a:off x="160567" y="838200"/>
            <a:ext cx="764183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-- </a:t>
            </a:r>
            <a:r>
              <a:rPr lang="en-US" sz="1800" i="0" dirty="0">
                <a:solidFill>
                  <a:srgbClr val="0F3FC2"/>
                </a:solidFill>
              </a:rPr>
              <a:t>Physics:</a:t>
            </a:r>
            <a:r>
              <a:rPr lang="en-US" sz="1800" i="0" dirty="0"/>
              <a:t> A photon traveling in NS atmosphere can </a:t>
            </a:r>
          </a:p>
          <a:p>
            <a:r>
              <a:rPr lang="en-US" sz="1800" i="0" dirty="0"/>
              <a:t>    undergo mode conversion at “vacuum resonance”</a:t>
            </a:r>
          </a:p>
          <a:p>
            <a:r>
              <a:rPr lang="en-US" sz="1800" i="0" dirty="0"/>
              <a:t>    if E      a few keV (adiabatic condition)</a:t>
            </a:r>
          </a:p>
          <a:p>
            <a:endParaRPr lang="en-US" sz="1800" i="0" dirty="0"/>
          </a:p>
          <a:p>
            <a:r>
              <a:rPr lang="en-US" sz="1800" i="0" dirty="0"/>
              <a:t>-- For B               , resonance occurs at low density </a:t>
            </a:r>
          </a:p>
          <a:p>
            <a:r>
              <a:rPr lang="en-US" sz="1800" i="0" dirty="0"/>
              <a:t>   </a:t>
            </a:r>
            <a:r>
              <a:rPr lang="en-US" sz="1800" i="0" dirty="0">
                <a:sym typeface="Wingdings" pitchFamily="2" charset="2"/>
              </a:rPr>
              <a:t> Linear polarization angle changes at E ~ a few keV,</a:t>
            </a:r>
          </a:p>
          <a:p>
            <a:r>
              <a:rPr lang="en-US" sz="1800" i="0" dirty="0">
                <a:sym typeface="Wingdings" pitchFamily="2" charset="2"/>
              </a:rPr>
              <a:t>         </a:t>
            </a:r>
            <a:r>
              <a:rPr lang="en-US" sz="1800" i="0" dirty="0">
                <a:solidFill>
                  <a:srgbClr val="C00000"/>
                </a:solidFill>
                <a:sym typeface="Wingdings" pitchFamily="2" charset="2"/>
              </a:rPr>
              <a:t>as seen in 4U 0142</a:t>
            </a:r>
            <a:endParaRPr lang="en-US" sz="1800" i="0" dirty="0">
              <a:solidFill>
                <a:srgbClr val="C00000"/>
              </a:solidFill>
            </a:endParaRPr>
          </a:p>
          <a:p>
            <a:r>
              <a:rPr lang="en-US" sz="1800" i="0" dirty="0"/>
              <a:t> </a:t>
            </a:r>
          </a:p>
          <a:p>
            <a:r>
              <a:rPr lang="en-US" sz="1800" i="0" dirty="0"/>
              <a:t> -- For B                , resonance occurs at high density </a:t>
            </a:r>
          </a:p>
          <a:p>
            <a:r>
              <a:rPr lang="en-US" sz="1800" i="0" dirty="0"/>
              <a:t>    </a:t>
            </a:r>
            <a:r>
              <a:rPr lang="en-US" sz="1800" i="0" dirty="0">
                <a:sym typeface="Wingdings" pitchFamily="2" charset="2"/>
              </a:rPr>
              <a:t> Linear polarization angle independent of energy</a:t>
            </a:r>
          </a:p>
          <a:p>
            <a:r>
              <a:rPr lang="en-US" sz="1800" i="0" dirty="0">
                <a:sym typeface="Wingdings" pitchFamily="2" charset="2"/>
              </a:rPr>
              <a:t>         </a:t>
            </a:r>
            <a:r>
              <a:rPr lang="en-US" sz="1800" i="0" dirty="0">
                <a:solidFill>
                  <a:srgbClr val="C00000"/>
                </a:solidFill>
                <a:sym typeface="Wingdings" pitchFamily="2" charset="2"/>
              </a:rPr>
              <a:t>as seen in </a:t>
            </a:r>
            <a:r>
              <a:rPr lang="en-US" sz="1800" i="0" dirty="0">
                <a:solidFill>
                  <a:srgbClr val="C00000"/>
                </a:solidFill>
              </a:rPr>
              <a:t>1RXS J1708</a:t>
            </a:r>
          </a:p>
          <a:p>
            <a:endParaRPr lang="en-US" sz="1800" i="0" dirty="0">
              <a:solidFill>
                <a:srgbClr val="C00000"/>
              </a:solidFill>
            </a:endParaRPr>
          </a:p>
          <a:p>
            <a:endParaRPr lang="en-US" sz="1800" i="0" dirty="0"/>
          </a:p>
          <a:p>
            <a:r>
              <a:rPr lang="en-US" sz="1800" i="0" dirty="0">
                <a:solidFill>
                  <a:srgbClr val="0F3FC2"/>
                </a:solidFill>
              </a:rPr>
              <a:t>Caveats:</a:t>
            </a:r>
            <a:r>
              <a:rPr lang="en-US" sz="1800" i="0" dirty="0"/>
              <a:t>  Non-thermal ”contamination” at high energy?</a:t>
            </a:r>
          </a:p>
          <a:p>
            <a:endParaRPr lang="en-US" sz="1800" i="0" dirty="0"/>
          </a:p>
          <a:p>
            <a:endParaRPr lang="en-US" sz="1800" i="0" dirty="0"/>
          </a:p>
          <a:p>
            <a:r>
              <a:rPr lang="en-US" sz="1800" i="0" dirty="0">
                <a:solidFill>
                  <a:srgbClr val="0F3FC2"/>
                </a:solidFill>
                <a:sym typeface="Wingdings" pitchFamily="2" charset="2"/>
              </a:rPr>
              <a:t>What do we learn from soft x-ray polarization of magnetic NSs?</a:t>
            </a:r>
          </a:p>
          <a:p>
            <a:r>
              <a:rPr lang="en-US" sz="1800" i="0" dirty="0">
                <a:sym typeface="Wingdings" pitchFamily="2" charset="2"/>
              </a:rPr>
              <a:t>     -- Surface environment of the NS:  B field (not just dipole field), composition</a:t>
            </a:r>
          </a:p>
          <a:p>
            <a:r>
              <a:rPr lang="en-US" sz="1800" i="0" dirty="0">
                <a:sym typeface="Wingdings" pitchFamily="2" charset="2"/>
              </a:rPr>
              <a:t>     -- Geometry: Magnetic field, spin, line-of-sight  (e.g. spin-kick)</a:t>
            </a:r>
          </a:p>
          <a:p>
            <a:endParaRPr lang="en-US" sz="1800" i="0" dirty="0">
              <a:solidFill>
                <a:srgbClr val="0F3FC2"/>
              </a:solidFill>
              <a:sym typeface="Wingdings" pitchFamily="2" charset="2"/>
            </a:endParaRPr>
          </a:p>
          <a:p>
            <a:r>
              <a:rPr lang="en-US" sz="1800" i="0" dirty="0">
                <a:solidFill>
                  <a:srgbClr val="0F3FC2"/>
                </a:solidFill>
              </a:rPr>
              <a:t>Future mission </a:t>
            </a:r>
            <a:r>
              <a:rPr lang="en-US" sz="1800" i="0" dirty="0" err="1">
                <a:solidFill>
                  <a:srgbClr val="0F3FC2"/>
                </a:solidFill>
              </a:rPr>
              <a:t>eXTP</a:t>
            </a:r>
            <a:r>
              <a:rPr lang="en-US" sz="1800" i="0" dirty="0">
                <a:solidFill>
                  <a:srgbClr val="0F3FC2"/>
                </a:solidFill>
              </a:rPr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9578D-78A0-B461-2409-FB7DBA0E4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39" y="1524000"/>
            <a:ext cx="128452" cy="187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F2E153-11B8-EB7B-89FE-D8FD790FB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43" y="1981200"/>
            <a:ext cx="786161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2F46E6-F76B-1800-6A5D-E9B9B18E9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124200"/>
            <a:ext cx="78616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3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EB02-0041-2C05-CB38-EE90C2E5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11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FE2CF1DF-4494-708E-392C-16CDF0CDC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853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0">
                <a:solidFill>
                  <a:srgbClr val="800000"/>
                </a:solidFill>
                <a:latin typeface="Times" charset="0"/>
                <a:ea typeface="ＭＳ Ｐゴシック" charset="0"/>
              </a:rPr>
              <a:t>Propagation of Polarization from NS Surface to Observer </a:t>
            </a:r>
          </a:p>
          <a:p>
            <a:pPr>
              <a:defRPr/>
            </a:pPr>
            <a:r>
              <a:rPr lang="en-US" sz="2400" b="1" i="0">
                <a:solidFill>
                  <a:srgbClr val="800000"/>
                </a:solidFill>
                <a:latin typeface="Times" charset="0"/>
                <a:ea typeface="ＭＳ Ｐゴシック" charset="0"/>
              </a:rPr>
              <a:t>Through Magnetized Vacuum</a:t>
            </a: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13669" name="Oval 5">
            <a:extLst>
              <a:ext uri="{FF2B5EF4-FFF2-40B4-BE49-F238E27FC236}">
                <a16:creationId xmlns:a16="http://schemas.microsoft.com/office/drawing/2014/main" id="{D1238482-A26A-7482-B44D-0E560D03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200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70" name="Line 6">
            <a:extLst>
              <a:ext uri="{FF2B5EF4-FFF2-40B4-BE49-F238E27FC236}">
                <a16:creationId xmlns:a16="http://schemas.microsoft.com/office/drawing/2014/main" id="{5A8FBBBA-A831-F85C-F0C3-0F73DD712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71" name="Line 7">
            <a:extLst>
              <a:ext uri="{FF2B5EF4-FFF2-40B4-BE49-F238E27FC236}">
                <a16:creationId xmlns:a16="http://schemas.microsoft.com/office/drawing/2014/main" id="{DA816AAA-711E-DA25-AF49-46E7F94FB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953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72" name="Freeform 8">
            <a:extLst>
              <a:ext uri="{FF2B5EF4-FFF2-40B4-BE49-F238E27FC236}">
                <a16:creationId xmlns:a16="http://schemas.microsoft.com/office/drawing/2014/main" id="{2EAD4FA9-826A-F991-B777-FE37398A3BD6}"/>
              </a:ext>
            </a:extLst>
          </p:cNvPr>
          <p:cNvSpPr>
            <a:spLocks/>
          </p:cNvSpPr>
          <p:nvPr/>
        </p:nvSpPr>
        <p:spPr bwMode="auto">
          <a:xfrm>
            <a:off x="2819400" y="2286000"/>
            <a:ext cx="241300" cy="2743200"/>
          </a:xfrm>
          <a:custGeom>
            <a:avLst/>
            <a:gdLst>
              <a:gd name="T0" fmla="*/ 241300 w 152"/>
              <a:gd name="T1" fmla="*/ 2743200 h 1728"/>
              <a:gd name="T2" fmla="*/ 88900 w 152"/>
              <a:gd name="T3" fmla="*/ 2438400 h 1728"/>
              <a:gd name="T4" fmla="*/ 12700 w 152"/>
              <a:gd name="T5" fmla="*/ 1981200 h 1728"/>
              <a:gd name="T6" fmla="*/ 12700 w 152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728">
                <a:moveTo>
                  <a:pt x="152" y="1728"/>
                </a:moveTo>
                <a:cubicBezTo>
                  <a:pt x="116" y="1672"/>
                  <a:pt x="80" y="1616"/>
                  <a:pt x="56" y="1536"/>
                </a:cubicBezTo>
                <a:cubicBezTo>
                  <a:pt x="32" y="1456"/>
                  <a:pt x="16" y="1504"/>
                  <a:pt x="8" y="1248"/>
                </a:cubicBezTo>
                <a:cubicBezTo>
                  <a:pt x="0" y="992"/>
                  <a:pt x="8" y="208"/>
                  <a:pt x="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Freeform 9">
            <a:extLst>
              <a:ext uri="{FF2B5EF4-FFF2-40B4-BE49-F238E27FC236}">
                <a16:creationId xmlns:a16="http://schemas.microsoft.com/office/drawing/2014/main" id="{16035097-A274-480B-BDEF-69310ED0A35D}"/>
              </a:ext>
            </a:extLst>
          </p:cNvPr>
          <p:cNvSpPr>
            <a:spLocks/>
          </p:cNvSpPr>
          <p:nvPr/>
        </p:nvSpPr>
        <p:spPr bwMode="auto">
          <a:xfrm>
            <a:off x="3962400" y="2286000"/>
            <a:ext cx="317500" cy="2743200"/>
          </a:xfrm>
          <a:custGeom>
            <a:avLst/>
            <a:gdLst>
              <a:gd name="T0" fmla="*/ 0 w 200"/>
              <a:gd name="T1" fmla="*/ 2743200 h 1728"/>
              <a:gd name="T2" fmla="*/ 228600 w 200"/>
              <a:gd name="T3" fmla="*/ 2438400 h 1728"/>
              <a:gd name="T4" fmla="*/ 304800 w 200"/>
              <a:gd name="T5" fmla="*/ 2057400 h 1728"/>
              <a:gd name="T6" fmla="*/ 304800 w 200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" h="1728">
                <a:moveTo>
                  <a:pt x="0" y="1728"/>
                </a:moveTo>
                <a:cubicBezTo>
                  <a:pt x="56" y="1668"/>
                  <a:pt x="112" y="1608"/>
                  <a:pt x="144" y="1536"/>
                </a:cubicBezTo>
                <a:cubicBezTo>
                  <a:pt x="176" y="1464"/>
                  <a:pt x="184" y="1552"/>
                  <a:pt x="192" y="1296"/>
                </a:cubicBezTo>
                <a:cubicBezTo>
                  <a:pt x="200" y="1040"/>
                  <a:pt x="196" y="520"/>
                  <a:pt x="1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Rectangle 10">
            <a:extLst>
              <a:ext uri="{FF2B5EF4-FFF2-40B4-BE49-F238E27FC236}">
                <a16:creationId xmlns:a16="http://schemas.microsoft.com/office/drawing/2014/main" id="{182F7432-FED7-3E6D-FCDB-FD520A54F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37401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13676" name="Rectangle 12">
            <a:extLst>
              <a:ext uri="{FF2B5EF4-FFF2-40B4-BE49-F238E27FC236}">
                <a16:creationId xmlns:a16="http://schemas.microsoft.com/office/drawing/2014/main" id="{7F74C1F3-8D40-F1CD-4737-B359711A4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110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13680" name="Line 16">
            <a:extLst>
              <a:ext uri="{FF2B5EF4-FFF2-40B4-BE49-F238E27FC236}">
                <a16:creationId xmlns:a16="http://schemas.microsoft.com/office/drawing/2014/main" id="{063A812E-D7DC-C216-9CA5-6F946FA1DF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648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83" name="Rectangle 19">
            <a:extLst>
              <a:ext uri="{FF2B5EF4-FFF2-40B4-BE49-F238E27FC236}">
                <a16:creationId xmlns:a16="http://schemas.microsoft.com/office/drawing/2014/main" id="{322B37A4-2D41-C1EF-3482-123542931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73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13688" name="Line 24">
            <a:extLst>
              <a:ext uri="{FF2B5EF4-FFF2-40B4-BE49-F238E27FC236}">
                <a16:creationId xmlns:a16="http://schemas.microsoft.com/office/drawing/2014/main" id="{D751D838-0EEA-F509-F664-0A9694F74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89" name="Line 25">
            <a:extLst>
              <a:ext uri="{FF2B5EF4-FFF2-40B4-BE49-F238E27FC236}">
                <a16:creationId xmlns:a16="http://schemas.microsoft.com/office/drawing/2014/main" id="{D392B1CD-CEB6-1C2B-EA93-B0CCBA772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886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90" name="Rectangle 26">
            <a:extLst>
              <a:ext uri="{FF2B5EF4-FFF2-40B4-BE49-F238E27FC236}">
                <a16:creationId xmlns:a16="http://schemas.microsoft.com/office/drawing/2014/main" id="{855EC178-D305-245F-9A41-6044E5DE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40354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13691" name="Line 27">
            <a:extLst>
              <a:ext uri="{FF2B5EF4-FFF2-40B4-BE49-F238E27FC236}">
                <a16:creationId xmlns:a16="http://schemas.microsoft.com/office/drawing/2014/main" id="{6C78ACB2-2720-A4D0-9EB4-FAE54654B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92" name="Line 28">
            <a:extLst>
              <a:ext uri="{FF2B5EF4-FFF2-40B4-BE49-F238E27FC236}">
                <a16:creationId xmlns:a16="http://schemas.microsoft.com/office/drawing/2014/main" id="{87CF05BA-C9EC-2962-753D-9AE29A3EF1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86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94" name="Line 30">
            <a:extLst>
              <a:ext uri="{FF2B5EF4-FFF2-40B4-BE49-F238E27FC236}">
                <a16:creationId xmlns:a16="http://schemas.microsoft.com/office/drawing/2014/main" id="{A36268DF-3361-3DE0-7AB1-BB66DD1EE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572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13696" name="Rectangle 32">
            <a:extLst>
              <a:ext uri="{FF2B5EF4-FFF2-40B4-BE49-F238E27FC236}">
                <a16:creationId xmlns:a16="http://schemas.microsoft.com/office/drawing/2014/main" id="{909168AD-87C9-8B98-6B36-A9E9269A5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2235200"/>
            <a:ext cx="3532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>
                <a:solidFill>
                  <a:srgbClr val="0000FF"/>
                </a:solidFill>
                <a:latin typeface="Times" charset="0"/>
                <a:ea typeface="ＭＳ Ｐゴシック" charset="0"/>
              </a:rPr>
              <a:t>polarization limiting radius &gt;&gt; R</a:t>
            </a: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13697" name="Rectangle 33">
            <a:extLst>
              <a:ext uri="{FF2B5EF4-FFF2-40B4-BE49-F238E27FC236}">
                <a16:creationId xmlns:a16="http://schemas.microsoft.com/office/drawing/2014/main" id="{D9B1F783-D1C2-D62D-C824-CC830A36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13699" name="Rectangle 35">
            <a:extLst>
              <a:ext uri="{FF2B5EF4-FFF2-40B4-BE49-F238E27FC236}">
                <a16:creationId xmlns:a16="http://schemas.microsoft.com/office/drawing/2014/main" id="{62FCDBF4-4DE6-A3F3-A422-C1A8689C8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429000"/>
            <a:ext cx="374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Polarization states of photons from</a:t>
            </a:r>
          </a:p>
          <a:p>
            <a:pPr>
              <a:defRPr/>
            </a:pPr>
            <a:r>
              <a:rPr lang="en-US" sz="20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different patches of the star are</a:t>
            </a:r>
          </a:p>
          <a:p>
            <a:pPr>
              <a:defRPr/>
            </a:pPr>
            <a:r>
              <a:rPr lang="en-US" sz="20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aligned at large r, and (largely) </a:t>
            </a:r>
          </a:p>
          <a:p>
            <a:pPr>
              <a:defRPr/>
            </a:pPr>
            <a:r>
              <a:rPr lang="en-US" sz="20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do not cancel --- Thanks to QED!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05AF060D-7D9C-C6F6-51F4-95114C4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853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0">
                <a:solidFill>
                  <a:srgbClr val="800000"/>
                </a:solidFill>
                <a:latin typeface="Times" charset="0"/>
                <a:ea typeface="ＭＳ Ｐゴシック" charset="0"/>
              </a:rPr>
              <a:t>Propagation of Polarization from NS Surface to Observer </a:t>
            </a:r>
          </a:p>
          <a:p>
            <a:pPr>
              <a:defRPr/>
            </a:pPr>
            <a:r>
              <a:rPr lang="en-US" sz="2400" b="1" i="0">
                <a:solidFill>
                  <a:srgbClr val="800000"/>
                </a:solidFill>
                <a:latin typeface="Times" charset="0"/>
                <a:ea typeface="ＭＳ Ｐゴシック" charset="0"/>
              </a:rPr>
              <a:t>Through Magnetized Vacuum</a:t>
            </a: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69987" name="Oval 3">
            <a:extLst>
              <a:ext uri="{FF2B5EF4-FFF2-40B4-BE49-F238E27FC236}">
                <a16:creationId xmlns:a16="http://schemas.microsoft.com/office/drawing/2014/main" id="{70FAA2C7-7B9F-C95E-4788-1D8B82EF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57200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69988" name="Line 4">
            <a:extLst>
              <a:ext uri="{FF2B5EF4-FFF2-40B4-BE49-F238E27FC236}">
                <a16:creationId xmlns:a16="http://schemas.microsoft.com/office/drawing/2014/main" id="{3B3CA0C7-CDDD-2764-2405-6BFD7F4F4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953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69989" name="Line 5">
            <a:extLst>
              <a:ext uri="{FF2B5EF4-FFF2-40B4-BE49-F238E27FC236}">
                <a16:creationId xmlns:a16="http://schemas.microsoft.com/office/drawing/2014/main" id="{8F390C06-BA6A-B4A3-BF3A-6451984F8A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953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69990" name="Freeform 6">
            <a:extLst>
              <a:ext uri="{FF2B5EF4-FFF2-40B4-BE49-F238E27FC236}">
                <a16:creationId xmlns:a16="http://schemas.microsoft.com/office/drawing/2014/main" id="{7A95F13A-ADC0-247A-577F-20F67CC346C8}"/>
              </a:ext>
            </a:extLst>
          </p:cNvPr>
          <p:cNvSpPr>
            <a:spLocks/>
          </p:cNvSpPr>
          <p:nvPr/>
        </p:nvSpPr>
        <p:spPr bwMode="auto">
          <a:xfrm>
            <a:off x="2819400" y="2286000"/>
            <a:ext cx="241300" cy="2743200"/>
          </a:xfrm>
          <a:custGeom>
            <a:avLst/>
            <a:gdLst>
              <a:gd name="T0" fmla="*/ 241300 w 152"/>
              <a:gd name="T1" fmla="*/ 2743200 h 1728"/>
              <a:gd name="T2" fmla="*/ 88900 w 152"/>
              <a:gd name="T3" fmla="*/ 2438400 h 1728"/>
              <a:gd name="T4" fmla="*/ 12700 w 152"/>
              <a:gd name="T5" fmla="*/ 1981200 h 1728"/>
              <a:gd name="T6" fmla="*/ 12700 w 152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728">
                <a:moveTo>
                  <a:pt x="152" y="1728"/>
                </a:moveTo>
                <a:cubicBezTo>
                  <a:pt x="116" y="1672"/>
                  <a:pt x="80" y="1616"/>
                  <a:pt x="56" y="1536"/>
                </a:cubicBezTo>
                <a:cubicBezTo>
                  <a:pt x="32" y="1456"/>
                  <a:pt x="16" y="1504"/>
                  <a:pt x="8" y="1248"/>
                </a:cubicBezTo>
                <a:cubicBezTo>
                  <a:pt x="0" y="992"/>
                  <a:pt x="8" y="208"/>
                  <a:pt x="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Freeform 7">
            <a:extLst>
              <a:ext uri="{FF2B5EF4-FFF2-40B4-BE49-F238E27FC236}">
                <a16:creationId xmlns:a16="http://schemas.microsoft.com/office/drawing/2014/main" id="{775B35E8-86E4-9837-8133-AF4E766193B2}"/>
              </a:ext>
            </a:extLst>
          </p:cNvPr>
          <p:cNvSpPr>
            <a:spLocks/>
          </p:cNvSpPr>
          <p:nvPr/>
        </p:nvSpPr>
        <p:spPr bwMode="auto">
          <a:xfrm>
            <a:off x="3962400" y="2286000"/>
            <a:ext cx="317500" cy="2743200"/>
          </a:xfrm>
          <a:custGeom>
            <a:avLst/>
            <a:gdLst>
              <a:gd name="T0" fmla="*/ 0 w 200"/>
              <a:gd name="T1" fmla="*/ 2743200 h 1728"/>
              <a:gd name="T2" fmla="*/ 228600 w 200"/>
              <a:gd name="T3" fmla="*/ 2438400 h 1728"/>
              <a:gd name="T4" fmla="*/ 304800 w 200"/>
              <a:gd name="T5" fmla="*/ 2057400 h 1728"/>
              <a:gd name="T6" fmla="*/ 304800 w 200"/>
              <a:gd name="T7" fmla="*/ 0 h 17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" h="1728">
                <a:moveTo>
                  <a:pt x="0" y="1728"/>
                </a:moveTo>
                <a:cubicBezTo>
                  <a:pt x="56" y="1668"/>
                  <a:pt x="112" y="1608"/>
                  <a:pt x="144" y="1536"/>
                </a:cubicBezTo>
                <a:cubicBezTo>
                  <a:pt x="176" y="1464"/>
                  <a:pt x="184" y="1552"/>
                  <a:pt x="192" y="1296"/>
                </a:cubicBezTo>
                <a:cubicBezTo>
                  <a:pt x="200" y="1040"/>
                  <a:pt x="196" y="520"/>
                  <a:pt x="1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Rectangle 8">
            <a:extLst>
              <a:ext uri="{FF2B5EF4-FFF2-40B4-BE49-F238E27FC236}">
                <a16:creationId xmlns:a16="http://schemas.microsoft.com/office/drawing/2014/main" id="{B23CEF87-4511-E2C7-F2CA-C9EEBE260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3" y="37401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69993" name="Rectangle 9">
            <a:extLst>
              <a:ext uri="{FF2B5EF4-FFF2-40B4-BE49-F238E27FC236}">
                <a16:creationId xmlns:a16="http://schemas.microsoft.com/office/drawing/2014/main" id="{17F50646-AFEB-A940-40D5-873D9ABDE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495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69994" name="Line 10">
            <a:extLst>
              <a:ext uri="{FF2B5EF4-FFF2-40B4-BE49-F238E27FC236}">
                <a16:creationId xmlns:a16="http://schemas.microsoft.com/office/drawing/2014/main" id="{39EBEBB2-754C-BEF0-09D8-4EA82B955A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46482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69995" name="Rectangle 11">
            <a:extLst>
              <a:ext uri="{FF2B5EF4-FFF2-40B4-BE49-F238E27FC236}">
                <a16:creationId xmlns:a16="http://schemas.microsoft.com/office/drawing/2014/main" id="{95822780-467C-1616-6420-F7C652AA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73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69996" name="Line 12">
            <a:extLst>
              <a:ext uri="{FF2B5EF4-FFF2-40B4-BE49-F238E27FC236}">
                <a16:creationId xmlns:a16="http://schemas.microsoft.com/office/drawing/2014/main" id="{AA6211BE-A898-665D-6EDB-022533BC7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438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69997" name="Line 13">
            <a:extLst>
              <a:ext uri="{FF2B5EF4-FFF2-40B4-BE49-F238E27FC236}">
                <a16:creationId xmlns:a16="http://schemas.microsoft.com/office/drawing/2014/main" id="{7BCD9E34-2F02-3860-EC24-7F3CF65F3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886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69998" name="Rectangle 14">
            <a:extLst>
              <a:ext uri="{FF2B5EF4-FFF2-40B4-BE49-F238E27FC236}">
                <a16:creationId xmlns:a16="http://schemas.microsoft.com/office/drawing/2014/main" id="{C7826110-6756-A0B5-95F0-BCFC3B504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40354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69999" name="Line 15">
            <a:extLst>
              <a:ext uri="{FF2B5EF4-FFF2-40B4-BE49-F238E27FC236}">
                <a16:creationId xmlns:a16="http://schemas.microsoft.com/office/drawing/2014/main" id="{F75D9B9F-8FAF-7F3F-78B8-EB0B91A6EB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70000" name="Line 16">
            <a:extLst>
              <a:ext uri="{FF2B5EF4-FFF2-40B4-BE49-F238E27FC236}">
                <a16:creationId xmlns:a16="http://schemas.microsoft.com/office/drawing/2014/main" id="{FD52AF47-7658-D6EA-FF58-0D6231445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886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70001" name="Line 17">
            <a:extLst>
              <a:ext uri="{FF2B5EF4-FFF2-40B4-BE49-F238E27FC236}">
                <a16:creationId xmlns:a16="http://schemas.microsoft.com/office/drawing/2014/main" id="{FA2D0773-6D5F-8450-5B5D-586AC3F1E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572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i="0">
              <a:latin typeface="Times" charset="0"/>
              <a:ea typeface="ＭＳ Ｐゴシック" charset="0"/>
            </a:endParaRPr>
          </a:p>
        </p:txBody>
      </p:sp>
      <p:sp>
        <p:nvSpPr>
          <p:cNvPr id="170003" name="Rectangle 19">
            <a:extLst>
              <a:ext uri="{FF2B5EF4-FFF2-40B4-BE49-F238E27FC236}">
                <a16:creationId xmlns:a16="http://schemas.microsoft.com/office/drawing/2014/main" id="{16791435-C596-F3C3-F861-AF5DB713B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70004" name="Rectangle 20">
            <a:extLst>
              <a:ext uri="{FF2B5EF4-FFF2-40B4-BE49-F238E27FC236}">
                <a16:creationId xmlns:a16="http://schemas.microsoft.com/office/drawing/2014/main" id="{71431F9C-5D9C-C9C0-B200-918CEC770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38719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Polarization states of photons from</a:t>
            </a:r>
          </a:p>
          <a:p>
            <a:pPr>
              <a:defRPr/>
            </a:pPr>
            <a:r>
              <a:rPr lang="en-US" sz="2000" b="1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most</a:t>
            </a:r>
            <a:r>
              <a:rPr lang="en-US" sz="20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 region of the NS surface are</a:t>
            </a:r>
          </a:p>
          <a:p>
            <a:pPr>
              <a:defRPr/>
            </a:pPr>
            <a:r>
              <a:rPr lang="en-US" sz="20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aligned at large r, and do not cancel </a:t>
            </a:r>
          </a:p>
          <a:p>
            <a:pPr>
              <a:defRPr/>
            </a:pPr>
            <a:r>
              <a:rPr lang="en-US" sz="20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--- Thanks to QED!</a:t>
            </a:r>
          </a:p>
        </p:txBody>
      </p:sp>
      <p:sp>
        <p:nvSpPr>
          <p:cNvPr id="170005" name="Rectangle 21">
            <a:extLst>
              <a:ext uri="{FF2B5EF4-FFF2-40B4-BE49-F238E27FC236}">
                <a16:creationId xmlns:a16="http://schemas.microsoft.com/office/drawing/2014/main" id="{4024B7AB-3879-5BEA-DAF7-1098E735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352800"/>
            <a:ext cx="3633788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>
                <a:solidFill>
                  <a:srgbClr val="800040"/>
                </a:solidFill>
                <a:latin typeface="Times" charset="0"/>
                <a:ea typeface="ＭＳ Ｐゴシック" charset="0"/>
              </a:rPr>
              <a:t>===&gt;</a:t>
            </a:r>
          </a:p>
          <a:p>
            <a:pPr>
              <a:defRPr/>
            </a:pPr>
            <a:r>
              <a:rPr lang="en-US" sz="2000" i="0">
                <a:solidFill>
                  <a:srgbClr val="800040"/>
                </a:solidFill>
                <a:latin typeface="Times" charset="0"/>
                <a:ea typeface="ＭＳ Ｐゴシック" charset="0"/>
              </a:rPr>
              <a:t>Observed polarization direction </a:t>
            </a:r>
          </a:p>
          <a:p>
            <a:pPr>
              <a:defRPr/>
            </a:pPr>
            <a:r>
              <a:rPr lang="en-US" sz="2000" i="0">
                <a:solidFill>
                  <a:srgbClr val="800040"/>
                </a:solidFill>
                <a:latin typeface="Times" charset="0"/>
                <a:ea typeface="ＭＳ Ｐゴシック" charset="0"/>
              </a:rPr>
              <a:t>depends only on the dipole </a:t>
            </a:r>
          </a:p>
          <a:p>
            <a:pPr>
              <a:defRPr/>
            </a:pPr>
            <a:r>
              <a:rPr lang="en-US" sz="2000" i="0">
                <a:solidFill>
                  <a:srgbClr val="800040"/>
                </a:solidFill>
                <a:latin typeface="Times" charset="0"/>
                <a:ea typeface="ＭＳ Ｐゴシック" charset="0"/>
              </a:rPr>
              <a:t>component of the field, regardless</a:t>
            </a:r>
          </a:p>
          <a:p>
            <a:pPr>
              <a:defRPr/>
            </a:pPr>
            <a:r>
              <a:rPr lang="en-US" sz="2000" i="0">
                <a:solidFill>
                  <a:srgbClr val="800040"/>
                </a:solidFill>
                <a:latin typeface="Times" charset="0"/>
                <a:ea typeface="ＭＳ Ｐゴシック" charset="0"/>
              </a:rPr>
              <a:t>of surface field structure.</a:t>
            </a:r>
          </a:p>
          <a:p>
            <a:pPr>
              <a:lnSpc>
                <a:spcPct val="130000"/>
              </a:lnSpc>
              <a:defRPr/>
            </a:pPr>
            <a:r>
              <a:rPr lang="en-US" sz="2000" i="0">
                <a:solidFill>
                  <a:srgbClr val="0000FF"/>
                </a:solidFill>
                <a:latin typeface="Times" charset="0"/>
                <a:ea typeface="ＭＳ Ｐゴシック" charset="0"/>
              </a:rPr>
              <a:t>(Recall: Intensity light curves</a:t>
            </a:r>
          </a:p>
          <a:p>
            <a:pPr>
              <a:defRPr/>
            </a:pPr>
            <a:r>
              <a:rPr lang="en-US" sz="2000" i="0">
                <a:solidFill>
                  <a:srgbClr val="0000FF"/>
                </a:solidFill>
                <a:latin typeface="Times" charset="0"/>
                <a:ea typeface="ＭＳ Ｐゴシック" charset="0"/>
              </a:rPr>
              <a:t>depend on surface field structure)</a:t>
            </a:r>
            <a:endParaRPr lang="en-US" sz="2000" i="0">
              <a:solidFill>
                <a:srgbClr val="800040"/>
              </a:solidFill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000" i="0">
              <a:solidFill>
                <a:srgbClr val="800040"/>
              </a:solidFill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>
            <a:extLst>
              <a:ext uri="{FF2B5EF4-FFF2-40B4-BE49-F238E27FC236}">
                <a16:creationId xmlns:a16="http://schemas.microsoft.com/office/drawing/2014/main" id="{85AFAAAC-55F9-BABA-CA57-3F5289698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04800"/>
            <a:ext cx="2451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>
            <a:extLst>
              <a:ext uri="{FF2B5EF4-FFF2-40B4-BE49-F238E27FC236}">
                <a16:creationId xmlns:a16="http://schemas.microsoft.com/office/drawing/2014/main" id="{2FDDF7F4-6E10-1FE9-8DD1-4681E1A60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106363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0">
                <a:solidFill>
                  <a:srgbClr val="800000"/>
                </a:solidFill>
                <a:latin typeface="Times" charset="0"/>
                <a:ea typeface="ＭＳ Ｐゴシック" charset="0"/>
              </a:rPr>
              <a:t>B=10</a:t>
            </a:r>
            <a:r>
              <a:rPr lang="en-US" sz="2000" b="1" i="0" baseline="30000">
                <a:solidFill>
                  <a:srgbClr val="800000"/>
                </a:solidFill>
                <a:latin typeface="Times" charset="0"/>
                <a:ea typeface="ＭＳ Ｐゴシック" charset="0"/>
              </a:rPr>
              <a:t>13</a:t>
            </a:r>
            <a:r>
              <a:rPr lang="en-US" sz="2000" b="1" i="0">
                <a:solidFill>
                  <a:srgbClr val="800000"/>
                </a:solidFill>
                <a:latin typeface="Times" charset="0"/>
                <a:ea typeface="ＭＳ Ｐゴシック" charset="0"/>
              </a:rPr>
              <a:t>G </a:t>
            </a:r>
            <a:endParaRPr lang="en-US" sz="2000" i="0">
              <a:latin typeface="Times" charset="0"/>
              <a:ea typeface="ＭＳ Ｐゴシック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5CCB8C5F-BCE9-8669-48B5-9DE088C8F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2084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grpSp>
        <p:nvGrpSpPr>
          <p:cNvPr id="65547" name="Group 11">
            <a:extLst>
              <a:ext uri="{FF2B5EF4-FFF2-40B4-BE49-F238E27FC236}">
                <a16:creationId xmlns:a16="http://schemas.microsoft.com/office/drawing/2014/main" id="{E523F4E9-64ED-B034-04B0-DC6EB02310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248400"/>
            <a:ext cx="8721725" cy="396875"/>
            <a:chOff x="144" y="3936"/>
            <a:chExt cx="5494" cy="250"/>
          </a:xfrm>
        </p:grpSpPr>
        <p:sp>
          <p:nvSpPr>
            <p:cNvPr id="65544" name="Rectangle 8">
              <a:extLst>
                <a:ext uri="{FF2B5EF4-FFF2-40B4-BE49-F238E27FC236}">
                  <a16:creationId xmlns:a16="http://schemas.microsoft.com/office/drawing/2014/main" id="{92B04FDB-F961-55F6-78E3-DAF7E8EE1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936"/>
              <a:ext cx="50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i="0" dirty="0">
                  <a:solidFill>
                    <a:srgbClr val="800000"/>
                  </a:solidFill>
                  <a:latin typeface="Times" charset="0"/>
                  <a:ea typeface="ＭＳ Ｐゴシック" charset="0"/>
                </a:rPr>
                <a:t>Plane of linear polarization at &lt;1 keV is perpendicular to that at &gt;4 keV.</a:t>
              </a:r>
            </a:p>
          </p:txBody>
        </p:sp>
        <p:sp>
          <p:nvSpPr>
            <p:cNvPr id="65545" name="AutoShape 9">
              <a:extLst>
                <a:ext uri="{FF2B5EF4-FFF2-40B4-BE49-F238E27FC236}">
                  <a16:creationId xmlns:a16="http://schemas.microsoft.com/office/drawing/2014/main" id="{A8AEADC8-771E-CCD7-583C-723F0810C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994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i="0">
                <a:latin typeface="Times" charset="0"/>
                <a:ea typeface="ＭＳ Ｐゴシック" charset="0"/>
              </a:endParaRPr>
            </a:p>
          </p:txBody>
        </p:sp>
      </p:grpSp>
      <p:pic>
        <p:nvPicPr>
          <p:cNvPr id="65548" name="Picture 12">
            <a:extLst>
              <a:ext uri="{FF2B5EF4-FFF2-40B4-BE49-F238E27FC236}">
                <a16:creationId xmlns:a16="http://schemas.microsoft.com/office/drawing/2014/main" id="{5814CFE2-868F-B674-1A4C-4046B544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54102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5552" name="Picture 16">
            <a:extLst>
              <a:ext uri="{FF2B5EF4-FFF2-40B4-BE49-F238E27FC236}">
                <a16:creationId xmlns:a16="http://schemas.microsoft.com/office/drawing/2014/main" id="{6AB834E9-D0EF-AEB5-1BC7-C2D2611B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127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554" name="Rectangle 18">
            <a:extLst>
              <a:ext uri="{FF2B5EF4-FFF2-40B4-BE49-F238E27FC236}">
                <a16:creationId xmlns:a16="http://schemas.microsoft.com/office/drawing/2014/main" id="{F3F34DAA-B2F6-A0C8-026D-A6A3C7E26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867400"/>
            <a:ext cx="3194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0">
                <a:solidFill>
                  <a:srgbClr val="000080"/>
                </a:solidFill>
                <a:latin typeface="Times" charset="0"/>
                <a:ea typeface="ＭＳ Ｐゴシック" charset="0"/>
              </a:rPr>
              <a:t>Van Adelsberg &amp; DL 2006 (also DL &amp; Ho 2003)</a:t>
            </a:r>
          </a:p>
        </p:txBody>
      </p:sp>
      <p:pic>
        <p:nvPicPr>
          <p:cNvPr id="85000" name="Picture 19">
            <a:extLst>
              <a:ext uri="{FF2B5EF4-FFF2-40B4-BE49-F238E27FC236}">
                <a16:creationId xmlns:a16="http://schemas.microsoft.com/office/drawing/2014/main" id="{6169CF42-C773-C463-9980-3E3B20B5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81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FCE84-B0FD-FED9-375D-D1B77DFD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09700"/>
            <a:ext cx="6400800" cy="4351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BE3974-B5C9-F14E-AAF5-D7CA4B0FC11E}"/>
              </a:ext>
            </a:extLst>
          </p:cNvPr>
          <p:cNvSpPr txBox="1"/>
          <p:nvPr/>
        </p:nvSpPr>
        <p:spPr>
          <a:xfrm>
            <a:off x="1534510" y="830317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730606"/>
                </a:solidFill>
              </a:rPr>
              <a:t>After phase-averaging:</a:t>
            </a:r>
          </a:p>
        </p:txBody>
      </p:sp>
    </p:spTree>
    <p:extLst>
      <p:ext uri="{BB962C8B-B14F-4D97-AF65-F5344CB8AC3E}">
        <p14:creationId xmlns:p14="http://schemas.microsoft.com/office/powerpoint/2010/main" val="203377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160AF-8C06-3721-F21A-F6B01FC16DD0}"/>
              </a:ext>
            </a:extLst>
          </p:cNvPr>
          <p:cNvSpPr txBox="1"/>
          <p:nvPr/>
        </p:nvSpPr>
        <p:spPr>
          <a:xfrm>
            <a:off x="320965" y="403885"/>
            <a:ext cx="825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730606"/>
                </a:solidFill>
              </a:rPr>
              <a:t>Taverna et al. 2022, Science, “Polarized X-rays from a magnetar”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B2EDA-9BA0-24C8-1152-099347E296E6}"/>
              </a:ext>
            </a:extLst>
          </p:cNvPr>
          <p:cNvSpPr txBox="1"/>
          <p:nvPr/>
        </p:nvSpPr>
        <p:spPr>
          <a:xfrm>
            <a:off x="289434" y="1066800"/>
            <a:ext cx="69365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</a:rPr>
              <a:t>AXP 4U 0142</a:t>
            </a:r>
            <a:r>
              <a:rPr lang="en-US" sz="2000" i="0" dirty="0">
                <a:solidFill>
                  <a:schemeClr val="accent2"/>
                </a:solidFill>
              </a:rPr>
              <a:t>:  in quiescence:  P=8.7s;  P, </a:t>
            </a:r>
            <a:r>
              <a:rPr lang="en-US" sz="2000" i="0" dirty="0" err="1">
                <a:solidFill>
                  <a:schemeClr val="accent2"/>
                </a:solidFill>
              </a:rPr>
              <a:t>Pdot</a:t>
            </a:r>
            <a:r>
              <a:rPr lang="en-US" sz="2000" i="0" dirty="0">
                <a:solidFill>
                  <a:schemeClr val="accent2"/>
                </a:solidFill>
              </a:rPr>
              <a:t> =&gt; B</a:t>
            </a:r>
            <a:r>
              <a:rPr lang="en-US" sz="2000" i="0" baseline="-25000" dirty="0">
                <a:solidFill>
                  <a:schemeClr val="accent2"/>
                </a:solidFill>
              </a:rPr>
              <a:t>d</a:t>
            </a:r>
            <a:r>
              <a:rPr lang="en-US" sz="2000" i="0" dirty="0">
                <a:solidFill>
                  <a:schemeClr val="accent2"/>
                </a:solidFill>
              </a:rPr>
              <a:t>~10</a:t>
            </a:r>
            <a:r>
              <a:rPr lang="en-US" sz="2000" i="0" baseline="30000" dirty="0">
                <a:solidFill>
                  <a:schemeClr val="accent2"/>
                </a:solidFill>
              </a:rPr>
              <a:t>14</a:t>
            </a:r>
            <a:r>
              <a:rPr lang="en-US" sz="2000" i="0" dirty="0">
                <a:solidFill>
                  <a:schemeClr val="accent2"/>
                </a:solidFill>
              </a:rPr>
              <a:t>G     </a:t>
            </a:r>
          </a:p>
          <a:p>
            <a:r>
              <a:rPr lang="en-US" sz="2000" i="0" dirty="0">
                <a:solidFill>
                  <a:schemeClr val="accent2"/>
                </a:solidFill>
              </a:rPr>
              <a:t>                          T</a:t>
            </a:r>
            <a:r>
              <a:rPr lang="en-US" sz="2000" i="0" baseline="-25000" dirty="0">
                <a:solidFill>
                  <a:schemeClr val="accent2"/>
                </a:solidFill>
              </a:rPr>
              <a:t>s</a:t>
            </a:r>
            <a:r>
              <a:rPr lang="en-US" sz="2000" i="0" dirty="0">
                <a:solidFill>
                  <a:schemeClr val="accent2"/>
                </a:solidFill>
              </a:rPr>
              <a:t> = 5 MK (+ PL or another BB)</a:t>
            </a:r>
          </a:p>
          <a:p>
            <a:endParaRPr lang="en-US" sz="2000" i="0" dirty="0">
              <a:solidFill>
                <a:schemeClr val="accent2"/>
              </a:solidFill>
            </a:endParaRPr>
          </a:p>
          <a:p>
            <a:r>
              <a:rPr lang="en-US" sz="2000" i="0" dirty="0">
                <a:solidFill>
                  <a:schemeClr val="accent2"/>
                </a:solidFill>
              </a:rPr>
              <a:t>IXPE found:  </a:t>
            </a:r>
            <a:r>
              <a:rPr lang="en-US" sz="2000" i="0" dirty="0"/>
              <a:t>Linear polarization degree =</a:t>
            </a:r>
          </a:p>
          <a:p>
            <a:r>
              <a:rPr lang="en-US" sz="2000" i="0" dirty="0"/>
              <a:t>                                                      </a:t>
            </a:r>
            <a:r>
              <a:rPr lang="en-US" sz="1800" i="0" dirty="0"/>
              <a:t>angle: 90-degree change at 4-5 keV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5FAC0-1659-F70A-A116-2796CDC0B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44" y="2841745"/>
            <a:ext cx="7069355" cy="3954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0E36F0-7BE1-082E-2397-C1DBC2F8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57400"/>
            <a:ext cx="4224877" cy="26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9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B99909C-2A80-3B31-DF95-150846012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5181600" cy="57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 i="0">
                <a:solidFill>
                  <a:srgbClr val="800040"/>
                </a:solidFill>
              </a:rPr>
              <a:t>For B&lt;7</a:t>
            </a:r>
            <a:r>
              <a:rPr lang="en-US" altLang="en-US" sz="2000" b="1" i="0">
                <a:solidFill>
                  <a:srgbClr val="800040"/>
                </a:solidFill>
                <a:sym typeface="Symbol" pitchFamily="2" charset="2"/>
              </a:rPr>
              <a:t>10</a:t>
            </a:r>
            <a:r>
              <a:rPr lang="en-US" altLang="en-US" sz="2000" b="1" i="0" baseline="30000">
                <a:solidFill>
                  <a:srgbClr val="800040"/>
                </a:solidFill>
                <a:sym typeface="Symbol" pitchFamily="2" charset="2"/>
              </a:rPr>
              <a:t>13</a:t>
            </a:r>
            <a:r>
              <a:rPr lang="en-US" altLang="en-US" sz="2000" b="1" i="0">
                <a:solidFill>
                  <a:srgbClr val="800040"/>
                </a:solidFill>
                <a:sym typeface="Symbol" pitchFamily="2" charset="2"/>
              </a:rPr>
              <a:t>G </a:t>
            </a:r>
            <a:r>
              <a:rPr lang="en-US" altLang="en-US" sz="2000" i="0">
                <a:solidFill>
                  <a:srgbClr val="0000FF"/>
                </a:solidFill>
                <a:sym typeface="Symbol" pitchFamily="2" charset="2"/>
              </a:rPr>
              <a:t> </a:t>
            </a:r>
            <a:r>
              <a:rPr lang="en-US" altLang="en-US" sz="2000" i="0">
                <a:sym typeface="Symbol" pitchFamily="2" charset="2"/>
              </a:rPr>
              <a:t>(</a:t>
            </a:r>
            <a:r>
              <a:rPr lang="en-US" altLang="en-US" sz="2000" i="0" baseline="-25000">
                <a:sym typeface="Symbol" pitchFamily="2" charset="2"/>
              </a:rPr>
              <a:t>vac  </a:t>
            </a:r>
            <a:r>
              <a:rPr lang="en-US" altLang="en-US" sz="2000" i="0">
                <a:sym typeface="Symbol" pitchFamily="2" charset="2"/>
              </a:rPr>
              <a:t>&lt;</a:t>
            </a:r>
            <a:r>
              <a:rPr lang="en-US" altLang="en-US" sz="2000" i="0" baseline="-25000">
                <a:sym typeface="Symbol" pitchFamily="2" charset="2"/>
              </a:rPr>
              <a:t> </a:t>
            </a:r>
            <a:r>
              <a:rPr lang="en-US" altLang="en-US" sz="2000" i="0">
                <a:sym typeface="Symbol" pitchFamily="2" charset="2"/>
              </a:rPr>
              <a:t></a:t>
            </a:r>
            <a:r>
              <a:rPr lang="en-US" altLang="en-US" sz="2000" i="0" baseline="-25000">
                <a:sym typeface="Symbol" pitchFamily="2" charset="2"/>
              </a:rPr>
              <a:t>o-mode </a:t>
            </a:r>
            <a:r>
              <a:rPr lang="en-US" altLang="en-US" sz="2000" i="0">
                <a:sym typeface="Symbol" pitchFamily="2" charset="2"/>
              </a:rPr>
              <a:t>&lt; </a:t>
            </a:r>
            <a:r>
              <a:rPr lang="en-US" altLang="en-US" sz="2000" i="0" baseline="-25000">
                <a:sym typeface="Symbol" pitchFamily="2" charset="2"/>
              </a:rPr>
              <a:t>x-mode</a:t>
            </a:r>
            <a:r>
              <a:rPr lang="en-US" altLang="en-US" sz="2000" i="0">
                <a:sym typeface="Symbol" pitchFamily="2" charset="2"/>
              </a:rPr>
              <a:t>)</a:t>
            </a:r>
          </a:p>
          <a:p>
            <a:pPr>
              <a:lnSpc>
                <a:spcPct val="180000"/>
              </a:lnSpc>
              <a:buFontTx/>
              <a:buChar char="•"/>
            </a:pPr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Negligible effect on  spectrum </a:t>
            </a:r>
          </a:p>
          <a:p>
            <a:pPr>
              <a:lnSpc>
                <a:spcPct val="70000"/>
              </a:lnSpc>
            </a:pPr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        (spectral line possible: already observed?)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Dramatic effect on X-ray polarization signals  </a:t>
            </a:r>
          </a:p>
          <a:p>
            <a:pPr>
              <a:lnSpc>
                <a:spcPct val="80000"/>
              </a:lnSpc>
            </a:pPr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        (plane of linear polarization depends E)</a:t>
            </a:r>
          </a:p>
          <a:p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        </a:t>
            </a:r>
            <a:r>
              <a:rPr lang="en-US" altLang="en-US" sz="2000" i="0">
                <a:solidFill>
                  <a:srgbClr val="800080"/>
                </a:solidFill>
                <a:sym typeface="Symbol" pitchFamily="2" charset="2"/>
              </a:rPr>
              <a:t>--- A </a:t>
            </a:r>
            <a:r>
              <a:rPr lang="ja-JP" altLang="en-US" sz="2000" i="0">
                <a:solidFill>
                  <a:srgbClr val="800080"/>
                </a:solidFill>
                <a:latin typeface="Arial" panose="020B0604020202020204" pitchFamily="34" charset="0"/>
                <a:sym typeface="Symbol" pitchFamily="2" charset="2"/>
              </a:rPr>
              <a:t>“</a:t>
            </a:r>
            <a:r>
              <a:rPr lang="en-US" altLang="ja-JP" sz="2000" i="0">
                <a:solidFill>
                  <a:srgbClr val="800080"/>
                </a:solidFill>
                <a:sym typeface="Symbol" pitchFamily="2" charset="2"/>
              </a:rPr>
              <a:t>clean</a:t>
            </a:r>
            <a:r>
              <a:rPr lang="ja-JP" altLang="en-US" sz="2000" i="0">
                <a:solidFill>
                  <a:srgbClr val="800080"/>
                </a:solidFill>
                <a:latin typeface="Arial" panose="020B0604020202020204" pitchFamily="34" charset="0"/>
                <a:sym typeface="Symbol" pitchFamily="2" charset="2"/>
              </a:rPr>
              <a:t>”</a:t>
            </a:r>
            <a:r>
              <a:rPr lang="en-US" altLang="ja-JP" sz="2000" i="0">
                <a:solidFill>
                  <a:srgbClr val="800080"/>
                </a:solidFill>
                <a:sym typeface="Symbol" pitchFamily="2" charset="2"/>
              </a:rPr>
              <a:t>  QED signature</a:t>
            </a:r>
            <a:endParaRPr lang="en-US" altLang="ja-JP" sz="2000" i="0">
              <a:solidFill>
                <a:srgbClr val="000080"/>
              </a:solidFill>
              <a:sym typeface="Symbol" pitchFamily="2" charset="2"/>
            </a:endParaRPr>
          </a:p>
          <a:p>
            <a:endParaRPr lang="en-US" altLang="en-US" sz="2000" i="0">
              <a:solidFill>
                <a:srgbClr val="000080"/>
              </a:solidFill>
              <a:sym typeface="Symbol" pitchFamily="2" charset="2"/>
            </a:endParaRPr>
          </a:p>
          <a:p>
            <a:endParaRPr lang="en-US" altLang="en-US" sz="2000" b="1" i="0">
              <a:solidFill>
                <a:srgbClr val="800040"/>
              </a:solidFill>
            </a:endParaRPr>
          </a:p>
          <a:p>
            <a:r>
              <a:rPr lang="en-US" altLang="en-US" sz="2000" b="1" i="0">
                <a:solidFill>
                  <a:srgbClr val="800040"/>
                </a:solidFill>
              </a:rPr>
              <a:t>For B&gt;7</a:t>
            </a:r>
            <a:r>
              <a:rPr lang="en-US" altLang="en-US" sz="2000" b="1" i="0">
                <a:solidFill>
                  <a:srgbClr val="800040"/>
                </a:solidFill>
                <a:sym typeface="Symbol" pitchFamily="2" charset="2"/>
              </a:rPr>
              <a:t>10</a:t>
            </a:r>
            <a:r>
              <a:rPr lang="en-US" altLang="en-US" sz="2000" b="1" i="0" baseline="30000">
                <a:solidFill>
                  <a:srgbClr val="800040"/>
                </a:solidFill>
                <a:sym typeface="Symbol" pitchFamily="2" charset="2"/>
              </a:rPr>
              <a:t>13</a:t>
            </a:r>
            <a:r>
              <a:rPr lang="en-US" altLang="en-US" sz="2000" b="1" i="0">
                <a:solidFill>
                  <a:srgbClr val="800040"/>
                </a:solidFill>
                <a:sym typeface="Symbol" pitchFamily="2" charset="2"/>
              </a:rPr>
              <a:t> G  </a:t>
            </a:r>
            <a:r>
              <a:rPr lang="en-US" altLang="en-US" sz="2000" b="1" i="0">
                <a:sym typeface="Symbol" pitchFamily="2" charset="2"/>
              </a:rPr>
              <a:t>(</a:t>
            </a:r>
            <a:r>
              <a:rPr lang="en-US" altLang="en-US" sz="2000" i="0">
                <a:sym typeface="Symbol" pitchFamily="2" charset="2"/>
              </a:rPr>
              <a:t></a:t>
            </a:r>
            <a:r>
              <a:rPr lang="en-US" altLang="en-US" sz="2000" i="0" baseline="-25000">
                <a:sym typeface="Symbol" pitchFamily="2" charset="2"/>
              </a:rPr>
              <a:t>o-mode  </a:t>
            </a:r>
            <a:r>
              <a:rPr lang="en-US" altLang="en-US" sz="2000" i="0">
                <a:sym typeface="Symbol" pitchFamily="2" charset="2"/>
              </a:rPr>
              <a:t>&lt;</a:t>
            </a:r>
            <a:r>
              <a:rPr lang="en-US" altLang="en-US" sz="2000" i="0" baseline="-25000">
                <a:sym typeface="Symbol" pitchFamily="2" charset="2"/>
              </a:rPr>
              <a:t> </a:t>
            </a:r>
            <a:r>
              <a:rPr lang="en-US" altLang="en-US" sz="2000" i="0">
                <a:sym typeface="Symbol" pitchFamily="2" charset="2"/>
              </a:rPr>
              <a:t></a:t>
            </a:r>
            <a:r>
              <a:rPr lang="en-US" altLang="en-US" sz="2000" i="0" baseline="-25000">
                <a:sym typeface="Symbol" pitchFamily="2" charset="2"/>
              </a:rPr>
              <a:t>vac </a:t>
            </a:r>
            <a:r>
              <a:rPr lang="en-US" altLang="en-US" sz="2000" i="0">
                <a:sym typeface="Symbol" pitchFamily="2" charset="2"/>
              </a:rPr>
              <a:t>&lt; </a:t>
            </a:r>
            <a:r>
              <a:rPr lang="en-US" altLang="en-US" sz="2000" i="0" baseline="-25000">
                <a:sym typeface="Symbol" pitchFamily="2" charset="2"/>
              </a:rPr>
              <a:t>x-mode</a:t>
            </a:r>
            <a:r>
              <a:rPr lang="en-US" altLang="en-US" sz="2000" i="0">
                <a:sym typeface="Symbol" pitchFamily="2" charset="2"/>
              </a:rPr>
              <a:t>)</a:t>
            </a:r>
          </a:p>
          <a:p>
            <a:pPr>
              <a:lnSpc>
                <a:spcPct val="190000"/>
              </a:lnSpc>
              <a:buFontTx/>
              <a:buChar char="•"/>
            </a:pPr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Dramatic effect on spectrum  </a:t>
            </a:r>
          </a:p>
          <a:p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      (suppress absorption lines, soften hard </a:t>
            </a:r>
          </a:p>
          <a:p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        tails: observations of magnetars)</a:t>
            </a:r>
          </a:p>
          <a:p>
            <a:pPr>
              <a:buFontTx/>
              <a:buChar char="•"/>
            </a:pPr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Polarization signals affected by QED:</a:t>
            </a:r>
          </a:p>
          <a:p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       plane of linear polarization coincides for</a:t>
            </a:r>
          </a:p>
          <a:p>
            <a:r>
              <a:rPr lang="en-US" altLang="en-US" sz="2000" i="0">
                <a:solidFill>
                  <a:srgbClr val="000080"/>
                </a:solidFill>
                <a:sym typeface="Symbol" pitchFamily="2" charset="2"/>
              </a:rPr>
              <a:t>        different E</a:t>
            </a:r>
          </a:p>
          <a:p>
            <a:r>
              <a:rPr lang="en-US" altLang="en-US" sz="2000" i="0">
                <a:solidFill>
                  <a:srgbClr val="0000FF"/>
                </a:solidFill>
                <a:sym typeface="Symbol" pitchFamily="2" charset="2"/>
              </a:rPr>
              <a:t>    </a:t>
            </a:r>
          </a:p>
          <a:p>
            <a:endParaRPr lang="en-US" altLang="en-US" sz="2000" i="0">
              <a:solidFill>
                <a:srgbClr val="0000FF"/>
              </a:solidFill>
              <a:sym typeface="Symbol" pitchFamily="2" charset="2"/>
            </a:endParaRP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A23022E1-79B3-692D-A6E6-109FF1DD4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4360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pic>
        <p:nvPicPr>
          <p:cNvPr id="97283" name="Picture 5">
            <a:extLst>
              <a:ext uri="{FF2B5EF4-FFF2-40B4-BE49-F238E27FC236}">
                <a16:creationId xmlns:a16="http://schemas.microsoft.com/office/drawing/2014/main" id="{751E9292-902A-9E4D-CF91-BA5C2771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322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C36FF52B-0C26-CD61-8D60-A5F23345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381000"/>
            <a:ext cx="868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>
                <a:solidFill>
                  <a:srgbClr val="0000FF"/>
                </a:solidFill>
                <a:latin typeface="Times" charset="0"/>
                <a:ea typeface="ＭＳ Ｐゴシック" charset="0"/>
              </a:rPr>
              <a:t>Recapitulation:</a:t>
            </a:r>
            <a:r>
              <a:rPr lang="en-US" sz="2400" i="0">
                <a:solidFill>
                  <a:srgbClr val="800000"/>
                </a:solidFill>
                <a:latin typeface="Times" charset="0"/>
                <a:ea typeface="ＭＳ Ｐゴシック" charset="0"/>
              </a:rPr>
              <a:t> </a:t>
            </a:r>
            <a:r>
              <a:rPr lang="en-US" sz="2400" b="1" i="0">
                <a:solidFill>
                  <a:srgbClr val="800000"/>
                </a:solidFill>
                <a:latin typeface="Times" charset="0"/>
                <a:ea typeface="ＭＳ Ｐゴシック" charset="0"/>
              </a:rPr>
              <a:t>Effect of Vacuum Resonance on Surface Emission</a:t>
            </a:r>
            <a:r>
              <a:rPr lang="en-US" sz="2400" i="0">
                <a:latin typeface="Times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160AF-8C06-3721-F21A-F6B01FC16DD0}"/>
              </a:ext>
            </a:extLst>
          </p:cNvPr>
          <p:cNvSpPr txBox="1"/>
          <p:nvPr/>
        </p:nvSpPr>
        <p:spPr>
          <a:xfrm>
            <a:off x="320965" y="403885"/>
            <a:ext cx="825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730606"/>
                </a:solidFill>
              </a:rPr>
              <a:t>Taverna et al. 2022, Science, “Polarized X-rays from a magnetar”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B2EDA-9BA0-24C8-1152-099347E296E6}"/>
              </a:ext>
            </a:extLst>
          </p:cNvPr>
          <p:cNvSpPr txBox="1"/>
          <p:nvPr/>
        </p:nvSpPr>
        <p:spPr>
          <a:xfrm>
            <a:off x="289434" y="1066800"/>
            <a:ext cx="69365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</a:rPr>
              <a:t>AXP 4U 0142</a:t>
            </a:r>
            <a:r>
              <a:rPr lang="en-US" sz="2000" i="0" dirty="0">
                <a:solidFill>
                  <a:schemeClr val="accent2"/>
                </a:solidFill>
              </a:rPr>
              <a:t>:  in quiescence:  P=8.7s;  P, </a:t>
            </a:r>
            <a:r>
              <a:rPr lang="en-US" sz="2000" i="0" dirty="0" err="1">
                <a:solidFill>
                  <a:schemeClr val="accent2"/>
                </a:solidFill>
              </a:rPr>
              <a:t>Pdot</a:t>
            </a:r>
            <a:r>
              <a:rPr lang="en-US" sz="2000" i="0" dirty="0">
                <a:solidFill>
                  <a:schemeClr val="accent2"/>
                </a:solidFill>
              </a:rPr>
              <a:t> =&gt; B</a:t>
            </a:r>
            <a:r>
              <a:rPr lang="en-US" sz="2000" i="0" baseline="-25000" dirty="0">
                <a:solidFill>
                  <a:schemeClr val="accent2"/>
                </a:solidFill>
              </a:rPr>
              <a:t>d</a:t>
            </a:r>
            <a:r>
              <a:rPr lang="en-US" sz="2000" i="0" dirty="0">
                <a:solidFill>
                  <a:schemeClr val="accent2"/>
                </a:solidFill>
              </a:rPr>
              <a:t>~10</a:t>
            </a:r>
            <a:r>
              <a:rPr lang="en-US" sz="2000" i="0" baseline="30000" dirty="0">
                <a:solidFill>
                  <a:schemeClr val="accent2"/>
                </a:solidFill>
              </a:rPr>
              <a:t>14</a:t>
            </a:r>
            <a:r>
              <a:rPr lang="en-US" sz="2000" i="0" dirty="0">
                <a:solidFill>
                  <a:schemeClr val="accent2"/>
                </a:solidFill>
              </a:rPr>
              <a:t>G     </a:t>
            </a:r>
          </a:p>
          <a:p>
            <a:r>
              <a:rPr lang="en-US" sz="2000" i="0" dirty="0">
                <a:solidFill>
                  <a:schemeClr val="accent2"/>
                </a:solidFill>
              </a:rPr>
              <a:t>                          T</a:t>
            </a:r>
            <a:r>
              <a:rPr lang="en-US" sz="2000" i="0" baseline="-25000" dirty="0">
                <a:solidFill>
                  <a:schemeClr val="accent2"/>
                </a:solidFill>
              </a:rPr>
              <a:t>s</a:t>
            </a:r>
            <a:r>
              <a:rPr lang="en-US" sz="2000" i="0" dirty="0">
                <a:solidFill>
                  <a:schemeClr val="accent2"/>
                </a:solidFill>
              </a:rPr>
              <a:t> = 5 MK (+ PL or another BB)</a:t>
            </a:r>
          </a:p>
          <a:p>
            <a:endParaRPr lang="en-US" sz="2000" i="0" dirty="0">
              <a:solidFill>
                <a:schemeClr val="accent2"/>
              </a:solidFill>
            </a:endParaRPr>
          </a:p>
          <a:p>
            <a:r>
              <a:rPr lang="en-US" sz="2000" i="0" dirty="0">
                <a:solidFill>
                  <a:schemeClr val="accent2"/>
                </a:solidFill>
              </a:rPr>
              <a:t>IXPE found:  </a:t>
            </a:r>
            <a:r>
              <a:rPr lang="en-US" sz="2000" i="0" dirty="0"/>
              <a:t>Linear polarization degree =</a:t>
            </a:r>
          </a:p>
          <a:p>
            <a:r>
              <a:rPr lang="en-US" sz="2000" i="0" dirty="0"/>
              <a:t>                                                      </a:t>
            </a:r>
            <a:r>
              <a:rPr lang="en-US" sz="1800" i="0" dirty="0"/>
              <a:t>angle: 90-degree change at 4-5 keV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E36F0-7BE1-082E-2397-C1DBC2F8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057400"/>
            <a:ext cx="4224877" cy="2661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4F5F6-2AB9-6819-906B-39C1E0F2899E}"/>
              </a:ext>
            </a:extLst>
          </p:cNvPr>
          <p:cNvSpPr txBox="1"/>
          <p:nvPr/>
        </p:nvSpPr>
        <p:spPr>
          <a:xfrm>
            <a:off x="320965" y="3588441"/>
            <a:ext cx="6286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0F3FC2"/>
                </a:solidFill>
              </a:rPr>
              <a:t>Taverna et al suggested: condensed surface of 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76DE1-4F21-E8A7-7936-A54C51BA22AD}"/>
              </a:ext>
            </a:extLst>
          </p:cNvPr>
          <p:cNvSpPr txBox="1"/>
          <p:nvPr/>
        </p:nvSpPr>
        <p:spPr>
          <a:xfrm>
            <a:off x="1219200" y="5436968"/>
            <a:ext cx="4838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Not clear B is high enough and T low enough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6844F4-9EC6-A30E-2E39-8A609FE6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5508966" cy="266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A9FA00-598E-2314-D44E-DD1F1E72E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580" y="4657412"/>
            <a:ext cx="4288221" cy="2534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A06E41-4C17-463A-64AC-2A4AEF3AD8F8}"/>
              </a:ext>
            </a:extLst>
          </p:cNvPr>
          <p:cNvSpPr txBox="1"/>
          <p:nvPr/>
        </p:nvSpPr>
        <p:spPr>
          <a:xfrm>
            <a:off x="6440138" y="4852193"/>
            <a:ext cx="2614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>
                <a:solidFill>
                  <a:srgbClr val="0070C0"/>
                </a:solidFill>
              </a:rPr>
              <a:t>Van </a:t>
            </a:r>
            <a:r>
              <a:rPr lang="en-US" sz="1600" i="0" dirty="0" err="1">
                <a:solidFill>
                  <a:srgbClr val="0070C0"/>
                </a:solidFill>
              </a:rPr>
              <a:t>Adelsberg</a:t>
            </a:r>
            <a:r>
              <a:rPr lang="en-US" sz="1600" i="0" dirty="0">
                <a:solidFill>
                  <a:srgbClr val="0070C0"/>
                </a:solidFill>
              </a:rPr>
              <a:t>, DL et al 2005</a:t>
            </a:r>
          </a:p>
          <a:p>
            <a:r>
              <a:rPr lang="en-US" sz="1600" i="0" dirty="0" err="1">
                <a:solidFill>
                  <a:srgbClr val="0070C0"/>
                </a:solidFill>
              </a:rPr>
              <a:t>Medin</a:t>
            </a:r>
            <a:r>
              <a:rPr lang="en-US" sz="1600" i="0" dirty="0">
                <a:solidFill>
                  <a:srgbClr val="0070C0"/>
                </a:solidFill>
              </a:rPr>
              <a:t> &amp; DL 2006</a:t>
            </a:r>
          </a:p>
        </p:txBody>
      </p:sp>
    </p:spTree>
    <p:extLst>
      <p:ext uri="{BB962C8B-B14F-4D97-AF65-F5344CB8AC3E}">
        <p14:creationId xmlns:p14="http://schemas.microsoft.com/office/powerpoint/2010/main" val="427092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160AF-8C06-3721-F21A-F6B01FC16DD0}"/>
              </a:ext>
            </a:extLst>
          </p:cNvPr>
          <p:cNvSpPr txBox="1"/>
          <p:nvPr/>
        </p:nvSpPr>
        <p:spPr>
          <a:xfrm>
            <a:off x="320965" y="403885"/>
            <a:ext cx="825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730606"/>
                </a:solidFill>
              </a:rPr>
              <a:t>Taverna et al. 2022, Science, “Polarized X-rays from a magnetar”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B2EDA-9BA0-24C8-1152-099347E296E6}"/>
              </a:ext>
            </a:extLst>
          </p:cNvPr>
          <p:cNvSpPr txBox="1"/>
          <p:nvPr/>
        </p:nvSpPr>
        <p:spPr>
          <a:xfrm>
            <a:off x="289434" y="1066800"/>
            <a:ext cx="69365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chemeClr val="accent2"/>
                </a:solidFill>
              </a:rPr>
              <a:t>AXP 4U 0142</a:t>
            </a:r>
            <a:r>
              <a:rPr lang="en-US" sz="2000" i="0" dirty="0">
                <a:solidFill>
                  <a:schemeClr val="accent2"/>
                </a:solidFill>
              </a:rPr>
              <a:t>:  in quiescence:  P=8.7s;  P, </a:t>
            </a:r>
            <a:r>
              <a:rPr lang="en-US" sz="2000" i="0" dirty="0" err="1">
                <a:solidFill>
                  <a:schemeClr val="accent2"/>
                </a:solidFill>
              </a:rPr>
              <a:t>Pdot</a:t>
            </a:r>
            <a:r>
              <a:rPr lang="en-US" sz="2000" i="0" dirty="0">
                <a:solidFill>
                  <a:schemeClr val="accent2"/>
                </a:solidFill>
              </a:rPr>
              <a:t> =&gt; B</a:t>
            </a:r>
            <a:r>
              <a:rPr lang="en-US" sz="2000" i="0" baseline="-25000" dirty="0">
                <a:solidFill>
                  <a:schemeClr val="accent2"/>
                </a:solidFill>
              </a:rPr>
              <a:t>d</a:t>
            </a:r>
            <a:r>
              <a:rPr lang="en-US" sz="2000" i="0" dirty="0">
                <a:solidFill>
                  <a:schemeClr val="accent2"/>
                </a:solidFill>
              </a:rPr>
              <a:t>~10</a:t>
            </a:r>
            <a:r>
              <a:rPr lang="en-US" sz="2000" i="0" baseline="30000" dirty="0">
                <a:solidFill>
                  <a:schemeClr val="accent2"/>
                </a:solidFill>
              </a:rPr>
              <a:t>14</a:t>
            </a:r>
            <a:r>
              <a:rPr lang="en-US" sz="2000" i="0" dirty="0">
                <a:solidFill>
                  <a:schemeClr val="accent2"/>
                </a:solidFill>
              </a:rPr>
              <a:t>G     </a:t>
            </a:r>
          </a:p>
          <a:p>
            <a:r>
              <a:rPr lang="en-US" sz="2000" i="0" dirty="0">
                <a:solidFill>
                  <a:schemeClr val="accent2"/>
                </a:solidFill>
              </a:rPr>
              <a:t>                          T</a:t>
            </a:r>
            <a:r>
              <a:rPr lang="en-US" sz="2000" i="0" baseline="-25000" dirty="0">
                <a:solidFill>
                  <a:schemeClr val="accent2"/>
                </a:solidFill>
              </a:rPr>
              <a:t>s</a:t>
            </a:r>
            <a:r>
              <a:rPr lang="en-US" sz="2000" i="0" dirty="0">
                <a:solidFill>
                  <a:schemeClr val="accent2"/>
                </a:solidFill>
              </a:rPr>
              <a:t> = 5 MK (+ PL or another BB)</a:t>
            </a:r>
          </a:p>
          <a:p>
            <a:endParaRPr lang="en-US" sz="2000" i="0" dirty="0">
              <a:solidFill>
                <a:schemeClr val="accent2"/>
              </a:solidFill>
            </a:endParaRPr>
          </a:p>
          <a:p>
            <a:r>
              <a:rPr lang="en-US" sz="2000" i="0" dirty="0">
                <a:solidFill>
                  <a:schemeClr val="accent2"/>
                </a:solidFill>
              </a:rPr>
              <a:t>IXPE found:  </a:t>
            </a:r>
            <a:r>
              <a:rPr lang="en-US" sz="2000" i="0" dirty="0"/>
              <a:t>Linear polarization degree =</a:t>
            </a:r>
          </a:p>
          <a:p>
            <a:r>
              <a:rPr lang="en-US" sz="2000" i="0" dirty="0"/>
              <a:t>                                                      </a:t>
            </a:r>
            <a:r>
              <a:rPr lang="en-US" sz="1800" i="0" dirty="0"/>
              <a:t>angle: 90-degree change at 4-5 keV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E36F0-7BE1-082E-2397-C1DBC2F8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057400"/>
            <a:ext cx="4224877" cy="266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99925A-8EF4-3FE7-7471-1C8E6E525C44}"/>
              </a:ext>
            </a:extLst>
          </p:cNvPr>
          <p:cNvSpPr txBox="1"/>
          <p:nvPr/>
        </p:nvSpPr>
        <p:spPr>
          <a:xfrm>
            <a:off x="441434" y="4256690"/>
            <a:ext cx="78640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0" dirty="0">
                <a:solidFill>
                  <a:srgbClr val="C00000"/>
                </a:solidFill>
              </a:rPr>
              <a:t>This talk:</a:t>
            </a:r>
          </a:p>
          <a:p>
            <a:r>
              <a:rPr lang="en-US" sz="2800" i="0" dirty="0">
                <a:solidFill>
                  <a:srgbClr val="C00000"/>
                </a:solidFill>
              </a:rPr>
              <a:t>A more natural explanation: QED vacuum resonance</a:t>
            </a:r>
            <a:r>
              <a:rPr lang="en-US" sz="2800" i="0" dirty="0">
                <a:solidFill>
                  <a:srgbClr val="0F3FC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75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E4501F-CFD4-7F6F-52A7-9A23BF648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6400800" cy="2455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DDB7E-A9BF-2984-5F5F-958F5E441F12}"/>
              </a:ext>
            </a:extLst>
          </p:cNvPr>
          <p:cNvSpPr txBox="1"/>
          <p:nvPr/>
        </p:nvSpPr>
        <p:spPr>
          <a:xfrm>
            <a:off x="388883" y="2895600"/>
            <a:ext cx="84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solidFill>
                  <a:srgbClr val="0070C0"/>
                </a:solidFill>
              </a:rPr>
              <a:t>Predicted 90-degree polarization changes at ~2 keV for  B&lt; 7x10</a:t>
            </a:r>
            <a:r>
              <a:rPr lang="en-US" sz="1800" i="0" baseline="30000" dirty="0">
                <a:solidFill>
                  <a:srgbClr val="0070C0"/>
                </a:solidFill>
              </a:rPr>
              <a:t>13</a:t>
            </a:r>
            <a:r>
              <a:rPr lang="en-US" sz="1800" i="0" dirty="0">
                <a:solidFill>
                  <a:srgbClr val="0070C0"/>
                </a:solidFill>
              </a:rPr>
              <a:t>G  (for H atmosphere)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0B775-FDBC-558F-7CA8-3C34E21E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475423"/>
            <a:ext cx="4648200" cy="31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6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CEB587-146E-DD1E-BF59-A14C8C41657D}"/>
              </a:ext>
            </a:extLst>
          </p:cNvPr>
          <p:cNvSpPr txBox="1"/>
          <p:nvPr/>
        </p:nvSpPr>
        <p:spPr>
          <a:xfrm>
            <a:off x="762000" y="457200"/>
            <a:ext cx="4120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>
                <a:solidFill>
                  <a:srgbClr val="730606"/>
                </a:solidFill>
              </a:rPr>
              <a:t>Neutron star atmosphere: </a:t>
            </a:r>
          </a:p>
          <a:p>
            <a:r>
              <a:rPr lang="en-US" sz="2000" i="0" dirty="0"/>
              <a:t>magnetized (partially ionized) plasma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7A792-D5EA-1167-0F3F-2CBEA2D1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39" y="1656882"/>
            <a:ext cx="1765300" cy="539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19D5BD-4840-E6BA-EDFC-204DB7ACB03E}"/>
              </a:ext>
            </a:extLst>
          </p:cNvPr>
          <p:cNvSpPr txBox="1"/>
          <p:nvPr/>
        </p:nvSpPr>
        <p:spPr>
          <a:xfrm>
            <a:off x="1308463" y="1656882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Scale height: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097BB-557F-549A-08DB-0EB00C5B4125}"/>
              </a:ext>
            </a:extLst>
          </p:cNvPr>
          <p:cNvSpPr txBox="1"/>
          <p:nvPr/>
        </p:nvSpPr>
        <p:spPr>
          <a:xfrm>
            <a:off x="1308463" y="2457208"/>
            <a:ext cx="318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Density:       0.1 – 100  g/cm</a:t>
            </a:r>
            <a:r>
              <a:rPr lang="en-US" sz="2000" i="0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88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Object 3">
            <a:extLst>
              <a:ext uri="{FF2B5EF4-FFF2-40B4-BE49-F238E27FC236}">
                <a16:creationId xmlns:a16="http://schemas.microsoft.com/office/drawing/2014/main" id="{FDC88952-7C53-5EFA-1E35-CB2351EDA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678458"/>
              </p:ext>
            </p:extLst>
          </p:nvPr>
        </p:nvGraphicFramePr>
        <p:xfrm>
          <a:off x="4876800" y="2743200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743200" imgH="1828800" progId="Word.Picture.8">
                  <p:embed/>
                </p:oleObj>
              </mc:Choice>
              <mc:Fallback>
                <p:oleObj name="Picture" r:id="rId3" imgW="2743200" imgH="1828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>
            <a:extLst>
              <a:ext uri="{FF2B5EF4-FFF2-40B4-BE49-F238E27FC236}">
                <a16:creationId xmlns:a16="http://schemas.microsoft.com/office/drawing/2014/main" id="{90F3555C-F561-BA67-8756-3D5B3023B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2938" y="34623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i="0">
              <a:latin typeface="Times" charset="0"/>
              <a:ea typeface="ＭＳ Ｐゴシック" charset="0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1B9C1E2-DF60-8079-5E76-C4DCA1D470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5913" y="803576"/>
            <a:ext cx="8382000" cy="584686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>
                <a:solidFill>
                  <a:srgbClr val="800040"/>
                </a:solidFill>
                <a:cs typeface="+mj-cs"/>
              </a:rPr>
              <a:t>Photon Polarization Modes in a Magnetized Plasma</a:t>
            </a:r>
            <a:br>
              <a:rPr lang="en-US" sz="2800" b="1" dirty="0">
                <a:solidFill>
                  <a:srgbClr val="800040"/>
                </a:solidFill>
                <a:cs typeface="+mj-cs"/>
              </a:rPr>
            </a:br>
            <a:r>
              <a:rPr lang="en-US" sz="2800" b="1" dirty="0">
                <a:solidFill>
                  <a:srgbClr val="800040"/>
                </a:solidFill>
                <a:cs typeface="+mj-cs"/>
              </a:rPr>
              <a:t> </a:t>
            </a:r>
            <a:r>
              <a:rPr lang="en-US" sz="2400" dirty="0">
                <a:solidFill>
                  <a:srgbClr val="0F3FC2"/>
                </a:solidFill>
                <a:cs typeface="+mj-cs"/>
              </a:rPr>
              <a:t>Dielectric tensor:   </a:t>
            </a:r>
            <a:r>
              <a:rPr lang="en-US" altLang="en-US" sz="3600" b="1" dirty="0">
                <a:solidFill>
                  <a:srgbClr val="0000FF"/>
                </a:solidFill>
                <a:sym typeface="Symbol" pitchFamily="2" charset="2"/>
              </a:rPr>
              <a:t></a:t>
            </a:r>
            <a:r>
              <a:rPr lang="en-US" altLang="en-US" sz="2800" i="0" dirty="0">
                <a:solidFill>
                  <a:srgbClr val="0000FF"/>
                </a:solidFill>
                <a:sym typeface="Symbol" pitchFamily="2" charset="2"/>
              </a:rPr>
              <a:t> = </a:t>
            </a:r>
            <a:r>
              <a:rPr lang="en-US" altLang="en-US" sz="2800" b="1" i="0" dirty="0">
                <a:solidFill>
                  <a:srgbClr val="0000FF"/>
                </a:solidFill>
                <a:sym typeface="Symbol" pitchFamily="2" charset="2"/>
              </a:rPr>
              <a:t>I </a:t>
            </a:r>
            <a:r>
              <a:rPr lang="en-US" altLang="en-US" sz="2800" i="0" dirty="0">
                <a:solidFill>
                  <a:srgbClr val="0000FF"/>
                </a:solidFill>
                <a:sym typeface="Symbol" pitchFamily="2" charset="2"/>
              </a:rPr>
              <a:t>+ </a:t>
            </a:r>
            <a:r>
              <a:rPr lang="en-US" altLang="en-US" sz="2800" b="1" i="0" dirty="0">
                <a:solidFill>
                  <a:srgbClr val="0000FF"/>
                </a:solidFill>
                <a:sym typeface="Symbol" pitchFamily="2" charset="2"/>
              </a:rPr>
              <a:t>∆</a:t>
            </a:r>
            <a:r>
              <a:rPr lang="en-US" altLang="en-US" sz="3600" b="1" dirty="0">
                <a:solidFill>
                  <a:srgbClr val="0000FF"/>
                </a:solidFill>
                <a:sym typeface="Symbol" pitchFamily="2" charset="2"/>
              </a:rPr>
              <a:t> </a:t>
            </a:r>
            <a:r>
              <a:rPr lang="en-US" altLang="en-US" sz="2800" i="0" baseline="30000" dirty="0">
                <a:solidFill>
                  <a:srgbClr val="0000FF"/>
                </a:solidFill>
                <a:sym typeface="Symbol" pitchFamily="2" charset="2"/>
              </a:rPr>
              <a:t>(plasma)</a:t>
            </a:r>
            <a:br>
              <a:rPr lang="en-US" altLang="en-US" sz="2800" i="0" baseline="30000" dirty="0">
                <a:solidFill>
                  <a:srgbClr val="0000FF"/>
                </a:solidFill>
                <a:sym typeface="Symbol" pitchFamily="2" charset="2"/>
              </a:rPr>
            </a:br>
            <a:br>
              <a:rPr lang="en-US" altLang="en-US" sz="2800" i="0" baseline="30000" dirty="0">
                <a:solidFill>
                  <a:srgbClr val="0000FF"/>
                </a:solidFill>
                <a:sym typeface="Symbol" pitchFamily="2" charset="2"/>
              </a:rPr>
            </a:br>
            <a:r>
              <a:rPr lang="en-US" altLang="en-US" sz="2800" i="0" baseline="30000" dirty="0">
                <a:solidFill>
                  <a:srgbClr val="0000FF"/>
                </a:solidFill>
                <a:sym typeface="Symbol" pitchFamily="2" charset="2"/>
              </a:rPr>
              <a:t> </a:t>
            </a:r>
            <a:r>
              <a:rPr lang="en-US" altLang="en-US" sz="2000" i="0" dirty="0">
                <a:solidFill>
                  <a:srgbClr val="0F3FC2"/>
                </a:solidFill>
                <a:sym typeface="Symbol" pitchFamily="2" charset="2"/>
              </a:rPr>
              <a:t>For photon energy </a:t>
            </a:r>
            <a:r>
              <a:rPr lang="en-US" sz="2000" i="1" dirty="0">
                <a:solidFill>
                  <a:srgbClr val="0F3FC2"/>
                </a:solidFill>
                <a:cs typeface="+mj-cs"/>
                <a:sym typeface="Symbol" charset="0"/>
              </a:rPr>
              <a:t></a:t>
            </a:r>
            <a:r>
              <a:rPr lang="en-US" sz="2000" dirty="0">
                <a:solidFill>
                  <a:srgbClr val="0F3FC2"/>
                </a:solidFill>
                <a:cs typeface="+mj-cs"/>
                <a:sym typeface="Symbol" charset="0"/>
              </a:rPr>
              <a:t> </a:t>
            </a:r>
            <a:r>
              <a:rPr lang="en-US" sz="2000" dirty="0">
                <a:solidFill>
                  <a:srgbClr val="0F3FC2"/>
                </a:solidFill>
                <a:cs typeface="+mj-cs"/>
              </a:rPr>
              <a:t>&lt;&lt; </a:t>
            </a:r>
            <a:r>
              <a:rPr lang="en-US" sz="2000" i="1" dirty="0">
                <a:solidFill>
                  <a:srgbClr val="0F3FC2"/>
                </a:solidFill>
                <a:cs typeface="+mj-cs"/>
                <a:sym typeface="Symbol" charset="0"/>
              </a:rPr>
              <a:t></a:t>
            </a:r>
            <a:r>
              <a:rPr lang="en-US" sz="2000" i="1" baseline="-25000" dirty="0" err="1">
                <a:solidFill>
                  <a:srgbClr val="0F3FC2"/>
                </a:solidFill>
                <a:cs typeface="+mj-cs"/>
                <a:sym typeface="Symbol" charset="0"/>
              </a:rPr>
              <a:t>ce</a:t>
            </a:r>
            <a:r>
              <a:rPr lang="en-US" sz="2000" i="1" dirty="0">
                <a:solidFill>
                  <a:srgbClr val="0F3FC2"/>
                </a:solidFill>
                <a:cs typeface="+mj-cs"/>
                <a:sym typeface="Symbol" charset="0"/>
              </a:rPr>
              <a:t> =</a:t>
            </a:r>
            <a:r>
              <a:rPr lang="en-US" sz="2000" dirty="0">
                <a:solidFill>
                  <a:srgbClr val="0F3FC2"/>
                </a:solidFill>
                <a:cs typeface="+mj-cs"/>
                <a:sym typeface="Symbol" charset="0"/>
              </a:rPr>
              <a:t>1160</a:t>
            </a:r>
            <a:r>
              <a:rPr lang="en-US" sz="2000" i="1" dirty="0">
                <a:solidFill>
                  <a:srgbClr val="0F3FC2"/>
                </a:solidFill>
                <a:cs typeface="+mj-cs"/>
                <a:sym typeface="Symbol" charset="0"/>
              </a:rPr>
              <a:t> B</a:t>
            </a:r>
            <a:r>
              <a:rPr lang="en-US" sz="2000" i="1" baseline="-25000" dirty="0">
                <a:solidFill>
                  <a:srgbClr val="0F3FC2"/>
                </a:solidFill>
                <a:cs typeface="+mj-cs"/>
                <a:sym typeface="Symbol" charset="0"/>
              </a:rPr>
              <a:t>14</a:t>
            </a:r>
            <a:r>
              <a:rPr lang="en-US" sz="2000" i="1" dirty="0">
                <a:solidFill>
                  <a:srgbClr val="0F3FC2"/>
                </a:solidFill>
                <a:cs typeface="+mj-cs"/>
                <a:sym typeface="Symbol" charset="0"/>
              </a:rPr>
              <a:t> </a:t>
            </a:r>
            <a:r>
              <a:rPr lang="en-US" sz="2000" dirty="0">
                <a:solidFill>
                  <a:srgbClr val="0F3FC2"/>
                </a:solidFill>
                <a:cs typeface="+mj-cs"/>
                <a:sym typeface="Symbol" charset="0"/>
              </a:rPr>
              <a:t>keV</a:t>
            </a:r>
            <a:r>
              <a:rPr lang="en-US" sz="2000" dirty="0">
                <a:solidFill>
                  <a:srgbClr val="0F3FC2"/>
                </a:solidFill>
                <a:cs typeface="+mj-cs"/>
              </a:rPr>
              <a:t> 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14CDFBC1-0DDB-A32F-537E-958730221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692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66F5384-C940-1CB7-1650-FAEEC5AF6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41" y="1602398"/>
            <a:ext cx="5002213" cy="211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endParaRPr lang="en-US" sz="2000" b="1" i="0" dirty="0">
              <a:solidFill>
                <a:srgbClr val="0000FF"/>
              </a:solidFill>
              <a:latin typeface="Times" charset="0"/>
              <a:ea typeface="ＭＳ Ｐゴシック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000" i="0" dirty="0">
                <a:latin typeface="Times" charset="0"/>
                <a:ea typeface="ＭＳ Ｐゴシック" charset="0"/>
              </a:rPr>
              <a:t>Ordinary Mode (O-mode):</a:t>
            </a:r>
            <a:endParaRPr lang="en-US" sz="2400" i="0" dirty="0">
              <a:latin typeface="Times" charset="0"/>
              <a:ea typeface="ＭＳ Ｐゴシック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400" i="0" dirty="0">
                <a:latin typeface="Times" charset="0"/>
                <a:ea typeface="ＭＳ Ｐゴシック" charset="0"/>
              </a:rPr>
              <a:t>        </a:t>
            </a:r>
            <a:r>
              <a:rPr lang="en-US" sz="2000" b="1" i="0" dirty="0">
                <a:latin typeface="Times" charset="0"/>
                <a:ea typeface="ＭＳ Ｐゴシック" charset="0"/>
              </a:rPr>
              <a:t>E</a:t>
            </a:r>
            <a:r>
              <a:rPr lang="en-US" sz="2000" i="0" dirty="0">
                <a:latin typeface="Times" charset="0"/>
                <a:ea typeface="ＭＳ Ｐゴシック" charset="0"/>
              </a:rPr>
              <a:t> nearly in the </a:t>
            </a:r>
            <a:r>
              <a:rPr lang="en-US" sz="2000" b="1" i="0" dirty="0">
                <a:latin typeface="Times" charset="0"/>
                <a:ea typeface="ＭＳ Ｐゴシック" charset="0"/>
              </a:rPr>
              <a:t>k-B</a:t>
            </a:r>
            <a:r>
              <a:rPr lang="en-US" sz="2000" i="0" dirty="0">
                <a:latin typeface="Times" charset="0"/>
                <a:ea typeface="ＭＳ Ｐゴシック" charset="0"/>
              </a:rPr>
              <a:t> plane:</a:t>
            </a:r>
            <a:endParaRPr lang="en-US" sz="2400" i="0" dirty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 dirty="0">
              <a:latin typeface="Times" charset="0"/>
              <a:ea typeface="ＭＳ Ｐゴシック" charset="0"/>
            </a:endParaRPr>
          </a:p>
          <a:p>
            <a:pPr>
              <a:defRPr/>
            </a:pPr>
            <a:r>
              <a:rPr lang="en-US" sz="2400" i="0" dirty="0">
                <a:latin typeface="Times" charset="0"/>
                <a:ea typeface="ＭＳ Ｐゴシック" charset="0"/>
              </a:rPr>
              <a:t>        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C2D46E7A-F4FA-04F8-01A5-8C39D0863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180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F81516F6-8F80-3408-D218-A3E07C7B0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5" y="54387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597C11E3-8E30-035F-C06C-9B602B6F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2932114"/>
            <a:ext cx="34131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000" i="0" dirty="0">
                <a:latin typeface="Times" charset="0"/>
                <a:ea typeface="ＭＳ Ｐゴシック" charset="0"/>
              </a:rPr>
              <a:t>Extraordinary Mode (X-mode):</a:t>
            </a:r>
            <a:endParaRPr lang="en-US" sz="2400" i="0" dirty="0">
              <a:latin typeface="Times" charset="0"/>
              <a:ea typeface="ＭＳ Ｐゴシック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400" i="0" dirty="0">
                <a:latin typeface="Times" charset="0"/>
                <a:ea typeface="ＭＳ Ｐゴシック" charset="0"/>
              </a:rPr>
              <a:t>        </a:t>
            </a:r>
            <a:r>
              <a:rPr lang="en-US" sz="2000" b="1" i="0" dirty="0">
                <a:latin typeface="Times" charset="0"/>
                <a:ea typeface="ＭＳ Ｐゴシック" charset="0"/>
              </a:rPr>
              <a:t>E</a:t>
            </a:r>
            <a:r>
              <a:rPr lang="en-US" sz="2000" i="0" dirty="0">
                <a:latin typeface="Times" charset="0"/>
                <a:ea typeface="ＭＳ Ｐゴシック" charset="0"/>
              </a:rPr>
              <a:t> nearly </a:t>
            </a:r>
            <a:r>
              <a:rPr lang="en-US" sz="2000" i="0" dirty="0">
                <a:latin typeface="Times" charset="0"/>
                <a:ea typeface="ＭＳ Ｐゴシック" charset="0"/>
                <a:sym typeface="Symbol" charset="0"/>
              </a:rPr>
              <a:t> </a:t>
            </a:r>
            <a:r>
              <a:rPr lang="en-US" sz="2000" b="1" i="0" dirty="0">
                <a:latin typeface="Times" charset="0"/>
                <a:ea typeface="ＭＳ Ｐゴシック" charset="0"/>
              </a:rPr>
              <a:t>k-B</a:t>
            </a:r>
            <a:r>
              <a:rPr lang="en-US" sz="2000" i="0" dirty="0">
                <a:latin typeface="Times" charset="0"/>
                <a:ea typeface="ＭＳ Ｐゴシック" charset="0"/>
              </a:rPr>
              <a:t> plane:</a:t>
            </a:r>
          </a:p>
        </p:txBody>
      </p:sp>
      <p:sp>
        <p:nvSpPr>
          <p:cNvPr id="6162" name="Rectangle 18">
            <a:extLst>
              <a:ext uri="{FF2B5EF4-FFF2-40B4-BE49-F238E27FC236}">
                <a16:creationId xmlns:a16="http://schemas.microsoft.com/office/drawing/2014/main" id="{65D14E9F-CFA7-2DE6-88FD-F3FE57FA4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69208"/>
            <a:ext cx="7151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0" dirty="0">
                <a:solidFill>
                  <a:srgbClr val="008000"/>
                </a:solidFill>
                <a:latin typeface="Times" charset="0"/>
                <a:ea typeface="ＭＳ Ｐゴシック" charset="0"/>
              </a:rPr>
              <a:t>The two modes have different opacities (scattering, absorption):</a:t>
            </a:r>
            <a:endParaRPr lang="en-US" sz="2400" b="1" i="0" dirty="0">
              <a:latin typeface="Times" charset="0"/>
              <a:ea typeface="ＭＳ Ｐゴシック" charset="0"/>
            </a:endParaRPr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id="{F5D54911-C451-AA3A-9DC7-41FADE176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495800"/>
            <a:ext cx="49530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Symbol" pitchFamily="2" charset="2"/>
              <a:buNone/>
            </a:pPr>
            <a:r>
              <a:rPr lang="en-US" altLang="en-US" sz="2400">
                <a:sym typeface="Symbol" pitchFamily="2" charset="2"/>
              </a:rPr>
              <a:t> </a:t>
            </a:r>
            <a:r>
              <a:rPr lang="en-US" altLang="en-US" sz="2400" i="0" baseline="-25000">
                <a:sym typeface="Symbol" pitchFamily="2" charset="2"/>
              </a:rPr>
              <a:t>(O-mode) </a:t>
            </a:r>
            <a:r>
              <a:rPr lang="en-US" altLang="en-US" sz="2400" i="0">
                <a:sym typeface="Symbol" pitchFamily="2" charset="2"/>
              </a:rPr>
              <a:t>~  </a:t>
            </a:r>
            <a:r>
              <a:rPr lang="en-US" altLang="en-US" sz="2400">
                <a:sym typeface="Symbol" pitchFamily="2" charset="2"/>
              </a:rPr>
              <a:t> </a:t>
            </a:r>
            <a:r>
              <a:rPr lang="en-US" altLang="en-US" sz="2400" baseline="-25000">
                <a:sym typeface="Symbol" pitchFamily="2" charset="2"/>
              </a:rPr>
              <a:t>(B=0)</a:t>
            </a:r>
          </a:p>
          <a:p>
            <a:pPr>
              <a:lnSpc>
                <a:spcPct val="10000"/>
              </a:lnSpc>
              <a:buFont typeface="Symbol" pitchFamily="2" charset="2"/>
              <a:buChar char="k"/>
            </a:pPr>
            <a:endParaRPr lang="en-US" altLang="en-US" sz="2400" baseline="-25000">
              <a:sym typeface="Symbol" pitchFamily="2" charset="2"/>
            </a:endParaRPr>
          </a:p>
          <a:p>
            <a:pPr>
              <a:buFont typeface="Symbol" pitchFamily="2" charset="2"/>
              <a:buNone/>
            </a:pPr>
            <a:r>
              <a:rPr lang="en-US" altLang="en-US" sz="2400" i="0" baseline="-25000">
                <a:sym typeface="Symbol" pitchFamily="2" charset="2"/>
              </a:rPr>
              <a:t> </a:t>
            </a:r>
            <a:r>
              <a:rPr lang="en-US" altLang="en-US" sz="2400">
                <a:sym typeface="Symbol" pitchFamily="2" charset="2"/>
              </a:rPr>
              <a:t></a:t>
            </a:r>
            <a:r>
              <a:rPr lang="en-US" altLang="en-US" sz="2400" i="0" baseline="-25000">
                <a:sym typeface="Symbol" pitchFamily="2" charset="2"/>
              </a:rPr>
              <a:t>(X-mode)</a:t>
            </a:r>
            <a:r>
              <a:rPr lang="en-US" altLang="en-US" sz="2400" baseline="-25000">
                <a:sym typeface="Symbol" pitchFamily="2" charset="2"/>
              </a:rPr>
              <a:t>  </a:t>
            </a:r>
            <a:r>
              <a:rPr lang="en-US" altLang="en-US" sz="2400">
                <a:sym typeface="Symbol" pitchFamily="2" charset="2"/>
              </a:rPr>
              <a:t>~  </a:t>
            </a:r>
            <a:r>
              <a:rPr lang="en-US" altLang="en-US" sz="2400" baseline="-25000">
                <a:sym typeface="Symbol" pitchFamily="2" charset="2"/>
              </a:rPr>
              <a:t>(B=0) </a:t>
            </a:r>
            <a:r>
              <a:rPr lang="en-US" altLang="en-US" sz="2400">
                <a:sym typeface="Symbol" pitchFamily="2" charset="2"/>
              </a:rPr>
              <a:t> </a:t>
            </a:r>
            <a:r>
              <a:rPr lang="en-US" altLang="en-US" sz="2800" i="0">
                <a:sym typeface="Symbol" pitchFamily="2" charset="2"/>
              </a:rPr>
              <a:t>(</a:t>
            </a:r>
            <a:r>
              <a:rPr lang="en-US" altLang="en-US" sz="2400">
                <a:sym typeface="Symbol" pitchFamily="2" charset="2"/>
              </a:rPr>
              <a:t></a:t>
            </a:r>
            <a:r>
              <a:rPr lang="en-US" altLang="en-US" sz="2800">
                <a:sym typeface="Symbol" pitchFamily="2" charset="2"/>
              </a:rPr>
              <a:t> ⁄</a:t>
            </a:r>
            <a:r>
              <a:rPr lang="en-US" altLang="en-US" sz="2400">
                <a:sym typeface="Symbol" pitchFamily="2" charset="2"/>
              </a:rPr>
              <a:t></a:t>
            </a:r>
            <a:r>
              <a:rPr lang="en-US" altLang="en-US" sz="2400" baseline="-25000">
                <a:sym typeface="Symbol" pitchFamily="2" charset="2"/>
              </a:rPr>
              <a:t>ce </a:t>
            </a:r>
            <a:r>
              <a:rPr lang="en-US" altLang="en-US" sz="2800" i="0">
                <a:sym typeface="Symbol" pitchFamily="2" charset="2"/>
              </a:rPr>
              <a:t>)</a:t>
            </a:r>
            <a:r>
              <a:rPr lang="en-US" altLang="en-US" sz="2400" baseline="30000">
                <a:sym typeface="Symbol" pitchFamily="2" charset="2"/>
              </a:rPr>
              <a:t>2</a:t>
            </a:r>
          </a:p>
          <a:p>
            <a:pPr>
              <a:lnSpc>
                <a:spcPct val="70000"/>
              </a:lnSpc>
              <a:buFont typeface="Symbol" pitchFamily="2" charset="2"/>
              <a:buChar char="k"/>
            </a:pPr>
            <a:endParaRPr lang="en-US" altLang="en-US" sz="2400" baseline="30000">
              <a:sym typeface="Symbol" pitchFamily="2" charset="2"/>
            </a:endParaRPr>
          </a:p>
          <a:p>
            <a:pPr>
              <a:buFont typeface="Symbol" pitchFamily="2" charset="2"/>
              <a:buNone/>
            </a:pPr>
            <a:endParaRPr lang="en-US" altLang="en-US" sz="2400">
              <a:sym typeface="Symbol" pitchFamily="2" charset="2"/>
            </a:endParaRP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CB0759EF-BD3E-53BB-D976-CBEFA716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5867400"/>
            <a:ext cx="8455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0">
                <a:solidFill>
                  <a:srgbClr val="800040"/>
                </a:solidFill>
                <a:latin typeface="Times" charset="0"/>
                <a:ea typeface="ＭＳ Ｐゴシック" charset="0"/>
                <a:sym typeface="Symbol" charset="0"/>
              </a:rPr>
              <a:t>X-mode photons are the main carrier of X-ray flux</a:t>
            </a:r>
          </a:p>
          <a:p>
            <a:pPr>
              <a:defRPr/>
            </a:pPr>
            <a:r>
              <a:rPr lang="en-US" sz="2000" b="1" i="0">
                <a:solidFill>
                  <a:srgbClr val="000080"/>
                </a:solidFill>
                <a:latin typeface="Times" charset="0"/>
                <a:ea typeface="ＭＳ Ｐゴシック" charset="0"/>
                <a:sym typeface="Symbol" charset="0"/>
              </a:rPr>
              <a:t>(Two photospheres)</a:t>
            </a:r>
            <a:endParaRPr lang="en-US" sz="2400" i="0" baseline="-25000">
              <a:solidFill>
                <a:srgbClr val="000080"/>
              </a:solidFill>
              <a:latin typeface="Times" charset="0"/>
              <a:ea typeface="ＭＳ Ｐゴシック" charset="0"/>
              <a:sym typeface="Symbol" charset="0"/>
            </a:endParaRPr>
          </a:p>
        </p:txBody>
      </p:sp>
      <p:pic>
        <p:nvPicPr>
          <p:cNvPr id="56333" name="Picture 25">
            <a:extLst>
              <a:ext uri="{FF2B5EF4-FFF2-40B4-BE49-F238E27FC236}">
                <a16:creationId xmlns:a16="http://schemas.microsoft.com/office/drawing/2014/main" id="{A09B8C27-A1CC-77C2-3EA1-722519A9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4343400"/>
            <a:ext cx="25193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0" name="Rectangle 26">
            <a:extLst>
              <a:ext uri="{FF2B5EF4-FFF2-40B4-BE49-F238E27FC236}">
                <a16:creationId xmlns:a16="http://schemas.microsoft.com/office/drawing/2014/main" id="{0C1B12D6-5A79-C1D6-CAF4-5762E468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3325" y="4724400"/>
            <a:ext cx="6413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>
                <a:latin typeface="Times" charset="0"/>
                <a:ea typeface="ＭＳ Ｐゴシック" charset="0"/>
              </a:rPr>
              <a:t>      </a:t>
            </a: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F2639BBC-740D-3921-1F20-4271D4E66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913" y="4724400"/>
            <a:ext cx="892175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0">
                <a:latin typeface="Times" charset="0"/>
                <a:ea typeface="ＭＳ Ｐゴシック" charset="0"/>
              </a:rPr>
              <a:t>     </a:t>
            </a: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2FE2F0-6E76-6442-2C29-DEC1A50CDD9A}"/>
              </a:ext>
            </a:extLst>
          </p:cNvPr>
          <p:cNvGrpSpPr/>
          <p:nvPr/>
        </p:nvGrpSpPr>
        <p:grpSpPr>
          <a:xfrm>
            <a:off x="6933946" y="1597784"/>
            <a:ext cx="2049846" cy="2364616"/>
            <a:chOff x="3581400" y="939225"/>
            <a:chExt cx="2445517" cy="284922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429FD3F3-0F04-9A6D-E5C4-7A088ECC4496}"/>
                </a:ext>
              </a:extLst>
            </p:cNvPr>
            <p:cNvCxnSpPr/>
            <p:nvPr/>
          </p:nvCxnSpPr>
          <p:spPr bwMode="auto">
            <a:xfrm>
              <a:off x="3886200" y="327660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7C9ADF4-4956-C492-6DC6-93DE7646CF5A}"/>
                </a:ext>
              </a:extLst>
            </p:cNvPr>
            <p:cNvCxnSpPr/>
            <p:nvPr/>
          </p:nvCxnSpPr>
          <p:spPr bwMode="auto">
            <a:xfrm flipV="1">
              <a:off x="3886200" y="1295400"/>
              <a:ext cx="0" cy="1981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79B3FC5-B2AD-96FD-2332-01A7B9CEB0F7}"/>
                </a:ext>
              </a:extLst>
            </p:cNvPr>
            <p:cNvCxnSpPr/>
            <p:nvPr/>
          </p:nvCxnSpPr>
          <p:spPr bwMode="auto">
            <a:xfrm flipV="1">
              <a:off x="3886200" y="1600200"/>
              <a:ext cx="1219200" cy="1676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305B6D-F911-18BD-FB30-8DED67A0E186}"/>
                </a:ext>
              </a:extLst>
            </p:cNvPr>
            <p:cNvSpPr txBox="1"/>
            <p:nvPr/>
          </p:nvSpPr>
          <p:spPr>
            <a:xfrm>
              <a:off x="5105400" y="12954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0" dirty="0"/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B5DD6F-7965-C3EE-3DAA-8F35D5417C06}"/>
                </a:ext>
              </a:extLst>
            </p:cNvPr>
            <p:cNvSpPr txBox="1"/>
            <p:nvPr/>
          </p:nvSpPr>
          <p:spPr>
            <a:xfrm>
              <a:off x="3913652" y="93922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k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11198C-22EE-2476-A85A-BD528B9AC55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21166" y="1647854"/>
              <a:ext cx="0" cy="16287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D26E15-A7D8-E797-D838-9F6B0D015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1391" y="3458487"/>
              <a:ext cx="169617" cy="1696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68B2E1-FF5F-FA73-1F92-F4C417F82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5541" y="3081113"/>
              <a:ext cx="221376" cy="2716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78E3DE-9A1F-5A2F-B28B-86C6087C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8577" y="3482135"/>
              <a:ext cx="194925" cy="3063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67144E-7B02-8DEB-629B-7DF970208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81400" y="1254936"/>
              <a:ext cx="173707" cy="26906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C54F5C4-28C5-82DC-335E-54AD3C9C69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4796" y="2584897"/>
            <a:ext cx="1084607" cy="2423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C8E2F1-145A-EC41-7FA6-BB534ED41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8953" y="3170146"/>
            <a:ext cx="303306" cy="10098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>
            <a:extLst>
              <a:ext uri="{FF2B5EF4-FFF2-40B4-BE49-F238E27FC236}">
                <a16:creationId xmlns:a16="http://schemas.microsoft.com/office/drawing/2014/main" id="{BA6348D2-6A7A-BD5E-16D8-74213503A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12493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F4EF8DF2-DD7B-1929-5FA8-2F350930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8A65D7AA-FE9C-5F47-6621-CE2421E5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63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9B9A8361-B31D-368A-D696-F165DE222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14779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5988371B-7A8C-317F-6A17-92E11D3D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23923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>
              <a:latin typeface="Times" charset="0"/>
              <a:ea typeface="ＭＳ Ｐゴシック" charset="0"/>
            </a:endParaRPr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EB149B19-7CE2-6698-1232-A6C16B1602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533400"/>
            <a:ext cx="7543800" cy="381000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800" b="1">
                <a:solidFill>
                  <a:srgbClr val="800040"/>
                </a:solidFill>
                <a:cs typeface="+mj-cs"/>
              </a:rPr>
              <a:t>QED Effect: Vacuum Polarization in Strong B</a:t>
            </a:r>
            <a:endParaRPr lang="en-US">
              <a:cs typeface="+mj-cs"/>
            </a:endParaRP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B28B9ED7-0112-7A31-6CCD-52DAC0C3B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3230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B70FA971-E4D5-EDE9-2CC9-D7D0455D6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733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grpSp>
        <p:nvGrpSpPr>
          <p:cNvPr id="66569" name="Group 28">
            <a:extLst>
              <a:ext uri="{FF2B5EF4-FFF2-40B4-BE49-F238E27FC236}">
                <a16:creationId xmlns:a16="http://schemas.microsoft.com/office/drawing/2014/main" id="{ED7E53E5-A03B-5088-1DD6-BC6F73F093D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990600"/>
            <a:ext cx="3733800" cy="1128713"/>
            <a:chOff x="1440" y="480"/>
            <a:chExt cx="2352" cy="711"/>
          </a:xfrm>
        </p:grpSpPr>
        <p:grpSp>
          <p:nvGrpSpPr>
            <p:cNvPr id="66578" name="Group 10">
              <a:extLst>
                <a:ext uri="{FF2B5EF4-FFF2-40B4-BE49-F238E27FC236}">
                  <a16:creationId xmlns:a16="http://schemas.microsoft.com/office/drawing/2014/main" id="{8802A015-0DB1-512A-A831-D44986615A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672"/>
              <a:ext cx="1727" cy="345"/>
              <a:chOff x="1824" y="633"/>
              <a:chExt cx="1727" cy="345"/>
            </a:xfrm>
          </p:grpSpPr>
          <p:sp>
            <p:nvSpPr>
              <p:cNvPr id="152587" name="Oval 11">
                <a:extLst>
                  <a:ext uri="{FF2B5EF4-FFF2-40B4-BE49-F238E27FC236}">
                    <a16:creationId xmlns:a16="http://schemas.microsoft.com/office/drawing/2014/main" id="{F69D731A-9887-A1F8-5FFB-6C7B040DE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633"/>
                <a:ext cx="431" cy="34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800" i="0">
                  <a:solidFill>
                    <a:srgbClr val="000080"/>
                  </a:solidFill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52588" name="Line 12">
                <a:extLst>
                  <a:ext uri="{FF2B5EF4-FFF2-40B4-BE49-F238E27FC236}">
                    <a16:creationId xmlns:a16="http://schemas.microsoft.com/office/drawing/2014/main" id="{67A913F4-9BCD-6E26-55C9-FA913339E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3" y="781"/>
                <a:ext cx="6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i="0"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152589" name="Line 13">
                <a:extLst>
                  <a:ext uri="{FF2B5EF4-FFF2-40B4-BE49-F238E27FC236}">
                    <a16:creationId xmlns:a16="http://schemas.microsoft.com/office/drawing/2014/main" id="{E7E6C38E-536E-F3F0-0E3B-7DE1D9F4F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781"/>
                <a:ext cx="6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i="0"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152590" name="Rectangle 14">
              <a:extLst>
                <a:ext uri="{FF2B5EF4-FFF2-40B4-BE49-F238E27FC236}">
                  <a16:creationId xmlns:a16="http://schemas.microsoft.com/office/drawing/2014/main" id="{122E9D6C-BBBB-AF06-6C92-31EB2C60C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480"/>
              <a:ext cx="2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>
                  <a:latin typeface="Times" charset="0"/>
                  <a:ea typeface="ＭＳ Ｐゴシック" charset="0"/>
                </a:rPr>
                <a:t>e</a:t>
              </a:r>
              <a:r>
                <a:rPr lang="en-US" sz="1800" b="1" i="0" baseline="30000">
                  <a:latin typeface="Times" charset="0"/>
                  <a:ea typeface="ＭＳ Ｐゴシック" charset="0"/>
                </a:rPr>
                <a:t>+</a:t>
              </a:r>
              <a:endParaRPr lang="en-US" sz="1800" b="1" i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152591" name="Rectangle 15">
              <a:extLst>
                <a:ext uri="{FF2B5EF4-FFF2-40B4-BE49-F238E27FC236}">
                  <a16:creationId xmlns:a16="http://schemas.microsoft.com/office/drawing/2014/main" id="{9AEBC12D-4C9A-E2BF-8CBF-706100DAD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9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>
                  <a:latin typeface="Times" charset="0"/>
                  <a:ea typeface="ＭＳ Ｐゴシック" charset="0"/>
                </a:rPr>
                <a:t>e</a:t>
              </a:r>
              <a:r>
                <a:rPr lang="en-US" sz="1800" b="1" i="0" baseline="30000">
                  <a:latin typeface="Times" charset="0"/>
                  <a:ea typeface="ＭＳ Ｐゴシック" charset="0"/>
                </a:rPr>
                <a:t>-</a:t>
              </a:r>
              <a:endParaRPr lang="en-US" sz="1800" b="1" i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152592" name="Rectangle 16">
              <a:extLst>
                <a:ext uri="{FF2B5EF4-FFF2-40B4-BE49-F238E27FC236}">
                  <a16:creationId xmlns:a16="http://schemas.microsoft.com/office/drawing/2014/main" id="{07132A4F-CD01-B056-565D-18B1995D4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816"/>
              <a:ext cx="5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0">
                  <a:solidFill>
                    <a:srgbClr val="400080"/>
                  </a:solidFill>
                  <a:latin typeface="Times" charset="0"/>
                  <a:ea typeface="ＭＳ Ｐゴシック" charset="0"/>
                </a:rPr>
                <a:t> photon</a:t>
              </a:r>
              <a:endParaRPr lang="en-US" sz="1800" i="0">
                <a:latin typeface="Times" charset="0"/>
                <a:ea typeface="ＭＳ Ｐゴシック" charset="0"/>
              </a:endParaRPr>
            </a:p>
          </p:txBody>
        </p:sp>
        <p:sp>
          <p:nvSpPr>
            <p:cNvPr id="152593" name="Rectangle 17">
              <a:extLst>
                <a:ext uri="{FF2B5EF4-FFF2-40B4-BE49-F238E27FC236}">
                  <a16:creationId xmlns:a16="http://schemas.microsoft.com/office/drawing/2014/main" id="{FF998A47-C18D-174F-FD57-DEFE255BE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816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i="0">
                  <a:solidFill>
                    <a:srgbClr val="400080"/>
                  </a:solidFill>
                  <a:latin typeface="Times" charset="0"/>
                  <a:ea typeface="ＭＳ Ｐゴシック" charset="0"/>
                </a:rPr>
                <a:t>       photon</a:t>
              </a:r>
            </a:p>
          </p:txBody>
        </p:sp>
      </p:grpSp>
      <p:sp>
        <p:nvSpPr>
          <p:cNvPr id="152594" name="Rectangle 18">
            <a:extLst>
              <a:ext uri="{FF2B5EF4-FFF2-40B4-BE49-F238E27FC236}">
                <a16:creationId xmlns:a16="http://schemas.microsoft.com/office/drawing/2014/main" id="{FC1743B7-073C-AB42-9B30-2DF2FA9E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5246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" charset="0"/>
              <a:ea typeface="ＭＳ Ｐゴシック" charset="0"/>
            </a:endParaRPr>
          </a:p>
        </p:txBody>
      </p:sp>
      <p:sp>
        <p:nvSpPr>
          <p:cNvPr id="152596" name="Rectangle 20">
            <a:extLst>
              <a:ext uri="{FF2B5EF4-FFF2-40B4-BE49-F238E27FC236}">
                <a16:creationId xmlns:a16="http://schemas.microsoft.com/office/drawing/2014/main" id="{590D3DD5-13F8-0E9D-FF14-2B0EC2E2B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286000"/>
            <a:ext cx="59683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solidFill>
                  <a:srgbClr val="0F3FC2"/>
                </a:solidFill>
                <a:cs typeface="+mj-cs"/>
              </a:rPr>
              <a:t>Dielectric tensor:   </a:t>
            </a:r>
            <a:r>
              <a:rPr lang="en-US" altLang="en-US" sz="3200" b="1" dirty="0">
                <a:solidFill>
                  <a:srgbClr val="0000FF"/>
                </a:solidFill>
                <a:sym typeface="Symbol" pitchFamily="2" charset="2"/>
              </a:rPr>
              <a:t></a:t>
            </a:r>
            <a:r>
              <a:rPr lang="en-US" altLang="en-US" sz="2400" i="0" dirty="0">
                <a:solidFill>
                  <a:srgbClr val="0000FF"/>
                </a:solidFill>
                <a:sym typeface="Symbol" pitchFamily="2" charset="2"/>
              </a:rPr>
              <a:t> = </a:t>
            </a:r>
            <a:r>
              <a:rPr lang="en-US" altLang="en-US" sz="2400" b="1" i="0" dirty="0">
                <a:solidFill>
                  <a:srgbClr val="0000FF"/>
                </a:solidFill>
                <a:sym typeface="Symbol" pitchFamily="2" charset="2"/>
              </a:rPr>
              <a:t>I </a:t>
            </a:r>
            <a:r>
              <a:rPr lang="en-US" altLang="en-US" sz="2400" i="0" dirty="0">
                <a:solidFill>
                  <a:srgbClr val="0000FF"/>
                </a:solidFill>
                <a:sym typeface="Symbol" pitchFamily="2" charset="2"/>
              </a:rPr>
              <a:t>+ </a:t>
            </a:r>
            <a:r>
              <a:rPr lang="en-US" altLang="en-US" sz="2400" b="1" i="0" dirty="0">
                <a:solidFill>
                  <a:srgbClr val="0000FF"/>
                </a:solidFill>
                <a:sym typeface="Symbol" pitchFamily="2" charset="2"/>
              </a:rPr>
              <a:t>∆</a:t>
            </a:r>
            <a:r>
              <a:rPr lang="en-US" altLang="en-US" sz="3200" b="1" dirty="0">
                <a:solidFill>
                  <a:srgbClr val="0000FF"/>
                </a:solidFill>
                <a:sym typeface="Symbol" pitchFamily="2" charset="2"/>
              </a:rPr>
              <a:t> </a:t>
            </a:r>
            <a:r>
              <a:rPr lang="en-US" altLang="en-US" sz="2400" i="0" baseline="30000" dirty="0">
                <a:solidFill>
                  <a:srgbClr val="0000FF"/>
                </a:solidFill>
                <a:sym typeface="Symbol" pitchFamily="2" charset="2"/>
              </a:rPr>
              <a:t>(vac)</a:t>
            </a:r>
            <a:br>
              <a:rPr lang="en-US" altLang="en-US" sz="2400" i="0" baseline="30000" dirty="0">
                <a:solidFill>
                  <a:srgbClr val="0000FF"/>
                </a:solidFill>
                <a:sym typeface="Symbol" pitchFamily="2" charset="2"/>
              </a:rPr>
            </a:br>
            <a:r>
              <a:rPr lang="en-US" altLang="en-US" sz="2400" i="0" baseline="30000" dirty="0">
                <a:solidFill>
                  <a:srgbClr val="0000FF"/>
                </a:solidFill>
                <a:sym typeface="Symbol" pitchFamily="2" charset="2"/>
              </a:rPr>
              <a:t>	</a:t>
            </a:r>
            <a:r>
              <a:rPr lang="en-US" altLang="en-US" sz="2000" b="1" i="0" dirty="0">
                <a:sym typeface="Symbol" pitchFamily="2" charset="2"/>
              </a:rPr>
              <a:t>∆</a:t>
            </a:r>
            <a:r>
              <a:rPr lang="en-US" altLang="en-US" sz="2800" dirty="0">
                <a:sym typeface="Symbol" pitchFamily="2" charset="2"/>
              </a:rPr>
              <a:t> </a:t>
            </a:r>
            <a:r>
              <a:rPr lang="en-US" altLang="en-US" sz="2000" i="0" baseline="30000" dirty="0">
                <a:sym typeface="Symbol" pitchFamily="2" charset="2"/>
              </a:rPr>
              <a:t>(vac) </a:t>
            </a:r>
            <a:r>
              <a:rPr lang="en-US" altLang="en-US" sz="2000" i="0" dirty="0">
                <a:sym typeface="Symbol" pitchFamily="2" charset="2"/>
              </a:rPr>
              <a:t>~ 10</a:t>
            </a:r>
            <a:r>
              <a:rPr lang="en-US" altLang="en-US" sz="2000" i="0" baseline="30000" dirty="0">
                <a:sym typeface="Symbol" pitchFamily="2" charset="2"/>
              </a:rPr>
              <a:t>4</a:t>
            </a:r>
            <a:r>
              <a:rPr lang="en-US" altLang="en-US" sz="2000" i="0" dirty="0">
                <a:sym typeface="Symbol" pitchFamily="2" charset="2"/>
              </a:rPr>
              <a:t> (</a:t>
            </a:r>
            <a:r>
              <a:rPr lang="en-US" altLang="en-US" sz="2000" dirty="0">
                <a:sym typeface="Symbol" pitchFamily="2" charset="2"/>
              </a:rPr>
              <a:t>B</a:t>
            </a:r>
            <a:r>
              <a:rPr lang="en-US" altLang="en-US" sz="2000" i="0" dirty="0">
                <a:sym typeface="Symbol" pitchFamily="2" charset="2"/>
              </a:rPr>
              <a:t>/</a:t>
            </a:r>
            <a:r>
              <a:rPr lang="en-US" altLang="en-US" sz="2000" dirty="0">
                <a:sym typeface="Symbol" pitchFamily="2" charset="2"/>
              </a:rPr>
              <a:t>B</a:t>
            </a:r>
            <a:r>
              <a:rPr lang="en-US" altLang="en-US" sz="2000" i="0" baseline="-25000" dirty="0">
                <a:sym typeface="Symbol" pitchFamily="2" charset="2"/>
              </a:rPr>
              <a:t>Q</a:t>
            </a:r>
            <a:r>
              <a:rPr lang="en-US" altLang="en-US" sz="2000" i="0" dirty="0">
                <a:sym typeface="Symbol" pitchFamily="2" charset="2"/>
              </a:rPr>
              <a:t>)</a:t>
            </a:r>
            <a:r>
              <a:rPr lang="en-US" altLang="en-US" sz="2000" i="0" baseline="30000" dirty="0">
                <a:sym typeface="Symbol" pitchFamily="2" charset="2"/>
              </a:rPr>
              <a:t>2</a:t>
            </a:r>
            <a:r>
              <a:rPr lang="en-US" altLang="en-US" sz="2000" dirty="0">
                <a:sym typeface="Symbol" pitchFamily="2" charset="2"/>
              </a:rPr>
              <a:t> </a:t>
            </a:r>
            <a:r>
              <a:rPr lang="en-US" altLang="en-US" sz="2000" i="0" dirty="0">
                <a:sym typeface="Symbol" pitchFamily="2" charset="2"/>
              </a:rPr>
              <a:t>,    with  </a:t>
            </a:r>
            <a:r>
              <a:rPr lang="en-US" altLang="en-US" sz="2000" dirty="0">
                <a:sym typeface="Symbol" pitchFamily="2" charset="2"/>
              </a:rPr>
              <a:t>B</a:t>
            </a:r>
            <a:r>
              <a:rPr lang="en-US" altLang="en-US" sz="2000" i="0" baseline="-25000" dirty="0">
                <a:sym typeface="Symbol" pitchFamily="2" charset="2"/>
              </a:rPr>
              <a:t>Q</a:t>
            </a:r>
            <a:r>
              <a:rPr lang="en-US" altLang="en-US" sz="2000" i="0" dirty="0">
                <a:sym typeface="Symbol" pitchFamily="2" charset="2"/>
              </a:rPr>
              <a:t> = </a:t>
            </a:r>
            <a:r>
              <a:rPr lang="en-US" altLang="en-US" sz="2000" i="0" dirty="0"/>
              <a:t>4.4</a:t>
            </a:r>
            <a:r>
              <a:rPr lang="en-US" altLang="en-US" sz="2000" i="0" dirty="0">
                <a:sym typeface="Symbol" pitchFamily="2" charset="2"/>
              </a:rPr>
              <a:t></a:t>
            </a:r>
            <a:r>
              <a:rPr lang="en-US" altLang="en-US" sz="2000" i="0" dirty="0"/>
              <a:t>10</a:t>
            </a:r>
            <a:r>
              <a:rPr lang="en-US" altLang="en-US" sz="2000" i="0" baseline="30000" dirty="0"/>
              <a:t>13</a:t>
            </a:r>
            <a:r>
              <a:rPr lang="en-US" altLang="en-US" sz="2000" i="0" dirty="0"/>
              <a:t>G</a:t>
            </a:r>
            <a:endParaRPr lang="en-US" sz="2000" b="1" i="0" dirty="0">
              <a:latin typeface="Times" charset="0"/>
              <a:ea typeface="ＭＳ Ｐゴシック" charset="0"/>
            </a:endParaRPr>
          </a:p>
        </p:txBody>
      </p:sp>
      <p:sp>
        <p:nvSpPr>
          <p:cNvPr id="152602" name="Rectangle 26">
            <a:extLst>
              <a:ext uri="{FF2B5EF4-FFF2-40B4-BE49-F238E27FC236}">
                <a16:creationId xmlns:a16="http://schemas.microsoft.com/office/drawing/2014/main" id="{6599012D-A7B4-4379-7AF8-BF6954EBB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9763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2000" b="1" i="0">
              <a:latin typeface="Times" charset="0"/>
              <a:ea typeface="ＭＳ Ｐゴシック" charset="0"/>
            </a:endParaRPr>
          </a:p>
        </p:txBody>
      </p:sp>
      <p:sp>
        <p:nvSpPr>
          <p:cNvPr id="152603" name="Rectangle 27">
            <a:extLst>
              <a:ext uri="{FF2B5EF4-FFF2-40B4-BE49-F238E27FC236}">
                <a16:creationId xmlns:a16="http://schemas.microsoft.com/office/drawing/2014/main" id="{2DB26839-A1CD-49C8-2BB5-23172D87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447800"/>
            <a:ext cx="1882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i="0">
                <a:solidFill>
                  <a:srgbClr val="009999"/>
                </a:solidFill>
              </a:rPr>
              <a:t>Heisenberg &amp; Euler,</a:t>
            </a:r>
          </a:p>
          <a:p>
            <a:r>
              <a:rPr lang="en-US" altLang="en-US" sz="1400" i="0">
                <a:solidFill>
                  <a:srgbClr val="009999"/>
                </a:solidFill>
              </a:rPr>
              <a:t>Weisskopf, Schwinger, </a:t>
            </a:r>
          </a:p>
          <a:p>
            <a:r>
              <a:rPr lang="en-US" altLang="en-US" sz="1400" i="0">
                <a:solidFill>
                  <a:srgbClr val="009999"/>
                </a:solidFill>
              </a:rPr>
              <a:t>Adler…</a:t>
            </a:r>
          </a:p>
        </p:txBody>
      </p:sp>
      <p:sp>
        <p:nvSpPr>
          <p:cNvPr id="152606" name="Rectangle 30">
            <a:extLst>
              <a:ext uri="{FF2B5EF4-FFF2-40B4-BE49-F238E27FC236}">
                <a16:creationId xmlns:a16="http://schemas.microsoft.com/office/drawing/2014/main" id="{79DD629C-4A2C-2B37-95C9-0533E9BE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05200"/>
            <a:ext cx="4663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0" dirty="0">
                <a:latin typeface="Times" charset="0"/>
                <a:ea typeface="ＭＳ Ｐゴシック" charset="0"/>
              </a:rPr>
              <a:t>Two photon modes in magnetized vacuum: </a:t>
            </a:r>
          </a:p>
          <a:p>
            <a:pPr>
              <a:defRPr/>
            </a:pPr>
            <a:r>
              <a:rPr lang="en-US" sz="2000" i="0" dirty="0">
                <a:latin typeface="Times" charset="0"/>
                <a:ea typeface="ＭＳ Ｐゴシック" charset="0"/>
              </a:rPr>
              <a:t>	</a:t>
            </a:r>
          </a:p>
          <a:p>
            <a:pPr>
              <a:defRPr/>
            </a:pPr>
            <a:r>
              <a:rPr lang="en-US" sz="2000" i="0" dirty="0">
                <a:latin typeface="Times" charset="0"/>
                <a:ea typeface="ＭＳ Ｐゴシック" charset="0"/>
              </a:rPr>
              <a:t>	Ordinary mode (//)</a:t>
            </a:r>
          </a:p>
          <a:p>
            <a:pPr>
              <a:defRPr/>
            </a:pPr>
            <a:r>
              <a:rPr lang="en-US" sz="2000" i="0" dirty="0">
                <a:latin typeface="Times" charset="0"/>
                <a:ea typeface="ＭＳ Ｐゴシック" charset="0"/>
              </a:rPr>
              <a:t>              </a:t>
            </a:r>
          </a:p>
          <a:p>
            <a:pPr>
              <a:defRPr/>
            </a:pPr>
            <a:r>
              <a:rPr lang="en-US" sz="2000" i="0" dirty="0">
                <a:latin typeface="Times" charset="0"/>
                <a:ea typeface="ＭＳ Ｐゴシック" charset="0"/>
              </a:rPr>
              <a:t>	Extraordinary mode (</a:t>
            </a:r>
            <a:r>
              <a:rPr lang="en-US" sz="2000" i="0" dirty="0">
                <a:latin typeface="Times" charset="0"/>
                <a:ea typeface="ＭＳ Ｐゴシック" charset="0"/>
                <a:sym typeface="Symbol" charset="0"/>
              </a:rPr>
              <a:t>)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7A8DB0-53B2-1F6A-CC5A-4DF3423C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0" y="4235083"/>
            <a:ext cx="825500" cy="171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265D5-0D09-6BE1-C5D6-E88A21A9B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627225"/>
            <a:ext cx="177800" cy="78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1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10980</TotalTime>
  <Words>1745</Words>
  <Application>Microsoft Macintosh PowerPoint</Application>
  <PresentationFormat>On-screen Show (4:3)</PresentationFormat>
  <Paragraphs>255</Paragraphs>
  <Slides>30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Times</vt:lpstr>
      <vt:lpstr>Arial</vt:lpstr>
      <vt:lpstr>Helvetica</vt:lpstr>
      <vt:lpstr>Symbol</vt:lpstr>
      <vt:lpstr>Wingdings</vt:lpstr>
      <vt:lpstr>Blank Presentation</vt:lpstr>
      <vt:lpstr>Picture</vt:lpstr>
      <vt:lpstr>IXPE Detection of Polarized X-rays from  Magnetars &amp; QED Vacuum Resonance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Photon Polarization Modes in a Magnetized Plasma  Dielectric tensor:    = I + ∆ (plasma)   For photon energy  &lt;&lt; ce =1160 B14 keV </vt:lpstr>
      <vt:lpstr>QED Effect: Vacuum Polarization in Strong B</vt:lpstr>
      <vt:lpstr>QED Effect in NS Atmosphere</vt:lpstr>
      <vt:lpstr>Polarization of photon modes:  Plasma + QED vacuum</vt:lpstr>
      <vt:lpstr>Mikheyev-Smirnov-Wolfenstein  (MSW) Neutrino Oscillation</vt:lpstr>
      <vt:lpstr>Polarization of photon modes:  Plasma + QED vacuum</vt:lpstr>
      <vt:lpstr>       Adiabatic Condition: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Polarized  (Surface) X-Rays from  Highly Magnetized Neutron Stars</dc:title>
  <dc:creator>Dong Lai</dc:creator>
  <cp:lastModifiedBy>Dong Lai</cp:lastModifiedBy>
  <cp:revision>112</cp:revision>
  <dcterms:created xsi:type="dcterms:W3CDTF">2009-04-22T10:05:50Z</dcterms:created>
  <dcterms:modified xsi:type="dcterms:W3CDTF">2024-05-12T22:50:42Z</dcterms:modified>
</cp:coreProperties>
</file>