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9" r:id="rId3"/>
    <p:sldId id="259" r:id="rId4"/>
    <p:sldId id="268" r:id="rId5"/>
    <p:sldId id="261" r:id="rId6"/>
    <p:sldId id="264" r:id="rId7"/>
    <p:sldId id="265" r:id="rId8"/>
    <p:sldId id="306" r:id="rId9"/>
    <p:sldId id="310" r:id="rId10"/>
    <p:sldId id="266" r:id="rId11"/>
    <p:sldId id="267" r:id="rId12"/>
    <p:sldId id="308" r:id="rId13"/>
    <p:sldId id="269" r:id="rId14"/>
    <p:sldId id="270" r:id="rId15"/>
    <p:sldId id="271" r:id="rId16"/>
    <p:sldId id="304" r:id="rId17"/>
    <p:sldId id="305" r:id="rId18"/>
    <p:sldId id="288" r:id="rId19"/>
    <p:sldId id="278" r:id="rId20"/>
    <p:sldId id="289" r:id="rId21"/>
    <p:sldId id="290" r:id="rId22"/>
    <p:sldId id="291" r:id="rId23"/>
    <p:sldId id="292" r:id="rId24"/>
    <p:sldId id="293" r:id="rId25"/>
    <p:sldId id="294" r:id="rId26"/>
    <p:sldId id="258" r:id="rId27"/>
    <p:sldId id="311" r:id="rId28"/>
    <p:sldId id="312" r:id="rId29"/>
    <p:sldId id="784" r:id="rId30"/>
    <p:sldId id="780" r:id="rId31"/>
    <p:sldId id="781" r:id="rId32"/>
    <p:sldId id="31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61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60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161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86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00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3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6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50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47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6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2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EC227-37CF-4679-8D61-33C8BB07447B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96416-9DEB-4215-8225-F8049D74B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18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mailto:ezhou@aei.mpg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E4C5E-E11F-AE32-56B4-61EDE2D4A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218" y="2235200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cs typeface="Times New Roman" panose="02020603050405020304" pitchFamily="18" charset="0"/>
              </a:rPr>
              <a:t>Identifying </a:t>
            </a:r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quark aspects </a:t>
            </a:r>
            <a:r>
              <a:rPr lang="en-US" altLang="zh-CN" b="1" dirty="0">
                <a:cs typeface="Times New Roman" panose="02020603050405020304" pitchFamily="18" charset="0"/>
              </a:rPr>
              <a:t>of compact stars</a:t>
            </a:r>
            <a:br>
              <a:rPr lang="en-US" altLang="zh-CN" b="1" dirty="0">
                <a:cs typeface="Times New Roman" panose="02020603050405020304" pitchFamily="18" charset="0"/>
              </a:rPr>
            </a:br>
            <a:r>
              <a:rPr lang="en-US" altLang="zh-CN" b="1" dirty="0">
                <a:cs typeface="Times New Roman" panose="02020603050405020304" pitchFamily="18" charset="0"/>
              </a:rPr>
              <a:t>in </a:t>
            </a:r>
            <a:r>
              <a:rPr lang="en-US" altLang="zh-CN" b="1" dirty="0" err="1">
                <a:cs typeface="Times New Roman" panose="02020603050405020304" pitchFamily="18" charset="0"/>
              </a:rPr>
              <a:t>Multimessenger</a:t>
            </a:r>
            <a:r>
              <a:rPr lang="en-US" altLang="zh-CN" b="1" dirty="0">
                <a:cs typeface="Times New Roman" panose="02020603050405020304" pitchFamily="18" charset="0"/>
              </a:rPr>
              <a:t> Era</a:t>
            </a:r>
            <a:endParaRPr lang="zh-CN" altLang="en-US" b="1" dirty="0"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FFD8A8-5397-4665-5B4A-2EFD2993B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418" y="4841031"/>
            <a:ext cx="6858000" cy="1655762"/>
          </a:xfrm>
        </p:spPr>
        <p:txBody>
          <a:bodyPr>
            <a:normAutofit/>
          </a:bodyPr>
          <a:lstStyle/>
          <a:p>
            <a:r>
              <a:rPr lang="en-US" altLang="zh-CN" dirty="0"/>
              <a:t>Enping Zhou </a:t>
            </a:r>
          </a:p>
          <a:p>
            <a:r>
              <a:rPr lang="en-US" altLang="zh-CN" dirty="0"/>
              <a:t>May 14</a:t>
            </a:r>
            <a:r>
              <a:rPr lang="en-US" altLang="zh-CN" baseline="30000" dirty="0"/>
              <a:t>th</a:t>
            </a:r>
            <a:r>
              <a:rPr lang="en-US" altLang="zh-CN" dirty="0"/>
              <a:t> @ DDF2024 in Guizhou</a:t>
            </a:r>
            <a:endParaRPr lang="en-US" altLang="zh-CN" dirty="0">
              <a:ea typeface="隶书" panose="02010509060101010101" pitchFamily="49" charset="-122"/>
            </a:endParaRPr>
          </a:p>
          <a:p>
            <a:r>
              <a:rPr lang="en-US" altLang="zh-CN" sz="2000" dirty="0">
                <a:ea typeface="隶书" panose="02010509060101010101" pitchFamily="49" charset="-122"/>
              </a:rPr>
              <a:t>In collaboration with: Y. Ma, C. Xia, A. Li, M. Shibata, K. </a:t>
            </a:r>
            <a:r>
              <a:rPr lang="en-US" altLang="zh-CN" sz="2000" dirty="0" err="1">
                <a:ea typeface="隶书" panose="02010509060101010101" pitchFamily="49" charset="-122"/>
              </a:rPr>
              <a:t>Kiuchi</a:t>
            </a:r>
            <a:endParaRPr lang="en-US" altLang="zh-CN" sz="2000" dirty="0">
              <a:ea typeface="隶书" panose="02010509060101010101" pitchFamily="49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BB6AF6-381B-08CB-F807-84853043C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75" y="121935"/>
            <a:ext cx="6681249" cy="11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6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2331B-95D3-D28F-A866-56907F93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PT and </a:t>
            </a:r>
            <a:r>
              <a:rPr lang="en-US" altLang="zh-CN" dirty="0">
                <a:solidFill>
                  <a:srgbClr val="FF0000"/>
                </a:solidFill>
              </a:rPr>
              <a:t>Post-merger</a:t>
            </a:r>
            <a:r>
              <a:rPr lang="en-US" altLang="zh-CN" dirty="0"/>
              <a:t>: EM aspects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74D7183-D912-9368-0409-A93AE0AE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2" y="1615127"/>
            <a:ext cx="4701007" cy="35223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344E928-1FC0-7BD2-F3E5-2743D5B21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912" y="4982927"/>
            <a:ext cx="2883995" cy="47917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96E1AC6-F172-6643-B5CB-C2F003CEAEAC}"/>
              </a:ext>
            </a:extLst>
          </p:cNvPr>
          <p:cNvSpPr txBox="1"/>
          <p:nvPr/>
        </p:nvSpPr>
        <p:spPr>
          <a:xfrm>
            <a:off x="1263349" y="5272241"/>
            <a:ext cx="273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&amp;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prep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内容占位符 17">
            <a:extLst>
              <a:ext uri="{FF2B5EF4-FFF2-40B4-BE49-F238E27FC236}">
                <a16:creationId xmlns:a16="http://schemas.microsoft.com/office/drawing/2014/main" id="{CD2C03F1-13CE-B208-03F5-4592F0980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75859" y="1635486"/>
            <a:ext cx="4307736" cy="3207447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82A9E35-8B2C-9644-7AA0-679F72BBD5DA}"/>
              </a:ext>
            </a:extLst>
          </p:cNvPr>
          <p:cNvSpPr txBox="1"/>
          <p:nvPr/>
        </p:nvSpPr>
        <p:spPr>
          <a:xfrm>
            <a:off x="304799" y="5580018"/>
            <a:ext cx="78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     dot:  onset of phase-transition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dot:  solution with the same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baryonic mass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momentum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  dot:   collapse to BH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2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2331B-95D3-D28F-A866-56907F93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PT and </a:t>
            </a:r>
            <a:r>
              <a:rPr lang="en-US" altLang="zh-CN" dirty="0">
                <a:solidFill>
                  <a:srgbClr val="FF0000"/>
                </a:solidFill>
              </a:rPr>
              <a:t>Post-merger</a:t>
            </a:r>
            <a:r>
              <a:rPr lang="en-US" altLang="zh-CN" dirty="0"/>
              <a:t>: EM aspects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74D7183-D912-9368-0409-A93AE0AE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81" y="2048737"/>
            <a:ext cx="3959184" cy="296650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344E928-1FC0-7BD2-F3E5-2743D5B21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712" y="4582290"/>
            <a:ext cx="2883995" cy="47917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96E1AC6-F172-6643-B5CB-C2F003CEAEAC}"/>
              </a:ext>
            </a:extLst>
          </p:cNvPr>
          <p:cNvSpPr txBox="1"/>
          <p:nvPr/>
        </p:nvSpPr>
        <p:spPr>
          <a:xfrm>
            <a:off x="1436915" y="5186544"/>
            <a:ext cx="273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Song &amp; </a:t>
            </a:r>
            <a:r>
              <a:rPr lang="en-US" altLang="zh-CN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 in prep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81A06A-E97E-BFFC-4D37-761768ECD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454" y="1825625"/>
            <a:ext cx="3600489" cy="27728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417C6C5-4225-D4D1-55A6-BF31E348F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186" y="5129985"/>
            <a:ext cx="4468402" cy="17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3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BA284B-D5B7-518D-F6DB-4AB3EB46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</a:t>
            </a:r>
            <a:r>
              <a:rPr lang="en-US" altLang="zh-CN" sz="4400" dirty="0"/>
              <a:t>uark stars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AE5B3A-51F6-3FE9-E165-E82E558C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8">
            <a:extLst>
              <a:ext uri="{FF2B5EF4-FFF2-40B4-BE49-F238E27FC236}">
                <a16:creationId xmlns:a16="http://schemas.microsoft.com/office/drawing/2014/main" id="{EFB33FD8-169A-3919-341D-9DDCDFC2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4283"/>
            <a:ext cx="3343275" cy="19237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0C8004-D3A1-E327-F7B6-D2836879C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5" y="4934283"/>
            <a:ext cx="3099014" cy="19237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1A1C89-9DF0-1F34-FF1B-3B7C5F926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677" y="2470356"/>
            <a:ext cx="2606809" cy="24639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9231D1-B4F4-4339-98F0-4A67F7501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19" y="1412063"/>
            <a:ext cx="4212281" cy="307103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65907B5-92B5-76C7-FA7E-99501F589EA1}"/>
              </a:ext>
            </a:extLst>
          </p:cNvPr>
          <p:cNvSpPr txBox="1"/>
          <p:nvPr/>
        </p:nvSpPr>
        <p:spPr>
          <a:xfrm>
            <a:off x="6921500" y="4483100"/>
            <a:ext cx="159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Bombaci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5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395D-336B-4BD0-8791-20F61DC55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Post-merger 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channels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QSs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64192-684F-4FE7-BDBC-A919EF200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8CA34-55A5-4E64-9621-C0A048D59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544"/>
            <a:ext cx="890947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0519A6-1674-4243-894B-B3D014172EC3}"/>
              </a:ext>
            </a:extLst>
          </p:cNvPr>
          <p:cNvSpPr txBox="1"/>
          <p:nvPr/>
        </p:nvSpPr>
        <p:spPr>
          <a:xfrm>
            <a:off x="5905310" y="5634668"/>
            <a:ext cx="287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/>
              <a:t>Hotokezaka</a:t>
            </a:r>
            <a:r>
              <a:rPr lang="en-US" altLang="zh-CN" i="1" dirty="0"/>
              <a:t> &amp; Shibata 2019</a:t>
            </a:r>
            <a:endParaRPr lang="zh-CN" alt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12354-E8AF-9012-F915-5D981922ED21}"/>
              </a:ext>
            </a:extLst>
          </p:cNvPr>
          <p:cNvSpPr txBox="1"/>
          <p:nvPr/>
        </p:nvSpPr>
        <p:spPr>
          <a:xfrm>
            <a:off x="475129" y="5623970"/>
            <a:ext cx="409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relation between total mass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masses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determines the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channel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post-merger.</a:t>
            </a:r>
          </a:p>
        </p:txBody>
      </p:sp>
    </p:spTree>
    <p:extLst>
      <p:ext uri="{BB962C8B-B14F-4D97-AF65-F5344CB8AC3E}">
        <p14:creationId xmlns:p14="http://schemas.microsoft.com/office/powerpoint/2010/main" val="279872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05A51-C2B3-4E20-A2B1-10958365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Post-merger 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signals 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QSs</a:t>
            </a:r>
            <a:endParaRPr lang="zh-CN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3060-7FBA-4C1C-8A8D-20FC86D0E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EF3EBA-7573-4832-8D27-37010653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76" y="3152401"/>
            <a:ext cx="6279424" cy="3551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A64CDA-1A74-4A9F-A7D8-2BADD0BDA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0" y="1690688"/>
            <a:ext cx="9144000" cy="26535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CA1E8F-40F4-4ADD-8A75-0069CA1E6D87}"/>
              </a:ext>
            </a:extLst>
          </p:cNvPr>
          <p:cNvSpPr txBox="1"/>
          <p:nvPr/>
        </p:nvSpPr>
        <p:spPr>
          <a:xfrm>
            <a:off x="115410" y="4651899"/>
            <a:ext cx="2749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Margalit &amp; Metzger 2017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                    </a:t>
            </a:r>
            <a:r>
              <a:rPr lang="en-US" altLang="zh-CN" i="1" dirty="0"/>
              <a:t>Ruiz et al. 2018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2471739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4036-A42B-4F89-97AA-D026A6E3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obvious tension (my talk 2022)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26F0-8C28-4534-81EE-FC72E360B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72450E-778C-45F9-AE3E-810BB6D7A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238" y="2624305"/>
            <a:ext cx="1379340" cy="533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3DEC91-CA50-4D48-BF32-A6B0325FC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26" y="3429000"/>
            <a:ext cx="2903472" cy="194326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97148018-4E62-4CEA-9E00-6E49AA5D8B2F}"/>
              </a:ext>
            </a:extLst>
          </p:cNvPr>
          <p:cNvSpPr/>
          <p:nvPr/>
        </p:nvSpPr>
        <p:spPr>
          <a:xfrm>
            <a:off x="4008506" y="3549738"/>
            <a:ext cx="962989" cy="587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CA0A4-3913-42ED-BC29-D7601B385008}"/>
              </a:ext>
            </a:extLst>
          </p:cNvPr>
          <p:cNvSpPr txBox="1"/>
          <p:nvPr/>
        </p:nvSpPr>
        <p:spPr>
          <a:xfrm>
            <a:off x="5246703" y="2509946"/>
            <a:ext cx="31384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M_max,spin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M_sun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M_thr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[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2.95,3.15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M_sun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(supposing the same universal relation as BNS cases)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the exact number scales with Bag constant, but the relation holds.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7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395D-336B-4BD0-8791-20F61DC55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obvious tension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64192-684F-4FE7-BDBC-A919EF200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8CA34-55A5-4E64-9621-C0A048D59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544"/>
            <a:ext cx="890947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0519A6-1674-4243-894B-B3D014172EC3}"/>
              </a:ext>
            </a:extLst>
          </p:cNvPr>
          <p:cNvSpPr txBox="1"/>
          <p:nvPr/>
        </p:nvSpPr>
        <p:spPr>
          <a:xfrm>
            <a:off x="5905310" y="5634668"/>
            <a:ext cx="287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/>
              <a:t>Hotokezaka</a:t>
            </a:r>
            <a:r>
              <a:rPr lang="en-US" altLang="zh-CN" i="1" dirty="0"/>
              <a:t> &amp; Shibata 2019</a:t>
            </a:r>
            <a:endParaRPr lang="zh-CN" alt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12354-E8AF-9012-F915-5D981922ED21}"/>
              </a:ext>
            </a:extLst>
          </p:cNvPr>
          <p:cNvSpPr txBox="1"/>
          <p:nvPr/>
        </p:nvSpPr>
        <p:spPr>
          <a:xfrm>
            <a:off x="475129" y="5623970"/>
            <a:ext cx="409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relation between total mass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masses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determines the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channel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post-merger.</a:t>
            </a:r>
          </a:p>
        </p:txBody>
      </p:sp>
    </p:spTree>
    <p:extLst>
      <p:ext uri="{BB962C8B-B14F-4D97-AF65-F5344CB8AC3E}">
        <p14:creationId xmlns:p14="http://schemas.microsoft.com/office/powerpoint/2010/main" val="1889808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1F831-CD86-49E1-975C-2EFC78E99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obvious tension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E0408-C3EE-4334-AD6D-8FF85A777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1C82D-CA85-4B14-84A1-70481353F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3" y="1601911"/>
            <a:ext cx="890947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F8A3DC-E453-4E94-A8DF-1971F63F3B81}"/>
              </a:ext>
            </a:extLst>
          </p:cNvPr>
          <p:cNvSpPr txBox="1"/>
          <p:nvPr/>
        </p:nvSpPr>
        <p:spPr>
          <a:xfrm>
            <a:off x="3241481" y="5807631"/>
            <a:ext cx="292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/>
              <a:t>Hotokezaka</a:t>
            </a:r>
            <a:r>
              <a:rPr lang="en-US" altLang="zh-CN" i="1" dirty="0"/>
              <a:t> &amp; Shibata 2019</a:t>
            </a:r>
            <a:endParaRPr lang="zh-CN" alt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8F135-A3A6-401D-92BC-135FA1F826DE}"/>
              </a:ext>
            </a:extLst>
          </p:cNvPr>
          <p:cNvSpPr txBox="1"/>
          <p:nvPr/>
        </p:nvSpPr>
        <p:spPr>
          <a:xfrm>
            <a:off x="117263" y="6211669"/>
            <a:ext cx="902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Either,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BQS does not follow the universal relation of BNS case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Or, 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scenario should be different for BQS mergers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both?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23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mass of BQS mergers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6" y="1690689"/>
            <a:ext cx="3667648" cy="2859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93" y="1676671"/>
            <a:ext cx="3637505" cy="2818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457" y="1710895"/>
            <a:ext cx="3591965" cy="2818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980" y="5014127"/>
            <a:ext cx="7395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ollapse happens ~1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merger, comparable to dynamical timescales.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MIT310       starts at ~ 40 km separation</a:t>
            </a:r>
          </a:p>
        </p:txBody>
      </p:sp>
    </p:spTree>
    <p:extLst>
      <p:ext uri="{BB962C8B-B14F-4D97-AF65-F5344CB8AC3E}">
        <p14:creationId xmlns:p14="http://schemas.microsoft.com/office/powerpoint/2010/main" val="1257075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8277-1851-4718-9DB9-A8F590F7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mass of BQS mergers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D83FA-BE6C-4B30-8CC2-7B7C31194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D5B87-2E23-4B11-BEC3-654F0CC88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75" y="1860259"/>
            <a:ext cx="5349759" cy="4181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151B0-6880-4E96-86EF-78BE369D84BA}"/>
              </a:ext>
            </a:extLst>
          </p:cNvPr>
          <p:cNvSpPr txBox="1"/>
          <p:nvPr/>
        </p:nvSpPr>
        <p:spPr>
          <a:xfrm>
            <a:off x="1855433" y="6176963"/>
            <a:ext cx="569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Zhou et al. 2021</a:t>
            </a:r>
            <a:endParaRPr lang="zh-CN" alt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978409" y="3094893"/>
            <a:ext cx="287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Quantitatively, the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component of the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spacetime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center shows the dynamics of the collapse.</a:t>
            </a:r>
          </a:p>
        </p:txBody>
      </p:sp>
    </p:spTree>
    <p:extLst>
      <p:ext uri="{BB962C8B-B14F-4D97-AF65-F5344CB8AC3E}">
        <p14:creationId xmlns:p14="http://schemas.microsoft.com/office/powerpoint/2010/main" val="130785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37934D-F358-F1D1-2CE8-7A9558C8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ultimate dream</a:t>
            </a:r>
            <a:endParaRPr lang="zh-CN" altLang="en-US" dirty="0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E858CF48-A8DC-23DE-08A6-FDEDBDFC1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43" y="3435521"/>
            <a:ext cx="1900247" cy="1668510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CD7078-2B33-30F6-98B2-9A7C3817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63" y="1665415"/>
            <a:ext cx="1807115" cy="16622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9D9042A-9EB4-F994-1FAD-51B8B2863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719" y="1644802"/>
            <a:ext cx="1856317" cy="17035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02495A7-2F7A-15D0-0FE6-FD614F681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877" y="4419709"/>
            <a:ext cx="3036905" cy="2128569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7F01E98-CF84-BD6A-5EE0-316C2D9418B0}"/>
              </a:ext>
            </a:extLst>
          </p:cNvPr>
          <p:cNvCxnSpPr>
            <a:cxnSpLocks/>
          </p:cNvCxnSpPr>
          <p:nvPr/>
        </p:nvCxnSpPr>
        <p:spPr>
          <a:xfrm>
            <a:off x="2468719" y="3742517"/>
            <a:ext cx="769487" cy="588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C187E6A-B7C0-E190-1BD8-9EC783AA5E60}"/>
              </a:ext>
            </a:extLst>
          </p:cNvPr>
          <p:cNvCxnSpPr>
            <a:cxnSpLocks/>
          </p:cNvCxnSpPr>
          <p:nvPr/>
        </p:nvCxnSpPr>
        <p:spPr>
          <a:xfrm flipV="1">
            <a:off x="6525400" y="3563418"/>
            <a:ext cx="795503" cy="824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51D42B1B-31BE-8F85-6748-C0746A0BFD74}"/>
              </a:ext>
            </a:extLst>
          </p:cNvPr>
          <p:cNvSpPr txBox="1"/>
          <p:nvPr/>
        </p:nvSpPr>
        <p:spPr>
          <a:xfrm>
            <a:off x="7464175" y="2044700"/>
            <a:ext cx="121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Symmetry energy slope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gap of paired quarks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Be8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unstable?</a:t>
            </a:r>
          </a:p>
          <a:p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C16FD32-DB93-B820-3CC4-178985749295}"/>
              </a:ext>
            </a:extLst>
          </p:cNvPr>
          <p:cNvSpPr txBox="1"/>
          <p:nvPr/>
        </p:nvSpPr>
        <p:spPr>
          <a:xfrm>
            <a:off x="355014" y="5072541"/>
            <a:ext cx="1900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Huth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2022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7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MIT280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206"/>
            <a:ext cx="4790652" cy="378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084" y="1646835"/>
            <a:ext cx="4660196" cy="3672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8316" y="5556738"/>
            <a:ext cx="3315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Zhou et al. 2023</a:t>
            </a:r>
          </a:p>
        </p:txBody>
      </p:sp>
    </p:spTree>
    <p:extLst>
      <p:ext uri="{BB962C8B-B14F-4D97-AF65-F5344CB8AC3E}">
        <p14:creationId xmlns:p14="http://schemas.microsoft.com/office/powerpoint/2010/main" val="1493001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MIT280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7" y="1825624"/>
            <a:ext cx="4643694" cy="372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641" y="1929282"/>
            <a:ext cx="4589512" cy="3617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4642" y="5737609"/>
            <a:ext cx="705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 hydro simulation of BQS reveals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density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overflow in spiral arm structures. </a:t>
            </a:r>
          </a:p>
        </p:txBody>
      </p:sp>
    </p:spTree>
    <p:extLst>
      <p:ext uri="{BB962C8B-B14F-4D97-AF65-F5344CB8AC3E}">
        <p14:creationId xmlns:p14="http://schemas.microsoft.com/office/powerpoint/2010/main" val="1032863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MIT280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3" y="1339910"/>
            <a:ext cx="4788829" cy="3714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531" y="1339911"/>
            <a:ext cx="4750991" cy="3714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563" y="5365820"/>
            <a:ext cx="7737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Collapse happens for a BQS model with total mass much below its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Keplerian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 in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Showing a BQS system in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SMQS mass range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undergoes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HMQS channel.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Exceptionally heavy disc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equal mass binary (&gt;0.2 solar mass, 0.01 solar mass unbound) is left outside the BH even ~30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the collapse. But why?</a:t>
            </a:r>
          </a:p>
        </p:txBody>
      </p:sp>
    </p:spTree>
    <p:extLst>
      <p:ext uri="{BB962C8B-B14F-4D97-AF65-F5344CB8AC3E}">
        <p14:creationId xmlns:p14="http://schemas.microsoft.com/office/powerpoint/2010/main" val="3239793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806" y="1825625"/>
            <a:ext cx="4525104" cy="3436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4500" y="5345966"/>
            <a:ext cx="256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Zhou et al.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9"/>
            <a:ext cx="4595626" cy="3578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5705" y="5406013"/>
            <a:ext cx="350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Hanauske</a:t>
            </a:r>
            <a:r>
              <a:rPr lang="en-US" i="1" dirty="0"/>
              <a:t> et al. 2016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112" y="591847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 profile 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qualitatively similar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BQS and BNS remnant, but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BQS remnant 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lacking angular momentum significantly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inside the remnant. </a:t>
            </a:r>
          </a:p>
        </p:txBody>
      </p:sp>
    </p:spTree>
    <p:extLst>
      <p:ext uri="{BB962C8B-B14F-4D97-AF65-F5344CB8AC3E}">
        <p14:creationId xmlns:p14="http://schemas.microsoft.com/office/powerpoint/2010/main" val="2966588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内容占位符 8">
            <a:extLst>
              <a:ext uri="{FF2B5EF4-FFF2-40B4-BE49-F238E27FC236}">
                <a16:creationId xmlns:a16="http://schemas.microsoft.com/office/drawing/2014/main" id="{68907178-AFFD-462E-B6C0-752A431A0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522" y="1449528"/>
            <a:ext cx="2094453" cy="1205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6124"/>
            <a:ext cx="8654822" cy="3091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0870" y="6176963"/>
                <a:ext cx="84205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BNS,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geometric center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density center</a:t>
                </a:r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Angular momentum transport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toward the inner part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remnant is easier.</a:t>
                </a:r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70" y="6176963"/>
                <a:ext cx="8420519" cy="923330"/>
              </a:xfrm>
              <a:prstGeom prst="rect">
                <a:avLst/>
              </a:prstGeom>
              <a:blipFill>
                <a:blip r:embed="rId4"/>
                <a:stretch>
                  <a:fillRect l="-652" t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6343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3356"/>
            <a:ext cx="3441682" cy="2712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22" y="2233356"/>
            <a:ext cx="3296039" cy="264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550" y="2268857"/>
            <a:ext cx="3350929" cy="2641168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704BC0-E1C0-41F2-9006-02F73EC22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716146"/>
            <a:ext cx="2335464" cy="1449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257" y="5305530"/>
            <a:ext cx="8882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BQS,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 center = density center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Angular momentum transport toward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outside of the remnant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much easier due to squeezing. </a:t>
            </a:r>
          </a:p>
        </p:txBody>
      </p:sp>
    </p:spTree>
    <p:extLst>
      <p:ext uri="{BB962C8B-B14F-4D97-AF65-F5344CB8AC3E}">
        <p14:creationId xmlns:p14="http://schemas.microsoft.com/office/powerpoint/2010/main" val="4241659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21DF73-10A8-1245-BBF0-CD4878B76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 (for now)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A0C4E9-07D1-B7EF-49E1-959CBD609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 results in significant difference in the NS structure.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 affects asteroseismology of NSs and could be imprinted in GW signals (both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inspiral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post-merger).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 may trigger burst-like events for both EM and GW emissions.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Post-merger evolution channels for BQS are different from BNS, indicating different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 signatures.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480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3D3D9C-0D9B-50BC-B861-C6FAF6E90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498310A-07C9-B78C-1E5D-E3E9EAF93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hlinkClick r:id="rId2"/>
              </a:rPr>
              <a:t>ezhou@aei.mpg.de</a:t>
            </a:r>
            <a:r>
              <a:rPr lang="en-US" altLang="zh-CN" dirty="0"/>
              <a:t> -&gt; ezhou@hust.edu.cn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9292E09-C85A-98FA-04F5-717565E62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36" y="3492086"/>
            <a:ext cx="4715964" cy="33659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1F330A-8B35-482B-A721-1FFF3EAB0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0027"/>
            <a:ext cx="4799043" cy="35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48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E35D61-18FD-87C1-8E6F-10D5254A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C34076-E8A8-0D60-0784-25A365978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Welcome to visit me again, in HUST, Wuhan!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1DA284-7DB4-2876-F566-3FD4EE888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390018"/>
            <a:ext cx="5676900" cy="40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80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15F165-DF6A-0E7E-3552-16A47F04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" y="776778"/>
            <a:ext cx="6125905" cy="42339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B46872-B591-AEED-3894-08105AD55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0"/>
          <a:stretch/>
        </p:blipFill>
        <p:spPr bwMode="auto">
          <a:xfrm>
            <a:off x="5241073" y="1477110"/>
            <a:ext cx="3891776" cy="393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顺序访问存储器 3">
            <a:extLst>
              <a:ext uri="{FF2B5EF4-FFF2-40B4-BE49-F238E27FC236}">
                <a16:creationId xmlns:a16="http://schemas.microsoft.com/office/drawing/2014/main" id="{4D0A648C-B528-80A7-029C-C4575AB33CA4}"/>
              </a:ext>
            </a:extLst>
          </p:cNvPr>
          <p:cNvSpPr/>
          <p:nvPr/>
        </p:nvSpPr>
        <p:spPr>
          <a:xfrm flipH="1">
            <a:off x="3183942" y="4484654"/>
            <a:ext cx="3416159" cy="1577185"/>
          </a:xfrm>
          <a:prstGeom prst="flowChartMagneticTape">
            <a:avLst/>
          </a:prstGeom>
          <a:solidFill>
            <a:srgbClr val="89D4CD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3D1D1E-4239-54BF-A7B9-8AE8392D2C0F}"/>
              </a:ext>
            </a:extLst>
          </p:cNvPr>
          <p:cNvSpPr/>
          <p:nvPr/>
        </p:nvSpPr>
        <p:spPr>
          <a:xfrm>
            <a:off x="0" y="24064"/>
            <a:ext cx="5638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4400" b="1" cap="none" spc="0" dirty="0">
                <a:ln/>
                <a:solidFill>
                  <a:schemeClr val="accent4"/>
                </a:solidFill>
                <a:effectLst/>
                <a:latin typeface="Britannic Bold" panose="020B0903060703020204" pitchFamily="34" charset="0"/>
              </a:rPr>
              <a:t>The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next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DDF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(2026)</a:t>
            </a:r>
            <a:endParaRPr lang="en-US" altLang="zh-CN" sz="4400" b="1" cap="none" spc="0" dirty="0">
              <a:ln/>
              <a:solidFill>
                <a:schemeClr val="accent4"/>
              </a:solidFill>
              <a:effectLst/>
              <a:latin typeface="Britannic Bold" panose="020B0903060703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46BD141-56E2-433A-4ABD-EA7E3CD32E56}"/>
              </a:ext>
            </a:extLst>
          </p:cNvPr>
          <p:cNvSpPr txBox="1"/>
          <p:nvPr/>
        </p:nvSpPr>
        <p:spPr>
          <a:xfrm>
            <a:off x="11151" y="856172"/>
            <a:ext cx="37415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Guiyang</a:t>
            </a:r>
            <a:r>
              <a:rPr lang="zh-CN" alt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  <a:endParaRPr lang="zh-CN" altLang="en-US" sz="2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98DB3F-232C-7349-1C64-0F171909900D}"/>
              </a:ext>
            </a:extLst>
          </p:cNvPr>
          <p:cNvSpPr txBox="1"/>
          <p:nvPr/>
        </p:nvSpPr>
        <p:spPr>
          <a:xfrm>
            <a:off x="2592958" y="4085154"/>
            <a:ext cx="962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DDF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D62C18-B7DC-AF2C-A28C-DF0211201C20}"/>
              </a:ext>
            </a:extLst>
          </p:cNvPr>
          <p:cNvSpPr txBox="1"/>
          <p:nvPr/>
        </p:nvSpPr>
        <p:spPr>
          <a:xfrm>
            <a:off x="4289934" y="2291797"/>
            <a:ext cx="962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DDF2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8C6131A-F21D-5FB4-542C-64EB4A139766}"/>
              </a:ext>
            </a:extLst>
          </p:cNvPr>
          <p:cNvSpPr txBox="1"/>
          <p:nvPr/>
        </p:nvSpPr>
        <p:spPr>
          <a:xfrm>
            <a:off x="3338071" y="4831273"/>
            <a:ext cx="3416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b="0" i="0" u="none" strike="noStrike" dirty="0"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The emperor guards the country's gates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9D600C6-35EC-B84F-26FD-53D66ED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44" y="4672604"/>
            <a:ext cx="1489307" cy="21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6EDD337-6F23-44E8-5E8D-768807B5BE52}"/>
              </a:ext>
            </a:extLst>
          </p:cNvPr>
          <p:cNvSpPr txBox="1"/>
          <p:nvPr/>
        </p:nvSpPr>
        <p:spPr>
          <a:xfrm>
            <a:off x="-36627" y="6112475"/>
            <a:ext cx="20982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明成祖朱棣</a:t>
            </a:r>
            <a:endParaRPr lang="en-US" altLang="zh-CN" sz="1400" dirty="0"/>
          </a:p>
          <a:p>
            <a:r>
              <a:rPr lang="en-US" altLang="zh-CN" sz="1400" dirty="0"/>
              <a:t>Di Zhu, an</a:t>
            </a:r>
            <a:r>
              <a:rPr lang="zh-CN" altLang="en-US" sz="1400" dirty="0"/>
              <a:t> </a:t>
            </a:r>
            <a:r>
              <a:rPr lang="en-US" altLang="zh-CN" sz="1400" dirty="0"/>
              <a:t>emperor</a:t>
            </a:r>
            <a:r>
              <a:rPr lang="zh-CN" altLang="en-US" sz="1400" dirty="0"/>
              <a:t> </a:t>
            </a:r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Ming</a:t>
            </a:r>
            <a:r>
              <a:rPr lang="zh-CN" altLang="en-US" sz="1400" dirty="0"/>
              <a:t> </a:t>
            </a:r>
            <a:r>
              <a:rPr lang="en-US" altLang="zh-CN" sz="1400" dirty="0"/>
              <a:t>Dynasty</a:t>
            </a:r>
            <a:endParaRPr lang="zh-CN" altLang="en-US" sz="1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1286235-3CE9-CDB7-3AAB-CD6224359303}"/>
              </a:ext>
            </a:extLst>
          </p:cNvPr>
          <p:cNvSpPr txBox="1"/>
          <p:nvPr/>
        </p:nvSpPr>
        <p:spPr>
          <a:xfrm>
            <a:off x="4836343" y="942278"/>
            <a:ext cx="4307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omic Sans MS" panose="030F0902030302020204" pitchFamily="66" charset="0"/>
              </a:rPr>
              <a:t>Weiyang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Wang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will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hold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DDF2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in</a:t>
            </a:r>
            <a:r>
              <a:rPr lang="zh-CN" altLang="en-US" dirty="0"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latin typeface="Comic Sans MS" panose="030F0902030302020204" pitchFamily="66" charset="0"/>
              </a:rPr>
              <a:t>2026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4008E-0899-738B-8B71-B8B780795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Phase-transition and Compact Star with quarks</a:t>
            </a:r>
            <a:endParaRPr lang="zh-CN" altLang="en-US" sz="32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365CAAE-0622-6876-67DD-BFD572660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1397" y="1329285"/>
            <a:ext cx="3648363" cy="2788691"/>
          </a:xfr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31ABEA5-33A9-45B4-2EAC-23A1DE03FD39}"/>
              </a:ext>
            </a:extLst>
          </p:cNvPr>
          <p:cNvCxnSpPr>
            <a:cxnSpLocks/>
          </p:cNvCxnSpPr>
          <p:nvPr/>
        </p:nvCxnSpPr>
        <p:spPr>
          <a:xfrm>
            <a:off x="3815938" y="3958442"/>
            <a:ext cx="15754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08B4BB6-4060-44BD-A1DB-56E506307660}"/>
              </a:ext>
            </a:extLst>
          </p:cNvPr>
          <p:cNvSpPr txBox="1"/>
          <p:nvPr/>
        </p:nvSpPr>
        <p:spPr>
          <a:xfrm>
            <a:off x="3743036" y="3378635"/>
            <a:ext cx="165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PT happens at the density of NSs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A193436-3A56-F76B-EA0B-5B3D11887E5B}"/>
              </a:ext>
            </a:extLst>
          </p:cNvPr>
          <p:cNvSpPr txBox="1"/>
          <p:nvPr/>
        </p:nvSpPr>
        <p:spPr>
          <a:xfrm>
            <a:off x="6531430" y="4016928"/>
            <a:ext cx="2411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Miao et al. 2021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0979A8B-3FCC-0A53-8504-68979109F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7" y="1541460"/>
            <a:ext cx="3491273" cy="27257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AFEF6D7-C0B0-7FE9-F4F7-A3EAA9788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8" y="4324705"/>
            <a:ext cx="4047706" cy="23436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6B522AF-0A0A-FDC9-6C6E-B9990FDCE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205" y="4381786"/>
            <a:ext cx="4655127" cy="177001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4E09710-32D4-729B-A3EC-5109380B597D}"/>
              </a:ext>
            </a:extLst>
          </p:cNvPr>
          <p:cNvSpPr txBox="1"/>
          <p:nvPr/>
        </p:nvSpPr>
        <p:spPr>
          <a:xfrm>
            <a:off x="6442163" y="6082825"/>
            <a:ext cx="156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Motana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2019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11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B94ED2-B84F-3775-9E32-BBA8CCA86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3"/>
          <a:stretch/>
        </p:blipFill>
        <p:spPr bwMode="auto">
          <a:xfrm>
            <a:off x="0" y="904142"/>
            <a:ext cx="9144000" cy="487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0467AD4-6A8A-5FE4-C088-E5942D49EE58}"/>
              </a:ext>
            </a:extLst>
          </p:cNvPr>
          <p:cNvSpPr txBox="1"/>
          <p:nvPr/>
        </p:nvSpPr>
        <p:spPr>
          <a:xfrm>
            <a:off x="227564" y="5818273"/>
            <a:ext cx="70690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Chinese people often say:</a:t>
            </a:r>
            <a:r>
              <a:rPr lang="zh-CN" alt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Those who have never been to the Great Wall will never be heroes.</a:t>
            </a:r>
          </a:p>
          <a:p>
            <a:r>
              <a:rPr lang="zh-CN" alt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不到长城非好汉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3D1D1E-4239-54BF-A7B9-8AE8392D2C0F}"/>
              </a:ext>
            </a:extLst>
          </p:cNvPr>
          <p:cNvSpPr/>
          <p:nvPr/>
        </p:nvSpPr>
        <p:spPr>
          <a:xfrm>
            <a:off x="0" y="24064"/>
            <a:ext cx="5638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4400" b="1" cap="none" spc="0" dirty="0">
                <a:ln/>
                <a:solidFill>
                  <a:schemeClr val="accent4"/>
                </a:solidFill>
                <a:effectLst/>
                <a:latin typeface="Britannic Bold" panose="020B0903060703020204" pitchFamily="34" charset="0"/>
              </a:rPr>
              <a:t>The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next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DDF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(2026)</a:t>
            </a:r>
            <a:endParaRPr lang="en-US" altLang="zh-CN" sz="4400" b="1" cap="none" spc="0" dirty="0">
              <a:ln/>
              <a:solidFill>
                <a:schemeClr val="accent4"/>
              </a:solidFill>
              <a:effectLst/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26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687429F-4AC6-16F0-8203-7ACB6787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91" y="842166"/>
            <a:ext cx="3592860" cy="471636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D877F68-8C4B-9302-CAAA-B4CAA1285F65}"/>
              </a:ext>
            </a:extLst>
          </p:cNvPr>
          <p:cNvSpPr/>
          <p:nvPr/>
        </p:nvSpPr>
        <p:spPr>
          <a:xfrm>
            <a:off x="0" y="24064"/>
            <a:ext cx="5638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4400" b="1" cap="none" spc="0" dirty="0">
                <a:ln/>
                <a:solidFill>
                  <a:schemeClr val="accent4"/>
                </a:solidFill>
                <a:effectLst/>
                <a:latin typeface="Britannic Bold" panose="020B0903060703020204" pitchFamily="34" charset="0"/>
              </a:rPr>
              <a:t>The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next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DDF</a:t>
            </a:r>
            <a:r>
              <a:rPr lang="zh-CN" altLang="en-US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4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(2026)</a:t>
            </a:r>
            <a:endParaRPr lang="en-US" altLang="zh-CN" sz="4400" b="1" cap="none" spc="0" dirty="0">
              <a:ln/>
              <a:solidFill>
                <a:schemeClr val="accent4"/>
              </a:solidFill>
              <a:effectLst/>
              <a:latin typeface="Britannic Bold" panose="020B0903060703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FC7543A-C1F2-6696-EE82-AD201F925A13}"/>
              </a:ext>
            </a:extLst>
          </p:cNvPr>
          <p:cNvSpPr/>
          <p:nvPr/>
        </p:nvSpPr>
        <p:spPr>
          <a:xfrm>
            <a:off x="125110" y="5891783"/>
            <a:ext cx="89210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The</a:t>
            </a:r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Wall + Hot spring + Snow (maybe)</a:t>
            </a:r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=</a:t>
            </a:r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Dream field</a:t>
            </a:r>
            <a:r>
              <a:rPr lang="en-US" altLang="zh-C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!</a:t>
            </a:r>
            <a:endParaRPr lang="zh-CN" alt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1985437-F2CA-1980-EBA6-59B026C4F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641" y="2788393"/>
            <a:ext cx="2040346" cy="27701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896BA8-9436-6C10-3C28-16E13B849FA4}"/>
              </a:ext>
            </a:extLst>
          </p:cNvPr>
          <p:cNvSpPr txBox="1"/>
          <p:nvPr/>
        </p:nvSpPr>
        <p:spPr>
          <a:xfrm>
            <a:off x="4119523" y="2870070"/>
            <a:ext cx="2753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Beginning of Winter, 2026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D5612E-740B-C47D-A717-35975B539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914" y="744429"/>
            <a:ext cx="3245006" cy="19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0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CC45D-DB53-FF14-F90A-414E486B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8903C3-9F34-4D54-1B6E-FAF65EA16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Afternoon May 14</a:t>
            </a:r>
            <a:r>
              <a:rPr lang="en-US" altLang="zh-CN" baseline="30000" dirty="0"/>
              <a:t>th </a:t>
            </a:r>
            <a:r>
              <a:rPr lang="en-US" altLang="zh-CN" dirty="0"/>
              <a:t> </a:t>
            </a:r>
          </a:p>
          <a:p>
            <a:r>
              <a:rPr lang="en-US" altLang="zh-CN" dirty="0"/>
              <a:t> 13:30: bus for whoever leaves for Guiyang this afternoon</a:t>
            </a:r>
          </a:p>
          <a:p>
            <a:r>
              <a:rPr lang="en-US" altLang="zh-CN" dirty="0"/>
              <a:t> 14:30: leave from the reception hall to view FAST and tourism site. Please leave all your digital devices in your room before leaving.</a:t>
            </a:r>
          </a:p>
          <a:p>
            <a:r>
              <a:rPr lang="en-US" altLang="zh-CN" dirty="0"/>
              <a:t>May 15</a:t>
            </a:r>
            <a:r>
              <a:rPr lang="en-US" altLang="zh-CN" baseline="30000" dirty="0"/>
              <a:t>th</a:t>
            </a:r>
            <a:r>
              <a:rPr lang="en-US" altLang="zh-CN" dirty="0"/>
              <a:t> </a:t>
            </a:r>
          </a:p>
          <a:p>
            <a:r>
              <a:rPr lang="en-US" altLang="zh-CN" dirty="0"/>
              <a:t>7:00   two buses will leave</a:t>
            </a:r>
          </a:p>
          <a:p>
            <a:r>
              <a:rPr lang="en-US" altLang="zh-CN" dirty="0"/>
              <a:t>9:00   one bus for whoever the flight is after 16:00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408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BA284B-D5B7-518D-F6DB-4AB3EB46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Phase-transition and quark stars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AE5B3A-51F6-3FE9-E165-E82E558C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8">
            <a:extLst>
              <a:ext uri="{FF2B5EF4-FFF2-40B4-BE49-F238E27FC236}">
                <a16:creationId xmlns:a16="http://schemas.microsoft.com/office/drawing/2014/main" id="{EFB33FD8-169A-3919-341D-9DDCDFC2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4283"/>
            <a:ext cx="3343275" cy="19237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0C8004-D3A1-E327-F7B6-D2836879C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5" y="4934283"/>
            <a:ext cx="3099014" cy="19237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1A1C89-9DF0-1F34-FF1B-3B7C5F926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677" y="2470356"/>
            <a:ext cx="2606809" cy="24639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9231D1-B4F4-4339-98F0-4A67F7501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19" y="1412063"/>
            <a:ext cx="4212281" cy="307103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65907B5-92B5-76C7-FA7E-99501F589EA1}"/>
              </a:ext>
            </a:extLst>
          </p:cNvPr>
          <p:cNvSpPr txBox="1"/>
          <p:nvPr/>
        </p:nvSpPr>
        <p:spPr>
          <a:xfrm>
            <a:off x="6921500" y="4483100"/>
            <a:ext cx="159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Bombaci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8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7C293-129E-968F-DB65-3E32A28A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Hybrid Star and Mergers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7B8963-6C27-A591-5DA4-D22F7E903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552CB2-5986-A295-605E-9431BF7DF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2294"/>
            <a:ext cx="4495139" cy="33928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876886-2277-3CB7-760D-C9752A65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18" y="1396308"/>
            <a:ext cx="3724152" cy="291288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1C472E9-8A95-0479-4170-AC679B04D858}"/>
              </a:ext>
            </a:extLst>
          </p:cNvPr>
          <p:cNvSpPr txBox="1"/>
          <p:nvPr/>
        </p:nvSpPr>
        <p:spPr>
          <a:xfrm>
            <a:off x="485916" y="5345177"/>
            <a:ext cx="4466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Bauswein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2018</a:t>
            </a:r>
          </a:p>
          <a:p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 high sensitivity at very high GW frequencies (~&gt; 3 kHz)</a:t>
            </a:r>
          </a:p>
          <a:p>
            <a:endParaRPr lang="en-US" altLang="zh-CN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the other aspects of BNS mergers affected by a PT?</a:t>
            </a:r>
            <a:endParaRPr lang="zh-CN" altLang="en-US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84C0F8C-ED37-7BD5-2736-BE6205B91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704" y="4192136"/>
            <a:ext cx="3687380" cy="264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23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C999F0-CE04-5316-7F47-D1133ABE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PT and </a:t>
            </a:r>
            <a:r>
              <a:rPr lang="en-US" altLang="zh-CN" dirty="0" err="1">
                <a:solidFill>
                  <a:srgbClr val="FF0000"/>
                </a:solidFill>
              </a:rPr>
              <a:t>Inspiral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4448CDE-5A3A-F8DF-D869-8FF27D2AF907}"/>
              </a:ext>
            </a:extLst>
          </p:cNvPr>
          <p:cNvSpPr txBox="1"/>
          <p:nvPr/>
        </p:nvSpPr>
        <p:spPr>
          <a:xfrm>
            <a:off x="506680" y="1367523"/>
            <a:ext cx="2675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Discontinuity g-mode: 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8AFDC69-6BDE-41DB-B406-3658D01C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6" y="1751695"/>
            <a:ext cx="6462514" cy="30380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668323-0287-1C16-8895-B96C49E72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270" y="3778254"/>
            <a:ext cx="3875730" cy="30797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1187992-5F55-C745-B293-EBC8801AA39B}"/>
              </a:ext>
            </a:extLst>
          </p:cNvPr>
          <p:cNvSpPr txBox="1"/>
          <p:nvPr/>
        </p:nvSpPr>
        <p:spPr>
          <a:xfrm>
            <a:off x="506680" y="5094514"/>
            <a:ext cx="4631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Miao,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 2023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6894C4-482F-D0A3-5199-CF828DF3C0CC}"/>
              </a:ext>
            </a:extLst>
          </p:cNvPr>
          <p:cNvSpPr txBox="1"/>
          <p:nvPr/>
        </p:nvSpPr>
        <p:spPr>
          <a:xfrm>
            <a:off x="506680" y="5402291"/>
            <a:ext cx="492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tides with discontinuity g-mode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54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04CEC-83D8-CB21-7EC2-4F23EF5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PT and </a:t>
            </a:r>
            <a:r>
              <a:rPr lang="en-US" altLang="zh-CN" dirty="0">
                <a:solidFill>
                  <a:srgbClr val="FF0000"/>
                </a:solidFill>
              </a:rPr>
              <a:t>Post-merger</a:t>
            </a:r>
            <a:r>
              <a:rPr lang="en-US" altLang="zh-CN" dirty="0"/>
              <a:t>: EM aspects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B8B4C-F0F7-32FB-D36D-23CFF585B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A5566C-0A51-5D63-797A-DBC627B6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202" y="1690689"/>
            <a:ext cx="3941042" cy="3765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4C94E50-7ED7-3495-8139-A971ECB37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56" y="1690689"/>
            <a:ext cx="4495139" cy="3392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6E30577-AEBD-7873-F59F-58718AE08FF3}"/>
                  </a:ext>
                </a:extLst>
              </p:cNvPr>
              <p:cNvSpPr txBox="1"/>
              <p:nvPr/>
            </p:nvSpPr>
            <p:spPr>
              <a:xfrm>
                <a:off x="494804" y="5548060"/>
                <a:ext cx="82573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larger during the spinning down of the merger remnant, than at the merger.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Any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could be produced during a PT in the spinning </a:t>
                </a:r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 stage of the remnant?</a:t>
                </a:r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6E30577-AEBD-7873-F59F-58718AE08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04" y="5548060"/>
                <a:ext cx="8257309" cy="646331"/>
              </a:xfrm>
              <a:prstGeom prst="rect">
                <a:avLst/>
              </a:prstGeom>
              <a:blipFill>
                <a:blip r:embed="rId4"/>
                <a:stretch>
                  <a:fillRect l="-590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84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7FC73-A386-457C-46D9-1253D55AA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PT and </a:t>
            </a:r>
            <a:r>
              <a:rPr lang="en-US" altLang="zh-CN" dirty="0">
                <a:solidFill>
                  <a:srgbClr val="FF0000"/>
                </a:solidFill>
              </a:rPr>
              <a:t>Post-merger</a:t>
            </a:r>
            <a:r>
              <a:rPr lang="en-US" altLang="zh-CN" dirty="0"/>
              <a:t>: EM aspects</a:t>
            </a:r>
            <a:endParaRPr lang="zh-CN" altLang="en-US" dirty="0"/>
          </a:p>
        </p:txBody>
      </p:sp>
      <p:pic>
        <p:nvPicPr>
          <p:cNvPr id="1026" name="Picture 2" descr="Evidence Suggests GRBs Are Powered by Strongest Magnetic Fields - SpaceRef">
            <a:extLst>
              <a:ext uri="{FF2B5EF4-FFF2-40B4-BE49-F238E27FC236}">
                <a16:creationId xmlns:a16="http://schemas.microsoft.com/office/drawing/2014/main" id="{C493BF66-CDAF-C71C-64BC-64E3FF59E4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" y="1941247"/>
            <a:ext cx="54864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03D9FF6-7964-BA4A-D7A2-0FF62E2589BC}"/>
              </a:ext>
            </a:extLst>
          </p:cNvPr>
          <p:cNvSpPr txBox="1"/>
          <p:nvPr/>
        </p:nvSpPr>
        <p:spPr>
          <a:xfrm>
            <a:off x="5966883" y="3441700"/>
            <a:ext cx="302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transition in a much later time may significantly affect the X-ray features of 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sGRB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3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3FFB67-B633-60EE-4807-AB48EC98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PT and </a:t>
            </a:r>
            <a:r>
              <a:rPr lang="en-US" altLang="zh-CN" dirty="0">
                <a:solidFill>
                  <a:srgbClr val="FF0000"/>
                </a:solidFill>
              </a:rPr>
              <a:t>Post-merger</a:t>
            </a:r>
            <a:r>
              <a:rPr lang="en-US" altLang="zh-CN" dirty="0"/>
              <a:t>: EM aspects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0C66C875-7F47-2077-74B2-CAFEEA55D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466" y="1413939"/>
            <a:ext cx="2709504" cy="2253099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33C18D-7BB8-3C6C-41E8-5E1D98E19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2" y="1615127"/>
            <a:ext cx="4701007" cy="35223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63B5C33-AB0D-3AE9-3C55-A4B7F7602D4B}"/>
              </a:ext>
            </a:extLst>
          </p:cNvPr>
          <p:cNvSpPr txBox="1"/>
          <p:nvPr/>
        </p:nvSpPr>
        <p:spPr>
          <a:xfrm>
            <a:off x="1263349" y="5272241"/>
            <a:ext cx="273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&amp;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prep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B34C6CF-EA3A-6783-F746-2E8868217C2F}"/>
              </a:ext>
            </a:extLst>
          </p:cNvPr>
          <p:cNvSpPr txBox="1"/>
          <p:nvPr/>
        </p:nvSpPr>
        <p:spPr>
          <a:xfrm>
            <a:off x="304799" y="5580018"/>
            <a:ext cx="78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     dot:  onset of phase-transition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dot:  solution with the same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baryonic mass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momentum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  dot:   collapse to BH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88655A1-E0A3-564F-53C8-17C43E305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132" y="3667038"/>
            <a:ext cx="2731324" cy="22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966</TotalTime>
  <Words>908</Words>
  <Application>Microsoft Office PowerPoint</Application>
  <PresentationFormat>全屏显示(4:3)</PresentationFormat>
  <Paragraphs>121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隶书</vt:lpstr>
      <vt:lpstr>Arial</vt:lpstr>
      <vt:lpstr>Britannic Bold</vt:lpstr>
      <vt:lpstr>Calibri</vt:lpstr>
      <vt:lpstr>Calibri Light</vt:lpstr>
      <vt:lpstr>Cambria Math</vt:lpstr>
      <vt:lpstr>Comic Sans MS</vt:lpstr>
      <vt:lpstr>Times New Roman</vt:lpstr>
      <vt:lpstr>Office 主题​​</vt:lpstr>
      <vt:lpstr>Identifying quark aspects of compact stars in Multimessenger Era</vt:lpstr>
      <vt:lpstr>The ultimate dream</vt:lpstr>
      <vt:lpstr>Phase-transition and Compact Star with quarks</vt:lpstr>
      <vt:lpstr>Phase-transition and quark stars</vt:lpstr>
      <vt:lpstr>Hybrid Star and Mergers</vt:lpstr>
      <vt:lpstr>PT and Inspiral</vt:lpstr>
      <vt:lpstr>PT and Post-merger: EM aspects</vt:lpstr>
      <vt:lpstr>PT and Post-merger: EM aspects</vt:lpstr>
      <vt:lpstr>PT and Post-merger: EM aspects</vt:lpstr>
      <vt:lpstr>PT and Post-merger: EM aspects</vt:lpstr>
      <vt:lpstr>PT and Post-merger: EM aspects</vt:lpstr>
      <vt:lpstr>Quark stars</vt:lpstr>
      <vt:lpstr>Post-merger evolution channels for QSs</vt:lpstr>
      <vt:lpstr>Post-merger signals for QSs</vt:lpstr>
      <vt:lpstr>An obvious tension (my talk 2022)</vt:lpstr>
      <vt:lpstr>An obvious tension</vt:lpstr>
      <vt:lpstr>An obvious tension</vt:lpstr>
      <vt:lpstr>Threshold mass of BQS mergers</vt:lpstr>
      <vt:lpstr>Threshold mass of BQS mergers</vt:lpstr>
      <vt:lpstr>MIT280</vt:lpstr>
      <vt:lpstr>MIT280</vt:lpstr>
      <vt:lpstr>MIT280</vt:lpstr>
      <vt:lpstr>Rotation profile</vt:lpstr>
      <vt:lpstr>Rotation profile</vt:lpstr>
      <vt:lpstr>Rotation profile</vt:lpstr>
      <vt:lpstr>Conclusions (for now)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quark aspects of compact stars in Multimessenger Era</dc:title>
  <dc:creator>Enping Zhou</dc:creator>
  <cp:lastModifiedBy>Enping Zhou</cp:lastModifiedBy>
  <cp:revision>14</cp:revision>
  <dcterms:created xsi:type="dcterms:W3CDTF">2023-07-21T13:07:00Z</dcterms:created>
  <dcterms:modified xsi:type="dcterms:W3CDTF">2024-05-14T03:13:50Z</dcterms:modified>
</cp:coreProperties>
</file>