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684" r:id="rId3"/>
  </p:sldMasterIdLst>
  <p:notesMasterIdLst>
    <p:notesMasterId r:id="rId50"/>
  </p:notesMasterIdLst>
  <p:sldIdLst>
    <p:sldId id="806" r:id="rId4"/>
    <p:sldId id="807" r:id="rId5"/>
    <p:sldId id="808" r:id="rId6"/>
    <p:sldId id="809" r:id="rId7"/>
    <p:sldId id="810" r:id="rId8"/>
    <p:sldId id="811" r:id="rId9"/>
    <p:sldId id="813" r:id="rId10"/>
    <p:sldId id="868" r:id="rId11"/>
    <p:sldId id="865" r:id="rId12"/>
    <p:sldId id="867" r:id="rId13"/>
    <p:sldId id="870" r:id="rId14"/>
    <p:sldId id="859" r:id="rId15"/>
    <p:sldId id="863" r:id="rId16"/>
    <p:sldId id="971" r:id="rId17"/>
    <p:sldId id="972" r:id="rId18"/>
    <p:sldId id="1010" r:id="rId19"/>
    <p:sldId id="941" r:id="rId20"/>
    <p:sldId id="944" r:id="rId21"/>
    <p:sldId id="1011" r:id="rId22"/>
    <p:sldId id="1009" r:id="rId23"/>
    <p:sldId id="952" r:id="rId24"/>
    <p:sldId id="964" r:id="rId25"/>
    <p:sldId id="954" r:id="rId26"/>
    <p:sldId id="1033" r:id="rId27"/>
    <p:sldId id="886" r:id="rId28"/>
    <p:sldId id="1032" r:id="rId29"/>
    <p:sldId id="967" r:id="rId30"/>
    <p:sldId id="1031" r:id="rId31"/>
    <p:sldId id="1012" r:id="rId32"/>
    <p:sldId id="1014" r:id="rId33"/>
    <p:sldId id="1015" r:id="rId34"/>
    <p:sldId id="1016" r:id="rId35"/>
    <p:sldId id="997" r:id="rId36"/>
    <p:sldId id="973" r:id="rId37"/>
    <p:sldId id="1017" r:id="rId38"/>
    <p:sldId id="976" r:id="rId39"/>
    <p:sldId id="974" r:id="rId40"/>
    <p:sldId id="1007" r:id="rId41"/>
    <p:sldId id="992" r:id="rId42"/>
    <p:sldId id="820" r:id="rId43"/>
    <p:sldId id="975" r:id="rId44"/>
    <p:sldId id="896" r:id="rId45"/>
    <p:sldId id="963" r:id="rId46"/>
    <p:sldId id="965" r:id="rId47"/>
    <p:sldId id="968" r:id="rId48"/>
    <p:sldId id="978" r:id="rId4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p:restoredTop sz="85430"/>
  </p:normalViewPr>
  <p:slideViewPr>
    <p:cSldViewPr snapToGrid="0" showGuides="1">
      <p:cViewPr varScale="1">
        <p:scale>
          <a:sx n="135" d="100"/>
          <a:sy n="135" d="100"/>
        </p:scale>
        <p:origin x="1080" y="16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7F70D-1F42-2F4C-86CC-2A47765F8D48}" type="datetimeFigureOut">
              <a:rPr kumimoji="1" lang="ja-JP" altLang="en-US" smtClean="0"/>
              <a:t>2024/5/12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02BD2-745B-4347-9775-50835FF83145}" type="slidenum">
              <a:rPr kumimoji="1" lang="ja-JP" altLang="en-US" smtClean="0"/>
              <a:t>‹#›</a:t>
            </a:fld>
            <a:endParaRPr kumimoji="1" lang="ja-JP" altLang="en-US"/>
          </a:p>
        </p:txBody>
      </p:sp>
    </p:spTree>
    <p:extLst>
      <p:ext uri="{BB962C8B-B14F-4D97-AF65-F5344CB8AC3E}">
        <p14:creationId xmlns:p14="http://schemas.microsoft.com/office/powerpoint/2010/main" val="29475716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I’d like to thank …</a:t>
            </a:r>
          </a:p>
          <a:p>
            <a:r>
              <a:rPr kumimoji="1" lang="en-US" altLang="ja-JP" dirty="0"/>
              <a:t>Today I’d like to talk about FRBs in the Fireball paradigm.</a:t>
            </a:r>
          </a:p>
          <a:p>
            <a:r>
              <a:rPr kumimoji="1" lang="en-US" altLang="ja-JP" dirty="0"/>
              <a:t>My name is …</a:t>
            </a:r>
          </a:p>
          <a:p>
            <a:r>
              <a:rPr kumimoji="1" lang="en-US" altLang="ja-JP" dirty="0"/>
              <a:t>We would like to consider the emission mechanism for FRBs.</a:t>
            </a:r>
          </a:p>
          <a:p>
            <a:r>
              <a:rPr kumimoji="1" lang="en-US" altLang="ja-JP" dirty="0"/>
              <a:t>But notice that we have not reached the conclusion and just present a step toward the understanding. </a:t>
            </a:r>
            <a:endParaRPr kumimoji="1" lang="ja-JP" altLang="en-US"/>
          </a:p>
        </p:txBody>
      </p:sp>
      <p:sp>
        <p:nvSpPr>
          <p:cNvPr id="4" name="スライド番号プレースホルダー 3"/>
          <p:cNvSpPr>
            <a:spLocks noGrp="1"/>
          </p:cNvSpPr>
          <p:nvPr>
            <p:ph type="sldNum" sz="quarter" idx="5"/>
          </p:nvPr>
        </p:nvSpPr>
        <p:spPr/>
        <p:txBody>
          <a:bodyPr/>
          <a:lstStyle/>
          <a:p>
            <a:fld id="{92102BD2-745B-4347-9775-50835FF83145}" type="slidenum">
              <a:rPr kumimoji="1" lang="ja-JP" altLang="en-US" smtClean="0"/>
              <a:t>1</a:t>
            </a:fld>
            <a:endParaRPr kumimoji="1" lang="ja-JP" altLang="en-US"/>
          </a:p>
        </p:txBody>
      </p:sp>
    </p:spTree>
    <p:extLst>
      <p:ext uri="{BB962C8B-B14F-4D97-AF65-F5344CB8AC3E}">
        <p14:creationId xmlns:p14="http://schemas.microsoft.com/office/powerpoint/2010/main" val="356232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the trapped fireball does not work for the Galactic FRB, because the temperature is much higher than the typical ones.</a:t>
            </a:r>
          </a:p>
          <a:p>
            <a:r>
              <a:rPr kumimoji="1" lang="en-US" altLang="ja-JP" dirty="0"/>
              <a:t>Usually the cutoff energy of the spectrum is about 10 keV, while it is about 80 keV for the burst associated with the Galactic FRB.</a:t>
            </a:r>
          </a:p>
          <a:p>
            <a:r>
              <a:rPr kumimoji="1" lang="en-US" altLang="ja-JP" dirty="0"/>
              <a:t>photon index alpha~1.5</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387913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Given the high temperature, the optical depth for photons to create pairs is very large at the surface of the trapped fireball.</a:t>
            </a:r>
          </a:p>
          <a:p>
            <a:r>
              <a:rPr kumimoji="1" lang="en-US" altLang="ja-JP" dirty="0"/>
              <a:t>The high energy tail of X-rays create e+- pairs outside the initial trapped fireball.</a:t>
            </a:r>
          </a:p>
          <a:p>
            <a:r>
              <a:rPr kumimoji="1" lang="en-US" altLang="ja-JP" dirty="0"/>
              <a:t>The surrounding magnetic field should be open.</a:t>
            </a:r>
          </a:p>
          <a:p>
            <a:r>
              <a:rPr kumimoji="1" lang="en-US" altLang="ja-JP" dirty="0"/>
              <a:t>Otherwise, if the field line were closed, the fireball would become too big to explain the temperature.</a:t>
            </a:r>
          </a:p>
          <a:p>
            <a:r>
              <a:rPr kumimoji="1" lang="en-US" altLang="ja-JP" dirty="0"/>
              <a:t>Therefore we should consider an expanding fireball for the Galactic FRB event.</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29147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fireball can expand along an open magnetic field, the density decreases and eventually photons can escape.</a:t>
            </a:r>
          </a:p>
          <a:p>
            <a:r>
              <a:rPr kumimoji="1" lang="en-US" altLang="ja-JP" dirty="0"/>
              <a:t>These photons can explain the X-ray emission of the magnetar bursts.</a:t>
            </a:r>
          </a:p>
          <a:p>
            <a:r>
              <a:rPr kumimoji="1" lang="en-US" altLang="ja-JP" dirty="0"/>
              <a:t>On top of that, we would like to know the kinetic energy of the outflow for FRBs.</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21165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released photons basically keep the initial temperature.</a:t>
            </a:r>
          </a:p>
          <a:p>
            <a:r>
              <a:rPr kumimoji="1" lang="en-US" altLang="ja-JP" dirty="0"/>
              <a:t>Although the comoving temperature decreases as a result of adiabatic cooling,</a:t>
            </a:r>
          </a:p>
          <a:p>
            <a:r>
              <a:rPr kumimoji="1" lang="en-US" altLang="ja-JP" dirty="0"/>
              <a:t>the Lorentz factor increases, and the blue-shifted temperature is the same as the initial one.</a:t>
            </a:r>
          </a:p>
          <a:p>
            <a:r>
              <a:rPr kumimoji="1" lang="en-US" altLang="ja-JP" dirty="0"/>
              <a:t>The same thing happens even when the expansion is not spherical but dipole-like along a magnetic flux tube.</a:t>
            </a:r>
          </a:p>
          <a:p>
            <a:r>
              <a:rPr kumimoji="1" lang="en-US" altLang="ja-JP" dirty="0"/>
              <a:t>Therefore the X-ray temperature can be explained if the initial fireball size is 10^4 cm.</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63795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the base of the fireball, baryon may be loaded because the luminosity is higher than the normal Eddington luminosity.</a:t>
            </a:r>
          </a:p>
          <a:p>
            <a:r>
              <a:rPr kumimoji="1" lang="en-US" altLang="ja-JP" dirty="0"/>
              <a:t>The baryon is important because the electrons associated with the baryon do not decrease exponentially due to pair annihilation and keep the acceleration for a long time.</a:t>
            </a:r>
          </a:p>
          <a:p>
            <a:r>
              <a:rPr kumimoji="1" lang="en-US" altLang="ja-JP" dirty="0"/>
              <a:t>There are two ways for photons to escape; one is the usual escape from a photosphere, the other is the escape from the lateral side of the flux tube through photon diffusion.</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83073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Taking into account of these processes, the fireball evolution is summarized in this figure.</a:t>
            </a:r>
          </a:p>
          <a:p>
            <a:r>
              <a:rPr kumimoji="1" lang="en-US" altLang="ja-JP" dirty="0"/>
              <a:t>This is the radius and the Lorentz factor as a function of the dimensionless entropy. The right is baryon poor and the left is baryon rich.</a:t>
            </a:r>
          </a:p>
          <a:p>
            <a:r>
              <a:rPr kumimoji="1" lang="en-US" altLang="ja-JP" dirty="0"/>
              <a:t>For a given eta, a fireball expands and photons escape at the dashed orange line.</a:t>
            </a:r>
          </a:p>
          <a:p>
            <a:r>
              <a:rPr kumimoji="1" lang="en-US" altLang="ja-JP" dirty="0"/>
              <a:t>At this stage, the Lorentz factor can be accelerated to about 10 for most range of the baryon loading, although the maximum Lorentz factor is about 100 if the baryon loading is the most suitable. </a:t>
            </a:r>
          </a:p>
          <a:p>
            <a:r>
              <a:rPr kumimoji="1" lang="en-US" altLang="ja-JP" dirty="0"/>
              <a:t>However the Lorentz factor of the outflow can be further accelerated even after the photons are released, up to this thick orange line, namely up to Lorentz factor of 100. </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647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2102BD2-745B-4347-9775-50835FF83145}" type="slidenum">
              <a:rPr kumimoji="1" lang="ja-JP" altLang="en-US" smtClean="0"/>
              <a:t>20</a:t>
            </a:fld>
            <a:endParaRPr kumimoji="1" lang="ja-JP" altLang="en-US"/>
          </a:p>
        </p:txBody>
      </p:sp>
    </p:spTree>
    <p:extLst>
      <p:ext uri="{BB962C8B-B14F-4D97-AF65-F5344CB8AC3E}">
        <p14:creationId xmlns:p14="http://schemas.microsoft.com/office/powerpoint/2010/main" val="2108912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observed luminosity is the isotropic luminosity, which is corrected by the opening angle and the relativistic beaming.</a:t>
            </a:r>
          </a:p>
          <a:p>
            <a:r>
              <a:rPr kumimoji="1" lang="en-US" altLang="ja-JP" dirty="0"/>
              <a:t>Because theta and Gamma depends on the radius in a different way, the isotropic luminosity goes up and down as the emission radius becomes larger. </a:t>
            </a:r>
          </a:p>
          <a:p>
            <a:r>
              <a:rPr kumimoji="1" lang="en-US" altLang="ja-JP" dirty="0"/>
              <a:t>In order to explain the Galactic FRB by using the kinetic energy, the isotropic luminosity of the outflow should be larger than this line.</a:t>
            </a:r>
          </a:p>
          <a:p>
            <a:r>
              <a:rPr kumimoji="1" lang="en-US" altLang="ja-JP" dirty="0"/>
              <a:t>We can see that this is easy by considering baryon rich fireball.</a:t>
            </a:r>
          </a:p>
          <a:p>
            <a:r>
              <a:rPr kumimoji="1" lang="en-US" altLang="ja-JP" dirty="0"/>
              <a:t>Even without baryon, this may be marginally achieved if the emission radius is appropriate about 100 times the neutron star radius, thanks to the resonant radiative acceleration.</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49775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conclusion of the fist half of the talk is that a fireball that explains the X-ray bursts is also able to produce the kinetic energy larger than the FRBs.</a:t>
            </a:r>
          </a:p>
          <a:p>
            <a:r>
              <a:rPr kumimoji="1" lang="en-US" altLang="ja-JP" dirty="0"/>
              <a:t>The important ingredient is baryon or resonant scattering.</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052675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Let‘s consider Poynting flux, in particular Alfven waves next.</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23987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FRBs are the most luminous radio transients in the universe, which were discovered in 2007.</a:t>
            </a:r>
          </a:p>
          <a:p>
            <a:r>
              <a:rPr kumimoji="1" lang="en-US" altLang="ja-JP" dirty="0"/>
              <a:t>FRBs occurs every day or even every second somewhere on the sky.</a:t>
            </a:r>
          </a:p>
          <a:p>
            <a:r>
              <a:rPr kumimoji="1" lang="en-US" altLang="ja-JP" dirty="0"/>
              <a:t>A radio pulse has a millisecond duration at around GHz.</a:t>
            </a:r>
          </a:p>
          <a:p>
            <a:endParaRPr kumimoji="1" lang="en-US" altLang="ja-JP" dirty="0"/>
          </a:p>
        </p:txBody>
      </p:sp>
      <p:sp>
        <p:nvSpPr>
          <p:cNvPr id="4" name="スライド番号プレースホルダー 3"/>
          <p:cNvSpPr>
            <a:spLocks noGrp="1"/>
          </p:cNvSpPr>
          <p:nvPr>
            <p:ph type="sldNum" sz="quarter" idx="5"/>
          </p:nvPr>
        </p:nvSpPr>
        <p:spPr/>
        <p:txBody>
          <a:bodyPr/>
          <a:lstStyle/>
          <a:p>
            <a:fld id="{92102BD2-745B-4347-9775-50835FF83145}" type="slidenum">
              <a:rPr kumimoji="1" lang="ja-JP" altLang="en-US" smtClean="0"/>
              <a:t>2</a:t>
            </a:fld>
            <a:endParaRPr kumimoji="1" lang="ja-JP" altLang="en-US"/>
          </a:p>
        </p:txBody>
      </p:sp>
    </p:spTree>
    <p:extLst>
      <p:ext uri="{BB962C8B-B14F-4D97-AF65-F5344CB8AC3E}">
        <p14:creationId xmlns:p14="http://schemas.microsoft.com/office/powerpoint/2010/main" val="2208568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Let‘s consider Poynting flux, in particular Alfven waves next.</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19680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Alfven waves are very important in solar physics for the coronal heating and wind acceleration.</a:t>
            </a:r>
          </a:p>
          <a:p>
            <a:r>
              <a:rPr kumimoji="1" lang="en-US" altLang="ja-JP" dirty="0"/>
              <a:t>Among various instabilities, the decay of Alfven waves into Alfven waves and sound waves through 3 wave interactions is often discussed.</a:t>
            </a:r>
          </a:p>
          <a:p>
            <a:r>
              <a:rPr kumimoji="1" lang="en-US" altLang="ja-JP" dirty="0"/>
              <a:t>The sound wave or slow wave makes shock and eventually dissipate, leading to the heating of the plasma.</a:t>
            </a:r>
          </a:p>
          <a:p>
            <a:r>
              <a:rPr kumimoji="1" lang="en-US" altLang="ja-JP" dirty="0"/>
              <a:t>The growth rate is relatively quick, but this equation is derived for the nonrelativistic case of small sigma.</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56580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36030-B983-1D4B-8C5B-0FC8192144E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027718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we extend this instability to the relativistic MHD case.</a:t>
            </a:r>
          </a:p>
          <a:p>
            <a:r>
              <a:rPr kumimoji="1" lang="en-US" altLang="ja-JP" dirty="0"/>
              <a:t>Using the relativistic energy-momentum conservations and induction equations, we consider the simplest problem:</a:t>
            </a:r>
          </a:p>
          <a:p>
            <a:r>
              <a:rPr kumimoji="1" lang="en-US" altLang="ja-JP" dirty="0"/>
              <a:t>ideal MHD, adiabatic EOS, a constant background magnetic field and a circularly polarized wave propagate along the background B field.</a:t>
            </a:r>
          </a:p>
          <a:p>
            <a:r>
              <a:rPr kumimoji="1" lang="en-US" altLang="ja-JP" dirty="0"/>
              <a:t>In order to make the problem easy, we consider in the fluid comoving frame so that the background fluid velocity is zero.</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180342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Following the non-relativistic case, we expand the quantities in a perturbative way.</a:t>
            </a:r>
          </a:p>
          <a:p>
            <a:r>
              <a:rPr kumimoji="1" lang="en-US" altLang="ja-JP" dirty="0"/>
              <a:t>The parent wave is the Alfven wave.</a:t>
            </a:r>
          </a:p>
          <a:p>
            <a:r>
              <a:rPr kumimoji="1" lang="en-US" altLang="ja-JP" dirty="0"/>
              <a:t>The daughter waves are Alfven wave and sound wave, which are excited by the parent wave.</a:t>
            </a:r>
          </a:p>
          <a:p>
            <a:r>
              <a:rPr kumimoji="1" lang="en-US" altLang="ja-JP" dirty="0"/>
              <a:t>We neglect the higher orders epsilon^2 and eta^2, but keeping the coupling terms.</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42445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should skip the details, but</a:t>
            </a:r>
          </a:p>
          <a:p>
            <a:r>
              <a:rPr kumimoji="1" lang="en-US" altLang="ja-JP" dirty="0"/>
              <a:t>The important dimensionless parameters are the sigma parameter, namely the ratio of the energy density of magnetic field to matter.</a:t>
            </a:r>
          </a:p>
          <a:p>
            <a:r>
              <a:rPr kumimoji="1" lang="en-US" altLang="ja-JP" dirty="0"/>
              <a:t>The theta is the ratio of the sound velocity to the Alfven velocity.</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6205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long calculations including Fourier mode expansion and the determinant of 6x6 matrix, we obtain the dispersion relation like this.</a:t>
            </a:r>
          </a:p>
          <a:p>
            <a:r>
              <a:rPr kumimoji="1" lang="en-US" altLang="ja-JP" dirty="0"/>
              <a:t>Here S0, S1, </a:t>
            </a:r>
            <a:r>
              <a:rPr kumimoji="1" lang="en-US" altLang="ja-JP" dirty="0" err="1"/>
              <a:t>etc</a:t>
            </a:r>
            <a:r>
              <a:rPr kumimoji="1" lang="en-US" altLang="ja-JP" dirty="0"/>
              <a:t> are functions of omega (wave frequency) and k (wave number).</a:t>
            </a:r>
          </a:p>
          <a:p>
            <a:r>
              <a:rPr kumimoji="1" lang="en-US" altLang="ja-JP" dirty="0"/>
              <a:t>We do not show all the functions because they are relatively complex.</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426373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we can speculate the following scenario.</a:t>
            </a:r>
          </a:p>
          <a:p>
            <a:r>
              <a:rPr kumimoji="1" lang="en-US" altLang="ja-JP" dirty="0"/>
              <a:t>The </a:t>
            </a:r>
            <a:r>
              <a:rPr kumimoji="1" lang="en-US" altLang="ja-JP" dirty="0" err="1"/>
              <a:t>Alven</a:t>
            </a:r>
            <a:r>
              <a:rPr kumimoji="1" lang="en-US" altLang="ja-JP" dirty="0"/>
              <a:t> waves heat the fireball through the parametric decay.</a:t>
            </a:r>
          </a:p>
          <a:p>
            <a:r>
              <a:rPr kumimoji="1" lang="en-US" altLang="ja-JP" dirty="0"/>
              <a:t>The Alfven wave energy goes to the thermal energy of the fireball, and this is eventually converted into the kinetic energy of outflow.</a:t>
            </a:r>
          </a:p>
          <a:p>
            <a:r>
              <a:rPr kumimoji="1" lang="en-US" altLang="ja-JP" dirty="0"/>
              <a:t>This may lead to the collision of plasma and 2 stream instability to make FRBs, like the traditional model of pulsars.</a:t>
            </a:r>
          </a:p>
          <a:p>
            <a:r>
              <a:rPr kumimoji="1" lang="en-US" altLang="ja-JP" dirty="0"/>
              <a:t>This pulsar-like model may be good for explaining 100% linear polarization because the background magnetic field is solid and selects a particular linear polarization.</a:t>
            </a:r>
          </a:p>
          <a:p>
            <a:r>
              <a:rPr kumimoji="1" lang="en-US" altLang="ja-JP" dirty="0"/>
              <a:t>Or the outflow may escape the fireball to produce FRBs far away.</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773371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we can speculate the following scenario.</a:t>
            </a:r>
          </a:p>
          <a:p>
            <a:r>
              <a:rPr kumimoji="1" lang="en-US" altLang="ja-JP" dirty="0"/>
              <a:t>The daughter </a:t>
            </a:r>
            <a:r>
              <a:rPr kumimoji="1" lang="en-US" altLang="ja-JP" dirty="0" err="1"/>
              <a:t>Alven</a:t>
            </a:r>
            <a:r>
              <a:rPr kumimoji="1" lang="en-US" altLang="ja-JP" dirty="0"/>
              <a:t> waves go backward. The fireball works as a reflector of Alfven waves.</a:t>
            </a:r>
          </a:p>
          <a:p>
            <a:r>
              <a:rPr kumimoji="1" lang="en-US" altLang="ja-JP" dirty="0"/>
              <a:t>Then the reflected waves can interact with the forward propagating Alfven waves.</a:t>
            </a:r>
          </a:p>
          <a:p>
            <a:r>
              <a:rPr kumimoji="1" lang="en-US" altLang="ja-JP" dirty="0"/>
              <a:t>The wave-wave interactions can produce fast </a:t>
            </a:r>
            <a:r>
              <a:rPr kumimoji="1" lang="en-US" altLang="ja-JP" dirty="0" err="1"/>
              <a:t>magnetosonic</a:t>
            </a:r>
            <a:r>
              <a:rPr kumimoji="1" lang="en-US" altLang="ja-JP" dirty="0"/>
              <a:t> waves, which can travel across the magnetic field and may be able to escape from the magnetosphere eventually as an FRB.</a:t>
            </a:r>
          </a:p>
          <a:p>
            <a:r>
              <a:rPr kumimoji="1" lang="en-US" altLang="ja-JP" dirty="0"/>
              <a:t>Here the wave-wave interactions can produce high frequency waves.</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255590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can take a non-relativistic limit by neglecting beta_A^2 or sigma.</a:t>
            </a:r>
          </a:p>
          <a:p>
            <a:r>
              <a:rPr kumimoji="1" lang="en-US" altLang="ja-JP" dirty="0"/>
              <a:t>Then we obtain the same equation as Goldstein and Derby 1978.</a:t>
            </a:r>
          </a:p>
          <a:p>
            <a:r>
              <a:rPr kumimoji="1" lang="en-US" altLang="ja-JP" dirty="0"/>
              <a:t>This represents the parametric decay instability of forward </a:t>
            </a:r>
            <a:r>
              <a:rPr kumimoji="1" lang="en-US" altLang="ja-JP" dirty="0" err="1"/>
              <a:t>Alven</a:t>
            </a:r>
            <a:r>
              <a:rPr kumimoji="1" lang="en-US" altLang="ja-JP" dirty="0"/>
              <a:t> into forward sound waves and backward Alfven waves.</a:t>
            </a:r>
          </a:p>
          <a:p>
            <a:r>
              <a:rPr kumimoji="1" lang="en-US" altLang="ja-JP" dirty="0"/>
              <a:t>So this limit is consistent with the previous results.</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4721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People are interested in this phenomena because of the extreme nature.</a:t>
            </a:r>
          </a:p>
          <a:p>
            <a:r>
              <a:rPr kumimoji="1" lang="en-US" altLang="ja-JP" dirty="0"/>
              <a:t>The brightness temperature is defined by …</a:t>
            </a:r>
          </a:p>
          <a:p>
            <a:r>
              <a:rPr kumimoji="1" lang="en-US" altLang="ja-JP" dirty="0"/>
              <a:t>can be written by the observables.</a:t>
            </a:r>
          </a:p>
          <a:p>
            <a:r>
              <a:rPr kumimoji="1" lang="en-US" altLang="ja-JP" dirty="0"/>
              <a:t>The brightness temperature is extreme.</a:t>
            </a:r>
          </a:p>
          <a:p>
            <a:r>
              <a:rPr kumimoji="1" lang="en-US" altLang="ja-JP" dirty="0"/>
              <a:t>It is believed that the emission is coherent.</a:t>
            </a:r>
          </a:p>
          <a:p>
            <a:r>
              <a:rPr kumimoji="1" lang="en-US" altLang="ja-JP" dirty="0"/>
              <a:t>The power is the square of the electric field.</a:t>
            </a:r>
          </a:p>
          <a:p>
            <a:endParaRPr kumimoji="1" lang="ja-JP" altLang="en-US"/>
          </a:p>
        </p:txBody>
      </p:sp>
      <p:sp>
        <p:nvSpPr>
          <p:cNvPr id="4" name="スライド番号プレースホルダー 3"/>
          <p:cNvSpPr>
            <a:spLocks noGrp="1"/>
          </p:cNvSpPr>
          <p:nvPr>
            <p:ph type="sldNum" sz="quarter" idx="5"/>
          </p:nvPr>
        </p:nvSpPr>
        <p:spPr/>
        <p:txBody>
          <a:bodyPr/>
          <a:lstStyle/>
          <a:p>
            <a:fld id="{92102BD2-745B-4347-9775-50835FF83145}" type="slidenum">
              <a:rPr kumimoji="1" lang="ja-JP" altLang="en-US" smtClean="0"/>
              <a:t>3</a:t>
            </a:fld>
            <a:endParaRPr kumimoji="1" lang="ja-JP" altLang="en-US"/>
          </a:p>
        </p:txBody>
      </p:sp>
    </p:spTree>
    <p:extLst>
      <p:ext uri="{BB962C8B-B14F-4D97-AF65-F5344CB8AC3E}">
        <p14:creationId xmlns:p14="http://schemas.microsoft.com/office/powerpoint/2010/main" val="4123954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can also take the different limit, namely high sigma limit.</a:t>
            </a:r>
          </a:p>
          <a:p>
            <a:r>
              <a:rPr kumimoji="1" lang="en-US" altLang="ja-JP" dirty="0"/>
              <a:t>The dispersion relation reduces to this equation,</a:t>
            </a:r>
          </a:p>
          <a:p>
            <a:r>
              <a:rPr kumimoji="1" lang="en-US" altLang="ja-JP" dirty="0"/>
              <a:t>and this equation has no instability.</a:t>
            </a:r>
          </a:p>
          <a:p>
            <a:r>
              <a:rPr kumimoji="1" lang="en-US" altLang="ja-JP" dirty="0"/>
              <a:t>This is consistent with the force-free analysis, in which a single Alfven wave is stable.</a:t>
            </a:r>
          </a:p>
          <a:p>
            <a:r>
              <a:rPr kumimoji="1" lang="en-US" altLang="ja-JP" dirty="0"/>
              <a:t>So this is consistent with the previous results.</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418250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plotting the dispersion relation numerically, we can see that the intersection of backward Alfven waves and forward sound waves has an imaginary part.</a:t>
            </a:r>
          </a:p>
          <a:p>
            <a:r>
              <a:rPr kumimoji="1" lang="en-US" altLang="ja-JP" dirty="0"/>
              <a:t>This means that there is an instability at the resonance point.</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11209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is one certain source.</a:t>
            </a:r>
          </a:p>
          <a:p>
            <a:r>
              <a:rPr kumimoji="1" lang="en-US" altLang="ja-JP" dirty="0"/>
              <a:t>This is proved by a discovery of a FRB from Galactic magnetar bursts.</a:t>
            </a:r>
          </a:p>
          <a:p>
            <a:r>
              <a:rPr kumimoji="1" lang="en-US" altLang="ja-JP" dirty="0"/>
              <a:t>This is the observation:</a:t>
            </a:r>
          </a:p>
          <a:p>
            <a:r>
              <a:rPr kumimoji="1" lang="en-US" altLang="ja-JP" dirty="0"/>
              <a:t>The important point is that the X-ray burst has more energy, three orders of magnitude larger than the FRB.</a:t>
            </a:r>
          </a:p>
          <a:p>
            <a:r>
              <a:rPr kumimoji="1" lang="en-US" altLang="ja-JP" dirty="0"/>
              <a:t>So we have to understand the magnetar burst first.</a:t>
            </a:r>
          </a:p>
          <a:p>
            <a:r>
              <a:rPr kumimoji="1" lang="en-US" altLang="ja-JP" dirty="0"/>
              <a:t>Then on top of that, we should consider the FRB.</a:t>
            </a:r>
            <a:endParaRPr kumimoji="1" lang="ja-JP" altLang="en-US"/>
          </a:p>
        </p:txBody>
      </p:sp>
      <p:sp>
        <p:nvSpPr>
          <p:cNvPr id="4" name="スライド番号プレースホルダー 3"/>
          <p:cNvSpPr>
            <a:spLocks noGrp="1"/>
          </p:cNvSpPr>
          <p:nvPr>
            <p:ph type="sldNum" sz="quarter" idx="5"/>
          </p:nvPr>
        </p:nvSpPr>
        <p:spPr/>
        <p:txBody>
          <a:bodyPr/>
          <a:lstStyle/>
          <a:p>
            <a:fld id="{92102BD2-745B-4347-9775-50835FF83145}" type="slidenum">
              <a:rPr kumimoji="1" lang="ja-JP" altLang="en-US" smtClean="0"/>
              <a:t>6</a:t>
            </a:fld>
            <a:endParaRPr kumimoji="1" lang="ja-JP" altLang="en-US"/>
          </a:p>
        </p:txBody>
      </p:sp>
    </p:spTree>
    <p:extLst>
      <p:ext uri="{BB962C8B-B14F-4D97-AF65-F5344CB8AC3E}">
        <p14:creationId xmlns:p14="http://schemas.microsoft.com/office/powerpoint/2010/main" val="382860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many discussions on whether the emission site is inside the magnetosphere or far away from it.</a:t>
            </a:r>
          </a:p>
          <a:p>
            <a:r>
              <a:rPr kumimoji="1" lang="en-US" altLang="ja-JP" dirty="0"/>
              <a:t>There is a big uncertainty over many orders of magnitude.</a:t>
            </a:r>
          </a:p>
          <a:p>
            <a:r>
              <a:rPr kumimoji="1" lang="en-US" altLang="ja-JP" dirty="0"/>
              <a:t>In other words, with such a large uncertainty, FRBs are the most enigmatic phenomena in the universe.</a:t>
            </a:r>
          </a:p>
          <a:p>
            <a:r>
              <a:rPr kumimoji="1" lang="en-US" altLang="ja-JP" dirty="0"/>
              <a:t>Today I‘d like to ask a question in a different way.</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38531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question is how to transfer the energy from the source to the emission site of FRBs.</a:t>
            </a:r>
          </a:p>
          <a:p>
            <a:r>
              <a:rPr kumimoji="1" lang="en-US" altLang="ja-JP" dirty="0"/>
              <a:t>In a magnetar model, the energy is most likely generated on the surface of the neutron star.</a:t>
            </a:r>
          </a:p>
          <a:p>
            <a:r>
              <a:rPr kumimoji="1" lang="en-US" altLang="ja-JP" dirty="0"/>
              <a:t>This is also suggested by recent reports of glitches associated with FRBs.</a:t>
            </a:r>
          </a:p>
          <a:p>
            <a:r>
              <a:rPr kumimoji="1" lang="en-US" altLang="ja-JP" dirty="0"/>
              <a:t>On the other hand, the emission region is not thought to be on the surface because the FRB waves are attenuated near the surface.</a:t>
            </a:r>
          </a:p>
          <a:p>
            <a:r>
              <a:rPr kumimoji="1" lang="en-US" altLang="ja-JP" dirty="0"/>
              <a:t>The energy should be transferred from the surface to the emission site.</a:t>
            </a:r>
          </a:p>
          <a:p>
            <a:r>
              <a:rPr kumimoji="1" lang="en-US" altLang="ja-JP" dirty="0"/>
              <a:t>There are basically two ways of energy transfer: kinetic or magnetic flux.</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88978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magnetic flux or Poynting flux is often discussed.</a:t>
            </a:r>
          </a:p>
          <a:p>
            <a:r>
              <a:rPr kumimoji="1" lang="en-US" altLang="ja-JP" dirty="0"/>
              <a:t>In particular Alfven waves are thought to be important carrier of energy.</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350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Kinetic flux is also another possibility.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As shown later, if thermal energy is released at the surface, a fireball is created and the thermal energy can be quickly converted into the kinetic energy of the outflow.</a:t>
            </a:r>
          </a:p>
          <a:p>
            <a:r>
              <a:rPr kumimoji="1" lang="en-US" altLang="ja-JP" dirty="0"/>
              <a:t>Currently we do not know what kind of energy is released near the surface.</a:t>
            </a:r>
          </a:p>
          <a:p>
            <a:r>
              <a:rPr kumimoji="1" lang="en-US" altLang="ja-JP" dirty="0"/>
              <a:t>In this talk we first consider the fireball model, and then go to the Alfven wave model.</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53622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I mentioned, we have to first understand the magnetar bursts before modeling FRBs.</a:t>
            </a:r>
          </a:p>
          <a:p>
            <a:r>
              <a:rPr kumimoji="1" lang="en-US" altLang="ja-JP" dirty="0"/>
              <a:t>For the magnetar models, a trapped fireball is traditionally considered.</a:t>
            </a:r>
          </a:p>
          <a:p>
            <a:r>
              <a:rPr kumimoji="1" lang="en-US" altLang="ja-JP" dirty="0"/>
              <a:t>In this model, the released energy immediately creates electrons and positrons, which are trapped in a closed magnetic field.</a:t>
            </a:r>
          </a:p>
          <a:p>
            <a:r>
              <a:rPr kumimoji="1" lang="en-US" altLang="ja-JP" dirty="0"/>
              <a:t>The size of the fireball is determined by the luminosity and the temperature of the fireball.</a:t>
            </a:r>
          </a:p>
          <a:p>
            <a:r>
              <a:rPr kumimoji="1" lang="en-US" altLang="ja-JP" dirty="0"/>
              <a:t>For the Galactic event, the size is about 10^4 cm, much smaller than the neutron star.</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ED57-E998-A94B-A1AC-A370B16E827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02731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344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46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591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823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48798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9684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0084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10485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4986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009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3722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1047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5380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2435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54042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5450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6515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8404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0998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9388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10655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0432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16476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77491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4937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12891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 altLang="ja-JP">
                <a:solidFill>
                  <a:prstClr val="black">
                    <a:tint val="75000"/>
                  </a:prstClr>
                </a:solidFill>
              </a:rPr>
              <a:t>FRB by K. Ioka</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867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1732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50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1210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979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212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2024/05/12</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FRB by K. Ioka</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8955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600" y="5745"/>
            <a:ext cx="28448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r>
              <a:rPr lang="en-US" altLang="ja-JP">
                <a:solidFill>
                  <a:prstClr val="black">
                    <a:tint val="75000"/>
                  </a:prstClr>
                </a:solidFill>
              </a:rPr>
              <a:t>2024/05/12</a:t>
            </a:r>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4165600" y="5745"/>
            <a:ext cx="38608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r>
              <a:rPr lang="en-US" altLang="ja-JP">
                <a:solidFill>
                  <a:prstClr val="black">
                    <a:tint val="75000"/>
                  </a:prstClr>
                </a:solidFill>
              </a:rPr>
              <a:t>FRB by K. Ioka</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8737600" y="5745"/>
            <a:ext cx="28448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r>
              <a:rPr lang="en-US" altLang="ja-JP">
                <a:solidFill>
                  <a:prstClr val="black">
                    <a:tint val="75000"/>
                  </a:prstClr>
                </a:solidFill>
              </a:rPr>
              <a:t>&lt;#&gt;</a:t>
            </a:r>
            <a:endParaRPr lang="ja-JP" altLang="en-US" dirty="0">
              <a:solidFill>
                <a:prstClr val="black">
                  <a:tint val="75000"/>
                </a:prstClr>
              </a:solidFill>
            </a:endParaRPr>
          </a:p>
        </p:txBody>
      </p:sp>
    </p:spTree>
    <p:extLst>
      <p:ext uri="{BB962C8B-B14F-4D97-AF65-F5344CB8AC3E}">
        <p14:creationId xmlns:p14="http://schemas.microsoft.com/office/powerpoint/2010/main" val="4236184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kumimoji="1" sz="5400" b="1" i="0" kern="1200">
          <a:solidFill>
            <a:schemeClr val="tx1"/>
          </a:solidFill>
          <a:latin typeface="Cochin"/>
          <a:ea typeface="ヒラギノ明朝 ProN W6"/>
          <a:cs typeface="Cochin"/>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kumimoji="1"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kumimoji="1"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kumimoji="1"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kumimoji="1"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600" y="5745"/>
            <a:ext cx="28448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a:r>
              <a:rPr lang="en-US" altLang="ja-JP">
                <a:solidFill>
                  <a:prstClr val="black">
                    <a:tint val="75000"/>
                  </a:prstClr>
                </a:solidFill>
              </a:rPr>
              <a:t>2024/05/12</a:t>
            </a:r>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4165600" y="5745"/>
            <a:ext cx="38608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pPr defTabSz="457200"/>
            <a:r>
              <a:rPr lang="en-US" altLang="ja-JP">
                <a:solidFill>
                  <a:prstClr val="black">
                    <a:tint val="75000"/>
                  </a:prstClr>
                </a:solidFill>
              </a:rPr>
              <a:t>FRB by K. Ioka</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8737600" y="5745"/>
            <a:ext cx="28448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a:r>
              <a:rPr lang="en-US" altLang="ja-JP">
                <a:solidFill>
                  <a:prstClr val="black">
                    <a:tint val="75000"/>
                  </a:prstClr>
                </a:solidFill>
              </a:rPr>
              <a:t>&lt;#&gt;</a:t>
            </a:r>
            <a:endParaRPr lang="ja-JP" altLang="en-US" dirty="0">
              <a:solidFill>
                <a:prstClr val="black">
                  <a:tint val="75000"/>
                </a:prstClr>
              </a:solidFill>
            </a:endParaRPr>
          </a:p>
        </p:txBody>
      </p:sp>
    </p:spTree>
    <p:extLst>
      <p:ext uri="{BB962C8B-B14F-4D97-AF65-F5344CB8AC3E}">
        <p14:creationId xmlns:p14="http://schemas.microsoft.com/office/powerpoint/2010/main" val="2588772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457200" rtl="0" eaLnBrk="1" latinLnBrk="0" hangingPunct="1">
        <a:spcBef>
          <a:spcPct val="0"/>
        </a:spcBef>
        <a:buNone/>
        <a:defRPr kumimoji="1" sz="5400" b="1" i="0" kern="1200">
          <a:solidFill>
            <a:schemeClr val="tx1"/>
          </a:solidFill>
          <a:latin typeface="Cochin"/>
          <a:ea typeface="ヒラギノ明朝 ProN W6"/>
          <a:cs typeface="Cochin"/>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kumimoji="1"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kumimoji="1"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kumimoji="1"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kumimoji="1"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600" y="5745"/>
            <a:ext cx="28448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a:r>
              <a:rPr lang="en-US" altLang="ja-JP">
                <a:solidFill>
                  <a:prstClr val="black">
                    <a:tint val="75000"/>
                  </a:prstClr>
                </a:solidFill>
              </a:rPr>
              <a:t>2024/05/12</a:t>
            </a:r>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4165600" y="5745"/>
            <a:ext cx="38608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pPr defTabSz="457200"/>
            <a:r>
              <a:rPr lang="en" altLang="ja-JP">
                <a:solidFill>
                  <a:prstClr val="black">
                    <a:tint val="75000"/>
                  </a:prstClr>
                </a:solidFill>
              </a:rPr>
              <a:t>FRB by K. Ioka</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8737600" y="5745"/>
            <a:ext cx="28448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a:r>
              <a:rPr lang="en-US" altLang="ja-JP">
                <a:solidFill>
                  <a:prstClr val="black">
                    <a:tint val="75000"/>
                  </a:prstClr>
                </a:solidFill>
              </a:rPr>
              <a:t>&lt;#&gt;</a:t>
            </a:r>
            <a:endParaRPr lang="ja-JP" altLang="en-US" dirty="0">
              <a:solidFill>
                <a:prstClr val="black">
                  <a:tint val="75000"/>
                </a:prstClr>
              </a:solidFill>
            </a:endParaRPr>
          </a:p>
        </p:txBody>
      </p:sp>
    </p:spTree>
    <p:extLst>
      <p:ext uri="{BB962C8B-B14F-4D97-AF65-F5344CB8AC3E}">
        <p14:creationId xmlns:p14="http://schemas.microsoft.com/office/powerpoint/2010/main" val="9797446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457200" rtl="0" eaLnBrk="1" latinLnBrk="0" hangingPunct="1">
        <a:spcBef>
          <a:spcPct val="0"/>
        </a:spcBef>
        <a:buNone/>
        <a:defRPr kumimoji="1" sz="5400" b="1" i="0" kern="1200">
          <a:solidFill>
            <a:schemeClr val="tx1"/>
          </a:solidFill>
          <a:latin typeface="Cochin"/>
          <a:ea typeface="ヒラギノ明朝 ProN W6"/>
          <a:cs typeface="Cochin"/>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kumimoji="1"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kumimoji="1"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kumimoji="1"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kumimoji="1"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8.xml"/><Relationship Id="rId5" Type="http://schemas.openxmlformats.org/officeDocument/2006/relationships/image" Target="../media/image28.emf"/><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34.emf"/><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emf"/><Relationship Id="rId1" Type="http://schemas.openxmlformats.org/officeDocument/2006/relationships/slideLayout" Target="../slideLayouts/slideLayout17.xml"/><Relationship Id="rId5" Type="http://schemas.openxmlformats.org/officeDocument/2006/relationships/image" Target="../media/image56.em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42.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image" Target="../media/image62.tiff"/><Relationship Id="rId1" Type="http://schemas.openxmlformats.org/officeDocument/2006/relationships/slideLayout" Target="../slideLayouts/slideLayout17.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70.emf"/><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65.tiff"/></Relationships>
</file>

<file path=ppt/slides/_rels/slide4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hyperlink" Target="http://frbtheorycat.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F80DAAD-7873-B88F-DFD2-0FFE73C2EA14}"/>
              </a:ext>
            </a:extLst>
          </p:cNvPr>
          <p:cNvPicPr>
            <a:picLocks noChangeAspect="1"/>
          </p:cNvPicPr>
          <p:nvPr/>
        </p:nvPicPr>
        <p:blipFill rotWithShape="1">
          <a:blip r:embed="rId3">
            <a:alphaModFix amt="20000"/>
          </a:blip>
          <a:srcRect l="33" r="-32"/>
          <a:stretch/>
        </p:blipFill>
        <p:spPr>
          <a:xfrm>
            <a:off x="1" y="0"/>
            <a:ext cx="12192000" cy="6858000"/>
          </a:xfrm>
          <a:prstGeom prst="rect">
            <a:avLst/>
          </a:prstGeom>
        </p:spPr>
      </p:pic>
      <p:sp>
        <p:nvSpPr>
          <p:cNvPr id="6" name="タイトル 5">
            <a:extLst>
              <a:ext uri="{FF2B5EF4-FFF2-40B4-BE49-F238E27FC236}">
                <a16:creationId xmlns:a16="http://schemas.microsoft.com/office/drawing/2014/main" id="{B7313075-66F4-719A-D41F-A4C0163D345D}"/>
              </a:ext>
            </a:extLst>
          </p:cNvPr>
          <p:cNvSpPr>
            <a:spLocks noGrp="1"/>
          </p:cNvSpPr>
          <p:nvPr>
            <p:ph type="ctrTitle"/>
          </p:nvPr>
        </p:nvSpPr>
        <p:spPr>
          <a:xfrm>
            <a:off x="914400" y="1518723"/>
            <a:ext cx="10363200" cy="1470025"/>
          </a:xfrm>
          <a:effectLst>
            <a:outerShdw blurRad="50800" dist="38100" dir="2700000" algn="tl" rotWithShape="0">
              <a:srgbClr val="FF0000">
                <a:alpha val="40000"/>
              </a:srgbClr>
            </a:outerShdw>
          </a:effectLst>
        </p:spPr>
        <p:txBody>
          <a:bodyPr/>
          <a:lstStyle/>
          <a:p>
            <a:r>
              <a:rPr lang="en-US" altLang="ja-JP" sz="7200" dirty="0">
                <a:solidFill>
                  <a:srgbClr val="011893"/>
                </a:solidFill>
              </a:rPr>
              <a:t>Fast Radio Bursts </a:t>
            </a:r>
            <a:br>
              <a:rPr lang="en-US" altLang="ja-JP" sz="7200" dirty="0">
                <a:solidFill>
                  <a:srgbClr val="011893"/>
                </a:solidFill>
              </a:rPr>
            </a:br>
            <a:r>
              <a:rPr lang="en-US" altLang="ja-JP" sz="7200" dirty="0">
                <a:solidFill>
                  <a:srgbClr val="011893"/>
                </a:solidFill>
              </a:rPr>
              <a:t>in the Fireball Paradigm</a:t>
            </a:r>
            <a:endParaRPr lang="ja-JP" altLang="en-US" sz="7200">
              <a:solidFill>
                <a:srgbClr val="011893"/>
              </a:solidFill>
            </a:endParaRPr>
          </a:p>
        </p:txBody>
      </p:sp>
      <p:sp>
        <p:nvSpPr>
          <p:cNvPr id="7" name="字幕 6">
            <a:extLst>
              <a:ext uri="{FF2B5EF4-FFF2-40B4-BE49-F238E27FC236}">
                <a16:creationId xmlns:a16="http://schemas.microsoft.com/office/drawing/2014/main" id="{502532ED-56E8-0537-7E67-A738C0B083EC}"/>
              </a:ext>
            </a:extLst>
          </p:cNvPr>
          <p:cNvSpPr>
            <a:spLocks noGrp="1"/>
          </p:cNvSpPr>
          <p:nvPr>
            <p:ph type="subTitle" idx="1"/>
          </p:nvPr>
        </p:nvSpPr>
        <p:spPr/>
        <p:txBody>
          <a:bodyPr>
            <a:normAutofit/>
          </a:bodyPr>
          <a:lstStyle/>
          <a:p>
            <a:r>
              <a:rPr lang="en-US" altLang="ja-JP" sz="4400" b="1" i="1" dirty="0" err="1">
                <a:solidFill>
                  <a:schemeClr val="tx1"/>
                </a:solidFill>
                <a:latin typeface="Gill Sans MT" panose="020B0502020104020203" pitchFamily="34" charset="0"/>
              </a:rPr>
              <a:t>Kunihito</a:t>
            </a:r>
            <a:r>
              <a:rPr lang="en-US" altLang="ja-JP" sz="4400" b="1" i="1" dirty="0">
                <a:solidFill>
                  <a:schemeClr val="tx1"/>
                </a:solidFill>
                <a:latin typeface="Gill Sans MT" panose="020B0502020104020203" pitchFamily="34" charset="0"/>
              </a:rPr>
              <a:t> </a:t>
            </a:r>
            <a:r>
              <a:rPr lang="en-US" altLang="ja-JP" sz="4400" b="1" i="1" dirty="0" err="1">
                <a:solidFill>
                  <a:schemeClr val="tx1"/>
                </a:solidFill>
                <a:latin typeface="Gill Sans MT" panose="020B0502020104020203" pitchFamily="34" charset="0"/>
              </a:rPr>
              <a:t>Ioka</a:t>
            </a:r>
            <a:endParaRPr lang="en-US" altLang="ja-JP" sz="4400" b="1" i="1" dirty="0">
              <a:solidFill>
                <a:schemeClr val="tx1"/>
              </a:solidFill>
              <a:latin typeface="Gill Sans MT" panose="020B0502020104020203" pitchFamily="34" charset="0"/>
            </a:endParaRPr>
          </a:p>
          <a:p>
            <a:r>
              <a:rPr lang="en-US" altLang="ja-JP" sz="4400" b="1" i="1" dirty="0">
                <a:solidFill>
                  <a:schemeClr val="tx1"/>
                </a:solidFill>
                <a:latin typeface="Gill Sans MT" panose="020B0502020104020203" pitchFamily="34" charset="0"/>
              </a:rPr>
              <a:t>(YITP, Kyoto U.)</a:t>
            </a:r>
            <a:endParaRPr lang="ja-JP" altLang="en-US" sz="4400" b="1" i="1">
              <a:solidFill>
                <a:schemeClr val="tx1"/>
              </a:solidFill>
              <a:latin typeface="Gill Sans MT" panose="020B0502020104020203" pitchFamily="34" charset="0"/>
            </a:endParaRPr>
          </a:p>
        </p:txBody>
      </p:sp>
      <p:pic>
        <p:nvPicPr>
          <p:cNvPr id="9" name="図 8">
            <a:extLst>
              <a:ext uri="{FF2B5EF4-FFF2-40B4-BE49-F238E27FC236}">
                <a16:creationId xmlns:a16="http://schemas.microsoft.com/office/drawing/2014/main" id="{9AA4CDE4-486A-FE9B-7DEA-836171451954}"/>
              </a:ext>
            </a:extLst>
          </p:cNvPr>
          <p:cNvPicPr>
            <a:picLocks noChangeAspect="1"/>
          </p:cNvPicPr>
          <p:nvPr/>
        </p:nvPicPr>
        <p:blipFill>
          <a:blip r:embed="rId4"/>
          <a:stretch>
            <a:fillRect/>
          </a:stretch>
        </p:blipFill>
        <p:spPr>
          <a:xfrm>
            <a:off x="914400" y="5563069"/>
            <a:ext cx="1179606" cy="1179606"/>
          </a:xfrm>
          <a:prstGeom prst="rect">
            <a:avLst/>
          </a:prstGeom>
        </p:spPr>
      </p:pic>
      <p:pic>
        <p:nvPicPr>
          <p:cNvPr id="10" name="図 9">
            <a:extLst>
              <a:ext uri="{FF2B5EF4-FFF2-40B4-BE49-F238E27FC236}">
                <a16:creationId xmlns:a16="http://schemas.microsoft.com/office/drawing/2014/main" id="{90EDCC01-9AA9-37EB-343B-6315F8136573}"/>
              </a:ext>
            </a:extLst>
          </p:cNvPr>
          <p:cNvPicPr>
            <a:picLocks noChangeAspect="1"/>
          </p:cNvPicPr>
          <p:nvPr/>
        </p:nvPicPr>
        <p:blipFill>
          <a:blip r:embed="rId5"/>
          <a:stretch>
            <a:fillRect/>
          </a:stretch>
        </p:blipFill>
        <p:spPr>
          <a:xfrm>
            <a:off x="4824478" y="5567949"/>
            <a:ext cx="2543044" cy="1178277"/>
          </a:xfrm>
          <a:prstGeom prst="rect">
            <a:avLst/>
          </a:prstGeom>
        </p:spPr>
      </p:pic>
      <p:pic>
        <p:nvPicPr>
          <p:cNvPr id="11" name="図 10">
            <a:extLst>
              <a:ext uri="{FF2B5EF4-FFF2-40B4-BE49-F238E27FC236}">
                <a16:creationId xmlns:a16="http://schemas.microsoft.com/office/drawing/2014/main" id="{9E8052F7-2D72-6972-FA32-87C64F7E8C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41672" y="5563069"/>
            <a:ext cx="2235928" cy="1188036"/>
          </a:xfrm>
          <a:prstGeom prst="rect">
            <a:avLst/>
          </a:prstGeom>
        </p:spPr>
      </p:pic>
      <p:sp>
        <p:nvSpPr>
          <p:cNvPr id="2" name="テキスト ボックス 1">
            <a:extLst>
              <a:ext uri="{FF2B5EF4-FFF2-40B4-BE49-F238E27FC236}">
                <a16:creationId xmlns:a16="http://schemas.microsoft.com/office/drawing/2014/main" id="{C4357AB5-CFC5-007E-DF2C-9ACAAF0EFFEF}"/>
              </a:ext>
            </a:extLst>
          </p:cNvPr>
          <p:cNvSpPr txBox="1"/>
          <p:nvPr/>
        </p:nvSpPr>
        <p:spPr>
          <a:xfrm>
            <a:off x="9345150" y="3997529"/>
            <a:ext cx="1628972" cy="923330"/>
          </a:xfrm>
          <a:prstGeom prst="rect">
            <a:avLst/>
          </a:prstGeom>
          <a:noFill/>
        </p:spPr>
        <p:txBody>
          <a:bodyPr wrap="none" rtlCol="0">
            <a:spAutoFit/>
          </a:bodyPr>
          <a:lstStyle/>
          <a:p>
            <a:r>
              <a:rPr kumimoji="1" lang="en-US" altLang="ja-JP" dirty="0">
                <a:latin typeface="Gill Sans MT" panose="020B0502020104020203" pitchFamily="34" charset="0"/>
              </a:rPr>
              <a:t>KI 20</a:t>
            </a:r>
          </a:p>
          <a:p>
            <a:r>
              <a:rPr kumimoji="1" lang="en-US" altLang="ja-JP" dirty="0">
                <a:latin typeface="Gill Sans MT" panose="020B0502020104020203" pitchFamily="34" charset="0"/>
              </a:rPr>
              <a:t>Wada &amp; KI 22</a:t>
            </a:r>
          </a:p>
          <a:p>
            <a:r>
              <a:rPr lang="en-US" altLang="ja-JP" dirty="0" err="1">
                <a:latin typeface="Gill Sans MT" panose="020B0502020104020203" pitchFamily="34" charset="0"/>
              </a:rPr>
              <a:t>Ishizaki</a:t>
            </a:r>
            <a:r>
              <a:rPr lang="en-US" altLang="ja-JP" dirty="0">
                <a:latin typeface="Gill Sans MT" panose="020B0502020104020203" pitchFamily="34" charset="0"/>
              </a:rPr>
              <a:t> &amp; KI 24</a:t>
            </a:r>
            <a:endParaRPr kumimoji="1" lang="ja-JP" altLang="en-US">
              <a:latin typeface="Gill Sans MT" panose="020B0502020104020203" pitchFamily="34" charset="0"/>
            </a:endParaRPr>
          </a:p>
        </p:txBody>
      </p:sp>
    </p:spTree>
    <p:extLst>
      <p:ext uri="{BB962C8B-B14F-4D97-AF65-F5344CB8AC3E}">
        <p14:creationId xmlns:p14="http://schemas.microsoft.com/office/powerpoint/2010/main" val="2586577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10">
            <a:extLst>
              <a:ext uri="{FF2B5EF4-FFF2-40B4-BE49-F238E27FC236}">
                <a16:creationId xmlns:a16="http://schemas.microsoft.com/office/drawing/2014/main" id="{2486FA51-545E-FE55-DA02-10D4F2744BC9}"/>
              </a:ext>
            </a:extLst>
          </p:cNvPr>
          <p:cNvSpPr/>
          <p:nvPr/>
        </p:nvSpPr>
        <p:spPr>
          <a:xfrm>
            <a:off x="3726612" y="1426234"/>
            <a:ext cx="4514491" cy="3191774"/>
          </a:xfrm>
          <a:custGeom>
            <a:avLst/>
            <a:gdLst>
              <a:gd name="connsiteX0" fmla="*/ 0 w 4514491"/>
              <a:gd name="connsiteY0" fmla="*/ 2225615 h 3191774"/>
              <a:gd name="connsiteX1" fmla="*/ 845389 w 4514491"/>
              <a:gd name="connsiteY1" fmla="*/ 3191774 h 3191774"/>
              <a:gd name="connsiteX2" fmla="*/ 845389 w 4514491"/>
              <a:gd name="connsiteY2" fmla="*/ 2938732 h 3191774"/>
              <a:gd name="connsiteX3" fmla="*/ 891397 w 4514491"/>
              <a:gd name="connsiteY3" fmla="*/ 2852468 h 3191774"/>
              <a:gd name="connsiteX4" fmla="*/ 960408 w 4514491"/>
              <a:gd name="connsiteY4" fmla="*/ 2823713 h 3191774"/>
              <a:gd name="connsiteX5" fmla="*/ 1035170 w 4514491"/>
              <a:gd name="connsiteY5" fmla="*/ 2823713 h 3191774"/>
              <a:gd name="connsiteX6" fmla="*/ 1132936 w 4514491"/>
              <a:gd name="connsiteY6" fmla="*/ 2840966 h 3191774"/>
              <a:gd name="connsiteX7" fmla="*/ 1259457 w 4514491"/>
              <a:gd name="connsiteY7" fmla="*/ 2869721 h 3191774"/>
              <a:gd name="connsiteX8" fmla="*/ 1454989 w 4514491"/>
              <a:gd name="connsiteY8" fmla="*/ 2909977 h 3191774"/>
              <a:gd name="connsiteX9" fmla="*/ 1587261 w 4514491"/>
              <a:gd name="connsiteY9" fmla="*/ 2875472 h 3191774"/>
              <a:gd name="connsiteX10" fmla="*/ 1644770 w 4514491"/>
              <a:gd name="connsiteY10" fmla="*/ 2783457 h 3191774"/>
              <a:gd name="connsiteX11" fmla="*/ 1679276 w 4514491"/>
              <a:gd name="connsiteY11" fmla="*/ 2662687 h 3191774"/>
              <a:gd name="connsiteX12" fmla="*/ 1719532 w 4514491"/>
              <a:gd name="connsiteY12" fmla="*/ 2518913 h 3191774"/>
              <a:gd name="connsiteX13" fmla="*/ 1771291 w 4514491"/>
              <a:gd name="connsiteY13" fmla="*/ 2380891 h 3191774"/>
              <a:gd name="connsiteX14" fmla="*/ 1857555 w 4514491"/>
              <a:gd name="connsiteY14" fmla="*/ 2323381 h 3191774"/>
              <a:gd name="connsiteX15" fmla="*/ 1943819 w 4514491"/>
              <a:gd name="connsiteY15" fmla="*/ 2317630 h 3191774"/>
              <a:gd name="connsiteX16" fmla="*/ 2150853 w 4514491"/>
              <a:gd name="connsiteY16" fmla="*/ 2363638 h 3191774"/>
              <a:gd name="connsiteX17" fmla="*/ 2294627 w 4514491"/>
              <a:gd name="connsiteY17" fmla="*/ 2398143 h 3191774"/>
              <a:gd name="connsiteX18" fmla="*/ 2461404 w 4514491"/>
              <a:gd name="connsiteY18" fmla="*/ 2432649 h 3191774"/>
              <a:gd name="connsiteX19" fmla="*/ 2570672 w 4514491"/>
              <a:gd name="connsiteY19" fmla="*/ 2398143 h 3191774"/>
              <a:gd name="connsiteX20" fmla="*/ 2662687 w 4514491"/>
              <a:gd name="connsiteY20" fmla="*/ 2323381 h 3191774"/>
              <a:gd name="connsiteX21" fmla="*/ 2754702 w 4514491"/>
              <a:gd name="connsiteY21" fmla="*/ 2242868 h 3191774"/>
              <a:gd name="connsiteX22" fmla="*/ 2875472 w 4514491"/>
              <a:gd name="connsiteY22" fmla="*/ 2156604 h 3191774"/>
              <a:gd name="connsiteX23" fmla="*/ 3203276 w 4514491"/>
              <a:gd name="connsiteY23" fmla="*/ 2081841 h 3191774"/>
              <a:gd name="connsiteX24" fmla="*/ 3519578 w 4514491"/>
              <a:gd name="connsiteY24" fmla="*/ 2001328 h 3191774"/>
              <a:gd name="connsiteX25" fmla="*/ 4146431 w 4514491"/>
              <a:gd name="connsiteY25" fmla="*/ 1863306 h 3191774"/>
              <a:gd name="connsiteX26" fmla="*/ 4514491 w 4514491"/>
              <a:gd name="connsiteY26" fmla="*/ 1788543 h 3191774"/>
              <a:gd name="connsiteX27" fmla="*/ 3347049 w 4514491"/>
              <a:gd name="connsiteY27" fmla="*/ 0 h 3191774"/>
              <a:gd name="connsiteX28" fmla="*/ 2260121 w 4514491"/>
              <a:gd name="connsiteY28" fmla="*/ 511834 h 3191774"/>
              <a:gd name="connsiteX29" fmla="*/ 2012831 w 4514491"/>
              <a:gd name="connsiteY29" fmla="*/ 701615 h 3191774"/>
              <a:gd name="connsiteX30" fmla="*/ 1840302 w 4514491"/>
              <a:gd name="connsiteY30" fmla="*/ 805132 h 3191774"/>
              <a:gd name="connsiteX31" fmla="*/ 1662023 w 4514491"/>
              <a:gd name="connsiteY31" fmla="*/ 845389 h 3191774"/>
              <a:gd name="connsiteX32" fmla="*/ 1500997 w 4514491"/>
              <a:gd name="connsiteY32" fmla="*/ 856891 h 3191774"/>
              <a:gd name="connsiteX33" fmla="*/ 1403231 w 4514491"/>
              <a:gd name="connsiteY33" fmla="*/ 897147 h 3191774"/>
              <a:gd name="connsiteX34" fmla="*/ 1368725 w 4514491"/>
              <a:gd name="connsiteY34" fmla="*/ 989162 h 3191774"/>
              <a:gd name="connsiteX35" fmla="*/ 1328468 w 4514491"/>
              <a:gd name="connsiteY35" fmla="*/ 1167441 h 3191774"/>
              <a:gd name="connsiteX36" fmla="*/ 1288212 w 4514491"/>
              <a:gd name="connsiteY36" fmla="*/ 1391728 h 3191774"/>
              <a:gd name="connsiteX37" fmla="*/ 1201947 w 4514491"/>
              <a:gd name="connsiteY37" fmla="*/ 1529751 h 3191774"/>
              <a:gd name="connsiteX38" fmla="*/ 1069676 w 4514491"/>
              <a:gd name="connsiteY38" fmla="*/ 1570008 h 3191774"/>
              <a:gd name="connsiteX39" fmla="*/ 879895 w 4514491"/>
              <a:gd name="connsiteY39" fmla="*/ 1552755 h 3191774"/>
              <a:gd name="connsiteX40" fmla="*/ 667110 w 4514491"/>
              <a:gd name="connsiteY40" fmla="*/ 1529751 h 3191774"/>
              <a:gd name="connsiteX41" fmla="*/ 506083 w 4514491"/>
              <a:gd name="connsiteY41" fmla="*/ 1547004 h 3191774"/>
              <a:gd name="connsiteX42" fmla="*/ 402566 w 4514491"/>
              <a:gd name="connsiteY42" fmla="*/ 1593011 h 3191774"/>
              <a:gd name="connsiteX43" fmla="*/ 356559 w 4514491"/>
              <a:gd name="connsiteY43" fmla="*/ 1702279 h 3191774"/>
              <a:gd name="connsiteX44" fmla="*/ 350808 w 4514491"/>
              <a:gd name="connsiteY44" fmla="*/ 1863306 h 3191774"/>
              <a:gd name="connsiteX45" fmla="*/ 368061 w 4514491"/>
              <a:gd name="connsiteY45" fmla="*/ 2012830 h 3191774"/>
              <a:gd name="connsiteX46" fmla="*/ 345057 w 4514491"/>
              <a:gd name="connsiteY46" fmla="*/ 2185358 h 3191774"/>
              <a:gd name="connsiteX47" fmla="*/ 281797 w 4514491"/>
              <a:gd name="connsiteY47" fmla="*/ 2242868 h 3191774"/>
              <a:gd name="connsiteX48" fmla="*/ 161027 w 4514491"/>
              <a:gd name="connsiteY48" fmla="*/ 2248619 h 3191774"/>
              <a:gd name="connsiteX49" fmla="*/ 0 w 4514491"/>
              <a:gd name="connsiteY49" fmla="*/ 2225615 h 319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14491" h="3191774">
                <a:moveTo>
                  <a:pt x="0" y="2225615"/>
                </a:moveTo>
                <a:lnTo>
                  <a:pt x="845389" y="3191774"/>
                </a:lnTo>
                <a:lnTo>
                  <a:pt x="845389" y="2938732"/>
                </a:lnTo>
                <a:lnTo>
                  <a:pt x="891397" y="2852468"/>
                </a:lnTo>
                <a:lnTo>
                  <a:pt x="960408" y="2823713"/>
                </a:lnTo>
                <a:lnTo>
                  <a:pt x="1035170" y="2823713"/>
                </a:lnTo>
                <a:lnTo>
                  <a:pt x="1132936" y="2840966"/>
                </a:lnTo>
                <a:lnTo>
                  <a:pt x="1259457" y="2869721"/>
                </a:lnTo>
                <a:lnTo>
                  <a:pt x="1454989" y="2909977"/>
                </a:lnTo>
                <a:lnTo>
                  <a:pt x="1587261" y="2875472"/>
                </a:lnTo>
                <a:lnTo>
                  <a:pt x="1644770" y="2783457"/>
                </a:lnTo>
                <a:lnTo>
                  <a:pt x="1679276" y="2662687"/>
                </a:lnTo>
                <a:lnTo>
                  <a:pt x="1719532" y="2518913"/>
                </a:lnTo>
                <a:lnTo>
                  <a:pt x="1771291" y="2380891"/>
                </a:lnTo>
                <a:lnTo>
                  <a:pt x="1857555" y="2323381"/>
                </a:lnTo>
                <a:lnTo>
                  <a:pt x="1943819" y="2317630"/>
                </a:lnTo>
                <a:lnTo>
                  <a:pt x="2150853" y="2363638"/>
                </a:lnTo>
                <a:lnTo>
                  <a:pt x="2294627" y="2398143"/>
                </a:lnTo>
                <a:lnTo>
                  <a:pt x="2461404" y="2432649"/>
                </a:lnTo>
                <a:lnTo>
                  <a:pt x="2570672" y="2398143"/>
                </a:lnTo>
                <a:lnTo>
                  <a:pt x="2662687" y="2323381"/>
                </a:lnTo>
                <a:lnTo>
                  <a:pt x="2754702" y="2242868"/>
                </a:lnTo>
                <a:lnTo>
                  <a:pt x="2875472" y="2156604"/>
                </a:lnTo>
                <a:lnTo>
                  <a:pt x="3203276" y="2081841"/>
                </a:lnTo>
                <a:lnTo>
                  <a:pt x="3519578" y="2001328"/>
                </a:lnTo>
                <a:lnTo>
                  <a:pt x="4146431" y="1863306"/>
                </a:lnTo>
                <a:lnTo>
                  <a:pt x="4514491" y="1788543"/>
                </a:lnTo>
                <a:lnTo>
                  <a:pt x="3347049" y="0"/>
                </a:lnTo>
                <a:lnTo>
                  <a:pt x="2260121" y="511834"/>
                </a:lnTo>
                <a:lnTo>
                  <a:pt x="2012831" y="701615"/>
                </a:lnTo>
                <a:lnTo>
                  <a:pt x="1840302" y="805132"/>
                </a:lnTo>
                <a:lnTo>
                  <a:pt x="1662023" y="845389"/>
                </a:lnTo>
                <a:lnTo>
                  <a:pt x="1500997" y="856891"/>
                </a:lnTo>
                <a:lnTo>
                  <a:pt x="1403231" y="897147"/>
                </a:lnTo>
                <a:lnTo>
                  <a:pt x="1368725" y="989162"/>
                </a:lnTo>
                <a:lnTo>
                  <a:pt x="1328468" y="1167441"/>
                </a:lnTo>
                <a:lnTo>
                  <a:pt x="1288212" y="1391728"/>
                </a:lnTo>
                <a:lnTo>
                  <a:pt x="1201947" y="1529751"/>
                </a:lnTo>
                <a:lnTo>
                  <a:pt x="1069676" y="1570008"/>
                </a:lnTo>
                <a:lnTo>
                  <a:pt x="879895" y="1552755"/>
                </a:lnTo>
                <a:lnTo>
                  <a:pt x="667110" y="1529751"/>
                </a:lnTo>
                <a:lnTo>
                  <a:pt x="506083" y="1547004"/>
                </a:lnTo>
                <a:lnTo>
                  <a:pt x="402566" y="1593011"/>
                </a:lnTo>
                <a:lnTo>
                  <a:pt x="356559" y="1702279"/>
                </a:lnTo>
                <a:lnTo>
                  <a:pt x="350808" y="1863306"/>
                </a:lnTo>
                <a:lnTo>
                  <a:pt x="368061" y="2012830"/>
                </a:lnTo>
                <a:lnTo>
                  <a:pt x="345057" y="2185358"/>
                </a:lnTo>
                <a:lnTo>
                  <a:pt x="281797" y="2242868"/>
                </a:lnTo>
                <a:lnTo>
                  <a:pt x="161027" y="2248619"/>
                </a:lnTo>
                <a:lnTo>
                  <a:pt x="0" y="2225615"/>
                </a:lnTo>
                <a:close/>
              </a:path>
            </a:pathLst>
          </a:custGeom>
          <a:gradFill flip="none" rotWithShape="1">
            <a:gsLst>
              <a:gs pos="18000">
                <a:schemeClr val="accent6">
                  <a:lumMod val="20000"/>
                  <a:lumOff val="80000"/>
                </a:schemeClr>
              </a:gs>
              <a:gs pos="89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5" name="フリーフォーム 24">
            <a:extLst>
              <a:ext uri="{FF2B5EF4-FFF2-40B4-BE49-F238E27FC236}">
                <a16:creationId xmlns:a16="http://schemas.microsoft.com/office/drawing/2014/main" id="{648AD643-4152-584A-801A-A6A5B5F811CE}"/>
              </a:ext>
            </a:extLst>
          </p:cNvPr>
          <p:cNvSpPr/>
          <p:nvPr/>
        </p:nvSpPr>
        <p:spPr>
          <a:xfrm>
            <a:off x="2122665" y="3624796"/>
            <a:ext cx="2447968" cy="2337256"/>
          </a:xfrm>
          <a:custGeom>
            <a:avLst/>
            <a:gdLst>
              <a:gd name="connsiteX0" fmla="*/ 0 w 2447968"/>
              <a:gd name="connsiteY0" fmla="*/ 1828800 h 2337256"/>
              <a:gd name="connsiteX1" fmla="*/ 28704 w 2447968"/>
              <a:gd name="connsiteY1" fmla="*/ 1623778 h 2337256"/>
              <a:gd name="connsiteX2" fmla="*/ 114813 w 2447968"/>
              <a:gd name="connsiteY2" fmla="*/ 1431057 h 2337256"/>
              <a:gd name="connsiteX3" fmla="*/ 209123 w 2447968"/>
              <a:gd name="connsiteY3" fmla="*/ 1230135 h 2337256"/>
              <a:gd name="connsiteX4" fmla="*/ 274731 w 2447968"/>
              <a:gd name="connsiteY4" fmla="*/ 1160427 h 2337256"/>
              <a:gd name="connsiteX5" fmla="*/ 369041 w 2447968"/>
              <a:gd name="connsiteY5" fmla="*/ 1152226 h 2337256"/>
              <a:gd name="connsiteX6" fmla="*/ 541260 w 2447968"/>
              <a:gd name="connsiteY6" fmla="*/ 1144026 h 2337256"/>
              <a:gd name="connsiteX7" fmla="*/ 627369 w 2447968"/>
              <a:gd name="connsiteY7" fmla="*/ 1082519 h 2337256"/>
              <a:gd name="connsiteX8" fmla="*/ 647871 w 2447968"/>
              <a:gd name="connsiteY8" fmla="*/ 943104 h 2337256"/>
              <a:gd name="connsiteX9" fmla="*/ 631470 w 2447968"/>
              <a:gd name="connsiteY9" fmla="*/ 762684 h 2337256"/>
              <a:gd name="connsiteX10" fmla="*/ 660173 w 2447968"/>
              <a:gd name="connsiteY10" fmla="*/ 692976 h 2337256"/>
              <a:gd name="connsiteX11" fmla="*/ 709378 w 2447968"/>
              <a:gd name="connsiteY11" fmla="*/ 656072 h 2337256"/>
              <a:gd name="connsiteX12" fmla="*/ 799588 w 2447968"/>
              <a:gd name="connsiteY12" fmla="*/ 656072 h 2337256"/>
              <a:gd name="connsiteX13" fmla="*/ 1016912 w 2447968"/>
              <a:gd name="connsiteY13" fmla="*/ 668374 h 2337256"/>
              <a:gd name="connsiteX14" fmla="*/ 1148126 w 2447968"/>
              <a:gd name="connsiteY14" fmla="*/ 656072 h 2337256"/>
              <a:gd name="connsiteX15" fmla="*/ 1189131 w 2447968"/>
              <a:gd name="connsiteY15" fmla="*/ 610967 h 2337256"/>
              <a:gd name="connsiteX16" fmla="*/ 1230135 w 2447968"/>
              <a:gd name="connsiteY16" fmla="*/ 483853 h 2337256"/>
              <a:gd name="connsiteX17" fmla="*/ 1262939 w 2447968"/>
              <a:gd name="connsiteY17" fmla="*/ 147617 h 2337256"/>
              <a:gd name="connsiteX18" fmla="*/ 1303943 w 2447968"/>
              <a:gd name="connsiteY18" fmla="*/ 32804 h 2337256"/>
              <a:gd name="connsiteX19" fmla="*/ 1390052 w 2447968"/>
              <a:gd name="connsiteY19" fmla="*/ 0 h 2337256"/>
              <a:gd name="connsiteX20" fmla="*/ 1492564 w 2447968"/>
              <a:gd name="connsiteY20" fmla="*/ 8201 h 2337256"/>
              <a:gd name="connsiteX21" fmla="*/ 1644280 w 2447968"/>
              <a:gd name="connsiteY21" fmla="*/ 53306 h 2337256"/>
              <a:gd name="connsiteX22" fmla="*/ 2435667 w 2447968"/>
              <a:gd name="connsiteY22" fmla="*/ 959505 h 2337256"/>
              <a:gd name="connsiteX23" fmla="*/ 2447968 w 2447968"/>
              <a:gd name="connsiteY23" fmla="*/ 1152226 h 2337256"/>
              <a:gd name="connsiteX24" fmla="*/ 2402863 w 2447968"/>
              <a:gd name="connsiteY24" fmla="*/ 1271139 h 2337256"/>
              <a:gd name="connsiteX25" fmla="*/ 2308553 w 2447968"/>
              <a:gd name="connsiteY25" fmla="*/ 1283441 h 2337256"/>
              <a:gd name="connsiteX26" fmla="*/ 2136334 w 2447968"/>
              <a:gd name="connsiteY26" fmla="*/ 1250637 h 2337256"/>
              <a:gd name="connsiteX27" fmla="*/ 1976417 w 2447968"/>
              <a:gd name="connsiteY27" fmla="*/ 1197331 h 2337256"/>
              <a:gd name="connsiteX28" fmla="*/ 1873905 w 2447968"/>
              <a:gd name="connsiteY28" fmla="*/ 1176829 h 2337256"/>
              <a:gd name="connsiteX29" fmla="*/ 1791896 w 2447968"/>
              <a:gd name="connsiteY29" fmla="*/ 1205532 h 2337256"/>
              <a:gd name="connsiteX30" fmla="*/ 1750892 w 2447968"/>
              <a:gd name="connsiteY30" fmla="*/ 1291642 h 2337256"/>
              <a:gd name="connsiteX31" fmla="*/ 1726289 w 2447968"/>
              <a:gd name="connsiteY31" fmla="*/ 1484363 h 2337256"/>
              <a:gd name="connsiteX32" fmla="*/ 1718088 w 2447968"/>
              <a:gd name="connsiteY32" fmla="*/ 1631979 h 2337256"/>
              <a:gd name="connsiteX33" fmla="*/ 1668883 w 2447968"/>
              <a:gd name="connsiteY33" fmla="*/ 1709887 h 2337256"/>
              <a:gd name="connsiteX34" fmla="*/ 1521267 w 2447968"/>
              <a:gd name="connsiteY34" fmla="*/ 1705787 h 2337256"/>
              <a:gd name="connsiteX35" fmla="*/ 1344948 w 2447968"/>
              <a:gd name="connsiteY35" fmla="*/ 1656582 h 2337256"/>
              <a:gd name="connsiteX36" fmla="*/ 1238336 w 2447968"/>
              <a:gd name="connsiteY36" fmla="*/ 1656582 h 2337256"/>
              <a:gd name="connsiteX37" fmla="*/ 1164528 w 2447968"/>
              <a:gd name="connsiteY37" fmla="*/ 1660682 h 2337256"/>
              <a:gd name="connsiteX38" fmla="*/ 1135825 w 2447968"/>
              <a:gd name="connsiteY38" fmla="*/ 1722189 h 2337256"/>
              <a:gd name="connsiteX39" fmla="*/ 1119423 w 2447968"/>
              <a:gd name="connsiteY39" fmla="*/ 1906709 h 2337256"/>
              <a:gd name="connsiteX40" fmla="*/ 1107122 w 2447968"/>
              <a:gd name="connsiteY40" fmla="*/ 2078928 h 2337256"/>
              <a:gd name="connsiteX41" fmla="*/ 1025113 w 2447968"/>
              <a:gd name="connsiteY41" fmla="*/ 2173238 h 2337256"/>
              <a:gd name="connsiteX42" fmla="*/ 815990 w 2447968"/>
              <a:gd name="connsiteY42" fmla="*/ 2271649 h 2337256"/>
              <a:gd name="connsiteX43" fmla="*/ 684775 w 2447968"/>
              <a:gd name="connsiteY43" fmla="*/ 2320854 h 2337256"/>
              <a:gd name="connsiteX44" fmla="*/ 582264 w 2447968"/>
              <a:gd name="connsiteY44" fmla="*/ 2337256 h 2337256"/>
              <a:gd name="connsiteX45" fmla="*/ 45105 w 2447968"/>
              <a:gd name="connsiteY45" fmla="*/ 1980517 h 2337256"/>
              <a:gd name="connsiteX46" fmla="*/ 0 w 2447968"/>
              <a:gd name="connsiteY46" fmla="*/ 1828800 h 233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7968" h="2337256">
                <a:moveTo>
                  <a:pt x="0" y="1828800"/>
                </a:moveTo>
                <a:lnTo>
                  <a:pt x="28704" y="1623778"/>
                </a:lnTo>
                <a:lnTo>
                  <a:pt x="114813" y="1431057"/>
                </a:lnTo>
                <a:lnTo>
                  <a:pt x="209123" y="1230135"/>
                </a:lnTo>
                <a:lnTo>
                  <a:pt x="274731" y="1160427"/>
                </a:lnTo>
                <a:lnTo>
                  <a:pt x="369041" y="1152226"/>
                </a:lnTo>
                <a:lnTo>
                  <a:pt x="541260" y="1144026"/>
                </a:lnTo>
                <a:lnTo>
                  <a:pt x="627369" y="1082519"/>
                </a:lnTo>
                <a:lnTo>
                  <a:pt x="647871" y="943104"/>
                </a:lnTo>
                <a:lnTo>
                  <a:pt x="631470" y="762684"/>
                </a:lnTo>
                <a:lnTo>
                  <a:pt x="660173" y="692976"/>
                </a:lnTo>
                <a:lnTo>
                  <a:pt x="709378" y="656072"/>
                </a:lnTo>
                <a:lnTo>
                  <a:pt x="799588" y="656072"/>
                </a:lnTo>
                <a:lnTo>
                  <a:pt x="1016912" y="668374"/>
                </a:lnTo>
                <a:lnTo>
                  <a:pt x="1148126" y="656072"/>
                </a:lnTo>
                <a:lnTo>
                  <a:pt x="1189131" y="610967"/>
                </a:lnTo>
                <a:lnTo>
                  <a:pt x="1230135" y="483853"/>
                </a:lnTo>
                <a:lnTo>
                  <a:pt x="1262939" y="147617"/>
                </a:lnTo>
                <a:lnTo>
                  <a:pt x="1303943" y="32804"/>
                </a:lnTo>
                <a:lnTo>
                  <a:pt x="1390052" y="0"/>
                </a:lnTo>
                <a:lnTo>
                  <a:pt x="1492564" y="8201"/>
                </a:lnTo>
                <a:lnTo>
                  <a:pt x="1644280" y="53306"/>
                </a:lnTo>
                <a:lnTo>
                  <a:pt x="2435667" y="959505"/>
                </a:lnTo>
                <a:lnTo>
                  <a:pt x="2447968" y="1152226"/>
                </a:lnTo>
                <a:lnTo>
                  <a:pt x="2402863" y="1271139"/>
                </a:lnTo>
                <a:lnTo>
                  <a:pt x="2308553" y="1283441"/>
                </a:lnTo>
                <a:lnTo>
                  <a:pt x="2136334" y="1250637"/>
                </a:lnTo>
                <a:lnTo>
                  <a:pt x="1976417" y="1197331"/>
                </a:lnTo>
                <a:lnTo>
                  <a:pt x="1873905" y="1176829"/>
                </a:lnTo>
                <a:lnTo>
                  <a:pt x="1791896" y="1205532"/>
                </a:lnTo>
                <a:lnTo>
                  <a:pt x="1750892" y="1291642"/>
                </a:lnTo>
                <a:lnTo>
                  <a:pt x="1726289" y="1484363"/>
                </a:lnTo>
                <a:lnTo>
                  <a:pt x="1718088" y="1631979"/>
                </a:lnTo>
                <a:lnTo>
                  <a:pt x="1668883" y="1709887"/>
                </a:lnTo>
                <a:lnTo>
                  <a:pt x="1521267" y="1705787"/>
                </a:lnTo>
                <a:lnTo>
                  <a:pt x="1344948" y="1656582"/>
                </a:lnTo>
                <a:lnTo>
                  <a:pt x="1238336" y="1656582"/>
                </a:lnTo>
                <a:lnTo>
                  <a:pt x="1164528" y="1660682"/>
                </a:lnTo>
                <a:lnTo>
                  <a:pt x="1135825" y="1722189"/>
                </a:lnTo>
                <a:lnTo>
                  <a:pt x="1119423" y="1906709"/>
                </a:lnTo>
                <a:lnTo>
                  <a:pt x="1107122" y="2078928"/>
                </a:lnTo>
                <a:lnTo>
                  <a:pt x="1025113" y="2173238"/>
                </a:lnTo>
                <a:lnTo>
                  <a:pt x="815990" y="2271649"/>
                </a:lnTo>
                <a:lnTo>
                  <a:pt x="684775" y="2320854"/>
                </a:lnTo>
                <a:lnTo>
                  <a:pt x="582264" y="2337256"/>
                </a:lnTo>
                <a:lnTo>
                  <a:pt x="45105" y="1980517"/>
                </a:lnTo>
                <a:lnTo>
                  <a:pt x="0" y="18288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8" name="円/楕円 17">
            <a:extLst>
              <a:ext uri="{FF2B5EF4-FFF2-40B4-BE49-F238E27FC236}">
                <a16:creationId xmlns:a16="http://schemas.microsoft.com/office/drawing/2014/main" id="{92F4619D-56C7-254D-9243-5CCA9BCC7EDF}"/>
              </a:ext>
            </a:extLst>
          </p:cNvPr>
          <p:cNvSpPr/>
          <p:nvPr/>
        </p:nvSpPr>
        <p:spPr>
          <a:xfrm>
            <a:off x="2256499" y="5141184"/>
            <a:ext cx="699483" cy="696085"/>
          </a:xfrm>
          <a:prstGeom prst="ellipse">
            <a:avLst/>
          </a:prstGeom>
          <a:gradFill>
            <a:gsLst>
              <a:gs pos="0">
                <a:schemeClr val="accent6">
                  <a:lumMod val="75000"/>
                </a:schemeClr>
              </a:gs>
              <a:gs pos="42000">
                <a:schemeClr val="accent6">
                  <a:lumMod val="60000"/>
                  <a:lumOff val="40000"/>
                </a:schemeClr>
              </a:gs>
              <a:gs pos="68000">
                <a:schemeClr val="accent6">
                  <a:lumMod val="40000"/>
                  <a:lumOff val="60000"/>
                </a:schemeClr>
              </a:gs>
              <a:gs pos="100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BBF572CA-018E-F347-AB44-317399289D27}"/>
              </a:ext>
            </a:extLst>
          </p:cNvPr>
          <p:cNvSpPr txBox="1"/>
          <p:nvPr/>
        </p:nvSpPr>
        <p:spPr>
          <a:xfrm rot="19012881">
            <a:off x="2520068" y="3991385"/>
            <a:ext cx="2089033"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C00000"/>
                </a:solidFill>
                <a:effectLst/>
                <a:uLnTx/>
                <a:uFillTx/>
                <a:latin typeface="Gill Sans MT" panose="020B0502020104020203" pitchFamily="34" charset="0"/>
                <a:ea typeface="游ゴシック" panose="020B0400000000000000" pitchFamily="34" charset="-128"/>
                <a:cs typeface="+mn-cs"/>
              </a:rPr>
              <a:t>Expanding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C00000"/>
                </a:solidFill>
                <a:effectLst/>
                <a:uLnTx/>
                <a:uFillTx/>
                <a:latin typeface="Gill Sans MT" panose="020B0502020104020203" pitchFamily="34" charset="0"/>
                <a:ea typeface="游ゴシック" panose="020B0400000000000000" pitchFamily="34" charset="-128"/>
                <a:cs typeface="+mn-cs"/>
              </a:rPr>
              <a:t>fireball</a:t>
            </a:r>
            <a:endParaRPr kumimoji="1" lang="ja-JP" altLang="en-US" sz="3200" b="1" i="1" u="none" strike="noStrike" kern="1200" cap="none" spc="0" normalizeH="0" baseline="0" noProof="0">
              <a:ln>
                <a:noFill/>
              </a:ln>
              <a:solidFill>
                <a:srgbClr val="C00000"/>
              </a:solidFill>
              <a:effectLst/>
              <a:uLnTx/>
              <a:uFillTx/>
              <a:latin typeface="Gill Sans MT" panose="020B0502020104020203" pitchFamily="34" charset="0"/>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41" name="テキスト ボックス 40">
            <a:extLst>
              <a:ext uri="{FF2B5EF4-FFF2-40B4-BE49-F238E27FC236}">
                <a16:creationId xmlns:a16="http://schemas.microsoft.com/office/drawing/2014/main" id="{E96EDC03-F3ED-A34C-937E-5853DB863AAF}"/>
              </a:ext>
            </a:extLst>
          </p:cNvPr>
          <p:cNvSpPr txBox="1"/>
          <p:nvPr/>
        </p:nvSpPr>
        <p:spPr>
          <a:xfrm>
            <a:off x="5223107" y="2471032"/>
            <a:ext cx="267893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err="1">
                <a:ln>
                  <a:noFill/>
                </a:ln>
                <a:solidFill>
                  <a:srgbClr val="C00000"/>
                </a:solidFill>
                <a:effectLst/>
                <a:uLnTx/>
                <a:uFillTx/>
                <a:latin typeface="Gill Sans MT" panose="020B0502020104020203" pitchFamily="34" charset="0"/>
                <a:ea typeface="游ゴシック" panose="020B0400000000000000" pitchFamily="34" charset="-128"/>
                <a:cs typeface="+mn-cs"/>
              </a:rPr>
              <a:t>e</a:t>
            </a:r>
            <a:r>
              <a:rPr kumimoji="1" lang="en-US" altLang="ja-JP" sz="3600" b="1" i="1" u="none" strike="noStrike" kern="1200" cap="none" spc="0" normalizeH="0" baseline="30000" noProof="0" dirty="0" err="1">
                <a:ln>
                  <a:noFill/>
                </a:ln>
                <a:solidFill>
                  <a:srgbClr val="C00000"/>
                </a:solidFill>
                <a:effectLst/>
                <a:uLnTx/>
                <a:uFillTx/>
                <a:latin typeface="Gill Sans MT" panose="020B0502020104020203" pitchFamily="34" charset="0"/>
                <a:ea typeface="游ゴシック" panose="020B0400000000000000" pitchFamily="34" charset="-128"/>
                <a:cs typeface="+mn-cs"/>
              </a:rPr>
              <a:t>±</a:t>
            </a:r>
            <a:r>
              <a:rPr kumimoji="1" lang="en-US" altLang="ja-JP" sz="3600" b="1" i="1" u="none" strike="noStrike" kern="1200" cap="none" spc="0" normalizeH="0" baseline="0" noProof="0" dirty="0" err="1">
                <a:ln>
                  <a:noFill/>
                </a:ln>
                <a:solidFill>
                  <a:srgbClr val="C00000"/>
                </a:solidFill>
                <a:effectLst/>
                <a:uLnTx/>
                <a:uFillTx/>
                <a:latin typeface="Gill Sans MT" panose="020B0502020104020203" pitchFamily="34" charset="0"/>
                <a:ea typeface="游ゴシック" panose="020B0400000000000000" pitchFamily="34" charset="-128"/>
                <a:cs typeface="+mn-cs"/>
              </a:rPr>
              <a:t>p</a:t>
            </a:r>
            <a:r>
              <a:rPr kumimoji="1" lang="en-US" altLang="ja-JP" sz="3600" b="1" i="1" u="none" strike="noStrike" kern="1200" cap="none" spc="0" normalizeH="0" baseline="0" noProof="0" dirty="0">
                <a:ln>
                  <a:noFill/>
                </a:ln>
                <a:solidFill>
                  <a:srgbClr val="C00000"/>
                </a:solidFill>
                <a:effectLst/>
                <a:uLnTx/>
                <a:uFillTx/>
                <a:latin typeface="Gill Sans MT" panose="020B0502020104020203" pitchFamily="34" charset="0"/>
                <a:ea typeface="游ゴシック" panose="020B0400000000000000" pitchFamily="34" charset="-128"/>
                <a:cs typeface="+mn-cs"/>
              </a:rPr>
              <a:t> outflow</a:t>
            </a:r>
            <a:endParaRPr kumimoji="1" lang="ja-JP" altLang="en-US" sz="3600" b="1" i="1" u="none" strike="noStrike" kern="1200" cap="none" spc="0" normalizeH="0" baseline="0" noProof="0">
              <a:ln>
                <a:noFill/>
              </a:ln>
              <a:solidFill>
                <a:srgbClr val="C00000"/>
              </a:solidFill>
              <a:effectLst/>
              <a:uLnTx/>
              <a:uFillTx/>
              <a:latin typeface="Gill Sans MT" panose="020B0502020104020203" pitchFamily="34" charset="0"/>
              <a:ea typeface="游ゴシック" panose="020B0400000000000000" pitchFamily="34" charset="-128"/>
              <a:cs typeface="+mn-cs"/>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7" name="フリーフォーム 26">
            <a:extLst>
              <a:ext uri="{FF2B5EF4-FFF2-40B4-BE49-F238E27FC236}">
                <a16:creationId xmlns:a16="http://schemas.microsoft.com/office/drawing/2014/main" id="{26EA9DC6-3EE5-1546-8E6B-3CC6C97B03C6}"/>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タイトル 1">
            <a:extLst>
              <a:ext uri="{FF2B5EF4-FFF2-40B4-BE49-F238E27FC236}">
                <a16:creationId xmlns:a16="http://schemas.microsoft.com/office/drawing/2014/main" id="{0972AFD9-48D8-2B40-BB9A-F8437DB7932F}"/>
              </a:ext>
            </a:extLst>
          </p:cNvPr>
          <p:cNvSpPr>
            <a:spLocks noGrp="1"/>
          </p:cNvSpPr>
          <p:nvPr>
            <p:ph type="title"/>
          </p:nvPr>
        </p:nvSpPr>
        <p:spPr>
          <a:solidFill>
            <a:schemeClr val="bg1"/>
          </a:solidFill>
        </p:spPr>
        <p:txBody>
          <a:bodyPr/>
          <a:lstStyle/>
          <a:p>
            <a:r>
              <a:rPr lang="en-US" altLang="ja-JP" dirty="0"/>
              <a:t>Kinetic Flux</a:t>
            </a:r>
            <a:endParaRPr lang="ja-JP" altLang="en-US"/>
          </a:p>
        </p:txBody>
      </p:sp>
      <p:sp>
        <p:nvSpPr>
          <p:cNvPr id="3" name="日付プレースホルダー 2">
            <a:extLst>
              <a:ext uri="{FF2B5EF4-FFF2-40B4-BE49-F238E27FC236}">
                <a16:creationId xmlns:a16="http://schemas.microsoft.com/office/drawing/2014/main" id="{BF4DBE94-188B-841B-2EBD-385155A99775}"/>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フッター プレースホルダー 4">
            <a:extLst>
              <a:ext uri="{FF2B5EF4-FFF2-40B4-BE49-F238E27FC236}">
                <a16:creationId xmlns:a16="http://schemas.microsoft.com/office/drawing/2014/main" id="{483D8140-9DF4-4548-5BA6-F210E81EF45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10" name="スライド番号プレースホルダー 9">
            <a:extLst>
              <a:ext uri="{FF2B5EF4-FFF2-40B4-BE49-F238E27FC236}">
                <a16:creationId xmlns:a16="http://schemas.microsoft.com/office/drawing/2014/main" id="{7B2915DA-3FAE-2E62-777E-93555632CF8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B8EC9-529E-4F48-B2A9-1F5BE48C3819}" type="slidenum">
              <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12" name="テキスト ボックス 11">
            <a:extLst>
              <a:ext uri="{FF2B5EF4-FFF2-40B4-BE49-F238E27FC236}">
                <a16:creationId xmlns:a16="http://schemas.microsoft.com/office/drawing/2014/main" id="{EA4B6967-6FFB-3BAA-72E8-8556EAE5595A}"/>
              </a:ext>
            </a:extLst>
          </p:cNvPr>
          <p:cNvSpPr txBox="1"/>
          <p:nvPr/>
        </p:nvSpPr>
        <p:spPr>
          <a:xfrm>
            <a:off x="4114800" y="6321043"/>
            <a:ext cx="6559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L</a:t>
            </a:r>
            <a:r>
              <a:rPr kumimoji="1" lang="en-US" altLang="ja-JP" sz="2800" b="0" i="0" u="none" strike="noStrike" kern="1200" cap="none" spc="0" normalizeH="0" baseline="-25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X</a:t>
            </a:r>
            <a:r>
              <a:rPr kumimoji="1" lang="en-US" altLang="ja-JP" sz="28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~10</a:t>
            </a:r>
            <a:r>
              <a:rPr kumimoji="1" lang="en-US" altLang="ja-JP" sz="2800" b="0" i="0" u="none" strike="noStrike" kern="1200" cap="none" spc="0" normalizeH="0" baseline="30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38</a:t>
            </a:r>
            <a:r>
              <a:rPr kumimoji="1" lang="en-US" altLang="ja-JP" sz="28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 erg &gt; </a:t>
            </a:r>
            <a:r>
              <a:rPr kumimoji="1" lang="en-US" altLang="ja-JP" sz="2800" b="0" i="0" u="none" strike="noStrike" kern="1200" cap="none" spc="0" normalizeH="0" baseline="0" noProof="0" dirty="0" err="1">
                <a:ln>
                  <a:noFill/>
                </a:ln>
                <a:solidFill>
                  <a:srgbClr val="00B050"/>
                </a:solidFill>
                <a:effectLst/>
                <a:uLnTx/>
                <a:uFillTx/>
                <a:latin typeface="Gill Sans MT" panose="020B0502020104020203" pitchFamily="34" charset="0"/>
                <a:ea typeface="ＭＳ Ｐゴシック" panose="020B0600070205080204" pitchFamily="34" charset="-128"/>
                <a:cs typeface="+mn-cs"/>
              </a:rPr>
              <a:t>L</a:t>
            </a:r>
            <a:r>
              <a:rPr kumimoji="1" lang="en-US" altLang="ja-JP" sz="2800" b="0" i="0" u="none" strike="noStrike" kern="1200" cap="none" spc="0" normalizeH="0" baseline="-25000" noProof="0" dirty="0" err="1">
                <a:ln>
                  <a:noFill/>
                </a:ln>
                <a:solidFill>
                  <a:srgbClr val="00B050"/>
                </a:solidFill>
                <a:effectLst/>
                <a:uLnTx/>
                <a:uFillTx/>
                <a:latin typeface="Gill Sans MT" panose="020B0502020104020203" pitchFamily="34" charset="0"/>
                <a:ea typeface="ＭＳ Ｐゴシック" panose="020B0600070205080204" pitchFamily="34" charset="-128"/>
                <a:cs typeface="+mn-cs"/>
              </a:rPr>
              <a:t>Edd</a:t>
            </a:r>
            <a:r>
              <a:rPr kumimoji="1" lang="en-US" altLang="ja-JP" sz="2800" b="0" i="0" u="none" strike="noStrike" kern="1200" cap="none" spc="0" normalizeH="0" baseline="-25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 </a:t>
            </a:r>
            <a:r>
              <a:rPr kumimoji="1" lang="ja-JP" altLang="en-US" sz="2800" b="0" i="0"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rPr>
              <a:t>⇒</a:t>
            </a:r>
            <a:r>
              <a:rPr kumimoji="1" lang="en-US" altLang="ja-JP" sz="28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 Baryon may be loaded</a:t>
            </a:r>
            <a:endParaRPr kumimoji="1" lang="ja-JP" altLang="en-US" sz="2800" b="0" i="0" u="none" strike="noStrike" kern="1200" cap="none" spc="0" normalizeH="0" baseline="-2500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6209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6F095D-826D-0F40-AC30-2FBAE8E839B8}"/>
              </a:ext>
            </a:extLst>
          </p:cNvPr>
          <p:cNvSpPr>
            <a:spLocks noGrp="1"/>
          </p:cNvSpPr>
          <p:nvPr>
            <p:ph type="title"/>
          </p:nvPr>
        </p:nvSpPr>
        <p:spPr/>
        <p:txBody>
          <a:bodyPr/>
          <a:lstStyle/>
          <a:p>
            <a:r>
              <a:rPr kumimoji="1" lang="en-US" altLang="ja-JP" dirty="0"/>
              <a:t>Trapped Fireball</a:t>
            </a:r>
            <a:endParaRPr kumimoji="1" lang="ja-JP" altLang="en-US"/>
          </a:p>
        </p:txBody>
      </p:sp>
      <p:sp>
        <p:nvSpPr>
          <p:cNvPr id="3" name="日付プレースホルダー 2">
            <a:extLst>
              <a:ext uri="{FF2B5EF4-FFF2-40B4-BE49-F238E27FC236}">
                <a16:creationId xmlns:a16="http://schemas.microsoft.com/office/drawing/2014/main" id="{35D56C70-3FD8-EB4D-A6E5-F0D8EC5839C9}"/>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F1B466BE-0EFF-2F4F-BB25-E1A23423BA82}"/>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48BFB8E1-B135-5546-857E-DF7292FDFEA7}"/>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11</a:t>
            </a:fld>
            <a:endParaRPr kumimoji="0" lang="ja-JP" altLang="en-US">
              <a:solidFill>
                <a:prstClr val="black">
                  <a:tint val="75000"/>
                </a:prstClr>
              </a:solidFill>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29A8EA8C-DFC9-2E43-BC7A-C13694945AC7}"/>
              </a:ext>
            </a:extLst>
          </p:cNvPr>
          <p:cNvSpPr txBox="1"/>
          <p:nvPr/>
        </p:nvSpPr>
        <p:spPr>
          <a:xfrm>
            <a:off x="9107042" y="1864344"/>
            <a:ext cx="2475358"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Thompson &amp; Duncan 95</a:t>
            </a:r>
            <a:endParaRPr lang="ja-JP" altLang="en-US">
              <a:solidFill>
                <a:prstClr val="black"/>
              </a:solidFill>
              <a:latin typeface="Gill Sans MT" panose="020B0502020104020203" pitchFamily="34" charset="0"/>
              <a:ea typeface="ＭＳ Ｐゴシック" panose="020B0600070205080204" pitchFamily="34" charset="-128"/>
            </a:endParaRPr>
          </a:p>
        </p:txBody>
      </p:sp>
      <p:pic>
        <p:nvPicPr>
          <p:cNvPr id="9" name="図 8">
            <a:extLst>
              <a:ext uri="{FF2B5EF4-FFF2-40B4-BE49-F238E27FC236}">
                <a16:creationId xmlns:a16="http://schemas.microsoft.com/office/drawing/2014/main" id="{4638F262-396A-3647-9864-9463F3EB82FD}"/>
              </a:ext>
            </a:extLst>
          </p:cNvPr>
          <p:cNvPicPr>
            <a:picLocks noChangeAspect="1"/>
          </p:cNvPicPr>
          <p:nvPr/>
        </p:nvPicPr>
        <p:blipFill>
          <a:blip r:embed="rId3"/>
          <a:stretch>
            <a:fillRect/>
          </a:stretch>
        </p:blipFill>
        <p:spPr>
          <a:xfrm>
            <a:off x="1849428" y="5328821"/>
            <a:ext cx="8493143" cy="1529179"/>
          </a:xfrm>
          <a:prstGeom prst="rect">
            <a:avLst/>
          </a:prstGeom>
        </p:spPr>
      </p:pic>
      <p:pic>
        <p:nvPicPr>
          <p:cNvPr id="10" name="図 9">
            <a:extLst>
              <a:ext uri="{FF2B5EF4-FFF2-40B4-BE49-F238E27FC236}">
                <a16:creationId xmlns:a16="http://schemas.microsoft.com/office/drawing/2014/main" id="{9321F3AF-D052-7932-BAD9-8128653A8543}"/>
              </a:ext>
            </a:extLst>
          </p:cNvPr>
          <p:cNvPicPr>
            <a:picLocks noChangeAspect="1"/>
          </p:cNvPicPr>
          <p:nvPr/>
        </p:nvPicPr>
        <p:blipFill rotWithShape="1">
          <a:blip r:embed="rId4"/>
          <a:srcRect l="4449"/>
          <a:stretch/>
        </p:blipFill>
        <p:spPr>
          <a:xfrm>
            <a:off x="3175980" y="1526379"/>
            <a:ext cx="5840040" cy="3879272"/>
          </a:xfrm>
          <a:prstGeom prst="rect">
            <a:avLst/>
          </a:prstGeom>
        </p:spPr>
      </p:pic>
    </p:spTree>
    <p:extLst>
      <p:ext uri="{BB962C8B-B14F-4D97-AF65-F5344CB8AC3E}">
        <p14:creationId xmlns:p14="http://schemas.microsoft.com/office/powerpoint/2010/main" val="258710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DC274-8243-E24E-882A-D51908B910D6}"/>
              </a:ext>
            </a:extLst>
          </p:cNvPr>
          <p:cNvSpPr>
            <a:spLocks noGrp="1"/>
          </p:cNvSpPr>
          <p:nvPr>
            <p:ph type="title"/>
          </p:nvPr>
        </p:nvSpPr>
        <p:spPr/>
        <p:txBody>
          <a:bodyPr/>
          <a:lstStyle/>
          <a:p>
            <a:r>
              <a:rPr kumimoji="1" lang="en-US" altLang="ja-JP" dirty="0"/>
              <a:t>High Temperature</a:t>
            </a:r>
            <a:endParaRPr kumimoji="1" lang="ja-JP" altLang="en-US"/>
          </a:p>
        </p:txBody>
      </p:sp>
      <p:sp>
        <p:nvSpPr>
          <p:cNvPr id="3" name="日付プレースホルダー 2">
            <a:extLst>
              <a:ext uri="{FF2B5EF4-FFF2-40B4-BE49-F238E27FC236}">
                <a16:creationId xmlns:a16="http://schemas.microsoft.com/office/drawing/2014/main" id="{AA7ACDC0-2AFE-1E44-A030-68B020D4D14E}"/>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6BB999D7-AE67-DE4F-A989-C17DAEDB686A}"/>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93B57DBC-1FE3-5F4D-8D29-A319F5121A3A}"/>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12</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A5245A51-F89E-C74B-B6FD-8B73B98344FC}"/>
              </a:ext>
            </a:extLst>
          </p:cNvPr>
          <p:cNvPicPr>
            <a:picLocks noChangeAspect="1"/>
          </p:cNvPicPr>
          <p:nvPr/>
        </p:nvPicPr>
        <p:blipFill>
          <a:blip r:embed="rId3"/>
          <a:stretch>
            <a:fillRect/>
          </a:stretch>
        </p:blipFill>
        <p:spPr>
          <a:xfrm>
            <a:off x="1557868" y="1417638"/>
            <a:ext cx="8061266" cy="5440362"/>
          </a:xfrm>
          <a:prstGeom prst="rect">
            <a:avLst/>
          </a:prstGeom>
        </p:spPr>
      </p:pic>
      <p:sp>
        <p:nvSpPr>
          <p:cNvPr id="7" name="テキスト ボックス 6">
            <a:extLst>
              <a:ext uri="{FF2B5EF4-FFF2-40B4-BE49-F238E27FC236}">
                <a16:creationId xmlns:a16="http://schemas.microsoft.com/office/drawing/2014/main" id="{3DCACA8A-1889-B042-98EB-1B432878E194}"/>
              </a:ext>
            </a:extLst>
          </p:cNvPr>
          <p:cNvSpPr txBox="1"/>
          <p:nvPr/>
        </p:nvSpPr>
        <p:spPr>
          <a:xfrm>
            <a:off x="7789834" y="2828835"/>
            <a:ext cx="3945311" cy="1200329"/>
          </a:xfrm>
          <a:prstGeom prst="rect">
            <a:avLst/>
          </a:prstGeom>
          <a:solidFill>
            <a:schemeClr val="bg1"/>
          </a:solidFill>
        </p:spPr>
        <p:txBody>
          <a:bodyPr wrap="none" rtlCol="0">
            <a:spAutoFit/>
          </a:bodyPr>
          <a:lstStyle/>
          <a:p>
            <a:pPr defTabSz="457200">
              <a:defRPr/>
            </a:pPr>
            <a:r>
              <a:rPr lang="en-US" altLang="ja-JP" sz="3600" dirty="0">
                <a:solidFill>
                  <a:srgbClr val="FF0000"/>
                </a:solidFill>
                <a:latin typeface="Gill Sans MT" panose="020B0502020104020203" pitchFamily="34" charset="0"/>
                <a:ea typeface="ＭＳ Ｐゴシック" panose="020B0600070205080204" pitchFamily="34" charset="-128"/>
              </a:rPr>
              <a:t>Spectrum</a:t>
            </a:r>
          </a:p>
          <a:p>
            <a:pPr defTabSz="457200">
              <a:defRPr/>
            </a:pPr>
            <a:r>
              <a:rPr lang="en-US" altLang="ja-JP" sz="3600" dirty="0">
                <a:solidFill>
                  <a:srgbClr val="FF0000"/>
                </a:solidFill>
                <a:latin typeface="Gill Sans MT" panose="020B0502020104020203" pitchFamily="34" charset="0"/>
                <a:ea typeface="ＭＳ Ｐゴシック" panose="020B0600070205080204" pitchFamily="34" charset="-128"/>
              </a:rPr>
              <a:t>N</a:t>
            </a:r>
            <a:r>
              <a:rPr lang="en-US" altLang="ja-JP" sz="3600" baseline="-25000" dirty="0">
                <a:solidFill>
                  <a:srgbClr val="FF0000"/>
                </a:solidFill>
                <a:latin typeface="Gill Sans MT" panose="020B0502020104020203" pitchFamily="34" charset="0"/>
                <a:ea typeface="ＭＳ Ｐゴシック" panose="020B0600070205080204" pitchFamily="34" charset="-128"/>
              </a:rPr>
              <a:t>E</a:t>
            </a:r>
            <a:r>
              <a:rPr lang="en-US" altLang="ja-JP" sz="3600" dirty="0">
                <a:solidFill>
                  <a:srgbClr val="FF0000"/>
                </a:solidFill>
                <a:latin typeface="Gill Sans MT" panose="020B0502020104020203" pitchFamily="34" charset="0"/>
                <a:ea typeface="ＭＳ Ｐゴシック" panose="020B0600070205080204" pitchFamily="34" charset="-128"/>
              </a:rPr>
              <a:t> </a:t>
            </a:r>
            <a:r>
              <a:rPr lang="ja-JP" altLang="en-US" sz="3600">
                <a:solidFill>
                  <a:srgbClr val="FF0000"/>
                </a:solidFill>
                <a:latin typeface="Gill Sans MT" panose="020B0502020104020203" pitchFamily="34" charset="0"/>
                <a:ea typeface="ＭＳ Ｐゴシック" panose="020B0600070205080204" pitchFamily="34" charset="-128"/>
              </a:rPr>
              <a:t>∝</a:t>
            </a:r>
            <a:r>
              <a:rPr lang="en-US" altLang="ja-JP" sz="3600" dirty="0">
                <a:solidFill>
                  <a:srgbClr val="FF0000"/>
                </a:solidFill>
                <a:latin typeface="Gill Sans MT" panose="020B0502020104020203" pitchFamily="34" charset="0"/>
                <a:ea typeface="ＭＳ Ｐゴシック" panose="020B0600070205080204" pitchFamily="34" charset="-128"/>
              </a:rPr>
              <a:t> </a:t>
            </a:r>
            <a:r>
              <a:rPr lang="en-US" altLang="ja-JP" sz="3600" dirty="0" err="1">
                <a:solidFill>
                  <a:srgbClr val="FF0000"/>
                </a:solidFill>
                <a:latin typeface="Gill Sans MT" panose="020B0502020104020203" pitchFamily="34" charset="0"/>
                <a:ea typeface="ＭＳ Ｐゴシック" panose="020B0600070205080204" pitchFamily="34" charset="-128"/>
              </a:rPr>
              <a:t>E</a:t>
            </a:r>
            <a:r>
              <a:rPr lang="en-US" altLang="ja-JP" sz="3600" baseline="30000" dirty="0" err="1">
                <a:solidFill>
                  <a:srgbClr val="FF0000"/>
                </a:solidFill>
                <a:latin typeface="Symbol" pitchFamily="2" charset="2"/>
                <a:ea typeface="ＭＳ Ｐゴシック" panose="020B0600070205080204" pitchFamily="34" charset="-128"/>
              </a:rPr>
              <a:t>a</a:t>
            </a:r>
            <a:r>
              <a:rPr lang="en-US" altLang="ja-JP" sz="3600" dirty="0">
                <a:solidFill>
                  <a:srgbClr val="FF0000"/>
                </a:solidFill>
                <a:latin typeface="Gill Sans MT" panose="020B0502020104020203" pitchFamily="34" charset="0"/>
                <a:ea typeface="ＭＳ Ｐゴシック" panose="020B0600070205080204" pitchFamily="34" charset="-128"/>
              </a:rPr>
              <a:t> exp(-E/</a:t>
            </a:r>
            <a:r>
              <a:rPr lang="en-US" altLang="ja-JP" sz="3600" dirty="0" err="1">
                <a:solidFill>
                  <a:srgbClr val="FF0000"/>
                </a:solidFill>
                <a:latin typeface="Gill Sans MT" panose="020B0502020104020203" pitchFamily="34" charset="0"/>
                <a:ea typeface="ＭＳ Ｐゴシック" panose="020B0600070205080204" pitchFamily="34" charset="-128"/>
              </a:rPr>
              <a:t>E</a:t>
            </a:r>
            <a:r>
              <a:rPr lang="en-US" altLang="ja-JP" sz="3600" baseline="-25000" dirty="0" err="1">
                <a:solidFill>
                  <a:srgbClr val="FF0000"/>
                </a:solidFill>
                <a:latin typeface="Gill Sans MT" panose="020B0502020104020203" pitchFamily="34" charset="0"/>
                <a:ea typeface="ＭＳ Ｐゴシック" panose="020B0600070205080204" pitchFamily="34" charset="-128"/>
              </a:rPr>
              <a:t>cut</a:t>
            </a:r>
            <a:r>
              <a:rPr lang="en-US" altLang="ja-JP" sz="3600" dirty="0">
                <a:solidFill>
                  <a:srgbClr val="FF0000"/>
                </a:solidFill>
                <a:latin typeface="Gill Sans MT" panose="020B0502020104020203" pitchFamily="34" charset="0"/>
                <a:ea typeface="ＭＳ Ｐゴシック" panose="020B0600070205080204" pitchFamily="34" charset="-128"/>
              </a:rPr>
              <a:t>)</a:t>
            </a:r>
            <a:endParaRPr lang="ja-JP" altLang="en-US" sz="3600">
              <a:solidFill>
                <a:srgbClr val="FF0000"/>
              </a:solidFill>
              <a:latin typeface="Gill Sans MT" panose="020B0502020104020203" pitchFamily="34" charset="0"/>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2784A07C-E80C-8944-B921-45A506B36F8D}"/>
              </a:ext>
            </a:extLst>
          </p:cNvPr>
          <p:cNvSpPr txBox="1"/>
          <p:nvPr/>
        </p:nvSpPr>
        <p:spPr>
          <a:xfrm>
            <a:off x="1981200" y="6419589"/>
            <a:ext cx="1309974"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Younes+ 20</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2" name="円/楕円 11">
            <a:extLst>
              <a:ext uri="{FF2B5EF4-FFF2-40B4-BE49-F238E27FC236}">
                <a16:creationId xmlns:a16="http://schemas.microsoft.com/office/drawing/2014/main" id="{B668977E-2D67-CC40-AA35-7A6634E6A18A}"/>
              </a:ext>
            </a:extLst>
          </p:cNvPr>
          <p:cNvSpPr/>
          <p:nvPr/>
        </p:nvSpPr>
        <p:spPr>
          <a:xfrm>
            <a:off x="7789834" y="4779607"/>
            <a:ext cx="2420966" cy="2009315"/>
          </a:xfrm>
          <a:prstGeom prst="ellipse">
            <a:avLst/>
          </a:prstGeom>
          <a:noFill/>
          <a:ln w="76200" cmpd="tri">
            <a:solidFill>
              <a:srgbClr val="FF000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793991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弧 11">
            <a:extLst>
              <a:ext uri="{FF2B5EF4-FFF2-40B4-BE49-F238E27FC236}">
                <a16:creationId xmlns:a16="http://schemas.microsoft.com/office/drawing/2014/main" id="{176A494C-95B1-1A4D-BD53-D39ED449D457}"/>
              </a:ext>
            </a:extLst>
          </p:cNvPr>
          <p:cNvSpPr/>
          <p:nvPr/>
        </p:nvSpPr>
        <p:spPr>
          <a:xfrm>
            <a:off x="7819579" y="5555423"/>
            <a:ext cx="1440000" cy="1440000"/>
          </a:xfrm>
          <a:prstGeom prst="arc">
            <a:avLst>
              <a:gd name="adj1" fmla="val 10829369"/>
              <a:gd name="adj2" fmla="val 0"/>
            </a:avLst>
          </a:prstGeom>
          <a:solidFill>
            <a:schemeClr val="bg1"/>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6" name="円弧 15">
            <a:extLst>
              <a:ext uri="{FF2B5EF4-FFF2-40B4-BE49-F238E27FC236}">
                <a16:creationId xmlns:a16="http://schemas.microsoft.com/office/drawing/2014/main" id="{DF8E0DB0-3C08-A848-A076-1CBD1FF0E83E}"/>
              </a:ext>
            </a:extLst>
          </p:cNvPr>
          <p:cNvSpPr/>
          <p:nvPr/>
        </p:nvSpPr>
        <p:spPr>
          <a:xfrm>
            <a:off x="9521379" y="5546758"/>
            <a:ext cx="1440000" cy="1440000"/>
          </a:xfrm>
          <a:prstGeom prst="arc">
            <a:avLst>
              <a:gd name="adj1" fmla="val 10829369"/>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1" name="円弧 10">
            <a:extLst>
              <a:ext uri="{FF2B5EF4-FFF2-40B4-BE49-F238E27FC236}">
                <a16:creationId xmlns:a16="http://schemas.microsoft.com/office/drawing/2014/main" id="{65D35FFD-7BCB-F045-9157-ABFF574079A9}"/>
              </a:ext>
            </a:extLst>
          </p:cNvPr>
          <p:cNvSpPr/>
          <p:nvPr/>
        </p:nvSpPr>
        <p:spPr>
          <a:xfrm>
            <a:off x="8053579" y="5789423"/>
            <a:ext cx="972000" cy="972000"/>
          </a:xfrm>
          <a:prstGeom prst="arc">
            <a:avLst>
              <a:gd name="adj1" fmla="val 10829369"/>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2" name="タイトル 1">
            <a:extLst>
              <a:ext uri="{FF2B5EF4-FFF2-40B4-BE49-F238E27FC236}">
                <a16:creationId xmlns:a16="http://schemas.microsoft.com/office/drawing/2014/main" id="{4DC78219-7851-5D41-B595-3AE0ACDD20F1}"/>
              </a:ext>
            </a:extLst>
          </p:cNvPr>
          <p:cNvSpPr>
            <a:spLocks noGrp="1"/>
          </p:cNvSpPr>
          <p:nvPr>
            <p:ph type="title"/>
          </p:nvPr>
        </p:nvSpPr>
        <p:spPr/>
        <p:txBody>
          <a:bodyPr/>
          <a:lstStyle/>
          <a:p>
            <a:r>
              <a:rPr kumimoji="1" lang="en-US" altLang="ja-JP" dirty="0"/>
              <a:t>Optical </a:t>
            </a:r>
            <a:r>
              <a:rPr lang="en-US" altLang="ja-JP" dirty="0"/>
              <a:t>Depth</a:t>
            </a:r>
            <a:endParaRPr kumimoji="1" lang="ja-JP" altLang="en-US"/>
          </a:p>
        </p:txBody>
      </p:sp>
      <p:sp>
        <p:nvSpPr>
          <p:cNvPr id="3" name="日付プレースホルダー 2">
            <a:extLst>
              <a:ext uri="{FF2B5EF4-FFF2-40B4-BE49-F238E27FC236}">
                <a16:creationId xmlns:a16="http://schemas.microsoft.com/office/drawing/2014/main" id="{0AB90EBC-9B52-9843-925B-F334D9EF3639}"/>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6889DCDE-D953-6549-AA74-AE4142AD1524}"/>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7E0FE5A2-F236-954A-B13A-A5E603B24AD1}"/>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13</a:t>
            </a:fld>
            <a:endParaRPr kumimoji="0" lang="ja-JP" altLang="en-US">
              <a:solidFill>
                <a:prstClr val="black">
                  <a:tint val="75000"/>
                </a:prstClr>
              </a:solidFill>
              <a:ea typeface="ＭＳ Ｐゴシック" panose="020B0600070205080204" pitchFamily="34" charset="-128"/>
            </a:endParaRPr>
          </a:p>
        </p:txBody>
      </p:sp>
      <p:pic>
        <p:nvPicPr>
          <p:cNvPr id="7" name="図 6">
            <a:extLst>
              <a:ext uri="{FF2B5EF4-FFF2-40B4-BE49-F238E27FC236}">
                <a16:creationId xmlns:a16="http://schemas.microsoft.com/office/drawing/2014/main" id="{F232AC57-64F6-9A4E-9511-1BCCDE1C9806}"/>
              </a:ext>
            </a:extLst>
          </p:cNvPr>
          <p:cNvPicPr>
            <a:picLocks noChangeAspect="1"/>
          </p:cNvPicPr>
          <p:nvPr/>
        </p:nvPicPr>
        <p:blipFill>
          <a:blip r:embed="rId3"/>
          <a:stretch>
            <a:fillRect/>
          </a:stretch>
        </p:blipFill>
        <p:spPr>
          <a:xfrm>
            <a:off x="968826" y="1329466"/>
            <a:ext cx="6115558" cy="5528535"/>
          </a:xfrm>
          <a:prstGeom prst="rect">
            <a:avLst/>
          </a:prstGeom>
        </p:spPr>
      </p:pic>
      <p:sp>
        <p:nvSpPr>
          <p:cNvPr id="8" name="テキスト ボックス 7">
            <a:extLst>
              <a:ext uri="{FF2B5EF4-FFF2-40B4-BE49-F238E27FC236}">
                <a16:creationId xmlns:a16="http://schemas.microsoft.com/office/drawing/2014/main" id="{0A63F7D7-796F-864D-BFB7-C348782538C0}"/>
              </a:ext>
            </a:extLst>
          </p:cNvPr>
          <p:cNvSpPr txBox="1"/>
          <p:nvPr/>
        </p:nvSpPr>
        <p:spPr>
          <a:xfrm>
            <a:off x="7482990" y="1337303"/>
            <a:ext cx="3646384" cy="3108543"/>
          </a:xfrm>
          <a:prstGeom prst="rect">
            <a:avLst/>
          </a:prstGeom>
          <a:noFill/>
        </p:spPr>
        <p:txBody>
          <a:bodyPr wrap="none" rtlCol="0">
            <a:spAutoFit/>
          </a:bodyPr>
          <a:lstStyle/>
          <a:p>
            <a:pPr algn="ctr" defTabSz="457200">
              <a:defRPr/>
            </a:pPr>
            <a:r>
              <a:rPr lang="en-US" altLang="ja-JP" sz="2800" b="1" i="1" dirty="0">
                <a:solidFill>
                  <a:srgbClr val="FF0000"/>
                </a:solidFill>
                <a:latin typeface="Symbol" pitchFamily="2" charset="2"/>
                <a:ea typeface="ＭＳ Ｐゴシック" panose="020B0600070205080204" pitchFamily="34" charset="-128"/>
              </a:rPr>
              <a:t>t </a:t>
            </a:r>
            <a:r>
              <a:rPr lang="en-US" altLang="ja-JP" sz="2800" b="1" i="1" dirty="0">
                <a:solidFill>
                  <a:srgbClr val="FF0000"/>
                </a:solidFill>
                <a:latin typeface="Gill Sans MT" panose="020B0502020104020203" pitchFamily="34" charset="0"/>
                <a:ea typeface="ＭＳ Ｐゴシック" panose="020B0600070205080204" pitchFamily="34" charset="-128"/>
              </a:rPr>
              <a:t>&gt;&gt;1 </a:t>
            </a:r>
            <a:r>
              <a:rPr lang="en-US" altLang="ja-JP" sz="2800" dirty="0">
                <a:solidFill>
                  <a:srgbClr val="FF0000"/>
                </a:solidFill>
                <a:latin typeface="Gill Sans MT" panose="020B0502020104020203" pitchFamily="34" charset="0"/>
                <a:ea typeface="ＭＳ Ｐゴシック" panose="020B0600070205080204" pitchFamily="34" charset="-128"/>
              </a:rPr>
              <a:t>at the surface</a:t>
            </a:r>
          </a:p>
          <a:p>
            <a:pPr algn="ctr" defTabSz="457200">
              <a:defRPr/>
            </a:pPr>
            <a:r>
              <a:rPr lang="en-US" altLang="ja-JP" sz="2800" dirty="0">
                <a:solidFill>
                  <a:srgbClr val="FF0000"/>
                </a:solidFill>
                <a:latin typeface="Gill Sans MT" panose="020B0502020104020203" pitchFamily="34" charset="0"/>
                <a:ea typeface="ＭＳ Ｐゴシック" panose="020B0600070205080204" pitchFamily="34" charset="-128"/>
              </a:rPr>
              <a:t>of the trapped fireball</a:t>
            </a:r>
          </a:p>
          <a:p>
            <a:pPr algn="ctr" defTabSz="457200">
              <a:defRPr/>
            </a:pPr>
            <a:endParaRPr lang="en-US" altLang="ja-JP" sz="2800" dirty="0">
              <a:solidFill>
                <a:prstClr val="black"/>
              </a:solidFill>
              <a:latin typeface="Gill Sans MT" panose="020B0502020104020203" pitchFamily="34" charset="0"/>
              <a:ea typeface="ＭＳ Ｐゴシック" panose="020B0600070205080204" pitchFamily="34" charset="-128"/>
            </a:endParaRPr>
          </a:p>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X-ray tails create e</a:t>
            </a:r>
            <a:r>
              <a:rPr lang="en-US" altLang="ja-JP" sz="2800" baseline="30000" dirty="0">
                <a:solidFill>
                  <a:srgbClr val="011893"/>
                </a:solidFill>
                <a:latin typeface="Gill Sans MT" panose="020B0502020104020203" pitchFamily="34" charset="0"/>
                <a:ea typeface="ＭＳ Ｐゴシック" panose="020B0600070205080204" pitchFamily="34" charset="-128"/>
              </a:rPr>
              <a:t>±</a:t>
            </a:r>
          </a:p>
          <a:p>
            <a:pPr algn="ctr" defTabSz="457200">
              <a:defRPr/>
            </a:pPr>
            <a:r>
              <a:rPr lang="ja-JP" altLang="en-US" sz="2800">
                <a:solidFill>
                  <a:srgbClr val="011893"/>
                </a:solidFill>
                <a:latin typeface="Gill Sans MT" panose="020B0502020104020203" pitchFamily="34" charset="0"/>
                <a:ea typeface="ＭＳ Ｐゴシック" panose="020B0600070205080204" pitchFamily="34" charset="-128"/>
              </a:rPr>
              <a:t>→</a:t>
            </a:r>
            <a:r>
              <a:rPr lang="en-US" altLang="ja-JP" sz="2800" dirty="0">
                <a:solidFill>
                  <a:srgbClr val="011893"/>
                </a:solidFill>
                <a:latin typeface="Gill Sans MT" panose="020B0502020104020203" pitchFamily="34" charset="0"/>
                <a:ea typeface="ＭＳ Ｐゴシック" panose="020B0600070205080204" pitchFamily="34" charset="-128"/>
              </a:rPr>
              <a:t> Surrounding field </a:t>
            </a:r>
          </a:p>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should be open</a:t>
            </a:r>
          </a:p>
          <a:p>
            <a:pPr algn="ctr" defTabSz="457200">
              <a:defRPr/>
            </a:pPr>
            <a:r>
              <a:rPr lang="ja-JP" altLang="en-US" sz="2800">
                <a:solidFill>
                  <a:srgbClr val="011893"/>
                </a:solidFill>
                <a:latin typeface="Gill Sans MT" panose="020B0502020104020203" pitchFamily="34" charset="0"/>
                <a:ea typeface="ＭＳ Ｐゴシック" panose="020B0600070205080204" pitchFamily="34" charset="-128"/>
              </a:rPr>
              <a:t>→</a:t>
            </a:r>
            <a:r>
              <a:rPr lang="en-US" altLang="ja-JP" sz="2800" dirty="0">
                <a:solidFill>
                  <a:srgbClr val="011893"/>
                </a:solidFill>
                <a:latin typeface="Gill Sans MT" panose="020B0502020104020203" pitchFamily="34" charset="0"/>
                <a:ea typeface="ＭＳ Ｐゴシック" panose="020B0600070205080204" pitchFamily="34" charset="-128"/>
              </a:rPr>
              <a:t> </a:t>
            </a:r>
            <a:r>
              <a:rPr lang="en-US" altLang="ja-JP" sz="2800" b="1" i="1" dirty="0">
                <a:solidFill>
                  <a:srgbClr val="011893"/>
                </a:solidFill>
                <a:latin typeface="Gill Sans MT" panose="020B0502020104020203" pitchFamily="34" charset="0"/>
                <a:ea typeface="ＭＳ Ｐゴシック" panose="020B0600070205080204" pitchFamily="34" charset="-128"/>
              </a:rPr>
              <a:t>Expanding fireball</a:t>
            </a:r>
          </a:p>
        </p:txBody>
      </p:sp>
      <p:sp>
        <p:nvSpPr>
          <p:cNvPr id="9" name="テキスト ボックス 8">
            <a:extLst>
              <a:ext uri="{FF2B5EF4-FFF2-40B4-BE49-F238E27FC236}">
                <a16:creationId xmlns:a16="http://schemas.microsoft.com/office/drawing/2014/main" id="{D1095326-9B05-F948-A252-314A75727168}"/>
              </a:ext>
            </a:extLst>
          </p:cNvPr>
          <p:cNvSpPr txBox="1"/>
          <p:nvPr/>
        </p:nvSpPr>
        <p:spPr>
          <a:xfrm>
            <a:off x="968827" y="6482924"/>
            <a:ext cx="688009"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KI 20</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6" name="円弧 5">
            <a:extLst>
              <a:ext uri="{FF2B5EF4-FFF2-40B4-BE49-F238E27FC236}">
                <a16:creationId xmlns:a16="http://schemas.microsoft.com/office/drawing/2014/main" id="{C7C37A4C-E8F7-5D46-B1B8-80352EC51B88}"/>
              </a:ext>
            </a:extLst>
          </p:cNvPr>
          <p:cNvSpPr/>
          <p:nvPr/>
        </p:nvSpPr>
        <p:spPr>
          <a:xfrm>
            <a:off x="8215579" y="5954147"/>
            <a:ext cx="648000" cy="648000"/>
          </a:xfrm>
          <a:prstGeom prst="arc">
            <a:avLst>
              <a:gd name="adj1" fmla="val 10829369"/>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0" name="円弧 9">
            <a:extLst>
              <a:ext uri="{FF2B5EF4-FFF2-40B4-BE49-F238E27FC236}">
                <a16:creationId xmlns:a16="http://schemas.microsoft.com/office/drawing/2014/main" id="{D192D6B8-B292-7E4A-8365-7E56FBAF90E2}"/>
              </a:ext>
            </a:extLst>
          </p:cNvPr>
          <p:cNvSpPr/>
          <p:nvPr/>
        </p:nvSpPr>
        <p:spPr>
          <a:xfrm>
            <a:off x="8395579" y="6130908"/>
            <a:ext cx="288000" cy="289033"/>
          </a:xfrm>
          <a:prstGeom prst="arc">
            <a:avLst>
              <a:gd name="adj1" fmla="val 10879368"/>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3" name="円弧 12">
            <a:extLst>
              <a:ext uri="{FF2B5EF4-FFF2-40B4-BE49-F238E27FC236}">
                <a16:creationId xmlns:a16="http://schemas.microsoft.com/office/drawing/2014/main" id="{AA4DC4D4-F3E0-374E-9032-C078475E7404}"/>
              </a:ext>
            </a:extLst>
          </p:cNvPr>
          <p:cNvSpPr/>
          <p:nvPr/>
        </p:nvSpPr>
        <p:spPr>
          <a:xfrm>
            <a:off x="9755379" y="5780758"/>
            <a:ext cx="972000" cy="972000"/>
          </a:xfrm>
          <a:prstGeom prst="arc">
            <a:avLst>
              <a:gd name="adj1" fmla="val 10829369"/>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4" name="円弧 13">
            <a:extLst>
              <a:ext uri="{FF2B5EF4-FFF2-40B4-BE49-F238E27FC236}">
                <a16:creationId xmlns:a16="http://schemas.microsoft.com/office/drawing/2014/main" id="{B48F8E41-410A-4647-A134-D3FCFF4B99A9}"/>
              </a:ext>
            </a:extLst>
          </p:cNvPr>
          <p:cNvSpPr/>
          <p:nvPr/>
        </p:nvSpPr>
        <p:spPr>
          <a:xfrm>
            <a:off x="9917379" y="5945482"/>
            <a:ext cx="648000" cy="648000"/>
          </a:xfrm>
          <a:prstGeom prst="arc">
            <a:avLst>
              <a:gd name="adj1" fmla="val 10829369"/>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5" name="円弧 14">
            <a:extLst>
              <a:ext uri="{FF2B5EF4-FFF2-40B4-BE49-F238E27FC236}">
                <a16:creationId xmlns:a16="http://schemas.microsoft.com/office/drawing/2014/main" id="{6AEF6CFE-C5F8-FC48-ACCE-F327F9E3557E}"/>
              </a:ext>
            </a:extLst>
          </p:cNvPr>
          <p:cNvSpPr/>
          <p:nvPr/>
        </p:nvSpPr>
        <p:spPr>
          <a:xfrm>
            <a:off x="10097379" y="6122243"/>
            <a:ext cx="288000" cy="289033"/>
          </a:xfrm>
          <a:prstGeom prst="arc">
            <a:avLst>
              <a:gd name="adj1" fmla="val 10879368"/>
              <a:gd name="adj2" fmla="val 0"/>
            </a:avLst>
          </a:prstGeom>
          <a:solidFill>
            <a:schemeClr val="accent6">
              <a:lumMod val="60000"/>
              <a:lumOff val="40000"/>
            </a:schemeClr>
          </a:solidFill>
          <a:ln w="381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17" name="テキスト ボックス 16">
            <a:extLst>
              <a:ext uri="{FF2B5EF4-FFF2-40B4-BE49-F238E27FC236}">
                <a16:creationId xmlns:a16="http://schemas.microsoft.com/office/drawing/2014/main" id="{4FCB992C-D4F7-7345-BDCA-348326F40589}"/>
              </a:ext>
            </a:extLst>
          </p:cNvPr>
          <p:cNvSpPr txBox="1"/>
          <p:nvPr/>
        </p:nvSpPr>
        <p:spPr>
          <a:xfrm>
            <a:off x="7834552" y="6349663"/>
            <a:ext cx="1518877" cy="523220"/>
          </a:xfrm>
          <a:prstGeom prst="rect">
            <a:avLst/>
          </a:prstGeom>
          <a:noFill/>
        </p:spPr>
        <p:txBody>
          <a:bodyPr wrap="none" rtlCol="0">
            <a:spAutoFit/>
          </a:bodyPr>
          <a:lstStyle/>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T~80keV</a:t>
            </a:r>
            <a:endParaRPr lang="ja-JP" altLang="en-US" sz="2800">
              <a:solidFill>
                <a:prstClr val="black"/>
              </a:solidFill>
              <a:latin typeface="Gill Sans MT" panose="020B0502020104020203" pitchFamily="34" charset="0"/>
              <a:ea typeface="ＭＳ Ｐゴシック" panose="020B0600070205080204" pitchFamily="34" charset="-128"/>
            </a:endParaRPr>
          </a:p>
        </p:txBody>
      </p:sp>
      <p:sp>
        <p:nvSpPr>
          <p:cNvPr id="22" name="テキスト ボックス 21">
            <a:extLst>
              <a:ext uri="{FF2B5EF4-FFF2-40B4-BE49-F238E27FC236}">
                <a16:creationId xmlns:a16="http://schemas.microsoft.com/office/drawing/2014/main" id="{CD837087-635A-6942-BE1D-F6B0B4466545}"/>
              </a:ext>
            </a:extLst>
          </p:cNvPr>
          <p:cNvSpPr txBox="1"/>
          <p:nvPr/>
        </p:nvSpPr>
        <p:spPr>
          <a:xfrm>
            <a:off x="9515429" y="6349663"/>
            <a:ext cx="1518877" cy="523220"/>
          </a:xfrm>
          <a:prstGeom prst="rect">
            <a:avLst/>
          </a:prstGeom>
          <a:noFill/>
        </p:spPr>
        <p:txBody>
          <a:bodyPr wrap="none" rtlCol="0">
            <a:spAutoFit/>
          </a:bodyPr>
          <a:lstStyle/>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T&lt;80keV</a:t>
            </a:r>
            <a:endParaRPr lang="ja-JP" altLang="en-US" sz="2800">
              <a:solidFill>
                <a:prstClr val="black"/>
              </a:solidFill>
              <a:latin typeface="Gill Sans MT" panose="020B0502020104020203" pitchFamily="34" charset="0"/>
              <a:ea typeface="ＭＳ Ｐゴシック" panose="020B0600070205080204" pitchFamily="34" charset="-128"/>
            </a:endParaRPr>
          </a:p>
        </p:txBody>
      </p:sp>
      <p:cxnSp>
        <p:nvCxnSpPr>
          <p:cNvPr id="25" name="直線矢印コネクタ 24">
            <a:extLst>
              <a:ext uri="{FF2B5EF4-FFF2-40B4-BE49-F238E27FC236}">
                <a16:creationId xmlns:a16="http://schemas.microsoft.com/office/drawing/2014/main" id="{664DEA16-FB87-EE4E-9BE7-089E6D07B89E}"/>
              </a:ext>
            </a:extLst>
          </p:cNvPr>
          <p:cNvCxnSpPr/>
          <p:nvPr/>
        </p:nvCxnSpPr>
        <p:spPr>
          <a:xfrm>
            <a:off x="9184424" y="5843392"/>
            <a:ext cx="436609" cy="0"/>
          </a:xfrm>
          <a:prstGeom prst="straightConnector1">
            <a:avLst/>
          </a:prstGeom>
          <a:ln w="76200">
            <a:solidFill>
              <a:srgbClr val="00B050"/>
            </a:solidFill>
            <a:headEnd type="none"/>
            <a:tailEnd type="stealth"/>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C4E7962A-19C6-FE9D-EC3C-33554C3F9738}"/>
              </a:ext>
            </a:extLst>
          </p:cNvPr>
          <p:cNvSpPr txBox="1"/>
          <p:nvPr/>
        </p:nvSpPr>
        <p:spPr>
          <a:xfrm>
            <a:off x="7622769" y="5006085"/>
            <a:ext cx="1747594"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If B were closed,</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C187706A-1DD2-59B7-D52D-5451A44E86D1}"/>
              </a:ext>
            </a:extLst>
          </p:cNvPr>
          <p:cNvSpPr txBox="1"/>
          <p:nvPr/>
        </p:nvSpPr>
        <p:spPr>
          <a:xfrm>
            <a:off x="9268197" y="4773109"/>
            <a:ext cx="1946366" cy="646331"/>
          </a:xfrm>
          <a:prstGeom prst="rect">
            <a:avLst/>
          </a:prstGeom>
          <a:noFill/>
        </p:spPr>
        <p:txBody>
          <a:bodyPr wrap="none" rtlCol="0">
            <a:spAutoFit/>
          </a:bodyPr>
          <a:lstStyle/>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The fireball would </a:t>
            </a:r>
          </a:p>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get too big</a:t>
            </a:r>
          </a:p>
        </p:txBody>
      </p:sp>
    </p:spTree>
    <p:extLst>
      <p:ext uri="{BB962C8B-B14F-4D97-AF65-F5344CB8AC3E}">
        <p14:creationId xmlns:p14="http://schemas.microsoft.com/office/powerpoint/2010/main" val="303155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10">
            <a:extLst>
              <a:ext uri="{FF2B5EF4-FFF2-40B4-BE49-F238E27FC236}">
                <a16:creationId xmlns:a16="http://schemas.microsoft.com/office/drawing/2014/main" id="{2486FA51-545E-FE55-DA02-10D4F2744BC9}"/>
              </a:ext>
            </a:extLst>
          </p:cNvPr>
          <p:cNvSpPr/>
          <p:nvPr/>
        </p:nvSpPr>
        <p:spPr>
          <a:xfrm>
            <a:off x="3726612" y="1426234"/>
            <a:ext cx="4514491" cy="3191774"/>
          </a:xfrm>
          <a:custGeom>
            <a:avLst/>
            <a:gdLst>
              <a:gd name="connsiteX0" fmla="*/ 0 w 4514491"/>
              <a:gd name="connsiteY0" fmla="*/ 2225615 h 3191774"/>
              <a:gd name="connsiteX1" fmla="*/ 845389 w 4514491"/>
              <a:gd name="connsiteY1" fmla="*/ 3191774 h 3191774"/>
              <a:gd name="connsiteX2" fmla="*/ 845389 w 4514491"/>
              <a:gd name="connsiteY2" fmla="*/ 2938732 h 3191774"/>
              <a:gd name="connsiteX3" fmla="*/ 891397 w 4514491"/>
              <a:gd name="connsiteY3" fmla="*/ 2852468 h 3191774"/>
              <a:gd name="connsiteX4" fmla="*/ 960408 w 4514491"/>
              <a:gd name="connsiteY4" fmla="*/ 2823713 h 3191774"/>
              <a:gd name="connsiteX5" fmla="*/ 1035170 w 4514491"/>
              <a:gd name="connsiteY5" fmla="*/ 2823713 h 3191774"/>
              <a:gd name="connsiteX6" fmla="*/ 1132936 w 4514491"/>
              <a:gd name="connsiteY6" fmla="*/ 2840966 h 3191774"/>
              <a:gd name="connsiteX7" fmla="*/ 1259457 w 4514491"/>
              <a:gd name="connsiteY7" fmla="*/ 2869721 h 3191774"/>
              <a:gd name="connsiteX8" fmla="*/ 1454989 w 4514491"/>
              <a:gd name="connsiteY8" fmla="*/ 2909977 h 3191774"/>
              <a:gd name="connsiteX9" fmla="*/ 1587261 w 4514491"/>
              <a:gd name="connsiteY9" fmla="*/ 2875472 h 3191774"/>
              <a:gd name="connsiteX10" fmla="*/ 1644770 w 4514491"/>
              <a:gd name="connsiteY10" fmla="*/ 2783457 h 3191774"/>
              <a:gd name="connsiteX11" fmla="*/ 1679276 w 4514491"/>
              <a:gd name="connsiteY11" fmla="*/ 2662687 h 3191774"/>
              <a:gd name="connsiteX12" fmla="*/ 1719532 w 4514491"/>
              <a:gd name="connsiteY12" fmla="*/ 2518913 h 3191774"/>
              <a:gd name="connsiteX13" fmla="*/ 1771291 w 4514491"/>
              <a:gd name="connsiteY13" fmla="*/ 2380891 h 3191774"/>
              <a:gd name="connsiteX14" fmla="*/ 1857555 w 4514491"/>
              <a:gd name="connsiteY14" fmla="*/ 2323381 h 3191774"/>
              <a:gd name="connsiteX15" fmla="*/ 1943819 w 4514491"/>
              <a:gd name="connsiteY15" fmla="*/ 2317630 h 3191774"/>
              <a:gd name="connsiteX16" fmla="*/ 2150853 w 4514491"/>
              <a:gd name="connsiteY16" fmla="*/ 2363638 h 3191774"/>
              <a:gd name="connsiteX17" fmla="*/ 2294627 w 4514491"/>
              <a:gd name="connsiteY17" fmla="*/ 2398143 h 3191774"/>
              <a:gd name="connsiteX18" fmla="*/ 2461404 w 4514491"/>
              <a:gd name="connsiteY18" fmla="*/ 2432649 h 3191774"/>
              <a:gd name="connsiteX19" fmla="*/ 2570672 w 4514491"/>
              <a:gd name="connsiteY19" fmla="*/ 2398143 h 3191774"/>
              <a:gd name="connsiteX20" fmla="*/ 2662687 w 4514491"/>
              <a:gd name="connsiteY20" fmla="*/ 2323381 h 3191774"/>
              <a:gd name="connsiteX21" fmla="*/ 2754702 w 4514491"/>
              <a:gd name="connsiteY21" fmla="*/ 2242868 h 3191774"/>
              <a:gd name="connsiteX22" fmla="*/ 2875472 w 4514491"/>
              <a:gd name="connsiteY22" fmla="*/ 2156604 h 3191774"/>
              <a:gd name="connsiteX23" fmla="*/ 3203276 w 4514491"/>
              <a:gd name="connsiteY23" fmla="*/ 2081841 h 3191774"/>
              <a:gd name="connsiteX24" fmla="*/ 3519578 w 4514491"/>
              <a:gd name="connsiteY24" fmla="*/ 2001328 h 3191774"/>
              <a:gd name="connsiteX25" fmla="*/ 4146431 w 4514491"/>
              <a:gd name="connsiteY25" fmla="*/ 1863306 h 3191774"/>
              <a:gd name="connsiteX26" fmla="*/ 4514491 w 4514491"/>
              <a:gd name="connsiteY26" fmla="*/ 1788543 h 3191774"/>
              <a:gd name="connsiteX27" fmla="*/ 3347049 w 4514491"/>
              <a:gd name="connsiteY27" fmla="*/ 0 h 3191774"/>
              <a:gd name="connsiteX28" fmla="*/ 2260121 w 4514491"/>
              <a:gd name="connsiteY28" fmla="*/ 511834 h 3191774"/>
              <a:gd name="connsiteX29" fmla="*/ 2012831 w 4514491"/>
              <a:gd name="connsiteY29" fmla="*/ 701615 h 3191774"/>
              <a:gd name="connsiteX30" fmla="*/ 1840302 w 4514491"/>
              <a:gd name="connsiteY30" fmla="*/ 805132 h 3191774"/>
              <a:gd name="connsiteX31" fmla="*/ 1662023 w 4514491"/>
              <a:gd name="connsiteY31" fmla="*/ 845389 h 3191774"/>
              <a:gd name="connsiteX32" fmla="*/ 1500997 w 4514491"/>
              <a:gd name="connsiteY32" fmla="*/ 856891 h 3191774"/>
              <a:gd name="connsiteX33" fmla="*/ 1403231 w 4514491"/>
              <a:gd name="connsiteY33" fmla="*/ 897147 h 3191774"/>
              <a:gd name="connsiteX34" fmla="*/ 1368725 w 4514491"/>
              <a:gd name="connsiteY34" fmla="*/ 989162 h 3191774"/>
              <a:gd name="connsiteX35" fmla="*/ 1328468 w 4514491"/>
              <a:gd name="connsiteY35" fmla="*/ 1167441 h 3191774"/>
              <a:gd name="connsiteX36" fmla="*/ 1288212 w 4514491"/>
              <a:gd name="connsiteY36" fmla="*/ 1391728 h 3191774"/>
              <a:gd name="connsiteX37" fmla="*/ 1201947 w 4514491"/>
              <a:gd name="connsiteY37" fmla="*/ 1529751 h 3191774"/>
              <a:gd name="connsiteX38" fmla="*/ 1069676 w 4514491"/>
              <a:gd name="connsiteY38" fmla="*/ 1570008 h 3191774"/>
              <a:gd name="connsiteX39" fmla="*/ 879895 w 4514491"/>
              <a:gd name="connsiteY39" fmla="*/ 1552755 h 3191774"/>
              <a:gd name="connsiteX40" fmla="*/ 667110 w 4514491"/>
              <a:gd name="connsiteY40" fmla="*/ 1529751 h 3191774"/>
              <a:gd name="connsiteX41" fmla="*/ 506083 w 4514491"/>
              <a:gd name="connsiteY41" fmla="*/ 1547004 h 3191774"/>
              <a:gd name="connsiteX42" fmla="*/ 402566 w 4514491"/>
              <a:gd name="connsiteY42" fmla="*/ 1593011 h 3191774"/>
              <a:gd name="connsiteX43" fmla="*/ 356559 w 4514491"/>
              <a:gd name="connsiteY43" fmla="*/ 1702279 h 3191774"/>
              <a:gd name="connsiteX44" fmla="*/ 350808 w 4514491"/>
              <a:gd name="connsiteY44" fmla="*/ 1863306 h 3191774"/>
              <a:gd name="connsiteX45" fmla="*/ 368061 w 4514491"/>
              <a:gd name="connsiteY45" fmla="*/ 2012830 h 3191774"/>
              <a:gd name="connsiteX46" fmla="*/ 345057 w 4514491"/>
              <a:gd name="connsiteY46" fmla="*/ 2185358 h 3191774"/>
              <a:gd name="connsiteX47" fmla="*/ 281797 w 4514491"/>
              <a:gd name="connsiteY47" fmla="*/ 2242868 h 3191774"/>
              <a:gd name="connsiteX48" fmla="*/ 161027 w 4514491"/>
              <a:gd name="connsiteY48" fmla="*/ 2248619 h 3191774"/>
              <a:gd name="connsiteX49" fmla="*/ 0 w 4514491"/>
              <a:gd name="connsiteY49" fmla="*/ 2225615 h 319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14491" h="3191774">
                <a:moveTo>
                  <a:pt x="0" y="2225615"/>
                </a:moveTo>
                <a:lnTo>
                  <a:pt x="845389" y="3191774"/>
                </a:lnTo>
                <a:lnTo>
                  <a:pt x="845389" y="2938732"/>
                </a:lnTo>
                <a:lnTo>
                  <a:pt x="891397" y="2852468"/>
                </a:lnTo>
                <a:lnTo>
                  <a:pt x="960408" y="2823713"/>
                </a:lnTo>
                <a:lnTo>
                  <a:pt x="1035170" y="2823713"/>
                </a:lnTo>
                <a:lnTo>
                  <a:pt x="1132936" y="2840966"/>
                </a:lnTo>
                <a:lnTo>
                  <a:pt x="1259457" y="2869721"/>
                </a:lnTo>
                <a:lnTo>
                  <a:pt x="1454989" y="2909977"/>
                </a:lnTo>
                <a:lnTo>
                  <a:pt x="1587261" y="2875472"/>
                </a:lnTo>
                <a:lnTo>
                  <a:pt x="1644770" y="2783457"/>
                </a:lnTo>
                <a:lnTo>
                  <a:pt x="1679276" y="2662687"/>
                </a:lnTo>
                <a:lnTo>
                  <a:pt x="1719532" y="2518913"/>
                </a:lnTo>
                <a:lnTo>
                  <a:pt x="1771291" y="2380891"/>
                </a:lnTo>
                <a:lnTo>
                  <a:pt x="1857555" y="2323381"/>
                </a:lnTo>
                <a:lnTo>
                  <a:pt x="1943819" y="2317630"/>
                </a:lnTo>
                <a:lnTo>
                  <a:pt x="2150853" y="2363638"/>
                </a:lnTo>
                <a:lnTo>
                  <a:pt x="2294627" y="2398143"/>
                </a:lnTo>
                <a:lnTo>
                  <a:pt x="2461404" y="2432649"/>
                </a:lnTo>
                <a:lnTo>
                  <a:pt x="2570672" y="2398143"/>
                </a:lnTo>
                <a:lnTo>
                  <a:pt x="2662687" y="2323381"/>
                </a:lnTo>
                <a:lnTo>
                  <a:pt x="2754702" y="2242868"/>
                </a:lnTo>
                <a:lnTo>
                  <a:pt x="2875472" y="2156604"/>
                </a:lnTo>
                <a:lnTo>
                  <a:pt x="3203276" y="2081841"/>
                </a:lnTo>
                <a:lnTo>
                  <a:pt x="3519578" y="2001328"/>
                </a:lnTo>
                <a:lnTo>
                  <a:pt x="4146431" y="1863306"/>
                </a:lnTo>
                <a:lnTo>
                  <a:pt x="4514491" y="1788543"/>
                </a:lnTo>
                <a:lnTo>
                  <a:pt x="3347049" y="0"/>
                </a:lnTo>
                <a:lnTo>
                  <a:pt x="2260121" y="511834"/>
                </a:lnTo>
                <a:lnTo>
                  <a:pt x="2012831" y="701615"/>
                </a:lnTo>
                <a:lnTo>
                  <a:pt x="1840302" y="805132"/>
                </a:lnTo>
                <a:lnTo>
                  <a:pt x="1662023" y="845389"/>
                </a:lnTo>
                <a:lnTo>
                  <a:pt x="1500997" y="856891"/>
                </a:lnTo>
                <a:lnTo>
                  <a:pt x="1403231" y="897147"/>
                </a:lnTo>
                <a:lnTo>
                  <a:pt x="1368725" y="989162"/>
                </a:lnTo>
                <a:lnTo>
                  <a:pt x="1328468" y="1167441"/>
                </a:lnTo>
                <a:lnTo>
                  <a:pt x="1288212" y="1391728"/>
                </a:lnTo>
                <a:lnTo>
                  <a:pt x="1201947" y="1529751"/>
                </a:lnTo>
                <a:lnTo>
                  <a:pt x="1069676" y="1570008"/>
                </a:lnTo>
                <a:lnTo>
                  <a:pt x="879895" y="1552755"/>
                </a:lnTo>
                <a:lnTo>
                  <a:pt x="667110" y="1529751"/>
                </a:lnTo>
                <a:lnTo>
                  <a:pt x="506083" y="1547004"/>
                </a:lnTo>
                <a:lnTo>
                  <a:pt x="402566" y="1593011"/>
                </a:lnTo>
                <a:lnTo>
                  <a:pt x="356559" y="1702279"/>
                </a:lnTo>
                <a:lnTo>
                  <a:pt x="350808" y="1863306"/>
                </a:lnTo>
                <a:lnTo>
                  <a:pt x="368061" y="2012830"/>
                </a:lnTo>
                <a:lnTo>
                  <a:pt x="345057" y="2185358"/>
                </a:lnTo>
                <a:lnTo>
                  <a:pt x="281797" y="2242868"/>
                </a:lnTo>
                <a:lnTo>
                  <a:pt x="161027" y="2248619"/>
                </a:lnTo>
                <a:lnTo>
                  <a:pt x="0" y="2225615"/>
                </a:lnTo>
                <a:close/>
              </a:path>
            </a:pathLst>
          </a:custGeom>
          <a:gradFill flip="none" rotWithShape="1">
            <a:gsLst>
              <a:gs pos="18000">
                <a:schemeClr val="accent6">
                  <a:lumMod val="20000"/>
                  <a:lumOff val="80000"/>
                </a:schemeClr>
              </a:gs>
              <a:gs pos="89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5" name="フリーフォーム 24">
            <a:extLst>
              <a:ext uri="{FF2B5EF4-FFF2-40B4-BE49-F238E27FC236}">
                <a16:creationId xmlns:a16="http://schemas.microsoft.com/office/drawing/2014/main" id="{648AD643-4152-584A-801A-A6A5B5F811CE}"/>
              </a:ext>
            </a:extLst>
          </p:cNvPr>
          <p:cNvSpPr/>
          <p:nvPr/>
        </p:nvSpPr>
        <p:spPr>
          <a:xfrm>
            <a:off x="2122665" y="3624796"/>
            <a:ext cx="2447968" cy="2337256"/>
          </a:xfrm>
          <a:custGeom>
            <a:avLst/>
            <a:gdLst>
              <a:gd name="connsiteX0" fmla="*/ 0 w 2447968"/>
              <a:gd name="connsiteY0" fmla="*/ 1828800 h 2337256"/>
              <a:gd name="connsiteX1" fmla="*/ 28704 w 2447968"/>
              <a:gd name="connsiteY1" fmla="*/ 1623778 h 2337256"/>
              <a:gd name="connsiteX2" fmla="*/ 114813 w 2447968"/>
              <a:gd name="connsiteY2" fmla="*/ 1431057 h 2337256"/>
              <a:gd name="connsiteX3" fmla="*/ 209123 w 2447968"/>
              <a:gd name="connsiteY3" fmla="*/ 1230135 h 2337256"/>
              <a:gd name="connsiteX4" fmla="*/ 274731 w 2447968"/>
              <a:gd name="connsiteY4" fmla="*/ 1160427 h 2337256"/>
              <a:gd name="connsiteX5" fmla="*/ 369041 w 2447968"/>
              <a:gd name="connsiteY5" fmla="*/ 1152226 h 2337256"/>
              <a:gd name="connsiteX6" fmla="*/ 541260 w 2447968"/>
              <a:gd name="connsiteY6" fmla="*/ 1144026 h 2337256"/>
              <a:gd name="connsiteX7" fmla="*/ 627369 w 2447968"/>
              <a:gd name="connsiteY7" fmla="*/ 1082519 h 2337256"/>
              <a:gd name="connsiteX8" fmla="*/ 647871 w 2447968"/>
              <a:gd name="connsiteY8" fmla="*/ 943104 h 2337256"/>
              <a:gd name="connsiteX9" fmla="*/ 631470 w 2447968"/>
              <a:gd name="connsiteY9" fmla="*/ 762684 h 2337256"/>
              <a:gd name="connsiteX10" fmla="*/ 660173 w 2447968"/>
              <a:gd name="connsiteY10" fmla="*/ 692976 h 2337256"/>
              <a:gd name="connsiteX11" fmla="*/ 709378 w 2447968"/>
              <a:gd name="connsiteY11" fmla="*/ 656072 h 2337256"/>
              <a:gd name="connsiteX12" fmla="*/ 799588 w 2447968"/>
              <a:gd name="connsiteY12" fmla="*/ 656072 h 2337256"/>
              <a:gd name="connsiteX13" fmla="*/ 1016912 w 2447968"/>
              <a:gd name="connsiteY13" fmla="*/ 668374 h 2337256"/>
              <a:gd name="connsiteX14" fmla="*/ 1148126 w 2447968"/>
              <a:gd name="connsiteY14" fmla="*/ 656072 h 2337256"/>
              <a:gd name="connsiteX15" fmla="*/ 1189131 w 2447968"/>
              <a:gd name="connsiteY15" fmla="*/ 610967 h 2337256"/>
              <a:gd name="connsiteX16" fmla="*/ 1230135 w 2447968"/>
              <a:gd name="connsiteY16" fmla="*/ 483853 h 2337256"/>
              <a:gd name="connsiteX17" fmla="*/ 1262939 w 2447968"/>
              <a:gd name="connsiteY17" fmla="*/ 147617 h 2337256"/>
              <a:gd name="connsiteX18" fmla="*/ 1303943 w 2447968"/>
              <a:gd name="connsiteY18" fmla="*/ 32804 h 2337256"/>
              <a:gd name="connsiteX19" fmla="*/ 1390052 w 2447968"/>
              <a:gd name="connsiteY19" fmla="*/ 0 h 2337256"/>
              <a:gd name="connsiteX20" fmla="*/ 1492564 w 2447968"/>
              <a:gd name="connsiteY20" fmla="*/ 8201 h 2337256"/>
              <a:gd name="connsiteX21" fmla="*/ 1644280 w 2447968"/>
              <a:gd name="connsiteY21" fmla="*/ 53306 h 2337256"/>
              <a:gd name="connsiteX22" fmla="*/ 2435667 w 2447968"/>
              <a:gd name="connsiteY22" fmla="*/ 959505 h 2337256"/>
              <a:gd name="connsiteX23" fmla="*/ 2447968 w 2447968"/>
              <a:gd name="connsiteY23" fmla="*/ 1152226 h 2337256"/>
              <a:gd name="connsiteX24" fmla="*/ 2402863 w 2447968"/>
              <a:gd name="connsiteY24" fmla="*/ 1271139 h 2337256"/>
              <a:gd name="connsiteX25" fmla="*/ 2308553 w 2447968"/>
              <a:gd name="connsiteY25" fmla="*/ 1283441 h 2337256"/>
              <a:gd name="connsiteX26" fmla="*/ 2136334 w 2447968"/>
              <a:gd name="connsiteY26" fmla="*/ 1250637 h 2337256"/>
              <a:gd name="connsiteX27" fmla="*/ 1976417 w 2447968"/>
              <a:gd name="connsiteY27" fmla="*/ 1197331 h 2337256"/>
              <a:gd name="connsiteX28" fmla="*/ 1873905 w 2447968"/>
              <a:gd name="connsiteY28" fmla="*/ 1176829 h 2337256"/>
              <a:gd name="connsiteX29" fmla="*/ 1791896 w 2447968"/>
              <a:gd name="connsiteY29" fmla="*/ 1205532 h 2337256"/>
              <a:gd name="connsiteX30" fmla="*/ 1750892 w 2447968"/>
              <a:gd name="connsiteY30" fmla="*/ 1291642 h 2337256"/>
              <a:gd name="connsiteX31" fmla="*/ 1726289 w 2447968"/>
              <a:gd name="connsiteY31" fmla="*/ 1484363 h 2337256"/>
              <a:gd name="connsiteX32" fmla="*/ 1718088 w 2447968"/>
              <a:gd name="connsiteY32" fmla="*/ 1631979 h 2337256"/>
              <a:gd name="connsiteX33" fmla="*/ 1668883 w 2447968"/>
              <a:gd name="connsiteY33" fmla="*/ 1709887 h 2337256"/>
              <a:gd name="connsiteX34" fmla="*/ 1521267 w 2447968"/>
              <a:gd name="connsiteY34" fmla="*/ 1705787 h 2337256"/>
              <a:gd name="connsiteX35" fmla="*/ 1344948 w 2447968"/>
              <a:gd name="connsiteY35" fmla="*/ 1656582 h 2337256"/>
              <a:gd name="connsiteX36" fmla="*/ 1238336 w 2447968"/>
              <a:gd name="connsiteY36" fmla="*/ 1656582 h 2337256"/>
              <a:gd name="connsiteX37" fmla="*/ 1164528 w 2447968"/>
              <a:gd name="connsiteY37" fmla="*/ 1660682 h 2337256"/>
              <a:gd name="connsiteX38" fmla="*/ 1135825 w 2447968"/>
              <a:gd name="connsiteY38" fmla="*/ 1722189 h 2337256"/>
              <a:gd name="connsiteX39" fmla="*/ 1119423 w 2447968"/>
              <a:gd name="connsiteY39" fmla="*/ 1906709 h 2337256"/>
              <a:gd name="connsiteX40" fmla="*/ 1107122 w 2447968"/>
              <a:gd name="connsiteY40" fmla="*/ 2078928 h 2337256"/>
              <a:gd name="connsiteX41" fmla="*/ 1025113 w 2447968"/>
              <a:gd name="connsiteY41" fmla="*/ 2173238 h 2337256"/>
              <a:gd name="connsiteX42" fmla="*/ 815990 w 2447968"/>
              <a:gd name="connsiteY42" fmla="*/ 2271649 h 2337256"/>
              <a:gd name="connsiteX43" fmla="*/ 684775 w 2447968"/>
              <a:gd name="connsiteY43" fmla="*/ 2320854 h 2337256"/>
              <a:gd name="connsiteX44" fmla="*/ 582264 w 2447968"/>
              <a:gd name="connsiteY44" fmla="*/ 2337256 h 2337256"/>
              <a:gd name="connsiteX45" fmla="*/ 45105 w 2447968"/>
              <a:gd name="connsiteY45" fmla="*/ 1980517 h 2337256"/>
              <a:gd name="connsiteX46" fmla="*/ 0 w 2447968"/>
              <a:gd name="connsiteY46" fmla="*/ 1828800 h 233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7968" h="2337256">
                <a:moveTo>
                  <a:pt x="0" y="1828800"/>
                </a:moveTo>
                <a:lnTo>
                  <a:pt x="28704" y="1623778"/>
                </a:lnTo>
                <a:lnTo>
                  <a:pt x="114813" y="1431057"/>
                </a:lnTo>
                <a:lnTo>
                  <a:pt x="209123" y="1230135"/>
                </a:lnTo>
                <a:lnTo>
                  <a:pt x="274731" y="1160427"/>
                </a:lnTo>
                <a:lnTo>
                  <a:pt x="369041" y="1152226"/>
                </a:lnTo>
                <a:lnTo>
                  <a:pt x="541260" y="1144026"/>
                </a:lnTo>
                <a:lnTo>
                  <a:pt x="627369" y="1082519"/>
                </a:lnTo>
                <a:lnTo>
                  <a:pt x="647871" y="943104"/>
                </a:lnTo>
                <a:lnTo>
                  <a:pt x="631470" y="762684"/>
                </a:lnTo>
                <a:lnTo>
                  <a:pt x="660173" y="692976"/>
                </a:lnTo>
                <a:lnTo>
                  <a:pt x="709378" y="656072"/>
                </a:lnTo>
                <a:lnTo>
                  <a:pt x="799588" y="656072"/>
                </a:lnTo>
                <a:lnTo>
                  <a:pt x="1016912" y="668374"/>
                </a:lnTo>
                <a:lnTo>
                  <a:pt x="1148126" y="656072"/>
                </a:lnTo>
                <a:lnTo>
                  <a:pt x="1189131" y="610967"/>
                </a:lnTo>
                <a:lnTo>
                  <a:pt x="1230135" y="483853"/>
                </a:lnTo>
                <a:lnTo>
                  <a:pt x="1262939" y="147617"/>
                </a:lnTo>
                <a:lnTo>
                  <a:pt x="1303943" y="32804"/>
                </a:lnTo>
                <a:lnTo>
                  <a:pt x="1390052" y="0"/>
                </a:lnTo>
                <a:lnTo>
                  <a:pt x="1492564" y="8201"/>
                </a:lnTo>
                <a:lnTo>
                  <a:pt x="1644280" y="53306"/>
                </a:lnTo>
                <a:lnTo>
                  <a:pt x="2435667" y="959505"/>
                </a:lnTo>
                <a:lnTo>
                  <a:pt x="2447968" y="1152226"/>
                </a:lnTo>
                <a:lnTo>
                  <a:pt x="2402863" y="1271139"/>
                </a:lnTo>
                <a:lnTo>
                  <a:pt x="2308553" y="1283441"/>
                </a:lnTo>
                <a:lnTo>
                  <a:pt x="2136334" y="1250637"/>
                </a:lnTo>
                <a:lnTo>
                  <a:pt x="1976417" y="1197331"/>
                </a:lnTo>
                <a:lnTo>
                  <a:pt x="1873905" y="1176829"/>
                </a:lnTo>
                <a:lnTo>
                  <a:pt x="1791896" y="1205532"/>
                </a:lnTo>
                <a:lnTo>
                  <a:pt x="1750892" y="1291642"/>
                </a:lnTo>
                <a:lnTo>
                  <a:pt x="1726289" y="1484363"/>
                </a:lnTo>
                <a:lnTo>
                  <a:pt x="1718088" y="1631979"/>
                </a:lnTo>
                <a:lnTo>
                  <a:pt x="1668883" y="1709887"/>
                </a:lnTo>
                <a:lnTo>
                  <a:pt x="1521267" y="1705787"/>
                </a:lnTo>
                <a:lnTo>
                  <a:pt x="1344948" y="1656582"/>
                </a:lnTo>
                <a:lnTo>
                  <a:pt x="1238336" y="1656582"/>
                </a:lnTo>
                <a:lnTo>
                  <a:pt x="1164528" y="1660682"/>
                </a:lnTo>
                <a:lnTo>
                  <a:pt x="1135825" y="1722189"/>
                </a:lnTo>
                <a:lnTo>
                  <a:pt x="1119423" y="1906709"/>
                </a:lnTo>
                <a:lnTo>
                  <a:pt x="1107122" y="2078928"/>
                </a:lnTo>
                <a:lnTo>
                  <a:pt x="1025113" y="2173238"/>
                </a:lnTo>
                <a:lnTo>
                  <a:pt x="815990" y="2271649"/>
                </a:lnTo>
                <a:lnTo>
                  <a:pt x="684775" y="2320854"/>
                </a:lnTo>
                <a:lnTo>
                  <a:pt x="582264" y="2337256"/>
                </a:lnTo>
                <a:lnTo>
                  <a:pt x="45105" y="1980517"/>
                </a:lnTo>
                <a:lnTo>
                  <a:pt x="0" y="18288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8" name="円/楕円 17">
            <a:extLst>
              <a:ext uri="{FF2B5EF4-FFF2-40B4-BE49-F238E27FC236}">
                <a16:creationId xmlns:a16="http://schemas.microsoft.com/office/drawing/2014/main" id="{92F4619D-56C7-254D-9243-5CCA9BCC7EDF}"/>
              </a:ext>
            </a:extLst>
          </p:cNvPr>
          <p:cNvSpPr/>
          <p:nvPr/>
        </p:nvSpPr>
        <p:spPr>
          <a:xfrm>
            <a:off x="2256499" y="5141184"/>
            <a:ext cx="699483" cy="696085"/>
          </a:xfrm>
          <a:prstGeom prst="ellipse">
            <a:avLst/>
          </a:prstGeom>
          <a:gradFill>
            <a:gsLst>
              <a:gs pos="0">
                <a:schemeClr val="accent6">
                  <a:lumMod val="75000"/>
                </a:schemeClr>
              </a:gs>
              <a:gs pos="42000">
                <a:schemeClr val="accent6">
                  <a:lumMod val="60000"/>
                  <a:lumOff val="40000"/>
                </a:schemeClr>
              </a:gs>
              <a:gs pos="68000">
                <a:schemeClr val="accent6">
                  <a:lumMod val="40000"/>
                  <a:lumOff val="60000"/>
                </a:schemeClr>
              </a:gs>
              <a:gs pos="100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BBF572CA-018E-F347-AB44-317399289D27}"/>
              </a:ext>
            </a:extLst>
          </p:cNvPr>
          <p:cNvSpPr txBox="1"/>
          <p:nvPr/>
        </p:nvSpPr>
        <p:spPr>
          <a:xfrm rot="19012881">
            <a:off x="2520068" y="3991385"/>
            <a:ext cx="2089033"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C00000"/>
                </a:solidFill>
                <a:effectLst/>
                <a:uLnTx/>
                <a:uFillTx/>
                <a:latin typeface="Gill Sans MT" panose="020B0502020104020203" pitchFamily="34" charset="0"/>
                <a:ea typeface="游ゴシック" panose="020B0400000000000000" pitchFamily="34" charset="-128"/>
                <a:cs typeface="+mn-cs"/>
              </a:rPr>
              <a:t>Expanding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C00000"/>
                </a:solidFill>
                <a:effectLst/>
                <a:uLnTx/>
                <a:uFillTx/>
                <a:latin typeface="Gill Sans MT" panose="020B0502020104020203" pitchFamily="34" charset="0"/>
                <a:ea typeface="游ゴシック" panose="020B0400000000000000" pitchFamily="34" charset="-128"/>
                <a:cs typeface="+mn-cs"/>
              </a:rPr>
              <a:t>fireball</a:t>
            </a:r>
            <a:endParaRPr kumimoji="1" lang="ja-JP" altLang="en-US" sz="3200" b="1" i="1" u="none" strike="noStrike" kern="1200" cap="none" spc="0" normalizeH="0" baseline="0" noProof="0">
              <a:ln>
                <a:noFill/>
              </a:ln>
              <a:solidFill>
                <a:srgbClr val="C00000"/>
              </a:solidFill>
              <a:effectLst/>
              <a:uLnTx/>
              <a:uFillTx/>
              <a:latin typeface="Gill Sans MT" panose="020B0502020104020203" pitchFamily="34" charset="0"/>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41" name="テキスト ボックス 40">
            <a:extLst>
              <a:ext uri="{FF2B5EF4-FFF2-40B4-BE49-F238E27FC236}">
                <a16:creationId xmlns:a16="http://schemas.microsoft.com/office/drawing/2014/main" id="{E96EDC03-F3ED-A34C-937E-5853DB863AAF}"/>
              </a:ext>
            </a:extLst>
          </p:cNvPr>
          <p:cNvSpPr txBox="1"/>
          <p:nvPr/>
        </p:nvSpPr>
        <p:spPr>
          <a:xfrm>
            <a:off x="5223107" y="2471032"/>
            <a:ext cx="267893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err="1">
                <a:ln>
                  <a:noFill/>
                </a:ln>
                <a:solidFill>
                  <a:srgbClr val="C00000"/>
                </a:solidFill>
                <a:effectLst/>
                <a:uLnTx/>
                <a:uFillTx/>
                <a:latin typeface="Gill Sans MT" panose="020B0502020104020203" pitchFamily="34" charset="0"/>
                <a:ea typeface="游ゴシック" panose="020B0400000000000000" pitchFamily="34" charset="-128"/>
                <a:cs typeface="+mn-cs"/>
              </a:rPr>
              <a:t>e</a:t>
            </a:r>
            <a:r>
              <a:rPr kumimoji="1" lang="en-US" altLang="ja-JP" sz="3600" b="1" i="1" u="none" strike="noStrike" kern="1200" cap="none" spc="0" normalizeH="0" baseline="30000" noProof="0" dirty="0" err="1">
                <a:ln>
                  <a:noFill/>
                </a:ln>
                <a:solidFill>
                  <a:srgbClr val="C00000"/>
                </a:solidFill>
                <a:effectLst/>
                <a:uLnTx/>
                <a:uFillTx/>
                <a:latin typeface="Gill Sans MT" panose="020B0502020104020203" pitchFamily="34" charset="0"/>
                <a:ea typeface="游ゴシック" panose="020B0400000000000000" pitchFamily="34" charset="-128"/>
                <a:cs typeface="+mn-cs"/>
              </a:rPr>
              <a:t>±</a:t>
            </a:r>
            <a:r>
              <a:rPr kumimoji="1" lang="en-US" altLang="ja-JP" sz="3600" b="1" i="1" u="none" strike="noStrike" kern="1200" cap="none" spc="0" normalizeH="0" baseline="0" noProof="0" dirty="0" err="1">
                <a:ln>
                  <a:noFill/>
                </a:ln>
                <a:solidFill>
                  <a:srgbClr val="C00000"/>
                </a:solidFill>
                <a:effectLst/>
                <a:uLnTx/>
                <a:uFillTx/>
                <a:latin typeface="Gill Sans MT" panose="020B0502020104020203" pitchFamily="34" charset="0"/>
                <a:ea typeface="游ゴシック" panose="020B0400000000000000" pitchFamily="34" charset="-128"/>
                <a:cs typeface="+mn-cs"/>
              </a:rPr>
              <a:t>p</a:t>
            </a:r>
            <a:r>
              <a:rPr kumimoji="1" lang="en-US" altLang="ja-JP" sz="3600" b="1" i="1" u="none" strike="noStrike" kern="1200" cap="none" spc="0" normalizeH="0" baseline="0" noProof="0" dirty="0">
                <a:ln>
                  <a:noFill/>
                </a:ln>
                <a:solidFill>
                  <a:srgbClr val="C00000"/>
                </a:solidFill>
                <a:effectLst/>
                <a:uLnTx/>
                <a:uFillTx/>
                <a:latin typeface="Gill Sans MT" panose="020B0502020104020203" pitchFamily="34" charset="0"/>
                <a:ea typeface="游ゴシック" panose="020B0400000000000000" pitchFamily="34" charset="-128"/>
                <a:cs typeface="+mn-cs"/>
              </a:rPr>
              <a:t> outflow</a:t>
            </a:r>
            <a:endParaRPr kumimoji="1" lang="ja-JP" altLang="en-US" sz="3600" b="1" i="1" u="none" strike="noStrike" kern="1200" cap="none" spc="0" normalizeH="0" baseline="0" noProof="0">
              <a:ln>
                <a:noFill/>
              </a:ln>
              <a:solidFill>
                <a:srgbClr val="C00000"/>
              </a:solidFill>
              <a:effectLst/>
              <a:uLnTx/>
              <a:uFillTx/>
              <a:latin typeface="Gill Sans MT" panose="020B0502020104020203" pitchFamily="34" charset="0"/>
              <a:ea typeface="游ゴシック" panose="020B0400000000000000" pitchFamily="34" charset="-128"/>
              <a:cs typeface="+mn-cs"/>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7" name="フリーフォーム 26">
            <a:extLst>
              <a:ext uri="{FF2B5EF4-FFF2-40B4-BE49-F238E27FC236}">
                <a16:creationId xmlns:a16="http://schemas.microsoft.com/office/drawing/2014/main" id="{26EA9DC6-3EE5-1546-8E6B-3CC6C97B03C6}"/>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タイトル 1">
            <a:extLst>
              <a:ext uri="{FF2B5EF4-FFF2-40B4-BE49-F238E27FC236}">
                <a16:creationId xmlns:a16="http://schemas.microsoft.com/office/drawing/2014/main" id="{0972AFD9-48D8-2B40-BB9A-F8437DB7932F}"/>
              </a:ext>
            </a:extLst>
          </p:cNvPr>
          <p:cNvSpPr>
            <a:spLocks noGrp="1"/>
          </p:cNvSpPr>
          <p:nvPr>
            <p:ph type="title"/>
          </p:nvPr>
        </p:nvSpPr>
        <p:spPr>
          <a:solidFill>
            <a:schemeClr val="bg1"/>
          </a:solidFill>
        </p:spPr>
        <p:txBody>
          <a:bodyPr/>
          <a:lstStyle/>
          <a:p>
            <a:r>
              <a:rPr lang="en-US" altLang="ja-JP" dirty="0"/>
              <a:t>Expanding Fireball</a:t>
            </a:r>
            <a:endParaRPr lang="ja-JP" altLang="en-US"/>
          </a:p>
        </p:txBody>
      </p:sp>
      <p:sp>
        <p:nvSpPr>
          <p:cNvPr id="3" name="円弧 2">
            <a:extLst>
              <a:ext uri="{FF2B5EF4-FFF2-40B4-BE49-F238E27FC236}">
                <a16:creationId xmlns:a16="http://schemas.microsoft.com/office/drawing/2014/main" id="{2DDAEC0F-DA99-3C04-B035-4280B8540E27}"/>
              </a:ext>
            </a:extLst>
          </p:cNvPr>
          <p:cNvSpPr/>
          <p:nvPr/>
        </p:nvSpPr>
        <p:spPr>
          <a:xfrm>
            <a:off x="2134400" y="3372900"/>
            <a:ext cx="2626464" cy="3100826"/>
          </a:xfrm>
          <a:prstGeom prst="arc">
            <a:avLst>
              <a:gd name="adj1" fmla="val 16439693"/>
              <a:gd name="adj2" fmla="val 21113128"/>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 name="フリーフォーム 4">
            <a:extLst>
              <a:ext uri="{FF2B5EF4-FFF2-40B4-BE49-F238E27FC236}">
                <a16:creationId xmlns:a16="http://schemas.microsoft.com/office/drawing/2014/main" id="{7AFC7E13-9854-7332-DBB0-68D15A3605EA}"/>
              </a:ext>
            </a:extLst>
          </p:cNvPr>
          <p:cNvSpPr/>
          <p:nvPr/>
        </p:nvSpPr>
        <p:spPr>
          <a:xfrm rot="150931">
            <a:off x="4896860" y="4287967"/>
            <a:ext cx="1446182" cy="322388"/>
          </a:xfrm>
          <a:custGeom>
            <a:avLst/>
            <a:gdLst>
              <a:gd name="connsiteX0" fmla="*/ 0 w 6477000"/>
              <a:gd name="connsiteY0" fmla="*/ 715109 h 726835"/>
              <a:gd name="connsiteX1" fmla="*/ 720969 w 6477000"/>
              <a:gd name="connsiteY1" fmla="*/ 1 h 726835"/>
              <a:gd name="connsiteX2" fmla="*/ 1424354 w 6477000"/>
              <a:gd name="connsiteY2" fmla="*/ 720971 h 726835"/>
              <a:gd name="connsiteX3" fmla="*/ 2145323 w 6477000"/>
              <a:gd name="connsiteY3" fmla="*/ 1 h 726835"/>
              <a:gd name="connsiteX4" fmla="*/ 2854569 w 6477000"/>
              <a:gd name="connsiteY4" fmla="*/ 726832 h 726835"/>
              <a:gd name="connsiteX5" fmla="*/ 3587262 w 6477000"/>
              <a:gd name="connsiteY5" fmla="*/ 1 h 726835"/>
              <a:gd name="connsiteX6" fmla="*/ 4308231 w 6477000"/>
              <a:gd name="connsiteY6" fmla="*/ 720971 h 726835"/>
              <a:gd name="connsiteX7" fmla="*/ 5035062 w 6477000"/>
              <a:gd name="connsiteY7" fmla="*/ 1 h 726835"/>
              <a:gd name="connsiteX8" fmla="*/ 5750169 w 6477000"/>
              <a:gd name="connsiteY8" fmla="*/ 726832 h 726835"/>
              <a:gd name="connsiteX9" fmla="*/ 6477000 w 6477000"/>
              <a:gd name="connsiteY9" fmla="*/ 11724 h 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0" h="726835">
                <a:moveTo>
                  <a:pt x="0" y="715109"/>
                </a:moveTo>
                <a:cubicBezTo>
                  <a:pt x="241788" y="357066"/>
                  <a:pt x="483577" y="-976"/>
                  <a:pt x="720969" y="1"/>
                </a:cubicBezTo>
                <a:cubicBezTo>
                  <a:pt x="958361" y="978"/>
                  <a:pt x="1186962" y="720971"/>
                  <a:pt x="1424354" y="720971"/>
                </a:cubicBezTo>
                <a:cubicBezTo>
                  <a:pt x="1661746" y="720971"/>
                  <a:pt x="1906954" y="-976"/>
                  <a:pt x="2145323" y="1"/>
                </a:cubicBezTo>
                <a:cubicBezTo>
                  <a:pt x="2383692" y="978"/>
                  <a:pt x="2614246" y="726832"/>
                  <a:pt x="2854569" y="726832"/>
                </a:cubicBezTo>
                <a:cubicBezTo>
                  <a:pt x="3094892" y="726832"/>
                  <a:pt x="3344985" y="978"/>
                  <a:pt x="3587262" y="1"/>
                </a:cubicBezTo>
                <a:cubicBezTo>
                  <a:pt x="3829539" y="-976"/>
                  <a:pt x="4066931" y="720971"/>
                  <a:pt x="4308231" y="720971"/>
                </a:cubicBezTo>
                <a:cubicBezTo>
                  <a:pt x="4549531" y="720971"/>
                  <a:pt x="4794739" y="-976"/>
                  <a:pt x="5035062" y="1"/>
                </a:cubicBezTo>
                <a:cubicBezTo>
                  <a:pt x="5275385" y="978"/>
                  <a:pt x="5509846" y="724878"/>
                  <a:pt x="5750169" y="726832"/>
                </a:cubicBezTo>
                <a:cubicBezTo>
                  <a:pt x="5990492" y="728786"/>
                  <a:pt x="6251331" y="13678"/>
                  <a:pt x="6477000" y="11724"/>
                </a:cubicBezTo>
              </a:path>
            </a:pathLst>
          </a:custGeom>
          <a:noFill/>
          <a:ln w="57150">
            <a:solidFill>
              <a:srgbClr val="00B050"/>
            </a:solidFill>
            <a:headEnd type="none" w="med" len="med"/>
            <a:tailEnd type="stealth"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 name="フリーフォーム 9">
            <a:extLst>
              <a:ext uri="{FF2B5EF4-FFF2-40B4-BE49-F238E27FC236}">
                <a16:creationId xmlns:a16="http://schemas.microsoft.com/office/drawing/2014/main" id="{3033A07A-00CB-85E2-FC28-8B228AD6B6F6}"/>
              </a:ext>
            </a:extLst>
          </p:cNvPr>
          <p:cNvSpPr/>
          <p:nvPr/>
        </p:nvSpPr>
        <p:spPr>
          <a:xfrm rot="16727197">
            <a:off x="3234667" y="2433269"/>
            <a:ext cx="1446182" cy="322388"/>
          </a:xfrm>
          <a:custGeom>
            <a:avLst/>
            <a:gdLst>
              <a:gd name="connsiteX0" fmla="*/ 0 w 6477000"/>
              <a:gd name="connsiteY0" fmla="*/ 715109 h 726835"/>
              <a:gd name="connsiteX1" fmla="*/ 720969 w 6477000"/>
              <a:gd name="connsiteY1" fmla="*/ 1 h 726835"/>
              <a:gd name="connsiteX2" fmla="*/ 1424354 w 6477000"/>
              <a:gd name="connsiteY2" fmla="*/ 720971 h 726835"/>
              <a:gd name="connsiteX3" fmla="*/ 2145323 w 6477000"/>
              <a:gd name="connsiteY3" fmla="*/ 1 h 726835"/>
              <a:gd name="connsiteX4" fmla="*/ 2854569 w 6477000"/>
              <a:gd name="connsiteY4" fmla="*/ 726832 h 726835"/>
              <a:gd name="connsiteX5" fmla="*/ 3587262 w 6477000"/>
              <a:gd name="connsiteY5" fmla="*/ 1 h 726835"/>
              <a:gd name="connsiteX6" fmla="*/ 4308231 w 6477000"/>
              <a:gd name="connsiteY6" fmla="*/ 720971 h 726835"/>
              <a:gd name="connsiteX7" fmla="*/ 5035062 w 6477000"/>
              <a:gd name="connsiteY7" fmla="*/ 1 h 726835"/>
              <a:gd name="connsiteX8" fmla="*/ 5750169 w 6477000"/>
              <a:gd name="connsiteY8" fmla="*/ 726832 h 726835"/>
              <a:gd name="connsiteX9" fmla="*/ 6477000 w 6477000"/>
              <a:gd name="connsiteY9" fmla="*/ 11724 h 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0" h="726835">
                <a:moveTo>
                  <a:pt x="0" y="715109"/>
                </a:moveTo>
                <a:cubicBezTo>
                  <a:pt x="241788" y="357066"/>
                  <a:pt x="483577" y="-976"/>
                  <a:pt x="720969" y="1"/>
                </a:cubicBezTo>
                <a:cubicBezTo>
                  <a:pt x="958361" y="978"/>
                  <a:pt x="1186962" y="720971"/>
                  <a:pt x="1424354" y="720971"/>
                </a:cubicBezTo>
                <a:cubicBezTo>
                  <a:pt x="1661746" y="720971"/>
                  <a:pt x="1906954" y="-976"/>
                  <a:pt x="2145323" y="1"/>
                </a:cubicBezTo>
                <a:cubicBezTo>
                  <a:pt x="2383692" y="978"/>
                  <a:pt x="2614246" y="726832"/>
                  <a:pt x="2854569" y="726832"/>
                </a:cubicBezTo>
                <a:cubicBezTo>
                  <a:pt x="3094892" y="726832"/>
                  <a:pt x="3344985" y="978"/>
                  <a:pt x="3587262" y="1"/>
                </a:cubicBezTo>
                <a:cubicBezTo>
                  <a:pt x="3829539" y="-976"/>
                  <a:pt x="4066931" y="720971"/>
                  <a:pt x="4308231" y="720971"/>
                </a:cubicBezTo>
                <a:cubicBezTo>
                  <a:pt x="4549531" y="720971"/>
                  <a:pt x="4794739" y="-976"/>
                  <a:pt x="5035062" y="1"/>
                </a:cubicBezTo>
                <a:cubicBezTo>
                  <a:pt x="5275385" y="978"/>
                  <a:pt x="5509846" y="724878"/>
                  <a:pt x="5750169" y="726832"/>
                </a:cubicBezTo>
                <a:cubicBezTo>
                  <a:pt x="5990492" y="728786"/>
                  <a:pt x="6251331" y="13678"/>
                  <a:pt x="6477000" y="11724"/>
                </a:cubicBezTo>
              </a:path>
            </a:pathLst>
          </a:custGeom>
          <a:noFill/>
          <a:ln w="57150">
            <a:solidFill>
              <a:srgbClr val="00B050"/>
            </a:solidFill>
            <a:headEnd type="none" w="med" len="med"/>
            <a:tailEnd type="stealth"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1246FC37-42D0-4F34-3A46-7305275F1A30}"/>
              </a:ext>
            </a:extLst>
          </p:cNvPr>
          <p:cNvSpPr txBox="1"/>
          <p:nvPr/>
        </p:nvSpPr>
        <p:spPr>
          <a:xfrm>
            <a:off x="5757387" y="4580872"/>
            <a:ext cx="129593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a:ln>
                  <a:noFill/>
                </a:ln>
                <a:solidFill>
                  <a:srgbClr val="00B050"/>
                </a:solidFill>
                <a:effectLst/>
                <a:uLnTx/>
                <a:uFillTx/>
                <a:latin typeface="Gill Sans MT" panose="020B0502020104020203" pitchFamily="34" charset="0"/>
                <a:ea typeface="游ゴシック" panose="020B0400000000000000" pitchFamily="34" charset="-128"/>
                <a:cs typeface="+mn-cs"/>
              </a:rPr>
              <a:t>X-ray</a:t>
            </a:r>
            <a:endParaRPr kumimoji="1" lang="ja-JP" altLang="en-US" sz="3600" b="1" i="1" u="none" strike="noStrike" kern="1200" cap="none" spc="0" normalizeH="0" baseline="0" noProof="0">
              <a:ln>
                <a:noFill/>
              </a:ln>
              <a:solidFill>
                <a:srgbClr val="00B050"/>
              </a:solidFill>
              <a:effectLst/>
              <a:uLnTx/>
              <a:uFillTx/>
              <a:latin typeface="Gill Sans MT" panose="020B0502020104020203" pitchFamily="34" charset="0"/>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98A73F01-E8D2-B968-605D-98B3F6304780}"/>
              </a:ext>
            </a:extLst>
          </p:cNvPr>
          <p:cNvSpPr txBox="1"/>
          <p:nvPr/>
        </p:nvSpPr>
        <p:spPr>
          <a:xfrm>
            <a:off x="3014155" y="1153187"/>
            <a:ext cx="130516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a:ln>
                  <a:noFill/>
                </a:ln>
                <a:solidFill>
                  <a:srgbClr val="00B050"/>
                </a:solidFill>
                <a:effectLst/>
                <a:uLnTx/>
                <a:uFillTx/>
                <a:latin typeface="Gill Sans MT" panose="020B0502020104020203" pitchFamily="34" charset="0"/>
                <a:ea typeface="游ゴシック" panose="020B0400000000000000" pitchFamily="34" charset="-128"/>
                <a:cs typeface="+mn-cs"/>
              </a:rPr>
              <a:t>X-ray</a:t>
            </a:r>
            <a:endParaRPr kumimoji="1" lang="ja-JP" altLang="en-US" sz="3600" b="1" i="1" u="none" strike="noStrike" kern="1200" cap="none" spc="0" normalizeH="0" baseline="0" noProof="0">
              <a:ln>
                <a:noFill/>
              </a:ln>
              <a:solidFill>
                <a:srgbClr val="00B050"/>
              </a:solidFill>
              <a:effectLst/>
              <a:uLnTx/>
              <a:uFillTx/>
              <a:latin typeface="Gill Sans MT" panose="020B0502020104020203" pitchFamily="34" charset="0"/>
              <a:ea typeface="游ゴシック" panose="020B0400000000000000" pitchFamily="34" charset="-128"/>
              <a:cs typeface="+mn-cs"/>
            </a:endParaRPr>
          </a:p>
        </p:txBody>
      </p:sp>
      <p:sp>
        <p:nvSpPr>
          <p:cNvPr id="21" name="テキスト ボックス 20">
            <a:extLst>
              <a:ext uri="{FF2B5EF4-FFF2-40B4-BE49-F238E27FC236}">
                <a16:creationId xmlns:a16="http://schemas.microsoft.com/office/drawing/2014/main" id="{7A2817A2-A0D6-36FD-92BE-E95818DBC81B}"/>
              </a:ext>
            </a:extLst>
          </p:cNvPr>
          <p:cNvSpPr txBox="1"/>
          <p:nvPr/>
        </p:nvSpPr>
        <p:spPr>
          <a:xfrm>
            <a:off x="4533570" y="6119545"/>
            <a:ext cx="34692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a:ln>
                  <a:noFill/>
                </a:ln>
                <a:solidFill>
                  <a:srgbClr val="FF0000"/>
                </a:solidFill>
                <a:effectLst/>
                <a:uLnTx/>
                <a:uFillTx/>
                <a:latin typeface="Gill Sans MT" panose="020B0502020104020203" pitchFamily="34" charset="0"/>
                <a:ea typeface="游ゴシック" panose="020B0400000000000000" pitchFamily="34" charset="-128"/>
                <a:cs typeface="+mn-cs"/>
              </a:rPr>
              <a:t>Trapped fireball</a:t>
            </a:r>
            <a:endParaRPr kumimoji="1" lang="ja-JP" altLang="en-US" sz="3600" b="1" i="1" u="none" strike="noStrike" kern="1200" cap="none" spc="0" normalizeH="0" baseline="0" noProof="0">
              <a:ln>
                <a:noFill/>
              </a:ln>
              <a:solidFill>
                <a:srgbClr val="FF0000"/>
              </a:solidFill>
              <a:effectLst/>
              <a:uLnTx/>
              <a:uFillTx/>
              <a:latin typeface="Gill Sans MT" panose="020B0502020104020203" pitchFamily="34" charset="0"/>
              <a:ea typeface="游ゴシック" panose="020B0400000000000000" pitchFamily="34" charset="-128"/>
              <a:cs typeface="+mn-cs"/>
            </a:endParaRPr>
          </a:p>
        </p:txBody>
      </p:sp>
      <p:cxnSp>
        <p:nvCxnSpPr>
          <p:cNvPr id="22" name="直線矢印コネクタ 21">
            <a:extLst>
              <a:ext uri="{FF2B5EF4-FFF2-40B4-BE49-F238E27FC236}">
                <a16:creationId xmlns:a16="http://schemas.microsoft.com/office/drawing/2014/main" id="{E5BCFA9B-B807-8446-77D1-6B8F5B66121C}"/>
              </a:ext>
            </a:extLst>
          </p:cNvPr>
          <p:cNvCxnSpPr>
            <a:stCxn id="21" idx="1"/>
          </p:cNvCxnSpPr>
          <p:nvPr/>
        </p:nvCxnSpPr>
        <p:spPr>
          <a:xfrm flipH="1" flipV="1">
            <a:off x="2962775" y="5637866"/>
            <a:ext cx="1570795" cy="804845"/>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9584589-5CC6-2E6D-2E21-461FFC0AD3C2}"/>
              </a:ext>
            </a:extLst>
          </p:cNvPr>
          <p:cNvSpPr txBox="1"/>
          <p:nvPr/>
        </p:nvSpPr>
        <p:spPr>
          <a:xfrm>
            <a:off x="9027492" y="6103587"/>
            <a:ext cx="151355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KI 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Wada &amp; KI 23</a:t>
            </a:r>
          </a:p>
        </p:txBody>
      </p:sp>
      <p:sp>
        <p:nvSpPr>
          <p:cNvPr id="19" name="日付プレースホルダー 18">
            <a:extLst>
              <a:ext uri="{FF2B5EF4-FFF2-40B4-BE49-F238E27FC236}">
                <a16:creationId xmlns:a16="http://schemas.microsoft.com/office/drawing/2014/main" id="{2BD0E3AF-CC01-CE41-AFA3-ECD12EF7A5C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24" name="フッター プレースホルダー 23">
            <a:extLst>
              <a:ext uri="{FF2B5EF4-FFF2-40B4-BE49-F238E27FC236}">
                <a16:creationId xmlns:a16="http://schemas.microsoft.com/office/drawing/2014/main" id="{4E4EDA3A-7776-DDFF-F13F-9E937C28503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26" name="スライド番号プレースホルダー 25">
            <a:extLst>
              <a:ext uri="{FF2B5EF4-FFF2-40B4-BE49-F238E27FC236}">
                <a16:creationId xmlns:a16="http://schemas.microsoft.com/office/drawing/2014/main" id="{5257057D-03CE-8468-FADF-D313FBF2C5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B8EC9-529E-4F48-B2A9-1F5BE48C3819}" type="slidenum">
              <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Tree>
    <p:extLst>
      <p:ext uri="{BB962C8B-B14F-4D97-AF65-F5344CB8AC3E}">
        <p14:creationId xmlns:p14="http://schemas.microsoft.com/office/powerpoint/2010/main" val="415816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B03BEC-A228-ECFA-7918-A4BFAB28CA28}"/>
              </a:ext>
            </a:extLst>
          </p:cNvPr>
          <p:cNvSpPr>
            <a:spLocks noGrp="1"/>
          </p:cNvSpPr>
          <p:nvPr>
            <p:ph type="title"/>
          </p:nvPr>
        </p:nvSpPr>
        <p:spPr/>
        <p:txBody>
          <a:bodyPr/>
          <a:lstStyle/>
          <a:p>
            <a:r>
              <a:rPr kumimoji="1" lang="en-US" altLang="ja-JP" dirty="0"/>
              <a:t>Fireball Temperature</a:t>
            </a:r>
            <a:endParaRPr kumimoji="1" lang="ja-JP" altLang="en-US"/>
          </a:p>
        </p:txBody>
      </p:sp>
      <p:sp>
        <p:nvSpPr>
          <p:cNvPr id="4" name="日付プレースホルダー 3">
            <a:extLst>
              <a:ext uri="{FF2B5EF4-FFF2-40B4-BE49-F238E27FC236}">
                <a16:creationId xmlns:a16="http://schemas.microsoft.com/office/drawing/2014/main" id="{5295AAC1-BD26-A48D-ECCB-2F3C0CE6E079}"/>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5" name="フッター プレースホルダー 4">
            <a:extLst>
              <a:ext uri="{FF2B5EF4-FFF2-40B4-BE49-F238E27FC236}">
                <a16:creationId xmlns:a16="http://schemas.microsoft.com/office/drawing/2014/main" id="{CC180769-D045-4B70-BE17-CF804F59F18D}"/>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6" name="スライド番号プレースホルダー 5">
            <a:extLst>
              <a:ext uri="{FF2B5EF4-FFF2-40B4-BE49-F238E27FC236}">
                <a16:creationId xmlns:a16="http://schemas.microsoft.com/office/drawing/2014/main" id="{2D536C7C-4C80-99B0-8948-46389D4B7B7C}"/>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15</a:t>
            </a:fld>
            <a:endParaRPr kumimoji="0" lang="ja-JP" altLang="en-US">
              <a:solidFill>
                <a:prstClr val="black">
                  <a:tint val="75000"/>
                </a:prstClr>
              </a:solidFill>
              <a:ea typeface="ＭＳ Ｐゴシック" panose="020B0600070205080204" pitchFamily="34" charset="-128"/>
            </a:endParaRPr>
          </a:p>
        </p:txBody>
      </p:sp>
      <p:pic>
        <p:nvPicPr>
          <p:cNvPr id="8" name="図 7">
            <a:extLst>
              <a:ext uri="{FF2B5EF4-FFF2-40B4-BE49-F238E27FC236}">
                <a16:creationId xmlns:a16="http://schemas.microsoft.com/office/drawing/2014/main" id="{31BBC7A0-46AC-AD0D-7477-48A37941123D}"/>
              </a:ext>
            </a:extLst>
          </p:cNvPr>
          <p:cNvPicPr>
            <a:picLocks noChangeAspect="1"/>
          </p:cNvPicPr>
          <p:nvPr/>
        </p:nvPicPr>
        <p:blipFill>
          <a:blip r:embed="rId3"/>
          <a:stretch>
            <a:fillRect/>
          </a:stretch>
        </p:blipFill>
        <p:spPr>
          <a:xfrm>
            <a:off x="2235693" y="5440362"/>
            <a:ext cx="3758214" cy="1219200"/>
          </a:xfrm>
          <a:prstGeom prst="rect">
            <a:avLst/>
          </a:prstGeom>
        </p:spPr>
      </p:pic>
      <p:sp>
        <p:nvSpPr>
          <p:cNvPr id="10" name="テキスト ボックス 9">
            <a:extLst>
              <a:ext uri="{FF2B5EF4-FFF2-40B4-BE49-F238E27FC236}">
                <a16:creationId xmlns:a16="http://schemas.microsoft.com/office/drawing/2014/main" id="{949110DC-CC08-0E30-9533-938504985E4B}"/>
              </a:ext>
            </a:extLst>
          </p:cNvPr>
          <p:cNvSpPr txBox="1"/>
          <p:nvPr/>
        </p:nvSpPr>
        <p:spPr>
          <a:xfrm>
            <a:off x="6355415" y="5654012"/>
            <a:ext cx="3443571" cy="523220"/>
          </a:xfrm>
          <a:prstGeom prst="rect">
            <a:avLst/>
          </a:prstGeom>
          <a:noFill/>
        </p:spPr>
        <p:txBody>
          <a:bodyPr wrap="none" rtlCol="0">
            <a:spAutoFit/>
          </a:bodyPr>
          <a:lstStyle/>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 radiation-dominated</a:t>
            </a:r>
            <a:endParaRPr lang="ja-JP" altLang="en-US" sz="2800">
              <a:solidFill>
                <a:prstClr val="black"/>
              </a:solidFill>
              <a:latin typeface="Gill Sans MT" panose="020B0502020104020203" pitchFamily="34" charset="0"/>
              <a:ea typeface="ＭＳ Ｐゴシック" panose="020B0600070205080204" pitchFamily="34" charset="-128"/>
            </a:endParaRPr>
          </a:p>
        </p:txBody>
      </p:sp>
      <p:pic>
        <p:nvPicPr>
          <p:cNvPr id="11" name="図 10">
            <a:extLst>
              <a:ext uri="{FF2B5EF4-FFF2-40B4-BE49-F238E27FC236}">
                <a16:creationId xmlns:a16="http://schemas.microsoft.com/office/drawing/2014/main" id="{64635914-C283-4A72-96B2-B2D598417387}"/>
              </a:ext>
            </a:extLst>
          </p:cNvPr>
          <p:cNvPicPr>
            <a:picLocks noChangeAspect="1"/>
          </p:cNvPicPr>
          <p:nvPr/>
        </p:nvPicPr>
        <p:blipFill>
          <a:blip r:embed="rId4"/>
          <a:stretch>
            <a:fillRect/>
          </a:stretch>
        </p:blipFill>
        <p:spPr>
          <a:xfrm>
            <a:off x="7326464" y="2100692"/>
            <a:ext cx="1968500" cy="1219200"/>
          </a:xfrm>
          <a:prstGeom prst="rect">
            <a:avLst/>
          </a:prstGeom>
        </p:spPr>
      </p:pic>
      <p:pic>
        <p:nvPicPr>
          <p:cNvPr id="12" name="図 11">
            <a:extLst>
              <a:ext uri="{FF2B5EF4-FFF2-40B4-BE49-F238E27FC236}">
                <a16:creationId xmlns:a16="http://schemas.microsoft.com/office/drawing/2014/main" id="{B7EE1E71-42DE-9193-CDAA-95007B4CBB83}"/>
              </a:ext>
            </a:extLst>
          </p:cNvPr>
          <p:cNvPicPr>
            <a:picLocks noChangeAspect="1"/>
          </p:cNvPicPr>
          <p:nvPr/>
        </p:nvPicPr>
        <p:blipFill>
          <a:blip r:embed="rId5"/>
          <a:stretch>
            <a:fillRect/>
          </a:stretch>
        </p:blipFill>
        <p:spPr>
          <a:xfrm>
            <a:off x="2990490" y="2214992"/>
            <a:ext cx="1587500" cy="1104900"/>
          </a:xfrm>
          <a:prstGeom prst="rect">
            <a:avLst/>
          </a:prstGeom>
        </p:spPr>
      </p:pic>
      <p:sp>
        <p:nvSpPr>
          <p:cNvPr id="13" name="テキスト ボックス 12">
            <a:extLst>
              <a:ext uri="{FF2B5EF4-FFF2-40B4-BE49-F238E27FC236}">
                <a16:creationId xmlns:a16="http://schemas.microsoft.com/office/drawing/2014/main" id="{67667FBB-C64A-21CA-0D6E-C04AD1C2BF43}"/>
              </a:ext>
            </a:extLst>
          </p:cNvPr>
          <p:cNvSpPr txBox="1"/>
          <p:nvPr/>
        </p:nvSpPr>
        <p:spPr>
          <a:xfrm>
            <a:off x="2545365" y="1417639"/>
            <a:ext cx="2909771" cy="584775"/>
          </a:xfrm>
          <a:prstGeom prst="rect">
            <a:avLst/>
          </a:prstGeom>
          <a:noFill/>
        </p:spPr>
        <p:txBody>
          <a:bodyPr wrap="none" rtlCol="0">
            <a:spAutoFit/>
          </a:bodyPr>
          <a:lstStyle/>
          <a:p>
            <a:pPr defTabSz="457200">
              <a:defRPr/>
            </a:pPr>
            <a:r>
              <a:rPr lang="en-US" altLang="ja-JP" sz="3200" b="1" i="1" dirty="0">
                <a:solidFill>
                  <a:srgbClr val="011893"/>
                </a:solidFill>
                <a:latin typeface="Gill Sans MT" panose="020B0502020104020203" pitchFamily="34" charset="0"/>
                <a:ea typeface="ＭＳ Ｐゴシック" panose="020B0600070205080204" pitchFamily="34" charset="-128"/>
              </a:rPr>
              <a:t>Spherical GRB </a:t>
            </a:r>
            <a:endParaRPr lang="ja-JP" altLang="en-US" sz="3200" b="1" i="1">
              <a:solidFill>
                <a:srgbClr val="011893"/>
              </a:solidFill>
              <a:latin typeface="Gill Sans MT" panose="020B0502020104020203" pitchFamily="34" charset="0"/>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4A83B9B7-5C3C-AC8D-E736-F47102584AEF}"/>
              </a:ext>
            </a:extLst>
          </p:cNvPr>
          <p:cNvSpPr txBox="1"/>
          <p:nvPr/>
        </p:nvSpPr>
        <p:spPr>
          <a:xfrm>
            <a:off x="6849199" y="1417639"/>
            <a:ext cx="3111749" cy="584775"/>
          </a:xfrm>
          <a:prstGeom prst="rect">
            <a:avLst/>
          </a:prstGeom>
          <a:noFill/>
        </p:spPr>
        <p:txBody>
          <a:bodyPr wrap="none" rtlCol="0">
            <a:spAutoFit/>
          </a:bodyPr>
          <a:lstStyle/>
          <a:p>
            <a:pPr defTabSz="457200">
              <a:defRPr/>
            </a:pPr>
            <a:r>
              <a:rPr lang="en-US" altLang="ja-JP" sz="3200" b="1" i="1" dirty="0">
                <a:solidFill>
                  <a:srgbClr val="011893"/>
                </a:solidFill>
                <a:latin typeface="Gill Sans MT" panose="020B0502020104020203" pitchFamily="34" charset="0"/>
                <a:ea typeface="ＭＳ Ｐゴシック" panose="020B0600070205080204" pitchFamily="34" charset="-128"/>
              </a:rPr>
              <a:t>Dipole flux tube</a:t>
            </a:r>
            <a:endParaRPr lang="ja-JP" altLang="en-US" sz="3200" b="1" i="1">
              <a:solidFill>
                <a:srgbClr val="011893"/>
              </a:solidFill>
              <a:latin typeface="Gill Sans MT" panose="020B0502020104020203" pitchFamily="34" charset="0"/>
              <a:ea typeface="ＭＳ Ｐゴシック" panose="020B0600070205080204" pitchFamily="34" charset="-128"/>
            </a:endParaRPr>
          </a:p>
        </p:txBody>
      </p:sp>
      <p:pic>
        <p:nvPicPr>
          <p:cNvPr id="16" name="図 15">
            <a:extLst>
              <a:ext uri="{FF2B5EF4-FFF2-40B4-BE49-F238E27FC236}">
                <a16:creationId xmlns:a16="http://schemas.microsoft.com/office/drawing/2014/main" id="{282CEA26-ADCC-30C8-F209-10B6676791F6}"/>
              </a:ext>
            </a:extLst>
          </p:cNvPr>
          <p:cNvPicPr>
            <a:picLocks noChangeAspect="1"/>
          </p:cNvPicPr>
          <p:nvPr/>
        </p:nvPicPr>
        <p:blipFill>
          <a:blip r:embed="rId6"/>
          <a:stretch>
            <a:fillRect/>
          </a:stretch>
        </p:blipFill>
        <p:spPr>
          <a:xfrm>
            <a:off x="3503349" y="4002947"/>
            <a:ext cx="5185302" cy="666989"/>
          </a:xfrm>
          <a:prstGeom prst="rect">
            <a:avLst/>
          </a:prstGeom>
        </p:spPr>
      </p:pic>
    </p:spTree>
    <p:extLst>
      <p:ext uri="{BB962C8B-B14F-4D97-AF65-F5344CB8AC3E}">
        <p14:creationId xmlns:p14="http://schemas.microsoft.com/office/powerpoint/2010/main" val="328616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7A4AF3-0188-3847-C6AF-135470EC18EC}"/>
              </a:ext>
            </a:extLst>
          </p:cNvPr>
          <p:cNvSpPr>
            <a:spLocks noGrp="1"/>
          </p:cNvSpPr>
          <p:nvPr>
            <p:ph type="title"/>
          </p:nvPr>
        </p:nvSpPr>
        <p:spPr/>
        <p:txBody>
          <a:bodyPr/>
          <a:lstStyle/>
          <a:p>
            <a:r>
              <a:rPr kumimoji="1" lang="en-US" altLang="ja-JP" dirty="0"/>
              <a:t>Fireball Evolution</a:t>
            </a:r>
            <a:endParaRPr kumimoji="1" lang="ja-JP" altLang="en-US"/>
          </a:p>
        </p:txBody>
      </p:sp>
      <p:sp>
        <p:nvSpPr>
          <p:cNvPr id="3" name="日付プレースホルダー 2">
            <a:extLst>
              <a:ext uri="{FF2B5EF4-FFF2-40B4-BE49-F238E27FC236}">
                <a16:creationId xmlns:a16="http://schemas.microsoft.com/office/drawing/2014/main" id="{2A827CA0-EAA2-41D2-1C5F-718139FA62A7}"/>
              </a:ext>
            </a:extLst>
          </p:cNvPr>
          <p:cNvSpPr>
            <a:spLocks noGrp="1"/>
          </p:cNvSpPr>
          <p:nvPr>
            <p:ph type="dt" sz="half" idx="10"/>
          </p:nvPr>
        </p:nvSpPr>
        <p:spPr/>
        <p:txBody>
          <a:bodyPr/>
          <a:lstStyle/>
          <a:p>
            <a:pPr defTabSz="457200"/>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EC749A5B-0A74-491B-5273-317B57FE4C0B}"/>
              </a:ext>
            </a:extLst>
          </p:cNvPr>
          <p:cNvSpPr>
            <a:spLocks noGrp="1"/>
          </p:cNvSpPr>
          <p:nvPr>
            <p:ph type="ftr" sz="quarter" idx="11"/>
          </p:nvPr>
        </p:nvSpPr>
        <p:spPr/>
        <p:txBody>
          <a:bodyPr/>
          <a:lstStyle/>
          <a:p>
            <a:pPr defTabSz="457200"/>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E0182402-3626-A051-8A87-02EA5449A3EC}"/>
              </a:ext>
            </a:extLst>
          </p:cNvPr>
          <p:cNvSpPr>
            <a:spLocks noGrp="1"/>
          </p:cNvSpPr>
          <p:nvPr>
            <p:ph type="sldNum" sz="quarter" idx="12"/>
          </p:nvPr>
        </p:nvSpPr>
        <p:spPr/>
        <p:txBody>
          <a:bodyPr/>
          <a:lstStyle/>
          <a:p>
            <a:pPr defTabSz="457200"/>
            <a:fld id="{B1FB8EC9-529E-4F48-B2A9-1F5BE48C3819}" type="slidenum">
              <a:rPr kumimoji="0" lang="ja-JP" altLang="en-US">
                <a:solidFill>
                  <a:prstClr val="black">
                    <a:tint val="75000"/>
                  </a:prstClr>
                </a:solidFill>
                <a:ea typeface="ＭＳ Ｐゴシック" panose="020B0600070205080204" pitchFamily="34" charset="-128"/>
              </a:rPr>
              <a:pPr defTabSz="457200"/>
              <a:t>16</a:t>
            </a:fld>
            <a:endParaRPr kumimoji="0" lang="ja-JP" altLang="en-US">
              <a:solidFill>
                <a:prstClr val="black">
                  <a:tint val="75000"/>
                </a:prstClr>
              </a:solidFill>
              <a:ea typeface="ＭＳ Ｐゴシック" panose="020B0600070205080204" pitchFamily="34" charset="-128"/>
            </a:endParaRPr>
          </a:p>
        </p:txBody>
      </p:sp>
      <p:cxnSp>
        <p:nvCxnSpPr>
          <p:cNvPr id="6" name="直線矢印コネクタ 5">
            <a:extLst>
              <a:ext uri="{FF2B5EF4-FFF2-40B4-BE49-F238E27FC236}">
                <a16:creationId xmlns:a16="http://schemas.microsoft.com/office/drawing/2014/main" id="{37BBC271-F6ED-6471-05F8-42305B745F94}"/>
              </a:ext>
            </a:extLst>
          </p:cNvPr>
          <p:cNvCxnSpPr/>
          <p:nvPr/>
        </p:nvCxnSpPr>
        <p:spPr>
          <a:xfrm rot="5400000" flipH="1" flipV="1">
            <a:off x="391549" y="3896576"/>
            <a:ext cx="4129288" cy="14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2D8F7DC8-890A-575D-3419-E45D672B79DA}"/>
              </a:ext>
            </a:extLst>
          </p:cNvPr>
          <p:cNvCxnSpPr/>
          <p:nvPr/>
        </p:nvCxnSpPr>
        <p:spPr>
          <a:xfrm>
            <a:off x="2449976" y="5966642"/>
            <a:ext cx="752685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0C44CB02-558D-ECB7-88B0-D1FD0CF381E4}"/>
              </a:ext>
            </a:extLst>
          </p:cNvPr>
          <p:cNvCxnSpPr/>
          <p:nvPr/>
        </p:nvCxnSpPr>
        <p:spPr>
          <a:xfrm flipV="1">
            <a:off x="2449976" y="1417638"/>
            <a:ext cx="7526851" cy="4549004"/>
          </a:xfrm>
          <a:prstGeom prst="line">
            <a:avLst/>
          </a:prstGeom>
          <a:ln w="25400" cap="flat" cmpd="sng" algn="ctr">
            <a:solidFill>
              <a:schemeClr val="tx1"/>
            </a:solidFill>
            <a:prstDash val="dot"/>
            <a:round/>
            <a:headEnd type="none" w="med" len="med"/>
            <a:tailEnd type="none" w="med" len="med"/>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8CD2468D-EA42-E169-EFA2-8DCF07148074}"/>
              </a:ext>
            </a:extLst>
          </p:cNvPr>
          <p:cNvSpPr txBox="1"/>
          <p:nvPr/>
        </p:nvSpPr>
        <p:spPr>
          <a:xfrm>
            <a:off x="1643057" y="1178170"/>
            <a:ext cx="1626099" cy="584776"/>
          </a:xfrm>
          <a:prstGeom prst="rect">
            <a:avLst/>
          </a:prstGeom>
          <a:noFill/>
        </p:spPr>
        <p:txBody>
          <a:bodyPr wrap="none" rtlCol="0">
            <a:spAutoFit/>
          </a:bodyPr>
          <a:lstStyle/>
          <a:p>
            <a:pPr defTabSz="457200"/>
            <a:r>
              <a:rPr lang="en-US" altLang="ja-JP" sz="3200" dirty="0">
                <a:solidFill>
                  <a:prstClr val="black"/>
                </a:solidFill>
                <a:latin typeface="Symbol" charset="2"/>
                <a:ea typeface="ＭＳ Ｐゴシック" panose="020B0600070205080204" pitchFamily="34" charset="-128"/>
                <a:cs typeface="Symbol" charset="2"/>
              </a:rPr>
              <a:t>G</a:t>
            </a:r>
            <a:r>
              <a:rPr lang="en-US" altLang="ja-JP" sz="3200" dirty="0">
                <a:solidFill>
                  <a:prstClr val="black"/>
                </a:solidFill>
                <a:latin typeface="Gill Sans"/>
                <a:ea typeface="ＭＳ Ｐゴシック" panose="020B0600070205080204" pitchFamily="34" charset="-128"/>
                <a:cs typeface="Gill Sans"/>
              </a:rPr>
              <a:t> or r/r</a:t>
            </a:r>
            <a:r>
              <a:rPr lang="en-US" altLang="ja-JP" sz="3200" baseline="-25000" dirty="0">
                <a:solidFill>
                  <a:prstClr val="black"/>
                </a:solidFill>
                <a:latin typeface="Gill Sans"/>
                <a:ea typeface="ＭＳ Ｐゴシック" panose="020B0600070205080204" pitchFamily="34" charset="-128"/>
                <a:cs typeface="Gill Sans"/>
              </a:rPr>
              <a:t>0</a:t>
            </a:r>
            <a:endParaRPr lang="ja-JP" altLang="en-US" sz="3200" baseline="-25000" dirty="0">
              <a:solidFill>
                <a:prstClr val="black"/>
              </a:solidFill>
              <a:latin typeface="Symbol" charset="2"/>
              <a:ea typeface="ＭＳ Ｐゴシック" panose="020B0600070205080204" pitchFamily="34" charset="-128"/>
              <a:cs typeface="Symbol" charset="2"/>
            </a:endParaRPr>
          </a:p>
        </p:txBody>
      </p:sp>
      <p:sp>
        <p:nvSpPr>
          <p:cNvPr id="10" name="テキスト ボックス 9">
            <a:extLst>
              <a:ext uri="{FF2B5EF4-FFF2-40B4-BE49-F238E27FC236}">
                <a16:creationId xmlns:a16="http://schemas.microsoft.com/office/drawing/2014/main" id="{BCB41AA5-0FCE-3C74-0337-A899D7C62FD5}"/>
              </a:ext>
            </a:extLst>
          </p:cNvPr>
          <p:cNvSpPr txBox="1"/>
          <p:nvPr/>
        </p:nvSpPr>
        <p:spPr>
          <a:xfrm>
            <a:off x="8839212" y="6085709"/>
            <a:ext cx="1629105" cy="584776"/>
          </a:xfrm>
          <a:prstGeom prst="rect">
            <a:avLst/>
          </a:prstGeom>
          <a:noFill/>
        </p:spPr>
        <p:txBody>
          <a:bodyPr wrap="none" rtlCol="0">
            <a:spAutoFit/>
          </a:bodyPr>
          <a:lstStyle/>
          <a:p>
            <a:pPr defTabSz="457200"/>
            <a:r>
              <a:rPr lang="en-US" altLang="ja-JP" sz="3200" dirty="0" err="1">
                <a:solidFill>
                  <a:prstClr val="black"/>
                </a:solidFill>
                <a:latin typeface="Symbol" charset="2"/>
                <a:ea typeface="ＭＳ Ｐゴシック" panose="020B0600070205080204" pitchFamily="34" charset="-128"/>
                <a:cs typeface="Symbol" charset="2"/>
              </a:rPr>
              <a:t>h</a:t>
            </a:r>
            <a:r>
              <a:rPr lang="en-US" altLang="ja-JP" sz="3200" dirty="0">
                <a:solidFill>
                  <a:prstClr val="black"/>
                </a:solidFill>
                <a:latin typeface="Gill Sans"/>
                <a:ea typeface="ＭＳ Ｐゴシック" panose="020B0600070205080204" pitchFamily="34" charset="-128"/>
                <a:cs typeface="Gill Sans"/>
              </a:rPr>
              <a:t>=E/Mc</a:t>
            </a:r>
            <a:r>
              <a:rPr lang="en-US" altLang="ja-JP" sz="3200" baseline="30000" dirty="0">
                <a:solidFill>
                  <a:prstClr val="black"/>
                </a:solidFill>
                <a:latin typeface="Gill Sans"/>
                <a:ea typeface="ＭＳ Ｐゴシック" panose="020B0600070205080204" pitchFamily="34" charset="-128"/>
                <a:cs typeface="Gill Sans"/>
              </a:rPr>
              <a:t>2</a:t>
            </a:r>
            <a:endParaRPr lang="ja-JP" altLang="en-US" sz="3200" dirty="0">
              <a:solidFill>
                <a:prstClr val="black"/>
              </a:solidFill>
              <a:latin typeface="Symbol" charset="2"/>
              <a:ea typeface="ＭＳ Ｐゴシック" panose="020B0600070205080204" pitchFamily="34" charset="-128"/>
              <a:cs typeface="Symbol" charset="2"/>
            </a:endParaRPr>
          </a:p>
        </p:txBody>
      </p:sp>
      <p:sp>
        <p:nvSpPr>
          <p:cNvPr id="11" name="フリーフォーム 10">
            <a:extLst>
              <a:ext uri="{FF2B5EF4-FFF2-40B4-BE49-F238E27FC236}">
                <a16:creationId xmlns:a16="http://schemas.microsoft.com/office/drawing/2014/main" id="{E4B4F881-2A76-F800-FDE2-32EE38F5EA3F}"/>
              </a:ext>
            </a:extLst>
          </p:cNvPr>
          <p:cNvSpPr/>
          <p:nvPr/>
        </p:nvSpPr>
        <p:spPr>
          <a:xfrm>
            <a:off x="2463204" y="4445214"/>
            <a:ext cx="7553308" cy="1508198"/>
          </a:xfrm>
          <a:custGeom>
            <a:avLst/>
            <a:gdLst>
              <a:gd name="connsiteX0" fmla="*/ 0 w 6614105"/>
              <a:gd name="connsiteY0" fmla="*/ 1508198 h 1508198"/>
              <a:gd name="connsiteX1" fmla="*/ 2486903 w 6614105"/>
              <a:gd name="connsiteY1" fmla="*/ 0 h 1508198"/>
              <a:gd name="connsiteX2" fmla="*/ 6614105 w 6614105"/>
              <a:gd name="connsiteY2" fmla="*/ 0 h 1508198"/>
              <a:gd name="connsiteX3" fmla="*/ 6614105 w 6614105"/>
              <a:gd name="connsiteY3" fmla="*/ 0 h 1508198"/>
              <a:gd name="connsiteX0" fmla="*/ 0 w 7553308"/>
              <a:gd name="connsiteY0" fmla="*/ 1508198 h 1508198"/>
              <a:gd name="connsiteX1" fmla="*/ 2486903 w 7553308"/>
              <a:gd name="connsiteY1" fmla="*/ 0 h 1508198"/>
              <a:gd name="connsiteX2" fmla="*/ 6614105 w 7553308"/>
              <a:gd name="connsiteY2" fmla="*/ 0 h 1508198"/>
              <a:gd name="connsiteX3" fmla="*/ 7553308 w 7553308"/>
              <a:gd name="connsiteY3" fmla="*/ 0 h 1508198"/>
            </a:gdLst>
            <a:ahLst/>
            <a:cxnLst>
              <a:cxn ang="0">
                <a:pos x="connsiteX0" y="connsiteY0"/>
              </a:cxn>
              <a:cxn ang="0">
                <a:pos x="connsiteX1" y="connsiteY1"/>
              </a:cxn>
              <a:cxn ang="0">
                <a:pos x="connsiteX2" y="connsiteY2"/>
              </a:cxn>
              <a:cxn ang="0">
                <a:pos x="connsiteX3" y="connsiteY3"/>
              </a:cxn>
            </a:cxnLst>
            <a:rect l="l" t="t" r="r" b="b"/>
            <a:pathLst>
              <a:path w="7553308" h="1508198">
                <a:moveTo>
                  <a:pt x="0" y="1508198"/>
                </a:moveTo>
                <a:lnTo>
                  <a:pt x="2486903" y="0"/>
                </a:lnTo>
                <a:lnTo>
                  <a:pt x="6614105" y="0"/>
                </a:lnTo>
                <a:lnTo>
                  <a:pt x="7553308" y="0"/>
                </a:ln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dirty="0">
              <a:ln>
                <a:solidFill>
                  <a:srgbClr val="FF0000"/>
                </a:solidFill>
              </a:ln>
              <a:solidFill>
                <a:srgbClr val="FF0000"/>
              </a:solidFill>
              <a:latin typeface="Calibri"/>
              <a:ea typeface="ＭＳ Ｐゴシック" panose="020B0600070205080204" pitchFamily="34" charset="-128"/>
            </a:endParaRPr>
          </a:p>
        </p:txBody>
      </p:sp>
      <p:cxnSp>
        <p:nvCxnSpPr>
          <p:cNvPr id="12" name="直線コネクタ 11">
            <a:extLst>
              <a:ext uri="{FF2B5EF4-FFF2-40B4-BE49-F238E27FC236}">
                <a16:creationId xmlns:a16="http://schemas.microsoft.com/office/drawing/2014/main" id="{7EDD01D0-6C86-77ED-9DBD-5ABDDD00E725}"/>
              </a:ext>
            </a:extLst>
          </p:cNvPr>
          <p:cNvCxnSpPr/>
          <p:nvPr/>
        </p:nvCxnSpPr>
        <p:spPr>
          <a:xfrm rot="5400000">
            <a:off x="2848259" y="3864794"/>
            <a:ext cx="4203696" cy="1588"/>
          </a:xfrm>
          <a:prstGeom prst="line">
            <a:avLst/>
          </a:prstGeom>
          <a:ln w="25400" cap="flat" cmpd="sng" algn="ctr">
            <a:solidFill>
              <a:srgbClr val="00009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C3FA0D40-0A4C-0D65-4A85-E82650AAAB11}"/>
              </a:ext>
            </a:extLst>
          </p:cNvPr>
          <p:cNvCxnSpPr>
            <a:stCxn id="11" idx="1"/>
          </p:cNvCxnSpPr>
          <p:nvPr/>
        </p:nvCxnSpPr>
        <p:spPr>
          <a:xfrm flipH="1">
            <a:off x="2463205" y="4445214"/>
            <a:ext cx="2486903" cy="1588"/>
          </a:xfrm>
          <a:prstGeom prst="line">
            <a:avLst/>
          </a:prstGeom>
          <a:ln w="25400" cap="flat" cmpd="sng" algn="ctr">
            <a:solidFill>
              <a:srgbClr val="00009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C96DAE0D-E56A-9E9C-7FB6-E0CAA1A0F2CA}"/>
              </a:ext>
            </a:extLst>
          </p:cNvPr>
          <p:cNvSpPr txBox="1"/>
          <p:nvPr/>
        </p:nvSpPr>
        <p:spPr>
          <a:xfrm>
            <a:off x="4341614" y="6019560"/>
            <a:ext cx="1330814" cy="584775"/>
          </a:xfrm>
          <a:prstGeom prst="rect">
            <a:avLst/>
          </a:prstGeom>
          <a:noFill/>
        </p:spPr>
        <p:txBody>
          <a:bodyPr wrap="none" rtlCol="0">
            <a:spAutoFit/>
          </a:bodyPr>
          <a:lstStyle/>
          <a:p>
            <a:pPr defTabSz="457200"/>
            <a:r>
              <a:rPr lang="en-US" altLang="ja-JP" sz="3200" dirty="0">
                <a:solidFill>
                  <a:prstClr val="black"/>
                </a:solidFill>
                <a:latin typeface="Symbol" charset="2"/>
                <a:ea typeface="ＭＳ Ｐゴシック" panose="020B0600070205080204" pitchFamily="34" charset="-128"/>
                <a:cs typeface="Symbol" charset="2"/>
              </a:rPr>
              <a:t>h</a:t>
            </a:r>
            <a:r>
              <a:rPr lang="en-US" altLang="ja-JP" sz="3200" baseline="-25000" dirty="0">
                <a:solidFill>
                  <a:prstClr val="black"/>
                </a:solidFill>
                <a:latin typeface="Gill Sans"/>
                <a:ea typeface="ＭＳ Ｐゴシック" panose="020B0600070205080204" pitchFamily="34" charset="-128"/>
                <a:cs typeface="Gill Sans"/>
              </a:rPr>
              <a:t>*</a:t>
            </a:r>
            <a:r>
              <a:rPr lang="en-US" altLang="ja-JP" sz="3200" dirty="0">
                <a:solidFill>
                  <a:prstClr val="black"/>
                </a:solidFill>
                <a:latin typeface="Gill Sans"/>
                <a:ea typeface="ＭＳ Ｐゴシック" panose="020B0600070205080204" pitchFamily="34" charset="-128"/>
                <a:cs typeface="Gill Sans"/>
              </a:rPr>
              <a:t>~10</a:t>
            </a:r>
            <a:r>
              <a:rPr lang="en-US" altLang="ja-JP" sz="3200" baseline="30000" dirty="0">
                <a:solidFill>
                  <a:prstClr val="black"/>
                </a:solidFill>
                <a:latin typeface="Gill Sans"/>
                <a:ea typeface="ＭＳ Ｐゴシック" panose="020B0600070205080204" pitchFamily="34" charset="-128"/>
                <a:cs typeface="Gill Sans"/>
              </a:rPr>
              <a:t>2</a:t>
            </a:r>
            <a:endParaRPr lang="ja-JP" altLang="en-US" sz="3200" baseline="30000" dirty="0">
              <a:solidFill>
                <a:prstClr val="black"/>
              </a:solidFill>
              <a:latin typeface="Gill Sans"/>
              <a:ea typeface="ＭＳ Ｐゴシック" panose="020B0600070205080204" pitchFamily="34" charset="-128"/>
              <a:cs typeface="Gill Sans"/>
            </a:endParaRPr>
          </a:p>
        </p:txBody>
      </p:sp>
      <p:sp>
        <p:nvSpPr>
          <p:cNvPr id="15" name="テキスト ボックス 14">
            <a:extLst>
              <a:ext uri="{FF2B5EF4-FFF2-40B4-BE49-F238E27FC236}">
                <a16:creationId xmlns:a16="http://schemas.microsoft.com/office/drawing/2014/main" id="{CF46C5DE-4782-562E-69FC-81B5349DADC7}"/>
              </a:ext>
            </a:extLst>
          </p:cNvPr>
          <p:cNvSpPr txBox="1"/>
          <p:nvPr/>
        </p:nvSpPr>
        <p:spPr>
          <a:xfrm>
            <a:off x="1524473" y="4086679"/>
            <a:ext cx="970137" cy="1077218"/>
          </a:xfrm>
          <a:prstGeom prst="rect">
            <a:avLst/>
          </a:prstGeom>
          <a:noFill/>
        </p:spPr>
        <p:txBody>
          <a:bodyPr wrap="none" rtlCol="0">
            <a:spAutoFit/>
          </a:bodyPr>
          <a:lstStyle/>
          <a:p>
            <a:pPr algn="ctr" defTabSz="457200"/>
            <a:r>
              <a:rPr lang="en-US" altLang="ja-JP" sz="3200" dirty="0">
                <a:solidFill>
                  <a:prstClr val="black"/>
                </a:solidFill>
                <a:latin typeface="Symbol" charset="2"/>
                <a:ea typeface="ＭＳ Ｐゴシック" panose="020B0600070205080204" pitchFamily="34" charset="-128"/>
                <a:cs typeface="Symbol" charset="2"/>
              </a:rPr>
              <a:t>G</a:t>
            </a:r>
            <a:r>
              <a:rPr lang="en-US" altLang="ja-JP" sz="3200" baseline="-25000" dirty="0">
                <a:solidFill>
                  <a:prstClr val="black"/>
                </a:solidFill>
                <a:latin typeface="Gill Sans"/>
                <a:ea typeface="ＭＳ Ｐゴシック" panose="020B0600070205080204" pitchFamily="34" charset="-128"/>
                <a:cs typeface="Gill Sans"/>
              </a:rPr>
              <a:t>*</a:t>
            </a:r>
          </a:p>
          <a:p>
            <a:pPr algn="ctr" defTabSz="457200"/>
            <a:r>
              <a:rPr kumimoji="0" lang="en-US" altLang="ja-JP" sz="3200" dirty="0">
                <a:solidFill>
                  <a:prstClr val="black"/>
                </a:solidFill>
                <a:latin typeface="Gill Sans"/>
                <a:ea typeface="ＭＳ Ｐゴシック" panose="020B0600070205080204" pitchFamily="34" charset="-128"/>
                <a:cs typeface="Gill Sans"/>
              </a:rPr>
              <a:t>~10</a:t>
            </a:r>
            <a:r>
              <a:rPr kumimoji="0" lang="en-US" altLang="ja-JP" sz="3200" baseline="30000" dirty="0">
                <a:solidFill>
                  <a:prstClr val="black"/>
                </a:solidFill>
                <a:latin typeface="Gill Sans"/>
                <a:ea typeface="ＭＳ Ｐゴシック" panose="020B0600070205080204" pitchFamily="34" charset="-128"/>
                <a:cs typeface="Gill Sans"/>
              </a:rPr>
              <a:t>2</a:t>
            </a:r>
            <a:endParaRPr lang="ja-JP" altLang="en-US" sz="3200" baseline="30000" dirty="0">
              <a:solidFill>
                <a:prstClr val="black"/>
              </a:solidFill>
              <a:latin typeface="Gill Sans"/>
              <a:ea typeface="ＭＳ Ｐゴシック" panose="020B0600070205080204" pitchFamily="34" charset="-128"/>
              <a:cs typeface="Gill Sans"/>
            </a:endParaRPr>
          </a:p>
        </p:txBody>
      </p:sp>
      <p:sp>
        <p:nvSpPr>
          <p:cNvPr id="16" name="テキスト ボックス 15">
            <a:extLst>
              <a:ext uri="{FF2B5EF4-FFF2-40B4-BE49-F238E27FC236}">
                <a16:creationId xmlns:a16="http://schemas.microsoft.com/office/drawing/2014/main" id="{FDCCD45B-2ECF-1B93-6A18-AE6777386177}"/>
              </a:ext>
            </a:extLst>
          </p:cNvPr>
          <p:cNvSpPr txBox="1"/>
          <p:nvPr/>
        </p:nvSpPr>
        <p:spPr>
          <a:xfrm>
            <a:off x="7839556" y="5430192"/>
            <a:ext cx="2828444" cy="523220"/>
          </a:xfrm>
          <a:prstGeom prst="rect">
            <a:avLst/>
          </a:prstGeom>
          <a:noFill/>
        </p:spPr>
        <p:txBody>
          <a:bodyPr wrap="none" rtlCol="0">
            <a:spAutoFit/>
          </a:bodyPr>
          <a:lstStyle/>
          <a:p>
            <a:pPr defTabSz="457200"/>
            <a:r>
              <a:rPr kumimoji="0" lang="en-US" altLang="ja-JP" sz="2800" dirty="0">
                <a:solidFill>
                  <a:prstClr val="black"/>
                </a:solidFill>
                <a:latin typeface="Gill Sans"/>
                <a:ea typeface="ＭＳ Ｐゴシック" panose="020B0600070205080204" pitchFamily="34" charset="-128"/>
                <a:cs typeface="Gill Sans"/>
              </a:rPr>
              <a:t>Photon</a:t>
            </a:r>
            <a:r>
              <a:rPr lang="en-US" altLang="ja-JP" sz="2800" dirty="0">
                <a:solidFill>
                  <a:prstClr val="black"/>
                </a:solidFill>
                <a:latin typeface="Gill Sans"/>
                <a:ea typeface="ＭＳ Ｐゴシック" panose="020B0600070205080204" pitchFamily="34" charset="-128"/>
                <a:cs typeface="Gill Sans"/>
              </a:rPr>
              <a:t>-to-</a:t>
            </a:r>
            <a:r>
              <a:rPr kumimoji="0" lang="en-US" altLang="ja-JP" sz="2800" dirty="0">
                <a:solidFill>
                  <a:prstClr val="black"/>
                </a:solidFill>
                <a:latin typeface="Gill Sans"/>
                <a:ea typeface="ＭＳ Ｐゴシック" panose="020B0600070205080204" pitchFamily="34" charset="-128"/>
                <a:cs typeface="Gill Sans"/>
              </a:rPr>
              <a:t>Baryon</a:t>
            </a:r>
            <a:endParaRPr lang="ja-JP" altLang="en-US" sz="2800" dirty="0">
              <a:solidFill>
                <a:prstClr val="black"/>
              </a:solidFill>
              <a:latin typeface="Gill Sans"/>
              <a:ea typeface="ＭＳ Ｐゴシック" panose="020B0600070205080204" pitchFamily="34" charset="-128"/>
              <a:cs typeface="Gill Sans"/>
            </a:endParaRPr>
          </a:p>
        </p:txBody>
      </p:sp>
      <p:sp>
        <p:nvSpPr>
          <p:cNvPr id="17" name="テキスト ボックス 16">
            <a:extLst>
              <a:ext uri="{FF2B5EF4-FFF2-40B4-BE49-F238E27FC236}">
                <a16:creationId xmlns:a16="http://schemas.microsoft.com/office/drawing/2014/main" id="{F3F9A8B4-2DE8-D510-280C-E3605013D817}"/>
              </a:ext>
            </a:extLst>
          </p:cNvPr>
          <p:cNvSpPr txBox="1"/>
          <p:nvPr/>
        </p:nvSpPr>
        <p:spPr>
          <a:xfrm>
            <a:off x="5322702" y="4499741"/>
            <a:ext cx="3736119" cy="584776"/>
          </a:xfrm>
          <a:prstGeom prst="rect">
            <a:avLst/>
          </a:prstGeom>
          <a:noFill/>
        </p:spPr>
        <p:txBody>
          <a:bodyPr wrap="none" rtlCol="0">
            <a:spAutoFit/>
          </a:bodyPr>
          <a:lstStyle/>
          <a:p>
            <a:pPr defTabSz="457200"/>
            <a:r>
              <a:rPr lang="en-US" altLang="ja-JP" sz="3200" dirty="0">
                <a:solidFill>
                  <a:srgbClr val="000090"/>
                </a:solidFill>
                <a:latin typeface="Gill Sans"/>
                <a:ea typeface="ＭＳ Ｐゴシック" panose="020B0600070205080204" pitchFamily="34" charset="-128"/>
                <a:cs typeface="Gill Sans"/>
              </a:rPr>
              <a:t>Radiation-Dominated</a:t>
            </a:r>
            <a:endParaRPr lang="ja-JP" altLang="en-US" sz="3200" dirty="0">
              <a:solidFill>
                <a:srgbClr val="000090"/>
              </a:solidFill>
              <a:latin typeface="Gill Sans"/>
              <a:ea typeface="ＭＳ Ｐゴシック" panose="020B0600070205080204" pitchFamily="34" charset="-128"/>
              <a:cs typeface="Gill Sans"/>
            </a:endParaRPr>
          </a:p>
        </p:txBody>
      </p:sp>
      <p:sp>
        <p:nvSpPr>
          <p:cNvPr id="18" name="テキスト ボックス 17">
            <a:extLst>
              <a:ext uri="{FF2B5EF4-FFF2-40B4-BE49-F238E27FC236}">
                <a16:creationId xmlns:a16="http://schemas.microsoft.com/office/drawing/2014/main" id="{FDBE9403-E89E-C33A-DF3A-4BE6B2C5EF21}"/>
              </a:ext>
            </a:extLst>
          </p:cNvPr>
          <p:cNvSpPr txBox="1"/>
          <p:nvPr/>
        </p:nvSpPr>
        <p:spPr>
          <a:xfrm>
            <a:off x="2601262" y="3367996"/>
            <a:ext cx="2047956" cy="1077218"/>
          </a:xfrm>
          <a:prstGeom prst="rect">
            <a:avLst/>
          </a:prstGeom>
          <a:noFill/>
        </p:spPr>
        <p:txBody>
          <a:bodyPr wrap="none" rtlCol="0">
            <a:spAutoFit/>
          </a:bodyPr>
          <a:lstStyle/>
          <a:p>
            <a:pPr algn="ctr" defTabSz="457200"/>
            <a:r>
              <a:rPr lang="en-US" altLang="ja-JP" sz="3200" dirty="0">
                <a:solidFill>
                  <a:srgbClr val="000090"/>
                </a:solidFill>
                <a:latin typeface="Gill Sans"/>
                <a:ea typeface="ＭＳ Ｐゴシック" panose="020B0600070205080204" pitchFamily="34" charset="-128"/>
                <a:cs typeface="Gill Sans"/>
              </a:rPr>
              <a:t>Matter-</a:t>
            </a:r>
          </a:p>
          <a:p>
            <a:pPr algn="ctr" defTabSz="457200"/>
            <a:r>
              <a:rPr lang="en-US" altLang="ja-JP" sz="3200" dirty="0">
                <a:solidFill>
                  <a:srgbClr val="000090"/>
                </a:solidFill>
                <a:latin typeface="Gill Sans"/>
                <a:ea typeface="ＭＳ Ｐゴシック" panose="020B0600070205080204" pitchFamily="34" charset="-128"/>
                <a:cs typeface="Gill Sans"/>
              </a:rPr>
              <a:t>Dominated</a:t>
            </a:r>
            <a:endParaRPr lang="ja-JP" altLang="en-US" sz="3200" dirty="0">
              <a:solidFill>
                <a:srgbClr val="000090"/>
              </a:solidFill>
              <a:latin typeface="Gill Sans"/>
              <a:ea typeface="ＭＳ Ｐゴシック" panose="020B0600070205080204" pitchFamily="34" charset="-128"/>
              <a:cs typeface="Gill Sans"/>
            </a:endParaRPr>
          </a:p>
        </p:txBody>
      </p:sp>
      <p:sp>
        <p:nvSpPr>
          <p:cNvPr id="19" name="テキスト ボックス 18">
            <a:extLst>
              <a:ext uri="{FF2B5EF4-FFF2-40B4-BE49-F238E27FC236}">
                <a16:creationId xmlns:a16="http://schemas.microsoft.com/office/drawing/2014/main" id="{B93BD6BA-05A2-A617-68F7-12D9103B8DE9}"/>
              </a:ext>
            </a:extLst>
          </p:cNvPr>
          <p:cNvSpPr txBox="1"/>
          <p:nvPr/>
        </p:nvSpPr>
        <p:spPr>
          <a:xfrm>
            <a:off x="8376804" y="2906331"/>
            <a:ext cx="2091513" cy="923330"/>
          </a:xfrm>
          <a:prstGeom prst="rect">
            <a:avLst/>
          </a:prstGeom>
          <a:noFill/>
        </p:spPr>
        <p:txBody>
          <a:bodyPr wrap="none" rtlCol="0">
            <a:spAutoFit/>
          </a:bodyPr>
          <a:lstStyle/>
          <a:p>
            <a:pPr defTabSz="457200"/>
            <a:r>
              <a:rPr kumimoji="0" lang="en-US" altLang="ja-JP" dirty="0" err="1">
                <a:solidFill>
                  <a:prstClr val="black"/>
                </a:solidFill>
                <a:latin typeface="Gill Sans"/>
                <a:ea typeface="ＭＳ Ｐゴシック" panose="020B0600070205080204" pitchFamily="34" charset="-128"/>
                <a:cs typeface="Gill Sans"/>
              </a:rPr>
              <a:t>Paczynski</a:t>
            </a:r>
            <a:r>
              <a:rPr kumimoji="0" lang="en-US" altLang="ja-JP" dirty="0">
                <a:solidFill>
                  <a:prstClr val="black"/>
                </a:solidFill>
                <a:latin typeface="Gill Sans"/>
                <a:ea typeface="ＭＳ Ｐゴシック" panose="020B0600070205080204" pitchFamily="34" charset="-128"/>
                <a:cs typeface="Gill Sans"/>
              </a:rPr>
              <a:t>, Goodman</a:t>
            </a:r>
            <a:endParaRPr lang="en-US" altLang="ja-JP" dirty="0">
              <a:solidFill>
                <a:prstClr val="black"/>
              </a:solidFill>
              <a:latin typeface="Gill Sans"/>
              <a:ea typeface="ＭＳ Ｐゴシック" panose="020B0600070205080204" pitchFamily="34" charset="-128"/>
              <a:cs typeface="Gill Sans"/>
            </a:endParaRPr>
          </a:p>
          <a:p>
            <a:pPr defTabSz="457200"/>
            <a:r>
              <a:rPr lang="en-US" altLang="ja-JP" dirty="0" err="1">
                <a:solidFill>
                  <a:prstClr val="black"/>
                </a:solidFill>
                <a:latin typeface="Gill Sans"/>
                <a:ea typeface="ＭＳ Ｐゴシック" panose="020B0600070205080204" pitchFamily="34" charset="-128"/>
                <a:cs typeface="Gill Sans"/>
              </a:rPr>
              <a:t>Meszaros</a:t>
            </a:r>
            <a:r>
              <a:rPr lang="en-US" altLang="ja-JP" dirty="0">
                <a:solidFill>
                  <a:prstClr val="black"/>
                </a:solidFill>
                <a:latin typeface="Gill Sans"/>
                <a:ea typeface="ＭＳ Ｐゴシック" panose="020B0600070205080204" pitchFamily="34" charset="-128"/>
                <a:cs typeface="Gill Sans"/>
              </a:rPr>
              <a:t> &amp; Rees</a:t>
            </a:r>
          </a:p>
          <a:p>
            <a:pPr defTabSz="457200"/>
            <a:r>
              <a:rPr kumimoji="0" lang="en-US" altLang="ja-JP" dirty="0" err="1">
                <a:solidFill>
                  <a:prstClr val="black"/>
                </a:solidFill>
                <a:latin typeface="Gill Sans"/>
                <a:ea typeface="ＭＳ Ｐゴシック" panose="020B0600070205080204" pitchFamily="34" charset="-128"/>
                <a:cs typeface="Gill Sans"/>
              </a:rPr>
              <a:t>Shemi</a:t>
            </a:r>
            <a:r>
              <a:rPr kumimoji="0" lang="en-US" altLang="ja-JP" dirty="0">
                <a:solidFill>
                  <a:prstClr val="black"/>
                </a:solidFill>
                <a:latin typeface="Gill Sans"/>
                <a:ea typeface="ＭＳ Ｐゴシック" panose="020B0600070205080204" pitchFamily="34" charset="-128"/>
                <a:cs typeface="Gill Sans"/>
              </a:rPr>
              <a:t> &amp; </a:t>
            </a:r>
            <a:r>
              <a:rPr kumimoji="0" lang="en-US" altLang="ja-JP" dirty="0" err="1">
                <a:solidFill>
                  <a:prstClr val="black"/>
                </a:solidFill>
                <a:latin typeface="Gill Sans"/>
                <a:ea typeface="ＭＳ Ｐゴシック" panose="020B0600070205080204" pitchFamily="34" charset="-128"/>
                <a:cs typeface="Gill Sans"/>
              </a:rPr>
              <a:t>Piran</a:t>
            </a:r>
            <a:endParaRPr lang="ja-JP" altLang="en-US" dirty="0">
              <a:solidFill>
                <a:prstClr val="black"/>
              </a:solidFill>
              <a:latin typeface="Gill Sans"/>
              <a:ea typeface="ＭＳ Ｐゴシック" panose="020B0600070205080204" pitchFamily="34" charset="-128"/>
              <a:cs typeface="Gill Sans"/>
            </a:endParaRPr>
          </a:p>
        </p:txBody>
      </p:sp>
    </p:spTree>
    <p:extLst>
      <p:ext uri="{BB962C8B-B14F-4D97-AF65-F5344CB8AC3E}">
        <p14:creationId xmlns:p14="http://schemas.microsoft.com/office/powerpoint/2010/main" val="1514873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7FAAD3-1B86-6C85-6BF8-C04B18B86779}"/>
              </a:ext>
            </a:extLst>
          </p:cNvPr>
          <p:cNvSpPr>
            <a:spLocks noGrp="1"/>
          </p:cNvSpPr>
          <p:nvPr>
            <p:ph type="title"/>
          </p:nvPr>
        </p:nvSpPr>
        <p:spPr/>
        <p:txBody>
          <a:bodyPr/>
          <a:lstStyle/>
          <a:p>
            <a:r>
              <a:rPr kumimoji="1" lang="en-US" altLang="ja-JP" dirty="0"/>
              <a:t>Photon Escape</a:t>
            </a:r>
            <a:endParaRPr kumimoji="1" lang="ja-JP" altLang="en-US"/>
          </a:p>
        </p:txBody>
      </p:sp>
      <p:sp>
        <p:nvSpPr>
          <p:cNvPr id="3" name="日付プレースホルダー 2">
            <a:extLst>
              <a:ext uri="{FF2B5EF4-FFF2-40B4-BE49-F238E27FC236}">
                <a16:creationId xmlns:a16="http://schemas.microsoft.com/office/drawing/2014/main" id="{0DB9AA3E-1C38-949C-C506-F43AA72D5C36}"/>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CC86C4BA-CAC8-A9B7-5C9C-59B92DA7E903}"/>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4C75838C-B1CC-C989-314C-8761941EE000}"/>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17</a:t>
            </a:fld>
            <a:endParaRPr kumimoji="0" lang="ja-JP" altLang="en-US">
              <a:solidFill>
                <a:prstClr val="black">
                  <a:tint val="75000"/>
                </a:prstClr>
              </a:solidFill>
              <a:ea typeface="ＭＳ Ｐゴシック" panose="020B0600070205080204" pitchFamily="34" charset="-128"/>
            </a:endParaRPr>
          </a:p>
        </p:txBody>
      </p:sp>
      <p:pic>
        <p:nvPicPr>
          <p:cNvPr id="7" name="図 6">
            <a:extLst>
              <a:ext uri="{FF2B5EF4-FFF2-40B4-BE49-F238E27FC236}">
                <a16:creationId xmlns:a16="http://schemas.microsoft.com/office/drawing/2014/main" id="{BA2A3321-94C6-6554-378C-38D87F6EE611}"/>
              </a:ext>
            </a:extLst>
          </p:cNvPr>
          <p:cNvPicPr>
            <a:picLocks noChangeAspect="1"/>
          </p:cNvPicPr>
          <p:nvPr/>
        </p:nvPicPr>
        <p:blipFill>
          <a:blip r:embed="rId3"/>
          <a:stretch>
            <a:fillRect/>
          </a:stretch>
        </p:blipFill>
        <p:spPr>
          <a:xfrm>
            <a:off x="2575668" y="1571758"/>
            <a:ext cx="7040664" cy="5280498"/>
          </a:xfrm>
          <a:prstGeom prst="rect">
            <a:avLst/>
          </a:prstGeom>
        </p:spPr>
      </p:pic>
      <p:sp>
        <p:nvSpPr>
          <p:cNvPr id="8" name="テキスト ボックス 7">
            <a:extLst>
              <a:ext uri="{FF2B5EF4-FFF2-40B4-BE49-F238E27FC236}">
                <a16:creationId xmlns:a16="http://schemas.microsoft.com/office/drawing/2014/main" id="{B3359C61-A0FA-4204-C218-9BD9456D9E34}"/>
              </a:ext>
            </a:extLst>
          </p:cNvPr>
          <p:cNvSpPr txBox="1"/>
          <p:nvPr/>
        </p:nvSpPr>
        <p:spPr>
          <a:xfrm>
            <a:off x="951457" y="5823059"/>
            <a:ext cx="1385316" cy="954107"/>
          </a:xfrm>
          <a:prstGeom prst="rect">
            <a:avLst/>
          </a:prstGeom>
          <a:noFill/>
        </p:spPr>
        <p:txBody>
          <a:bodyPr wrap="none" rtlCol="0">
            <a:spAutoFit/>
          </a:bodyPr>
          <a:lstStyle/>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n</a:t>
            </a:r>
            <a:r>
              <a:rPr lang="en-US" altLang="ja-JP" sz="2800" baseline="-25000" dirty="0">
                <a:solidFill>
                  <a:prstClr val="black"/>
                </a:solidFill>
                <a:latin typeface="Gill Sans MT" panose="020B0502020104020203" pitchFamily="34" charset="0"/>
                <a:ea typeface="ＭＳ Ｐゴシック" panose="020B0600070205080204" pitchFamily="34" charset="-128"/>
              </a:rPr>
              <a:t>e</a:t>
            </a:r>
            <a:r>
              <a:rPr lang="ja-JP" altLang="en-US" sz="2800">
                <a:solidFill>
                  <a:prstClr val="black"/>
                </a:solidFill>
                <a:latin typeface="Gill Sans MT" panose="020B0502020104020203" pitchFamily="34" charset="0"/>
                <a:ea typeface="ＭＳ Ｐゴシック" panose="020B0600070205080204" pitchFamily="34" charset="-128"/>
              </a:rPr>
              <a:t>∝</a:t>
            </a:r>
            <a:r>
              <a:rPr lang="en-US" altLang="ja-JP" sz="2800" dirty="0">
                <a:solidFill>
                  <a:prstClr val="black"/>
                </a:solidFill>
                <a:latin typeface="Gill Sans MT" panose="020B0502020104020203" pitchFamily="34" charset="0"/>
                <a:ea typeface="ＭＳ Ｐゴシック" panose="020B0600070205080204" pitchFamily="34" charset="-128"/>
              </a:rPr>
              <a:t>r</a:t>
            </a:r>
            <a:r>
              <a:rPr lang="en-US" altLang="ja-JP" sz="2800" baseline="30000" dirty="0">
                <a:solidFill>
                  <a:prstClr val="black"/>
                </a:solidFill>
                <a:latin typeface="Symbol" pitchFamily="2" charset="2"/>
                <a:ea typeface="ＭＳ Ｐゴシック" panose="020B0600070205080204" pitchFamily="34" charset="-128"/>
              </a:rPr>
              <a:t>-</a:t>
            </a:r>
            <a:r>
              <a:rPr lang="en-US" altLang="ja-JP" sz="2800" baseline="30000" dirty="0">
                <a:solidFill>
                  <a:prstClr val="black"/>
                </a:solidFill>
                <a:latin typeface="Gill Sans MT" panose="020B0502020104020203" pitchFamily="34" charset="0"/>
                <a:ea typeface="ＭＳ Ｐゴシック" panose="020B0600070205080204" pitchFamily="34" charset="-128"/>
              </a:rPr>
              <a:t>9/2</a:t>
            </a:r>
          </a:p>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n</a:t>
            </a:r>
            <a:r>
              <a:rPr lang="en-US" altLang="ja-JP" sz="2800" baseline="-25000" dirty="0">
                <a:solidFill>
                  <a:prstClr val="black"/>
                </a:solidFill>
                <a:latin typeface="Gill Sans MT" panose="020B0502020104020203" pitchFamily="34" charset="0"/>
                <a:ea typeface="ＭＳ Ｐゴシック" panose="020B0600070205080204" pitchFamily="34" charset="-128"/>
              </a:rPr>
              <a:t>±</a:t>
            </a:r>
            <a:r>
              <a:rPr lang="ja-JP" altLang="en-US" sz="2800">
                <a:solidFill>
                  <a:prstClr val="black"/>
                </a:solidFill>
                <a:latin typeface="Gill Sans MT" panose="020B0502020104020203" pitchFamily="34" charset="0"/>
                <a:ea typeface="ＭＳ Ｐゴシック" panose="020B0600070205080204" pitchFamily="34" charset="-128"/>
              </a:rPr>
              <a:t>∝</a:t>
            </a:r>
            <a:r>
              <a:rPr lang="en-US" altLang="ja-JP" sz="2800" dirty="0">
                <a:solidFill>
                  <a:prstClr val="black"/>
                </a:solidFill>
                <a:latin typeface="Gill Sans MT" panose="020B0502020104020203" pitchFamily="34" charset="0"/>
                <a:ea typeface="ＭＳ Ｐゴシック" panose="020B0600070205080204" pitchFamily="34" charset="-128"/>
              </a:rPr>
              <a:t>exp</a:t>
            </a:r>
            <a:endParaRPr lang="ja-JP" altLang="en-US" sz="2800">
              <a:solidFill>
                <a:prstClr val="black"/>
              </a:solidFill>
              <a:latin typeface="Gill Sans MT" panose="020B0502020104020203" pitchFamily="34" charset="0"/>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B1260419-532E-B175-FB9C-E57DBB1E356A}"/>
              </a:ext>
            </a:extLst>
          </p:cNvPr>
          <p:cNvSpPr txBox="1"/>
          <p:nvPr/>
        </p:nvSpPr>
        <p:spPr>
          <a:xfrm>
            <a:off x="10344144" y="6130835"/>
            <a:ext cx="896399" cy="646331"/>
          </a:xfrm>
          <a:prstGeom prst="rect">
            <a:avLst/>
          </a:prstGeom>
          <a:noFill/>
        </p:spPr>
        <p:txBody>
          <a:bodyPr wrap="none" rtlCol="0">
            <a:spAutoFit/>
          </a:bodyPr>
          <a:lstStyle/>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Wada </a:t>
            </a:r>
          </a:p>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&amp; KI 22</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39E53642-1521-439F-048F-6FFC24D9DD2C}"/>
              </a:ext>
            </a:extLst>
          </p:cNvPr>
          <p:cNvSpPr txBox="1"/>
          <p:nvPr/>
        </p:nvSpPr>
        <p:spPr>
          <a:xfrm>
            <a:off x="2789676" y="5226997"/>
            <a:ext cx="1497526" cy="461665"/>
          </a:xfrm>
          <a:prstGeom prst="rect">
            <a:avLst/>
          </a:prstGeom>
          <a:noFill/>
        </p:spPr>
        <p:txBody>
          <a:bodyPr wrap="none" rtlCol="0">
            <a:spAutoFit/>
          </a:bodyPr>
          <a:lstStyle/>
          <a:p>
            <a:pPr defTabSz="457200">
              <a:defRPr/>
            </a:pPr>
            <a:r>
              <a:rPr lang="en-US" altLang="ja-JP" sz="2400" dirty="0">
                <a:solidFill>
                  <a:srgbClr val="00B0F0"/>
                </a:solidFill>
                <a:latin typeface="Gill Sans MT" panose="020B0502020104020203" pitchFamily="34" charset="0"/>
                <a:ea typeface="ＭＳ Ｐゴシック" panose="020B0600070205080204" pitchFamily="34" charset="-128"/>
              </a:rPr>
              <a:t>L&gt;</a:t>
            </a:r>
            <a:r>
              <a:rPr lang="en-US" altLang="ja-JP" sz="2400" dirty="0" err="1">
                <a:solidFill>
                  <a:srgbClr val="00B0F0"/>
                </a:solidFill>
                <a:latin typeface="Gill Sans MT" panose="020B0502020104020203" pitchFamily="34" charset="0"/>
                <a:ea typeface="ＭＳ Ｐゴシック" panose="020B0600070205080204" pitchFamily="34" charset="-128"/>
              </a:rPr>
              <a:t>L</a:t>
            </a:r>
            <a:r>
              <a:rPr lang="en-US" altLang="ja-JP" sz="2400" baseline="-25000" dirty="0" err="1">
                <a:solidFill>
                  <a:srgbClr val="00B0F0"/>
                </a:solidFill>
                <a:latin typeface="Gill Sans MT" panose="020B0502020104020203" pitchFamily="34" charset="0"/>
                <a:ea typeface="ＭＳ Ｐゴシック" panose="020B0600070205080204" pitchFamily="34" charset="-128"/>
              </a:rPr>
              <a:t>Eddington</a:t>
            </a:r>
            <a:endParaRPr lang="ja-JP" altLang="en-US" sz="2400" baseline="-25000">
              <a:solidFill>
                <a:srgbClr val="00B0F0"/>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146362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03A27B-47DA-C8FE-3B55-E79EEEC7B53B}"/>
              </a:ext>
            </a:extLst>
          </p:cNvPr>
          <p:cNvSpPr>
            <a:spLocks noGrp="1"/>
          </p:cNvSpPr>
          <p:nvPr>
            <p:ph type="title"/>
          </p:nvPr>
        </p:nvSpPr>
        <p:spPr/>
        <p:txBody>
          <a:bodyPr/>
          <a:lstStyle/>
          <a:p>
            <a:r>
              <a:rPr kumimoji="1" lang="en-US" altLang="ja-JP" dirty="0"/>
              <a:t>Fireball Evolution</a:t>
            </a:r>
            <a:endParaRPr kumimoji="1" lang="ja-JP" altLang="en-US"/>
          </a:p>
        </p:txBody>
      </p:sp>
      <p:sp>
        <p:nvSpPr>
          <p:cNvPr id="3" name="日付プレースホルダー 2">
            <a:extLst>
              <a:ext uri="{FF2B5EF4-FFF2-40B4-BE49-F238E27FC236}">
                <a16:creationId xmlns:a16="http://schemas.microsoft.com/office/drawing/2014/main" id="{A5375F26-5C50-8B26-B501-25509147BD2F}"/>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E2493557-30EE-9CC6-7257-6EE7E500BCF8}"/>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A5CA227C-FFAB-66CD-D56B-C7057BF692C3}"/>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18</a:t>
            </a:fld>
            <a:endParaRPr kumimoji="0" lang="ja-JP" altLang="en-US">
              <a:solidFill>
                <a:prstClr val="black">
                  <a:tint val="75000"/>
                </a:prstClr>
              </a:solidFill>
              <a:ea typeface="ＭＳ Ｐゴシック" panose="020B0600070205080204" pitchFamily="34" charset="-128"/>
            </a:endParaRPr>
          </a:p>
        </p:txBody>
      </p:sp>
      <p:pic>
        <p:nvPicPr>
          <p:cNvPr id="7" name="図 6">
            <a:extLst>
              <a:ext uri="{FF2B5EF4-FFF2-40B4-BE49-F238E27FC236}">
                <a16:creationId xmlns:a16="http://schemas.microsoft.com/office/drawing/2014/main" id="{D69E7298-5947-0DCE-EB99-B7AE1CAD2A6D}"/>
              </a:ext>
            </a:extLst>
          </p:cNvPr>
          <p:cNvPicPr>
            <a:picLocks noChangeAspect="1"/>
          </p:cNvPicPr>
          <p:nvPr/>
        </p:nvPicPr>
        <p:blipFill>
          <a:blip r:embed="rId3"/>
          <a:stretch>
            <a:fillRect/>
          </a:stretch>
        </p:blipFill>
        <p:spPr>
          <a:xfrm>
            <a:off x="2309374" y="1417638"/>
            <a:ext cx="7476653" cy="5428640"/>
          </a:xfrm>
          <a:prstGeom prst="rect">
            <a:avLst/>
          </a:prstGeom>
        </p:spPr>
      </p:pic>
      <p:sp>
        <p:nvSpPr>
          <p:cNvPr id="8" name="テキスト ボックス 7">
            <a:extLst>
              <a:ext uri="{FF2B5EF4-FFF2-40B4-BE49-F238E27FC236}">
                <a16:creationId xmlns:a16="http://schemas.microsoft.com/office/drawing/2014/main" id="{624BBBC8-CC83-5900-D290-0D6F259A2245}"/>
              </a:ext>
            </a:extLst>
          </p:cNvPr>
          <p:cNvSpPr txBox="1"/>
          <p:nvPr/>
        </p:nvSpPr>
        <p:spPr>
          <a:xfrm>
            <a:off x="8372272" y="6452681"/>
            <a:ext cx="1370888"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Baryon poor</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C05098EB-2A64-0327-E4B6-D09DDB2229BF}"/>
              </a:ext>
            </a:extLst>
          </p:cNvPr>
          <p:cNvSpPr txBox="1"/>
          <p:nvPr/>
        </p:nvSpPr>
        <p:spPr>
          <a:xfrm>
            <a:off x="2458529" y="6458470"/>
            <a:ext cx="1272143"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Baryon rich</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0" name="テキスト ボックス 9">
            <a:extLst>
              <a:ext uri="{FF2B5EF4-FFF2-40B4-BE49-F238E27FC236}">
                <a16:creationId xmlns:a16="http://schemas.microsoft.com/office/drawing/2014/main" id="{B2FC6644-3E88-FA79-D334-DA32EAF11E70}"/>
              </a:ext>
            </a:extLst>
          </p:cNvPr>
          <p:cNvSpPr txBox="1"/>
          <p:nvPr/>
        </p:nvSpPr>
        <p:spPr>
          <a:xfrm>
            <a:off x="6219218" y="6481707"/>
            <a:ext cx="1016625"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 e</a:t>
            </a:r>
            <a:r>
              <a:rPr lang="en-US" altLang="ja-JP" baseline="-25000" dirty="0">
                <a:solidFill>
                  <a:prstClr val="black"/>
                </a:solidFill>
                <a:latin typeface="Gill Sans MT" panose="020B0502020104020203" pitchFamily="34" charset="0"/>
                <a:ea typeface="ＭＳ Ｐゴシック" panose="020B0600070205080204" pitchFamily="34" charset="-128"/>
              </a:rPr>
              <a:t>0</a:t>
            </a:r>
            <a:r>
              <a:rPr lang="en-US" altLang="ja-JP" dirty="0">
                <a:solidFill>
                  <a:prstClr val="black"/>
                </a:solidFill>
                <a:latin typeface="Gill Sans MT" panose="020B0502020104020203" pitchFamily="34" charset="0"/>
                <a:ea typeface="ＭＳ Ｐゴシック" panose="020B0600070205080204" pitchFamily="34" charset="-128"/>
              </a:rPr>
              <a:t>/</a:t>
            </a:r>
            <a:r>
              <a:rPr lang="en-US" altLang="ja-JP" dirty="0">
                <a:solidFill>
                  <a:prstClr val="black"/>
                </a:solidFill>
                <a:latin typeface="Symbol" pitchFamily="2" charset="2"/>
                <a:ea typeface="ＭＳ Ｐゴシック" panose="020B0600070205080204" pitchFamily="34" charset="-128"/>
              </a:rPr>
              <a:t>r</a:t>
            </a:r>
            <a:r>
              <a:rPr lang="en-US" altLang="ja-JP" baseline="-25000" dirty="0">
                <a:solidFill>
                  <a:prstClr val="black"/>
                </a:solidFill>
                <a:latin typeface="Gill Sans MT" panose="020B0502020104020203" pitchFamily="34" charset="0"/>
                <a:ea typeface="ＭＳ Ｐゴシック" panose="020B0600070205080204" pitchFamily="34" charset="-128"/>
              </a:rPr>
              <a:t>0</a:t>
            </a:r>
            <a:r>
              <a:rPr lang="en-US" altLang="ja-JP" dirty="0">
                <a:solidFill>
                  <a:prstClr val="black"/>
                </a:solidFill>
                <a:latin typeface="Gill Sans MT" panose="020B0502020104020203" pitchFamily="34" charset="0"/>
                <a:ea typeface="ＭＳ Ｐゴシック" panose="020B0600070205080204" pitchFamily="34" charset="-128"/>
              </a:rPr>
              <a:t>c</a:t>
            </a:r>
            <a:r>
              <a:rPr lang="en-US" altLang="ja-JP" baseline="30000" dirty="0">
                <a:solidFill>
                  <a:prstClr val="black"/>
                </a:solidFill>
                <a:latin typeface="Gill Sans MT" panose="020B0502020104020203" pitchFamily="34" charset="0"/>
                <a:ea typeface="ＭＳ Ｐゴシック" panose="020B0600070205080204" pitchFamily="34" charset="-128"/>
              </a:rPr>
              <a:t>2</a:t>
            </a:r>
            <a:endParaRPr lang="ja-JP" altLang="en-US" baseline="30000">
              <a:solidFill>
                <a:prstClr val="black"/>
              </a:solidFill>
              <a:latin typeface="Gill Sans MT" panose="020B0502020104020203" pitchFamily="34" charset="0"/>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D6470565-C791-AF1E-AED1-597FAFEBB21B}"/>
              </a:ext>
            </a:extLst>
          </p:cNvPr>
          <p:cNvSpPr txBox="1"/>
          <p:nvPr/>
        </p:nvSpPr>
        <p:spPr>
          <a:xfrm rot="16200000">
            <a:off x="1959033" y="4590688"/>
            <a:ext cx="998991" cy="461665"/>
          </a:xfrm>
          <a:prstGeom prst="rect">
            <a:avLst/>
          </a:prstGeom>
          <a:noFill/>
        </p:spPr>
        <p:txBody>
          <a:bodyPr wrap="none" rtlCol="0">
            <a:spAutoFit/>
          </a:bodyPr>
          <a:lstStyle/>
          <a:p>
            <a:pPr defTabSz="457200">
              <a:defRPr/>
            </a:pPr>
            <a:r>
              <a:rPr lang="en-US" altLang="ja-JP" sz="2400" dirty="0">
                <a:solidFill>
                  <a:prstClr val="black"/>
                </a:solidFill>
                <a:latin typeface="Gill Sans MT" panose="020B0502020104020203" pitchFamily="34" charset="0"/>
                <a:ea typeface="ＭＳ Ｐゴシック" panose="020B0600070205080204" pitchFamily="34" charset="-128"/>
              </a:rPr>
              <a:t>Radius</a:t>
            </a:r>
            <a:endParaRPr lang="ja-JP" altLang="en-US" sz="2400">
              <a:solidFill>
                <a:prstClr val="black"/>
              </a:solidFill>
              <a:latin typeface="Gill Sans MT" panose="020B0502020104020203" pitchFamily="34" charset="0"/>
              <a:ea typeface="ＭＳ Ｐゴシック" panose="020B0600070205080204" pitchFamily="34" charset="-128"/>
            </a:endParaRPr>
          </a:p>
        </p:txBody>
      </p:sp>
      <p:sp>
        <p:nvSpPr>
          <p:cNvPr id="12" name="テキスト ボックス 11">
            <a:extLst>
              <a:ext uri="{FF2B5EF4-FFF2-40B4-BE49-F238E27FC236}">
                <a16:creationId xmlns:a16="http://schemas.microsoft.com/office/drawing/2014/main" id="{A5DDFD14-5D38-8C10-7A19-1356E5436A17}"/>
              </a:ext>
            </a:extLst>
          </p:cNvPr>
          <p:cNvSpPr txBox="1"/>
          <p:nvPr/>
        </p:nvSpPr>
        <p:spPr>
          <a:xfrm rot="16200000">
            <a:off x="8590769" y="4888865"/>
            <a:ext cx="1975477" cy="461665"/>
          </a:xfrm>
          <a:prstGeom prst="rect">
            <a:avLst/>
          </a:prstGeom>
          <a:noFill/>
        </p:spPr>
        <p:txBody>
          <a:bodyPr wrap="none" rtlCol="0">
            <a:spAutoFit/>
          </a:bodyPr>
          <a:lstStyle/>
          <a:p>
            <a:pPr defTabSz="457200">
              <a:defRPr/>
            </a:pPr>
            <a:r>
              <a:rPr lang="en-US" altLang="ja-JP" sz="2400" dirty="0">
                <a:solidFill>
                  <a:prstClr val="black"/>
                </a:solidFill>
                <a:latin typeface="Gill Sans MT" panose="020B0502020104020203" pitchFamily="34" charset="0"/>
                <a:ea typeface="ＭＳ Ｐゴシック" panose="020B0600070205080204" pitchFamily="34" charset="-128"/>
              </a:rPr>
              <a:t>Lorentz factor</a:t>
            </a:r>
            <a:endParaRPr lang="ja-JP" altLang="en-US" sz="2400">
              <a:solidFill>
                <a:prstClr val="black"/>
              </a:solidFill>
              <a:latin typeface="Gill Sans MT" panose="020B0502020104020203" pitchFamily="34" charset="0"/>
              <a:ea typeface="ＭＳ Ｐゴシック" panose="020B0600070205080204" pitchFamily="34" charset="-128"/>
            </a:endParaRPr>
          </a:p>
        </p:txBody>
      </p:sp>
      <p:sp>
        <p:nvSpPr>
          <p:cNvPr id="13" name="テキスト ボックス 12">
            <a:extLst>
              <a:ext uri="{FF2B5EF4-FFF2-40B4-BE49-F238E27FC236}">
                <a16:creationId xmlns:a16="http://schemas.microsoft.com/office/drawing/2014/main" id="{6A365682-BB5E-E67B-887C-16D04BDB8C28}"/>
              </a:ext>
            </a:extLst>
          </p:cNvPr>
          <p:cNvSpPr txBox="1"/>
          <p:nvPr/>
        </p:nvSpPr>
        <p:spPr>
          <a:xfrm>
            <a:off x="10474256" y="6020042"/>
            <a:ext cx="896399" cy="646331"/>
          </a:xfrm>
          <a:prstGeom prst="rect">
            <a:avLst/>
          </a:prstGeom>
          <a:noFill/>
        </p:spPr>
        <p:txBody>
          <a:bodyPr wrap="none" rtlCol="0">
            <a:spAutoFit/>
          </a:bodyPr>
          <a:lstStyle/>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Wada </a:t>
            </a:r>
          </a:p>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&amp; KI 22</a:t>
            </a:r>
            <a:endParaRPr lang="ja-JP" altLang="en-US">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879108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線コネクタ 23">
            <a:extLst>
              <a:ext uri="{FF2B5EF4-FFF2-40B4-BE49-F238E27FC236}">
                <a16:creationId xmlns:a16="http://schemas.microsoft.com/office/drawing/2014/main" id="{477B337A-1E52-7981-DC99-21A51B05110C}"/>
              </a:ext>
            </a:extLst>
          </p:cNvPr>
          <p:cNvCxnSpPr>
            <a:cxnSpLocks/>
          </p:cNvCxnSpPr>
          <p:nvPr/>
        </p:nvCxnSpPr>
        <p:spPr>
          <a:xfrm>
            <a:off x="3171428" y="1892866"/>
            <a:ext cx="0" cy="83868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3C1E3998-C6C0-C09E-7EAB-B74E37DF2CB2}"/>
              </a:ext>
            </a:extLst>
          </p:cNvPr>
          <p:cNvCxnSpPr>
            <a:cxnSpLocks/>
          </p:cNvCxnSpPr>
          <p:nvPr/>
        </p:nvCxnSpPr>
        <p:spPr>
          <a:xfrm>
            <a:off x="2889326" y="1892866"/>
            <a:ext cx="0" cy="83868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08CD672E-AF84-D110-A3EF-1CA901AFC12E}"/>
              </a:ext>
            </a:extLst>
          </p:cNvPr>
          <p:cNvCxnSpPr>
            <a:cxnSpLocks/>
          </p:cNvCxnSpPr>
          <p:nvPr/>
        </p:nvCxnSpPr>
        <p:spPr>
          <a:xfrm>
            <a:off x="3447045" y="1892866"/>
            <a:ext cx="0" cy="83868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5314E96C-A95F-85FA-BC8F-6E65EA729580}"/>
              </a:ext>
            </a:extLst>
          </p:cNvPr>
          <p:cNvSpPr txBox="1"/>
          <p:nvPr/>
        </p:nvSpPr>
        <p:spPr>
          <a:xfrm>
            <a:off x="2388000" y="1997009"/>
            <a:ext cx="415498" cy="584775"/>
          </a:xfrm>
          <a:prstGeom prst="rect">
            <a:avLst/>
          </a:prstGeom>
          <a:noFill/>
        </p:spPr>
        <p:txBody>
          <a:bodyPr wrap="none" rtlCol="0">
            <a:spAutoFit/>
          </a:bodyPr>
          <a:lstStyle/>
          <a:p>
            <a:pPr defTabSz="457200">
              <a:defRPr/>
            </a:pPr>
            <a:r>
              <a:rPr lang="en-US" altLang="ja-JP" sz="3200" dirty="0">
                <a:solidFill>
                  <a:srgbClr val="00B050"/>
                </a:solidFill>
                <a:latin typeface="Gill Sans MT" panose="020B0502020104020203" pitchFamily="34" charset="0"/>
                <a:ea typeface="ＭＳ Ｐゴシック" panose="020B0600070205080204" pitchFamily="34" charset="-128"/>
              </a:rPr>
              <a:t>B</a:t>
            </a:r>
            <a:endParaRPr lang="ja-JP" altLang="en-US" sz="3200">
              <a:solidFill>
                <a:srgbClr val="00B050"/>
              </a:solidFill>
              <a:latin typeface="Gill Sans MT" panose="020B0502020104020203" pitchFamily="34" charset="0"/>
              <a:ea typeface="ＭＳ Ｐゴシック" panose="020B0600070205080204" pitchFamily="34" charset="-128"/>
            </a:endParaRPr>
          </a:p>
        </p:txBody>
      </p:sp>
      <p:sp>
        <p:nvSpPr>
          <p:cNvPr id="2" name="タイトル 1">
            <a:extLst>
              <a:ext uri="{FF2B5EF4-FFF2-40B4-BE49-F238E27FC236}">
                <a16:creationId xmlns:a16="http://schemas.microsoft.com/office/drawing/2014/main" id="{A50AF9D3-2607-B66D-F2F4-1E2DE91E2297}"/>
              </a:ext>
            </a:extLst>
          </p:cNvPr>
          <p:cNvSpPr>
            <a:spLocks noGrp="1"/>
          </p:cNvSpPr>
          <p:nvPr>
            <p:ph type="title"/>
          </p:nvPr>
        </p:nvSpPr>
        <p:spPr/>
        <p:txBody>
          <a:bodyPr/>
          <a:lstStyle/>
          <a:p>
            <a:r>
              <a:rPr kumimoji="1" lang="en-US" altLang="ja-JP" dirty="0"/>
              <a:t>Radiative Acceleration</a:t>
            </a:r>
            <a:endParaRPr kumimoji="1" lang="ja-JP" altLang="en-US"/>
          </a:p>
        </p:txBody>
      </p:sp>
      <p:sp>
        <p:nvSpPr>
          <p:cNvPr id="3" name="日付プレースホルダー 2">
            <a:extLst>
              <a:ext uri="{FF2B5EF4-FFF2-40B4-BE49-F238E27FC236}">
                <a16:creationId xmlns:a16="http://schemas.microsoft.com/office/drawing/2014/main" id="{D89A9F51-AB6D-4B01-6CF4-8060ECDFD893}"/>
              </a:ext>
            </a:extLst>
          </p:cNvPr>
          <p:cNvSpPr>
            <a:spLocks noGrp="1"/>
          </p:cNvSpPr>
          <p:nvPr>
            <p:ph type="dt" sz="half" idx="10"/>
          </p:nvPr>
        </p:nvSpPr>
        <p:spPr/>
        <p:txBody>
          <a:bodyPr/>
          <a:lstStyle/>
          <a:p>
            <a:pPr defTabSz="457200"/>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A79C75C6-C1BF-78BB-F1D7-CC93A0A45101}"/>
              </a:ext>
            </a:extLst>
          </p:cNvPr>
          <p:cNvSpPr>
            <a:spLocks noGrp="1"/>
          </p:cNvSpPr>
          <p:nvPr>
            <p:ph type="ftr" sz="quarter" idx="11"/>
          </p:nvPr>
        </p:nvSpPr>
        <p:spPr/>
        <p:txBody>
          <a:bodyPr/>
          <a:lstStyle/>
          <a:p>
            <a:pPr defTabSz="457200"/>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C1D2E245-40BF-DB4B-1592-3F0CD9ED5DEE}"/>
              </a:ext>
            </a:extLst>
          </p:cNvPr>
          <p:cNvSpPr>
            <a:spLocks noGrp="1"/>
          </p:cNvSpPr>
          <p:nvPr>
            <p:ph type="sldNum" sz="quarter" idx="12"/>
          </p:nvPr>
        </p:nvSpPr>
        <p:spPr/>
        <p:txBody>
          <a:bodyPr/>
          <a:lstStyle/>
          <a:p>
            <a:pPr defTabSz="457200"/>
            <a:fld id="{B1FB8EC9-529E-4F48-B2A9-1F5BE48C3819}" type="slidenum">
              <a:rPr kumimoji="0" lang="ja-JP" altLang="en-US">
                <a:solidFill>
                  <a:prstClr val="black">
                    <a:tint val="75000"/>
                  </a:prstClr>
                </a:solidFill>
                <a:ea typeface="ＭＳ Ｐゴシック" panose="020B0600070205080204" pitchFamily="34" charset="-128"/>
              </a:rPr>
              <a:pPr defTabSz="457200"/>
              <a:t>19</a:t>
            </a:fld>
            <a:endParaRPr kumimoji="0" lang="ja-JP" altLang="en-US">
              <a:solidFill>
                <a:prstClr val="black">
                  <a:tint val="75000"/>
                </a:prstClr>
              </a:solidFill>
              <a:ea typeface="ＭＳ Ｐゴシック" panose="020B0600070205080204" pitchFamily="34" charset="-128"/>
            </a:endParaRPr>
          </a:p>
        </p:txBody>
      </p:sp>
      <p:sp>
        <p:nvSpPr>
          <p:cNvPr id="6" name="パイ 5">
            <a:extLst>
              <a:ext uri="{FF2B5EF4-FFF2-40B4-BE49-F238E27FC236}">
                <a16:creationId xmlns:a16="http://schemas.microsoft.com/office/drawing/2014/main" id="{1AC9F59F-E8E7-4A4D-4075-FABEC7C311EB}"/>
              </a:ext>
            </a:extLst>
          </p:cNvPr>
          <p:cNvSpPr/>
          <p:nvPr/>
        </p:nvSpPr>
        <p:spPr>
          <a:xfrm>
            <a:off x="786033" y="4109934"/>
            <a:ext cx="4680000" cy="4680000"/>
          </a:xfrm>
          <a:prstGeom prst="pie">
            <a:avLst>
              <a:gd name="adj1" fmla="val 14608597"/>
              <a:gd name="adj2" fmla="val 17738129"/>
            </a:avLst>
          </a:prstGeom>
          <a:gradFill flip="none" rotWithShape="1">
            <a:gsLst>
              <a:gs pos="0">
                <a:schemeClr val="accent6"/>
              </a:gs>
              <a:gs pos="100000">
                <a:schemeClr val="accent6">
                  <a:lumMod val="20000"/>
                  <a:lumOff val="8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black"/>
              </a:solidFill>
              <a:latin typeface="Calibri"/>
              <a:ea typeface="ＭＳ Ｐゴシック" panose="020B0600070205080204" pitchFamily="34" charset="-128"/>
            </a:endParaRPr>
          </a:p>
        </p:txBody>
      </p:sp>
      <p:sp>
        <p:nvSpPr>
          <p:cNvPr id="7" name="円/楕円 6">
            <a:extLst>
              <a:ext uri="{FF2B5EF4-FFF2-40B4-BE49-F238E27FC236}">
                <a16:creationId xmlns:a16="http://schemas.microsoft.com/office/drawing/2014/main" id="{12AAC145-A0EE-4C11-5C05-791705734A3F}"/>
              </a:ext>
            </a:extLst>
          </p:cNvPr>
          <p:cNvSpPr>
            <a:spLocks noChangeAspect="1"/>
          </p:cNvSpPr>
          <p:nvPr/>
        </p:nvSpPr>
        <p:spPr>
          <a:xfrm>
            <a:off x="3034593" y="2164972"/>
            <a:ext cx="182880" cy="182880"/>
          </a:xfrm>
          <a:prstGeom prst="ellipse">
            <a:avLst/>
          </a:prstGeom>
          <a:gradFill flip="none" rotWithShape="1">
            <a:gsLst>
              <a:gs pos="100000">
                <a:schemeClr val="accent1">
                  <a:tint val="100000"/>
                  <a:shade val="100000"/>
                  <a:satMod val="130000"/>
                </a:schemeClr>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cxnSp>
        <p:nvCxnSpPr>
          <p:cNvPr id="8" name="直線矢印コネクタ 7">
            <a:extLst>
              <a:ext uri="{FF2B5EF4-FFF2-40B4-BE49-F238E27FC236}">
                <a16:creationId xmlns:a16="http://schemas.microsoft.com/office/drawing/2014/main" id="{344818A6-5688-8987-FFE7-862EDC72DF81}"/>
              </a:ext>
            </a:extLst>
          </p:cNvPr>
          <p:cNvCxnSpPr>
            <a:cxnSpLocks/>
          </p:cNvCxnSpPr>
          <p:nvPr/>
        </p:nvCxnSpPr>
        <p:spPr>
          <a:xfrm flipV="1">
            <a:off x="3126033" y="2483796"/>
            <a:ext cx="0" cy="15564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E57C8255-ABF1-D4D4-36B9-9739B699619D}"/>
              </a:ext>
            </a:extLst>
          </p:cNvPr>
          <p:cNvCxnSpPr>
            <a:cxnSpLocks/>
          </p:cNvCxnSpPr>
          <p:nvPr/>
        </p:nvCxnSpPr>
        <p:spPr>
          <a:xfrm flipV="1">
            <a:off x="2264635" y="2483795"/>
            <a:ext cx="769958" cy="17380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562B61B3-D0D1-B180-C669-1BB68690433F}"/>
              </a:ext>
            </a:extLst>
          </p:cNvPr>
          <p:cNvCxnSpPr>
            <a:cxnSpLocks/>
          </p:cNvCxnSpPr>
          <p:nvPr/>
        </p:nvCxnSpPr>
        <p:spPr>
          <a:xfrm flipH="1" flipV="1">
            <a:off x="3217473" y="2482417"/>
            <a:ext cx="772200" cy="173938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F06E3E2D-7487-0B6D-FAB3-47711655A410}"/>
              </a:ext>
            </a:extLst>
          </p:cNvPr>
          <p:cNvSpPr txBox="1"/>
          <p:nvPr/>
        </p:nvSpPr>
        <p:spPr>
          <a:xfrm>
            <a:off x="2721114" y="3999130"/>
            <a:ext cx="808235" cy="584775"/>
          </a:xfrm>
          <a:prstGeom prst="rect">
            <a:avLst/>
          </a:prstGeom>
          <a:noFill/>
        </p:spPr>
        <p:txBody>
          <a:bodyPr wrap="none" rtlCol="0">
            <a:spAutoFit/>
          </a:bodyPr>
          <a:lstStyle/>
          <a:p>
            <a:pPr defTabSz="457200">
              <a:defRPr/>
            </a:pPr>
            <a:r>
              <a:rPr lang="en-US" altLang="ja-JP" sz="3200" dirty="0">
                <a:solidFill>
                  <a:prstClr val="black"/>
                </a:solidFill>
                <a:latin typeface="Symbol" pitchFamily="2" charset="2"/>
                <a:ea typeface="ＭＳ Ｐゴシック" panose="020B0600070205080204" pitchFamily="34" charset="-128"/>
              </a:rPr>
              <a:t>t</a:t>
            </a:r>
            <a:r>
              <a:rPr lang="en-US" altLang="ja-JP" sz="3200" dirty="0">
                <a:solidFill>
                  <a:prstClr val="black"/>
                </a:solidFill>
                <a:latin typeface="Gill Sans MT" panose="020B0502020104020203" pitchFamily="34" charset="0"/>
                <a:ea typeface="ＭＳ Ｐゴシック" panose="020B0600070205080204" pitchFamily="34" charset="-128"/>
              </a:rPr>
              <a:t>~1</a:t>
            </a:r>
            <a:endParaRPr lang="ja-JP" altLang="en-US" sz="3200">
              <a:solidFill>
                <a:prstClr val="black"/>
              </a:solidFill>
              <a:latin typeface="Gill Sans MT" panose="020B0502020104020203" pitchFamily="34" charset="0"/>
              <a:ea typeface="ＭＳ Ｐゴシック" panose="020B0600070205080204" pitchFamily="34" charset="-128"/>
            </a:endParaRPr>
          </a:p>
        </p:txBody>
      </p:sp>
      <p:sp>
        <p:nvSpPr>
          <p:cNvPr id="12" name="テキスト ボックス 11">
            <a:extLst>
              <a:ext uri="{FF2B5EF4-FFF2-40B4-BE49-F238E27FC236}">
                <a16:creationId xmlns:a16="http://schemas.microsoft.com/office/drawing/2014/main" id="{032E86E8-1CF0-C11C-3CB5-35B5CB5752BA}"/>
              </a:ext>
            </a:extLst>
          </p:cNvPr>
          <p:cNvSpPr txBox="1"/>
          <p:nvPr/>
        </p:nvSpPr>
        <p:spPr>
          <a:xfrm>
            <a:off x="1663431" y="1421151"/>
            <a:ext cx="4337021" cy="523220"/>
          </a:xfrm>
          <a:prstGeom prst="rect">
            <a:avLst/>
          </a:prstGeom>
          <a:noFill/>
        </p:spPr>
        <p:txBody>
          <a:bodyPr wrap="none" rtlCol="0">
            <a:spAutoFit/>
          </a:bodyPr>
          <a:lstStyle/>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Even above the photosphere</a:t>
            </a:r>
            <a:endParaRPr lang="ja-JP" altLang="en-US" sz="2800">
              <a:solidFill>
                <a:prstClr val="black"/>
              </a:solidFill>
              <a:latin typeface="Gill Sans MT" panose="020B0502020104020203" pitchFamily="34" charset="0"/>
              <a:ea typeface="ＭＳ Ｐゴシック" panose="020B0600070205080204" pitchFamily="34" charset="-128"/>
            </a:endParaRPr>
          </a:p>
        </p:txBody>
      </p:sp>
      <p:sp>
        <p:nvSpPr>
          <p:cNvPr id="13" name="テキスト ボックス 12">
            <a:extLst>
              <a:ext uri="{FF2B5EF4-FFF2-40B4-BE49-F238E27FC236}">
                <a16:creationId xmlns:a16="http://schemas.microsoft.com/office/drawing/2014/main" id="{1268E30C-F976-BC0B-75EB-6B491346265D}"/>
              </a:ext>
            </a:extLst>
          </p:cNvPr>
          <p:cNvSpPr txBox="1"/>
          <p:nvPr/>
        </p:nvSpPr>
        <p:spPr>
          <a:xfrm>
            <a:off x="7088687" y="1625328"/>
            <a:ext cx="3615092" cy="523220"/>
          </a:xfrm>
          <a:prstGeom prst="rect">
            <a:avLst/>
          </a:prstGeom>
          <a:noFill/>
        </p:spPr>
        <p:txBody>
          <a:bodyPr wrap="none" rtlCol="0">
            <a:spAutoFit/>
          </a:bodyPr>
          <a:lstStyle/>
          <a:p>
            <a:pPr defTabSz="457200">
              <a:defRPr/>
            </a:pPr>
            <a:r>
              <a:rPr lang="en-US" altLang="ja-JP" sz="2800" dirty="0">
                <a:solidFill>
                  <a:srgbClr val="FF0000"/>
                </a:solidFill>
                <a:latin typeface="Gill Sans MT" panose="020B0502020104020203" pitchFamily="34" charset="0"/>
                <a:ea typeface="ＭＳ Ｐゴシック" panose="020B0600070205080204" pitchFamily="34" charset="-128"/>
              </a:rPr>
              <a:t>Work by </a:t>
            </a:r>
            <a:r>
              <a:rPr lang="en-US" altLang="ja-JP" sz="2800" dirty="0">
                <a:solidFill>
                  <a:srgbClr val="FF0000"/>
                </a:solidFill>
                <a:latin typeface="Symbol" pitchFamily="2" charset="2"/>
                <a:ea typeface="ＭＳ Ｐゴシック" panose="020B0600070205080204" pitchFamily="34" charset="-128"/>
              </a:rPr>
              <a:t>g</a:t>
            </a:r>
            <a:r>
              <a:rPr lang="en-US" altLang="ja-JP" sz="2800" dirty="0">
                <a:solidFill>
                  <a:srgbClr val="FF0000"/>
                </a:solidFill>
                <a:latin typeface="Gill Sans MT" panose="020B0502020104020203" pitchFamily="34" charset="0"/>
                <a:ea typeface="ＭＳ Ｐゴシック" panose="020B0600070205080204" pitchFamily="34" charset="-128"/>
              </a:rPr>
              <a:t> &gt; Rest mass</a:t>
            </a:r>
            <a:endParaRPr lang="ja-JP" altLang="en-US" sz="2800">
              <a:solidFill>
                <a:srgbClr val="FF0000"/>
              </a:solidFill>
              <a:latin typeface="Gill Sans MT" panose="020B0502020104020203" pitchFamily="34" charset="0"/>
              <a:ea typeface="ＭＳ Ｐゴシック" panose="020B0600070205080204" pitchFamily="34" charset="-128"/>
            </a:endParaRPr>
          </a:p>
        </p:txBody>
      </p:sp>
      <p:pic>
        <p:nvPicPr>
          <p:cNvPr id="14" name="図 13">
            <a:extLst>
              <a:ext uri="{FF2B5EF4-FFF2-40B4-BE49-F238E27FC236}">
                <a16:creationId xmlns:a16="http://schemas.microsoft.com/office/drawing/2014/main" id="{2EC5CF56-E026-BAB9-5997-BE8F36360347}"/>
              </a:ext>
            </a:extLst>
          </p:cNvPr>
          <p:cNvPicPr>
            <a:picLocks noChangeAspect="1"/>
          </p:cNvPicPr>
          <p:nvPr/>
        </p:nvPicPr>
        <p:blipFill>
          <a:blip r:embed="rId2"/>
          <a:stretch>
            <a:fillRect/>
          </a:stretch>
        </p:blipFill>
        <p:spPr>
          <a:xfrm>
            <a:off x="6597742" y="2902128"/>
            <a:ext cx="3441700" cy="952500"/>
          </a:xfrm>
          <a:prstGeom prst="rect">
            <a:avLst/>
          </a:prstGeom>
        </p:spPr>
      </p:pic>
      <p:sp>
        <p:nvSpPr>
          <p:cNvPr id="15" name="テキスト ボックス 14">
            <a:extLst>
              <a:ext uri="{FF2B5EF4-FFF2-40B4-BE49-F238E27FC236}">
                <a16:creationId xmlns:a16="http://schemas.microsoft.com/office/drawing/2014/main" id="{BE69379A-1453-897C-0723-C75E999C0CC6}"/>
              </a:ext>
            </a:extLst>
          </p:cNvPr>
          <p:cNvSpPr txBox="1"/>
          <p:nvPr/>
        </p:nvSpPr>
        <p:spPr>
          <a:xfrm>
            <a:off x="4598468" y="2257154"/>
            <a:ext cx="1678665" cy="954107"/>
          </a:xfrm>
          <a:prstGeom prst="rect">
            <a:avLst/>
          </a:prstGeom>
          <a:noFill/>
        </p:spPr>
        <p:txBody>
          <a:bodyPr wrap="none" rtlCol="0">
            <a:spAutoFit/>
          </a:bodyPr>
          <a:lstStyle/>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Thomson </a:t>
            </a:r>
          </a:p>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scattering</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D1EF5C00-DB5C-480C-9B43-0CE4DA7CBBF6}"/>
              </a:ext>
            </a:extLst>
          </p:cNvPr>
          <p:cNvSpPr txBox="1"/>
          <p:nvPr/>
        </p:nvSpPr>
        <p:spPr>
          <a:xfrm>
            <a:off x="4556299" y="4398141"/>
            <a:ext cx="1600118" cy="1384995"/>
          </a:xfrm>
          <a:prstGeom prst="rect">
            <a:avLst/>
          </a:prstGeom>
          <a:noFill/>
        </p:spPr>
        <p:txBody>
          <a:bodyPr wrap="none" rtlCol="0">
            <a:spAutoFit/>
          </a:bodyPr>
          <a:lstStyle/>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Resonant</a:t>
            </a:r>
          </a:p>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cyclotron</a:t>
            </a:r>
          </a:p>
          <a:p>
            <a:pPr algn="ct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scattering</a:t>
            </a:r>
          </a:p>
        </p:txBody>
      </p:sp>
      <p:pic>
        <p:nvPicPr>
          <p:cNvPr id="19" name="図 18">
            <a:extLst>
              <a:ext uri="{FF2B5EF4-FFF2-40B4-BE49-F238E27FC236}">
                <a16:creationId xmlns:a16="http://schemas.microsoft.com/office/drawing/2014/main" id="{E5596EB8-52E2-2D9C-010E-AC47158B6C71}"/>
              </a:ext>
            </a:extLst>
          </p:cNvPr>
          <p:cNvPicPr>
            <a:picLocks noChangeAspect="1"/>
          </p:cNvPicPr>
          <p:nvPr/>
        </p:nvPicPr>
        <p:blipFill>
          <a:blip r:embed="rId3"/>
          <a:stretch>
            <a:fillRect/>
          </a:stretch>
        </p:blipFill>
        <p:spPr>
          <a:xfrm>
            <a:off x="6594173" y="4238978"/>
            <a:ext cx="3673486" cy="879567"/>
          </a:xfrm>
          <a:prstGeom prst="rect">
            <a:avLst/>
          </a:prstGeom>
        </p:spPr>
      </p:pic>
      <p:sp>
        <p:nvSpPr>
          <p:cNvPr id="20" name="テキスト ボックス 19">
            <a:extLst>
              <a:ext uri="{FF2B5EF4-FFF2-40B4-BE49-F238E27FC236}">
                <a16:creationId xmlns:a16="http://schemas.microsoft.com/office/drawing/2014/main" id="{167825C3-6223-7505-2442-6F33E2EA4CE7}"/>
              </a:ext>
            </a:extLst>
          </p:cNvPr>
          <p:cNvSpPr txBox="1"/>
          <p:nvPr/>
        </p:nvSpPr>
        <p:spPr>
          <a:xfrm rot="16200000">
            <a:off x="5024074" y="3277176"/>
            <a:ext cx="723275" cy="1200329"/>
          </a:xfrm>
          <a:prstGeom prst="rect">
            <a:avLst/>
          </a:prstGeom>
          <a:noFill/>
        </p:spPr>
        <p:txBody>
          <a:bodyPr wrap="none" rtlCol="0">
            <a:spAutoFit/>
          </a:bodyPr>
          <a:lstStyle/>
          <a:p>
            <a:pPr defTabSz="457200"/>
            <a:r>
              <a:rPr lang="en-US" altLang="ja-JP" sz="7200" b="1" dirty="0">
                <a:solidFill>
                  <a:srgbClr val="011893"/>
                </a:solidFill>
                <a:latin typeface="Gill Sans MT" panose="020B0502020104020203" pitchFamily="34" charset="0"/>
                <a:ea typeface="ＭＳ Ｐゴシック" panose="020B0600070205080204" pitchFamily="34" charset="-128"/>
              </a:rPr>
              <a:t>&gt;</a:t>
            </a:r>
            <a:endParaRPr lang="ja-JP" altLang="en-US" sz="7200" b="1">
              <a:solidFill>
                <a:srgbClr val="011893"/>
              </a:solidFill>
              <a:latin typeface="Gill Sans MT" panose="020B0502020104020203" pitchFamily="34" charset="0"/>
              <a:ea typeface="ＭＳ Ｐゴシック" panose="020B0600070205080204" pitchFamily="34" charset="-128"/>
            </a:endParaRPr>
          </a:p>
        </p:txBody>
      </p:sp>
      <p:pic>
        <p:nvPicPr>
          <p:cNvPr id="21" name="図 20">
            <a:extLst>
              <a:ext uri="{FF2B5EF4-FFF2-40B4-BE49-F238E27FC236}">
                <a16:creationId xmlns:a16="http://schemas.microsoft.com/office/drawing/2014/main" id="{8B1D34E6-FA27-0EBD-EC4D-8BBD6F6102E5}"/>
              </a:ext>
            </a:extLst>
          </p:cNvPr>
          <p:cNvPicPr>
            <a:picLocks noChangeAspect="1"/>
          </p:cNvPicPr>
          <p:nvPr/>
        </p:nvPicPr>
        <p:blipFill>
          <a:blip r:embed="rId4"/>
          <a:stretch>
            <a:fillRect/>
          </a:stretch>
        </p:blipFill>
        <p:spPr>
          <a:xfrm>
            <a:off x="6594173" y="2411116"/>
            <a:ext cx="1384300" cy="279400"/>
          </a:xfrm>
          <a:prstGeom prst="rect">
            <a:avLst/>
          </a:prstGeom>
        </p:spPr>
      </p:pic>
      <p:sp>
        <p:nvSpPr>
          <p:cNvPr id="22" name="テキスト ボックス 21">
            <a:extLst>
              <a:ext uri="{FF2B5EF4-FFF2-40B4-BE49-F238E27FC236}">
                <a16:creationId xmlns:a16="http://schemas.microsoft.com/office/drawing/2014/main" id="{6B126367-3D25-58E5-C699-C306565DB3B9}"/>
              </a:ext>
            </a:extLst>
          </p:cNvPr>
          <p:cNvSpPr txBox="1"/>
          <p:nvPr/>
        </p:nvSpPr>
        <p:spPr>
          <a:xfrm>
            <a:off x="1514782" y="5936504"/>
            <a:ext cx="1499706" cy="923330"/>
          </a:xfrm>
          <a:prstGeom prst="rect">
            <a:avLst/>
          </a:prstGeom>
          <a:noFill/>
        </p:spPr>
        <p:txBody>
          <a:bodyPr wrap="none" rtlCol="0">
            <a:spAutoFit/>
          </a:bodyPr>
          <a:lstStyle/>
          <a:p>
            <a:pPr defTabSz="457200">
              <a:defRPr/>
            </a:pPr>
            <a:r>
              <a:rPr lang="en" altLang="ja-JP" dirty="0" err="1">
                <a:solidFill>
                  <a:prstClr val="black"/>
                </a:solidFill>
                <a:latin typeface="Gill Sans MT" panose="020B0502020104020203" pitchFamily="34" charset="0"/>
                <a:ea typeface="ＭＳ Ｐゴシック" panose="020B0600070205080204" pitchFamily="34" charset="-128"/>
              </a:rPr>
              <a:t>Mitrofanov</a:t>
            </a:r>
            <a:r>
              <a:rPr lang="en" altLang="ja-JP" dirty="0">
                <a:solidFill>
                  <a:prstClr val="black"/>
                </a:solidFill>
                <a:latin typeface="Gill Sans MT" panose="020B0502020104020203" pitchFamily="34" charset="0"/>
                <a:ea typeface="ＭＳ Ｐゴシック" panose="020B0600070205080204" pitchFamily="34" charset="-128"/>
              </a:rPr>
              <a:t> </a:t>
            </a:r>
          </a:p>
          <a:p>
            <a:pPr defTabSz="457200">
              <a:defRPr/>
            </a:pPr>
            <a:r>
              <a:rPr lang="en" altLang="ja-JP" dirty="0">
                <a:solidFill>
                  <a:prstClr val="black"/>
                </a:solidFill>
                <a:latin typeface="Gill Sans MT" panose="020B0502020104020203" pitchFamily="34" charset="0"/>
                <a:ea typeface="ＭＳ Ｐゴシック" panose="020B0600070205080204" pitchFamily="34" charset="-128"/>
              </a:rPr>
              <a:t>&amp; Pavlov 82</a:t>
            </a:r>
          </a:p>
          <a:p>
            <a:pPr defTabSz="457200">
              <a:defRPr/>
            </a:pPr>
            <a:r>
              <a:rPr lang="en" altLang="ja-JP" dirty="0">
                <a:solidFill>
                  <a:prstClr val="black"/>
                </a:solidFill>
                <a:latin typeface="Gill Sans MT" panose="020B0502020104020203" pitchFamily="34" charset="0"/>
                <a:ea typeface="ＭＳ Ｐゴシック" panose="020B0600070205080204" pitchFamily="34" charset="-128"/>
              </a:rPr>
              <a:t>Wada &amp; KI 22</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37" name="テキスト ボックス 36">
            <a:extLst>
              <a:ext uri="{FF2B5EF4-FFF2-40B4-BE49-F238E27FC236}">
                <a16:creationId xmlns:a16="http://schemas.microsoft.com/office/drawing/2014/main" id="{C39617B8-2BDA-A8F1-0E8A-B4F69227C3C3}"/>
              </a:ext>
            </a:extLst>
          </p:cNvPr>
          <p:cNvSpPr txBox="1"/>
          <p:nvPr/>
        </p:nvSpPr>
        <p:spPr>
          <a:xfrm>
            <a:off x="6492984" y="6276035"/>
            <a:ext cx="3422412" cy="523220"/>
          </a:xfrm>
          <a:prstGeom prst="rect">
            <a:avLst/>
          </a:prstGeom>
          <a:noFill/>
        </p:spPr>
        <p:txBody>
          <a:bodyPr wrap="none" rtlCol="0">
            <a:spAutoFit/>
          </a:bodyPr>
          <a:lstStyle/>
          <a:p>
            <a:pPr defTabSz="457200"/>
            <a:r>
              <a:rPr lang="en-US" altLang="ja-JP" sz="2800" b="1" dirty="0">
                <a:solidFill>
                  <a:srgbClr val="00B050"/>
                </a:solidFill>
                <a:latin typeface="Gill Sans MT" panose="020B0502020104020203" pitchFamily="34" charset="0"/>
                <a:ea typeface="ＭＳ Ｐゴシック" panose="020B0600070205080204" pitchFamily="34" charset="-128"/>
              </a:rPr>
              <a:t>B</a:t>
            </a:r>
            <a:r>
              <a:rPr lang="en-US" altLang="ja-JP" sz="2800" dirty="0">
                <a:solidFill>
                  <a:srgbClr val="00B050"/>
                </a:solidFill>
                <a:latin typeface="Gill Sans MT" panose="020B0502020104020203" pitchFamily="34" charset="0"/>
                <a:ea typeface="ＭＳ Ｐゴシック" panose="020B0600070205080204" pitchFamily="34" charset="-128"/>
              </a:rPr>
              <a:t> || </a:t>
            </a:r>
            <a:r>
              <a:rPr lang="en-US" altLang="ja-JP" sz="2800" b="1" dirty="0" err="1">
                <a:solidFill>
                  <a:srgbClr val="00B050"/>
                </a:solidFill>
                <a:latin typeface="Gill Sans MT" panose="020B0502020104020203" pitchFamily="34" charset="0"/>
                <a:ea typeface="ＭＳ Ｐゴシック" panose="020B0600070205080204" pitchFamily="34" charset="-128"/>
              </a:rPr>
              <a:t>n</a:t>
            </a:r>
            <a:r>
              <a:rPr lang="en-US" altLang="ja-JP" sz="2800" baseline="-25000" dirty="0" err="1">
                <a:solidFill>
                  <a:srgbClr val="00B050"/>
                </a:solidFill>
                <a:latin typeface="Gill Sans MT" panose="020B0502020104020203" pitchFamily="34" charset="0"/>
                <a:ea typeface="ＭＳ Ｐゴシック" panose="020B0600070205080204" pitchFamily="34" charset="-128"/>
              </a:rPr>
              <a:t>radiation</a:t>
            </a:r>
            <a:r>
              <a:rPr lang="en-US" altLang="ja-JP" sz="2800" dirty="0">
                <a:solidFill>
                  <a:srgbClr val="00B050"/>
                </a:solidFill>
                <a:latin typeface="Gill Sans MT" panose="020B0502020104020203" pitchFamily="34" charset="0"/>
                <a:ea typeface="ＭＳ Ｐゴシック" panose="020B0600070205080204" pitchFamily="34" charset="-128"/>
              </a:rPr>
              <a:t> for high </a:t>
            </a:r>
            <a:r>
              <a:rPr lang="en-US" altLang="ja-JP" sz="2800" dirty="0">
                <a:solidFill>
                  <a:srgbClr val="00B050"/>
                </a:solidFill>
                <a:latin typeface="Symbol" pitchFamily="2" charset="2"/>
                <a:ea typeface="ＭＳ Ｐゴシック" panose="020B0600070205080204" pitchFamily="34" charset="-128"/>
              </a:rPr>
              <a:t>G</a:t>
            </a:r>
            <a:endParaRPr lang="ja-JP" altLang="en-US" sz="2800">
              <a:solidFill>
                <a:srgbClr val="00B050"/>
              </a:solidFill>
              <a:latin typeface="Symbol" pitchFamily="2" charset="2"/>
              <a:ea typeface="ＭＳ Ｐゴシック" panose="020B0600070205080204" pitchFamily="34" charset="-128"/>
            </a:endParaRPr>
          </a:p>
        </p:txBody>
      </p:sp>
      <p:pic>
        <p:nvPicPr>
          <p:cNvPr id="38" name="図 37">
            <a:extLst>
              <a:ext uri="{FF2B5EF4-FFF2-40B4-BE49-F238E27FC236}">
                <a16:creationId xmlns:a16="http://schemas.microsoft.com/office/drawing/2014/main" id="{955A58AB-9285-80AE-B83A-14332B3DA9C7}"/>
              </a:ext>
            </a:extLst>
          </p:cNvPr>
          <p:cNvPicPr>
            <a:picLocks noChangeAspect="1"/>
          </p:cNvPicPr>
          <p:nvPr/>
        </p:nvPicPr>
        <p:blipFill>
          <a:blip r:embed="rId5"/>
          <a:stretch>
            <a:fillRect/>
          </a:stretch>
        </p:blipFill>
        <p:spPr>
          <a:xfrm>
            <a:off x="6594173" y="5194317"/>
            <a:ext cx="3975100" cy="1079500"/>
          </a:xfrm>
          <a:prstGeom prst="rect">
            <a:avLst/>
          </a:prstGeom>
        </p:spPr>
      </p:pic>
    </p:spTree>
    <p:extLst>
      <p:ext uri="{BB962C8B-B14F-4D97-AF65-F5344CB8AC3E}">
        <p14:creationId xmlns:p14="http://schemas.microsoft.com/office/powerpoint/2010/main" val="334307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80CB84-DF7D-2137-E38F-C1C008400B90}"/>
              </a:ext>
            </a:extLst>
          </p:cNvPr>
          <p:cNvSpPr>
            <a:spLocks noGrp="1"/>
          </p:cNvSpPr>
          <p:nvPr>
            <p:ph type="title"/>
          </p:nvPr>
        </p:nvSpPr>
        <p:spPr/>
        <p:txBody>
          <a:bodyPr/>
          <a:lstStyle/>
          <a:p>
            <a:r>
              <a:rPr kumimoji="1" lang="en-US" altLang="ja-JP" dirty="0"/>
              <a:t>Fast Radio Bursts (FRB)</a:t>
            </a:r>
            <a:endParaRPr kumimoji="1" lang="ja-JP" altLang="en-US"/>
          </a:p>
        </p:txBody>
      </p:sp>
      <p:sp>
        <p:nvSpPr>
          <p:cNvPr id="4" name="日付プレースホルダー 3">
            <a:extLst>
              <a:ext uri="{FF2B5EF4-FFF2-40B4-BE49-F238E27FC236}">
                <a16:creationId xmlns:a16="http://schemas.microsoft.com/office/drawing/2014/main" id="{E3E56CC7-CB62-F3EF-7DD3-B2559C43A0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フッター プレースホルダー 4">
            <a:extLst>
              <a:ext uri="{FF2B5EF4-FFF2-40B4-BE49-F238E27FC236}">
                <a16:creationId xmlns:a16="http://schemas.microsoft.com/office/drawing/2014/main" id="{EDDE8AD3-1B34-3698-9ADF-5491E883E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6" name="スライド番号プレースホルダー 5">
            <a:extLst>
              <a:ext uri="{FF2B5EF4-FFF2-40B4-BE49-F238E27FC236}">
                <a16:creationId xmlns:a16="http://schemas.microsoft.com/office/drawing/2014/main" id="{9C0EADC5-FBC4-6B5A-17EE-BDFBD59E1F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pic>
        <p:nvPicPr>
          <p:cNvPr id="7" name="図 6">
            <a:extLst>
              <a:ext uri="{FF2B5EF4-FFF2-40B4-BE49-F238E27FC236}">
                <a16:creationId xmlns:a16="http://schemas.microsoft.com/office/drawing/2014/main" id="{66D4B168-841C-BF56-19CE-FBB0E80CA091}"/>
              </a:ext>
            </a:extLst>
          </p:cNvPr>
          <p:cNvPicPr>
            <a:picLocks noChangeAspect="1"/>
          </p:cNvPicPr>
          <p:nvPr/>
        </p:nvPicPr>
        <p:blipFill rotWithShape="1">
          <a:blip r:embed="rId3"/>
          <a:srcRect l="7168" r="6451" b="5502"/>
          <a:stretch/>
        </p:blipFill>
        <p:spPr>
          <a:xfrm>
            <a:off x="6592522" y="1281566"/>
            <a:ext cx="4492148" cy="5576434"/>
          </a:xfrm>
          <a:prstGeom prst="rect">
            <a:avLst/>
          </a:prstGeom>
        </p:spPr>
      </p:pic>
      <p:pic>
        <p:nvPicPr>
          <p:cNvPr id="8" name="図 7">
            <a:extLst>
              <a:ext uri="{FF2B5EF4-FFF2-40B4-BE49-F238E27FC236}">
                <a16:creationId xmlns:a16="http://schemas.microsoft.com/office/drawing/2014/main" id="{D3B40E6D-FFAF-8432-D8DA-B4BD99DAF928}"/>
              </a:ext>
            </a:extLst>
          </p:cNvPr>
          <p:cNvPicPr>
            <a:picLocks noChangeAspect="1"/>
          </p:cNvPicPr>
          <p:nvPr/>
        </p:nvPicPr>
        <p:blipFill rotWithShape="1">
          <a:blip r:embed="rId4"/>
          <a:srcRect b="38934"/>
          <a:stretch/>
        </p:blipFill>
        <p:spPr>
          <a:xfrm>
            <a:off x="718583" y="1402247"/>
            <a:ext cx="4568037" cy="3389357"/>
          </a:xfrm>
          <a:prstGeom prst="rect">
            <a:avLst/>
          </a:prstGeom>
        </p:spPr>
      </p:pic>
      <p:sp>
        <p:nvSpPr>
          <p:cNvPr id="9" name="テキスト ボックス 8">
            <a:extLst>
              <a:ext uri="{FF2B5EF4-FFF2-40B4-BE49-F238E27FC236}">
                <a16:creationId xmlns:a16="http://schemas.microsoft.com/office/drawing/2014/main" id="{B9D59B50-1F81-6F78-731F-472290EF990A}"/>
              </a:ext>
            </a:extLst>
          </p:cNvPr>
          <p:cNvSpPr txBox="1"/>
          <p:nvPr/>
        </p:nvSpPr>
        <p:spPr>
          <a:xfrm>
            <a:off x="867847" y="4898976"/>
            <a:ext cx="4749955" cy="1938992"/>
          </a:xfrm>
          <a:prstGeom prst="rect">
            <a:avLst/>
          </a:prstGeom>
          <a:solidFill>
            <a:schemeClr val="bg1">
              <a:alpha val="65000"/>
            </a:schemeClr>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4000" b="1" i="1" u="none" strike="noStrike" kern="1200" cap="none" spc="0" normalizeH="0" baseline="0" noProof="0" dirty="0">
                <a:ln>
                  <a:noFill/>
                </a:ln>
                <a:solidFill>
                  <a:srgbClr val="FF0000"/>
                </a:solidFill>
                <a:effectLst/>
                <a:uLnTx/>
                <a:uFillTx/>
                <a:latin typeface="Gill Sans"/>
                <a:ea typeface="ＭＳ Ｐゴシック" panose="020B0600070205080204" pitchFamily="34" charset="-128"/>
                <a:cs typeface="Gill Sans"/>
              </a:rPr>
              <a:t>Most luminous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4000" b="1" i="1" u="none" strike="noStrike" kern="1200" cap="none" spc="0" normalizeH="0" baseline="0" noProof="0" dirty="0">
                <a:ln>
                  <a:noFill/>
                </a:ln>
                <a:solidFill>
                  <a:srgbClr val="FF0000"/>
                </a:solidFill>
                <a:effectLst/>
                <a:uLnTx/>
                <a:uFillTx/>
                <a:latin typeface="Gill Sans"/>
                <a:ea typeface="ＭＳ Ｐゴシック" panose="020B0600070205080204" pitchFamily="34" charset="-128"/>
                <a:cs typeface="Gill Sans"/>
              </a:rPr>
              <a:t>radio transients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4000" b="1" i="1" u="none" strike="noStrike" kern="1200" cap="none" spc="0" normalizeH="0" baseline="0" noProof="0" dirty="0">
                <a:ln>
                  <a:noFill/>
                </a:ln>
                <a:solidFill>
                  <a:srgbClr val="011893"/>
                </a:solidFill>
                <a:effectLst/>
                <a:uLnTx/>
                <a:uFillTx/>
                <a:latin typeface="Gill Sans"/>
                <a:ea typeface="ＭＳ Ｐゴシック" panose="020B0600070205080204" pitchFamily="34" charset="-128"/>
                <a:cs typeface="Gill Sans"/>
              </a:rPr>
              <a:t>discovered in 2007</a:t>
            </a:r>
            <a:endParaRPr kumimoji="1" lang="en-US" altLang="ja-JP" sz="4000" b="1" i="1" u="none" strike="noStrike" kern="1200" cap="none" spc="0" normalizeH="0" baseline="0" noProof="0" dirty="0">
              <a:ln>
                <a:noFill/>
              </a:ln>
              <a:solidFill>
                <a:srgbClr val="011893"/>
              </a:solidFill>
              <a:effectLst/>
              <a:uLnTx/>
              <a:uFillTx/>
              <a:latin typeface="Gill Sans"/>
              <a:ea typeface="ＭＳ Ｐゴシック" panose="020B0600070205080204" pitchFamily="34" charset="-128"/>
              <a:cs typeface="Gill Sans"/>
            </a:endParaRPr>
          </a:p>
        </p:txBody>
      </p:sp>
      <p:sp>
        <p:nvSpPr>
          <p:cNvPr id="10" name="テキスト ボックス 9">
            <a:extLst>
              <a:ext uri="{FF2B5EF4-FFF2-40B4-BE49-F238E27FC236}">
                <a16:creationId xmlns:a16="http://schemas.microsoft.com/office/drawing/2014/main" id="{049D30C4-4ABA-4014-BC5C-CB6A77FDCB59}"/>
              </a:ext>
            </a:extLst>
          </p:cNvPr>
          <p:cNvSpPr txBox="1"/>
          <p:nvPr/>
        </p:nvSpPr>
        <p:spPr>
          <a:xfrm>
            <a:off x="7264844" y="5391768"/>
            <a:ext cx="15231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Thornton+ 13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テキスト ボックス 10">
            <a:extLst>
              <a:ext uri="{FF2B5EF4-FFF2-40B4-BE49-F238E27FC236}">
                <a16:creationId xmlns:a16="http://schemas.microsoft.com/office/drawing/2014/main" id="{3768204C-0FB4-F5DE-275B-B6E7CC6C81D0}"/>
              </a:ext>
            </a:extLst>
          </p:cNvPr>
          <p:cNvSpPr txBox="1"/>
          <p:nvPr/>
        </p:nvSpPr>
        <p:spPr>
          <a:xfrm>
            <a:off x="179197" y="4660624"/>
            <a:ext cx="13773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Lorimer+ 07</a:t>
            </a:r>
            <a:endParaRPr kumimoji="1" lang="ja-JP" altLang="en-US" sz="1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71909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79619A-4283-3CB2-4216-FB84173C9D5E}"/>
              </a:ext>
            </a:extLst>
          </p:cNvPr>
          <p:cNvSpPr>
            <a:spLocks noGrp="1"/>
          </p:cNvSpPr>
          <p:nvPr>
            <p:ph type="title"/>
          </p:nvPr>
        </p:nvSpPr>
        <p:spPr/>
        <p:txBody>
          <a:bodyPr/>
          <a:lstStyle/>
          <a:p>
            <a:r>
              <a:rPr kumimoji="1" lang="en-US" altLang="ja-JP" dirty="0"/>
              <a:t>Radiative </a:t>
            </a:r>
            <a:r>
              <a:rPr lang="en-US" altLang="ja-JP" dirty="0"/>
              <a:t>Deceleration</a:t>
            </a:r>
            <a:endParaRPr kumimoji="1" lang="ja-JP" altLang="en-US"/>
          </a:p>
        </p:txBody>
      </p:sp>
      <p:sp>
        <p:nvSpPr>
          <p:cNvPr id="3" name="日付プレースホルダー 2">
            <a:extLst>
              <a:ext uri="{FF2B5EF4-FFF2-40B4-BE49-F238E27FC236}">
                <a16:creationId xmlns:a16="http://schemas.microsoft.com/office/drawing/2014/main" id="{4074C2E4-32F3-A487-A3B1-4650DE33B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44AC910D-E928-9368-0E61-AF8D7B4347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1B677BC8-A5D2-AF3D-21AE-B11DB3450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9" name="円弧 8">
            <a:extLst>
              <a:ext uri="{FF2B5EF4-FFF2-40B4-BE49-F238E27FC236}">
                <a16:creationId xmlns:a16="http://schemas.microsoft.com/office/drawing/2014/main" id="{66F0927A-23A3-8CA1-4073-F3FBD8B7CD75}"/>
              </a:ext>
            </a:extLst>
          </p:cNvPr>
          <p:cNvSpPr>
            <a:spLocks noChangeAspect="1"/>
          </p:cNvSpPr>
          <p:nvPr/>
        </p:nvSpPr>
        <p:spPr>
          <a:xfrm>
            <a:off x="0" y="3812400"/>
            <a:ext cx="6091200" cy="6091200"/>
          </a:xfrm>
          <a:prstGeom prst="arc">
            <a:avLst>
              <a:gd name="adj1" fmla="val 12336848"/>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 name="円弧 9">
            <a:extLst>
              <a:ext uri="{FF2B5EF4-FFF2-40B4-BE49-F238E27FC236}">
                <a16:creationId xmlns:a16="http://schemas.microsoft.com/office/drawing/2014/main" id="{40C96BBF-AA46-B01B-4B34-D1F46F8D8B05}"/>
              </a:ext>
            </a:extLst>
          </p:cNvPr>
          <p:cNvSpPr>
            <a:spLocks/>
          </p:cNvSpPr>
          <p:nvPr/>
        </p:nvSpPr>
        <p:spPr>
          <a:xfrm>
            <a:off x="0" y="4421520"/>
            <a:ext cx="4872960" cy="4872960"/>
          </a:xfrm>
          <a:prstGeom prst="arc">
            <a:avLst>
              <a:gd name="adj1" fmla="val 12740701"/>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 name="円弧 10">
            <a:extLst>
              <a:ext uri="{FF2B5EF4-FFF2-40B4-BE49-F238E27FC236}">
                <a16:creationId xmlns:a16="http://schemas.microsoft.com/office/drawing/2014/main" id="{B1EADDEA-E310-777E-30FC-56D345C7C727}"/>
              </a:ext>
            </a:extLst>
          </p:cNvPr>
          <p:cNvSpPr>
            <a:spLocks noChangeAspect="1"/>
          </p:cNvSpPr>
          <p:nvPr/>
        </p:nvSpPr>
        <p:spPr>
          <a:xfrm>
            <a:off x="0" y="2892975"/>
            <a:ext cx="7918560" cy="7918560"/>
          </a:xfrm>
          <a:prstGeom prst="arc">
            <a:avLst>
              <a:gd name="adj1" fmla="val 11982617"/>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 name="円弧 11">
            <a:extLst>
              <a:ext uri="{FF2B5EF4-FFF2-40B4-BE49-F238E27FC236}">
                <a16:creationId xmlns:a16="http://schemas.microsoft.com/office/drawing/2014/main" id="{4A8996E7-1242-B0EC-41C8-7129DD856215}"/>
              </a:ext>
            </a:extLst>
          </p:cNvPr>
          <p:cNvSpPr>
            <a:spLocks noChangeAspect="1"/>
          </p:cNvSpPr>
          <p:nvPr/>
        </p:nvSpPr>
        <p:spPr>
          <a:xfrm>
            <a:off x="0" y="1497744"/>
            <a:ext cx="10720512" cy="10720512"/>
          </a:xfrm>
          <a:prstGeom prst="arc">
            <a:avLst>
              <a:gd name="adj1" fmla="val 11678658"/>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highlight>
                <a:srgbClr val="011893"/>
              </a:highlight>
              <a:uLnTx/>
              <a:uFillTx/>
              <a:latin typeface="Calibri"/>
              <a:ea typeface="ＭＳ Ｐゴシック" panose="020B0600070205080204" pitchFamily="34" charset="-128"/>
              <a:cs typeface="+mn-cs"/>
            </a:endParaRPr>
          </a:p>
        </p:txBody>
      </p:sp>
      <p:sp>
        <p:nvSpPr>
          <p:cNvPr id="13" name="円弧 12">
            <a:extLst>
              <a:ext uri="{FF2B5EF4-FFF2-40B4-BE49-F238E27FC236}">
                <a16:creationId xmlns:a16="http://schemas.microsoft.com/office/drawing/2014/main" id="{3910B7A6-326B-867D-7AB4-44A43E8E477A}"/>
              </a:ext>
            </a:extLst>
          </p:cNvPr>
          <p:cNvSpPr>
            <a:spLocks noChangeAspect="1"/>
          </p:cNvSpPr>
          <p:nvPr/>
        </p:nvSpPr>
        <p:spPr>
          <a:xfrm>
            <a:off x="0" y="4903071"/>
            <a:ext cx="3898368" cy="3898368"/>
          </a:xfrm>
          <a:prstGeom prst="arc">
            <a:avLst>
              <a:gd name="adj1" fmla="val 13232049"/>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6" name="円/楕円 5">
            <a:extLst>
              <a:ext uri="{FF2B5EF4-FFF2-40B4-BE49-F238E27FC236}">
                <a16:creationId xmlns:a16="http://schemas.microsoft.com/office/drawing/2014/main" id="{237A5023-6F45-D06D-21AC-2FA27AF572F2}"/>
              </a:ext>
            </a:extLst>
          </p:cNvPr>
          <p:cNvSpPr>
            <a:spLocks noChangeAspect="1"/>
          </p:cNvSpPr>
          <p:nvPr/>
        </p:nvSpPr>
        <p:spPr>
          <a:xfrm>
            <a:off x="-1350000" y="5502255"/>
            <a:ext cx="2700000" cy="270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A8CEF009-C14E-D34F-23DD-E76678C5C3DE}"/>
              </a:ext>
            </a:extLst>
          </p:cNvPr>
          <p:cNvSpPr txBox="1"/>
          <p:nvPr/>
        </p:nvSpPr>
        <p:spPr>
          <a:xfrm rot="2700000">
            <a:off x="-182393"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01FAE9F1-45B2-910C-EB3F-25C6D439DA51}"/>
              </a:ext>
            </a:extLst>
          </p:cNvPr>
          <p:cNvSpPr txBox="1"/>
          <p:nvPr/>
        </p:nvSpPr>
        <p:spPr>
          <a:xfrm>
            <a:off x="9948283" y="6273225"/>
            <a:ext cx="1898277"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a:t>
            </a:r>
            <a:r>
              <a:rPr kumimoji="1" lang="en-US" altLang="ja-JP" sz="3200" b="0" i="0" u="none" strike="noStrike" kern="1200" cap="none" spc="0" normalizeH="0" baseline="-25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a:t>
            </a:r>
            <a:r>
              <a:rPr kumimoji="1" lang="en-US" altLang="ja-JP" sz="3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2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2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5" name="テキスト ボックス 14">
            <a:extLst>
              <a:ext uri="{FF2B5EF4-FFF2-40B4-BE49-F238E27FC236}">
                <a16:creationId xmlns:a16="http://schemas.microsoft.com/office/drawing/2014/main" id="{6B953FAC-AC39-A85D-F428-C3ABF2788C39}"/>
              </a:ext>
            </a:extLst>
          </p:cNvPr>
          <p:cNvSpPr txBox="1"/>
          <p:nvPr/>
        </p:nvSpPr>
        <p:spPr>
          <a:xfrm>
            <a:off x="1331669" y="6290974"/>
            <a:ext cx="17139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R~10</a:t>
            </a:r>
            <a:r>
              <a:rPr kumimoji="1" lang="en-US" altLang="ja-JP" sz="32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6</a:t>
            </a:r>
            <a:r>
              <a:rPr kumimoji="1" lang="en-US" altLang="ja-JP" sz="3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2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425413B8-4E20-2650-0F12-927DB3212A0F}"/>
              </a:ext>
            </a:extLst>
          </p:cNvPr>
          <p:cNvSpPr txBox="1"/>
          <p:nvPr/>
        </p:nvSpPr>
        <p:spPr>
          <a:xfrm>
            <a:off x="9268560" y="1800043"/>
            <a:ext cx="146386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B</a:t>
            </a:r>
            <a:r>
              <a:rPr kumimoji="1" lang="ja-JP" altLang="en-US" sz="44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rPr>
              <a:t>∝</a:t>
            </a:r>
            <a:r>
              <a:rPr kumimoji="1" lang="en-US" altLang="ja-JP" sz="4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a:t>
            </a:r>
            <a:r>
              <a:rPr kumimoji="1" lang="en-US" altLang="ja-JP" sz="10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a:t>
            </a:r>
            <a:r>
              <a:rPr kumimoji="1" lang="en-US" altLang="ja-JP" sz="44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-3</a:t>
            </a:r>
            <a:endParaRPr kumimoji="1" lang="ja-JP" altLang="en-US" sz="4400" b="0" i="0" u="none" strike="noStrike" kern="1200" cap="none" spc="0" normalizeH="0" baseline="3000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cxnSp>
        <p:nvCxnSpPr>
          <p:cNvPr id="24" name="直線コネクタ 23">
            <a:extLst>
              <a:ext uri="{FF2B5EF4-FFF2-40B4-BE49-F238E27FC236}">
                <a16:creationId xmlns:a16="http://schemas.microsoft.com/office/drawing/2014/main" id="{FCEF4CB7-C238-776B-2EDE-F92DCE6F7821}"/>
              </a:ext>
            </a:extLst>
          </p:cNvPr>
          <p:cNvCxnSpPr>
            <a:cxnSpLocks/>
          </p:cNvCxnSpPr>
          <p:nvPr/>
        </p:nvCxnSpPr>
        <p:spPr>
          <a:xfrm flipH="1">
            <a:off x="4477575" y="3256246"/>
            <a:ext cx="457072" cy="902634"/>
          </a:xfrm>
          <a:prstGeom prst="line">
            <a:avLst/>
          </a:prstGeom>
          <a:ln w="381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7790B053-98EE-9CEC-73F2-A151D0B91A97}"/>
              </a:ext>
            </a:extLst>
          </p:cNvPr>
          <p:cNvCxnSpPr>
            <a:cxnSpLocks/>
          </p:cNvCxnSpPr>
          <p:nvPr/>
        </p:nvCxnSpPr>
        <p:spPr>
          <a:xfrm flipV="1">
            <a:off x="3730723" y="3224463"/>
            <a:ext cx="1239167" cy="648724"/>
          </a:xfrm>
          <a:prstGeom prst="straightConnector1">
            <a:avLst/>
          </a:prstGeom>
          <a:ln w="76200">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B9BC4DFF-47E1-9698-7953-8797841B10B0}"/>
              </a:ext>
            </a:extLst>
          </p:cNvPr>
          <p:cNvSpPr txBox="1"/>
          <p:nvPr/>
        </p:nvSpPr>
        <p:spPr>
          <a:xfrm>
            <a:off x="77002" y="1379250"/>
            <a:ext cx="1577676"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Plasma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moves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along B</a:t>
            </a:r>
            <a:endParaRPr kumimoji="1" lang="ja-JP" altLang="en-US" sz="3600" b="0" i="0"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sp>
        <p:nvSpPr>
          <p:cNvPr id="29" name="テキスト ボックス 28">
            <a:extLst>
              <a:ext uri="{FF2B5EF4-FFF2-40B4-BE49-F238E27FC236}">
                <a16:creationId xmlns:a16="http://schemas.microsoft.com/office/drawing/2014/main" id="{98561647-6474-C328-F4AC-2C0029CEF48B}"/>
              </a:ext>
            </a:extLst>
          </p:cNvPr>
          <p:cNvSpPr txBox="1"/>
          <p:nvPr/>
        </p:nvSpPr>
        <p:spPr>
          <a:xfrm>
            <a:off x="2654893" y="2938770"/>
            <a:ext cx="169309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photon</a:t>
            </a:r>
            <a:endParaRPr kumimoji="1" lang="ja-JP" altLang="en-US" sz="4000" b="0" i="0"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cxnSp>
        <p:nvCxnSpPr>
          <p:cNvPr id="35" name="直線コネクタ 34">
            <a:extLst>
              <a:ext uri="{FF2B5EF4-FFF2-40B4-BE49-F238E27FC236}">
                <a16:creationId xmlns:a16="http://schemas.microsoft.com/office/drawing/2014/main" id="{7210ABB5-EBD7-0632-B184-F4167B7BBB9E}"/>
              </a:ext>
            </a:extLst>
          </p:cNvPr>
          <p:cNvCxnSpPr/>
          <p:nvPr/>
        </p:nvCxnSpPr>
        <p:spPr>
          <a:xfrm flipH="1">
            <a:off x="375385" y="3873187"/>
            <a:ext cx="3355338" cy="1629068"/>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995FCC78-9035-D44B-9DBD-02F265CCB2C4}"/>
              </a:ext>
            </a:extLst>
          </p:cNvPr>
          <p:cNvCxnSpPr>
            <a:cxnSpLocks/>
          </p:cNvCxnSpPr>
          <p:nvPr/>
        </p:nvCxnSpPr>
        <p:spPr>
          <a:xfrm>
            <a:off x="3730723" y="3873187"/>
            <a:ext cx="729231" cy="29320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61C7EEDC-7357-6428-EFF2-3FE5B4A22D7B}"/>
              </a:ext>
            </a:extLst>
          </p:cNvPr>
          <p:cNvSpPr txBox="1"/>
          <p:nvPr/>
        </p:nvSpPr>
        <p:spPr>
          <a:xfrm rot="1390689">
            <a:off x="3369856" y="4185147"/>
            <a:ext cx="1884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mildly </a:t>
            </a:r>
            <a:r>
              <a:rPr kumimoji="1" lang="en-US" altLang="ja-JP" sz="3200" b="0" i="0" u="none" strike="noStrike" kern="1200" cap="none" spc="0" normalizeH="0" baseline="0" noProof="0" dirty="0" err="1">
                <a:ln>
                  <a:noFill/>
                </a:ln>
                <a:solidFill>
                  <a:srgbClr val="00B050"/>
                </a:solidFill>
                <a:effectLst/>
                <a:uLnTx/>
                <a:uFillTx/>
                <a:latin typeface="Gill Sans MT" panose="020B0502020104020203" pitchFamily="34" charset="0"/>
                <a:ea typeface="ＭＳ Ｐゴシック" panose="020B0600070205080204" pitchFamily="34" charset="-128"/>
                <a:cs typeface="+mn-cs"/>
              </a:rPr>
              <a:t>rela</a:t>
            </a:r>
            <a:endParaRPr kumimoji="1" lang="ja-JP" altLang="en-US" sz="3200" b="0" i="0"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pic>
        <p:nvPicPr>
          <p:cNvPr id="8" name="図 7">
            <a:extLst>
              <a:ext uri="{FF2B5EF4-FFF2-40B4-BE49-F238E27FC236}">
                <a16:creationId xmlns:a16="http://schemas.microsoft.com/office/drawing/2014/main" id="{9A7A022A-0754-5A80-7E7F-40DE23595E65}"/>
              </a:ext>
            </a:extLst>
          </p:cNvPr>
          <p:cNvPicPr>
            <a:picLocks noChangeAspect="1"/>
          </p:cNvPicPr>
          <p:nvPr/>
        </p:nvPicPr>
        <p:blipFill>
          <a:blip r:embed="rId3"/>
          <a:stretch>
            <a:fillRect/>
          </a:stretch>
        </p:blipFill>
        <p:spPr>
          <a:xfrm>
            <a:off x="5173905" y="4453018"/>
            <a:ext cx="3701708" cy="646330"/>
          </a:xfrm>
          <a:prstGeom prst="rect">
            <a:avLst/>
          </a:prstGeom>
          <a:solidFill>
            <a:schemeClr val="bg1"/>
          </a:solidFill>
        </p:spPr>
      </p:pic>
    </p:spTree>
    <p:extLst>
      <p:ext uri="{BB962C8B-B14F-4D97-AF65-F5344CB8AC3E}">
        <p14:creationId xmlns:p14="http://schemas.microsoft.com/office/powerpoint/2010/main" val="4196580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70961-B82B-D0C4-55F4-52BE4D061131}"/>
              </a:ext>
            </a:extLst>
          </p:cNvPr>
          <p:cNvSpPr>
            <a:spLocks noGrp="1"/>
          </p:cNvSpPr>
          <p:nvPr>
            <p:ph type="title"/>
          </p:nvPr>
        </p:nvSpPr>
        <p:spPr/>
        <p:txBody>
          <a:bodyPr/>
          <a:lstStyle/>
          <a:p>
            <a:r>
              <a:rPr kumimoji="1" lang="en-US" altLang="ja-JP" dirty="0"/>
              <a:t>Isotropic Luminosity</a:t>
            </a:r>
            <a:endParaRPr kumimoji="1" lang="ja-JP" altLang="en-US"/>
          </a:p>
        </p:txBody>
      </p:sp>
      <p:sp>
        <p:nvSpPr>
          <p:cNvPr id="3" name="日付プレースホルダー 2">
            <a:extLst>
              <a:ext uri="{FF2B5EF4-FFF2-40B4-BE49-F238E27FC236}">
                <a16:creationId xmlns:a16="http://schemas.microsoft.com/office/drawing/2014/main" id="{4C02FC28-9A5C-11CD-7E32-664038317364}"/>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0EA4487B-AD46-4805-0A64-CB34C4BF206A}"/>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67A20E0E-411E-7153-1687-7EC7802CB8DE}"/>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21</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58C86697-F334-3BE9-E566-EA5BE090E2D3}"/>
              </a:ext>
            </a:extLst>
          </p:cNvPr>
          <p:cNvPicPr>
            <a:picLocks noChangeAspect="1"/>
          </p:cNvPicPr>
          <p:nvPr/>
        </p:nvPicPr>
        <p:blipFill>
          <a:blip r:embed="rId3"/>
          <a:stretch>
            <a:fillRect/>
          </a:stretch>
        </p:blipFill>
        <p:spPr>
          <a:xfrm>
            <a:off x="1524000" y="1417639"/>
            <a:ext cx="7441012" cy="5440363"/>
          </a:xfrm>
          <a:prstGeom prst="rect">
            <a:avLst/>
          </a:prstGeom>
        </p:spPr>
      </p:pic>
      <p:pic>
        <p:nvPicPr>
          <p:cNvPr id="7" name="図 6">
            <a:extLst>
              <a:ext uri="{FF2B5EF4-FFF2-40B4-BE49-F238E27FC236}">
                <a16:creationId xmlns:a16="http://schemas.microsoft.com/office/drawing/2014/main" id="{A4C78B75-43B9-6F21-2750-EABD5E9F46E8}"/>
              </a:ext>
            </a:extLst>
          </p:cNvPr>
          <p:cNvPicPr>
            <a:picLocks noChangeAspect="1"/>
          </p:cNvPicPr>
          <p:nvPr/>
        </p:nvPicPr>
        <p:blipFill>
          <a:blip r:embed="rId4"/>
          <a:stretch>
            <a:fillRect/>
          </a:stretch>
        </p:blipFill>
        <p:spPr>
          <a:xfrm>
            <a:off x="7937026" y="3502719"/>
            <a:ext cx="3729498" cy="789664"/>
          </a:xfrm>
          <a:prstGeom prst="rect">
            <a:avLst/>
          </a:prstGeom>
          <a:solidFill>
            <a:schemeClr val="bg1"/>
          </a:solidFill>
        </p:spPr>
      </p:pic>
      <p:cxnSp>
        <p:nvCxnSpPr>
          <p:cNvPr id="9" name="直線コネクタ 8">
            <a:extLst>
              <a:ext uri="{FF2B5EF4-FFF2-40B4-BE49-F238E27FC236}">
                <a16:creationId xmlns:a16="http://schemas.microsoft.com/office/drawing/2014/main" id="{EF1E7E12-77F4-B3CF-B884-BC1ECCA02CBF}"/>
              </a:ext>
            </a:extLst>
          </p:cNvPr>
          <p:cNvCxnSpPr/>
          <p:nvPr/>
        </p:nvCxnSpPr>
        <p:spPr>
          <a:xfrm>
            <a:off x="2568102" y="4656306"/>
            <a:ext cx="6050604" cy="0"/>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2E4BDA43-A019-4D7B-A8AF-C2DDC686764B}"/>
              </a:ext>
            </a:extLst>
          </p:cNvPr>
          <p:cNvCxnSpPr>
            <a:cxnSpLocks/>
          </p:cNvCxnSpPr>
          <p:nvPr/>
        </p:nvCxnSpPr>
        <p:spPr>
          <a:xfrm flipV="1">
            <a:off x="3197157" y="4137820"/>
            <a:ext cx="0" cy="518487"/>
          </a:xfrm>
          <a:prstGeom prst="straightConnector1">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3A21964C-781E-743E-99F1-E3E37F5909C2}"/>
              </a:ext>
            </a:extLst>
          </p:cNvPr>
          <p:cNvSpPr txBox="1"/>
          <p:nvPr/>
        </p:nvSpPr>
        <p:spPr>
          <a:xfrm>
            <a:off x="2550046" y="3704566"/>
            <a:ext cx="1770036" cy="461665"/>
          </a:xfrm>
          <a:prstGeom prst="rect">
            <a:avLst/>
          </a:prstGeom>
          <a:noFill/>
        </p:spPr>
        <p:txBody>
          <a:bodyPr wrap="none" rtlCol="0">
            <a:spAutoFit/>
          </a:bodyPr>
          <a:lstStyle/>
          <a:p>
            <a:pPr defTabSz="457200">
              <a:defRPr/>
            </a:pPr>
            <a:r>
              <a:rPr lang="en-US" altLang="ja-JP" sz="2400" dirty="0">
                <a:solidFill>
                  <a:srgbClr val="00B0F0"/>
                </a:solidFill>
                <a:latin typeface="Gill Sans MT" panose="020B0502020104020203" pitchFamily="34" charset="0"/>
                <a:ea typeface="ＭＳ Ｐゴシック" panose="020B0600070205080204" pitchFamily="34" charset="-128"/>
              </a:rPr>
              <a:t>Galactic FRB</a:t>
            </a:r>
            <a:endParaRPr lang="ja-JP" altLang="en-US" sz="2400">
              <a:solidFill>
                <a:srgbClr val="00B0F0"/>
              </a:solidFill>
              <a:latin typeface="Gill Sans MT" panose="020B0502020104020203" pitchFamily="34" charset="0"/>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6E3988D6-86E4-E1FD-D0D3-5B6B7BB6D505}"/>
              </a:ext>
            </a:extLst>
          </p:cNvPr>
          <p:cNvSpPr txBox="1"/>
          <p:nvPr/>
        </p:nvSpPr>
        <p:spPr>
          <a:xfrm>
            <a:off x="6997430" y="1606600"/>
            <a:ext cx="1688347"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Emission radius</a:t>
            </a:r>
            <a:endParaRPr lang="ja-JP" altLang="en-US">
              <a:solidFill>
                <a:prstClr val="black"/>
              </a:solidFill>
              <a:latin typeface="Gill Sans MT" panose="020B0502020104020203" pitchFamily="34" charset="0"/>
              <a:ea typeface="ＭＳ Ｐゴシック" panose="020B0600070205080204" pitchFamily="34" charset="-128"/>
            </a:endParaRPr>
          </a:p>
        </p:txBody>
      </p:sp>
      <p:cxnSp>
        <p:nvCxnSpPr>
          <p:cNvPr id="16" name="直線矢印コネクタ 15">
            <a:extLst>
              <a:ext uri="{FF2B5EF4-FFF2-40B4-BE49-F238E27FC236}">
                <a16:creationId xmlns:a16="http://schemas.microsoft.com/office/drawing/2014/main" id="{AB895B0F-BF1D-8A3E-92A7-3415D2F343D8}"/>
              </a:ext>
            </a:extLst>
          </p:cNvPr>
          <p:cNvCxnSpPr/>
          <p:nvPr/>
        </p:nvCxnSpPr>
        <p:spPr>
          <a:xfrm flipV="1">
            <a:off x="7140102" y="4811949"/>
            <a:ext cx="0" cy="11348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84BA0704-0C77-ACB9-03AD-B5DC6A7B528B}"/>
              </a:ext>
            </a:extLst>
          </p:cNvPr>
          <p:cNvCxnSpPr>
            <a:cxnSpLocks/>
          </p:cNvCxnSpPr>
          <p:nvPr/>
        </p:nvCxnSpPr>
        <p:spPr>
          <a:xfrm>
            <a:off x="7543800" y="4857345"/>
            <a:ext cx="0" cy="4993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F5793A4D-26AF-953E-1389-C031209D68D1}"/>
              </a:ext>
            </a:extLst>
          </p:cNvPr>
          <p:cNvSpPr txBox="1"/>
          <p:nvPr/>
        </p:nvSpPr>
        <p:spPr>
          <a:xfrm>
            <a:off x="6700119" y="5379396"/>
            <a:ext cx="401072" cy="523220"/>
          </a:xfrm>
          <a:prstGeom prst="rect">
            <a:avLst/>
          </a:prstGeom>
          <a:noFill/>
        </p:spPr>
        <p:txBody>
          <a:bodyPr wrap="none" rtlCol="0">
            <a:spAutoFit/>
          </a:bodyPr>
          <a:lstStyle/>
          <a:p>
            <a:pPr defTabSz="457200">
              <a:defRPr/>
            </a:pPr>
            <a:r>
              <a:rPr lang="en-US" altLang="ja-JP" sz="2800" dirty="0">
                <a:solidFill>
                  <a:prstClr val="black"/>
                </a:solidFill>
                <a:latin typeface="Symbol" pitchFamily="2" charset="2"/>
                <a:ea typeface="ＭＳ Ｐゴシック" panose="020B0600070205080204" pitchFamily="34" charset="-128"/>
              </a:rPr>
              <a:t>G</a:t>
            </a:r>
            <a:endParaRPr lang="ja-JP" altLang="en-US" sz="2800">
              <a:solidFill>
                <a:prstClr val="black"/>
              </a:solidFill>
              <a:latin typeface="Symbol" pitchFamily="2" charset="2"/>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DFC7BCC5-276C-08A6-1F2C-FFE451DABBF0}"/>
              </a:ext>
            </a:extLst>
          </p:cNvPr>
          <p:cNvSpPr txBox="1"/>
          <p:nvPr/>
        </p:nvSpPr>
        <p:spPr>
          <a:xfrm>
            <a:off x="7566065" y="4829499"/>
            <a:ext cx="372218" cy="523220"/>
          </a:xfrm>
          <a:prstGeom prst="rect">
            <a:avLst/>
          </a:prstGeom>
          <a:noFill/>
        </p:spPr>
        <p:txBody>
          <a:bodyPr wrap="none" rtlCol="0">
            <a:spAutoFit/>
          </a:bodyPr>
          <a:lstStyle/>
          <a:p>
            <a:pPr defTabSz="457200">
              <a:defRPr/>
            </a:pPr>
            <a:r>
              <a:rPr lang="en-US" altLang="ja-JP" sz="2800" dirty="0">
                <a:solidFill>
                  <a:prstClr val="black"/>
                </a:solidFill>
                <a:latin typeface="Symbol" pitchFamily="2" charset="2"/>
                <a:ea typeface="ＭＳ Ｐゴシック" panose="020B0600070205080204" pitchFamily="34" charset="-128"/>
              </a:rPr>
              <a:t>q</a:t>
            </a:r>
            <a:endParaRPr lang="ja-JP" altLang="en-US" sz="2800">
              <a:solidFill>
                <a:prstClr val="black"/>
              </a:solidFill>
              <a:latin typeface="Symbol" pitchFamily="2" charset="2"/>
              <a:ea typeface="ＭＳ Ｐゴシック" panose="020B0600070205080204" pitchFamily="34" charset="-128"/>
            </a:endParaRPr>
          </a:p>
        </p:txBody>
      </p:sp>
      <p:sp>
        <p:nvSpPr>
          <p:cNvPr id="22" name="テキスト ボックス 21">
            <a:extLst>
              <a:ext uri="{FF2B5EF4-FFF2-40B4-BE49-F238E27FC236}">
                <a16:creationId xmlns:a16="http://schemas.microsoft.com/office/drawing/2014/main" id="{04925411-21AA-6358-516D-E69218B7F8F7}"/>
              </a:ext>
            </a:extLst>
          </p:cNvPr>
          <p:cNvSpPr txBox="1"/>
          <p:nvPr/>
        </p:nvSpPr>
        <p:spPr>
          <a:xfrm>
            <a:off x="8653699" y="4429333"/>
            <a:ext cx="1984839" cy="1569660"/>
          </a:xfrm>
          <a:prstGeom prst="rect">
            <a:avLst/>
          </a:prstGeom>
          <a:noFill/>
        </p:spPr>
        <p:txBody>
          <a:bodyPr wrap="none" rtlCol="0">
            <a:spAutoFit/>
          </a:bodyPr>
          <a:lstStyle/>
          <a:p>
            <a:pPr algn="ctr" defTabSz="457200">
              <a:defRPr/>
            </a:pPr>
            <a:r>
              <a:rPr lang="en-US" altLang="ja-JP" sz="3200" b="1" i="1" dirty="0">
                <a:solidFill>
                  <a:srgbClr val="00B0F0"/>
                </a:solidFill>
                <a:latin typeface="Gill Sans MT" panose="020B0502020104020203" pitchFamily="34" charset="0"/>
                <a:ea typeface="ＭＳ Ｐゴシック" panose="020B0600070205080204" pitchFamily="34" charset="-128"/>
              </a:rPr>
              <a:t>Isotropic</a:t>
            </a:r>
          </a:p>
          <a:p>
            <a:pPr algn="ctr" defTabSz="457200">
              <a:defRPr/>
            </a:pPr>
            <a:r>
              <a:rPr lang="en-US" altLang="ja-JP" sz="3200" b="1" i="1" dirty="0" err="1">
                <a:solidFill>
                  <a:srgbClr val="00B0F0"/>
                </a:solidFill>
                <a:latin typeface="Gill Sans MT" panose="020B0502020104020203" pitchFamily="34" charset="0"/>
                <a:ea typeface="ＭＳ Ｐゴシック" panose="020B0600070205080204" pitchFamily="34" charset="-128"/>
              </a:rPr>
              <a:t>L</a:t>
            </a:r>
            <a:r>
              <a:rPr lang="en-US" altLang="ja-JP" sz="3200" b="1" i="1" baseline="-25000" dirty="0" err="1">
                <a:solidFill>
                  <a:srgbClr val="00B0F0"/>
                </a:solidFill>
                <a:latin typeface="Gill Sans MT" panose="020B0502020104020203" pitchFamily="34" charset="0"/>
                <a:ea typeface="ＭＳ Ｐゴシック" panose="020B0600070205080204" pitchFamily="34" charset="-128"/>
              </a:rPr>
              <a:t>kin</a:t>
            </a:r>
            <a:r>
              <a:rPr lang="en-US" altLang="ja-JP" sz="3200" b="1" i="1" dirty="0">
                <a:solidFill>
                  <a:srgbClr val="00B0F0"/>
                </a:solidFill>
                <a:latin typeface="Gill Sans MT" panose="020B0502020104020203" pitchFamily="34" charset="0"/>
                <a:ea typeface="ＭＳ Ｐゴシック" panose="020B0600070205080204" pitchFamily="34" charset="-128"/>
              </a:rPr>
              <a:t> &gt; L</a:t>
            </a:r>
            <a:r>
              <a:rPr lang="en-US" altLang="ja-JP" sz="3200" b="1" i="1" baseline="-25000" dirty="0">
                <a:solidFill>
                  <a:srgbClr val="00B0F0"/>
                </a:solidFill>
                <a:latin typeface="Gill Sans MT" panose="020B0502020104020203" pitchFamily="34" charset="0"/>
                <a:ea typeface="ＭＳ Ｐゴシック" panose="020B0600070205080204" pitchFamily="34" charset="-128"/>
              </a:rPr>
              <a:t>FRB</a:t>
            </a:r>
          </a:p>
          <a:p>
            <a:pPr algn="ctr" defTabSz="457200">
              <a:defRPr/>
            </a:pPr>
            <a:r>
              <a:rPr lang="en-US" altLang="ja-JP" sz="3200" b="1" i="1" dirty="0">
                <a:solidFill>
                  <a:srgbClr val="00B0F0"/>
                </a:solidFill>
                <a:latin typeface="Gill Sans MT" panose="020B0502020104020203" pitchFamily="34" charset="0"/>
                <a:ea typeface="ＭＳ Ｐゴシック" panose="020B0600070205080204" pitchFamily="34" charset="-128"/>
              </a:rPr>
              <a:t>is possible</a:t>
            </a:r>
            <a:endParaRPr lang="ja-JP" altLang="en-US" sz="3200" b="1" i="1">
              <a:solidFill>
                <a:srgbClr val="00B0F0"/>
              </a:solidFill>
              <a:latin typeface="Gill Sans MT" panose="020B0502020104020203" pitchFamily="34" charset="0"/>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59D74FF0-D238-3A45-3298-44F50062EEFB}"/>
              </a:ext>
            </a:extLst>
          </p:cNvPr>
          <p:cNvSpPr txBox="1"/>
          <p:nvPr/>
        </p:nvSpPr>
        <p:spPr>
          <a:xfrm>
            <a:off x="9742139" y="5946844"/>
            <a:ext cx="896399" cy="646331"/>
          </a:xfrm>
          <a:prstGeom prst="rect">
            <a:avLst/>
          </a:prstGeom>
          <a:noFill/>
        </p:spPr>
        <p:txBody>
          <a:bodyPr wrap="none" rtlCol="0">
            <a:spAutoFit/>
          </a:bodyPr>
          <a:lstStyle/>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Wada </a:t>
            </a:r>
          </a:p>
          <a:p>
            <a:pPr algn="ctr" defTabSz="457200">
              <a:defRPr/>
            </a:pPr>
            <a:r>
              <a:rPr lang="en-US" altLang="ja-JP" dirty="0">
                <a:solidFill>
                  <a:prstClr val="black"/>
                </a:solidFill>
                <a:latin typeface="Gill Sans MT" panose="020B0502020104020203" pitchFamily="34" charset="0"/>
                <a:ea typeface="ＭＳ Ｐゴシック" panose="020B0600070205080204" pitchFamily="34" charset="-128"/>
              </a:rPr>
              <a:t>&amp; KI 22</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0" name="テキスト ボックス 9">
            <a:extLst>
              <a:ext uri="{FF2B5EF4-FFF2-40B4-BE49-F238E27FC236}">
                <a16:creationId xmlns:a16="http://schemas.microsoft.com/office/drawing/2014/main" id="{096A96C8-0B58-8EAB-5714-DD26DB87CFB4}"/>
              </a:ext>
            </a:extLst>
          </p:cNvPr>
          <p:cNvSpPr txBox="1"/>
          <p:nvPr/>
        </p:nvSpPr>
        <p:spPr>
          <a:xfrm>
            <a:off x="7938283" y="6482924"/>
            <a:ext cx="1370888"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Baryon poor</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2" name="テキスト ボックス 11">
            <a:extLst>
              <a:ext uri="{FF2B5EF4-FFF2-40B4-BE49-F238E27FC236}">
                <a16:creationId xmlns:a16="http://schemas.microsoft.com/office/drawing/2014/main" id="{A9CCD1E9-B56F-EB81-4900-2BAE19F38088}"/>
              </a:ext>
            </a:extLst>
          </p:cNvPr>
          <p:cNvSpPr txBox="1"/>
          <p:nvPr/>
        </p:nvSpPr>
        <p:spPr>
          <a:xfrm>
            <a:off x="2162922" y="6482924"/>
            <a:ext cx="1272143"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Baryon rich</a:t>
            </a:r>
            <a:endParaRPr lang="ja-JP" altLang="en-US">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431734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10">
            <a:extLst>
              <a:ext uri="{FF2B5EF4-FFF2-40B4-BE49-F238E27FC236}">
                <a16:creationId xmlns:a16="http://schemas.microsoft.com/office/drawing/2014/main" id="{2486FA51-545E-FE55-DA02-10D4F2744BC9}"/>
              </a:ext>
            </a:extLst>
          </p:cNvPr>
          <p:cNvSpPr/>
          <p:nvPr/>
        </p:nvSpPr>
        <p:spPr>
          <a:xfrm>
            <a:off x="3726612" y="1426234"/>
            <a:ext cx="4514491" cy="3191774"/>
          </a:xfrm>
          <a:custGeom>
            <a:avLst/>
            <a:gdLst>
              <a:gd name="connsiteX0" fmla="*/ 0 w 4514491"/>
              <a:gd name="connsiteY0" fmla="*/ 2225615 h 3191774"/>
              <a:gd name="connsiteX1" fmla="*/ 845389 w 4514491"/>
              <a:gd name="connsiteY1" fmla="*/ 3191774 h 3191774"/>
              <a:gd name="connsiteX2" fmla="*/ 845389 w 4514491"/>
              <a:gd name="connsiteY2" fmla="*/ 2938732 h 3191774"/>
              <a:gd name="connsiteX3" fmla="*/ 891397 w 4514491"/>
              <a:gd name="connsiteY3" fmla="*/ 2852468 h 3191774"/>
              <a:gd name="connsiteX4" fmla="*/ 960408 w 4514491"/>
              <a:gd name="connsiteY4" fmla="*/ 2823713 h 3191774"/>
              <a:gd name="connsiteX5" fmla="*/ 1035170 w 4514491"/>
              <a:gd name="connsiteY5" fmla="*/ 2823713 h 3191774"/>
              <a:gd name="connsiteX6" fmla="*/ 1132936 w 4514491"/>
              <a:gd name="connsiteY6" fmla="*/ 2840966 h 3191774"/>
              <a:gd name="connsiteX7" fmla="*/ 1259457 w 4514491"/>
              <a:gd name="connsiteY7" fmla="*/ 2869721 h 3191774"/>
              <a:gd name="connsiteX8" fmla="*/ 1454989 w 4514491"/>
              <a:gd name="connsiteY8" fmla="*/ 2909977 h 3191774"/>
              <a:gd name="connsiteX9" fmla="*/ 1587261 w 4514491"/>
              <a:gd name="connsiteY9" fmla="*/ 2875472 h 3191774"/>
              <a:gd name="connsiteX10" fmla="*/ 1644770 w 4514491"/>
              <a:gd name="connsiteY10" fmla="*/ 2783457 h 3191774"/>
              <a:gd name="connsiteX11" fmla="*/ 1679276 w 4514491"/>
              <a:gd name="connsiteY11" fmla="*/ 2662687 h 3191774"/>
              <a:gd name="connsiteX12" fmla="*/ 1719532 w 4514491"/>
              <a:gd name="connsiteY12" fmla="*/ 2518913 h 3191774"/>
              <a:gd name="connsiteX13" fmla="*/ 1771291 w 4514491"/>
              <a:gd name="connsiteY13" fmla="*/ 2380891 h 3191774"/>
              <a:gd name="connsiteX14" fmla="*/ 1857555 w 4514491"/>
              <a:gd name="connsiteY14" fmla="*/ 2323381 h 3191774"/>
              <a:gd name="connsiteX15" fmla="*/ 1943819 w 4514491"/>
              <a:gd name="connsiteY15" fmla="*/ 2317630 h 3191774"/>
              <a:gd name="connsiteX16" fmla="*/ 2150853 w 4514491"/>
              <a:gd name="connsiteY16" fmla="*/ 2363638 h 3191774"/>
              <a:gd name="connsiteX17" fmla="*/ 2294627 w 4514491"/>
              <a:gd name="connsiteY17" fmla="*/ 2398143 h 3191774"/>
              <a:gd name="connsiteX18" fmla="*/ 2461404 w 4514491"/>
              <a:gd name="connsiteY18" fmla="*/ 2432649 h 3191774"/>
              <a:gd name="connsiteX19" fmla="*/ 2570672 w 4514491"/>
              <a:gd name="connsiteY19" fmla="*/ 2398143 h 3191774"/>
              <a:gd name="connsiteX20" fmla="*/ 2662687 w 4514491"/>
              <a:gd name="connsiteY20" fmla="*/ 2323381 h 3191774"/>
              <a:gd name="connsiteX21" fmla="*/ 2754702 w 4514491"/>
              <a:gd name="connsiteY21" fmla="*/ 2242868 h 3191774"/>
              <a:gd name="connsiteX22" fmla="*/ 2875472 w 4514491"/>
              <a:gd name="connsiteY22" fmla="*/ 2156604 h 3191774"/>
              <a:gd name="connsiteX23" fmla="*/ 3203276 w 4514491"/>
              <a:gd name="connsiteY23" fmla="*/ 2081841 h 3191774"/>
              <a:gd name="connsiteX24" fmla="*/ 3519578 w 4514491"/>
              <a:gd name="connsiteY24" fmla="*/ 2001328 h 3191774"/>
              <a:gd name="connsiteX25" fmla="*/ 4146431 w 4514491"/>
              <a:gd name="connsiteY25" fmla="*/ 1863306 h 3191774"/>
              <a:gd name="connsiteX26" fmla="*/ 4514491 w 4514491"/>
              <a:gd name="connsiteY26" fmla="*/ 1788543 h 3191774"/>
              <a:gd name="connsiteX27" fmla="*/ 3347049 w 4514491"/>
              <a:gd name="connsiteY27" fmla="*/ 0 h 3191774"/>
              <a:gd name="connsiteX28" fmla="*/ 2260121 w 4514491"/>
              <a:gd name="connsiteY28" fmla="*/ 511834 h 3191774"/>
              <a:gd name="connsiteX29" fmla="*/ 2012831 w 4514491"/>
              <a:gd name="connsiteY29" fmla="*/ 701615 h 3191774"/>
              <a:gd name="connsiteX30" fmla="*/ 1840302 w 4514491"/>
              <a:gd name="connsiteY30" fmla="*/ 805132 h 3191774"/>
              <a:gd name="connsiteX31" fmla="*/ 1662023 w 4514491"/>
              <a:gd name="connsiteY31" fmla="*/ 845389 h 3191774"/>
              <a:gd name="connsiteX32" fmla="*/ 1500997 w 4514491"/>
              <a:gd name="connsiteY32" fmla="*/ 856891 h 3191774"/>
              <a:gd name="connsiteX33" fmla="*/ 1403231 w 4514491"/>
              <a:gd name="connsiteY33" fmla="*/ 897147 h 3191774"/>
              <a:gd name="connsiteX34" fmla="*/ 1368725 w 4514491"/>
              <a:gd name="connsiteY34" fmla="*/ 989162 h 3191774"/>
              <a:gd name="connsiteX35" fmla="*/ 1328468 w 4514491"/>
              <a:gd name="connsiteY35" fmla="*/ 1167441 h 3191774"/>
              <a:gd name="connsiteX36" fmla="*/ 1288212 w 4514491"/>
              <a:gd name="connsiteY36" fmla="*/ 1391728 h 3191774"/>
              <a:gd name="connsiteX37" fmla="*/ 1201947 w 4514491"/>
              <a:gd name="connsiteY37" fmla="*/ 1529751 h 3191774"/>
              <a:gd name="connsiteX38" fmla="*/ 1069676 w 4514491"/>
              <a:gd name="connsiteY38" fmla="*/ 1570008 h 3191774"/>
              <a:gd name="connsiteX39" fmla="*/ 879895 w 4514491"/>
              <a:gd name="connsiteY39" fmla="*/ 1552755 h 3191774"/>
              <a:gd name="connsiteX40" fmla="*/ 667110 w 4514491"/>
              <a:gd name="connsiteY40" fmla="*/ 1529751 h 3191774"/>
              <a:gd name="connsiteX41" fmla="*/ 506083 w 4514491"/>
              <a:gd name="connsiteY41" fmla="*/ 1547004 h 3191774"/>
              <a:gd name="connsiteX42" fmla="*/ 402566 w 4514491"/>
              <a:gd name="connsiteY42" fmla="*/ 1593011 h 3191774"/>
              <a:gd name="connsiteX43" fmla="*/ 356559 w 4514491"/>
              <a:gd name="connsiteY43" fmla="*/ 1702279 h 3191774"/>
              <a:gd name="connsiteX44" fmla="*/ 350808 w 4514491"/>
              <a:gd name="connsiteY44" fmla="*/ 1863306 h 3191774"/>
              <a:gd name="connsiteX45" fmla="*/ 368061 w 4514491"/>
              <a:gd name="connsiteY45" fmla="*/ 2012830 h 3191774"/>
              <a:gd name="connsiteX46" fmla="*/ 345057 w 4514491"/>
              <a:gd name="connsiteY46" fmla="*/ 2185358 h 3191774"/>
              <a:gd name="connsiteX47" fmla="*/ 281797 w 4514491"/>
              <a:gd name="connsiteY47" fmla="*/ 2242868 h 3191774"/>
              <a:gd name="connsiteX48" fmla="*/ 161027 w 4514491"/>
              <a:gd name="connsiteY48" fmla="*/ 2248619 h 3191774"/>
              <a:gd name="connsiteX49" fmla="*/ 0 w 4514491"/>
              <a:gd name="connsiteY49" fmla="*/ 2225615 h 319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14491" h="3191774">
                <a:moveTo>
                  <a:pt x="0" y="2225615"/>
                </a:moveTo>
                <a:lnTo>
                  <a:pt x="845389" y="3191774"/>
                </a:lnTo>
                <a:lnTo>
                  <a:pt x="845389" y="2938732"/>
                </a:lnTo>
                <a:lnTo>
                  <a:pt x="891397" y="2852468"/>
                </a:lnTo>
                <a:lnTo>
                  <a:pt x="960408" y="2823713"/>
                </a:lnTo>
                <a:lnTo>
                  <a:pt x="1035170" y="2823713"/>
                </a:lnTo>
                <a:lnTo>
                  <a:pt x="1132936" y="2840966"/>
                </a:lnTo>
                <a:lnTo>
                  <a:pt x="1259457" y="2869721"/>
                </a:lnTo>
                <a:lnTo>
                  <a:pt x="1454989" y="2909977"/>
                </a:lnTo>
                <a:lnTo>
                  <a:pt x="1587261" y="2875472"/>
                </a:lnTo>
                <a:lnTo>
                  <a:pt x="1644770" y="2783457"/>
                </a:lnTo>
                <a:lnTo>
                  <a:pt x="1679276" y="2662687"/>
                </a:lnTo>
                <a:lnTo>
                  <a:pt x="1719532" y="2518913"/>
                </a:lnTo>
                <a:lnTo>
                  <a:pt x="1771291" y="2380891"/>
                </a:lnTo>
                <a:lnTo>
                  <a:pt x="1857555" y="2323381"/>
                </a:lnTo>
                <a:lnTo>
                  <a:pt x="1943819" y="2317630"/>
                </a:lnTo>
                <a:lnTo>
                  <a:pt x="2150853" y="2363638"/>
                </a:lnTo>
                <a:lnTo>
                  <a:pt x="2294627" y="2398143"/>
                </a:lnTo>
                <a:lnTo>
                  <a:pt x="2461404" y="2432649"/>
                </a:lnTo>
                <a:lnTo>
                  <a:pt x="2570672" y="2398143"/>
                </a:lnTo>
                <a:lnTo>
                  <a:pt x="2662687" y="2323381"/>
                </a:lnTo>
                <a:lnTo>
                  <a:pt x="2754702" y="2242868"/>
                </a:lnTo>
                <a:lnTo>
                  <a:pt x="2875472" y="2156604"/>
                </a:lnTo>
                <a:lnTo>
                  <a:pt x="3203276" y="2081841"/>
                </a:lnTo>
                <a:lnTo>
                  <a:pt x="3519578" y="2001328"/>
                </a:lnTo>
                <a:lnTo>
                  <a:pt x="4146431" y="1863306"/>
                </a:lnTo>
                <a:lnTo>
                  <a:pt x="4514491" y="1788543"/>
                </a:lnTo>
                <a:lnTo>
                  <a:pt x="3347049" y="0"/>
                </a:lnTo>
                <a:lnTo>
                  <a:pt x="2260121" y="511834"/>
                </a:lnTo>
                <a:lnTo>
                  <a:pt x="2012831" y="701615"/>
                </a:lnTo>
                <a:lnTo>
                  <a:pt x="1840302" y="805132"/>
                </a:lnTo>
                <a:lnTo>
                  <a:pt x="1662023" y="845389"/>
                </a:lnTo>
                <a:lnTo>
                  <a:pt x="1500997" y="856891"/>
                </a:lnTo>
                <a:lnTo>
                  <a:pt x="1403231" y="897147"/>
                </a:lnTo>
                <a:lnTo>
                  <a:pt x="1368725" y="989162"/>
                </a:lnTo>
                <a:lnTo>
                  <a:pt x="1328468" y="1167441"/>
                </a:lnTo>
                <a:lnTo>
                  <a:pt x="1288212" y="1391728"/>
                </a:lnTo>
                <a:lnTo>
                  <a:pt x="1201947" y="1529751"/>
                </a:lnTo>
                <a:lnTo>
                  <a:pt x="1069676" y="1570008"/>
                </a:lnTo>
                <a:lnTo>
                  <a:pt x="879895" y="1552755"/>
                </a:lnTo>
                <a:lnTo>
                  <a:pt x="667110" y="1529751"/>
                </a:lnTo>
                <a:lnTo>
                  <a:pt x="506083" y="1547004"/>
                </a:lnTo>
                <a:lnTo>
                  <a:pt x="402566" y="1593011"/>
                </a:lnTo>
                <a:lnTo>
                  <a:pt x="356559" y="1702279"/>
                </a:lnTo>
                <a:lnTo>
                  <a:pt x="350808" y="1863306"/>
                </a:lnTo>
                <a:lnTo>
                  <a:pt x="368061" y="2012830"/>
                </a:lnTo>
                <a:lnTo>
                  <a:pt x="345057" y="2185358"/>
                </a:lnTo>
                <a:lnTo>
                  <a:pt x="281797" y="2242868"/>
                </a:lnTo>
                <a:lnTo>
                  <a:pt x="161027" y="2248619"/>
                </a:lnTo>
                <a:lnTo>
                  <a:pt x="0" y="2225615"/>
                </a:lnTo>
                <a:close/>
              </a:path>
            </a:pathLst>
          </a:custGeom>
          <a:gradFill flip="none" rotWithShape="1">
            <a:gsLst>
              <a:gs pos="18000">
                <a:schemeClr val="accent6">
                  <a:lumMod val="20000"/>
                  <a:lumOff val="80000"/>
                </a:schemeClr>
              </a:gs>
              <a:gs pos="89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25" name="フリーフォーム 24">
            <a:extLst>
              <a:ext uri="{FF2B5EF4-FFF2-40B4-BE49-F238E27FC236}">
                <a16:creationId xmlns:a16="http://schemas.microsoft.com/office/drawing/2014/main" id="{648AD643-4152-584A-801A-A6A5B5F811CE}"/>
              </a:ext>
            </a:extLst>
          </p:cNvPr>
          <p:cNvSpPr/>
          <p:nvPr/>
        </p:nvSpPr>
        <p:spPr>
          <a:xfrm>
            <a:off x="2122665" y="3624796"/>
            <a:ext cx="2447968" cy="2337256"/>
          </a:xfrm>
          <a:custGeom>
            <a:avLst/>
            <a:gdLst>
              <a:gd name="connsiteX0" fmla="*/ 0 w 2447968"/>
              <a:gd name="connsiteY0" fmla="*/ 1828800 h 2337256"/>
              <a:gd name="connsiteX1" fmla="*/ 28704 w 2447968"/>
              <a:gd name="connsiteY1" fmla="*/ 1623778 h 2337256"/>
              <a:gd name="connsiteX2" fmla="*/ 114813 w 2447968"/>
              <a:gd name="connsiteY2" fmla="*/ 1431057 h 2337256"/>
              <a:gd name="connsiteX3" fmla="*/ 209123 w 2447968"/>
              <a:gd name="connsiteY3" fmla="*/ 1230135 h 2337256"/>
              <a:gd name="connsiteX4" fmla="*/ 274731 w 2447968"/>
              <a:gd name="connsiteY4" fmla="*/ 1160427 h 2337256"/>
              <a:gd name="connsiteX5" fmla="*/ 369041 w 2447968"/>
              <a:gd name="connsiteY5" fmla="*/ 1152226 h 2337256"/>
              <a:gd name="connsiteX6" fmla="*/ 541260 w 2447968"/>
              <a:gd name="connsiteY6" fmla="*/ 1144026 h 2337256"/>
              <a:gd name="connsiteX7" fmla="*/ 627369 w 2447968"/>
              <a:gd name="connsiteY7" fmla="*/ 1082519 h 2337256"/>
              <a:gd name="connsiteX8" fmla="*/ 647871 w 2447968"/>
              <a:gd name="connsiteY8" fmla="*/ 943104 h 2337256"/>
              <a:gd name="connsiteX9" fmla="*/ 631470 w 2447968"/>
              <a:gd name="connsiteY9" fmla="*/ 762684 h 2337256"/>
              <a:gd name="connsiteX10" fmla="*/ 660173 w 2447968"/>
              <a:gd name="connsiteY10" fmla="*/ 692976 h 2337256"/>
              <a:gd name="connsiteX11" fmla="*/ 709378 w 2447968"/>
              <a:gd name="connsiteY11" fmla="*/ 656072 h 2337256"/>
              <a:gd name="connsiteX12" fmla="*/ 799588 w 2447968"/>
              <a:gd name="connsiteY12" fmla="*/ 656072 h 2337256"/>
              <a:gd name="connsiteX13" fmla="*/ 1016912 w 2447968"/>
              <a:gd name="connsiteY13" fmla="*/ 668374 h 2337256"/>
              <a:gd name="connsiteX14" fmla="*/ 1148126 w 2447968"/>
              <a:gd name="connsiteY14" fmla="*/ 656072 h 2337256"/>
              <a:gd name="connsiteX15" fmla="*/ 1189131 w 2447968"/>
              <a:gd name="connsiteY15" fmla="*/ 610967 h 2337256"/>
              <a:gd name="connsiteX16" fmla="*/ 1230135 w 2447968"/>
              <a:gd name="connsiteY16" fmla="*/ 483853 h 2337256"/>
              <a:gd name="connsiteX17" fmla="*/ 1262939 w 2447968"/>
              <a:gd name="connsiteY17" fmla="*/ 147617 h 2337256"/>
              <a:gd name="connsiteX18" fmla="*/ 1303943 w 2447968"/>
              <a:gd name="connsiteY18" fmla="*/ 32804 h 2337256"/>
              <a:gd name="connsiteX19" fmla="*/ 1390052 w 2447968"/>
              <a:gd name="connsiteY19" fmla="*/ 0 h 2337256"/>
              <a:gd name="connsiteX20" fmla="*/ 1492564 w 2447968"/>
              <a:gd name="connsiteY20" fmla="*/ 8201 h 2337256"/>
              <a:gd name="connsiteX21" fmla="*/ 1644280 w 2447968"/>
              <a:gd name="connsiteY21" fmla="*/ 53306 h 2337256"/>
              <a:gd name="connsiteX22" fmla="*/ 2435667 w 2447968"/>
              <a:gd name="connsiteY22" fmla="*/ 959505 h 2337256"/>
              <a:gd name="connsiteX23" fmla="*/ 2447968 w 2447968"/>
              <a:gd name="connsiteY23" fmla="*/ 1152226 h 2337256"/>
              <a:gd name="connsiteX24" fmla="*/ 2402863 w 2447968"/>
              <a:gd name="connsiteY24" fmla="*/ 1271139 h 2337256"/>
              <a:gd name="connsiteX25" fmla="*/ 2308553 w 2447968"/>
              <a:gd name="connsiteY25" fmla="*/ 1283441 h 2337256"/>
              <a:gd name="connsiteX26" fmla="*/ 2136334 w 2447968"/>
              <a:gd name="connsiteY26" fmla="*/ 1250637 h 2337256"/>
              <a:gd name="connsiteX27" fmla="*/ 1976417 w 2447968"/>
              <a:gd name="connsiteY27" fmla="*/ 1197331 h 2337256"/>
              <a:gd name="connsiteX28" fmla="*/ 1873905 w 2447968"/>
              <a:gd name="connsiteY28" fmla="*/ 1176829 h 2337256"/>
              <a:gd name="connsiteX29" fmla="*/ 1791896 w 2447968"/>
              <a:gd name="connsiteY29" fmla="*/ 1205532 h 2337256"/>
              <a:gd name="connsiteX30" fmla="*/ 1750892 w 2447968"/>
              <a:gd name="connsiteY30" fmla="*/ 1291642 h 2337256"/>
              <a:gd name="connsiteX31" fmla="*/ 1726289 w 2447968"/>
              <a:gd name="connsiteY31" fmla="*/ 1484363 h 2337256"/>
              <a:gd name="connsiteX32" fmla="*/ 1718088 w 2447968"/>
              <a:gd name="connsiteY32" fmla="*/ 1631979 h 2337256"/>
              <a:gd name="connsiteX33" fmla="*/ 1668883 w 2447968"/>
              <a:gd name="connsiteY33" fmla="*/ 1709887 h 2337256"/>
              <a:gd name="connsiteX34" fmla="*/ 1521267 w 2447968"/>
              <a:gd name="connsiteY34" fmla="*/ 1705787 h 2337256"/>
              <a:gd name="connsiteX35" fmla="*/ 1344948 w 2447968"/>
              <a:gd name="connsiteY35" fmla="*/ 1656582 h 2337256"/>
              <a:gd name="connsiteX36" fmla="*/ 1238336 w 2447968"/>
              <a:gd name="connsiteY36" fmla="*/ 1656582 h 2337256"/>
              <a:gd name="connsiteX37" fmla="*/ 1164528 w 2447968"/>
              <a:gd name="connsiteY37" fmla="*/ 1660682 h 2337256"/>
              <a:gd name="connsiteX38" fmla="*/ 1135825 w 2447968"/>
              <a:gd name="connsiteY38" fmla="*/ 1722189 h 2337256"/>
              <a:gd name="connsiteX39" fmla="*/ 1119423 w 2447968"/>
              <a:gd name="connsiteY39" fmla="*/ 1906709 h 2337256"/>
              <a:gd name="connsiteX40" fmla="*/ 1107122 w 2447968"/>
              <a:gd name="connsiteY40" fmla="*/ 2078928 h 2337256"/>
              <a:gd name="connsiteX41" fmla="*/ 1025113 w 2447968"/>
              <a:gd name="connsiteY41" fmla="*/ 2173238 h 2337256"/>
              <a:gd name="connsiteX42" fmla="*/ 815990 w 2447968"/>
              <a:gd name="connsiteY42" fmla="*/ 2271649 h 2337256"/>
              <a:gd name="connsiteX43" fmla="*/ 684775 w 2447968"/>
              <a:gd name="connsiteY43" fmla="*/ 2320854 h 2337256"/>
              <a:gd name="connsiteX44" fmla="*/ 582264 w 2447968"/>
              <a:gd name="connsiteY44" fmla="*/ 2337256 h 2337256"/>
              <a:gd name="connsiteX45" fmla="*/ 45105 w 2447968"/>
              <a:gd name="connsiteY45" fmla="*/ 1980517 h 2337256"/>
              <a:gd name="connsiteX46" fmla="*/ 0 w 2447968"/>
              <a:gd name="connsiteY46" fmla="*/ 1828800 h 233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7968" h="2337256">
                <a:moveTo>
                  <a:pt x="0" y="1828800"/>
                </a:moveTo>
                <a:lnTo>
                  <a:pt x="28704" y="1623778"/>
                </a:lnTo>
                <a:lnTo>
                  <a:pt x="114813" y="1431057"/>
                </a:lnTo>
                <a:lnTo>
                  <a:pt x="209123" y="1230135"/>
                </a:lnTo>
                <a:lnTo>
                  <a:pt x="274731" y="1160427"/>
                </a:lnTo>
                <a:lnTo>
                  <a:pt x="369041" y="1152226"/>
                </a:lnTo>
                <a:lnTo>
                  <a:pt x="541260" y="1144026"/>
                </a:lnTo>
                <a:lnTo>
                  <a:pt x="627369" y="1082519"/>
                </a:lnTo>
                <a:lnTo>
                  <a:pt x="647871" y="943104"/>
                </a:lnTo>
                <a:lnTo>
                  <a:pt x="631470" y="762684"/>
                </a:lnTo>
                <a:lnTo>
                  <a:pt x="660173" y="692976"/>
                </a:lnTo>
                <a:lnTo>
                  <a:pt x="709378" y="656072"/>
                </a:lnTo>
                <a:lnTo>
                  <a:pt x="799588" y="656072"/>
                </a:lnTo>
                <a:lnTo>
                  <a:pt x="1016912" y="668374"/>
                </a:lnTo>
                <a:lnTo>
                  <a:pt x="1148126" y="656072"/>
                </a:lnTo>
                <a:lnTo>
                  <a:pt x="1189131" y="610967"/>
                </a:lnTo>
                <a:lnTo>
                  <a:pt x="1230135" y="483853"/>
                </a:lnTo>
                <a:lnTo>
                  <a:pt x="1262939" y="147617"/>
                </a:lnTo>
                <a:lnTo>
                  <a:pt x="1303943" y="32804"/>
                </a:lnTo>
                <a:lnTo>
                  <a:pt x="1390052" y="0"/>
                </a:lnTo>
                <a:lnTo>
                  <a:pt x="1492564" y="8201"/>
                </a:lnTo>
                <a:lnTo>
                  <a:pt x="1644280" y="53306"/>
                </a:lnTo>
                <a:lnTo>
                  <a:pt x="2435667" y="959505"/>
                </a:lnTo>
                <a:lnTo>
                  <a:pt x="2447968" y="1152226"/>
                </a:lnTo>
                <a:lnTo>
                  <a:pt x="2402863" y="1271139"/>
                </a:lnTo>
                <a:lnTo>
                  <a:pt x="2308553" y="1283441"/>
                </a:lnTo>
                <a:lnTo>
                  <a:pt x="2136334" y="1250637"/>
                </a:lnTo>
                <a:lnTo>
                  <a:pt x="1976417" y="1197331"/>
                </a:lnTo>
                <a:lnTo>
                  <a:pt x="1873905" y="1176829"/>
                </a:lnTo>
                <a:lnTo>
                  <a:pt x="1791896" y="1205532"/>
                </a:lnTo>
                <a:lnTo>
                  <a:pt x="1750892" y="1291642"/>
                </a:lnTo>
                <a:lnTo>
                  <a:pt x="1726289" y="1484363"/>
                </a:lnTo>
                <a:lnTo>
                  <a:pt x="1718088" y="1631979"/>
                </a:lnTo>
                <a:lnTo>
                  <a:pt x="1668883" y="1709887"/>
                </a:lnTo>
                <a:lnTo>
                  <a:pt x="1521267" y="1705787"/>
                </a:lnTo>
                <a:lnTo>
                  <a:pt x="1344948" y="1656582"/>
                </a:lnTo>
                <a:lnTo>
                  <a:pt x="1238336" y="1656582"/>
                </a:lnTo>
                <a:lnTo>
                  <a:pt x="1164528" y="1660682"/>
                </a:lnTo>
                <a:lnTo>
                  <a:pt x="1135825" y="1722189"/>
                </a:lnTo>
                <a:lnTo>
                  <a:pt x="1119423" y="1906709"/>
                </a:lnTo>
                <a:lnTo>
                  <a:pt x="1107122" y="2078928"/>
                </a:lnTo>
                <a:lnTo>
                  <a:pt x="1025113" y="2173238"/>
                </a:lnTo>
                <a:lnTo>
                  <a:pt x="815990" y="2271649"/>
                </a:lnTo>
                <a:lnTo>
                  <a:pt x="684775" y="2320854"/>
                </a:lnTo>
                <a:lnTo>
                  <a:pt x="582264" y="2337256"/>
                </a:lnTo>
                <a:lnTo>
                  <a:pt x="45105" y="1980517"/>
                </a:lnTo>
                <a:lnTo>
                  <a:pt x="0" y="18288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8" name="円/楕円 17">
            <a:extLst>
              <a:ext uri="{FF2B5EF4-FFF2-40B4-BE49-F238E27FC236}">
                <a16:creationId xmlns:a16="http://schemas.microsoft.com/office/drawing/2014/main" id="{92F4619D-56C7-254D-9243-5CCA9BCC7EDF}"/>
              </a:ext>
            </a:extLst>
          </p:cNvPr>
          <p:cNvSpPr/>
          <p:nvPr/>
        </p:nvSpPr>
        <p:spPr>
          <a:xfrm>
            <a:off x="2256499" y="5141184"/>
            <a:ext cx="699483" cy="696085"/>
          </a:xfrm>
          <a:prstGeom prst="ellipse">
            <a:avLst/>
          </a:prstGeom>
          <a:gradFill>
            <a:gsLst>
              <a:gs pos="0">
                <a:schemeClr val="accent6">
                  <a:lumMod val="75000"/>
                </a:schemeClr>
              </a:gs>
              <a:gs pos="42000">
                <a:schemeClr val="accent6">
                  <a:lumMod val="60000"/>
                  <a:lumOff val="40000"/>
                </a:schemeClr>
              </a:gs>
              <a:gs pos="68000">
                <a:schemeClr val="accent6">
                  <a:lumMod val="40000"/>
                  <a:lumOff val="60000"/>
                </a:schemeClr>
              </a:gs>
              <a:gs pos="100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35" name="テキスト ボックス 34">
            <a:extLst>
              <a:ext uri="{FF2B5EF4-FFF2-40B4-BE49-F238E27FC236}">
                <a16:creationId xmlns:a16="http://schemas.microsoft.com/office/drawing/2014/main" id="{BBF572CA-018E-F347-AB44-317399289D27}"/>
              </a:ext>
            </a:extLst>
          </p:cNvPr>
          <p:cNvSpPr txBox="1"/>
          <p:nvPr/>
        </p:nvSpPr>
        <p:spPr>
          <a:xfrm rot="19012881">
            <a:off x="2520068" y="3991385"/>
            <a:ext cx="2089033" cy="1077218"/>
          </a:xfrm>
          <a:prstGeom prst="rect">
            <a:avLst/>
          </a:prstGeom>
          <a:noFill/>
        </p:spPr>
        <p:txBody>
          <a:bodyPr wrap="none" rtlCol="0">
            <a:spAutoFit/>
          </a:bodyPr>
          <a:lstStyle/>
          <a:p>
            <a:pPr algn="ctr" defTabSz="457200">
              <a:defRPr/>
            </a:pPr>
            <a:r>
              <a:rPr lang="en-US" altLang="ja-JP" sz="3200" b="1" i="1" dirty="0">
                <a:solidFill>
                  <a:srgbClr val="C00000"/>
                </a:solidFill>
                <a:latin typeface="Gill Sans MT" panose="020B0502020104020203" pitchFamily="34" charset="0"/>
                <a:ea typeface="游ゴシック" panose="020B0400000000000000" pitchFamily="34" charset="-128"/>
              </a:rPr>
              <a:t>Expanding</a:t>
            </a:r>
          </a:p>
          <a:p>
            <a:pPr algn="ctr" defTabSz="457200">
              <a:defRPr/>
            </a:pPr>
            <a:r>
              <a:rPr lang="en-US" altLang="ja-JP" sz="3200" b="1" i="1" dirty="0">
                <a:solidFill>
                  <a:srgbClr val="C00000"/>
                </a:solidFill>
                <a:latin typeface="Gill Sans MT" panose="020B0502020104020203" pitchFamily="34" charset="0"/>
                <a:ea typeface="游ゴシック" panose="020B0400000000000000" pitchFamily="34" charset="-128"/>
              </a:rPr>
              <a:t>fireball</a:t>
            </a:r>
            <a:endParaRPr lang="ja-JP" altLang="en-US" sz="3200" b="1" i="1">
              <a:solidFill>
                <a:srgbClr val="C00000"/>
              </a:solidFill>
              <a:latin typeface="Gill Sans MT" panose="020B0502020104020203" pitchFamily="34" charset="0"/>
              <a:ea typeface="游ゴシック" panose="020B0400000000000000" pitchFamily="34" charset="-128"/>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defTabSz="457200">
              <a:defRPr/>
            </a:pPr>
            <a:r>
              <a:rPr lang="en-US" altLang="ja-JP" sz="2800" b="1" i="1" dirty="0">
                <a:solidFill>
                  <a:srgbClr val="002060"/>
                </a:solidFill>
                <a:latin typeface="Gill Sans MT" panose="020B0502020104020203" pitchFamily="34" charset="0"/>
                <a:ea typeface="游ゴシック" panose="020B0400000000000000" pitchFamily="34" charset="-128"/>
              </a:rPr>
              <a:t>Magnetar</a:t>
            </a:r>
            <a:endParaRPr lang="ja-JP" altLang="en-US" sz="2800" b="1" i="1">
              <a:solidFill>
                <a:srgbClr val="002060"/>
              </a:solidFill>
              <a:latin typeface="Gill Sans MT" panose="020B0502020104020203" pitchFamily="34" charset="0"/>
              <a:ea typeface="游ゴシック" panose="020B0400000000000000" pitchFamily="34" charset="-128"/>
            </a:endParaRPr>
          </a:p>
        </p:txBody>
      </p:sp>
      <p:sp>
        <p:nvSpPr>
          <p:cNvPr id="41" name="テキスト ボックス 40">
            <a:extLst>
              <a:ext uri="{FF2B5EF4-FFF2-40B4-BE49-F238E27FC236}">
                <a16:creationId xmlns:a16="http://schemas.microsoft.com/office/drawing/2014/main" id="{E96EDC03-F3ED-A34C-937E-5853DB863AAF}"/>
              </a:ext>
            </a:extLst>
          </p:cNvPr>
          <p:cNvSpPr txBox="1"/>
          <p:nvPr/>
        </p:nvSpPr>
        <p:spPr>
          <a:xfrm>
            <a:off x="5223107" y="2471032"/>
            <a:ext cx="2678938" cy="646331"/>
          </a:xfrm>
          <a:prstGeom prst="rect">
            <a:avLst/>
          </a:prstGeom>
          <a:noFill/>
        </p:spPr>
        <p:txBody>
          <a:bodyPr wrap="none" rtlCol="0">
            <a:spAutoFit/>
          </a:bodyPr>
          <a:lstStyle/>
          <a:p>
            <a:pPr defTabSz="457200">
              <a:defRPr/>
            </a:pPr>
            <a:r>
              <a:rPr lang="en-US" altLang="ja-JP" sz="3600" b="1" i="1" dirty="0" err="1">
                <a:solidFill>
                  <a:srgbClr val="C00000"/>
                </a:solidFill>
                <a:latin typeface="Gill Sans MT" panose="020B0502020104020203" pitchFamily="34" charset="0"/>
                <a:ea typeface="游ゴシック" panose="020B0400000000000000" pitchFamily="34" charset="-128"/>
              </a:rPr>
              <a:t>e</a:t>
            </a:r>
            <a:r>
              <a:rPr lang="en-US" altLang="ja-JP" sz="3600" b="1" i="1" baseline="30000" dirty="0" err="1">
                <a:solidFill>
                  <a:srgbClr val="C00000"/>
                </a:solidFill>
                <a:latin typeface="Gill Sans MT" panose="020B0502020104020203" pitchFamily="34" charset="0"/>
                <a:ea typeface="游ゴシック" panose="020B0400000000000000" pitchFamily="34" charset="-128"/>
              </a:rPr>
              <a:t>±</a:t>
            </a:r>
            <a:r>
              <a:rPr lang="en-US" altLang="ja-JP" sz="3600" b="1" i="1" dirty="0" err="1">
                <a:solidFill>
                  <a:srgbClr val="C00000"/>
                </a:solidFill>
                <a:latin typeface="Gill Sans MT" panose="020B0502020104020203" pitchFamily="34" charset="0"/>
                <a:ea typeface="游ゴシック" panose="020B0400000000000000" pitchFamily="34" charset="-128"/>
              </a:rPr>
              <a:t>p</a:t>
            </a:r>
            <a:r>
              <a:rPr lang="en-US" altLang="ja-JP" sz="3600" b="1" i="1" dirty="0">
                <a:solidFill>
                  <a:srgbClr val="C00000"/>
                </a:solidFill>
                <a:latin typeface="Gill Sans MT" panose="020B0502020104020203" pitchFamily="34" charset="0"/>
                <a:ea typeface="游ゴシック" panose="020B0400000000000000" pitchFamily="34" charset="-128"/>
              </a:rPr>
              <a:t> outflow</a:t>
            </a:r>
            <a:endParaRPr lang="ja-JP" altLang="en-US" sz="3600" b="1" i="1">
              <a:solidFill>
                <a:srgbClr val="C00000"/>
              </a:solidFill>
              <a:latin typeface="Gill Sans MT" panose="020B0502020104020203" pitchFamily="34" charset="0"/>
              <a:ea typeface="游ゴシック" panose="020B0400000000000000" pitchFamily="34" charset="-128"/>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7" name="フリーフォーム 26">
            <a:extLst>
              <a:ext uri="{FF2B5EF4-FFF2-40B4-BE49-F238E27FC236}">
                <a16:creationId xmlns:a16="http://schemas.microsoft.com/office/drawing/2014/main" id="{26EA9DC6-3EE5-1546-8E6B-3CC6C97B03C6}"/>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 name="タイトル 1">
            <a:extLst>
              <a:ext uri="{FF2B5EF4-FFF2-40B4-BE49-F238E27FC236}">
                <a16:creationId xmlns:a16="http://schemas.microsoft.com/office/drawing/2014/main" id="{0972AFD9-48D8-2B40-BB9A-F8437DB7932F}"/>
              </a:ext>
            </a:extLst>
          </p:cNvPr>
          <p:cNvSpPr>
            <a:spLocks noGrp="1"/>
          </p:cNvSpPr>
          <p:nvPr>
            <p:ph type="title"/>
          </p:nvPr>
        </p:nvSpPr>
        <p:spPr>
          <a:solidFill>
            <a:schemeClr val="bg1"/>
          </a:solidFill>
        </p:spPr>
        <p:txBody>
          <a:bodyPr/>
          <a:lstStyle/>
          <a:p>
            <a:r>
              <a:rPr lang="en-US" altLang="ja-JP" dirty="0"/>
              <a:t>Kinetic Energy</a:t>
            </a:r>
            <a:endParaRPr lang="ja-JP" altLang="en-US"/>
          </a:p>
        </p:txBody>
      </p:sp>
      <p:sp>
        <p:nvSpPr>
          <p:cNvPr id="3" name="円弧 2">
            <a:extLst>
              <a:ext uri="{FF2B5EF4-FFF2-40B4-BE49-F238E27FC236}">
                <a16:creationId xmlns:a16="http://schemas.microsoft.com/office/drawing/2014/main" id="{2DDAEC0F-DA99-3C04-B035-4280B8540E27}"/>
              </a:ext>
            </a:extLst>
          </p:cNvPr>
          <p:cNvSpPr/>
          <p:nvPr/>
        </p:nvSpPr>
        <p:spPr>
          <a:xfrm>
            <a:off x="2134400" y="3372900"/>
            <a:ext cx="2626464" cy="3100826"/>
          </a:xfrm>
          <a:prstGeom prst="arc">
            <a:avLst>
              <a:gd name="adj1" fmla="val 16439693"/>
              <a:gd name="adj2" fmla="val 21113128"/>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5" name="フリーフォーム 4">
            <a:extLst>
              <a:ext uri="{FF2B5EF4-FFF2-40B4-BE49-F238E27FC236}">
                <a16:creationId xmlns:a16="http://schemas.microsoft.com/office/drawing/2014/main" id="{7AFC7E13-9854-7332-DBB0-68D15A3605EA}"/>
              </a:ext>
            </a:extLst>
          </p:cNvPr>
          <p:cNvSpPr/>
          <p:nvPr/>
        </p:nvSpPr>
        <p:spPr>
          <a:xfrm rot="150931">
            <a:off x="4896860" y="4287967"/>
            <a:ext cx="1446182" cy="322388"/>
          </a:xfrm>
          <a:custGeom>
            <a:avLst/>
            <a:gdLst>
              <a:gd name="connsiteX0" fmla="*/ 0 w 6477000"/>
              <a:gd name="connsiteY0" fmla="*/ 715109 h 726835"/>
              <a:gd name="connsiteX1" fmla="*/ 720969 w 6477000"/>
              <a:gd name="connsiteY1" fmla="*/ 1 h 726835"/>
              <a:gd name="connsiteX2" fmla="*/ 1424354 w 6477000"/>
              <a:gd name="connsiteY2" fmla="*/ 720971 h 726835"/>
              <a:gd name="connsiteX3" fmla="*/ 2145323 w 6477000"/>
              <a:gd name="connsiteY3" fmla="*/ 1 h 726835"/>
              <a:gd name="connsiteX4" fmla="*/ 2854569 w 6477000"/>
              <a:gd name="connsiteY4" fmla="*/ 726832 h 726835"/>
              <a:gd name="connsiteX5" fmla="*/ 3587262 w 6477000"/>
              <a:gd name="connsiteY5" fmla="*/ 1 h 726835"/>
              <a:gd name="connsiteX6" fmla="*/ 4308231 w 6477000"/>
              <a:gd name="connsiteY6" fmla="*/ 720971 h 726835"/>
              <a:gd name="connsiteX7" fmla="*/ 5035062 w 6477000"/>
              <a:gd name="connsiteY7" fmla="*/ 1 h 726835"/>
              <a:gd name="connsiteX8" fmla="*/ 5750169 w 6477000"/>
              <a:gd name="connsiteY8" fmla="*/ 726832 h 726835"/>
              <a:gd name="connsiteX9" fmla="*/ 6477000 w 6477000"/>
              <a:gd name="connsiteY9" fmla="*/ 11724 h 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0" h="726835">
                <a:moveTo>
                  <a:pt x="0" y="715109"/>
                </a:moveTo>
                <a:cubicBezTo>
                  <a:pt x="241788" y="357066"/>
                  <a:pt x="483577" y="-976"/>
                  <a:pt x="720969" y="1"/>
                </a:cubicBezTo>
                <a:cubicBezTo>
                  <a:pt x="958361" y="978"/>
                  <a:pt x="1186962" y="720971"/>
                  <a:pt x="1424354" y="720971"/>
                </a:cubicBezTo>
                <a:cubicBezTo>
                  <a:pt x="1661746" y="720971"/>
                  <a:pt x="1906954" y="-976"/>
                  <a:pt x="2145323" y="1"/>
                </a:cubicBezTo>
                <a:cubicBezTo>
                  <a:pt x="2383692" y="978"/>
                  <a:pt x="2614246" y="726832"/>
                  <a:pt x="2854569" y="726832"/>
                </a:cubicBezTo>
                <a:cubicBezTo>
                  <a:pt x="3094892" y="726832"/>
                  <a:pt x="3344985" y="978"/>
                  <a:pt x="3587262" y="1"/>
                </a:cubicBezTo>
                <a:cubicBezTo>
                  <a:pt x="3829539" y="-976"/>
                  <a:pt x="4066931" y="720971"/>
                  <a:pt x="4308231" y="720971"/>
                </a:cubicBezTo>
                <a:cubicBezTo>
                  <a:pt x="4549531" y="720971"/>
                  <a:pt x="4794739" y="-976"/>
                  <a:pt x="5035062" y="1"/>
                </a:cubicBezTo>
                <a:cubicBezTo>
                  <a:pt x="5275385" y="978"/>
                  <a:pt x="5509846" y="724878"/>
                  <a:pt x="5750169" y="726832"/>
                </a:cubicBezTo>
                <a:cubicBezTo>
                  <a:pt x="5990492" y="728786"/>
                  <a:pt x="6251331" y="13678"/>
                  <a:pt x="6477000" y="11724"/>
                </a:cubicBezTo>
              </a:path>
            </a:pathLst>
          </a:custGeom>
          <a:noFill/>
          <a:ln w="57150">
            <a:solidFill>
              <a:srgbClr val="00B050"/>
            </a:solidFill>
            <a:headEnd type="none" w="med" len="med"/>
            <a:tailEnd type="stealth"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0" name="フリーフォーム 9">
            <a:extLst>
              <a:ext uri="{FF2B5EF4-FFF2-40B4-BE49-F238E27FC236}">
                <a16:creationId xmlns:a16="http://schemas.microsoft.com/office/drawing/2014/main" id="{3033A07A-00CB-85E2-FC28-8B228AD6B6F6}"/>
              </a:ext>
            </a:extLst>
          </p:cNvPr>
          <p:cNvSpPr/>
          <p:nvPr/>
        </p:nvSpPr>
        <p:spPr>
          <a:xfrm rot="16727197">
            <a:off x="3234667" y="2433269"/>
            <a:ext cx="1446182" cy="322388"/>
          </a:xfrm>
          <a:custGeom>
            <a:avLst/>
            <a:gdLst>
              <a:gd name="connsiteX0" fmla="*/ 0 w 6477000"/>
              <a:gd name="connsiteY0" fmla="*/ 715109 h 726835"/>
              <a:gd name="connsiteX1" fmla="*/ 720969 w 6477000"/>
              <a:gd name="connsiteY1" fmla="*/ 1 h 726835"/>
              <a:gd name="connsiteX2" fmla="*/ 1424354 w 6477000"/>
              <a:gd name="connsiteY2" fmla="*/ 720971 h 726835"/>
              <a:gd name="connsiteX3" fmla="*/ 2145323 w 6477000"/>
              <a:gd name="connsiteY3" fmla="*/ 1 h 726835"/>
              <a:gd name="connsiteX4" fmla="*/ 2854569 w 6477000"/>
              <a:gd name="connsiteY4" fmla="*/ 726832 h 726835"/>
              <a:gd name="connsiteX5" fmla="*/ 3587262 w 6477000"/>
              <a:gd name="connsiteY5" fmla="*/ 1 h 726835"/>
              <a:gd name="connsiteX6" fmla="*/ 4308231 w 6477000"/>
              <a:gd name="connsiteY6" fmla="*/ 720971 h 726835"/>
              <a:gd name="connsiteX7" fmla="*/ 5035062 w 6477000"/>
              <a:gd name="connsiteY7" fmla="*/ 1 h 726835"/>
              <a:gd name="connsiteX8" fmla="*/ 5750169 w 6477000"/>
              <a:gd name="connsiteY8" fmla="*/ 726832 h 726835"/>
              <a:gd name="connsiteX9" fmla="*/ 6477000 w 6477000"/>
              <a:gd name="connsiteY9" fmla="*/ 11724 h 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0" h="726835">
                <a:moveTo>
                  <a:pt x="0" y="715109"/>
                </a:moveTo>
                <a:cubicBezTo>
                  <a:pt x="241788" y="357066"/>
                  <a:pt x="483577" y="-976"/>
                  <a:pt x="720969" y="1"/>
                </a:cubicBezTo>
                <a:cubicBezTo>
                  <a:pt x="958361" y="978"/>
                  <a:pt x="1186962" y="720971"/>
                  <a:pt x="1424354" y="720971"/>
                </a:cubicBezTo>
                <a:cubicBezTo>
                  <a:pt x="1661746" y="720971"/>
                  <a:pt x="1906954" y="-976"/>
                  <a:pt x="2145323" y="1"/>
                </a:cubicBezTo>
                <a:cubicBezTo>
                  <a:pt x="2383692" y="978"/>
                  <a:pt x="2614246" y="726832"/>
                  <a:pt x="2854569" y="726832"/>
                </a:cubicBezTo>
                <a:cubicBezTo>
                  <a:pt x="3094892" y="726832"/>
                  <a:pt x="3344985" y="978"/>
                  <a:pt x="3587262" y="1"/>
                </a:cubicBezTo>
                <a:cubicBezTo>
                  <a:pt x="3829539" y="-976"/>
                  <a:pt x="4066931" y="720971"/>
                  <a:pt x="4308231" y="720971"/>
                </a:cubicBezTo>
                <a:cubicBezTo>
                  <a:pt x="4549531" y="720971"/>
                  <a:pt x="4794739" y="-976"/>
                  <a:pt x="5035062" y="1"/>
                </a:cubicBezTo>
                <a:cubicBezTo>
                  <a:pt x="5275385" y="978"/>
                  <a:pt x="5509846" y="724878"/>
                  <a:pt x="5750169" y="726832"/>
                </a:cubicBezTo>
                <a:cubicBezTo>
                  <a:pt x="5990492" y="728786"/>
                  <a:pt x="6251331" y="13678"/>
                  <a:pt x="6477000" y="11724"/>
                </a:cubicBezTo>
              </a:path>
            </a:pathLst>
          </a:custGeom>
          <a:noFill/>
          <a:ln w="57150">
            <a:solidFill>
              <a:srgbClr val="00B050"/>
            </a:solidFill>
            <a:headEnd type="none" w="med" len="med"/>
            <a:tailEnd type="stealth"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2" name="テキスト ボックス 11">
            <a:extLst>
              <a:ext uri="{FF2B5EF4-FFF2-40B4-BE49-F238E27FC236}">
                <a16:creationId xmlns:a16="http://schemas.microsoft.com/office/drawing/2014/main" id="{1246FC37-42D0-4F34-3A46-7305275F1A30}"/>
              </a:ext>
            </a:extLst>
          </p:cNvPr>
          <p:cNvSpPr txBox="1"/>
          <p:nvPr/>
        </p:nvSpPr>
        <p:spPr>
          <a:xfrm>
            <a:off x="5757387" y="4580872"/>
            <a:ext cx="1295932" cy="646331"/>
          </a:xfrm>
          <a:prstGeom prst="rect">
            <a:avLst/>
          </a:prstGeom>
          <a:noFill/>
        </p:spPr>
        <p:txBody>
          <a:bodyPr wrap="none" rtlCol="0">
            <a:spAutoFit/>
          </a:bodyPr>
          <a:lstStyle/>
          <a:p>
            <a:pPr defTabSz="457200">
              <a:defRPr/>
            </a:pPr>
            <a:r>
              <a:rPr lang="en-US" altLang="ja-JP" sz="3600" b="1" i="1" dirty="0">
                <a:solidFill>
                  <a:srgbClr val="00B050"/>
                </a:solidFill>
                <a:latin typeface="Gill Sans MT" panose="020B0502020104020203" pitchFamily="34" charset="0"/>
                <a:ea typeface="游ゴシック" panose="020B0400000000000000" pitchFamily="34" charset="-128"/>
              </a:rPr>
              <a:t>X-ray</a:t>
            </a:r>
            <a:endParaRPr lang="ja-JP" altLang="en-US" sz="3600" b="1" i="1">
              <a:solidFill>
                <a:srgbClr val="00B050"/>
              </a:solidFill>
              <a:latin typeface="Gill Sans MT" panose="020B0502020104020203" pitchFamily="34" charset="0"/>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98A73F01-E8D2-B968-605D-98B3F6304780}"/>
              </a:ext>
            </a:extLst>
          </p:cNvPr>
          <p:cNvSpPr txBox="1"/>
          <p:nvPr/>
        </p:nvSpPr>
        <p:spPr>
          <a:xfrm>
            <a:off x="3014155" y="1153187"/>
            <a:ext cx="1305165" cy="646331"/>
          </a:xfrm>
          <a:prstGeom prst="rect">
            <a:avLst/>
          </a:prstGeom>
          <a:noFill/>
        </p:spPr>
        <p:txBody>
          <a:bodyPr wrap="none" rtlCol="0">
            <a:spAutoFit/>
          </a:bodyPr>
          <a:lstStyle/>
          <a:p>
            <a:pPr defTabSz="457200">
              <a:defRPr/>
            </a:pPr>
            <a:r>
              <a:rPr lang="en-US" altLang="ja-JP" sz="3600" b="1" i="1" dirty="0">
                <a:solidFill>
                  <a:srgbClr val="00B050"/>
                </a:solidFill>
                <a:latin typeface="Gill Sans MT" panose="020B0502020104020203" pitchFamily="34" charset="0"/>
                <a:ea typeface="游ゴシック" panose="020B0400000000000000" pitchFamily="34" charset="-128"/>
              </a:rPr>
              <a:t>X-ray</a:t>
            </a:r>
            <a:endParaRPr lang="ja-JP" altLang="en-US" sz="3600" b="1" i="1">
              <a:solidFill>
                <a:srgbClr val="00B050"/>
              </a:solidFill>
              <a:latin typeface="Gill Sans MT" panose="020B0502020104020203" pitchFamily="34" charset="0"/>
              <a:ea typeface="游ゴシック" panose="020B0400000000000000" pitchFamily="34" charset="-128"/>
            </a:endParaRPr>
          </a:p>
        </p:txBody>
      </p:sp>
      <p:sp>
        <p:nvSpPr>
          <p:cNvPr id="19" name="テキスト ボックス 18">
            <a:extLst>
              <a:ext uri="{FF2B5EF4-FFF2-40B4-BE49-F238E27FC236}">
                <a16:creationId xmlns:a16="http://schemas.microsoft.com/office/drawing/2014/main" id="{953233FA-17C2-CE08-F5D3-37C8B43FECD5}"/>
              </a:ext>
            </a:extLst>
          </p:cNvPr>
          <p:cNvSpPr txBox="1"/>
          <p:nvPr/>
        </p:nvSpPr>
        <p:spPr>
          <a:xfrm>
            <a:off x="5405790" y="5307086"/>
            <a:ext cx="5262210" cy="1569660"/>
          </a:xfrm>
          <a:prstGeom prst="rect">
            <a:avLst/>
          </a:prstGeom>
          <a:noFill/>
        </p:spPr>
        <p:txBody>
          <a:bodyPr wrap="none" rtlCol="0">
            <a:spAutoFit/>
          </a:bodyPr>
          <a:lstStyle/>
          <a:p>
            <a:pPr algn="ctr" defTabSz="457200">
              <a:defRPr/>
            </a:pPr>
            <a:r>
              <a:rPr lang="en-US" altLang="ja-JP" sz="3200" dirty="0">
                <a:solidFill>
                  <a:srgbClr val="FF0000"/>
                </a:solidFill>
                <a:latin typeface="Gill Sans MT" panose="020B0502020104020203" pitchFamily="34" charset="0"/>
                <a:ea typeface="ＭＳ Ｐゴシック" panose="020B0600070205080204" pitchFamily="34" charset="-128"/>
              </a:rPr>
              <a:t>       Fireball radiation ~ L</a:t>
            </a:r>
            <a:r>
              <a:rPr lang="en-US" altLang="ja-JP" sz="3200" baseline="-25000" dirty="0">
                <a:solidFill>
                  <a:srgbClr val="FF0000"/>
                </a:solidFill>
                <a:latin typeface="Gill Sans MT" panose="020B0502020104020203" pitchFamily="34" charset="0"/>
                <a:ea typeface="ＭＳ Ｐゴシック" panose="020B0600070205080204" pitchFamily="34" charset="-128"/>
              </a:rPr>
              <a:t>X</a:t>
            </a:r>
          </a:p>
          <a:p>
            <a:pPr algn="ctr" defTabSz="457200">
              <a:defRPr/>
            </a:pPr>
            <a:r>
              <a:rPr lang="en-US" altLang="ja-JP" sz="3200" dirty="0">
                <a:solidFill>
                  <a:srgbClr val="FF0000"/>
                </a:solidFill>
                <a:latin typeface="Gill Sans MT" panose="020B0502020104020203" pitchFamily="34" charset="0"/>
                <a:ea typeface="ＭＳ Ｐゴシック" panose="020B0600070205080204" pitchFamily="34" charset="-128"/>
              </a:rPr>
              <a:t>       Fireball outflow &gt;~ L</a:t>
            </a:r>
            <a:r>
              <a:rPr lang="en-US" altLang="ja-JP" sz="3200" baseline="-25000" dirty="0">
                <a:solidFill>
                  <a:srgbClr val="FF0000"/>
                </a:solidFill>
                <a:latin typeface="Gill Sans MT" panose="020B0502020104020203" pitchFamily="34" charset="0"/>
                <a:ea typeface="ＭＳ Ｐゴシック" panose="020B0600070205080204" pitchFamily="34" charset="-128"/>
              </a:rPr>
              <a:t>FRB</a:t>
            </a:r>
          </a:p>
          <a:p>
            <a:pPr algn="ctr" defTabSz="457200">
              <a:defRPr/>
            </a:pPr>
            <a:r>
              <a:rPr lang="en-US" altLang="ja-JP" sz="3200" dirty="0">
                <a:solidFill>
                  <a:srgbClr val="FFC000"/>
                </a:solidFill>
                <a:latin typeface="Gill Sans MT" panose="020B0502020104020203" pitchFamily="34" charset="0"/>
                <a:ea typeface="ＭＳ Ｐゴシック" panose="020B0600070205080204" pitchFamily="34" charset="-128"/>
              </a:rPr>
              <a:t>Baryon or Resonant scattering</a:t>
            </a:r>
            <a:endParaRPr lang="ja-JP" altLang="en-US" sz="3200">
              <a:solidFill>
                <a:srgbClr val="FFC000"/>
              </a:solidFill>
              <a:latin typeface="Gill Sans MT" panose="020B0502020104020203" pitchFamily="34" charset="0"/>
              <a:ea typeface="ＭＳ Ｐゴシック" panose="020B0600070205080204" pitchFamily="34" charset="-128"/>
            </a:endParaRPr>
          </a:p>
        </p:txBody>
      </p:sp>
      <p:sp>
        <p:nvSpPr>
          <p:cNvPr id="21" name="日付プレースホルダー 20">
            <a:extLst>
              <a:ext uri="{FF2B5EF4-FFF2-40B4-BE49-F238E27FC236}">
                <a16:creationId xmlns:a16="http://schemas.microsoft.com/office/drawing/2014/main" id="{0DA2997F-BBCF-63D3-34F0-B20202FD2FF1}"/>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22" name="フッター プレースホルダー 21">
            <a:extLst>
              <a:ext uri="{FF2B5EF4-FFF2-40B4-BE49-F238E27FC236}">
                <a16:creationId xmlns:a16="http://schemas.microsoft.com/office/drawing/2014/main" id="{63DC8625-EDA3-F833-4887-FEC7436B254C}"/>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23" name="スライド番号プレースホルダー 22">
            <a:extLst>
              <a:ext uri="{FF2B5EF4-FFF2-40B4-BE49-F238E27FC236}">
                <a16:creationId xmlns:a16="http://schemas.microsoft.com/office/drawing/2014/main" id="{D3BCB350-4C39-39A7-AB2F-8B7760C168BE}"/>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22</a:t>
            </a:fld>
            <a:endParaRPr kumimoji="0" lang="ja-JP" altLang="en-US">
              <a:solidFill>
                <a:prstClr val="black">
                  <a:tint val="75000"/>
                </a:prstClr>
              </a:solidFill>
              <a:ea typeface="ＭＳ Ｐゴシック" panose="020B0600070205080204" pitchFamily="34" charset="-128"/>
            </a:endParaRPr>
          </a:p>
        </p:txBody>
      </p:sp>
    </p:spTree>
    <p:extLst>
      <p:ext uri="{BB962C8B-B14F-4D97-AF65-F5344CB8AC3E}">
        <p14:creationId xmlns:p14="http://schemas.microsoft.com/office/powerpoint/2010/main" val="2051768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defTabSz="457200">
              <a:defRPr/>
            </a:pPr>
            <a:r>
              <a:rPr lang="en-US" altLang="ja-JP" sz="2800" b="1" i="1" dirty="0">
                <a:solidFill>
                  <a:srgbClr val="002060"/>
                </a:solidFill>
                <a:latin typeface="Gill Sans MT" panose="020B0502020104020203" pitchFamily="34" charset="0"/>
                <a:ea typeface="游ゴシック" panose="020B0400000000000000" pitchFamily="34" charset="-128"/>
              </a:rPr>
              <a:t>Magnetar</a:t>
            </a:r>
            <a:endParaRPr lang="ja-JP" altLang="en-US" sz="2800" b="1" i="1">
              <a:solidFill>
                <a:srgbClr val="002060"/>
              </a:solidFill>
              <a:latin typeface="Gill Sans MT" panose="020B0502020104020203" pitchFamily="34" charset="0"/>
              <a:ea typeface="游ゴシック" panose="020B0400000000000000" pitchFamily="34" charset="-128"/>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36" name="フリーフォーム 35">
            <a:extLst>
              <a:ext uri="{FF2B5EF4-FFF2-40B4-BE49-F238E27FC236}">
                <a16:creationId xmlns:a16="http://schemas.microsoft.com/office/drawing/2014/main" id="{8FE17344-293E-AF44-BE3C-843AF809C84F}"/>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1" name="爆発 1 20">
            <a:extLst>
              <a:ext uri="{FF2B5EF4-FFF2-40B4-BE49-F238E27FC236}">
                <a16:creationId xmlns:a16="http://schemas.microsoft.com/office/drawing/2014/main" id="{232437EB-D5E1-E44D-8A15-F199CF5204A3}"/>
              </a:ext>
            </a:extLst>
          </p:cNvPr>
          <p:cNvSpPr/>
          <p:nvPr/>
        </p:nvSpPr>
        <p:spPr>
          <a:xfrm>
            <a:off x="2229182" y="5232579"/>
            <a:ext cx="664526" cy="576866"/>
          </a:xfrm>
          <a:prstGeom prst="irregularSeal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2" name="タイトル 1">
            <a:extLst>
              <a:ext uri="{FF2B5EF4-FFF2-40B4-BE49-F238E27FC236}">
                <a16:creationId xmlns:a16="http://schemas.microsoft.com/office/drawing/2014/main" id="{27ADE9EE-9732-EE4E-9B97-18AA1D95F168}"/>
              </a:ext>
            </a:extLst>
          </p:cNvPr>
          <p:cNvSpPr>
            <a:spLocks noGrp="1"/>
          </p:cNvSpPr>
          <p:nvPr>
            <p:ph type="title"/>
          </p:nvPr>
        </p:nvSpPr>
        <p:spPr>
          <a:solidFill>
            <a:schemeClr val="bg1"/>
          </a:solidFill>
        </p:spPr>
        <p:txBody>
          <a:bodyPr/>
          <a:lstStyle/>
          <a:p>
            <a:r>
              <a:rPr lang="en-US" altLang="ja-JP" dirty="0"/>
              <a:t>Poynting Energy</a:t>
            </a:r>
            <a:endParaRPr lang="ja-JP" altLang="en-US"/>
          </a:p>
        </p:txBody>
      </p:sp>
      <p:sp>
        <p:nvSpPr>
          <p:cNvPr id="3" name="テキスト ボックス 2">
            <a:extLst>
              <a:ext uri="{FF2B5EF4-FFF2-40B4-BE49-F238E27FC236}">
                <a16:creationId xmlns:a16="http://schemas.microsoft.com/office/drawing/2014/main" id="{4CF87133-71E4-A97C-00DB-11A896C32EB9}"/>
              </a:ext>
            </a:extLst>
          </p:cNvPr>
          <p:cNvSpPr txBox="1"/>
          <p:nvPr/>
        </p:nvSpPr>
        <p:spPr>
          <a:xfrm rot="19889491">
            <a:off x="4357903" y="2974155"/>
            <a:ext cx="2323008" cy="584775"/>
          </a:xfrm>
          <a:prstGeom prst="rect">
            <a:avLst/>
          </a:prstGeom>
          <a:noFill/>
        </p:spPr>
        <p:txBody>
          <a:bodyPr wrap="none" rtlCol="0">
            <a:spAutoFit/>
          </a:bodyPr>
          <a:lstStyle/>
          <a:p>
            <a:pPr defTabSz="457200">
              <a:defRPr/>
            </a:pPr>
            <a:r>
              <a:rPr lang="en-US" altLang="ja-JP" sz="3200" b="1" i="1" dirty="0">
                <a:solidFill>
                  <a:srgbClr val="FF0000"/>
                </a:solidFill>
                <a:latin typeface="Gill Sans MT" panose="020B0502020104020203" pitchFamily="34" charset="0"/>
                <a:ea typeface="ＭＳ Ｐゴシック" panose="020B0600070205080204" pitchFamily="34" charset="-128"/>
              </a:rPr>
              <a:t>Alfven wave</a:t>
            </a:r>
            <a:endParaRPr lang="ja-JP" altLang="en-US" sz="3200" b="1" i="1">
              <a:solidFill>
                <a:srgbClr val="FF0000"/>
              </a:solidFill>
              <a:latin typeface="Gill Sans MT" panose="020B0502020104020203" pitchFamily="34" charset="0"/>
              <a:ea typeface="ＭＳ Ｐゴシック" panose="020B0600070205080204" pitchFamily="34" charset="-128"/>
            </a:endParaRPr>
          </a:p>
        </p:txBody>
      </p:sp>
      <p:sp>
        <p:nvSpPr>
          <p:cNvPr id="5" name="日付プレースホルダー 4">
            <a:extLst>
              <a:ext uri="{FF2B5EF4-FFF2-40B4-BE49-F238E27FC236}">
                <a16:creationId xmlns:a16="http://schemas.microsoft.com/office/drawing/2014/main" id="{A903F13C-C8EA-D3B9-3272-0B8E44FB08C9}"/>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10" name="フッター プレースホルダー 9">
            <a:extLst>
              <a:ext uri="{FF2B5EF4-FFF2-40B4-BE49-F238E27FC236}">
                <a16:creationId xmlns:a16="http://schemas.microsoft.com/office/drawing/2014/main" id="{DF8EE4D4-A853-6B63-1561-3007A7151FFA}"/>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11" name="スライド番号プレースホルダー 10">
            <a:extLst>
              <a:ext uri="{FF2B5EF4-FFF2-40B4-BE49-F238E27FC236}">
                <a16:creationId xmlns:a16="http://schemas.microsoft.com/office/drawing/2014/main" id="{08215B47-8FD3-E907-39E1-FE9DF06D95C7}"/>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23</a:t>
            </a:fld>
            <a:endParaRPr kumimoji="0" lang="ja-JP" altLang="en-US">
              <a:solidFill>
                <a:prstClr val="black">
                  <a:tint val="75000"/>
                </a:prstClr>
              </a:solidFill>
              <a:ea typeface="ＭＳ Ｐゴシック" panose="020B0600070205080204" pitchFamily="34" charset="-128"/>
            </a:endParaRPr>
          </a:p>
        </p:txBody>
      </p:sp>
    </p:spTree>
    <p:extLst>
      <p:ext uri="{BB962C8B-B14F-4D97-AF65-F5344CB8AC3E}">
        <p14:creationId xmlns:p14="http://schemas.microsoft.com/office/powerpoint/2010/main" val="121920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defTabSz="457200">
              <a:defRPr/>
            </a:pPr>
            <a:r>
              <a:rPr lang="en-US" altLang="ja-JP" sz="2800" b="1" i="1" dirty="0">
                <a:solidFill>
                  <a:srgbClr val="002060"/>
                </a:solidFill>
                <a:latin typeface="Gill Sans MT" panose="020B0502020104020203" pitchFamily="34" charset="0"/>
                <a:ea typeface="游ゴシック" panose="020B0400000000000000" pitchFamily="34" charset="-128"/>
              </a:rPr>
              <a:t>Magnetar</a:t>
            </a:r>
            <a:endParaRPr lang="ja-JP" altLang="en-US" sz="2800" b="1" i="1">
              <a:solidFill>
                <a:srgbClr val="002060"/>
              </a:solidFill>
              <a:latin typeface="Gill Sans MT" panose="020B0502020104020203" pitchFamily="34" charset="0"/>
              <a:ea typeface="游ゴシック" panose="020B0400000000000000" pitchFamily="34" charset="-128"/>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36" name="フリーフォーム 35">
            <a:extLst>
              <a:ext uri="{FF2B5EF4-FFF2-40B4-BE49-F238E27FC236}">
                <a16:creationId xmlns:a16="http://schemas.microsoft.com/office/drawing/2014/main" id="{8FE17344-293E-AF44-BE3C-843AF809C84F}"/>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1" name="爆発 1 20">
            <a:extLst>
              <a:ext uri="{FF2B5EF4-FFF2-40B4-BE49-F238E27FC236}">
                <a16:creationId xmlns:a16="http://schemas.microsoft.com/office/drawing/2014/main" id="{232437EB-D5E1-E44D-8A15-F199CF5204A3}"/>
              </a:ext>
            </a:extLst>
          </p:cNvPr>
          <p:cNvSpPr/>
          <p:nvPr/>
        </p:nvSpPr>
        <p:spPr>
          <a:xfrm>
            <a:off x="2229182" y="5232579"/>
            <a:ext cx="664526" cy="576866"/>
          </a:xfrm>
          <a:prstGeom prst="irregularSeal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2" name="タイトル 1">
            <a:extLst>
              <a:ext uri="{FF2B5EF4-FFF2-40B4-BE49-F238E27FC236}">
                <a16:creationId xmlns:a16="http://schemas.microsoft.com/office/drawing/2014/main" id="{27ADE9EE-9732-EE4E-9B97-18AA1D95F168}"/>
              </a:ext>
            </a:extLst>
          </p:cNvPr>
          <p:cNvSpPr>
            <a:spLocks noGrp="1"/>
          </p:cNvSpPr>
          <p:nvPr>
            <p:ph type="title"/>
          </p:nvPr>
        </p:nvSpPr>
        <p:spPr>
          <a:solidFill>
            <a:schemeClr val="bg1"/>
          </a:solidFill>
        </p:spPr>
        <p:txBody>
          <a:bodyPr/>
          <a:lstStyle/>
          <a:p>
            <a:r>
              <a:rPr lang="en-US" altLang="ja-JP" dirty="0"/>
              <a:t>Wave Amplitude</a:t>
            </a:r>
            <a:endParaRPr lang="ja-JP" altLang="en-US"/>
          </a:p>
        </p:txBody>
      </p:sp>
      <p:sp>
        <p:nvSpPr>
          <p:cNvPr id="3" name="テキスト ボックス 2">
            <a:extLst>
              <a:ext uri="{FF2B5EF4-FFF2-40B4-BE49-F238E27FC236}">
                <a16:creationId xmlns:a16="http://schemas.microsoft.com/office/drawing/2014/main" id="{4CF87133-71E4-A97C-00DB-11A896C32EB9}"/>
              </a:ext>
            </a:extLst>
          </p:cNvPr>
          <p:cNvSpPr txBox="1"/>
          <p:nvPr/>
        </p:nvSpPr>
        <p:spPr>
          <a:xfrm rot="19889491">
            <a:off x="4357903" y="2974155"/>
            <a:ext cx="2323008" cy="584775"/>
          </a:xfrm>
          <a:prstGeom prst="rect">
            <a:avLst/>
          </a:prstGeom>
          <a:noFill/>
        </p:spPr>
        <p:txBody>
          <a:bodyPr wrap="none" rtlCol="0">
            <a:spAutoFit/>
          </a:bodyPr>
          <a:lstStyle/>
          <a:p>
            <a:pPr defTabSz="457200">
              <a:defRPr/>
            </a:pPr>
            <a:r>
              <a:rPr lang="en-US" altLang="ja-JP" sz="3200" b="1" i="1" dirty="0">
                <a:solidFill>
                  <a:srgbClr val="FF0000"/>
                </a:solidFill>
                <a:latin typeface="Gill Sans MT" panose="020B0502020104020203" pitchFamily="34" charset="0"/>
                <a:ea typeface="ＭＳ Ｐゴシック" panose="020B0600070205080204" pitchFamily="34" charset="-128"/>
              </a:rPr>
              <a:t>Alfven wave</a:t>
            </a:r>
            <a:endParaRPr lang="ja-JP" altLang="en-US" sz="3200" b="1" i="1">
              <a:solidFill>
                <a:srgbClr val="FF0000"/>
              </a:solidFill>
              <a:latin typeface="Gill Sans MT" panose="020B0502020104020203" pitchFamily="34" charset="0"/>
              <a:ea typeface="ＭＳ Ｐゴシック" panose="020B0600070205080204" pitchFamily="34" charset="-128"/>
            </a:endParaRPr>
          </a:p>
        </p:txBody>
      </p:sp>
      <p:sp>
        <p:nvSpPr>
          <p:cNvPr id="5" name="日付プレースホルダー 4">
            <a:extLst>
              <a:ext uri="{FF2B5EF4-FFF2-40B4-BE49-F238E27FC236}">
                <a16:creationId xmlns:a16="http://schemas.microsoft.com/office/drawing/2014/main" id="{A903F13C-C8EA-D3B9-3272-0B8E44FB08C9}"/>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10" name="フッター プレースホルダー 9">
            <a:extLst>
              <a:ext uri="{FF2B5EF4-FFF2-40B4-BE49-F238E27FC236}">
                <a16:creationId xmlns:a16="http://schemas.microsoft.com/office/drawing/2014/main" id="{DF8EE4D4-A853-6B63-1561-3007A7151FFA}"/>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11" name="スライド番号プレースホルダー 10">
            <a:extLst>
              <a:ext uri="{FF2B5EF4-FFF2-40B4-BE49-F238E27FC236}">
                <a16:creationId xmlns:a16="http://schemas.microsoft.com/office/drawing/2014/main" id="{08215B47-8FD3-E907-39E1-FE9DF06D95C7}"/>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24</a:t>
            </a:fld>
            <a:endParaRPr kumimoji="0" lang="ja-JP" altLang="en-US">
              <a:solidFill>
                <a:prstClr val="black">
                  <a:tint val="75000"/>
                </a:prstClr>
              </a:solidFill>
              <a:ea typeface="ＭＳ Ｐゴシック" panose="020B0600070205080204" pitchFamily="34" charset="-128"/>
            </a:endParaRPr>
          </a:p>
        </p:txBody>
      </p:sp>
      <p:pic>
        <p:nvPicPr>
          <p:cNvPr id="12" name="図 11">
            <a:extLst>
              <a:ext uri="{FF2B5EF4-FFF2-40B4-BE49-F238E27FC236}">
                <a16:creationId xmlns:a16="http://schemas.microsoft.com/office/drawing/2014/main" id="{EBC8A296-B3C3-4CDD-C69E-722B9D746E90}"/>
              </a:ext>
            </a:extLst>
          </p:cNvPr>
          <p:cNvPicPr>
            <a:picLocks noChangeAspect="1"/>
          </p:cNvPicPr>
          <p:nvPr/>
        </p:nvPicPr>
        <p:blipFill>
          <a:blip r:embed="rId3"/>
          <a:stretch>
            <a:fillRect/>
          </a:stretch>
        </p:blipFill>
        <p:spPr>
          <a:xfrm>
            <a:off x="6837982" y="1763999"/>
            <a:ext cx="2617125" cy="1242306"/>
          </a:xfrm>
          <a:prstGeom prst="rect">
            <a:avLst/>
          </a:prstGeom>
        </p:spPr>
      </p:pic>
      <p:pic>
        <p:nvPicPr>
          <p:cNvPr id="16" name="図 15">
            <a:extLst>
              <a:ext uri="{FF2B5EF4-FFF2-40B4-BE49-F238E27FC236}">
                <a16:creationId xmlns:a16="http://schemas.microsoft.com/office/drawing/2014/main" id="{6CE66572-DF26-9FFD-C9F4-3D00F2BFC808}"/>
              </a:ext>
            </a:extLst>
          </p:cNvPr>
          <p:cNvPicPr>
            <a:picLocks noChangeAspect="1"/>
          </p:cNvPicPr>
          <p:nvPr/>
        </p:nvPicPr>
        <p:blipFill>
          <a:blip r:embed="rId4"/>
          <a:stretch>
            <a:fillRect/>
          </a:stretch>
        </p:blipFill>
        <p:spPr>
          <a:xfrm rot="21154996">
            <a:off x="7052458" y="3152101"/>
            <a:ext cx="3501092" cy="746286"/>
          </a:xfrm>
          <a:prstGeom prst="rect">
            <a:avLst/>
          </a:prstGeom>
        </p:spPr>
      </p:pic>
      <p:sp>
        <p:nvSpPr>
          <p:cNvPr id="19" name="テキスト ボックス 18">
            <a:extLst>
              <a:ext uri="{FF2B5EF4-FFF2-40B4-BE49-F238E27FC236}">
                <a16:creationId xmlns:a16="http://schemas.microsoft.com/office/drawing/2014/main" id="{E14522EC-1DCD-ECED-3E5F-6B83B88B2953}"/>
              </a:ext>
            </a:extLst>
          </p:cNvPr>
          <p:cNvSpPr txBox="1"/>
          <p:nvPr/>
        </p:nvSpPr>
        <p:spPr>
          <a:xfrm>
            <a:off x="9417646" y="6024724"/>
            <a:ext cx="1641796" cy="584775"/>
          </a:xfrm>
          <a:prstGeom prst="rect">
            <a:avLst/>
          </a:prstGeom>
          <a:noFill/>
        </p:spPr>
        <p:txBody>
          <a:bodyPr wrap="none" rtlCol="0">
            <a:spAutoFit/>
          </a:bodyPr>
          <a:lstStyle/>
          <a:p>
            <a:pPr defTabSz="457200">
              <a:defRPr/>
            </a:pPr>
            <a:r>
              <a:rPr lang="en-US" altLang="ja-JP" sz="3200" dirty="0">
                <a:solidFill>
                  <a:srgbClr val="00B050"/>
                </a:solidFill>
                <a:latin typeface="Gill Sans MT" panose="020B0502020104020203" pitchFamily="34" charset="0"/>
                <a:ea typeface="ＭＳ Ｐゴシック" panose="020B0600070205080204" pitchFamily="34" charset="-128"/>
              </a:rPr>
              <a:t>@10</a:t>
            </a:r>
            <a:r>
              <a:rPr lang="en-US" altLang="ja-JP" sz="3200" baseline="30000" dirty="0">
                <a:solidFill>
                  <a:srgbClr val="00B050"/>
                </a:solidFill>
                <a:latin typeface="Gill Sans MT" panose="020B0502020104020203" pitchFamily="34" charset="0"/>
                <a:ea typeface="ＭＳ Ｐゴシック" panose="020B0600070205080204" pitchFamily="34" charset="-128"/>
              </a:rPr>
              <a:t>8</a:t>
            </a:r>
            <a:r>
              <a:rPr lang="en-US" altLang="ja-JP" sz="3200" dirty="0">
                <a:solidFill>
                  <a:srgbClr val="00B050"/>
                </a:solidFill>
                <a:latin typeface="Gill Sans MT" panose="020B0502020104020203" pitchFamily="34" charset="0"/>
                <a:ea typeface="ＭＳ Ｐゴシック" panose="020B0600070205080204" pitchFamily="34" charset="-128"/>
              </a:rPr>
              <a:t>cm</a:t>
            </a:r>
            <a:endParaRPr lang="ja-JP" altLang="en-US" sz="3200">
              <a:solidFill>
                <a:srgbClr val="00B050"/>
              </a:solidFill>
              <a:latin typeface="Gill Sans MT" panose="020B0502020104020203" pitchFamily="34" charset="0"/>
              <a:ea typeface="ＭＳ Ｐゴシック" panose="020B0600070205080204" pitchFamily="34" charset="-128"/>
            </a:endParaRPr>
          </a:p>
        </p:txBody>
      </p:sp>
      <p:pic>
        <p:nvPicPr>
          <p:cNvPr id="22" name="図 21">
            <a:extLst>
              <a:ext uri="{FF2B5EF4-FFF2-40B4-BE49-F238E27FC236}">
                <a16:creationId xmlns:a16="http://schemas.microsoft.com/office/drawing/2014/main" id="{40E788A8-1863-6F6A-90A0-F3297BE93606}"/>
              </a:ext>
            </a:extLst>
          </p:cNvPr>
          <p:cNvPicPr>
            <a:picLocks noChangeAspect="1"/>
          </p:cNvPicPr>
          <p:nvPr/>
        </p:nvPicPr>
        <p:blipFill>
          <a:blip r:embed="rId5"/>
          <a:stretch>
            <a:fillRect/>
          </a:stretch>
        </p:blipFill>
        <p:spPr>
          <a:xfrm>
            <a:off x="5387741" y="5847372"/>
            <a:ext cx="3962400" cy="952500"/>
          </a:xfrm>
          <a:prstGeom prst="rect">
            <a:avLst/>
          </a:prstGeom>
        </p:spPr>
      </p:pic>
    </p:spTree>
    <p:extLst>
      <p:ext uri="{BB962C8B-B14F-4D97-AF65-F5344CB8AC3E}">
        <p14:creationId xmlns:p14="http://schemas.microsoft.com/office/powerpoint/2010/main" val="259847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s Hotter Than the Surface of the Sun? The Solar Corona | Astronomy.com">
            <a:extLst>
              <a:ext uri="{FF2B5EF4-FFF2-40B4-BE49-F238E27FC236}">
                <a16:creationId xmlns:a16="http://schemas.microsoft.com/office/drawing/2014/main" id="{D78985E2-057B-B14D-A443-BD6F8B013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59" b="205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0FA8F923-FD90-2449-B3CD-9586EE236FBF}"/>
              </a:ext>
            </a:extLst>
          </p:cNvPr>
          <p:cNvSpPr>
            <a:spLocks noGrp="1"/>
          </p:cNvSpPr>
          <p:nvPr>
            <p:ph type="title"/>
          </p:nvPr>
        </p:nvSpPr>
        <p:spPr/>
        <p:txBody>
          <a:bodyPr/>
          <a:lstStyle/>
          <a:p>
            <a:r>
              <a:rPr kumimoji="1" lang="en-US" altLang="ja-JP" dirty="0">
                <a:solidFill>
                  <a:schemeClr val="bg1"/>
                </a:solidFill>
              </a:rPr>
              <a:t>Solar Physics: </a:t>
            </a:r>
            <a:br>
              <a:rPr kumimoji="1" lang="en-US" altLang="ja-JP" dirty="0">
                <a:solidFill>
                  <a:schemeClr val="bg1"/>
                </a:solidFill>
              </a:rPr>
            </a:br>
            <a:r>
              <a:rPr kumimoji="1" lang="en-US" altLang="ja-JP" dirty="0">
                <a:solidFill>
                  <a:schemeClr val="bg1"/>
                </a:solidFill>
              </a:rPr>
              <a:t>Parametric Decay Instability</a:t>
            </a:r>
            <a:endParaRPr kumimoji="1" lang="ja-JP" altLang="en-US">
              <a:solidFill>
                <a:schemeClr val="bg1"/>
              </a:solidFill>
            </a:endParaRPr>
          </a:p>
        </p:txBody>
      </p:sp>
      <p:sp>
        <p:nvSpPr>
          <p:cNvPr id="4" name="日付プレースホルダー 3">
            <a:extLst>
              <a:ext uri="{FF2B5EF4-FFF2-40B4-BE49-F238E27FC236}">
                <a16:creationId xmlns:a16="http://schemas.microsoft.com/office/drawing/2014/main" id="{169D6A52-B128-0544-9C56-2A63B69B7CA1}"/>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5" name="フッター プレースホルダー 4">
            <a:extLst>
              <a:ext uri="{FF2B5EF4-FFF2-40B4-BE49-F238E27FC236}">
                <a16:creationId xmlns:a16="http://schemas.microsoft.com/office/drawing/2014/main" id="{F1B3DF4F-C459-B142-AA54-FDAA87C72D4C}"/>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6" name="スライド番号プレースホルダー 5">
            <a:extLst>
              <a:ext uri="{FF2B5EF4-FFF2-40B4-BE49-F238E27FC236}">
                <a16:creationId xmlns:a16="http://schemas.microsoft.com/office/drawing/2014/main" id="{723E3D8F-CA4D-6340-A1DD-71102FB97365}"/>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25</a:t>
            </a:fld>
            <a:endParaRPr kumimoji="0" lang="ja-JP" altLang="en-US">
              <a:solidFill>
                <a:prstClr val="black">
                  <a:tint val="75000"/>
                </a:prstClr>
              </a:solidFill>
              <a:ea typeface="ＭＳ Ｐゴシック" panose="020B0600070205080204" pitchFamily="34" charset="-128"/>
            </a:endParaRPr>
          </a:p>
        </p:txBody>
      </p:sp>
      <p:sp>
        <p:nvSpPr>
          <p:cNvPr id="7" name="テキスト ボックス 6">
            <a:extLst>
              <a:ext uri="{FF2B5EF4-FFF2-40B4-BE49-F238E27FC236}">
                <a16:creationId xmlns:a16="http://schemas.microsoft.com/office/drawing/2014/main" id="{71A02320-C32D-5440-962F-4A828697F909}"/>
              </a:ext>
            </a:extLst>
          </p:cNvPr>
          <p:cNvSpPr txBox="1"/>
          <p:nvPr/>
        </p:nvSpPr>
        <p:spPr>
          <a:xfrm>
            <a:off x="6843833" y="1616280"/>
            <a:ext cx="4703532" cy="2062103"/>
          </a:xfrm>
          <a:prstGeom prst="rect">
            <a:avLst/>
          </a:prstGeom>
          <a:noFill/>
        </p:spPr>
        <p:txBody>
          <a:bodyPr wrap="none" rtlCol="0">
            <a:spAutoFit/>
          </a:bodyPr>
          <a:lstStyle/>
          <a:p>
            <a:pPr defTabSz="457200">
              <a:defRPr/>
            </a:pPr>
            <a:r>
              <a:rPr lang="en-US" altLang="ja-JP" sz="3200" dirty="0">
                <a:solidFill>
                  <a:srgbClr val="FFFF00"/>
                </a:solidFill>
                <a:latin typeface="Gill Sans MT" panose="020B0502020104020203" pitchFamily="34" charset="0"/>
                <a:ea typeface="ＭＳ Ｐゴシック" panose="020B0600070205080204" pitchFamily="34" charset="-128"/>
              </a:rPr>
              <a:t>Alfven </a:t>
            </a:r>
            <a:r>
              <a:rPr lang="ja-JP" altLang="en-US" sz="3200">
                <a:solidFill>
                  <a:srgbClr val="FFFF00"/>
                </a:solidFill>
                <a:latin typeface="Gill Sans MT" panose="020B0502020104020203" pitchFamily="34" charset="0"/>
                <a:ea typeface="ＭＳ Ｐゴシック" panose="020B0600070205080204" pitchFamily="34" charset="-128"/>
              </a:rPr>
              <a:t>→</a:t>
            </a:r>
            <a:r>
              <a:rPr lang="en-US" altLang="ja-JP" sz="3200" dirty="0">
                <a:solidFill>
                  <a:srgbClr val="FFFF00"/>
                </a:solidFill>
                <a:latin typeface="Gill Sans MT" panose="020B0502020104020203" pitchFamily="34" charset="0"/>
                <a:ea typeface="ＭＳ Ｐゴシック" panose="020B0600070205080204" pitchFamily="34" charset="-128"/>
              </a:rPr>
              <a:t> Alfven + Sound</a:t>
            </a:r>
          </a:p>
          <a:p>
            <a:pPr defTabSz="457200">
              <a:defRPr/>
            </a:pPr>
            <a:r>
              <a:rPr lang="en-US" altLang="ja-JP" sz="3200" dirty="0">
                <a:solidFill>
                  <a:srgbClr val="FFFF00"/>
                </a:solidFill>
                <a:latin typeface="Gill Sans MT" panose="020B0502020104020203" pitchFamily="34" charset="0"/>
                <a:ea typeface="ＭＳ Ｐゴシック" panose="020B0600070205080204" pitchFamily="34" charset="-128"/>
              </a:rPr>
              <a:t>3 wave interactions</a:t>
            </a:r>
          </a:p>
          <a:p>
            <a:pPr defTabSz="457200">
              <a:defRPr/>
            </a:pPr>
            <a:r>
              <a:rPr lang="en-US" altLang="ja-JP" sz="3200" dirty="0">
                <a:solidFill>
                  <a:srgbClr val="FFFF00"/>
                </a:solidFill>
                <a:latin typeface="Gill Sans MT" panose="020B0502020104020203" pitchFamily="34" charset="0"/>
                <a:ea typeface="ＭＳ Ｐゴシック" panose="020B0600070205080204" pitchFamily="34" charset="-128"/>
              </a:rPr>
              <a:t>Acoustic wave (slow wave)</a:t>
            </a:r>
          </a:p>
          <a:p>
            <a:pPr defTabSz="457200">
              <a:defRPr/>
            </a:pPr>
            <a:r>
              <a:rPr lang="en-US" altLang="ja-JP" sz="3200" dirty="0">
                <a:solidFill>
                  <a:srgbClr val="FFFF00"/>
                </a:solidFill>
                <a:latin typeface="Gill Sans MT" panose="020B0502020104020203" pitchFamily="34" charset="0"/>
                <a:ea typeface="ＭＳ Ｐゴシック" panose="020B0600070205080204" pitchFamily="34" charset="-128"/>
              </a:rPr>
              <a:t>makes shock and dissipate</a:t>
            </a:r>
          </a:p>
        </p:txBody>
      </p:sp>
      <p:pic>
        <p:nvPicPr>
          <p:cNvPr id="9" name="図 8">
            <a:extLst>
              <a:ext uri="{FF2B5EF4-FFF2-40B4-BE49-F238E27FC236}">
                <a16:creationId xmlns:a16="http://schemas.microsoft.com/office/drawing/2014/main" id="{3B59947B-19B3-A94A-95E6-A5B923102178}"/>
              </a:ext>
            </a:extLst>
          </p:cNvPr>
          <p:cNvPicPr>
            <a:picLocks noChangeAspect="1"/>
          </p:cNvPicPr>
          <p:nvPr/>
        </p:nvPicPr>
        <p:blipFill>
          <a:blip r:embed="rId4"/>
          <a:stretch>
            <a:fillRect/>
          </a:stretch>
        </p:blipFill>
        <p:spPr>
          <a:xfrm>
            <a:off x="7390354" y="3754752"/>
            <a:ext cx="3810000" cy="1231900"/>
          </a:xfrm>
          <a:prstGeom prst="rect">
            <a:avLst/>
          </a:prstGeom>
          <a:solidFill>
            <a:schemeClr val="bg1"/>
          </a:solidFill>
        </p:spPr>
      </p:pic>
      <p:sp>
        <p:nvSpPr>
          <p:cNvPr id="8" name="テキスト ボックス 7">
            <a:extLst>
              <a:ext uri="{FF2B5EF4-FFF2-40B4-BE49-F238E27FC236}">
                <a16:creationId xmlns:a16="http://schemas.microsoft.com/office/drawing/2014/main" id="{3683281C-7FFE-6641-B3D9-31B2F7E5DBF4}"/>
              </a:ext>
            </a:extLst>
          </p:cNvPr>
          <p:cNvSpPr txBox="1"/>
          <p:nvPr/>
        </p:nvSpPr>
        <p:spPr>
          <a:xfrm>
            <a:off x="7284995" y="3677785"/>
            <a:ext cx="1366080"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Growth rate</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0" name="テキスト ボックス 9">
            <a:extLst>
              <a:ext uri="{FF2B5EF4-FFF2-40B4-BE49-F238E27FC236}">
                <a16:creationId xmlns:a16="http://schemas.microsoft.com/office/drawing/2014/main" id="{BBCF88CE-DE6A-9840-AA37-48EF82748AFA}"/>
              </a:ext>
            </a:extLst>
          </p:cNvPr>
          <p:cNvSpPr txBox="1"/>
          <p:nvPr/>
        </p:nvSpPr>
        <p:spPr>
          <a:xfrm>
            <a:off x="7383872" y="5122398"/>
            <a:ext cx="4190571" cy="1569660"/>
          </a:xfrm>
          <a:prstGeom prst="rect">
            <a:avLst/>
          </a:prstGeom>
          <a:noFill/>
        </p:spPr>
        <p:txBody>
          <a:bodyPr wrap="none" rtlCol="0">
            <a:spAutoFit/>
          </a:bodyPr>
          <a:lstStyle/>
          <a:p>
            <a:pPr defTabSz="457200">
              <a:defRPr/>
            </a:pPr>
            <a:r>
              <a:rPr lang="en-US" altLang="ja-JP" sz="3200" dirty="0">
                <a:solidFill>
                  <a:srgbClr val="C0504D">
                    <a:lumMod val="20000"/>
                    <a:lumOff val="80000"/>
                  </a:srgbClr>
                </a:solidFill>
                <a:latin typeface="Gill Sans MT" panose="020B0502020104020203" pitchFamily="34" charset="0"/>
                <a:ea typeface="ＭＳ Ｐゴシック" panose="020B0600070205080204" pitchFamily="34" charset="-128"/>
              </a:rPr>
              <a:t>Quick decay for </a:t>
            </a:r>
            <a:r>
              <a:rPr lang="en-US" altLang="ja-JP" sz="3200" dirty="0">
                <a:solidFill>
                  <a:srgbClr val="C0504D">
                    <a:lumMod val="20000"/>
                    <a:lumOff val="80000"/>
                  </a:srgbClr>
                </a:solidFill>
                <a:latin typeface="Symbol" pitchFamily="2" charset="2"/>
                <a:ea typeface="ＭＳ Ｐゴシック" panose="020B0600070205080204" pitchFamily="34" charset="-128"/>
              </a:rPr>
              <a:t>d</a:t>
            </a:r>
            <a:r>
              <a:rPr lang="en-US" altLang="ja-JP" sz="3200" dirty="0">
                <a:solidFill>
                  <a:srgbClr val="C0504D">
                    <a:lumMod val="20000"/>
                    <a:lumOff val="80000"/>
                  </a:srgbClr>
                </a:solidFill>
                <a:latin typeface="Gill Sans MT" panose="020B0502020104020203" pitchFamily="34" charset="0"/>
                <a:ea typeface="ＭＳ Ｐゴシック" panose="020B0600070205080204" pitchFamily="34" charset="-128"/>
              </a:rPr>
              <a:t>B/B~1</a:t>
            </a:r>
          </a:p>
          <a:p>
            <a:pPr defTabSz="457200">
              <a:defRPr/>
            </a:pPr>
            <a:r>
              <a:rPr lang="en-US" altLang="ja-JP" sz="3200" dirty="0">
                <a:solidFill>
                  <a:srgbClr val="C0504D">
                    <a:lumMod val="20000"/>
                    <a:lumOff val="80000"/>
                  </a:srgbClr>
                </a:solidFill>
                <a:latin typeface="Gill Sans MT" panose="020B0502020104020203" pitchFamily="34" charset="0"/>
                <a:ea typeface="ＭＳ Ｐゴシック" panose="020B0600070205080204" pitchFamily="34" charset="-128"/>
              </a:rPr>
              <a:t>but this eq. is for </a:t>
            </a:r>
            <a:r>
              <a:rPr lang="en-US" altLang="ja-JP" sz="3200" dirty="0">
                <a:solidFill>
                  <a:srgbClr val="C0504D">
                    <a:lumMod val="20000"/>
                    <a:lumOff val="80000"/>
                  </a:srgbClr>
                </a:solidFill>
                <a:latin typeface="Symbol" pitchFamily="2" charset="2"/>
                <a:ea typeface="ＭＳ Ｐゴシック" panose="020B0600070205080204" pitchFamily="34" charset="-128"/>
              </a:rPr>
              <a:t>s</a:t>
            </a:r>
            <a:r>
              <a:rPr lang="en-US" altLang="ja-JP" sz="3200" dirty="0">
                <a:solidFill>
                  <a:srgbClr val="C0504D">
                    <a:lumMod val="20000"/>
                    <a:lumOff val="80000"/>
                  </a:srgbClr>
                </a:solidFill>
                <a:latin typeface="Gill Sans MT" panose="020B0502020104020203" pitchFamily="34" charset="0"/>
                <a:ea typeface="ＭＳ Ｐゴシック" panose="020B0600070205080204" pitchFamily="34" charset="-128"/>
              </a:rPr>
              <a:t>&lt;&lt;1</a:t>
            </a:r>
          </a:p>
          <a:p>
            <a:pPr defTabSz="457200">
              <a:defRPr/>
            </a:pPr>
            <a:r>
              <a:rPr lang="en-US" altLang="ja-JP" sz="3200" dirty="0">
                <a:solidFill>
                  <a:srgbClr val="C0504D">
                    <a:lumMod val="20000"/>
                    <a:lumOff val="80000"/>
                  </a:srgbClr>
                </a:solidFill>
                <a:latin typeface="Gill Sans MT" panose="020B0502020104020203" pitchFamily="34" charset="0"/>
                <a:ea typeface="ＭＳ Ｐゴシック" panose="020B0600070205080204" pitchFamily="34" charset="-128"/>
              </a:rPr>
              <a:t>(</a:t>
            </a:r>
            <a:r>
              <a:rPr lang="en-US" altLang="ja-JP" sz="3200" dirty="0" err="1">
                <a:solidFill>
                  <a:srgbClr val="C0504D">
                    <a:lumMod val="20000"/>
                    <a:lumOff val="80000"/>
                  </a:srgbClr>
                </a:solidFill>
                <a:latin typeface="Gill Sans MT" panose="020B0502020104020203" pitchFamily="34" charset="0"/>
                <a:ea typeface="ＭＳ Ｐゴシック" panose="020B0600070205080204" pitchFamily="34" charset="-128"/>
              </a:rPr>
              <a:t>v</a:t>
            </a:r>
            <a:r>
              <a:rPr lang="en-US" altLang="ja-JP" sz="3200" baseline="-25000" dirty="0" err="1">
                <a:solidFill>
                  <a:srgbClr val="C0504D">
                    <a:lumMod val="20000"/>
                    <a:lumOff val="80000"/>
                  </a:srgbClr>
                </a:solidFill>
                <a:latin typeface="Gill Sans MT" panose="020B0502020104020203" pitchFamily="34" charset="0"/>
                <a:ea typeface="ＭＳ Ｐゴシック" panose="020B0600070205080204" pitchFamily="34" charset="-128"/>
              </a:rPr>
              <a:t>A</a:t>
            </a:r>
            <a:r>
              <a:rPr lang="en-US" altLang="ja-JP" sz="3200" dirty="0">
                <a:solidFill>
                  <a:srgbClr val="C0504D">
                    <a:lumMod val="20000"/>
                    <a:lumOff val="80000"/>
                  </a:srgbClr>
                </a:solidFill>
                <a:latin typeface="Gill Sans MT" panose="020B0502020104020203" pitchFamily="34" charset="0"/>
                <a:ea typeface="ＭＳ Ｐゴシック" panose="020B0600070205080204" pitchFamily="34" charset="-128"/>
              </a:rPr>
              <a:t> is non-relativistic)</a:t>
            </a:r>
            <a:endParaRPr lang="ja-JP" altLang="en-US" sz="3200">
              <a:solidFill>
                <a:srgbClr val="C0504D">
                  <a:lumMod val="20000"/>
                  <a:lumOff val="80000"/>
                </a:srgbClr>
              </a:solidFill>
              <a:latin typeface="Gill Sans MT" panose="020B0502020104020203" pitchFamily="34" charset="0"/>
              <a:ea typeface="ＭＳ Ｐゴシック" panose="020B0600070205080204" pitchFamily="34" charset="-128"/>
            </a:endParaRPr>
          </a:p>
        </p:txBody>
      </p:sp>
      <p:sp>
        <p:nvSpPr>
          <p:cNvPr id="3" name="テキスト ボックス 2">
            <a:extLst>
              <a:ext uri="{FF2B5EF4-FFF2-40B4-BE49-F238E27FC236}">
                <a16:creationId xmlns:a16="http://schemas.microsoft.com/office/drawing/2014/main" id="{7AD6E85E-DE39-00CA-F9FA-117DE4F854A5}"/>
              </a:ext>
            </a:extLst>
          </p:cNvPr>
          <p:cNvSpPr txBox="1"/>
          <p:nvPr/>
        </p:nvSpPr>
        <p:spPr>
          <a:xfrm>
            <a:off x="365489" y="6234433"/>
            <a:ext cx="2496709" cy="461665"/>
          </a:xfrm>
          <a:prstGeom prst="rect">
            <a:avLst/>
          </a:prstGeom>
          <a:noFill/>
        </p:spPr>
        <p:txBody>
          <a:bodyPr wrap="none" rtlCol="0">
            <a:spAutoFit/>
          </a:bodyPr>
          <a:lstStyle/>
          <a:p>
            <a:pPr algn="ctr" defTabSz="457200">
              <a:defRPr/>
            </a:pPr>
            <a:r>
              <a:rPr lang="en-US" altLang="ja-JP" sz="2400" dirty="0">
                <a:solidFill>
                  <a:prstClr val="white"/>
                </a:solidFill>
                <a:latin typeface="Gill Sans MT" panose="020B0502020104020203" pitchFamily="34" charset="0"/>
                <a:ea typeface="ＭＳ Ｐゴシック" panose="020B0600070205080204" pitchFamily="34" charset="-128"/>
              </a:rPr>
              <a:t>MHD for </a:t>
            </a:r>
            <a:r>
              <a:rPr lang="en-US" altLang="ja-JP" sz="2400" dirty="0">
                <a:solidFill>
                  <a:prstClr val="white"/>
                </a:solidFill>
                <a:latin typeface="Symbol" pitchFamily="2" charset="2"/>
                <a:ea typeface="ＭＳ Ｐゴシック" panose="020B0600070205080204" pitchFamily="34" charset="-128"/>
              </a:rPr>
              <a:t>w</a:t>
            </a:r>
            <a:r>
              <a:rPr lang="en-US" altLang="ja-JP" sz="2400" dirty="0">
                <a:solidFill>
                  <a:prstClr val="white"/>
                </a:solidFill>
                <a:latin typeface="Gill Sans MT" panose="020B0502020104020203" pitchFamily="34" charset="0"/>
                <a:ea typeface="ＭＳ Ｐゴシック" panose="020B0600070205080204" pitchFamily="34" charset="-128"/>
              </a:rPr>
              <a:t>&lt;&lt;</a:t>
            </a:r>
            <a:r>
              <a:rPr lang="en-US" altLang="ja-JP" sz="2400" dirty="0" err="1">
                <a:solidFill>
                  <a:prstClr val="white"/>
                </a:solidFill>
                <a:latin typeface="Symbol" pitchFamily="2" charset="2"/>
                <a:ea typeface="ＭＳ Ｐゴシック" panose="020B0600070205080204" pitchFamily="34" charset="-128"/>
              </a:rPr>
              <a:t>w</a:t>
            </a:r>
            <a:r>
              <a:rPr lang="en-US" altLang="ja-JP" sz="2400" baseline="-25000" dirty="0" err="1">
                <a:solidFill>
                  <a:prstClr val="white"/>
                </a:solidFill>
                <a:latin typeface="Gill Sans MT" panose="020B0502020104020203" pitchFamily="34" charset="0"/>
                <a:ea typeface="ＭＳ Ｐゴシック" panose="020B0600070205080204" pitchFamily="34" charset="-128"/>
              </a:rPr>
              <a:t>p,c</a:t>
            </a:r>
            <a:endParaRPr lang="ja-JP" altLang="en-US" sz="2400" baseline="-25000">
              <a:solidFill>
                <a:prstClr val="white"/>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649180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D0BD3F-958D-C173-0F96-67DC886B6F76}"/>
              </a:ext>
            </a:extLst>
          </p:cNvPr>
          <p:cNvSpPr>
            <a:spLocks noGrp="1"/>
          </p:cNvSpPr>
          <p:nvPr>
            <p:ph type="title"/>
          </p:nvPr>
        </p:nvSpPr>
        <p:spPr/>
        <p:txBody>
          <a:bodyPr/>
          <a:lstStyle/>
          <a:p>
            <a:r>
              <a:rPr kumimoji="1" lang="en-US" altLang="ja-JP" dirty="0"/>
              <a:t>Alfven </a:t>
            </a:r>
            <a:r>
              <a:rPr kumimoji="1" lang="ja-JP" altLang="en-US"/>
              <a:t>→</a:t>
            </a:r>
            <a:r>
              <a:rPr kumimoji="1" lang="en-US" altLang="ja-JP" dirty="0"/>
              <a:t> </a:t>
            </a:r>
            <a:r>
              <a:rPr kumimoji="1" lang="en-US" altLang="ja-JP" dirty="0" err="1"/>
              <a:t>Alfven+Sound</a:t>
            </a:r>
            <a:endParaRPr kumimoji="1" lang="ja-JP" altLang="en-US"/>
          </a:p>
        </p:txBody>
      </p:sp>
      <p:sp>
        <p:nvSpPr>
          <p:cNvPr id="3" name="日付プレースホルダー 2">
            <a:extLst>
              <a:ext uri="{FF2B5EF4-FFF2-40B4-BE49-F238E27FC236}">
                <a16:creationId xmlns:a16="http://schemas.microsoft.com/office/drawing/2014/main" id="{8494AD12-A285-FF30-01DC-F66D5538B0BB}"/>
              </a:ext>
            </a:extLst>
          </p:cNvPr>
          <p:cNvSpPr>
            <a:spLocks noGrp="1"/>
          </p:cNvSpPr>
          <p:nvPr>
            <p:ph type="dt" sz="half" idx="10"/>
          </p:nvPr>
        </p:nvSpPr>
        <p:spPr/>
        <p:txBody>
          <a:bodyPr/>
          <a:lstStyle/>
          <a:p>
            <a:pPr defTabSz="457200"/>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ECDC59E4-B4D8-B14E-40BF-A83541247BBF}"/>
              </a:ext>
            </a:extLst>
          </p:cNvPr>
          <p:cNvSpPr>
            <a:spLocks noGrp="1"/>
          </p:cNvSpPr>
          <p:nvPr>
            <p:ph type="ftr" sz="quarter" idx="11"/>
          </p:nvPr>
        </p:nvSpPr>
        <p:spPr/>
        <p:txBody>
          <a:bodyPr/>
          <a:lstStyle/>
          <a:p>
            <a:pPr defTabSz="457200"/>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3E6C927D-02BB-738A-FA02-DD3571537088}"/>
              </a:ext>
            </a:extLst>
          </p:cNvPr>
          <p:cNvSpPr>
            <a:spLocks noGrp="1"/>
          </p:cNvSpPr>
          <p:nvPr>
            <p:ph type="sldNum" sz="quarter" idx="12"/>
          </p:nvPr>
        </p:nvSpPr>
        <p:spPr/>
        <p:txBody>
          <a:bodyPr/>
          <a:lstStyle/>
          <a:p>
            <a:pPr defTabSz="457200"/>
            <a:fld id="{B1FB8EC9-529E-4F48-B2A9-1F5BE48C3819}" type="slidenum">
              <a:rPr kumimoji="0" lang="ja-JP" altLang="en-US">
                <a:solidFill>
                  <a:prstClr val="black">
                    <a:tint val="75000"/>
                  </a:prstClr>
                </a:solidFill>
                <a:ea typeface="ＭＳ Ｐゴシック" panose="020B0600070205080204" pitchFamily="34" charset="-128"/>
              </a:rPr>
              <a:pPr defTabSz="457200"/>
              <a:t>26</a:t>
            </a:fld>
            <a:endParaRPr kumimoji="0" lang="ja-JP" altLang="en-US">
              <a:solidFill>
                <a:prstClr val="black">
                  <a:tint val="75000"/>
                </a:prstClr>
              </a:solidFill>
              <a:ea typeface="ＭＳ Ｐゴシック" panose="020B0600070205080204" pitchFamily="34" charset="-128"/>
            </a:endParaRPr>
          </a:p>
        </p:txBody>
      </p:sp>
      <p:pic>
        <p:nvPicPr>
          <p:cNvPr id="1028" name="Picture 4">
            <a:extLst>
              <a:ext uri="{FF2B5EF4-FFF2-40B4-BE49-F238E27FC236}">
                <a16:creationId xmlns:a16="http://schemas.microsoft.com/office/drawing/2014/main" id="{047C8CA3-50EE-703F-0785-6D05B7625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786" y="2823494"/>
            <a:ext cx="8794917" cy="260916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4430316A-3B5D-A62A-BED1-C21373D70012}"/>
              </a:ext>
            </a:extLst>
          </p:cNvPr>
          <p:cNvSpPr txBox="1"/>
          <p:nvPr/>
        </p:nvSpPr>
        <p:spPr>
          <a:xfrm>
            <a:off x="2174775" y="1625826"/>
            <a:ext cx="7855035" cy="646331"/>
          </a:xfrm>
          <a:prstGeom prst="rect">
            <a:avLst/>
          </a:prstGeom>
          <a:noFill/>
        </p:spPr>
        <p:txBody>
          <a:bodyPr wrap="none" rtlCol="0">
            <a:spAutoFit/>
          </a:bodyPr>
          <a:lstStyle/>
          <a:p>
            <a:pPr defTabSz="457200"/>
            <a:r>
              <a:rPr lang="en-US" altLang="ja-JP" sz="3600" dirty="0">
                <a:solidFill>
                  <a:srgbClr val="011893"/>
                </a:solidFill>
                <a:latin typeface="Gill Sans MT" panose="020B0502020104020203" pitchFamily="34" charset="0"/>
                <a:ea typeface="ＭＳ Ｐゴシック" panose="020B0600070205080204" pitchFamily="34" charset="-128"/>
              </a:rPr>
              <a:t>Parent Alfven + Daughter Alfven </a:t>
            </a:r>
            <a:r>
              <a:rPr lang="ja-JP" altLang="en-US" sz="3600">
                <a:solidFill>
                  <a:srgbClr val="011893"/>
                </a:solidFill>
                <a:latin typeface="Gill Sans MT" panose="020B0502020104020203" pitchFamily="34" charset="0"/>
                <a:ea typeface="ＭＳ Ｐゴシック" panose="020B0600070205080204" pitchFamily="34" charset="-128"/>
              </a:rPr>
              <a:t>→</a:t>
            </a:r>
            <a:r>
              <a:rPr lang="en-US" altLang="ja-JP" sz="3600" dirty="0">
                <a:solidFill>
                  <a:srgbClr val="011893"/>
                </a:solidFill>
                <a:latin typeface="Gill Sans MT" panose="020B0502020104020203" pitchFamily="34" charset="0"/>
                <a:ea typeface="ＭＳ Ｐゴシック" panose="020B0600070205080204" pitchFamily="34" charset="-128"/>
              </a:rPr>
              <a:t> Beat</a:t>
            </a:r>
            <a:endParaRPr lang="ja-JP" altLang="en-US" sz="3600">
              <a:solidFill>
                <a:srgbClr val="011893"/>
              </a:solidFill>
              <a:latin typeface="Gill Sans MT" panose="020B0502020104020203" pitchFamily="34" charset="0"/>
              <a:ea typeface="ＭＳ Ｐゴシック" panose="020B0600070205080204" pitchFamily="34" charset="-128"/>
            </a:endParaRPr>
          </a:p>
        </p:txBody>
      </p:sp>
      <p:sp>
        <p:nvSpPr>
          <p:cNvPr id="17" name="テキスト ボックス 16">
            <a:extLst>
              <a:ext uri="{FF2B5EF4-FFF2-40B4-BE49-F238E27FC236}">
                <a16:creationId xmlns:a16="http://schemas.microsoft.com/office/drawing/2014/main" id="{A3B2C0A4-126E-DA4D-057F-D5D762582E7D}"/>
              </a:ext>
            </a:extLst>
          </p:cNvPr>
          <p:cNvSpPr txBox="1"/>
          <p:nvPr/>
        </p:nvSpPr>
        <p:spPr>
          <a:xfrm>
            <a:off x="1658785" y="5567446"/>
            <a:ext cx="8903528" cy="646331"/>
          </a:xfrm>
          <a:prstGeom prst="rect">
            <a:avLst/>
          </a:prstGeom>
          <a:noFill/>
        </p:spPr>
        <p:txBody>
          <a:bodyPr wrap="none" rtlCol="0">
            <a:spAutoFit/>
          </a:bodyPr>
          <a:lstStyle/>
          <a:p>
            <a:pPr defTabSz="457200"/>
            <a:r>
              <a:rPr lang="en-US" altLang="ja-JP" sz="3600" dirty="0">
                <a:solidFill>
                  <a:srgbClr val="011893"/>
                </a:solidFill>
                <a:latin typeface="Gill Sans MT" panose="020B0502020104020203" pitchFamily="34" charset="0"/>
                <a:ea typeface="ＭＳ Ｐゴシック" panose="020B0600070205080204" pitchFamily="34" charset="-128"/>
              </a:rPr>
              <a:t>High &amp; Low EM energy density </a:t>
            </a:r>
            <a:r>
              <a:rPr lang="ja-JP" altLang="en-US" sz="3600">
                <a:solidFill>
                  <a:srgbClr val="FF0000"/>
                </a:solidFill>
                <a:latin typeface="Gill Sans MT" panose="020B0502020104020203" pitchFamily="34" charset="0"/>
                <a:ea typeface="ＭＳ Ｐゴシック" panose="020B0600070205080204" pitchFamily="34" charset="-128"/>
              </a:rPr>
              <a:t>→</a:t>
            </a:r>
            <a:r>
              <a:rPr lang="en-US" altLang="ja-JP" sz="3600" dirty="0">
                <a:solidFill>
                  <a:srgbClr val="FF0000"/>
                </a:solidFill>
                <a:latin typeface="Gill Sans MT" panose="020B0502020104020203" pitchFamily="34" charset="0"/>
                <a:ea typeface="ＭＳ Ｐゴシック" panose="020B0600070205080204" pitchFamily="34" charset="-128"/>
              </a:rPr>
              <a:t> Sound wave</a:t>
            </a:r>
            <a:endParaRPr lang="ja-JP" altLang="en-US" sz="3600">
              <a:solidFill>
                <a:srgbClr val="FF0000"/>
              </a:solidFill>
              <a:latin typeface="Gill Sans MT" panose="020B0502020104020203" pitchFamily="34" charset="0"/>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0E406C6B-1739-1AEC-C82C-3BA8863A5B78}"/>
              </a:ext>
            </a:extLst>
          </p:cNvPr>
          <p:cNvSpPr txBox="1"/>
          <p:nvPr/>
        </p:nvSpPr>
        <p:spPr>
          <a:xfrm>
            <a:off x="10562313" y="4047653"/>
            <a:ext cx="1146468" cy="923330"/>
          </a:xfrm>
          <a:prstGeom prst="rect">
            <a:avLst/>
          </a:prstGeom>
          <a:noFill/>
        </p:spPr>
        <p:txBody>
          <a:bodyPr wrap="none" rtlCol="0">
            <a:spAutoFit/>
          </a:bodyPr>
          <a:lstStyle/>
          <a:p>
            <a:pPr algn="ctr" defTabSz="457200"/>
            <a:r>
              <a:rPr lang="en-US" altLang="ja-JP" dirty="0">
                <a:solidFill>
                  <a:prstClr val="black"/>
                </a:solidFill>
                <a:latin typeface="Gill Sans MT" panose="020B0502020104020203" pitchFamily="34" charset="0"/>
                <a:ea typeface="ＭＳ Ｐゴシック" panose="020B0600070205080204" pitchFamily="34" charset="-128"/>
              </a:rPr>
              <a:t>© Physics </a:t>
            </a:r>
          </a:p>
          <a:p>
            <a:pPr algn="ctr" defTabSz="457200"/>
            <a:r>
              <a:rPr lang="en-US" altLang="ja-JP" dirty="0">
                <a:solidFill>
                  <a:prstClr val="black"/>
                </a:solidFill>
                <a:latin typeface="Gill Sans MT" panose="020B0502020104020203" pitchFamily="34" charset="0"/>
                <a:ea typeface="ＭＳ Ｐゴシック" panose="020B0600070205080204" pitchFamily="34" charset="-128"/>
              </a:rPr>
              <a:t>Slack </a:t>
            </a:r>
          </a:p>
          <a:p>
            <a:pPr algn="ctr" defTabSz="457200"/>
            <a:r>
              <a:rPr lang="en-US" altLang="ja-JP" dirty="0">
                <a:solidFill>
                  <a:prstClr val="black"/>
                </a:solidFill>
                <a:latin typeface="Gill Sans MT" panose="020B0502020104020203" pitchFamily="34" charset="0"/>
                <a:ea typeface="ＭＳ Ｐゴシック" panose="020B0600070205080204" pitchFamily="34" charset="-128"/>
              </a:rPr>
              <a:t>Exchange</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2AA6F0CA-0AA9-FB73-50DB-6207FEB11C9F}"/>
              </a:ext>
            </a:extLst>
          </p:cNvPr>
          <p:cNvSpPr txBox="1"/>
          <p:nvPr/>
        </p:nvSpPr>
        <p:spPr>
          <a:xfrm>
            <a:off x="3748364" y="6236394"/>
            <a:ext cx="4724370" cy="584775"/>
          </a:xfrm>
          <a:prstGeom prst="rect">
            <a:avLst/>
          </a:prstGeom>
          <a:noFill/>
        </p:spPr>
        <p:txBody>
          <a:bodyPr wrap="none" rtlCol="0">
            <a:spAutoFit/>
          </a:bodyPr>
          <a:lstStyle/>
          <a:p>
            <a:r>
              <a:rPr kumimoji="1" lang="en" altLang="ja-JP" sz="3200" dirty="0">
                <a:solidFill>
                  <a:srgbClr val="00B050"/>
                </a:solidFill>
                <a:latin typeface="Gill Sans MT" panose="020B0502020104020203" pitchFamily="34" charset="0"/>
              </a:rPr>
              <a:t>Induced Brillouin scattering</a:t>
            </a:r>
            <a:endParaRPr kumimoji="1" lang="ja-JP" altLang="en-US" sz="3200">
              <a:solidFill>
                <a:srgbClr val="00B050"/>
              </a:solidFill>
              <a:latin typeface="Gill Sans MT" panose="020B0502020104020203" pitchFamily="34" charset="0"/>
            </a:endParaRPr>
          </a:p>
        </p:txBody>
      </p:sp>
    </p:spTree>
    <p:extLst>
      <p:ext uri="{BB962C8B-B14F-4D97-AF65-F5344CB8AC3E}">
        <p14:creationId xmlns:p14="http://schemas.microsoft.com/office/powerpoint/2010/main" val="471928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FCCC1A-B213-316F-5B82-BE7B2D041CB7}"/>
              </a:ext>
            </a:extLst>
          </p:cNvPr>
          <p:cNvSpPr>
            <a:spLocks noGrp="1"/>
          </p:cNvSpPr>
          <p:nvPr>
            <p:ph type="title"/>
          </p:nvPr>
        </p:nvSpPr>
        <p:spPr/>
        <p:txBody>
          <a:bodyPr/>
          <a:lstStyle/>
          <a:p>
            <a:r>
              <a:rPr lang="en-US" altLang="ja-JP" dirty="0"/>
              <a:t>Sound Wave Dissipation</a:t>
            </a:r>
            <a:endParaRPr kumimoji="1" lang="ja-JP" altLang="en-US"/>
          </a:p>
        </p:txBody>
      </p:sp>
      <p:sp>
        <p:nvSpPr>
          <p:cNvPr id="4" name="日付プレースホルダー 3">
            <a:extLst>
              <a:ext uri="{FF2B5EF4-FFF2-40B4-BE49-F238E27FC236}">
                <a16:creationId xmlns:a16="http://schemas.microsoft.com/office/drawing/2014/main" id="{77AC8D2C-14A0-C95A-E37A-C773FAF49F31}"/>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5" name="フッター プレースホルダー 4">
            <a:extLst>
              <a:ext uri="{FF2B5EF4-FFF2-40B4-BE49-F238E27FC236}">
                <a16:creationId xmlns:a16="http://schemas.microsoft.com/office/drawing/2014/main" id="{8D78C1C7-B2DC-3E37-B25F-89D487F3B982}"/>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6" name="スライド番号プレースホルダー 5">
            <a:extLst>
              <a:ext uri="{FF2B5EF4-FFF2-40B4-BE49-F238E27FC236}">
                <a16:creationId xmlns:a16="http://schemas.microsoft.com/office/drawing/2014/main" id="{9554DB38-B49F-5198-8215-E2DDCFE4F7D5}"/>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27</a:t>
            </a:fld>
            <a:endParaRPr kumimoji="0" lang="ja-JP" altLang="en-US">
              <a:solidFill>
                <a:prstClr val="black">
                  <a:tint val="75000"/>
                </a:prstClr>
              </a:solidFill>
              <a:ea typeface="ＭＳ Ｐゴシック" panose="020B0600070205080204" pitchFamily="34" charset="-128"/>
            </a:endParaRPr>
          </a:p>
        </p:txBody>
      </p:sp>
      <p:pic>
        <p:nvPicPr>
          <p:cNvPr id="1028" name="Picture 4" descr="4 -Self-steepening of a finite-amplitude sound wave. In the region where the state variables of the wave (pressure) would become multivalued (at t 3 ), irreversible processes dominate to create a steep, singlevalued shock front [45].">
            <a:extLst>
              <a:ext uri="{FF2B5EF4-FFF2-40B4-BE49-F238E27FC236}">
                <a16:creationId xmlns:a16="http://schemas.microsoft.com/office/drawing/2014/main" id="{8966BEED-8125-023F-99B6-2BFF0FBF1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156" y="1417638"/>
            <a:ext cx="3071644" cy="544055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054071EB-2430-9056-B54D-1991648D2028}"/>
              </a:ext>
            </a:extLst>
          </p:cNvPr>
          <p:cNvSpPr txBox="1"/>
          <p:nvPr/>
        </p:nvSpPr>
        <p:spPr>
          <a:xfrm>
            <a:off x="7659691" y="6398696"/>
            <a:ext cx="2472152" cy="369332"/>
          </a:xfrm>
          <a:prstGeom prst="rect">
            <a:avLst/>
          </a:prstGeom>
          <a:noFill/>
        </p:spPr>
        <p:txBody>
          <a:bodyPr wrap="none" rtlCol="0">
            <a:spAutoFit/>
          </a:bodyPr>
          <a:lstStyle/>
          <a:p>
            <a:pPr defTabSz="457200">
              <a:defRPr/>
            </a:pPr>
            <a:r>
              <a:rPr lang="en" altLang="ja-JP" dirty="0" err="1">
                <a:solidFill>
                  <a:prstClr val="black"/>
                </a:solidFill>
                <a:latin typeface="Gill Sans MT" panose="020B0502020104020203" pitchFamily="34" charset="0"/>
                <a:ea typeface="ＭＳ Ｐゴシック" panose="020B0600070205080204" pitchFamily="34" charset="-128"/>
              </a:rPr>
              <a:t>Yevheniia</a:t>
            </a:r>
            <a:r>
              <a:rPr lang="en" altLang="ja-JP" dirty="0">
                <a:solidFill>
                  <a:prstClr val="black"/>
                </a:solidFill>
                <a:latin typeface="Gill Sans MT" panose="020B0502020104020203" pitchFamily="34" charset="0"/>
                <a:ea typeface="ＭＳ Ｐゴシック" panose="020B0600070205080204" pitchFamily="34" charset="-128"/>
              </a:rPr>
              <a:t> </a:t>
            </a:r>
            <a:r>
              <a:rPr lang="en" altLang="ja-JP" dirty="0" err="1">
                <a:solidFill>
                  <a:prstClr val="black"/>
                </a:solidFill>
                <a:latin typeface="Gill Sans MT" panose="020B0502020104020203" pitchFamily="34" charset="0"/>
                <a:ea typeface="ＭＳ Ｐゴシック" panose="020B0600070205080204" pitchFamily="34" charset="-128"/>
              </a:rPr>
              <a:t>Chernukha</a:t>
            </a:r>
            <a:r>
              <a:rPr lang="en-US" altLang="ja-JP" dirty="0">
                <a:solidFill>
                  <a:prstClr val="black"/>
                </a:solidFill>
                <a:latin typeface="Gill Sans MT" panose="020B0502020104020203" pitchFamily="34" charset="0"/>
                <a:ea typeface="ＭＳ Ｐゴシック" panose="020B0600070205080204" pitchFamily="34" charset="-128"/>
              </a:rPr>
              <a:t> 19</a:t>
            </a:r>
            <a:endParaRPr lang="en" altLang="ja-JP" dirty="0">
              <a:solidFill>
                <a:prstClr val="black"/>
              </a:solidFill>
              <a:latin typeface="Gill Sans MT" panose="020B0502020104020203" pitchFamily="34" charset="0"/>
              <a:ea typeface="ＭＳ Ｐゴシック" panose="020B0600070205080204" pitchFamily="34" charset="-128"/>
            </a:endParaRPr>
          </a:p>
        </p:txBody>
      </p:sp>
      <p:sp>
        <p:nvSpPr>
          <p:cNvPr id="3" name="テキスト ボックス 2">
            <a:extLst>
              <a:ext uri="{FF2B5EF4-FFF2-40B4-BE49-F238E27FC236}">
                <a16:creationId xmlns:a16="http://schemas.microsoft.com/office/drawing/2014/main" id="{D0FE48ED-F8BA-E121-8F64-6E6FC1DDE8EB}"/>
              </a:ext>
            </a:extLst>
          </p:cNvPr>
          <p:cNvSpPr txBox="1"/>
          <p:nvPr/>
        </p:nvSpPr>
        <p:spPr>
          <a:xfrm>
            <a:off x="7543801" y="4674983"/>
            <a:ext cx="3111749" cy="1200329"/>
          </a:xfrm>
          <a:prstGeom prst="rect">
            <a:avLst/>
          </a:prstGeom>
          <a:noFill/>
        </p:spPr>
        <p:txBody>
          <a:bodyPr wrap="none" rtlCol="0">
            <a:spAutoFit/>
          </a:bodyPr>
          <a:lstStyle/>
          <a:p>
            <a:pPr defTabSz="457200">
              <a:defRPr/>
            </a:pPr>
            <a:r>
              <a:rPr lang="en-US" altLang="ja-JP" sz="3600" dirty="0">
                <a:solidFill>
                  <a:srgbClr val="011893"/>
                </a:solidFill>
                <a:latin typeface="Gill Sans MT" panose="020B0502020104020203" pitchFamily="34" charset="0"/>
                <a:ea typeface="ＭＳ Ｐゴシック" panose="020B0600070205080204" pitchFamily="34" charset="-128"/>
              </a:rPr>
              <a:t>Effectively</a:t>
            </a:r>
          </a:p>
          <a:p>
            <a:pPr defTabSz="457200">
              <a:defRPr/>
            </a:pPr>
            <a:r>
              <a:rPr lang="en-US" altLang="ja-JP" sz="3600" dirty="0" err="1">
                <a:solidFill>
                  <a:srgbClr val="011893"/>
                </a:solidFill>
                <a:latin typeface="Gill Sans MT" panose="020B0502020104020203" pitchFamily="34" charset="0"/>
                <a:ea typeface="ＭＳ Ｐゴシック" panose="020B0600070205080204" pitchFamily="34" charset="-128"/>
              </a:rPr>
              <a:t>E</a:t>
            </a:r>
            <a:r>
              <a:rPr lang="en-US" altLang="ja-JP" sz="3600" baseline="-25000" dirty="0" err="1">
                <a:solidFill>
                  <a:srgbClr val="011893"/>
                </a:solidFill>
                <a:latin typeface="Gill Sans MT" panose="020B0502020104020203" pitchFamily="34" charset="0"/>
                <a:ea typeface="ＭＳ Ｐゴシック" panose="020B0600070205080204" pitchFamily="34" charset="-128"/>
              </a:rPr>
              <a:t>Alfven</a:t>
            </a:r>
            <a:r>
              <a:rPr lang="en-US" altLang="ja-JP" sz="3600" dirty="0">
                <a:solidFill>
                  <a:srgbClr val="011893"/>
                </a:solidFill>
                <a:latin typeface="Gill Sans MT" panose="020B0502020104020203" pitchFamily="34" charset="0"/>
                <a:ea typeface="ＭＳ Ｐゴシック" panose="020B0600070205080204" pitchFamily="34" charset="-128"/>
              </a:rPr>
              <a:t> </a:t>
            </a:r>
            <a:r>
              <a:rPr lang="ja-JP" altLang="en-US" sz="3600">
                <a:solidFill>
                  <a:srgbClr val="011893"/>
                </a:solidFill>
                <a:latin typeface="Gill Sans MT" panose="020B0502020104020203" pitchFamily="34" charset="0"/>
                <a:ea typeface="ＭＳ Ｐゴシック" panose="020B0600070205080204" pitchFamily="34" charset="-128"/>
              </a:rPr>
              <a:t>→ </a:t>
            </a:r>
            <a:r>
              <a:rPr lang="en-US" altLang="ja-JP" sz="3600" dirty="0" err="1">
                <a:solidFill>
                  <a:srgbClr val="011893"/>
                </a:solidFill>
                <a:latin typeface="Gill Sans MT" panose="020B0502020104020203" pitchFamily="34" charset="0"/>
                <a:ea typeface="ＭＳ Ｐゴシック" panose="020B0600070205080204" pitchFamily="34" charset="-128"/>
              </a:rPr>
              <a:t>E</a:t>
            </a:r>
            <a:r>
              <a:rPr lang="en-US" altLang="ja-JP" sz="3600" baseline="-25000" dirty="0" err="1">
                <a:solidFill>
                  <a:srgbClr val="011893"/>
                </a:solidFill>
                <a:latin typeface="Gill Sans MT" panose="020B0502020104020203" pitchFamily="34" charset="0"/>
                <a:ea typeface="ＭＳ Ｐゴシック" panose="020B0600070205080204" pitchFamily="34" charset="-128"/>
              </a:rPr>
              <a:t>thermal</a:t>
            </a:r>
            <a:endParaRPr lang="ja-JP" altLang="en-US" sz="3600" baseline="-25000">
              <a:solidFill>
                <a:srgbClr val="011893"/>
              </a:solidFill>
              <a:latin typeface="Gill Sans MT" panose="020B0502020104020203" pitchFamily="34" charset="0"/>
              <a:ea typeface="ＭＳ Ｐゴシック" panose="020B0600070205080204" pitchFamily="34" charset="-128"/>
            </a:endParaRPr>
          </a:p>
        </p:txBody>
      </p:sp>
      <p:sp>
        <p:nvSpPr>
          <p:cNvPr id="7" name="テキスト ボックス 6">
            <a:extLst>
              <a:ext uri="{FF2B5EF4-FFF2-40B4-BE49-F238E27FC236}">
                <a16:creationId xmlns:a16="http://schemas.microsoft.com/office/drawing/2014/main" id="{FD2B0BAC-8D22-9164-6389-E1815C7AFFD4}"/>
              </a:ext>
            </a:extLst>
          </p:cNvPr>
          <p:cNvSpPr txBox="1"/>
          <p:nvPr/>
        </p:nvSpPr>
        <p:spPr>
          <a:xfrm>
            <a:off x="1805157" y="1801369"/>
            <a:ext cx="2026517" cy="584775"/>
          </a:xfrm>
          <a:prstGeom prst="rect">
            <a:avLst/>
          </a:prstGeom>
          <a:noFill/>
        </p:spPr>
        <p:txBody>
          <a:bodyPr wrap="none" rtlCol="0">
            <a:spAutoFit/>
          </a:bodyPr>
          <a:lstStyle/>
          <a:p>
            <a:pPr defTabSz="457200">
              <a:defRPr/>
            </a:pPr>
            <a:r>
              <a:rPr lang="en-US" altLang="ja-JP" sz="3200" dirty="0">
                <a:solidFill>
                  <a:prstClr val="black"/>
                </a:solidFill>
                <a:latin typeface="Gill Sans MT" panose="020B0502020104020203" pitchFamily="34" charset="0"/>
                <a:ea typeface="ＭＳ Ｐゴシック" panose="020B0600070205080204" pitchFamily="34" charset="-128"/>
              </a:rPr>
              <a:t>A </a:t>
            </a:r>
            <a:r>
              <a:rPr lang="ja-JP" altLang="en-US" sz="3200">
                <a:solidFill>
                  <a:prstClr val="black"/>
                </a:solidFill>
                <a:latin typeface="Gill Sans MT" panose="020B0502020104020203" pitchFamily="34" charset="0"/>
                <a:ea typeface="ＭＳ Ｐゴシック" panose="020B0600070205080204" pitchFamily="34" charset="-128"/>
              </a:rPr>
              <a:t>→</a:t>
            </a:r>
            <a:r>
              <a:rPr lang="en-US" altLang="ja-JP" sz="3200" dirty="0">
                <a:solidFill>
                  <a:prstClr val="black"/>
                </a:solidFill>
                <a:latin typeface="Gill Sans MT" panose="020B0502020104020203" pitchFamily="34" charset="0"/>
                <a:ea typeface="ＭＳ Ｐゴシック" panose="020B0600070205080204" pitchFamily="34" charset="-128"/>
              </a:rPr>
              <a:t> A + S</a:t>
            </a:r>
            <a:endParaRPr lang="ja-JP" altLang="en-US" sz="3200">
              <a:solidFill>
                <a:prstClr val="black"/>
              </a:solidFill>
              <a:latin typeface="Gill Sans MT" panose="020B0502020104020203" pitchFamily="34" charset="0"/>
              <a:ea typeface="ＭＳ Ｐゴシック" panose="020B0600070205080204" pitchFamily="34" charset="-128"/>
            </a:endParaRPr>
          </a:p>
        </p:txBody>
      </p:sp>
      <p:sp>
        <p:nvSpPr>
          <p:cNvPr id="9" name="フリーフォーム 8">
            <a:extLst>
              <a:ext uri="{FF2B5EF4-FFF2-40B4-BE49-F238E27FC236}">
                <a16:creationId xmlns:a16="http://schemas.microsoft.com/office/drawing/2014/main" id="{DD39621A-D88C-1709-2769-4FC2521BA278}"/>
              </a:ext>
            </a:extLst>
          </p:cNvPr>
          <p:cNvSpPr/>
          <p:nvPr/>
        </p:nvSpPr>
        <p:spPr>
          <a:xfrm>
            <a:off x="3663696" y="2138354"/>
            <a:ext cx="1014984" cy="560742"/>
          </a:xfrm>
          <a:custGeom>
            <a:avLst/>
            <a:gdLst>
              <a:gd name="connsiteX0" fmla="*/ 0 w 1014984"/>
              <a:gd name="connsiteY0" fmla="*/ 193366 h 560742"/>
              <a:gd name="connsiteX1" fmla="*/ 265176 w 1014984"/>
              <a:gd name="connsiteY1" fmla="*/ 559126 h 560742"/>
              <a:gd name="connsiteX2" fmla="*/ 877824 w 1014984"/>
              <a:gd name="connsiteY2" fmla="*/ 65350 h 560742"/>
              <a:gd name="connsiteX3" fmla="*/ 1014984 w 1014984"/>
              <a:gd name="connsiteY3" fmla="*/ 19630 h 560742"/>
            </a:gdLst>
            <a:ahLst/>
            <a:cxnLst>
              <a:cxn ang="0">
                <a:pos x="connsiteX0" y="connsiteY0"/>
              </a:cxn>
              <a:cxn ang="0">
                <a:pos x="connsiteX1" y="connsiteY1"/>
              </a:cxn>
              <a:cxn ang="0">
                <a:pos x="connsiteX2" y="connsiteY2"/>
              </a:cxn>
              <a:cxn ang="0">
                <a:pos x="connsiteX3" y="connsiteY3"/>
              </a:cxn>
            </a:cxnLst>
            <a:rect l="l" t="t" r="r" b="b"/>
            <a:pathLst>
              <a:path w="1014984" h="560742">
                <a:moveTo>
                  <a:pt x="0" y="193366"/>
                </a:moveTo>
                <a:cubicBezTo>
                  <a:pt x="59436" y="386914"/>
                  <a:pt x="118872" y="580462"/>
                  <a:pt x="265176" y="559126"/>
                </a:cubicBezTo>
                <a:cubicBezTo>
                  <a:pt x="411480" y="537790"/>
                  <a:pt x="752856" y="155266"/>
                  <a:pt x="877824" y="65350"/>
                </a:cubicBezTo>
                <a:cubicBezTo>
                  <a:pt x="1002792" y="-24566"/>
                  <a:pt x="1008888" y="-2468"/>
                  <a:pt x="1014984" y="19630"/>
                </a:cubicBezTo>
              </a:path>
            </a:pathLst>
          </a:custGeom>
          <a:noFill/>
          <a:ln w="76200">
            <a:solidFill>
              <a:srgbClr val="011893"/>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srgbClr val="011893"/>
              </a:solidFill>
              <a:latin typeface="Calibri"/>
              <a:ea typeface="ＭＳ Ｐゴシック" panose="020B0600070205080204" pitchFamily="34" charset="-128"/>
            </a:endParaRPr>
          </a:p>
        </p:txBody>
      </p:sp>
      <p:cxnSp>
        <p:nvCxnSpPr>
          <p:cNvPr id="11" name="直線コネクタ 10">
            <a:extLst>
              <a:ext uri="{FF2B5EF4-FFF2-40B4-BE49-F238E27FC236}">
                <a16:creationId xmlns:a16="http://schemas.microsoft.com/office/drawing/2014/main" id="{88190515-3F14-328C-557D-5E8FB906D25B}"/>
              </a:ext>
            </a:extLst>
          </p:cNvPr>
          <p:cNvCxnSpPr/>
          <p:nvPr/>
        </p:nvCxnSpPr>
        <p:spPr>
          <a:xfrm>
            <a:off x="3462529" y="2331279"/>
            <a:ext cx="338687" cy="0"/>
          </a:xfrm>
          <a:prstGeom prst="line">
            <a:avLst/>
          </a:prstGeom>
          <a:ln w="76200">
            <a:solidFill>
              <a:srgbClr val="01189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9947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D4F15-7770-D255-2949-0F775E8A72EE}"/>
              </a:ext>
            </a:extLst>
          </p:cNvPr>
          <p:cNvSpPr>
            <a:spLocks noGrp="1"/>
          </p:cNvSpPr>
          <p:nvPr>
            <p:ph type="title"/>
          </p:nvPr>
        </p:nvSpPr>
        <p:spPr/>
        <p:txBody>
          <a:bodyPr/>
          <a:lstStyle/>
          <a:p>
            <a:r>
              <a:rPr lang="en-US" altLang="ja-JP" dirty="0"/>
              <a:t>High </a:t>
            </a:r>
            <a:r>
              <a:rPr lang="en-US" altLang="ja-JP" dirty="0">
                <a:latin typeface="Symbol" pitchFamily="2" charset="2"/>
              </a:rPr>
              <a:t>s </a:t>
            </a:r>
            <a:r>
              <a:rPr lang="en-US" altLang="ja-JP" dirty="0">
                <a:latin typeface="Cochin" panose="02000603020000020003" pitchFamily="2" charset="0"/>
              </a:rPr>
              <a:t>Limit</a:t>
            </a:r>
            <a:endParaRPr kumimoji="1" lang="ja-JP" altLang="en-US">
              <a:latin typeface="Cochin" panose="02000603020000020003" pitchFamily="2" charset="0"/>
            </a:endParaRPr>
          </a:p>
        </p:txBody>
      </p:sp>
      <p:sp>
        <p:nvSpPr>
          <p:cNvPr id="3" name="日付プレースホルダー 2">
            <a:extLst>
              <a:ext uri="{FF2B5EF4-FFF2-40B4-BE49-F238E27FC236}">
                <a16:creationId xmlns:a16="http://schemas.microsoft.com/office/drawing/2014/main" id="{FE5F22D0-7A79-1791-5820-992649490EBE}"/>
              </a:ext>
            </a:extLst>
          </p:cNvPr>
          <p:cNvSpPr>
            <a:spLocks noGrp="1"/>
          </p:cNvSpPr>
          <p:nvPr>
            <p:ph type="dt" sz="half" idx="10"/>
          </p:nvPr>
        </p:nvSpPr>
        <p:spPr/>
        <p:txBody>
          <a:bodyPr/>
          <a:lstStyle/>
          <a:p>
            <a:pPr defTabSz="457200"/>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0C45CF16-876D-3674-B405-6545A3264B1D}"/>
              </a:ext>
            </a:extLst>
          </p:cNvPr>
          <p:cNvSpPr>
            <a:spLocks noGrp="1"/>
          </p:cNvSpPr>
          <p:nvPr>
            <p:ph type="ftr" sz="quarter" idx="11"/>
          </p:nvPr>
        </p:nvSpPr>
        <p:spPr/>
        <p:txBody>
          <a:bodyPr/>
          <a:lstStyle/>
          <a:p>
            <a:pPr defTabSz="457200"/>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71ADB85C-FF27-AD26-A2A9-0F8646BF51BB}"/>
              </a:ext>
            </a:extLst>
          </p:cNvPr>
          <p:cNvSpPr>
            <a:spLocks noGrp="1"/>
          </p:cNvSpPr>
          <p:nvPr>
            <p:ph type="sldNum" sz="quarter" idx="12"/>
          </p:nvPr>
        </p:nvSpPr>
        <p:spPr/>
        <p:txBody>
          <a:bodyPr/>
          <a:lstStyle/>
          <a:p>
            <a:pPr defTabSz="457200"/>
            <a:fld id="{B1FB8EC9-529E-4F48-B2A9-1F5BE48C3819}" type="slidenum">
              <a:rPr kumimoji="0" lang="ja-JP" altLang="en-US">
                <a:solidFill>
                  <a:prstClr val="black">
                    <a:tint val="75000"/>
                  </a:prstClr>
                </a:solidFill>
                <a:ea typeface="ＭＳ Ｐゴシック" panose="020B0600070205080204" pitchFamily="34" charset="-128"/>
              </a:rPr>
              <a:pPr defTabSz="457200"/>
              <a:t>28</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74DFE5E3-043C-8B87-E08C-134779B76FF5}"/>
              </a:ext>
            </a:extLst>
          </p:cNvPr>
          <p:cNvPicPr>
            <a:picLocks noChangeAspect="1"/>
          </p:cNvPicPr>
          <p:nvPr/>
        </p:nvPicPr>
        <p:blipFill>
          <a:blip r:embed="rId3"/>
          <a:stretch>
            <a:fillRect/>
          </a:stretch>
        </p:blipFill>
        <p:spPr>
          <a:xfrm>
            <a:off x="3077360" y="2185416"/>
            <a:ext cx="6037280" cy="1653286"/>
          </a:xfrm>
          <a:prstGeom prst="rect">
            <a:avLst/>
          </a:prstGeom>
        </p:spPr>
      </p:pic>
      <p:sp>
        <p:nvSpPr>
          <p:cNvPr id="7" name="テキスト ボックス 6">
            <a:extLst>
              <a:ext uri="{FF2B5EF4-FFF2-40B4-BE49-F238E27FC236}">
                <a16:creationId xmlns:a16="http://schemas.microsoft.com/office/drawing/2014/main" id="{E89F51A1-EF3E-B34D-A2D7-D604A2835709}"/>
              </a:ext>
            </a:extLst>
          </p:cNvPr>
          <p:cNvSpPr txBox="1"/>
          <p:nvPr/>
        </p:nvSpPr>
        <p:spPr>
          <a:xfrm>
            <a:off x="2889064" y="4083260"/>
            <a:ext cx="6413872" cy="523220"/>
          </a:xfrm>
          <a:prstGeom prst="rect">
            <a:avLst/>
          </a:prstGeom>
          <a:noFill/>
        </p:spPr>
        <p:txBody>
          <a:bodyPr wrap="none" rtlCol="0">
            <a:spAutoFit/>
          </a:bodyPr>
          <a:lstStyle/>
          <a:p>
            <a:pPr defTabSz="457200"/>
            <a:r>
              <a:rPr lang="en-US" altLang="ja-JP" sz="2800" dirty="0">
                <a:solidFill>
                  <a:prstClr val="black"/>
                </a:solidFill>
                <a:latin typeface="Gill Sans MT" panose="020B0502020104020203" pitchFamily="34" charset="0"/>
                <a:ea typeface="ＭＳ Ｐゴシック" panose="020B0600070205080204" pitchFamily="34" charset="-128"/>
              </a:rPr>
              <a:t>B energy density &gt;&gt; Matter energy density</a:t>
            </a:r>
            <a:endParaRPr lang="ja-JP" altLang="en-US" sz="2800">
              <a:solidFill>
                <a:prstClr val="black"/>
              </a:solidFill>
              <a:latin typeface="Gill Sans MT" panose="020B0502020104020203" pitchFamily="34" charset="0"/>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3DB69A8C-A555-50F3-235B-ADA72A8C460E}"/>
              </a:ext>
            </a:extLst>
          </p:cNvPr>
          <p:cNvSpPr txBox="1"/>
          <p:nvPr/>
        </p:nvSpPr>
        <p:spPr>
          <a:xfrm>
            <a:off x="1649109" y="4993627"/>
            <a:ext cx="8893781" cy="1323439"/>
          </a:xfrm>
          <a:prstGeom prst="rect">
            <a:avLst/>
          </a:prstGeom>
          <a:noFill/>
        </p:spPr>
        <p:txBody>
          <a:bodyPr wrap="none" rtlCol="0">
            <a:spAutoFit/>
          </a:bodyPr>
          <a:lstStyle/>
          <a:p>
            <a:pPr defTabSz="457200"/>
            <a:r>
              <a:rPr lang="en-US" altLang="ja-JP" sz="4000" dirty="0">
                <a:solidFill>
                  <a:srgbClr val="011893"/>
                </a:solidFill>
                <a:latin typeface="Gill Sans MT" panose="020B0502020104020203" pitchFamily="34" charset="0"/>
                <a:ea typeface="ＭＳ Ｐゴシック" panose="020B0600070205080204" pitchFamily="34" charset="-128"/>
              </a:rPr>
              <a:t>Force-free limit: Matter decouples from B</a:t>
            </a:r>
          </a:p>
          <a:p>
            <a:pPr algn="ctr" defTabSz="457200"/>
            <a:r>
              <a:rPr lang="en-US" altLang="ja-JP" sz="4000" b="1" i="1" dirty="0">
                <a:solidFill>
                  <a:srgbClr val="FF0000"/>
                </a:solidFill>
                <a:latin typeface="Gill Sans MT" panose="020B0502020104020203" pitchFamily="34" charset="0"/>
                <a:ea typeface="ＭＳ Ｐゴシック" panose="020B0600070205080204" pitchFamily="34" charset="-128"/>
              </a:rPr>
              <a:t>Alfven waves really decay?</a:t>
            </a:r>
            <a:endParaRPr lang="ja-JP" altLang="en-US" sz="4000" b="1" i="1">
              <a:solidFill>
                <a:srgbClr val="FF0000"/>
              </a:solidFill>
              <a:latin typeface="Gill Sans MT" panose="020B0502020104020203" pitchFamily="34" charset="0"/>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B5707905-E1C2-977F-74BC-4B1F1E0273C2}"/>
              </a:ext>
            </a:extLst>
          </p:cNvPr>
          <p:cNvSpPr txBox="1"/>
          <p:nvPr/>
        </p:nvSpPr>
        <p:spPr>
          <a:xfrm>
            <a:off x="2128633" y="1411293"/>
            <a:ext cx="3805657" cy="584775"/>
          </a:xfrm>
          <a:prstGeom prst="rect">
            <a:avLst/>
          </a:prstGeom>
          <a:noFill/>
        </p:spPr>
        <p:txBody>
          <a:bodyPr wrap="none" rtlCol="0">
            <a:spAutoFit/>
          </a:bodyPr>
          <a:lstStyle/>
          <a:p>
            <a:pPr defTabSz="457200"/>
            <a:r>
              <a:rPr lang="en-US" altLang="ja-JP" sz="3200" dirty="0">
                <a:solidFill>
                  <a:prstClr val="black"/>
                </a:solidFill>
                <a:latin typeface="Gill Sans MT" panose="020B0502020104020203" pitchFamily="34" charset="0"/>
                <a:ea typeface="ＭＳ Ｐゴシック" panose="020B0600070205080204" pitchFamily="34" charset="-128"/>
              </a:rPr>
              <a:t>In the magnetosphere</a:t>
            </a:r>
            <a:endParaRPr lang="ja-JP" altLang="en-US" sz="3200">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67811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080DF-E825-3768-EF51-08F32FB0B36A}"/>
              </a:ext>
            </a:extLst>
          </p:cNvPr>
          <p:cNvSpPr>
            <a:spLocks noGrp="1"/>
          </p:cNvSpPr>
          <p:nvPr>
            <p:ph type="title"/>
          </p:nvPr>
        </p:nvSpPr>
        <p:spPr/>
        <p:txBody>
          <a:bodyPr/>
          <a:lstStyle/>
          <a:p>
            <a:r>
              <a:rPr kumimoji="1" lang="en-US" altLang="ja-JP" dirty="0"/>
              <a:t>To Relativistic MHD</a:t>
            </a:r>
            <a:endParaRPr kumimoji="1" lang="ja-JP" altLang="en-US"/>
          </a:p>
        </p:txBody>
      </p:sp>
      <p:sp>
        <p:nvSpPr>
          <p:cNvPr id="3" name="日付プレースホルダー 2">
            <a:extLst>
              <a:ext uri="{FF2B5EF4-FFF2-40B4-BE49-F238E27FC236}">
                <a16:creationId xmlns:a16="http://schemas.microsoft.com/office/drawing/2014/main" id="{FFB55CCA-7BAC-4B30-CDCD-5931E77CC84B}"/>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AFC0C7FF-DB57-B86C-8302-D318F9F35F2A}"/>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C1CC03F1-E15C-B681-7FEC-EBBC77D1EFDE}"/>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29</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1A786F3B-8751-3904-BEEC-A9619D28FC1C}"/>
              </a:ext>
            </a:extLst>
          </p:cNvPr>
          <p:cNvPicPr>
            <a:picLocks noChangeAspect="1"/>
          </p:cNvPicPr>
          <p:nvPr/>
        </p:nvPicPr>
        <p:blipFill>
          <a:blip r:embed="rId3"/>
          <a:stretch>
            <a:fillRect/>
          </a:stretch>
        </p:blipFill>
        <p:spPr>
          <a:xfrm>
            <a:off x="1524000" y="2177537"/>
            <a:ext cx="9144000" cy="1951006"/>
          </a:xfrm>
          <a:prstGeom prst="rect">
            <a:avLst/>
          </a:prstGeom>
        </p:spPr>
      </p:pic>
      <p:sp>
        <p:nvSpPr>
          <p:cNvPr id="8" name="テキスト ボックス 7">
            <a:extLst>
              <a:ext uri="{FF2B5EF4-FFF2-40B4-BE49-F238E27FC236}">
                <a16:creationId xmlns:a16="http://schemas.microsoft.com/office/drawing/2014/main" id="{70D85617-E001-9EA2-1BD4-1AD893EF79EB}"/>
              </a:ext>
            </a:extLst>
          </p:cNvPr>
          <p:cNvSpPr txBox="1"/>
          <p:nvPr/>
        </p:nvSpPr>
        <p:spPr>
          <a:xfrm>
            <a:off x="1693898" y="1505201"/>
            <a:ext cx="8600047" cy="584775"/>
          </a:xfrm>
          <a:prstGeom prst="rect">
            <a:avLst/>
          </a:prstGeom>
          <a:noFill/>
        </p:spPr>
        <p:txBody>
          <a:bodyPr wrap="none" rtlCol="0">
            <a:spAutoFit/>
          </a:bodyPr>
          <a:lstStyle/>
          <a:p>
            <a:pPr defTabSz="457200">
              <a:defRPr/>
            </a:pPr>
            <a:r>
              <a:rPr lang="en-US" altLang="ja-JP" sz="3200" dirty="0">
                <a:solidFill>
                  <a:srgbClr val="011893"/>
                </a:solidFill>
                <a:latin typeface="Gill Sans MT" panose="020B0502020104020203" pitchFamily="34" charset="0"/>
                <a:ea typeface="ＭＳ Ｐゴシック" panose="020B0600070205080204" pitchFamily="34" charset="-128"/>
              </a:rPr>
              <a:t>Energy-momentum conservations &amp; Induction </a:t>
            </a:r>
            <a:r>
              <a:rPr lang="en-US" altLang="ja-JP" sz="3200" dirty="0" err="1">
                <a:solidFill>
                  <a:srgbClr val="011893"/>
                </a:solidFill>
                <a:latin typeface="Gill Sans MT" panose="020B0502020104020203" pitchFamily="34" charset="0"/>
                <a:ea typeface="ＭＳ Ｐゴシック" panose="020B0600070205080204" pitchFamily="34" charset="-128"/>
              </a:rPr>
              <a:t>eqs</a:t>
            </a:r>
            <a:r>
              <a:rPr lang="en-US" altLang="ja-JP" sz="3200" dirty="0">
                <a:solidFill>
                  <a:srgbClr val="011893"/>
                </a:solidFill>
                <a:latin typeface="Gill Sans MT" panose="020B0502020104020203" pitchFamily="34" charset="0"/>
                <a:ea typeface="ＭＳ Ｐゴシック" panose="020B0600070205080204" pitchFamily="34" charset="-128"/>
              </a:rPr>
              <a:t>.</a:t>
            </a:r>
            <a:endParaRPr lang="ja-JP" altLang="en-US" sz="3200">
              <a:solidFill>
                <a:srgbClr val="011893"/>
              </a:solidFill>
              <a:latin typeface="Gill Sans MT" panose="020B0502020104020203" pitchFamily="34" charset="0"/>
              <a:ea typeface="ＭＳ Ｐゴシック" panose="020B0600070205080204" pitchFamily="34" charset="-128"/>
            </a:endParaRPr>
          </a:p>
        </p:txBody>
      </p:sp>
      <p:pic>
        <p:nvPicPr>
          <p:cNvPr id="9" name="図 8">
            <a:extLst>
              <a:ext uri="{FF2B5EF4-FFF2-40B4-BE49-F238E27FC236}">
                <a16:creationId xmlns:a16="http://schemas.microsoft.com/office/drawing/2014/main" id="{4561757A-57A0-7D8D-B0CD-CCA28AB1D3E0}"/>
              </a:ext>
            </a:extLst>
          </p:cNvPr>
          <p:cNvPicPr>
            <a:picLocks noChangeAspect="1"/>
          </p:cNvPicPr>
          <p:nvPr/>
        </p:nvPicPr>
        <p:blipFill>
          <a:blip r:embed="rId4"/>
          <a:stretch>
            <a:fillRect/>
          </a:stretch>
        </p:blipFill>
        <p:spPr>
          <a:xfrm>
            <a:off x="2029027" y="4630061"/>
            <a:ext cx="3133119" cy="701720"/>
          </a:xfrm>
          <a:prstGeom prst="rect">
            <a:avLst/>
          </a:prstGeom>
        </p:spPr>
      </p:pic>
      <p:sp>
        <p:nvSpPr>
          <p:cNvPr id="10" name="テキスト ボックス 9">
            <a:extLst>
              <a:ext uri="{FF2B5EF4-FFF2-40B4-BE49-F238E27FC236}">
                <a16:creationId xmlns:a16="http://schemas.microsoft.com/office/drawing/2014/main" id="{6D74C6D6-FCFF-7704-EE53-5488F720F8A4}"/>
              </a:ext>
            </a:extLst>
          </p:cNvPr>
          <p:cNvSpPr txBox="1"/>
          <p:nvPr/>
        </p:nvSpPr>
        <p:spPr>
          <a:xfrm>
            <a:off x="1693898" y="4045287"/>
            <a:ext cx="915635" cy="584775"/>
          </a:xfrm>
          <a:prstGeom prst="rect">
            <a:avLst/>
          </a:prstGeom>
          <a:noFill/>
        </p:spPr>
        <p:txBody>
          <a:bodyPr wrap="none" rtlCol="0">
            <a:spAutoFit/>
          </a:bodyPr>
          <a:lstStyle/>
          <a:p>
            <a:pPr defTabSz="457200">
              <a:defRPr/>
            </a:pPr>
            <a:r>
              <a:rPr lang="en-US" altLang="ja-JP" sz="3200" dirty="0">
                <a:solidFill>
                  <a:srgbClr val="011893"/>
                </a:solidFill>
                <a:latin typeface="Gill Sans MT" panose="020B0502020104020203" pitchFamily="34" charset="0"/>
                <a:ea typeface="ＭＳ Ｐゴシック" panose="020B0600070205080204" pitchFamily="34" charset="-128"/>
              </a:rPr>
              <a:t>EOS</a:t>
            </a:r>
            <a:endParaRPr lang="ja-JP" altLang="en-US" sz="3200">
              <a:solidFill>
                <a:srgbClr val="011893"/>
              </a:solidFill>
              <a:latin typeface="Gill Sans MT" panose="020B0502020104020203" pitchFamily="34" charset="0"/>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D1A96F40-26D8-7656-EB59-A20A3253FEA6}"/>
              </a:ext>
            </a:extLst>
          </p:cNvPr>
          <p:cNvSpPr txBox="1"/>
          <p:nvPr/>
        </p:nvSpPr>
        <p:spPr>
          <a:xfrm>
            <a:off x="5814129" y="4185100"/>
            <a:ext cx="4683975" cy="2677656"/>
          </a:xfrm>
          <a:prstGeom prst="rect">
            <a:avLst/>
          </a:prstGeom>
          <a:noFill/>
        </p:spPr>
        <p:txBody>
          <a:bodyPr wrap="none" rtlCol="0">
            <a:spAutoFit/>
          </a:bodyPr>
          <a:lstStyle/>
          <a:p>
            <a:pPr marL="514350" indent="-514350" defTabSz="457200">
              <a:buFont typeface="+mj-lt"/>
              <a:buAutoNum type="arabicPeriod"/>
              <a:defRPr/>
            </a:pPr>
            <a:r>
              <a:rPr lang="en-US" altLang="ja-JP" sz="2800" dirty="0">
                <a:solidFill>
                  <a:srgbClr val="00B050"/>
                </a:solidFill>
                <a:latin typeface="Gill Sans MT" panose="020B0502020104020203" pitchFamily="34" charset="0"/>
                <a:ea typeface="ＭＳ Ｐゴシック" panose="020B0600070205080204" pitchFamily="34" charset="-128"/>
              </a:rPr>
              <a:t>Ideal MHD (</a:t>
            </a:r>
            <a:r>
              <a:rPr lang="en-US" altLang="ja-JP" sz="2800" dirty="0">
                <a:solidFill>
                  <a:srgbClr val="00B050"/>
                </a:solidFill>
                <a:latin typeface="Symbol" pitchFamily="2" charset="2"/>
                <a:ea typeface="ＭＳ Ｐゴシック" panose="020B0600070205080204" pitchFamily="34" charset="-128"/>
              </a:rPr>
              <a:t>w</a:t>
            </a:r>
            <a:r>
              <a:rPr lang="en-US" altLang="ja-JP" sz="2800" dirty="0">
                <a:solidFill>
                  <a:srgbClr val="00B050"/>
                </a:solidFill>
                <a:latin typeface="Gill Sans MT" panose="020B0502020104020203" pitchFamily="34" charset="0"/>
                <a:ea typeface="ＭＳ Ｐゴシック" panose="020B0600070205080204" pitchFamily="34" charset="-128"/>
              </a:rPr>
              <a:t>&lt;&lt;</a:t>
            </a:r>
            <a:r>
              <a:rPr lang="en-US" altLang="ja-JP" sz="2800" dirty="0" err="1">
                <a:solidFill>
                  <a:srgbClr val="00B050"/>
                </a:solidFill>
                <a:latin typeface="Symbol" pitchFamily="2" charset="2"/>
                <a:ea typeface="ＭＳ Ｐゴシック" panose="020B0600070205080204" pitchFamily="34" charset="-128"/>
              </a:rPr>
              <a:t>w</a:t>
            </a:r>
            <a:r>
              <a:rPr lang="en-US" altLang="ja-JP" sz="2800" baseline="-25000" dirty="0" err="1">
                <a:solidFill>
                  <a:srgbClr val="00B050"/>
                </a:solidFill>
                <a:latin typeface="Gill Sans MT" panose="020B0502020104020203" pitchFamily="34" charset="0"/>
                <a:ea typeface="ＭＳ Ｐゴシック" panose="020B0600070205080204" pitchFamily="34" charset="-128"/>
              </a:rPr>
              <a:t>p,c</a:t>
            </a:r>
            <a:r>
              <a:rPr lang="en-US" altLang="ja-JP" sz="2800" dirty="0">
                <a:solidFill>
                  <a:srgbClr val="00B050"/>
                </a:solidFill>
                <a:latin typeface="Gill Sans MT" panose="020B0502020104020203" pitchFamily="34" charset="0"/>
                <a:ea typeface="ＭＳ Ｐゴシック" panose="020B0600070205080204" pitchFamily="34" charset="-128"/>
              </a:rPr>
              <a:t>)</a:t>
            </a:r>
          </a:p>
          <a:p>
            <a:pPr marL="514350" indent="-514350" defTabSz="457200">
              <a:buFont typeface="+mj-lt"/>
              <a:buAutoNum type="arabicPeriod"/>
              <a:defRPr/>
            </a:pPr>
            <a:r>
              <a:rPr lang="en-US" altLang="ja-JP" sz="2800" dirty="0">
                <a:solidFill>
                  <a:srgbClr val="00B050"/>
                </a:solidFill>
                <a:latin typeface="Gill Sans MT" panose="020B0502020104020203" pitchFamily="34" charset="0"/>
                <a:ea typeface="ＭＳ Ｐゴシック" panose="020B0600070205080204" pitchFamily="34" charset="-128"/>
              </a:rPr>
              <a:t>Adiabatic EOS</a:t>
            </a:r>
          </a:p>
          <a:p>
            <a:pPr marL="514350" indent="-514350" defTabSz="457200">
              <a:buFont typeface="+mj-lt"/>
              <a:buAutoNum type="arabicPeriod"/>
              <a:defRPr/>
            </a:pPr>
            <a:r>
              <a:rPr lang="en-US" altLang="ja-JP" sz="2800" dirty="0">
                <a:solidFill>
                  <a:srgbClr val="00B050"/>
                </a:solidFill>
                <a:latin typeface="Gill Sans MT" panose="020B0502020104020203" pitchFamily="34" charset="0"/>
                <a:ea typeface="ＭＳ Ｐゴシック" panose="020B0600070205080204" pitchFamily="34" charset="-128"/>
              </a:rPr>
              <a:t>B</a:t>
            </a:r>
            <a:r>
              <a:rPr lang="en-US" altLang="ja-JP" sz="2800" baseline="-25000" dirty="0">
                <a:solidFill>
                  <a:srgbClr val="00B050"/>
                </a:solidFill>
                <a:latin typeface="Gill Sans MT" panose="020B0502020104020203" pitchFamily="34" charset="0"/>
                <a:ea typeface="ＭＳ Ｐゴシック" panose="020B0600070205080204" pitchFamily="34" charset="-128"/>
              </a:rPr>
              <a:t>0</a:t>
            </a:r>
            <a:r>
              <a:rPr lang="en-US" altLang="ja-JP" sz="2800" dirty="0">
                <a:solidFill>
                  <a:srgbClr val="00B050"/>
                </a:solidFill>
                <a:latin typeface="Gill Sans MT" panose="020B0502020104020203" pitchFamily="34" charset="0"/>
                <a:ea typeface="ＭＳ Ｐゴシック" panose="020B0600070205080204" pitchFamily="34" charset="-128"/>
              </a:rPr>
              <a:t> || k</a:t>
            </a:r>
          </a:p>
          <a:p>
            <a:pPr marL="514350" indent="-514350" defTabSz="457200">
              <a:buFont typeface="+mj-lt"/>
              <a:buAutoNum type="arabicPeriod"/>
              <a:defRPr/>
            </a:pPr>
            <a:r>
              <a:rPr lang="en-US" altLang="ja-JP" sz="2800" dirty="0">
                <a:solidFill>
                  <a:srgbClr val="00B050"/>
                </a:solidFill>
                <a:latin typeface="Gill Sans MT" panose="020B0502020104020203" pitchFamily="34" charset="0"/>
                <a:ea typeface="ＭＳ Ｐゴシック" panose="020B0600070205080204" pitchFamily="34" charset="-128"/>
              </a:rPr>
              <a:t>Circular polarization</a:t>
            </a:r>
          </a:p>
          <a:p>
            <a:pPr marL="514350" indent="-514350" defTabSz="457200">
              <a:buFont typeface="+mj-lt"/>
              <a:buAutoNum type="arabicPeriod"/>
              <a:defRPr/>
            </a:pPr>
            <a:r>
              <a:rPr lang="en-US" altLang="ja-JP" sz="2800" dirty="0">
                <a:solidFill>
                  <a:srgbClr val="00B050"/>
                </a:solidFill>
                <a:latin typeface="Gill Sans MT" panose="020B0502020104020203" pitchFamily="34" charset="0"/>
                <a:ea typeface="ＭＳ Ｐゴシック" panose="020B0600070205080204" pitchFamily="34" charset="-128"/>
              </a:rPr>
              <a:t>In the fluid comoving frame</a:t>
            </a:r>
            <a:br>
              <a:rPr lang="en-US" altLang="ja-JP" sz="2800" dirty="0">
                <a:solidFill>
                  <a:srgbClr val="00B050"/>
                </a:solidFill>
                <a:latin typeface="Gill Sans MT" panose="020B0502020104020203" pitchFamily="34" charset="0"/>
                <a:ea typeface="ＭＳ Ｐゴシック" panose="020B0600070205080204" pitchFamily="34" charset="-128"/>
              </a:rPr>
            </a:br>
            <a:r>
              <a:rPr lang="en-US" altLang="ja-JP" sz="2800" dirty="0">
                <a:solidFill>
                  <a:srgbClr val="00B050"/>
                </a:solidFill>
                <a:latin typeface="Gill Sans MT" panose="020B0502020104020203" pitchFamily="34" charset="0"/>
                <a:ea typeface="ＭＳ Ｐゴシック" panose="020B0600070205080204" pitchFamily="34" charset="-128"/>
              </a:rPr>
              <a:t>(background </a:t>
            </a:r>
            <a:r>
              <a:rPr lang="en-US" altLang="ja-JP" sz="2800" dirty="0" err="1">
                <a:solidFill>
                  <a:srgbClr val="00B050"/>
                </a:solidFill>
                <a:latin typeface="Gill Sans MT" panose="020B0502020104020203" pitchFamily="34" charset="0"/>
                <a:ea typeface="ＭＳ Ｐゴシック" panose="020B0600070205080204" pitchFamily="34" charset="-128"/>
              </a:rPr>
              <a:t>v</a:t>
            </a:r>
            <a:r>
              <a:rPr lang="en-US" altLang="ja-JP" sz="2800" baseline="-25000" dirty="0" err="1">
                <a:solidFill>
                  <a:srgbClr val="00B050"/>
                </a:solidFill>
                <a:latin typeface="Gill Sans MT" panose="020B0502020104020203" pitchFamily="34" charset="0"/>
                <a:ea typeface="ＭＳ Ｐゴシック" panose="020B0600070205080204" pitchFamily="34" charset="-128"/>
              </a:rPr>
              <a:t>fluid</a:t>
            </a:r>
            <a:r>
              <a:rPr lang="en-US" altLang="ja-JP" sz="2800" dirty="0">
                <a:solidFill>
                  <a:srgbClr val="00B050"/>
                </a:solidFill>
                <a:latin typeface="Gill Sans MT" panose="020B0502020104020203" pitchFamily="34" charset="0"/>
                <a:ea typeface="ＭＳ Ｐゴシック" panose="020B0600070205080204" pitchFamily="34" charset="-128"/>
              </a:rPr>
              <a:t> ~ 0)</a:t>
            </a:r>
          </a:p>
        </p:txBody>
      </p:sp>
    </p:spTree>
    <p:extLst>
      <p:ext uri="{BB962C8B-B14F-4D97-AF65-F5344CB8AC3E}">
        <p14:creationId xmlns:p14="http://schemas.microsoft.com/office/powerpoint/2010/main" val="372590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6B56A1-8469-25F8-E984-A5DA1525297C}"/>
              </a:ext>
            </a:extLst>
          </p:cNvPr>
          <p:cNvSpPr>
            <a:spLocks noGrp="1"/>
          </p:cNvSpPr>
          <p:nvPr>
            <p:ph type="title"/>
          </p:nvPr>
        </p:nvSpPr>
        <p:spPr/>
        <p:txBody>
          <a:bodyPr/>
          <a:lstStyle/>
          <a:p>
            <a:r>
              <a:rPr kumimoji="1" lang="en-US" altLang="ja-JP" dirty="0"/>
              <a:t>Brightness Temperature</a:t>
            </a:r>
            <a:endParaRPr kumimoji="1" lang="ja-JP" altLang="en-US"/>
          </a:p>
        </p:txBody>
      </p:sp>
      <p:sp>
        <p:nvSpPr>
          <p:cNvPr id="3" name="日付プレースホルダー 2">
            <a:extLst>
              <a:ext uri="{FF2B5EF4-FFF2-40B4-BE49-F238E27FC236}">
                <a16:creationId xmlns:a16="http://schemas.microsoft.com/office/drawing/2014/main" id="{6BC12E88-40CB-C4B3-E162-26EB8EF336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EED0BF7C-B65E-D86A-0F65-BC0A68170A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52C5198C-3BA7-C41E-5CED-5502272DC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pic>
        <p:nvPicPr>
          <p:cNvPr id="6" name="図 5">
            <a:extLst>
              <a:ext uri="{FF2B5EF4-FFF2-40B4-BE49-F238E27FC236}">
                <a16:creationId xmlns:a16="http://schemas.microsoft.com/office/drawing/2014/main" id="{72C86DC8-03B3-91F2-F50D-60A60A86ED1A}"/>
              </a:ext>
            </a:extLst>
          </p:cNvPr>
          <p:cNvPicPr>
            <a:picLocks noChangeAspect="1"/>
          </p:cNvPicPr>
          <p:nvPr/>
        </p:nvPicPr>
        <p:blipFill>
          <a:blip r:embed="rId3"/>
          <a:stretch>
            <a:fillRect/>
          </a:stretch>
        </p:blipFill>
        <p:spPr>
          <a:xfrm>
            <a:off x="0" y="1417637"/>
            <a:ext cx="7736271" cy="5434617"/>
          </a:xfrm>
          <a:prstGeom prst="rect">
            <a:avLst/>
          </a:prstGeom>
        </p:spPr>
      </p:pic>
      <p:sp>
        <p:nvSpPr>
          <p:cNvPr id="7" name="テキスト ボックス 6">
            <a:extLst>
              <a:ext uri="{FF2B5EF4-FFF2-40B4-BE49-F238E27FC236}">
                <a16:creationId xmlns:a16="http://schemas.microsoft.com/office/drawing/2014/main" id="{6F4E1E32-CF40-1E85-4618-176E6B5A412C}"/>
              </a:ext>
            </a:extLst>
          </p:cNvPr>
          <p:cNvSpPr txBox="1"/>
          <p:nvPr/>
        </p:nvSpPr>
        <p:spPr>
          <a:xfrm>
            <a:off x="7590013" y="1447906"/>
            <a:ext cx="438992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011893"/>
                </a:solidFill>
                <a:effectLst/>
                <a:uLnTx/>
                <a:uFillTx/>
                <a:latin typeface="Gill Sans MT" panose="020B0502020104020203" pitchFamily="34" charset="0"/>
                <a:ea typeface="ＭＳ Ｐゴシック" panose="020B0600070205080204" pitchFamily="34" charset="-128"/>
                <a:cs typeface="+mn-cs"/>
              </a:rPr>
              <a:t>Brightness temperature</a:t>
            </a:r>
            <a:endParaRPr kumimoji="1" lang="ja-JP" altLang="en-US" sz="3200" b="1" i="1" u="none" strike="noStrike" kern="1200" cap="none" spc="0" normalizeH="0" baseline="0" noProof="0">
              <a:ln>
                <a:noFill/>
              </a:ln>
              <a:solidFill>
                <a:srgbClr val="011893"/>
              </a:solidFill>
              <a:effectLst/>
              <a:uLnTx/>
              <a:uFillTx/>
              <a:latin typeface="Gill Sans MT" panose="020B0502020104020203" pitchFamily="34" charset="0"/>
              <a:ea typeface="ＭＳ Ｐゴシック" panose="020B0600070205080204" pitchFamily="34" charset="-128"/>
              <a:cs typeface="+mn-cs"/>
            </a:endParaRPr>
          </a:p>
        </p:txBody>
      </p:sp>
      <p:pic>
        <p:nvPicPr>
          <p:cNvPr id="8" name="図 7">
            <a:extLst>
              <a:ext uri="{FF2B5EF4-FFF2-40B4-BE49-F238E27FC236}">
                <a16:creationId xmlns:a16="http://schemas.microsoft.com/office/drawing/2014/main" id="{33E04E97-EEC1-9649-3F8E-08E59D7279C3}"/>
              </a:ext>
            </a:extLst>
          </p:cNvPr>
          <p:cNvPicPr>
            <a:picLocks noChangeAspect="1"/>
          </p:cNvPicPr>
          <p:nvPr/>
        </p:nvPicPr>
        <p:blipFill>
          <a:blip r:embed="rId4"/>
          <a:stretch>
            <a:fillRect/>
          </a:stretch>
        </p:blipFill>
        <p:spPr>
          <a:xfrm>
            <a:off x="7893317" y="2155588"/>
            <a:ext cx="4204671" cy="872148"/>
          </a:xfrm>
          <a:prstGeom prst="rect">
            <a:avLst/>
          </a:prstGeom>
        </p:spPr>
      </p:pic>
      <p:sp>
        <p:nvSpPr>
          <p:cNvPr id="9" name="テキスト ボックス 8">
            <a:extLst>
              <a:ext uri="{FF2B5EF4-FFF2-40B4-BE49-F238E27FC236}">
                <a16:creationId xmlns:a16="http://schemas.microsoft.com/office/drawing/2014/main" id="{7AD804CB-BADF-93A2-F7C4-CDBF19C34A70}"/>
              </a:ext>
            </a:extLst>
          </p:cNvPr>
          <p:cNvSpPr txBox="1"/>
          <p:nvPr/>
        </p:nvSpPr>
        <p:spPr>
          <a:xfrm>
            <a:off x="0" y="6488668"/>
            <a:ext cx="11792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Pietka</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+ 14</a:t>
            </a:r>
            <a:endParaRPr kumimoji="1" lang="ja-JP" altLang="en-US"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endParaRPr>
          </a:p>
        </p:txBody>
      </p:sp>
      <p:sp>
        <p:nvSpPr>
          <p:cNvPr id="10" name="テキスト ボックス 9">
            <a:extLst>
              <a:ext uri="{FF2B5EF4-FFF2-40B4-BE49-F238E27FC236}">
                <a16:creationId xmlns:a16="http://schemas.microsoft.com/office/drawing/2014/main" id="{5BCF54F9-9A33-D30A-92C7-57FED7C3A7C6}"/>
              </a:ext>
            </a:extLst>
          </p:cNvPr>
          <p:cNvSpPr txBox="1"/>
          <p:nvPr/>
        </p:nvSpPr>
        <p:spPr>
          <a:xfrm>
            <a:off x="4477110" y="6505561"/>
            <a:ext cx="2228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Frequency×Duration</a:t>
            </a:r>
            <a:endParaRPr kumimoji="1" lang="ja-JP" altLang="en-US" sz="1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1" name="テキスト ボックス 10">
            <a:extLst>
              <a:ext uri="{FF2B5EF4-FFF2-40B4-BE49-F238E27FC236}">
                <a16:creationId xmlns:a16="http://schemas.microsoft.com/office/drawing/2014/main" id="{0C87B9B2-21A2-D98A-EFB0-CCDE0FF6223C}"/>
              </a:ext>
            </a:extLst>
          </p:cNvPr>
          <p:cNvSpPr txBox="1"/>
          <p:nvPr/>
        </p:nvSpPr>
        <p:spPr>
          <a:xfrm rot="16200000">
            <a:off x="-416619" y="2565912"/>
            <a:ext cx="1202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Luminosity</a:t>
            </a:r>
            <a:endParaRPr kumimoji="1" lang="ja-JP" altLang="en-US" sz="1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pic>
        <p:nvPicPr>
          <p:cNvPr id="12" name="図 11">
            <a:extLst>
              <a:ext uri="{FF2B5EF4-FFF2-40B4-BE49-F238E27FC236}">
                <a16:creationId xmlns:a16="http://schemas.microsoft.com/office/drawing/2014/main" id="{567BABE8-BD6F-07E6-348B-3F518B8C058A}"/>
              </a:ext>
            </a:extLst>
          </p:cNvPr>
          <p:cNvPicPr>
            <a:picLocks noChangeAspect="1"/>
          </p:cNvPicPr>
          <p:nvPr/>
        </p:nvPicPr>
        <p:blipFill>
          <a:blip r:embed="rId5"/>
          <a:stretch>
            <a:fillRect/>
          </a:stretch>
        </p:blipFill>
        <p:spPr>
          <a:xfrm>
            <a:off x="8011528" y="5373043"/>
            <a:ext cx="3364870" cy="1479211"/>
          </a:xfrm>
          <a:prstGeom prst="rect">
            <a:avLst/>
          </a:prstGeom>
        </p:spPr>
      </p:pic>
      <p:sp>
        <p:nvSpPr>
          <p:cNvPr id="13" name="テキスト ボックス 12">
            <a:extLst>
              <a:ext uri="{FF2B5EF4-FFF2-40B4-BE49-F238E27FC236}">
                <a16:creationId xmlns:a16="http://schemas.microsoft.com/office/drawing/2014/main" id="{CA51F352-0A69-5BBF-6E92-FF9B34364E14}"/>
              </a:ext>
            </a:extLst>
          </p:cNvPr>
          <p:cNvSpPr txBox="1"/>
          <p:nvPr/>
        </p:nvSpPr>
        <p:spPr>
          <a:xfrm>
            <a:off x="7736271" y="3105834"/>
            <a:ext cx="391998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Coherent emission</a:t>
            </a:r>
            <a:endParaRPr kumimoji="1" lang="ja-JP" altLang="en-US" sz="36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pic>
        <p:nvPicPr>
          <p:cNvPr id="14" name="図 13">
            <a:extLst>
              <a:ext uri="{FF2B5EF4-FFF2-40B4-BE49-F238E27FC236}">
                <a16:creationId xmlns:a16="http://schemas.microsoft.com/office/drawing/2014/main" id="{1FD514F8-0908-9EE4-5D4A-1B10830AC37C}"/>
              </a:ext>
            </a:extLst>
          </p:cNvPr>
          <p:cNvPicPr>
            <a:picLocks noChangeAspect="1"/>
          </p:cNvPicPr>
          <p:nvPr/>
        </p:nvPicPr>
        <p:blipFill>
          <a:blip r:embed="rId6"/>
          <a:stretch>
            <a:fillRect/>
          </a:stretch>
        </p:blipFill>
        <p:spPr>
          <a:xfrm>
            <a:off x="10177300" y="3718167"/>
            <a:ext cx="1959764" cy="427995"/>
          </a:xfrm>
          <a:prstGeom prst="rect">
            <a:avLst/>
          </a:prstGeom>
        </p:spPr>
      </p:pic>
      <p:sp>
        <p:nvSpPr>
          <p:cNvPr id="15" name="フリーフォーム 14">
            <a:extLst>
              <a:ext uri="{FF2B5EF4-FFF2-40B4-BE49-F238E27FC236}">
                <a16:creationId xmlns:a16="http://schemas.microsoft.com/office/drawing/2014/main" id="{38201285-0628-8121-415B-5FFFFF03F0AF}"/>
              </a:ext>
            </a:extLst>
          </p:cNvPr>
          <p:cNvSpPr/>
          <p:nvPr/>
        </p:nvSpPr>
        <p:spPr>
          <a:xfrm>
            <a:off x="8282163" y="4025111"/>
            <a:ext cx="2991405" cy="1072827"/>
          </a:xfrm>
          <a:custGeom>
            <a:avLst/>
            <a:gdLst>
              <a:gd name="connsiteX0" fmla="*/ 0 w 1755872"/>
              <a:gd name="connsiteY0" fmla="*/ 881100 h 975550"/>
              <a:gd name="connsiteX1" fmla="*/ 319759 w 1755872"/>
              <a:gd name="connsiteY1" fmla="*/ 774514 h 975550"/>
              <a:gd name="connsiteX2" fmla="*/ 790984 w 1755872"/>
              <a:gd name="connsiteY2" fmla="*/ 359 h 975550"/>
              <a:gd name="connsiteX3" fmla="*/ 1402454 w 1755872"/>
              <a:gd name="connsiteY3" fmla="*/ 881100 h 975550"/>
              <a:gd name="connsiteX4" fmla="*/ 1755872 w 1755872"/>
              <a:gd name="connsiteY4" fmla="*/ 909149 h 975550"/>
              <a:gd name="connsiteX0" fmla="*/ 0 w 1778311"/>
              <a:gd name="connsiteY0" fmla="*/ 881100 h 1029474"/>
              <a:gd name="connsiteX1" fmla="*/ 319759 w 1778311"/>
              <a:gd name="connsiteY1" fmla="*/ 774514 h 1029474"/>
              <a:gd name="connsiteX2" fmla="*/ 790984 w 1778311"/>
              <a:gd name="connsiteY2" fmla="*/ 359 h 1029474"/>
              <a:gd name="connsiteX3" fmla="*/ 1402454 w 1778311"/>
              <a:gd name="connsiteY3" fmla="*/ 881100 h 1029474"/>
              <a:gd name="connsiteX4" fmla="*/ 1778311 w 1778311"/>
              <a:gd name="connsiteY4" fmla="*/ 998906 h 1029474"/>
              <a:gd name="connsiteX0" fmla="*/ 0 w 1778311"/>
              <a:gd name="connsiteY0" fmla="*/ 914744 h 1063118"/>
              <a:gd name="connsiteX1" fmla="*/ 319759 w 1778311"/>
              <a:gd name="connsiteY1" fmla="*/ 808158 h 1063118"/>
              <a:gd name="connsiteX2" fmla="*/ 948059 w 1778311"/>
              <a:gd name="connsiteY2" fmla="*/ 345 h 1063118"/>
              <a:gd name="connsiteX3" fmla="*/ 1402454 w 1778311"/>
              <a:gd name="connsiteY3" fmla="*/ 914744 h 1063118"/>
              <a:gd name="connsiteX4" fmla="*/ 1778311 w 1778311"/>
              <a:gd name="connsiteY4" fmla="*/ 1032550 h 1063118"/>
              <a:gd name="connsiteX0" fmla="*/ 0 w 1778311"/>
              <a:gd name="connsiteY0" fmla="*/ 914403 h 1062777"/>
              <a:gd name="connsiteX1" fmla="*/ 488053 w 1778311"/>
              <a:gd name="connsiteY1" fmla="*/ 925623 h 1062777"/>
              <a:gd name="connsiteX2" fmla="*/ 948059 w 1778311"/>
              <a:gd name="connsiteY2" fmla="*/ 4 h 1062777"/>
              <a:gd name="connsiteX3" fmla="*/ 1402454 w 1778311"/>
              <a:gd name="connsiteY3" fmla="*/ 914403 h 1062777"/>
              <a:gd name="connsiteX4" fmla="*/ 1778311 w 1778311"/>
              <a:gd name="connsiteY4" fmla="*/ 1032209 h 1062777"/>
              <a:gd name="connsiteX0" fmla="*/ 0 w 1778311"/>
              <a:gd name="connsiteY0" fmla="*/ 1009770 h 1062777"/>
              <a:gd name="connsiteX1" fmla="*/ 488053 w 1778311"/>
              <a:gd name="connsiteY1" fmla="*/ 925623 h 1062777"/>
              <a:gd name="connsiteX2" fmla="*/ 948059 w 1778311"/>
              <a:gd name="connsiteY2" fmla="*/ 4 h 1062777"/>
              <a:gd name="connsiteX3" fmla="*/ 1402454 w 1778311"/>
              <a:gd name="connsiteY3" fmla="*/ 914403 h 1062777"/>
              <a:gd name="connsiteX4" fmla="*/ 1778311 w 1778311"/>
              <a:gd name="connsiteY4" fmla="*/ 1032209 h 1062777"/>
              <a:gd name="connsiteX0" fmla="*/ 0 w 1901727"/>
              <a:gd name="connsiteY0" fmla="*/ 1009770 h 1080341"/>
              <a:gd name="connsiteX1" fmla="*/ 488053 w 1901727"/>
              <a:gd name="connsiteY1" fmla="*/ 925623 h 1080341"/>
              <a:gd name="connsiteX2" fmla="*/ 948059 w 1901727"/>
              <a:gd name="connsiteY2" fmla="*/ 4 h 1080341"/>
              <a:gd name="connsiteX3" fmla="*/ 1402454 w 1901727"/>
              <a:gd name="connsiteY3" fmla="*/ 914403 h 1080341"/>
              <a:gd name="connsiteX4" fmla="*/ 1901727 w 1901727"/>
              <a:gd name="connsiteY4" fmla="*/ 1054649 h 1080341"/>
              <a:gd name="connsiteX0" fmla="*/ 0 w 1901727"/>
              <a:gd name="connsiteY0" fmla="*/ 1009770 h 1061198"/>
              <a:gd name="connsiteX1" fmla="*/ 488053 w 1901727"/>
              <a:gd name="connsiteY1" fmla="*/ 925623 h 1061198"/>
              <a:gd name="connsiteX2" fmla="*/ 948059 w 1901727"/>
              <a:gd name="connsiteY2" fmla="*/ 4 h 1061198"/>
              <a:gd name="connsiteX3" fmla="*/ 1402454 w 1901727"/>
              <a:gd name="connsiteY3" fmla="*/ 914403 h 1061198"/>
              <a:gd name="connsiteX4" fmla="*/ 1901727 w 1901727"/>
              <a:gd name="connsiteY4" fmla="*/ 1054649 h 1061198"/>
              <a:gd name="connsiteX0" fmla="*/ 0 w 1901727"/>
              <a:gd name="connsiteY0" fmla="*/ 1009770 h 1061198"/>
              <a:gd name="connsiteX1" fmla="*/ 488053 w 1901727"/>
              <a:gd name="connsiteY1" fmla="*/ 925623 h 1061198"/>
              <a:gd name="connsiteX2" fmla="*/ 948059 w 1901727"/>
              <a:gd name="connsiteY2" fmla="*/ 4 h 1061198"/>
              <a:gd name="connsiteX3" fmla="*/ 1402454 w 1901727"/>
              <a:gd name="connsiteY3" fmla="*/ 914403 h 1061198"/>
              <a:gd name="connsiteX4" fmla="*/ 1901727 w 1901727"/>
              <a:gd name="connsiteY4" fmla="*/ 1054649 h 1061198"/>
              <a:gd name="connsiteX0" fmla="*/ 0 w 1896117"/>
              <a:gd name="connsiteY0" fmla="*/ 1071478 h 1075246"/>
              <a:gd name="connsiteX1" fmla="*/ 482443 w 1896117"/>
              <a:gd name="connsiteY1" fmla="*/ 925623 h 1075246"/>
              <a:gd name="connsiteX2" fmla="*/ 942449 w 1896117"/>
              <a:gd name="connsiteY2" fmla="*/ 4 h 1075246"/>
              <a:gd name="connsiteX3" fmla="*/ 1396844 w 1896117"/>
              <a:gd name="connsiteY3" fmla="*/ 914403 h 1075246"/>
              <a:gd name="connsiteX4" fmla="*/ 1896117 w 1896117"/>
              <a:gd name="connsiteY4" fmla="*/ 1054649 h 1075246"/>
              <a:gd name="connsiteX0" fmla="*/ 0 w 1896117"/>
              <a:gd name="connsiteY0" fmla="*/ 1071478 h 1071478"/>
              <a:gd name="connsiteX1" fmla="*/ 482443 w 1896117"/>
              <a:gd name="connsiteY1" fmla="*/ 925623 h 1071478"/>
              <a:gd name="connsiteX2" fmla="*/ 942449 w 1896117"/>
              <a:gd name="connsiteY2" fmla="*/ 4 h 1071478"/>
              <a:gd name="connsiteX3" fmla="*/ 1396844 w 1896117"/>
              <a:gd name="connsiteY3" fmla="*/ 914403 h 1071478"/>
              <a:gd name="connsiteX4" fmla="*/ 1896117 w 1896117"/>
              <a:gd name="connsiteY4" fmla="*/ 1054649 h 1071478"/>
              <a:gd name="connsiteX0" fmla="*/ 0 w 1896117"/>
              <a:gd name="connsiteY0" fmla="*/ 1071478 h 1072827"/>
              <a:gd name="connsiteX1" fmla="*/ 482443 w 1896117"/>
              <a:gd name="connsiteY1" fmla="*/ 925623 h 1072827"/>
              <a:gd name="connsiteX2" fmla="*/ 942449 w 1896117"/>
              <a:gd name="connsiteY2" fmla="*/ 4 h 1072827"/>
              <a:gd name="connsiteX3" fmla="*/ 1396844 w 1896117"/>
              <a:gd name="connsiteY3" fmla="*/ 914403 h 1072827"/>
              <a:gd name="connsiteX4" fmla="*/ 1896117 w 1896117"/>
              <a:gd name="connsiteY4" fmla="*/ 1054649 h 1072827"/>
              <a:gd name="connsiteX0" fmla="*/ 0 w 1896117"/>
              <a:gd name="connsiteY0" fmla="*/ 1071478 h 1076226"/>
              <a:gd name="connsiteX1" fmla="*/ 482443 w 1896117"/>
              <a:gd name="connsiteY1" fmla="*/ 925623 h 1076226"/>
              <a:gd name="connsiteX2" fmla="*/ 942449 w 1896117"/>
              <a:gd name="connsiteY2" fmla="*/ 4 h 1076226"/>
              <a:gd name="connsiteX3" fmla="*/ 1396844 w 1896117"/>
              <a:gd name="connsiteY3" fmla="*/ 914403 h 1076226"/>
              <a:gd name="connsiteX4" fmla="*/ 1896117 w 1896117"/>
              <a:gd name="connsiteY4" fmla="*/ 1071478 h 1076226"/>
              <a:gd name="connsiteX0" fmla="*/ 0 w 1896117"/>
              <a:gd name="connsiteY0" fmla="*/ 1071478 h 1074276"/>
              <a:gd name="connsiteX1" fmla="*/ 482443 w 1896117"/>
              <a:gd name="connsiteY1" fmla="*/ 925623 h 1074276"/>
              <a:gd name="connsiteX2" fmla="*/ 942449 w 1896117"/>
              <a:gd name="connsiteY2" fmla="*/ 4 h 1074276"/>
              <a:gd name="connsiteX3" fmla="*/ 1396844 w 1896117"/>
              <a:gd name="connsiteY3" fmla="*/ 914403 h 1074276"/>
              <a:gd name="connsiteX4" fmla="*/ 1896117 w 1896117"/>
              <a:gd name="connsiteY4" fmla="*/ 1071478 h 1074276"/>
              <a:gd name="connsiteX0" fmla="*/ 0 w 1896117"/>
              <a:gd name="connsiteY0" fmla="*/ 1071478 h 1072827"/>
              <a:gd name="connsiteX1" fmla="*/ 482443 w 1896117"/>
              <a:gd name="connsiteY1" fmla="*/ 925623 h 1072827"/>
              <a:gd name="connsiteX2" fmla="*/ 942449 w 1896117"/>
              <a:gd name="connsiteY2" fmla="*/ 4 h 1072827"/>
              <a:gd name="connsiteX3" fmla="*/ 1396844 w 1896117"/>
              <a:gd name="connsiteY3" fmla="*/ 914403 h 1072827"/>
              <a:gd name="connsiteX4" fmla="*/ 1896117 w 1896117"/>
              <a:gd name="connsiteY4" fmla="*/ 1071478 h 107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117" h="1072827">
                <a:moveTo>
                  <a:pt x="0" y="1071478"/>
                </a:moveTo>
                <a:cubicBezTo>
                  <a:pt x="150062" y="1069141"/>
                  <a:pt x="325368" y="1104202"/>
                  <a:pt x="482443" y="925623"/>
                </a:cubicBezTo>
                <a:cubicBezTo>
                  <a:pt x="639518" y="747044"/>
                  <a:pt x="790049" y="1874"/>
                  <a:pt x="942449" y="4"/>
                </a:cubicBezTo>
                <a:cubicBezTo>
                  <a:pt x="1094849" y="-1866"/>
                  <a:pt x="1236029" y="762938"/>
                  <a:pt x="1396844" y="914403"/>
                </a:cubicBezTo>
                <a:cubicBezTo>
                  <a:pt x="1557659" y="1065868"/>
                  <a:pt x="1771766" y="1065868"/>
                  <a:pt x="1896117" y="1071478"/>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6" name="フリーフォーム 15">
            <a:extLst>
              <a:ext uri="{FF2B5EF4-FFF2-40B4-BE49-F238E27FC236}">
                <a16:creationId xmlns:a16="http://schemas.microsoft.com/office/drawing/2014/main" id="{9A8EAB11-DE60-46DF-169D-B959063496DB}"/>
              </a:ext>
            </a:extLst>
          </p:cNvPr>
          <p:cNvSpPr/>
          <p:nvPr/>
        </p:nvSpPr>
        <p:spPr>
          <a:xfrm>
            <a:off x="8282162" y="3901563"/>
            <a:ext cx="2991405" cy="1072827"/>
          </a:xfrm>
          <a:custGeom>
            <a:avLst/>
            <a:gdLst>
              <a:gd name="connsiteX0" fmla="*/ 0 w 1755872"/>
              <a:gd name="connsiteY0" fmla="*/ 881100 h 975550"/>
              <a:gd name="connsiteX1" fmla="*/ 319759 w 1755872"/>
              <a:gd name="connsiteY1" fmla="*/ 774514 h 975550"/>
              <a:gd name="connsiteX2" fmla="*/ 790984 w 1755872"/>
              <a:gd name="connsiteY2" fmla="*/ 359 h 975550"/>
              <a:gd name="connsiteX3" fmla="*/ 1402454 w 1755872"/>
              <a:gd name="connsiteY3" fmla="*/ 881100 h 975550"/>
              <a:gd name="connsiteX4" fmla="*/ 1755872 w 1755872"/>
              <a:gd name="connsiteY4" fmla="*/ 909149 h 975550"/>
              <a:gd name="connsiteX0" fmla="*/ 0 w 1778311"/>
              <a:gd name="connsiteY0" fmla="*/ 881100 h 1029474"/>
              <a:gd name="connsiteX1" fmla="*/ 319759 w 1778311"/>
              <a:gd name="connsiteY1" fmla="*/ 774514 h 1029474"/>
              <a:gd name="connsiteX2" fmla="*/ 790984 w 1778311"/>
              <a:gd name="connsiteY2" fmla="*/ 359 h 1029474"/>
              <a:gd name="connsiteX3" fmla="*/ 1402454 w 1778311"/>
              <a:gd name="connsiteY3" fmla="*/ 881100 h 1029474"/>
              <a:gd name="connsiteX4" fmla="*/ 1778311 w 1778311"/>
              <a:gd name="connsiteY4" fmla="*/ 998906 h 1029474"/>
              <a:gd name="connsiteX0" fmla="*/ 0 w 1778311"/>
              <a:gd name="connsiteY0" fmla="*/ 914744 h 1063118"/>
              <a:gd name="connsiteX1" fmla="*/ 319759 w 1778311"/>
              <a:gd name="connsiteY1" fmla="*/ 808158 h 1063118"/>
              <a:gd name="connsiteX2" fmla="*/ 948059 w 1778311"/>
              <a:gd name="connsiteY2" fmla="*/ 345 h 1063118"/>
              <a:gd name="connsiteX3" fmla="*/ 1402454 w 1778311"/>
              <a:gd name="connsiteY3" fmla="*/ 914744 h 1063118"/>
              <a:gd name="connsiteX4" fmla="*/ 1778311 w 1778311"/>
              <a:gd name="connsiteY4" fmla="*/ 1032550 h 1063118"/>
              <a:gd name="connsiteX0" fmla="*/ 0 w 1778311"/>
              <a:gd name="connsiteY0" fmla="*/ 914403 h 1062777"/>
              <a:gd name="connsiteX1" fmla="*/ 488053 w 1778311"/>
              <a:gd name="connsiteY1" fmla="*/ 925623 h 1062777"/>
              <a:gd name="connsiteX2" fmla="*/ 948059 w 1778311"/>
              <a:gd name="connsiteY2" fmla="*/ 4 h 1062777"/>
              <a:gd name="connsiteX3" fmla="*/ 1402454 w 1778311"/>
              <a:gd name="connsiteY3" fmla="*/ 914403 h 1062777"/>
              <a:gd name="connsiteX4" fmla="*/ 1778311 w 1778311"/>
              <a:gd name="connsiteY4" fmla="*/ 1032209 h 1062777"/>
              <a:gd name="connsiteX0" fmla="*/ 0 w 1778311"/>
              <a:gd name="connsiteY0" fmla="*/ 1009770 h 1062777"/>
              <a:gd name="connsiteX1" fmla="*/ 488053 w 1778311"/>
              <a:gd name="connsiteY1" fmla="*/ 925623 h 1062777"/>
              <a:gd name="connsiteX2" fmla="*/ 948059 w 1778311"/>
              <a:gd name="connsiteY2" fmla="*/ 4 h 1062777"/>
              <a:gd name="connsiteX3" fmla="*/ 1402454 w 1778311"/>
              <a:gd name="connsiteY3" fmla="*/ 914403 h 1062777"/>
              <a:gd name="connsiteX4" fmla="*/ 1778311 w 1778311"/>
              <a:gd name="connsiteY4" fmla="*/ 1032209 h 1062777"/>
              <a:gd name="connsiteX0" fmla="*/ 0 w 1901727"/>
              <a:gd name="connsiteY0" fmla="*/ 1009770 h 1080341"/>
              <a:gd name="connsiteX1" fmla="*/ 488053 w 1901727"/>
              <a:gd name="connsiteY1" fmla="*/ 925623 h 1080341"/>
              <a:gd name="connsiteX2" fmla="*/ 948059 w 1901727"/>
              <a:gd name="connsiteY2" fmla="*/ 4 h 1080341"/>
              <a:gd name="connsiteX3" fmla="*/ 1402454 w 1901727"/>
              <a:gd name="connsiteY3" fmla="*/ 914403 h 1080341"/>
              <a:gd name="connsiteX4" fmla="*/ 1901727 w 1901727"/>
              <a:gd name="connsiteY4" fmla="*/ 1054649 h 1080341"/>
              <a:gd name="connsiteX0" fmla="*/ 0 w 1901727"/>
              <a:gd name="connsiteY0" fmla="*/ 1009770 h 1061198"/>
              <a:gd name="connsiteX1" fmla="*/ 488053 w 1901727"/>
              <a:gd name="connsiteY1" fmla="*/ 925623 h 1061198"/>
              <a:gd name="connsiteX2" fmla="*/ 948059 w 1901727"/>
              <a:gd name="connsiteY2" fmla="*/ 4 h 1061198"/>
              <a:gd name="connsiteX3" fmla="*/ 1402454 w 1901727"/>
              <a:gd name="connsiteY3" fmla="*/ 914403 h 1061198"/>
              <a:gd name="connsiteX4" fmla="*/ 1901727 w 1901727"/>
              <a:gd name="connsiteY4" fmla="*/ 1054649 h 1061198"/>
              <a:gd name="connsiteX0" fmla="*/ 0 w 1901727"/>
              <a:gd name="connsiteY0" fmla="*/ 1009770 h 1061198"/>
              <a:gd name="connsiteX1" fmla="*/ 488053 w 1901727"/>
              <a:gd name="connsiteY1" fmla="*/ 925623 h 1061198"/>
              <a:gd name="connsiteX2" fmla="*/ 948059 w 1901727"/>
              <a:gd name="connsiteY2" fmla="*/ 4 h 1061198"/>
              <a:gd name="connsiteX3" fmla="*/ 1402454 w 1901727"/>
              <a:gd name="connsiteY3" fmla="*/ 914403 h 1061198"/>
              <a:gd name="connsiteX4" fmla="*/ 1901727 w 1901727"/>
              <a:gd name="connsiteY4" fmla="*/ 1054649 h 1061198"/>
              <a:gd name="connsiteX0" fmla="*/ 0 w 1896117"/>
              <a:gd name="connsiteY0" fmla="*/ 1071478 h 1075246"/>
              <a:gd name="connsiteX1" fmla="*/ 482443 w 1896117"/>
              <a:gd name="connsiteY1" fmla="*/ 925623 h 1075246"/>
              <a:gd name="connsiteX2" fmla="*/ 942449 w 1896117"/>
              <a:gd name="connsiteY2" fmla="*/ 4 h 1075246"/>
              <a:gd name="connsiteX3" fmla="*/ 1396844 w 1896117"/>
              <a:gd name="connsiteY3" fmla="*/ 914403 h 1075246"/>
              <a:gd name="connsiteX4" fmla="*/ 1896117 w 1896117"/>
              <a:gd name="connsiteY4" fmla="*/ 1054649 h 1075246"/>
              <a:gd name="connsiteX0" fmla="*/ 0 w 1896117"/>
              <a:gd name="connsiteY0" fmla="*/ 1071478 h 1071478"/>
              <a:gd name="connsiteX1" fmla="*/ 482443 w 1896117"/>
              <a:gd name="connsiteY1" fmla="*/ 925623 h 1071478"/>
              <a:gd name="connsiteX2" fmla="*/ 942449 w 1896117"/>
              <a:gd name="connsiteY2" fmla="*/ 4 h 1071478"/>
              <a:gd name="connsiteX3" fmla="*/ 1396844 w 1896117"/>
              <a:gd name="connsiteY3" fmla="*/ 914403 h 1071478"/>
              <a:gd name="connsiteX4" fmla="*/ 1896117 w 1896117"/>
              <a:gd name="connsiteY4" fmla="*/ 1054649 h 1071478"/>
              <a:gd name="connsiteX0" fmla="*/ 0 w 1896117"/>
              <a:gd name="connsiteY0" fmla="*/ 1071478 h 1072827"/>
              <a:gd name="connsiteX1" fmla="*/ 482443 w 1896117"/>
              <a:gd name="connsiteY1" fmla="*/ 925623 h 1072827"/>
              <a:gd name="connsiteX2" fmla="*/ 942449 w 1896117"/>
              <a:gd name="connsiteY2" fmla="*/ 4 h 1072827"/>
              <a:gd name="connsiteX3" fmla="*/ 1396844 w 1896117"/>
              <a:gd name="connsiteY3" fmla="*/ 914403 h 1072827"/>
              <a:gd name="connsiteX4" fmla="*/ 1896117 w 1896117"/>
              <a:gd name="connsiteY4" fmla="*/ 1054649 h 1072827"/>
              <a:gd name="connsiteX0" fmla="*/ 0 w 1896117"/>
              <a:gd name="connsiteY0" fmla="*/ 1071478 h 1076226"/>
              <a:gd name="connsiteX1" fmla="*/ 482443 w 1896117"/>
              <a:gd name="connsiteY1" fmla="*/ 925623 h 1076226"/>
              <a:gd name="connsiteX2" fmla="*/ 942449 w 1896117"/>
              <a:gd name="connsiteY2" fmla="*/ 4 h 1076226"/>
              <a:gd name="connsiteX3" fmla="*/ 1396844 w 1896117"/>
              <a:gd name="connsiteY3" fmla="*/ 914403 h 1076226"/>
              <a:gd name="connsiteX4" fmla="*/ 1896117 w 1896117"/>
              <a:gd name="connsiteY4" fmla="*/ 1071478 h 1076226"/>
              <a:gd name="connsiteX0" fmla="*/ 0 w 1896117"/>
              <a:gd name="connsiteY0" fmla="*/ 1071478 h 1074276"/>
              <a:gd name="connsiteX1" fmla="*/ 482443 w 1896117"/>
              <a:gd name="connsiteY1" fmla="*/ 925623 h 1074276"/>
              <a:gd name="connsiteX2" fmla="*/ 942449 w 1896117"/>
              <a:gd name="connsiteY2" fmla="*/ 4 h 1074276"/>
              <a:gd name="connsiteX3" fmla="*/ 1396844 w 1896117"/>
              <a:gd name="connsiteY3" fmla="*/ 914403 h 1074276"/>
              <a:gd name="connsiteX4" fmla="*/ 1896117 w 1896117"/>
              <a:gd name="connsiteY4" fmla="*/ 1071478 h 1074276"/>
              <a:gd name="connsiteX0" fmla="*/ 0 w 1896117"/>
              <a:gd name="connsiteY0" fmla="*/ 1071478 h 1072827"/>
              <a:gd name="connsiteX1" fmla="*/ 482443 w 1896117"/>
              <a:gd name="connsiteY1" fmla="*/ 925623 h 1072827"/>
              <a:gd name="connsiteX2" fmla="*/ 942449 w 1896117"/>
              <a:gd name="connsiteY2" fmla="*/ 4 h 1072827"/>
              <a:gd name="connsiteX3" fmla="*/ 1396844 w 1896117"/>
              <a:gd name="connsiteY3" fmla="*/ 914403 h 1072827"/>
              <a:gd name="connsiteX4" fmla="*/ 1896117 w 1896117"/>
              <a:gd name="connsiteY4" fmla="*/ 1071478 h 107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117" h="1072827">
                <a:moveTo>
                  <a:pt x="0" y="1071478"/>
                </a:moveTo>
                <a:cubicBezTo>
                  <a:pt x="150062" y="1069141"/>
                  <a:pt x="325368" y="1104202"/>
                  <a:pt x="482443" y="925623"/>
                </a:cubicBezTo>
                <a:cubicBezTo>
                  <a:pt x="639518" y="747044"/>
                  <a:pt x="790049" y="1874"/>
                  <a:pt x="942449" y="4"/>
                </a:cubicBezTo>
                <a:cubicBezTo>
                  <a:pt x="1094849" y="-1866"/>
                  <a:pt x="1236029" y="762938"/>
                  <a:pt x="1396844" y="914403"/>
                </a:cubicBezTo>
                <a:cubicBezTo>
                  <a:pt x="1557659" y="1065868"/>
                  <a:pt x="1771766" y="1065868"/>
                  <a:pt x="1896117" y="1071478"/>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7" name="フリーフォーム 16">
            <a:extLst>
              <a:ext uri="{FF2B5EF4-FFF2-40B4-BE49-F238E27FC236}">
                <a16:creationId xmlns:a16="http://schemas.microsoft.com/office/drawing/2014/main" id="{43519C33-0D10-0107-CF13-5CD2ADF63267}"/>
              </a:ext>
            </a:extLst>
          </p:cNvPr>
          <p:cNvSpPr/>
          <p:nvPr/>
        </p:nvSpPr>
        <p:spPr>
          <a:xfrm>
            <a:off x="8286901" y="3752491"/>
            <a:ext cx="2991405" cy="1072827"/>
          </a:xfrm>
          <a:custGeom>
            <a:avLst/>
            <a:gdLst>
              <a:gd name="connsiteX0" fmla="*/ 0 w 1755872"/>
              <a:gd name="connsiteY0" fmla="*/ 881100 h 975550"/>
              <a:gd name="connsiteX1" fmla="*/ 319759 w 1755872"/>
              <a:gd name="connsiteY1" fmla="*/ 774514 h 975550"/>
              <a:gd name="connsiteX2" fmla="*/ 790984 w 1755872"/>
              <a:gd name="connsiteY2" fmla="*/ 359 h 975550"/>
              <a:gd name="connsiteX3" fmla="*/ 1402454 w 1755872"/>
              <a:gd name="connsiteY3" fmla="*/ 881100 h 975550"/>
              <a:gd name="connsiteX4" fmla="*/ 1755872 w 1755872"/>
              <a:gd name="connsiteY4" fmla="*/ 909149 h 975550"/>
              <a:gd name="connsiteX0" fmla="*/ 0 w 1778311"/>
              <a:gd name="connsiteY0" fmla="*/ 881100 h 1029474"/>
              <a:gd name="connsiteX1" fmla="*/ 319759 w 1778311"/>
              <a:gd name="connsiteY1" fmla="*/ 774514 h 1029474"/>
              <a:gd name="connsiteX2" fmla="*/ 790984 w 1778311"/>
              <a:gd name="connsiteY2" fmla="*/ 359 h 1029474"/>
              <a:gd name="connsiteX3" fmla="*/ 1402454 w 1778311"/>
              <a:gd name="connsiteY3" fmla="*/ 881100 h 1029474"/>
              <a:gd name="connsiteX4" fmla="*/ 1778311 w 1778311"/>
              <a:gd name="connsiteY4" fmla="*/ 998906 h 1029474"/>
              <a:gd name="connsiteX0" fmla="*/ 0 w 1778311"/>
              <a:gd name="connsiteY0" fmla="*/ 914744 h 1063118"/>
              <a:gd name="connsiteX1" fmla="*/ 319759 w 1778311"/>
              <a:gd name="connsiteY1" fmla="*/ 808158 h 1063118"/>
              <a:gd name="connsiteX2" fmla="*/ 948059 w 1778311"/>
              <a:gd name="connsiteY2" fmla="*/ 345 h 1063118"/>
              <a:gd name="connsiteX3" fmla="*/ 1402454 w 1778311"/>
              <a:gd name="connsiteY3" fmla="*/ 914744 h 1063118"/>
              <a:gd name="connsiteX4" fmla="*/ 1778311 w 1778311"/>
              <a:gd name="connsiteY4" fmla="*/ 1032550 h 1063118"/>
              <a:gd name="connsiteX0" fmla="*/ 0 w 1778311"/>
              <a:gd name="connsiteY0" fmla="*/ 914403 h 1062777"/>
              <a:gd name="connsiteX1" fmla="*/ 488053 w 1778311"/>
              <a:gd name="connsiteY1" fmla="*/ 925623 h 1062777"/>
              <a:gd name="connsiteX2" fmla="*/ 948059 w 1778311"/>
              <a:gd name="connsiteY2" fmla="*/ 4 h 1062777"/>
              <a:gd name="connsiteX3" fmla="*/ 1402454 w 1778311"/>
              <a:gd name="connsiteY3" fmla="*/ 914403 h 1062777"/>
              <a:gd name="connsiteX4" fmla="*/ 1778311 w 1778311"/>
              <a:gd name="connsiteY4" fmla="*/ 1032209 h 1062777"/>
              <a:gd name="connsiteX0" fmla="*/ 0 w 1778311"/>
              <a:gd name="connsiteY0" fmla="*/ 1009770 h 1062777"/>
              <a:gd name="connsiteX1" fmla="*/ 488053 w 1778311"/>
              <a:gd name="connsiteY1" fmla="*/ 925623 h 1062777"/>
              <a:gd name="connsiteX2" fmla="*/ 948059 w 1778311"/>
              <a:gd name="connsiteY2" fmla="*/ 4 h 1062777"/>
              <a:gd name="connsiteX3" fmla="*/ 1402454 w 1778311"/>
              <a:gd name="connsiteY3" fmla="*/ 914403 h 1062777"/>
              <a:gd name="connsiteX4" fmla="*/ 1778311 w 1778311"/>
              <a:gd name="connsiteY4" fmla="*/ 1032209 h 1062777"/>
              <a:gd name="connsiteX0" fmla="*/ 0 w 1901727"/>
              <a:gd name="connsiteY0" fmla="*/ 1009770 h 1080341"/>
              <a:gd name="connsiteX1" fmla="*/ 488053 w 1901727"/>
              <a:gd name="connsiteY1" fmla="*/ 925623 h 1080341"/>
              <a:gd name="connsiteX2" fmla="*/ 948059 w 1901727"/>
              <a:gd name="connsiteY2" fmla="*/ 4 h 1080341"/>
              <a:gd name="connsiteX3" fmla="*/ 1402454 w 1901727"/>
              <a:gd name="connsiteY3" fmla="*/ 914403 h 1080341"/>
              <a:gd name="connsiteX4" fmla="*/ 1901727 w 1901727"/>
              <a:gd name="connsiteY4" fmla="*/ 1054649 h 1080341"/>
              <a:gd name="connsiteX0" fmla="*/ 0 w 1901727"/>
              <a:gd name="connsiteY0" fmla="*/ 1009770 h 1061198"/>
              <a:gd name="connsiteX1" fmla="*/ 488053 w 1901727"/>
              <a:gd name="connsiteY1" fmla="*/ 925623 h 1061198"/>
              <a:gd name="connsiteX2" fmla="*/ 948059 w 1901727"/>
              <a:gd name="connsiteY2" fmla="*/ 4 h 1061198"/>
              <a:gd name="connsiteX3" fmla="*/ 1402454 w 1901727"/>
              <a:gd name="connsiteY3" fmla="*/ 914403 h 1061198"/>
              <a:gd name="connsiteX4" fmla="*/ 1901727 w 1901727"/>
              <a:gd name="connsiteY4" fmla="*/ 1054649 h 1061198"/>
              <a:gd name="connsiteX0" fmla="*/ 0 w 1901727"/>
              <a:gd name="connsiteY0" fmla="*/ 1009770 h 1061198"/>
              <a:gd name="connsiteX1" fmla="*/ 488053 w 1901727"/>
              <a:gd name="connsiteY1" fmla="*/ 925623 h 1061198"/>
              <a:gd name="connsiteX2" fmla="*/ 948059 w 1901727"/>
              <a:gd name="connsiteY2" fmla="*/ 4 h 1061198"/>
              <a:gd name="connsiteX3" fmla="*/ 1402454 w 1901727"/>
              <a:gd name="connsiteY3" fmla="*/ 914403 h 1061198"/>
              <a:gd name="connsiteX4" fmla="*/ 1901727 w 1901727"/>
              <a:gd name="connsiteY4" fmla="*/ 1054649 h 1061198"/>
              <a:gd name="connsiteX0" fmla="*/ 0 w 1896117"/>
              <a:gd name="connsiteY0" fmla="*/ 1071478 h 1075246"/>
              <a:gd name="connsiteX1" fmla="*/ 482443 w 1896117"/>
              <a:gd name="connsiteY1" fmla="*/ 925623 h 1075246"/>
              <a:gd name="connsiteX2" fmla="*/ 942449 w 1896117"/>
              <a:gd name="connsiteY2" fmla="*/ 4 h 1075246"/>
              <a:gd name="connsiteX3" fmla="*/ 1396844 w 1896117"/>
              <a:gd name="connsiteY3" fmla="*/ 914403 h 1075246"/>
              <a:gd name="connsiteX4" fmla="*/ 1896117 w 1896117"/>
              <a:gd name="connsiteY4" fmla="*/ 1054649 h 1075246"/>
              <a:gd name="connsiteX0" fmla="*/ 0 w 1896117"/>
              <a:gd name="connsiteY0" fmla="*/ 1071478 h 1071478"/>
              <a:gd name="connsiteX1" fmla="*/ 482443 w 1896117"/>
              <a:gd name="connsiteY1" fmla="*/ 925623 h 1071478"/>
              <a:gd name="connsiteX2" fmla="*/ 942449 w 1896117"/>
              <a:gd name="connsiteY2" fmla="*/ 4 h 1071478"/>
              <a:gd name="connsiteX3" fmla="*/ 1396844 w 1896117"/>
              <a:gd name="connsiteY3" fmla="*/ 914403 h 1071478"/>
              <a:gd name="connsiteX4" fmla="*/ 1896117 w 1896117"/>
              <a:gd name="connsiteY4" fmla="*/ 1054649 h 1071478"/>
              <a:gd name="connsiteX0" fmla="*/ 0 w 1896117"/>
              <a:gd name="connsiteY0" fmla="*/ 1071478 h 1072827"/>
              <a:gd name="connsiteX1" fmla="*/ 482443 w 1896117"/>
              <a:gd name="connsiteY1" fmla="*/ 925623 h 1072827"/>
              <a:gd name="connsiteX2" fmla="*/ 942449 w 1896117"/>
              <a:gd name="connsiteY2" fmla="*/ 4 h 1072827"/>
              <a:gd name="connsiteX3" fmla="*/ 1396844 w 1896117"/>
              <a:gd name="connsiteY3" fmla="*/ 914403 h 1072827"/>
              <a:gd name="connsiteX4" fmla="*/ 1896117 w 1896117"/>
              <a:gd name="connsiteY4" fmla="*/ 1054649 h 1072827"/>
              <a:gd name="connsiteX0" fmla="*/ 0 w 1896117"/>
              <a:gd name="connsiteY0" fmla="*/ 1071478 h 1076226"/>
              <a:gd name="connsiteX1" fmla="*/ 482443 w 1896117"/>
              <a:gd name="connsiteY1" fmla="*/ 925623 h 1076226"/>
              <a:gd name="connsiteX2" fmla="*/ 942449 w 1896117"/>
              <a:gd name="connsiteY2" fmla="*/ 4 h 1076226"/>
              <a:gd name="connsiteX3" fmla="*/ 1396844 w 1896117"/>
              <a:gd name="connsiteY3" fmla="*/ 914403 h 1076226"/>
              <a:gd name="connsiteX4" fmla="*/ 1896117 w 1896117"/>
              <a:gd name="connsiteY4" fmla="*/ 1071478 h 1076226"/>
              <a:gd name="connsiteX0" fmla="*/ 0 w 1896117"/>
              <a:gd name="connsiteY0" fmla="*/ 1071478 h 1074276"/>
              <a:gd name="connsiteX1" fmla="*/ 482443 w 1896117"/>
              <a:gd name="connsiteY1" fmla="*/ 925623 h 1074276"/>
              <a:gd name="connsiteX2" fmla="*/ 942449 w 1896117"/>
              <a:gd name="connsiteY2" fmla="*/ 4 h 1074276"/>
              <a:gd name="connsiteX3" fmla="*/ 1396844 w 1896117"/>
              <a:gd name="connsiteY3" fmla="*/ 914403 h 1074276"/>
              <a:gd name="connsiteX4" fmla="*/ 1896117 w 1896117"/>
              <a:gd name="connsiteY4" fmla="*/ 1071478 h 1074276"/>
              <a:gd name="connsiteX0" fmla="*/ 0 w 1896117"/>
              <a:gd name="connsiteY0" fmla="*/ 1071478 h 1072827"/>
              <a:gd name="connsiteX1" fmla="*/ 482443 w 1896117"/>
              <a:gd name="connsiteY1" fmla="*/ 925623 h 1072827"/>
              <a:gd name="connsiteX2" fmla="*/ 942449 w 1896117"/>
              <a:gd name="connsiteY2" fmla="*/ 4 h 1072827"/>
              <a:gd name="connsiteX3" fmla="*/ 1396844 w 1896117"/>
              <a:gd name="connsiteY3" fmla="*/ 914403 h 1072827"/>
              <a:gd name="connsiteX4" fmla="*/ 1896117 w 1896117"/>
              <a:gd name="connsiteY4" fmla="*/ 1071478 h 107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117" h="1072827">
                <a:moveTo>
                  <a:pt x="0" y="1071478"/>
                </a:moveTo>
                <a:cubicBezTo>
                  <a:pt x="150062" y="1069141"/>
                  <a:pt x="325368" y="1104202"/>
                  <a:pt x="482443" y="925623"/>
                </a:cubicBezTo>
                <a:cubicBezTo>
                  <a:pt x="639518" y="747044"/>
                  <a:pt x="790049" y="1874"/>
                  <a:pt x="942449" y="4"/>
                </a:cubicBezTo>
                <a:cubicBezTo>
                  <a:pt x="1094849" y="-1866"/>
                  <a:pt x="1236029" y="762938"/>
                  <a:pt x="1396844" y="914403"/>
                </a:cubicBezTo>
                <a:cubicBezTo>
                  <a:pt x="1557659" y="1065868"/>
                  <a:pt x="1771766" y="1065868"/>
                  <a:pt x="1896117" y="1071478"/>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grpSp>
        <p:nvGrpSpPr>
          <p:cNvPr id="18" name="グループ化 17">
            <a:extLst>
              <a:ext uri="{FF2B5EF4-FFF2-40B4-BE49-F238E27FC236}">
                <a16:creationId xmlns:a16="http://schemas.microsoft.com/office/drawing/2014/main" id="{0C27F2E6-52AD-3DE9-DDEF-F017B604E942}"/>
              </a:ext>
            </a:extLst>
          </p:cNvPr>
          <p:cNvGrpSpPr/>
          <p:nvPr/>
        </p:nvGrpSpPr>
        <p:grpSpPr>
          <a:xfrm>
            <a:off x="9767918" y="4173026"/>
            <a:ext cx="703385" cy="360000"/>
            <a:chOff x="1808703" y="4742822"/>
            <a:chExt cx="703385" cy="360000"/>
          </a:xfrm>
        </p:grpSpPr>
        <p:sp>
          <p:nvSpPr>
            <p:cNvPr id="19" name="円/楕円 18">
              <a:extLst>
                <a:ext uri="{FF2B5EF4-FFF2-40B4-BE49-F238E27FC236}">
                  <a16:creationId xmlns:a16="http://schemas.microsoft.com/office/drawing/2014/main" id="{EC9395FF-CEFE-CC0F-0607-E5010A30445B}"/>
                </a:ext>
              </a:extLst>
            </p:cNvPr>
            <p:cNvSpPr>
              <a:spLocks noChangeAspect="1"/>
            </p:cNvSpPr>
            <p:nvPr/>
          </p:nvSpPr>
          <p:spPr>
            <a:xfrm>
              <a:off x="1808703" y="4742822"/>
              <a:ext cx="360000" cy="3600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0" name="直線矢印コネクタ 19">
              <a:extLst>
                <a:ext uri="{FF2B5EF4-FFF2-40B4-BE49-F238E27FC236}">
                  <a16:creationId xmlns:a16="http://schemas.microsoft.com/office/drawing/2014/main" id="{1138F513-10A7-3872-00AB-FC121EFC3A4A}"/>
                </a:ext>
              </a:extLst>
            </p:cNvPr>
            <p:cNvCxnSpPr/>
            <p:nvPr/>
          </p:nvCxnSpPr>
          <p:spPr>
            <a:xfrm>
              <a:off x="1988703" y="4922822"/>
              <a:ext cx="523385" cy="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grpSp>
        <p:nvGrpSpPr>
          <p:cNvPr id="21" name="グループ化 20">
            <a:extLst>
              <a:ext uri="{FF2B5EF4-FFF2-40B4-BE49-F238E27FC236}">
                <a16:creationId xmlns:a16="http://schemas.microsoft.com/office/drawing/2014/main" id="{13313A5B-4C80-6998-792C-0E117C57A5C3}"/>
              </a:ext>
            </a:extLst>
          </p:cNvPr>
          <p:cNvGrpSpPr/>
          <p:nvPr/>
        </p:nvGrpSpPr>
        <p:grpSpPr>
          <a:xfrm>
            <a:off x="9062294" y="4719854"/>
            <a:ext cx="703385" cy="360000"/>
            <a:chOff x="1808703" y="4742822"/>
            <a:chExt cx="703385" cy="360000"/>
          </a:xfrm>
        </p:grpSpPr>
        <p:sp>
          <p:nvSpPr>
            <p:cNvPr id="22" name="円/楕円 21">
              <a:extLst>
                <a:ext uri="{FF2B5EF4-FFF2-40B4-BE49-F238E27FC236}">
                  <a16:creationId xmlns:a16="http://schemas.microsoft.com/office/drawing/2014/main" id="{42249286-1FC5-21EF-C2DB-5A887B9058E8}"/>
                </a:ext>
              </a:extLst>
            </p:cNvPr>
            <p:cNvSpPr>
              <a:spLocks noChangeAspect="1"/>
            </p:cNvSpPr>
            <p:nvPr/>
          </p:nvSpPr>
          <p:spPr>
            <a:xfrm>
              <a:off x="1808703" y="4742822"/>
              <a:ext cx="360000" cy="3600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3" name="直線矢印コネクタ 22">
              <a:extLst>
                <a:ext uri="{FF2B5EF4-FFF2-40B4-BE49-F238E27FC236}">
                  <a16:creationId xmlns:a16="http://schemas.microsoft.com/office/drawing/2014/main" id="{59020B0C-198D-C21E-1230-78ED7095BB30}"/>
                </a:ext>
              </a:extLst>
            </p:cNvPr>
            <p:cNvCxnSpPr/>
            <p:nvPr/>
          </p:nvCxnSpPr>
          <p:spPr>
            <a:xfrm>
              <a:off x="1988703" y="4922822"/>
              <a:ext cx="523385" cy="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grpSp>
        <p:nvGrpSpPr>
          <p:cNvPr id="24" name="グループ化 23">
            <a:extLst>
              <a:ext uri="{FF2B5EF4-FFF2-40B4-BE49-F238E27FC236}">
                <a16:creationId xmlns:a16="http://schemas.microsoft.com/office/drawing/2014/main" id="{41510B68-6E7E-923F-6619-5FB41355D018}"/>
              </a:ext>
            </a:extLst>
          </p:cNvPr>
          <p:cNvGrpSpPr/>
          <p:nvPr/>
        </p:nvGrpSpPr>
        <p:grpSpPr>
          <a:xfrm>
            <a:off x="10167149" y="5067010"/>
            <a:ext cx="703385" cy="360000"/>
            <a:chOff x="1808703" y="4742822"/>
            <a:chExt cx="703385" cy="360000"/>
          </a:xfrm>
        </p:grpSpPr>
        <p:sp>
          <p:nvSpPr>
            <p:cNvPr id="25" name="円/楕円 24">
              <a:extLst>
                <a:ext uri="{FF2B5EF4-FFF2-40B4-BE49-F238E27FC236}">
                  <a16:creationId xmlns:a16="http://schemas.microsoft.com/office/drawing/2014/main" id="{1972A263-E206-1B87-43FF-AB817FF8F8D4}"/>
                </a:ext>
              </a:extLst>
            </p:cNvPr>
            <p:cNvSpPr>
              <a:spLocks noChangeAspect="1"/>
            </p:cNvSpPr>
            <p:nvPr/>
          </p:nvSpPr>
          <p:spPr>
            <a:xfrm>
              <a:off x="1808703" y="4742822"/>
              <a:ext cx="360000" cy="3600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直線矢印コネクタ 25">
              <a:extLst>
                <a:ext uri="{FF2B5EF4-FFF2-40B4-BE49-F238E27FC236}">
                  <a16:creationId xmlns:a16="http://schemas.microsoft.com/office/drawing/2014/main" id="{1435B8D5-3DA0-A5DB-94FC-2F5B77FCA787}"/>
                </a:ext>
              </a:extLst>
            </p:cNvPr>
            <p:cNvCxnSpPr/>
            <p:nvPr/>
          </p:nvCxnSpPr>
          <p:spPr>
            <a:xfrm>
              <a:off x="1988703" y="4922822"/>
              <a:ext cx="523385" cy="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4487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039592-C37D-4C6F-ECFE-86D4DEE220FE}"/>
              </a:ext>
            </a:extLst>
          </p:cNvPr>
          <p:cNvSpPr>
            <a:spLocks noGrp="1"/>
          </p:cNvSpPr>
          <p:nvPr>
            <p:ph type="title"/>
          </p:nvPr>
        </p:nvSpPr>
        <p:spPr/>
        <p:txBody>
          <a:bodyPr/>
          <a:lstStyle/>
          <a:p>
            <a:r>
              <a:rPr kumimoji="1" lang="en-US" altLang="ja-JP" dirty="0"/>
              <a:t>Perturbation</a:t>
            </a:r>
            <a:endParaRPr kumimoji="1" lang="ja-JP" altLang="en-US"/>
          </a:p>
        </p:txBody>
      </p:sp>
      <p:sp>
        <p:nvSpPr>
          <p:cNvPr id="3" name="日付プレースホルダー 2">
            <a:extLst>
              <a:ext uri="{FF2B5EF4-FFF2-40B4-BE49-F238E27FC236}">
                <a16:creationId xmlns:a16="http://schemas.microsoft.com/office/drawing/2014/main" id="{437E9807-0B1B-4720-9863-6501A2EA5D6B}"/>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EAF88CF1-4019-982A-B8AB-86E6D87C83FF}"/>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292CC757-7194-2427-1780-B9F6D69CFA84}"/>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30</a:t>
            </a:fld>
            <a:endParaRPr kumimoji="0" lang="ja-JP" altLang="en-US">
              <a:solidFill>
                <a:prstClr val="black">
                  <a:tint val="75000"/>
                </a:prstClr>
              </a:solidFill>
              <a:ea typeface="ＭＳ Ｐゴシック" panose="020B0600070205080204" pitchFamily="34" charset="-128"/>
            </a:endParaRPr>
          </a:p>
        </p:txBody>
      </p:sp>
      <p:pic>
        <p:nvPicPr>
          <p:cNvPr id="7" name="図 6">
            <a:extLst>
              <a:ext uri="{FF2B5EF4-FFF2-40B4-BE49-F238E27FC236}">
                <a16:creationId xmlns:a16="http://schemas.microsoft.com/office/drawing/2014/main" id="{286A79CF-0F35-9438-D2E7-6DEFDBD02924}"/>
              </a:ext>
            </a:extLst>
          </p:cNvPr>
          <p:cNvPicPr>
            <a:picLocks noChangeAspect="1"/>
          </p:cNvPicPr>
          <p:nvPr/>
        </p:nvPicPr>
        <p:blipFill rotWithShape="1">
          <a:blip r:embed="rId3"/>
          <a:srcRect t="8150" b="32484"/>
          <a:stretch/>
        </p:blipFill>
        <p:spPr>
          <a:xfrm>
            <a:off x="1524000" y="1534370"/>
            <a:ext cx="9144000" cy="4071301"/>
          </a:xfrm>
          <a:prstGeom prst="rect">
            <a:avLst/>
          </a:prstGeom>
        </p:spPr>
      </p:pic>
      <p:sp>
        <p:nvSpPr>
          <p:cNvPr id="6" name="テキスト ボックス 5">
            <a:extLst>
              <a:ext uri="{FF2B5EF4-FFF2-40B4-BE49-F238E27FC236}">
                <a16:creationId xmlns:a16="http://schemas.microsoft.com/office/drawing/2014/main" id="{FB03E866-DE3F-FDAD-E66A-DDA8983696DE}"/>
              </a:ext>
            </a:extLst>
          </p:cNvPr>
          <p:cNvSpPr txBox="1"/>
          <p:nvPr/>
        </p:nvSpPr>
        <p:spPr>
          <a:xfrm>
            <a:off x="6096000" y="5722402"/>
            <a:ext cx="4487126" cy="584775"/>
          </a:xfrm>
          <a:prstGeom prst="rect">
            <a:avLst/>
          </a:prstGeom>
          <a:noFill/>
        </p:spPr>
        <p:txBody>
          <a:bodyPr wrap="none" rtlCol="0">
            <a:spAutoFit/>
          </a:bodyPr>
          <a:lstStyle/>
          <a:p>
            <a:pPr defTabSz="457200"/>
            <a:r>
              <a:rPr lang="en-US" altLang="ja-JP" sz="3200" dirty="0">
                <a:solidFill>
                  <a:srgbClr val="002060"/>
                </a:solidFill>
                <a:latin typeface="Gill Sans MT" panose="020B0502020104020203" pitchFamily="34" charset="0"/>
                <a:ea typeface="ＭＳ Ｐゴシック" panose="020B0600070205080204" pitchFamily="34" charset="-128"/>
              </a:rPr>
              <a:t>Do daughter waves grow?</a:t>
            </a:r>
            <a:endParaRPr lang="ja-JP" altLang="en-US" sz="3200">
              <a:solidFill>
                <a:srgbClr val="002060"/>
              </a:solidFill>
              <a:latin typeface="Gill Sans MT" panose="020B0502020104020203" pitchFamily="34" charset="0"/>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5C860E1C-5AB6-0454-E3F4-CFEC6EF3B956}"/>
              </a:ext>
            </a:extLst>
          </p:cNvPr>
          <p:cNvSpPr txBox="1"/>
          <p:nvPr/>
        </p:nvSpPr>
        <p:spPr>
          <a:xfrm>
            <a:off x="989556" y="5887233"/>
            <a:ext cx="1628972" cy="369332"/>
          </a:xfrm>
          <a:prstGeom prst="rect">
            <a:avLst/>
          </a:prstGeom>
          <a:noFill/>
        </p:spPr>
        <p:txBody>
          <a:bodyPr wrap="none" rtlCol="0">
            <a:spAutoFit/>
          </a:bodyPr>
          <a:lstStyle/>
          <a:p>
            <a:r>
              <a:rPr kumimoji="1" lang="en-US" altLang="ja-JP" dirty="0" err="1">
                <a:latin typeface="Gill Sans MT" panose="020B0502020104020203" pitchFamily="34" charset="0"/>
              </a:rPr>
              <a:t>Ishizaki</a:t>
            </a:r>
            <a:r>
              <a:rPr kumimoji="1" lang="en-US" altLang="ja-JP" dirty="0">
                <a:latin typeface="Gill Sans MT" panose="020B0502020104020203" pitchFamily="34" charset="0"/>
              </a:rPr>
              <a:t> &amp; KI 24</a:t>
            </a:r>
            <a:endParaRPr kumimoji="1" lang="ja-JP" altLang="en-US">
              <a:latin typeface="Gill Sans MT" panose="020B0502020104020203" pitchFamily="34" charset="0"/>
            </a:endParaRPr>
          </a:p>
        </p:txBody>
      </p:sp>
    </p:spTree>
    <p:extLst>
      <p:ext uri="{BB962C8B-B14F-4D97-AF65-F5344CB8AC3E}">
        <p14:creationId xmlns:p14="http://schemas.microsoft.com/office/powerpoint/2010/main" val="4289732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47CFB-742F-A9D6-7313-B07375C3C135}"/>
              </a:ext>
            </a:extLst>
          </p:cNvPr>
          <p:cNvSpPr>
            <a:spLocks noGrp="1"/>
          </p:cNvSpPr>
          <p:nvPr>
            <p:ph type="title"/>
          </p:nvPr>
        </p:nvSpPr>
        <p:spPr/>
        <p:txBody>
          <a:bodyPr/>
          <a:lstStyle/>
          <a:p>
            <a:r>
              <a:rPr kumimoji="1" lang="en-US" altLang="ja-JP" dirty="0"/>
              <a:t>Perturbed Equations</a:t>
            </a:r>
            <a:endParaRPr kumimoji="1" lang="ja-JP" altLang="en-US"/>
          </a:p>
        </p:txBody>
      </p:sp>
      <p:sp>
        <p:nvSpPr>
          <p:cNvPr id="3" name="日付プレースホルダー 2">
            <a:extLst>
              <a:ext uri="{FF2B5EF4-FFF2-40B4-BE49-F238E27FC236}">
                <a16:creationId xmlns:a16="http://schemas.microsoft.com/office/drawing/2014/main" id="{48716CA7-7A7E-9371-02F3-D1AB0DC78FE8}"/>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EBE571C9-932B-96E5-C3D4-31E0CC5D4089}"/>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14446C72-DA9C-6B74-C321-AED043C6F84D}"/>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31</a:t>
            </a:fld>
            <a:endParaRPr kumimoji="0" lang="ja-JP" altLang="en-US">
              <a:solidFill>
                <a:prstClr val="black">
                  <a:tint val="75000"/>
                </a:prstClr>
              </a:solidFill>
              <a:ea typeface="ＭＳ Ｐゴシック" panose="020B0600070205080204" pitchFamily="34" charset="-128"/>
            </a:endParaRPr>
          </a:p>
        </p:txBody>
      </p:sp>
      <p:pic>
        <p:nvPicPr>
          <p:cNvPr id="7" name="図 6">
            <a:extLst>
              <a:ext uri="{FF2B5EF4-FFF2-40B4-BE49-F238E27FC236}">
                <a16:creationId xmlns:a16="http://schemas.microsoft.com/office/drawing/2014/main" id="{D3A729FB-CF8A-424A-E798-FC4B0121781D}"/>
              </a:ext>
            </a:extLst>
          </p:cNvPr>
          <p:cNvPicPr>
            <a:picLocks noChangeAspect="1"/>
          </p:cNvPicPr>
          <p:nvPr/>
        </p:nvPicPr>
        <p:blipFill>
          <a:blip r:embed="rId3"/>
          <a:stretch>
            <a:fillRect/>
          </a:stretch>
        </p:blipFill>
        <p:spPr>
          <a:xfrm>
            <a:off x="8127955" y="4764838"/>
            <a:ext cx="2479997" cy="2006289"/>
          </a:xfrm>
          <a:prstGeom prst="rect">
            <a:avLst/>
          </a:prstGeom>
          <a:ln w="38100">
            <a:solidFill>
              <a:srgbClr val="FF0000"/>
            </a:solidFill>
          </a:ln>
        </p:spPr>
      </p:pic>
      <p:pic>
        <p:nvPicPr>
          <p:cNvPr id="8" name="図 7">
            <a:extLst>
              <a:ext uri="{FF2B5EF4-FFF2-40B4-BE49-F238E27FC236}">
                <a16:creationId xmlns:a16="http://schemas.microsoft.com/office/drawing/2014/main" id="{675A7E3F-CA05-BA11-6A82-88536AC000E6}"/>
              </a:ext>
            </a:extLst>
          </p:cNvPr>
          <p:cNvPicPr>
            <a:picLocks noChangeAspect="1"/>
          </p:cNvPicPr>
          <p:nvPr/>
        </p:nvPicPr>
        <p:blipFill>
          <a:blip r:embed="rId4"/>
          <a:stretch>
            <a:fillRect/>
          </a:stretch>
        </p:blipFill>
        <p:spPr>
          <a:xfrm>
            <a:off x="2662948" y="5025896"/>
            <a:ext cx="1985253" cy="559943"/>
          </a:xfrm>
          <a:prstGeom prst="rect">
            <a:avLst/>
          </a:prstGeom>
        </p:spPr>
      </p:pic>
      <p:sp>
        <p:nvSpPr>
          <p:cNvPr id="9" name="テキスト ボックス 8">
            <a:extLst>
              <a:ext uri="{FF2B5EF4-FFF2-40B4-BE49-F238E27FC236}">
                <a16:creationId xmlns:a16="http://schemas.microsoft.com/office/drawing/2014/main" id="{4427899C-9F9B-5D84-12D1-E12821A84702}"/>
              </a:ext>
            </a:extLst>
          </p:cNvPr>
          <p:cNvSpPr txBox="1"/>
          <p:nvPr/>
        </p:nvSpPr>
        <p:spPr>
          <a:xfrm>
            <a:off x="1981201" y="4496779"/>
            <a:ext cx="4470455"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For the normalized quantities</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pic>
        <p:nvPicPr>
          <p:cNvPr id="10" name="図 9">
            <a:extLst>
              <a:ext uri="{FF2B5EF4-FFF2-40B4-BE49-F238E27FC236}">
                <a16:creationId xmlns:a16="http://schemas.microsoft.com/office/drawing/2014/main" id="{DA616892-334A-C44C-9599-A0DF59632041}"/>
              </a:ext>
            </a:extLst>
          </p:cNvPr>
          <p:cNvPicPr>
            <a:picLocks noChangeAspect="1"/>
          </p:cNvPicPr>
          <p:nvPr/>
        </p:nvPicPr>
        <p:blipFill>
          <a:blip r:embed="rId5"/>
          <a:stretch>
            <a:fillRect/>
          </a:stretch>
        </p:blipFill>
        <p:spPr>
          <a:xfrm>
            <a:off x="2662948" y="5585838"/>
            <a:ext cx="1922985" cy="1185288"/>
          </a:xfrm>
          <a:prstGeom prst="rect">
            <a:avLst/>
          </a:prstGeom>
        </p:spPr>
      </p:pic>
      <p:pic>
        <p:nvPicPr>
          <p:cNvPr id="11" name="図 10">
            <a:extLst>
              <a:ext uri="{FF2B5EF4-FFF2-40B4-BE49-F238E27FC236}">
                <a16:creationId xmlns:a16="http://schemas.microsoft.com/office/drawing/2014/main" id="{532D2B81-58FA-37E7-7042-7E74D6105FF8}"/>
              </a:ext>
            </a:extLst>
          </p:cNvPr>
          <p:cNvPicPr>
            <a:picLocks noChangeAspect="1"/>
          </p:cNvPicPr>
          <p:nvPr/>
        </p:nvPicPr>
        <p:blipFill>
          <a:blip r:embed="rId6"/>
          <a:stretch>
            <a:fillRect/>
          </a:stretch>
        </p:blipFill>
        <p:spPr>
          <a:xfrm>
            <a:off x="5836872" y="6415170"/>
            <a:ext cx="1573797" cy="336384"/>
          </a:xfrm>
          <a:prstGeom prst="rect">
            <a:avLst/>
          </a:prstGeom>
        </p:spPr>
      </p:pic>
      <p:pic>
        <p:nvPicPr>
          <p:cNvPr id="13" name="図 12">
            <a:extLst>
              <a:ext uri="{FF2B5EF4-FFF2-40B4-BE49-F238E27FC236}">
                <a16:creationId xmlns:a16="http://schemas.microsoft.com/office/drawing/2014/main" id="{423C5EFE-B913-313C-9B08-FE4C8E08C190}"/>
              </a:ext>
            </a:extLst>
          </p:cNvPr>
          <p:cNvPicPr>
            <a:picLocks noChangeAspect="1"/>
          </p:cNvPicPr>
          <p:nvPr/>
        </p:nvPicPr>
        <p:blipFill>
          <a:blip r:embed="rId7"/>
          <a:stretch>
            <a:fillRect/>
          </a:stretch>
        </p:blipFill>
        <p:spPr>
          <a:xfrm>
            <a:off x="5911346" y="5551439"/>
            <a:ext cx="1632454" cy="336384"/>
          </a:xfrm>
          <a:prstGeom prst="rect">
            <a:avLst/>
          </a:prstGeom>
        </p:spPr>
      </p:pic>
      <p:sp>
        <p:nvSpPr>
          <p:cNvPr id="14" name="テキスト ボックス 13">
            <a:extLst>
              <a:ext uri="{FF2B5EF4-FFF2-40B4-BE49-F238E27FC236}">
                <a16:creationId xmlns:a16="http://schemas.microsoft.com/office/drawing/2014/main" id="{83494848-A139-629A-E1EC-DCF58DDA97EF}"/>
              </a:ext>
            </a:extLst>
          </p:cNvPr>
          <p:cNvSpPr txBox="1"/>
          <p:nvPr/>
        </p:nvSpPr>
        <p:spPr>
          <a:xfrm>
            <a:off x="5356252" y="5075034"/>
            <a:ext cx="2001382" cy="461665"/>
          </a:xfrm>
          <a:prstGeom prst="rect">
            <a:avLst/>
          </a:prstGeom>
          <a:noFill/>
        </p:spPr>
        <p:txBody>
          <a:bodyPr wrap="none" rtlCol="0">
            <a:spAutoFit/>
          </a:bodyPr>
          <a:lstStyle/>
          <a:p>
            <a:pPr defTabSz="457200">
              <a:defRPr/>
            </a:pPr>
            <a:r>
              <a:rPr lang="en-US" altLang="ja-JP" sz="2400" dirty="0">
                <a:solidFill>
                  <a:prstClr val="black"/>
                </a:solidFill>
                <a:latin typeface="Gill Sans MT" panose="020B0502020104020203" pitchFamily="34" charset="0"/>
                <a:ea typeface="ＭＳ Ｐゴシック" panose="020B0600070205080204" pitchFamily="34" charset="-128"/>
              </a:rPr>
              <a:t>Alfven velocity</a:t>
            </a:r>
            <a:endParaRPr lang="ja-JP" altLang="en-US" sz="2400">
              <a:solidFill>
                <a:prstClr val="black"/>
              </a:solidFill>
              <a:latin typeface="Gill Sans MT" panose="020B0502020104020203" pitchFamily="34" charset="0"/>
              <a:ea typeface="ＭＳ Ｐゴシック" panose="020B0600070205080204" pitchFamily="34" charset="-128"/>
            </a:endParaRPr>
          </a:p>
        </p:txBody>
      </p:sp>
      <p:sp>
        <p:nvSpPr>
          <p:cNvPr id="15" name="テキスト ボックス 14">
            <a:extLst>
              <a:ext uri="{FF2B5EF4-FFF2-40B4-BE49-F238E27FC236}">
                <a16:creationId xmlns:a16="http://schemas.microsoft.com/office/drawing/2014/main" id="{FEBD8C7B-967F-7F8E-E216-E52DCCD01C33}"/>
              </a:ext>
            </a:extLst>
          </p:cNvPr>
          <p:cNvSpPr txBox="1"/>
          <p:nvPr/>
        </p:nvSpPr>
        <p:spPr>
          <a:xfrm>
            <a:off x="5356252" y="5887824"/>
            <a:ext cx="1225400" cy="461665"/>
          </a:xfrm>
          <a:prstGeom prst="rect">
            <a:avLst/>
          </a:prstGeom>
          <a:noFill/>
        </p:spPr>
        <p:txBody>
          <a:bodyPr wrap="none" rtlCol="0">
            <a:spAutoFit/>
          </a:bodyPr>
          <a:lstStyle/>
          <a:p>
            <a:pPr defTabSz="457200">
              <a:defRPr/>
            </a:pPr>
            <a:r>
              <a:rPr lang="en-US" altLang="ja-JP" sz="2400" dirty="0">
                <a:solidFill>
                  <a:prstClr val="black"/>
                </a:solidFill>
                <a:latin typeface="Gill Sans MT" panose="020B0502020104020203" pitchFamily="34" charset="0"/>
                <a:ea typeface="ＭＳ Ｐゴシック" panose="020B0600070205080204" pitchFamily="34" charset="-128"/>
              </a:rPr>
              <a:t>Enthalpy</a:t>
            </a:r>
            <a:endParaRPr lang="ja-JP" altLang="en-US" sz="2400">
              <a:solidFill>
                <a:prstClr val="black"/>
              </a:solidFill>
              <a:latin typeface="Gill Sans MT" panose="020B0502020104020203" pitchFamily="34" charset="0"/>
              <a:ea typeface="ＭＳ Ｐゴシック" panose="020B0600070205080204" pitchFamily="34" charset="-128"/>
            </a:endParaRPr>
          </a:p>
        </p:txBody>
      </p:sp>
      <p:pic>
        <p:nvPicPr>
          <p:cNvPr id="19" name="図 18">
            <a:extLst>
              <a:ext uri="{FF2B5EF4-FFF2-40B4-BE49-F238E27FC236}">
                <a16:creationId xmlns:a16="http://schemas.microsoft.com/office/drawing/2014/main" id="{1ADEACEE-E4CB-5B85-6EE9-2CCDEFFDA228}"/>
              </a:ext>
            </a:extLst>
          </p:cNvPr>
          <p:cNvPicPr>
            <a:picLocks noChangeAspect="1"/>
          </p:cNvPicPr>
          <p:nvPr/>
        </p:nvPicPr>
        <p:blipFill>
          <a:blip r:embed="rId8"/>
          <a:stretch>
            <a:fillRect/>
          </a:stretch>
        </p:blipFill>
        <p:spPr>
          <a:xfrm>
            <a:off x="1920284" y="1491814"/>
            <a:ext cx="8351432" cy="2768065"/>
          </a:xfrm>
          <a:prstGeom prst="rect">
            <a:avLst/>
          </a:prstGeom>
        </p:spPr>
      </p:pic>
      <p:sp>
        <p:nvSpPr>
          <p:cNvPr id="20" name="テキスト ボックス 19">
            <a:extLst>
              <a:ext uri="{FF2B5EF4-FFF2-40B4-BE49-F238E27FC236}">
                <a16:creationId xmlns:a16="http://schemas.microsoft.com/office/drawing/2014/main" id="{D4144709-D3B4-A4D5-3F66-402C70219042}"/>
              </a:ext>
            </a:extLst>
          </p:cNvPr>
          <p:cNvSpPr txBox="1"/>
          <p:nvPr/>
        </p:nvSpPr>
        <p:spPr>
          <a:xfrm>
            <a:off x="8419729" y="3936713"/>
            <a:ext cx="2068195" cy="830997"/>
          </a:xfrm>
          <a:prstGeom prst="rect">
            <a:avLst/>
          </a:prstGeom>
          <a:noFill/>
        </p:spPr>
        <p:txBody>
          <a:bodyPr wrap="none" rtlCol="0">
            <a:spAutoFit/>
          </a:bodyPr>
          <a:lstStyle/>
          <a:p>
            <a:pPr algn="ctr" defTabSz="457200">
              <a:defRPr/>
            </a:pPr>
            <a:r>
              <a:rPr lang="en-US" altLang="ja-JP" sz="2400" dirty="0">
                <a:solidFill>
                  <a:srgbClr val="FF0000"/>
                </a:solidFill>
                <a:latin typeface="Gill Sans MT" panose="020B0502020104020203" pitchFamily="34" charset="0"/>
                <a:ea typeface="ＭＳ Ｐゴシック" panose="020B0600070205080204" pitchFamily="34" charset="-128"/>
              </a:rPr>
              <a:t>Dimensionless </a:t>
            </a:r>
          </a:p>
          <a:p>
            <a:pPr algn="ctr" defTabSz="457200">
              <a:defRPr/>
            </a:pPr>
            <a:r>
              <a:rPr lang="en-US" altLang="ja-JP" sz="2400" dirty="0">
                <a:solidFill>
                  <a:srgbClr val="FF0000"/>
                </a:solidFill>
                <a:latin typeface="Gill Sans MT" panose="020B0502020104020203" pitchFamily="34" charset="0"/>
                <a:ea typeface="ＭＳ Ｐゴシック" panose="020B0600070205080204" pitchFamily="34" charset="-128"/>
              </a:rPr>
              <a:t>parameters</a:t>
            </a:r>
            <a:endParaRPr lang="ja-JP" altLang="en-US" sz="2400">
              <a:solidFill>
                <a:srgbClr val="FF0000"/>
              </a:solidFill>
              <a:latin typeface="Gill Sans MT" panose="020B0502020104020203" pitchFamily="34" charset="0"/>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6AB648F3-5DE9-7C7C-ED68-E231D1BBDCBC}"/>
              </a:ext>
            </a:extLst>
          </p:cNvPr>
          <p:cNvSpPr txBox="1"/>
          <p:nvPr/>
        </p:nvSpPr>
        <p:spPr>
          <a:xfrm>
            <a:off x="10160000" y="980275"/>
            <a:ext cx="1628972" cy="369332"/>
          </a:xfrm>
          <a:prstGeom prst="rect">
            <a:avLst/>
          </a:prstGeom>
          <a:noFill/>
        </p:spPr>
        <p:txBody>
          <a:bodyPr wrap="none" rtlCol="0">
            <a:spAutoFit/>
          </a:bodyPr>
          <a:lstStyle/>
          <a:p>
            <a:pPr defTabSz="457200">
              <a:defRPr/>
            </a:pPr>
            <a:r>
              <a:rPr lang="en-US" altLang="ja-JP" dirty="0" err="1">
                <a:solidFill>
                  <a:prstClr val="black"/>
                </a:solidFill>
                <a:latin typeface="Gill Sans MT" panose="020B0502020104020203" pitchFamily="34" charset="0"/>
                <a:ea typeface="ＭＳ Ｐゴシック" panose="020B0600070205080204" pitchFamily="34" charset="-128"/>
              </a:rPr>
              <a:t>Ishizaki</a:t>
            </a:r>
            <a:r>
              <a:rPr lang="en-US" altLang="ja-JP" dirty="0">
                <a:solidFill>
                  <a:prstClr val="black"/>
                </a:solidFill>
                <a:latin typeface="Gill Sans MT" panose="020B0502020104020203" pitchFamily="34" charset="0"/>
                <a:ea typeface="ＭＳ Ｐゴシック" panose="020B0600070205080204" pitchFamily="34" charset="-128"/>
              </a:rPr>
              <a:t> &amp; KI 24</a:t>
            </a:r>
            <a:endParaRPr lang="ja-JP" altLang="en-US">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208565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DBD531-D25A-E397-DC5F-DA279B439DF1}"/>
              </a:ext>
            </a:extLst>
          </p:cNvPr>
          <p:cNvSpPr>
            <a:spLocks noGrp="1"/>
          </p:cNvSpPr>
          <p:nvPr>
            <p:ph type="title"/>
          </p:nvPr>
        </p:nvSpPr>
        <p:spPr/>
        <p:txBody>
          <a:bodyPr/>
          <a:lstStyle/>
          <a:p>
            <a:r>
              <a:rPr kumimoji="1" lang="en-US" altLang="ja-JP" dirty="0"/>
              <a:t>Dispersion Relation</a:t>
            </a:r>
            <a:endParaRPr kumimoji="1" lang="ja-JP" altLang="en-US"/>
          </a:p>
        </p:txBody>
      </p:sp>
      <p:sp>
        <p:nvSpPr>
          <p:cNvPr id="3" name="日付プレースホルダー 2">
            <a:extLst>
              <a:ext uri="{FF2B5EF4-FFF2-40B4-BE49-F238E27FC236}">
                <a16:creationId xmlns:a16="http://schemas.microsoft.com/office/drawing/2014/main" id="{AD694F0C-525F-3976-7DC2-18A245A0012B}"/>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D5BC95D1-AF5C-214D-5100-6739BE77650A}"/>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8B20EEEB-D764-2DD2-5BCF-1CC58A5DABE4}"/>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32</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39433655-B0BA-723A-3D79-3A21DFCA7E92}"/>
              </a:ext>
            </a:extLst>
          </p:cNvPr>
          <p:cNvPicPr>
            <a:picLocks noChangeAspect="1"/>
          </p:cNvPicPr>
          <p:nvPr/>
        </p:nvPicPr>
        <p:blipFill>
          <a:blip r:embed="rId3"/>
          <a:stretch>
            <a:fillRect/>
          </a:stretch>
        </p:blipFill>
        <p:spPr>
          <a:xfrm>
            <a:off x="7379743" y="2395880"/>
            <a:ext cx="3168146" cy="1094450"/>
          </a:xfrm>
          <a:prstGeom prst="rect">
            <a:avLst/>
          </a:prstGeom>
        </p:spPr>
      </p:pic>
      <p:pic>
        <p:nvPicPr>
          <p:cNvPr id="7" name="図 6">
            <a:extLst>
              <a:ext uri="{FF2B5EF4-FFF2-40B4-BE49-F238E27FC236}">
                <a16:creationId xmlns:a16="http://schemas.microsoft.com/office/drawing/2014/main" id="{0EB0A90A-D378-9951-8649-C14B52758382}"/>
              </a:ext>
            </a:extLst>
          </p:cNvPr>
          <p:cNvPicPr>
            <a:picLocks noChangeAspect="1"/>
          </p:cNvPicPr>
          <p:nvPr/>
        </p:nvPicPr>
        <p:blipFill>
          <a:blip r:embed="rId4"/>
          <a:stretch>
            <a:fillRect/>
          </a:stretch>
        </p:blipFill>
        <p:spPr>
          <a:xfrm>
            <a:off x="2358336" y="2047107"/>
            <a:ext cx="2364767" cy="748958"/>
          </a:xfrm>
          <a:prstGeom prst="rect">
            <a:avLst/>
          </a:prstGeom>
        </p:spPr>
      </p:pic>
      <p:pic>
        <p:nvPicPr>
          <p:cNvPr id="8" name="図 7">
            <a:extLst>
              <a:ext uri="{FF2B5EF4-FFF2-40B4-BE49-F238E27FC236}">
                <a16:creationId xmlns:a16="http://schemas.microsoft.com/office/drawing/2014/main" id="{EE4B20AB-81AD-B5EE-E3A0-2A0D511EF4F8}"/>
              </a:ext>
            </a:extLst>
          </p:cNvPr>
          <p:cNvPicPr>
            <a:picLocks noChangeAspect="1"/>
          </p:cNvPicPr>
          <p:nvPr/>
        </p:nvPicPr>
        <p:blipFill>
          <a:blip r:embed="rId5"/>
          <a:stretch>
            <a:fillRect/>
          </a:stretch>
        </p:blipFill>
        <p:spPr>
          <a:xfrm>
            <a:off x="2358335" y="2771059"/>
            <a:ext cx="3963346" cy="445789"/>
          </a:xfrm>
          <a:prstGeom prst="rect">
            <a:avLst/>
          </a:prstGeom>
        </p:spPr>
      </p:pic>
      <p:sp>
        <p:nvSpPr>
          <p:cNvPr id="9" name="テキスト ボックス 8">
            <a:extLst>
              <a:ext uri="{FF2B5EF4-FFF2-40B4-BE49-F238E27FC236}">
                <a16:creationId xmlns:a16="http://schemas.microsoft.com/office/drawing/2014/main" id="{255EB3CD-88C0-3C7A-52E4-E5D58610244D}"/>
              </a:ext>
            </a:extLst>
          </p:cNvPr>
          <p:cNvSpPr txBox="1"/>
          <p:nvPr/>
        </p:nvSpPr>
        <p:spPr>
          <a:xfrm>
            <a:off x="1822316" y="1422391"/>
            <a:ext cx="3749103"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Fourier mode expansion</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pic>
        <p:nvPicPr>
          <p:cNvPr id="10" name="図 9">
            <a:extLst>
              <a:ext uri="{FF2B5EF4-FFF2-40B4-BE49-F238E27FC236}">
                <a16:creationId xmlns:a16="http://schemas.microsoft.com/office/drawing/2014/main" id="{02EE1663-0BE8-CE9E-E4AB-281E376D4181}"/>
              </a:ext>
            </a:extLst>
          </p:cNvPr>
          <p:cNvPicPr>
            <a:picLocks noChangeAspect="1"/>
          </p:cNvPicPr>
          <p:nvPr/>
        </p:nvPicPr>
        <p:blipFill>
          <a:blip r:embed="rId6"/>
          <a:stretch>
            <a:fillRect/>
          </a:stretch>
        </p:blipFill>
        <p:spPr>
          <a:xfrm>
            <a:off x="2358335" y="3204309"/>
            <a:ext cx="4216566" cy="889795"/>
          </a:xfrm>
          <a:prstGeom prst="rect">
            <a:avLst/>
          </a:prstGeom>
        </p:spPr>
      </p:pic>
      <p:sp>
        <p:nvSpPr>
          <p:cNvPr id="11" name="テキスト ボックス 10">
            <a:extLst>
              <a:ext uri="{FF2B5EF4-FFF2-40B4-BE49-F238E27FC236}">
                <a16:creationId xmlns:a16="http://schemas.microsoft.com/office/drawing/2014/main" id="{03E45F15-C1ED-F7C6-BFCD-3EB1EC5503E8}"/>
              </a:ext>
            </a:extLst>
          </p:cNvPr>
          <p:cNvSpPr txBox="1"/>
          <p:nvPr/>
        </p:nvSpPr>
        <p:spPr>
          <a:xfrm>
            <a:off x="1639110" y="2247637"/>
            <a:ext cx="789190"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Parent</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2" name="テキスト ボックス 11">
            <a:extLst>
              <a:ext uri="{FF2B5EF4-FFF2-40B4-BE49-F238E27FC236}">
                <a16:creationId xmlns:a16="http://schemas.microsoft.com/office/drawing/2014/main" id="{085989CC-8316-BDFC-EDC1-DE650E038F62}"/>
              </a:ext>
            </a:extLst>
          </p:cNvPr>
          <p:cNvSpPr txBox="1"/>
          <p:nvPr/>
        </p:nvSpPr>
        <p:spPr>
          <a:xfrm>
            <a:off x="1644112" y="2808820"/>
            <a:ext cx="764953"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Sound</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3" name="テキスト ボックス 12">
            <a:extLst>
              <a:ext uri="{FF2B5EF4-FFF2-40B4-BE49-F238E27FC236}">
                <a16:creationId xmlns:a16="http://schemas.microsoft.com/office/drawing/2014/main" id="{22094883-3FF5-3F45-568D-A70882D020DB}"/>
              </a:ext>
            </a:extLst>
          </p:cNvPr>
          <p:cNvSpPr txBox="1"/>
          <p:nvPr/>
        </p:nvSpPr>
        <p:spPr>
          <a:xfrm>
            <a:off x="1639110" y="3408412"/>
            <a:ext cx="769954"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Alfven</a:t>
            </a:r>
            <a:endParaRPr lang="ja-JP" altLang="en-US">
              <a:solidFill>
                <a:prstClr val="black"/>
              </a:solidFill>
              <a:latin typeface="Gill Sans MT" panose="020B0502020104020203" pitchFamily="34" charset="0"/>
              <a:ea typeface="ＭＳ Ｐゴシック" panose="020B0600070205080204" pitchFamily="34" charset="-128"/>
            </a:endParaRPr>
          </a:p>
        </p:txBody>
      </p:sp>
      <p:pic>
        <p:nvPicPr>
          <p:cNvPr id="14" name="図 13">
            <a:extLst>
              <a:ext uri="{FF2B5EF4-FFF2-40B4-BE49-F238E27FC236}">
                <a16:creationId xmlns:a16="http://schemas.microsoft.com/office/drawing/2014/main" id="{19A75DD4-7D45-BE1D-4119-5C53A31A5C05}"/>
              </a:ext>
            </a:extLst>
          </p:cNvPr>
          <p:cNvPicPr>
            <a:picLocks noChangeAspect="1"/>
          </p:cNvPicPr>
          <p:nvPr/>
        </p:nvPicPr>
        <p:blipFill>
          <a:blip r:embed="rId7"/>
          <a:stretch>
            <a:fillRect/>
          </a:stretch>
        </p:blipFill>
        <p:spPr>
          <a:xfrm>
            <a:off x="1639111" y="4784346"/>
            <a:ext cx="8974763" cy="634045"/>
          </a:xfrm>
          <a:prstGeom prst="rect">
            <a:avLst/>
          </a:prstGeom>
          <a:ln w="38100">
            <a:solidFill>
              <a:srgbClr val="FF0000"/>
            </a:solidFill>
          </a:ln>
        </p:spPr>
      </p:pic>
      <p:sp>
        <p:nvSpPr>
          <p:cNvPr id="15" name="テキスト ボックス 14">
            <a:extLst>
              <a:ext uri="{FF2B5EF4-FFF2-40B4-BE49-F238E27FC236}">
                <a16:creationId xmlns:a16="http://schemas.microsoft.com/office/drawing/2014/main" id="{EE560B3B-71B2-2636-8842-5CFB9892B323}"/>
              </a:ext>
            </a:extLst>
          </p:cNvPr>
          <p:cNvSpPr txBox="1"/>
          <p:nvPr/>
        </p:nvSpPr>
        <p:spPr>
          <a:xfrm>
            <a:off x="1533726" y="4108294"/>
            <a:ext cx="9124549" cy="646331"/>
          </a:xfrm>
          <a:prstGeom prst="rect">
            <a:avLst/>
          </a:prstGeom>
          <a:noFill/>
        </p:spPr>
        <p:txBody>
          <a:bodyPr wrap="none" rtlCol="0">
            <a:spAutoFit/>
          </a:bodyPr>
          <a:lstStyle/>
          <a:p>
            <a:pPr defTabSz="457200">
              <a:defRPr/>
            </a:pPr>
            <a:r>
              <a:rPr lang="en-US" altLang="ja-JP" sz="3600" b="1" i="1" dirty="0">
                <a:solidFill>
                  <a:srgbClr val="FF0000"/>
                </a:solidFill>
                <a:latin typeface="Gill Sans MT" panose="020B0502020104020203" pitchFamily="34" charset="0"/>
                <a:ea typeface="ＭＳ Ｐゴシック" panose="020B0600070205080204" pitchFamily="34" charset="-128"/>
              </a:rPr>
              <a:t>Det (6×6 matrix) = 0 </a:t>
            </a:r>
            <a:r>
              <a:rPr lang="ja-JP" altLang="en-US" sz="3600" b="1" i="1">
                <a:solidFill>
                  <a:srgbClr val="FF0000"/>
                </a:solidFill>
                <a:latin typeface="Gill Sans MT" panose="020B0502020104020203" pitchFamily="34" charset="0"/>
                <a:ea typeface="ＭＳ Ｐゴシック" panose="020B0600070205080204" pitchFamily="34" charset="-128"/>
              </a:rPr>
              <a:t>→</a:t>
            </a:r>
            <a:r>
              <a:rPr lang="en-US" altLang="ja-JP" sz="3600" b="1" i="1" dirty="0">
                <a:solidFill>
                  <a:srgbClr val="FF0000"/>
                </a:solidFill>
                <a:latin typeface="Gill Sans MT" panose="020B0502020104020203" pitchFamily="34" charset="0"/>
                <a:ea typeface="ＭＳ Ｐゴシック" panose="020B0600070205080204" pitchFamily="34" charset="-128"/>
              </a:rPr>
              <a:t> Dispersion relation</a:t>
            </a:r>
            <a:endParaRPr lang="ja-JP" altLang="en-US" sz="3600" b="1" i="1">
              <a:solidFill>
                <a:srgbClr val="FF0000"/>
              </a:solidFill>
              <a:latin typeface="Gill Sans MT" panose="020B0502020104020203" pitchFamily="34" charset="0"/>
              <a:ea typeface="ＭＳ Ｐゴシック" panose="020B0600070205080204" pitchFamily="34" charset="-128"/>
            </a:endParaRPr>
          </a:p>
        </p:txBody>
      </p:sp>
      <p:pic>
        <p:nvPicPr>
          <p:cNvPr id="16" name="図 15">
            <a:extLst>
              <a:ext uri="{FF2B5EF4-FFF2-40B4-BE49-F238E27FC236}">
                <a16:creationId xmlns:a16="http://schemas.microsoft.com/office/drawing/2014/main" id="{907D8CC1-86AC-ED02-7838-F64E838F5A90}"/>
              </a:ext>
            </a:extLst>
          </p:cNvPr>
          <p:cNvPicPr>
            <a:picLocks noChangeAspect="1"/>
          </p:cNvPicPr>
          <p:nvPr/>
        </p:nvPicPr>
        <p:blipFill>
          <a:blip r:embed="rId8"/>
          <a:stretch>
            <a:fillRect/>
          </a:stretch>
        </p:blipFill>
        <p:spPr>
          <a:xfrm>
            <a:off x="2205844" y="5652713"/>
            <a:ext cx="2729323" cy="412727"/>
          </a:xfrm>
          <a:prstGeom prst="rect">
            <a:avLst/>
          </a:prstGeom>
        </p:spPr>
      </p:pic>
      <p:sp>
        <p:nvSpPr>
          <p:cNvPr id="17" name="テキスト ボックス 16">
            <a:extLst>
              <a:ext uri="{FF2B5EF4-FFF2-40B4-BE49-F238E27FC236}">
                <a16:creationId xmlns:a16="http://schemas.microsoft.com/office/drawing/2014/main" id="{0ACF3C19-70B8-BA20-84E0-7CE1F2490730}"/>
              </a:ext>
            </a:extLst>
          </p:cNvPr>
          <p:cNvSpPr txBox="1"/>
          <p:nvPr/>
        </p:nvSpPr>
        <p:spPr>
          <a:xfrm>
            <a:off x="2264209" y="6074776"/>
            <a:ext cx="2723823"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S</a:t>
            </a:r>
            <a:r>
              <a:rPr lang="en-US" altLang="ja-JP" baseline="-25000" dirty="0">
                <a:solidFill>
                  <a:prstClr val="black"/>
                </a:solidFill>
                <a:latin typeface="Gill Sans MT" panose="020B0502020104020203" pitchFamily="34" charset="0"/>
                <a:ea typeface="ＭＳ Ｐゴシック" panose="020B0600070205080204" pitchFamily="34" charset="-128"/>
              </a:rPr>
              <a:t>1</a:t>
            </a:r>
            <a:r>
              <a:rPr lang="en-US" altLang="ja-JP" dirty="0">
                <a:solidFill>
                  <a:prstClr val="black"/>
                </a:solidFill>
                <a:latin typeface="Gill Sans MT" panose="020B0502020104020203" pitchFamily="34" charset="0"/>
                <a:ea typeface="ＭＳ Ｐゴシック" panose="020B0600070205080204" pitchFamily="34" charset="-128"/>
              </a:rPr>
              <a:t>=…, S</a:t>
            </a:r>
            <a:r>
              <a:rPr lang="en-US" altLang="ja-JP" baseline="-25000" dirty="0">
                <a:solidFill>
                  <a:prstClr val="black"/>
                </a:solidFill>
                <a:latin typeface="Gill Sans MT" panose="020B0502020104020203" pitchFamily="34" charset="0"/>
                <a:ea typeface="ＭＳ Ｐゴシック" panose="020B0600070205080204" pitchFamily="34" charset="-128"/>
              </a:rPr>
              <a:t>2</a:t>
            </a:r>
            <a:r>
              <a:rPr lang="en-US" altLang="ja-JP" dirty="0">
                <a:solidFill>
                  <a:prstClr val="black"/>
                </a:solidFill>
                <a:latin typeface="Gill Sans MT" panose="020B0502020104020203" pitchFamily="34" charset="0"/>
                <a:ea typeface="ＭＳ Ｐゴシック" panose="020B0600070205080204" pitchFamily="34" charset="-128"/>
              </a:rPr>
              <a:t>=…, S</a:t>
            </a:r>
            <a:r>
              <a:rPr lang="en-US" altLang="ja-JP" baseline="-25000" dirty="0">
                <a:solidFill>
                  <a:prstClr val="black"/>
                </a:solidFill>
                <a:latin typeface="Gill Sans MT" panose="020B0502020104020203" pitchFamily="34" charset="0"/>
                <a:ea typeface="ＭＳ Ｐゴシック" panose="020B0600070205080204" pitchFamily="34" charset="-128"/>
              </a:rPr>
              <a:t>3</a:t>
            </a:r>
            <a:r>
              <a:rPr lang="en-US" altLang="ja-JP" dirty="0">
                <a:solidFill>
                  <a:prstClr val="black"/>
                </a:solidFill>
                <a:latin typeface="Gill Sans MT" panose="020B0502020104020203" pitchFamily="34" charset="0"/>
                <a:ea typeface="ＭＳ Ｐゴシック" panose="020B0600070205080204" pitchFamily="34" charset="-128"/>
              </a:rPr>
              <a:t>=…, S</a:t>
            </a:r>
            <a:r>
              <a:rPr lang="en-US" altLang="ja-JP" baseline="-25000" dirty="0">
                <a:solidFill>
                  <a:prstClr val="black"/>
                </a:solidFill>
                <a:latin typeface="Gill Sans MT" panose="020B0502020104020203" pitchFamily="34" charset="0"/>
                <a:ea typeface="ＭＳ Ｐゴシック" panose="020B0600070205080204" pitchFamily="34" charset="-128"/>
              </a:rPr>
              <a:t>4</a:t>
            </a:r>
            <a:r>
              <a:rPr lang="en-US" altLang="ja-JP" dirty="0">
                <a:solidFill>
                  <a:prstClr val="black"/>
                </a:solidFill>
                <a:latin typeface="Gill Sans MT" panose="020B0502020104020203" pitchFamily="34" charset="0"/>
                <a:ea typeface="ＭＳ Ｐゴシック" panose="020B0600070205080204" pitchFamily="34" charset="-128"/>
              </a:rPr>
              <a:t>=…</a:t>
            </a:r>
            <a:endParaRPr lang="ja-JP" altLang="en-US" baseline="-25000">
              <a:solidFill>
                <a:prstClr val="black"/>
              </a:solidFill>
              <a:latin typeface="Gill Sans MT" panose="020B0502020104020203" pitchFamily="34" charset="0"/>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964D59AC-BC32-1BDE-83C4-84436408E2E4}"/>
              </a:ext>
            </a:extLst>
          </p:cNvPr>
          <p:cNvSpPr txBox="1"/>
          <p:nvPr/>
        </p:nvSpPr>
        <p:spPr>
          <a:xfrm>
            <a:off x="7413584" y="3503629"/>
            <a:ext cx="3254417"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(satisfying resonance conditions)</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BE5DC822-8373-C621-18FC-CAE74464C4F8}"/>
              </a:ext>
            </a:extLst>
          </p:cNvPr>
          <p:cNvSpPr txBox="1"/>
          <p:nvPr/>
        </p:nvSpPr>
        <p:spPr>
          <a:xfrm>
            <a:off x="7178637" y="5515342"/>
            <a:ext cx="3435236" cy="461665"/>
          </a:xfrm>
          <a:prstGeom prst="rect">
            <a:avLst/>
          </a:prstGeom>
          <a:noFill/>
        </p:spPr>
        <p:txBody>
          <a:bodyPr wrap="none" rtlCol="0">
            <a:spAutoFit/>
          </a:bodyPr>
          <a:lstStyle/>
          <a:p>
            <a:pPr defTabSz="457200">
              <a:defRPr/>
            </a:pPr>
            <a:r>
              <a:rPr lang="en-US" altLang="ja-JP" sz="2400" dirty="0">
                <a:solidFill>
                  <a:prstClr val="black"/>
                </a:solidFill>
                <a:latin typeface="Gill Sans MT" panose="020B0502020104020203" pitchFamily="34" charset="0"/>
                <a:ea typeface="ＭＳ Ｐゴシック" panose="020B0600070205080204" pitchFamily="34" charset="-128"/>
              </a:rPr>
              <a:t>(in the unit of k</a:t>
            </a:r>
            <a:r>
              <a:rPr lang="en-US" altLang="ja-JP" sz="2400" baseline="-25000" dirty="0">
                <a:solidFill>
                  <a:prstClr val="black"/>
                </a:solidFill>
                <a:latin typeface="Gill Sans MT" panose="020B0502020104020203" pitchFamily="34" charset="0"/>
                <a:ea typeface="ＭＳ Ｐゴシック" panose="020B0600070205080204" pitchFamily="34" charset="-128"/>
              </a:rPr>
              <a:t>0</a:t>
            </a:r>
            <a:r>
              <a:rPr lang="en-US" altLang="ja-JP" sz="2400" dirty="0">
                <a:solidFill>
                  <a:prstClr val="black"/>
                </a:solidFill>
                <a:latin typeface="Gill Sans MT" panose="020B0502020104020203" pitchFamily="34" charset="0"/>
                <a:ea typeface="ＭＳ Ｐゴシック" panose="020B0600070205080204" pitchFamily="34" charset="-128"/>
              </a:rPr>
              <a:t>=1, w</a:t>
            </a:r>
            <a:r>
              <a:rPr lang="en-US" altLang="ja-JP" sz="2400" baseline="-25000" dirty="0">
                <a:solidFill>
                  <a:prstClr val="black"/>
                </a:solidFill>
                <a:latin typeface="Gill Sans MT" panose="020B0502020104020203" pitchFamily="34" charset="0"/>
                <a:ea typeface="ＭＳ Ｐゴシック" panose="020B0600070205080204" pitchFamily="34" charset="-128"/>
              </a:rPr>
              <a:t>0</a:t>
            </a:r>
            <a:r>
              <a:rPr lang="en-US" altLang="ja-JP" sz="2400" dirty="0">
                <a:solidFill>
                  <a:prstClr val="black"/>
                </a:solidFill>
                <a:latin typeface="Gill Sans MT" panose="020B0502020104020203" pitchFamily="34" charset="0"/>
                <a:ea typeface="ＭＳ Ｐゴシック" panose="020B0600070205080204" pitchFamily="34" charset="-128"/>
              </a:rPr>
              <a:t>=1)</a:t>
            </a:r>
            <a:endParaRPr lang="ja-JP" altLang="en-US" sz="2400">
              <a:solidFill>
                <a:prstClr val="black"/>
              </a:solidFill>
              <a:latin typeface="Gill Sans MT" panose="020B0502020104020203" pitchFamily="34" charset="0"/>
              <a:ea typeface="ＭＳ Ｐゴシック" panose="020B0600070205080204" pitchFamily="34" charset="-128"/>
            </a:endParaRPr>
          </a:p>
        </p:txBody>
      </p:sp>
      <p:sp>
        <p:nvSpPr>
          <p:cNvPr id="20" name="テキスト ボックス 19">
            <a:extLst>
              <a:ext uri="{FF2B5EF4-FFF2-40B4-BE49-F238E27FC236}">
                <a16:creationId xmlns:a16="http://schemas.microsoft.com/office/drawing/2014/main" id="{645B8629-2291-8A78-7B8A-EA05EFF4F01F}"/>
              </a:ext>
            </a:extLst>
          </p:cNvPr>
          <p:cNvSpPr txBox="1"/>
          <p:nvPr/>
        </p:nvSpPr>
        <p:spPr>
          <a:xfrm>
            <a:off x="10160000" y="1329923"/>
            <a:ext cx="1628972" cy="369332"/>
          </a:xfrm>
          <a:prstGeom prst="rect">
            <a:avLst/>
          </a:prstGeom>
          <a:noFill/>
        </p:spPr>
        <p:txBody>
          <a:bodyPr wrap="none" rtlCol="0">
            <a:spAutoFit/>
          </a:bodyPr>
          <a:lstStyle/>
          <a:p>
            <a:pPr defTabSz="457200">
              <a:defRPr/>
            </a:pPr>
            <a:r>
              <a:rPr lang="en-US" altLang="ja-JP" dirty="0" err="1">
                <a:solidFill>
                  <a:prstClr val="black"/>
                </a:solidFill>
                <a:latin typeface="Gill Sans MT" panose="020B0502020104020203" pitchFamily="34" charset="0"/>
                <a:ea typeface="ＭＳ Ｐゴシック" panose="020B0600070205080204" pitchFamily="34" charset="-128"/>
              </a:rPr>
              <a:t>Ishizaki</a:t>
            </a:r>
            <a:r>
              <a:rPr lang="en-US" altLang="ja-JP" dirty="0">
                <a:solidFill>
                  <a:prstClr val="black"/>
                </a:solidFill>
                <a:latin typeface="Gill Sans MT" panose="020B0502020104020203" pitchFamily="34" charset="0"/>
                <a:ea typeface="ＭＳ Ｐゴシック" panose="020B0600070205080204" pitchFamily="34" charset="-128"/>
              </a:rPr>
              <a:t> &amp; KI 24</a:t>
            </a:r>
            <a:endParaRPr lang="ja-JP" altLang="en-US">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675887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FD207-9A35-A69B-86EC-AFD31595071E}"/>
              </a:ext>
            </a:extLst>
          </p:cNvPr>
          <p:cNvSpPr>
            <a:spLocks noGrp="1"/>
          </p:cNvSpPr>
          <p:nvPr>
            <p:ph type="title"/>
          </p:nvPr>
        </p:nvSpPr>
        <p:spPr/>
        <p:txBody>
          <a:bodyPr/>
          <a:lstStyle/>
          <a:p>
            <a:r>
              <a:rPr kumimoji="1" lang="en-US" altLang="ja-JP" dirty="0"/>
              <a:t>Decay Rate</a:t>
            </a:r>
            <a:endParaRPr kumimoji="1" lang="ja-JP" altLang="en-US"/>
          </a:p>
        </p:txBody>
      </p:sp>
      <p:sp>
        <p:nvSpPr>
          <p:cNvPr id="3" name="日付プレースホルダー 2">
            <a:extLst>
              <a:ext uri="{FF2B5EF4-FFF2-40B4-BE49-F238E27FC236}">
                <a16:creationId xmlns:a16="http://schemas.microsoft.com/office/drawing/2014/main" id="{146BA0C8-7799-BD50-D947-66DB6DABAC66}"/>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3815FECC-1F3B-E0AA-DE5B-78B4D4D4EA53}"/>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EA0FC92D-E201-D764-030B-3C58317445E5}"/>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33</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17AC4363-3068-BEFA-65B5-D3115AAF4D38}"/>
              </a:ext>
            </a:extLst>
          </p:cNvPr>
          <p:cNvPicPr>
            <a:picLocks noChangeAspect="1"/>
          </p:cNvPicPr>
          <p:nvPr/>
        </p:nvPicPr>
        <p:blipFill>
          <a:blip r:embed="rId2"/>
          <a:stretch>
            <a:fillRect/>
          </a:stretch>
        </p:blipFill>
        <p:spPr>
          <a:xfrm>
            <a:off x="1747884" y="1428751"/>
            <a:ext cx="8696232" cy="1143000"/>
          </a:xfrm>
          <a:prstGeom prst="rect">
            <a:avLst/>
          </a:prstGeom>
        </p:spPr>
      </p:pic>
      <p:sp>
        <p:nvSpPr>
          <p:cNvPr id="7" name="テキスト ボックス 6">
            <a:extLst>
              <a:ext uri="{FF2B5EF4-FFF2-40B4-BE49-F238E27FC236}">
                <a16:creationId xmlns:a16="http://schemas.microsoft.com/office/drawing/2014/main" id="{11D4D8F8-625C-C373-7AB4-607B59B28DAF}"/>
              </a:ext>
            </a:extLst>
          </p:cNvPr>
          <p:cNvSpPr txBox="1"/>
          <p:nvPr/>
        </p:nvSpPr>
        <p:spPr>
          <a:xfrm>
            <a:off x="7022895" y="2582864"/>
            <a:ext cx="1505540" cy="523220"/>
          </a:xfrm>
          <a:prstGeom prst="rect">
            <a:avLst/>
          </a:prstGeom>
          <a:noFill/>
        </p:spPr>
        <p:txBody>
          <a:bodyPr wrap="none" rtlCol="0">
            <a:spAutoFit/>
          </a:bodyPr>
          <a:lstStyle/>
          <a:p>
            <a:pPr defTabSz="457200">
              <a:defRPr/>
            </a:pPr>
            <a:r>
              <a:rPr lang="en-US" altLang="ja-JP" sz="2800" dirty="0">
                <a:solidFill>
                  <a:srgbClr val="00B050"/>
                </a:solidFill>
                <a:latin typeface="Gill Sans MT" panose="020B0502020104020203" pitchFamily="34" charset="0"/>
                <a:ea typeface="ＭＳ Ｐゴシック" panose="020B0600070205080204" pitchFamily="34" charset="-128"/>
              </a:rPr>
              <a:t>Non-</a:t>
            </a:r>
            <a:r>
              <a:rPr lang="en-US" altLang="ja-JP" sz="2800" dirty="0" err="1">
                <a:solidFill>
                  <a:srgbClr val="00B050"/>
                </a:solidFill>
                <a:latin typeface="Gill Sans MT" panose="020B0502020104020203" pitchFamily="34" charset="0"/>
                <a:ea typeface="ＭＳ Ｐゴシック" panose="020B0600070205080204" pitchFamily="34" charset="-128"/>
              </a:rPr>
              <a:t>rela</a:t>
            </a:r>
            <a:endParaRPr lang="ja-JP" altLang="en-US" sz="2800">
              <a:solidFill>
                <a:srgbClr val="00B050"/>
              </a:solidFill>
              <a:latin typeface="Gill Sans MT" panose="020B0502020104020203" pitchFamily="34" charset="0"/>
              <a:ea typeface="ＭＳ Ｐゴシック" panose="020B0600070205080204" pitchFamily="34" charset="-128"/>
            </a:endParaRPr>
          </a:p>
        </p:txBody>
      </p:sp>
      <p:cxnSp>
        <p:nvCxnSpPr>
          <p:cNvPr id="8" name="直線コネクタ 7">
            <a:extLst>
              <a:ext uri="{FF2B5EF4-FFF2-40B4-BE49-F238E27FC236}">
                <a16:creationId xmlns:a16="http://schemas.microsoft.com/office/drawing/2014/main" id="{E80C29C9-5568-F9F8-C29A-65C672F134E3}"/>
              </a:ext>
            </a:extLst>
          </p:cNvPr>
          <p:cNvCxnSpPr/>
          <p:nvPr/>
        </p:nvCxnSpPr>
        <p:spPr>
          <a:xfrm>
            <a:off x="6589084" y="2631026"/>
            <a:ext cx="220493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9D5A6AD1-24E1-C1FA-BF20-90547A23BAE0}"/>
              </a:ext>
            </a:extLst>
          </p:cNvPr>
          <p:cNvSpPr txBox="1"/>
          <p:nvPr/>
        </p:nvSpPr>
        <p:spPr>
          <a:xfrm>
            <a:off x="9379842" y="2369417"/>
            <a:ext cx="992579" cy="584775"/>
          </a:xfrm>
          <a:prstGeom prst="rect">
            <a:avLst/>
          </a:prstGeom>
          <a:noFill/>
        </p:spPr>
        <p:txBody>
          <a:bodyPr wrap="none" rtlCol="0">
            <a:spAutoFit/>
          </a:bodyPr>
          <a:lstStyle/>
          <a:p>
            <a:pPr defTabSz="457200">
              <a:defRPr/>
            </a:pPr>
            <a:r>
              <a:rPr lang="en-US" altLang="ja-JP" sz="3200" b="1" i="1" dirty="0" err="1">
                <a:solidFill>
                  <a:srgbClr val="FF0000"/>
                </a:solidFill>
                <a:latin typeface="Gill Sans MT" panose="020B0502020104020203" pitchFamily="34" charset="0"/>
                <a:ea typeface="ＭＳ Ｐゴシック" panose="020B0600070205080204" pitchFamily="34" charset="-128"/>
              </a:rPr>
              <a:t>Rela</a:t>
            </a:r>
            <a:endParaRPr lang="ja-JP" altLang="en-US" sz="3200" b="1" i="1">
              <a:solidFill>
                <a:srgbClr val="FF0000"/>
              </a:solidFill>
              <a:latin typeface="Gill Sans MT" panose="020B0502020104020203" pitchFamily="34" charset="0"/>
              <a:ea typeface="ＭＳ Ｐゴシック" panose="020B0600070205080204" pitchFamily="34" charset="-128"/>
            </a:endParaRPr>
          </a:p>
        </p:txBody>
      </p:sp>
      <p:cxnSp>
        <p:nvCxnSpPr>
          <p:cNvPr id="10" name="直線コネクタ 9">
            <a:extLst>
              <a:ext uri="{FF2B5EF4-FFF2-40B4-BE49-F238E27FC236}">
                <a16:creationId xmlns:a16="http://schemas.microsoft.com/office/drawing/2014/main" id="{531F917F-88B7-9C11-7874-315DBFC83F9E}"/>
              </a:ext>
            </a:extLst>
          </p:cNvPr>
          <p:cNvCxnSpPr/>
          <p:nvPr/>
        </p:nvCxnSpPr>
        <p:spPr>
          <a:xfrm>
            <a:off x="9326880" y="2338481"/>
            <a:ext cx="10668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図 10">
            <a:extLst>
              <a:ext uri="{FF2B5EF4-FFF2-40B4-BE49-F238E27FC236}">
                <a16:creationId xmlns:a16="http://schemas.microsoft.com/office/drawing/2014/main" id="{AA83B6DA-C708-7755-7230-E5A2C0B234F2}"/>
              </a:ext>
            </a:extLst>
          </p:cNvPr>
          <p:cNvPicPr>
            <a:picLocks noChangeAspect="1"/>
          </p:cNvPicPr>
          <p:nvPr/>
        </p:nvPicPr>
        <p:blipFill rotWithShape="1">
          <a:blip r:embed="rId3"/>
          <a:srcRect b="47643"/>
          <a:stretch/>
        </p:blipFill>
        <p:spPr>
          <a:xfrm>
            <a:off x="2346960" y="4221205"/>
            <a:ext cx="2987040" cy="1265189"/>
          </a:xfrm>
          <a:prstGeom prst="rect">
            <a:avLst/>
          </a:prstGeom>
          <a:ln w="38100">
            <a:noFill/>
          </a:ln>
        </p:spPr>
      </p:pic>
      <p:pic>
        <p:nvPicPr>
          <p:cNvPr id="12" name="図 11">
            <a:extLst>
              <a:ext uri="{FF2B5EF4-FFF2-40B4-BE49-F238E27FC236}">
                <a16:creationId xmlns:a16="http://schemas.microsoft.com/office/drawing/2014/main" id="{ABE12D49-9EBA-4182-8A2E-B2E0E391F39E}"/>
              </a:ext>
            </a:extLst>
          </p:cNvPr>
          <p:cNvPicPr>
            <a:picLocks noChangeAspect="1"/>
          </p:cNvPicPr>
          <p:nvPr/>
        </p:nvPicPr>
        <p:blipFill>
          <a:blip r:embed="rId4"/>
          <a:stretch>
            <a:fillRect/>
          </a:stretch>
        </p:blipFill>
        <p:spPr>
          <a:xfrm>
            <a:off x="7533641" y="6033259"/>
            <a:ext cx="2591421" cy="533989"/>
          </a:xfrm>
          <a:prstGeom prst="rect">
            <a:avLst/>
          </a:prstGeom>
        </p:spPr>
      </p:pic>
      <p:pic>
        <p:nvPicPr>
          <p:cNvPr id="13" name="図 12">
            <a:extLst>
              <a:ext uri="{FF2B5EF4-FFF2-40B4-BE49-F238E27FC236}">
                <a16:creationId xmlns:a16="http://schemas.microsoft.com/office/drawing/2014/main" id="{1D3ED595-1002-3703-A76B-1E4974DED81B}"/>
              </a:ext>
            </a:extLst>
          </p:cNvPr>
          <p:cNvPicPr>
            <a:picLocks noChangeAspect="1"/>
          </p:cNvPicPr>
          <p:nvPr/>
        </p:nvPicPr>
        <p:blipFill>
          <a:blip r:embed="rId5"/>
          <a:stretch>
            <a:fillRect/>
          </a:stretch>
        </p:blipFill>
        <p:spPr>
          <a:xfrm>
            <a:off x="2471420" y="3319667"/>
            <a:ext cx="1236980" cy="786216"/>
          </a:xfrm>
          <a:prstGeom prst="rect">
            <a:avLst/>
          </a:prstGeom>
        </p:spPr>
      </p:pic>
      <p:pic>
        <p:nvPicPr>
          <p:cNvPr id="14" name="図 13">
            <a:extLst>
              <a:ext uri="{FF2B5EF4-FFF2-40B4-BE49-F238E27FC236}">
                <a16:creationId xmlns:a16="http://schemas.microsoft.com/office/drawing/2014/main" id="{5FE6B4EE-FC0C-5873-DBE4-5B3994EDE613}"/>
              </a:ext>
            </a:extLst>
          </p:cNvPr>
          <p:cNvPicPr>
            <a:picLocks noChangeAspect="1"/>
          </p:cNvPicPr>
          <p:nvPr/>
        </p:nvPicPr>
        <p:blipFill rotWithShape="1">
          <a:blip r:embed="rId3"/>
          <a:srcRect t="52700"/>
          <a:stretch/>
        </p:blipFill>
        <p:spPr>
          <a:xfrm>
            <a:off x="1596390" y="5601714"/>
            <a:ext cx="2987040" cy="1143000"/>
          </a:xfrm>
          <a:prstGeom prst="rect">
            <a:avLst/>
          </a:prstGeom>
          <a:ln w="38100">
            <a:noFill/>
          </a:ln>
        </p:spPr>
      </p:pic>
      <p:sp>
        <p:nvSpPr>
          <p:cNvPr id="15" name="テキスト ボックス 14">
            <a:extLst>
              <a:ext uri="{FF2B5EF4-FFF2-40B4-BE49-F238E27FC236}">
                <a16:creationId xmlns:a16="http://schemas.microsoft.com/office/drawing/2014/main" id="{B976D6B9-3B8A-396C-A579-90BAE05D33D4}"/>
              </a:ext>
            </a:extLst>
          </p:cNvPr>
          <p:cNvSpPr txBox="1"/>
          <p:nvPr/>
        </p:nvSpPr>
        <p:spPr>
          <a:xfrm>
            <a:off x="4015276" y="3473305"/>
            <a:ext cx="4982454"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 Wave amplitude of Alfven wave</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
        <p:nvSpPr>
          <p:cNvPr id="16" name="テキスト ボックス 15">
            <a:extLst>
              <a:ext uri="{FF2B5EF4-FFF2-40B4-BE49-F238E27FC236}">
                <a16:creationId xmlns:a16="http://schemas.microsoft.com/office/drawing/2014/main" id="{1FBF5E73-E253-2BD9-87E8-22A4E8E1788B}"/>
              </a:ext>
            </a:extLst>
          </p:cNvPr>
          <p:cNvSpPr txBox="1"/>
          <p:nvPr/>
        </p:nvSpPr>
        <p:spPr>
          <a:xfrm>
            <a:off x="5334001" y="4421026"/>
            <a:ext cx="4219425" cy="954107"/>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 Energy density ratio</a:t>
            </a:r>
            <a:br>
              <a:rPr lang="en-US" altLang="ja-JP" sz="2800" dirty="0">
                <a:solidFill>
                  <a:srgbClr val="011893"/>
                </a:solidFill>
                <a:latin typeface="Gill Sans MT" panose="020B0502020104020203" pitchFamily="34" charset="0"/>
                <a:ea typeface="ＭＳ Ｐゴシック" panose="020B0600070205080204" pitchFamily="34" charset="-128"/>
              </a:rPr>
            </a:br>
            <a:r>
              <a:rPr lang="en-US" altLang="ja-JP" sz="2800" dirty="0">
                <a:solidFill>
                  <a:srgbClr val="011893"/>
                </a:solidFill>
                <a:latin typeface="Gill Sans MT" panose="020B0502020104020203" pitchFamily="34" charset="0"/>
                <a:ea typeface="ＭＳ Ｐゴシック" panose="020B0600070205080204" pitchFamily="34" charset="-128"/>
              </a:rPr>
              <a:t>  “sigma” parameter </a:t>
            </a:r>
            <a:r>
              <a:rPr lang="en-US" altLang="ja-JP" sz="2800" dirty="0">
                <a:solidFill>
                  <a:srgbClr val="011893"/>
                </a:solidFill>
                <a:latin typeface="Symbol" pitchFamily="2" charset="2"/>
                <a:ea typeface="ＭＳ Ｐゴシック" panose="020B0600070205080204" pitchFamily="34" charset="-128"/>
              </a:rPr>
              <a:t>s</a:t>
            </a:r>
            <a:r>
              <a:rPr lang="en-US" altLang="ja-JP" sz="2800" dirty="0">
                <a:solidFill>
                  <a:srgbClr val="011893"/>
                </a:solidFill>
                <a:latin typeface="Gill Sans MT" panose="020B0502020104020203" pitchFamily="34" charset="0"/>
                <a:ea typeface="ＭＳ Ｐゴシック" panose="020B0600070205080204" pitchFamily="34" charset="-128"/>
              </a:rPr>
              <a:t> &gt;&gt; 1</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
        <p:nvSpPr>
          <p:cNvPr id="17" name="テキスト ボックス 16">
            <a:extLst>
              <a:ext uri="{FF2B5EF4-FFF2-40B4-BE49-F238E27FC236}">
                <a16:creationId xmlns:a16="http://schemas.microsoft.com/office/drawing/2014/main" id="{858493B1-0C9E-3732-020D-37B2C0FDB1CC}"/>
              </a:ext>
            </a:extLst>
          </p:cNvPr>
          <p:cNvSpPr txBox="1"/>
          <p:nvPr/>
        </p:nvSpPr>
        <p:spPr>
          <a:xfrm>
            <a:off x="7285880" y="5524913"/>
            <a:ext cx="3158237"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Alfven wave velocity</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92237D14-ACC6-210F-19F0-A324A6E0FCD0}"/>
              </a:ext>
            </a:extLst>
          </p:cNvPr>
          <p:cNvSpPr txBox="1"/>
          <p:nvPr/>
        </p:nvSpPr>
        <p:spPr>
          <a:xfrm>
            <a:off x="3913163" y="5910893"/>
            <a:ext cx="2841675"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 sound velocity/c</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63C24B22-F891-9CBE-A608-D5271578F9E3}"/>
              </a:ext>
            </a:extLst>
          </p:cNvPr>
          <p:cNvSpPr txBox="1"/>
          <p:nvPr/>
        </p:nvSpPr>
        <p:spPr>
          <a:xfrm>
            <a:off x="10092766" y="6030263"/>
            <a:ext cx="574196"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~1</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
        <p:nvSpPr>
          <p:cNvPr id="20" name="テキスト ボックス 19">
            <a:extLst>
              <a:ext uri="{FF2B5EF4-FFF2-40B4-BE49-F238E27FC236}">
                <a16:creationId xmlns:a16="http://schemas.microsoft.com/office/drawing/2014/main" id="{7EAEC622-8E55-157A-C44C-B4ABF612A6F3}"/>
              </a:ext>
            </a:extLst>
          </p:cNvPr>
          <p:cNvSpPr txBox="1"/>
          <p:nvPr/>
        </p:nvSpPr>
        <p:spPr>
          <a:xfrm>
            <a:off x="10160000" y="980275"/>
            <a:ext cx="1628972" cy="369332"/>
          </a:xfrm>
          <a:prstGeom prst="rect">
            <a:avLst/>
          </a:prstGeom>
          <a:noFill/>
        </p:spPr>
        <p:txBody>
          <a:bodyPr wrap="none" rtlCol="0">
            <a:spAutoFit/>
          </a:bodyPr>
          <a:lstStyle/>
          <a:p>
            <a:pPr defTabSz="457200">
              <a:defRPr/>
            </a:pPr>
            <a:r>
              <a:rPr lang="en-US" altLang="ja-JP" dirty="0" err="1">
                <a:solidFill>
                  <a:prstClr val="black"/>
                </a:solidFill>
                <a:latin typeface="Gill Sans MT" panose="020B0502020104020203" pitchFamily="34" charset="0"/>
                <a:ea typeface="ＭＳ Ｐゴシック" panose="020B0600070205080204" pitchFamily="34" charset="-128"/>
              </a:rPr>
              <a:t>Ishizaki</a:t>
            </a:r>
            <a:r>
              <a:rPr lang="en-US" altLang="ja-JP" dirty="0">
                <a:solidFill>
                  <a:prstClr val="black"/>
                </a:solidFill>
                <a:latin typeface="Gill Sans MT" panose="020B0502020104020203" pitchFamily="34" charset="0"/>
                <a:ea typeface="ＭＳ Ｐゴシック" panose="020B0600070205080204" pitchFamily="34" charset="-128"/>
              </a:rPr>
              <a:t> &amp; KI 24</a:t>
            </a:r>
            <a:endParaRPr lang="ja-JP" altLang="en-US">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860403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10">
            <a:extLst>
              <a:ext uri="{FF2B5EF4-FFF2-40B4-BE49-F238E27FC236}">
                <a16:creationId xmlns:a16="http://schemas.microsoft.com/office/drawing/2014/main" id="{2486FA51-545E-FE55-DA02-10D4F2744BC9}"/>
              </a:ext>
            </a:extLst>
          </p:cNvPr>
          <p:cNvSpPr/>
          <p:nvPr/>
        </p:nvSpPr>
        <p:spPr>
          <a:xfrm>
            <a:off x="3726612" y="1426234"/>
            <a:ext cx="4514491" cy="3191774"/>
          </a:xfrm>
          <a:custGeom>
            <a:avLst/>
            <a:gdLst>
              <a:gd name="connsiteX0" fmla="*/ 0 w 4514491"/>
              <a:gd name="connsiteY0" fmla="*/ 2225615 h 3191774"/>
              <a:gd name="connsiteX1" fmla="*/ 845389 w 4514491"/>
              <a:gd name="connsiteY1" fmla="*/ 3191774 h 3191774"/>
              <a:gd name="connsiteX2" fmla="*/ 845389 w 4514491"/>
              <a:gd name="connsiteY2" fmla="*/ 2938732 h 3191774"/>
              <a:gd name="connsiteX3" fmla="*/ 891397 w 4514491"/>
              <a:gd name="connsiteY3" fmla="*/ 2852468 h 3191774"/>
              <a:gd name="connsiteX4" fmla="*/ 960408 w 4514491"/>
              <a:gd name="connsiteY4" fmla="*/ 2823713 h 3191774"/>
              <a:gd name="connsiteX5" fmla="*/ 1035170 w 4514491"/>
              <a:gd name="connsiteY5" fmla="*/ 2823713 h 3191774"/>
              <a:gd name="connsiteX6" fmla="*/ 1132936 w 4514491"/>
              <a:gd name="connsiteY6" fmla="*/ 2840966 h 3191774"/>
              <a:gd name="connsiteX7" fmla="*/ 1259457 w 4514491"/>
              <a:gd name="connsiteY7" fmla="*/ 2869721 h 3191774"/>
              <a:gd name="connsiteX8" fmla="*/ 1454989 w 4514491"/>
              <a:gd name="connsiteY8" fmla="*/ 2909977 h 3191774"/>
              <a:gd name="connsiteX9" fmla="*/ 1587261 w 4514491"/>
              <a:gd name="connsiteY9" fmla="*/ 2875472 h 3191774"/>
              <a:gd name="connsiteX10" fmla="*/ 1644770 w 4514491"/>
              <a:gd name="connsiteY10" fmla="*/ 2783457 h 3191774"/>
              <a:gd name="connsiteX11" fmla="*/ 1679276 w 4514491"/>
              <a:gd name="connsiteY11" fmla="*/ 2662687 h 3191774"/>
              <a:gd name="connsiteX12" fmla="*/ 1719532 w 4514491"/>
              <a:gd name="connsiteY12" fmla="*/ 2518913 h 3191774"/>
              <a:gd name="connsiteX13" fmla="*/ 1771291 w 4514491"/>
              <a:gd name="connsiteY13" fmla="*/ 2380891 h 3191774"/>
              <a:gd name="connsiteX14" fmla="*/ 1857555 w 4514491"/>
              <a:gd name="connsiteY14" fmla="*/ 2323381 h 3191774"/>
              <a:gd name="connsiteX15" fmla="*/ 1943819 w 4514491"/>
              <a:gd name="connsiteY15" fmla="*/ 2317630 h 3191774"/>
              <a:gd name="connsiteX16" fmla="*/ 2150853 w 4514491"/>
              <a:gd name="connsiteY16" fmla="*/ 2363638 h 3191774"/>
              <a:gd name="connsiteX17" fmla="*/ 2294627 w 4514491"/>
              <a:gd name="connsiteY17" fmla="*/ 2398143 h 3191774"/>
              <a:gd name="connsiteX18" fmla="*/ 2461404 w 4514491"/>
              <a:gd name="connsiteY18" fmla="*/ 2432649 h 3191774"/>
              <a:gd name="connsiteX19" fmla="*/ 2570672 w 4514491"/>
              <a:gd name="connsiteY19" fmla="*/ 2398143 h 3191774"/>
              <a:gd name="connsiteX20" fmla="*/ 2662687 w 4514491"/>
              <a:gd name="connsiteY20" fmla="*/ 2323381 h 3191774"/>
              <a:gd name="connsiteX21" fmla="*/ 2754702 w 4514491"/>
              <a:gd name="connsiteY21" fmla="*/ 2242868 h 3191774"/>
              <a:gd name="connsiteX22" fmla="*/ 2875472 w 4514491"/>
              <a:gd name="connsiteY22" fmla="*/ 2156604 h 3191774"/>
              <a:gd name="connsiteX23" fmla="*/ 3203276 w 4514491"/>
              <a:gd name="connsiteY23" fmla="*/ 2081841 h 3191774"/>
              <a:gd name="connsiteX24" fmla="*/ 3519578 w 4514491"/>
              <a:gd name="connsiteY24" fmla="*/ 2001328 h 3191774"/>
              <a:gd name="connsiteX25" fmla="*/ 4146431 w 4514491"/>
              <a:gd name="connsiteY25" fmla="*/ 1863306 h 3191774"/>
              <a:gd name="connsiteX26" fmla="*/ 4514491 w 4514491"/>
              <a:gd name="connsiteY26" fmla="*/ 1788543 h 3191774"/>
              <a:gd name="connsiteX27" fmla="*/ 3347049 w 4514491"/>
              <a:gd name="connsiteY27" fmla="*/ 0 h 3191774"/>
              <a:gd name="connsiteX28" fmla="*/ 2260121 w 4514491"/>
              <a:gd name="connsiteY28" fmla="*/ 511834 h 3191774"/>
              <a:gd name="connsiteX29" fmla="*/ 2012831 w 4514491"/>
              <a:gd name="connsiteY29" fmla="*/ 701615 h 3191774"/>
              <a:gd name="connsiteX30" fmla="*/ 1840302 w 4514491"/>
              <a:gd name="connsiteY30" fmla="*/ 805132 h 3191774"/>
              <a:gd name="connsiteX31" fmla="*/ 1662023 w 4514491"/>
              <a:gd name="connsiteY31" fmla="*/ 845389 h 3191774"/>
              <a:gd name="connsiteX32" fmla="*/ 1500997 w 4514491"/>
              <a:gd name="connsiteY32" fmla="*/ 856891 h 3191774"/>
              <a:gd name="connsiteX33" fmla="*/ 1403231 w 4514491"/>
              <a:gd name="connsiteY33" fmla="*/ 897147 h 3191774"/>
              <a:gd name="connsiteX34" fmla="*/ 1368725 w 4514491"/>
              <a:gd name="connsiteY34" fmla="*/ 989162 h 3191774"/>
              <a:gd name="connsiteX35" fmla="*/ 1328468 w 4514491"/>
              <a:gd name="connsiteY35" fmla="*/ 1167441 h 3191774"/>
              <a:gd name="connsiteX36" fmla="*/ 1288212 w 4514491"/>
              <a:gd name="connsiteY36" fmla="*/ 1391728 h 3191774"/>
              <a:gd name="connsiteX37" fmla="*/ 1201947 w 4514491"/>
              <a:gd name="connsiteY37" fmla="*/ 1529751 h 3191774"/>
              <a:gd name="connsiteX38" fmla="*/ 1069676 w 4514491"/>
              <a:gd name="connsiteY38" fmla="*/ 1570008 h 3191774"/>
              <a:gd name="connsiteX39" fmla="*/ 879895 w 4514491"/>
              <a:gd name="connsiteY39" fmla="*/ 1552755 h 3191774"/>
              <a:gd name="connsiteX40" fmla="*/ 667110 w 4514491"/>
              <a:gd name="connsiteY40" fmla="*/ 1529751 h 3191774"/>
              <a:gd name="connsiteX41" fmla="*/ 506083 w 4514491"/>
              <a:gd name="connsiteY41" fmla="*/ 1547004 h 3191774"/>
              <a:gd name="connsiteX42" fmla="*/ 402566 w 4514491"/>
              <a:gd name="connsiteY42" fmla="*/ 1593011 h 3191774"/>
              <a:gd name="connsiteX43" fmla="*/ 356559 w 4514491"/>
              <a:gd name="connsiteY43" fmla="*/ 1702279 h 3191774"/>
              <a:gd name="connsiteX44" fmla="*/ 350808 w 4514491"/>
              <a:gd name="connsiteY44" fmla="*/ 1863306 h 3191774"/>
              <a:gd name="connsiteX45" fmla="*/ 368061 w 4514491"/>
              <a:gd name="connsiteY45" fmla="*/ 2012830 h 3191774"/>
              <a:gd name="connsiteX46" fmla="*/ 345057 w 4514491"/>
              <a:gd name="connsiteY46" fmla="*/ 2185358 h 3191774"/>
              <a:gd name="connsiteX47" fmla="*/ 281797 w 4514491"/>
              <a:gd name="connsiteY47" fmla="*/ 2242868 h 3191774"/>
              <a:gd name="connsiteX48" fmla="*/ 161027 w 4514491"/>
              <a:gd name="connsiteY48" fmla="*/ 2248619 h 3191774"/>
              <a:gd name="connsiteX49" fmla="*/ 0 w 4514491"/>
              <a:gd name="connsiteY49" fmla="*/ 2225615 h 319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14491" h="3191774">
                <a:moveTo>
                  <a:pt x="0" y="2225615"/>
                </a:moveTo>
                <a:lnTo>
                  <a:pt x="845389" y="3191774"/>
                </a:lnTo>
                <a:lnTo>
                  <a:pt x="845389" y="2938732"/>
                </a:lnTo>
                <a:lnTo>
                  <a:pt x="891397" y="2852468"/>
                </a:lnTo>
                <a:lnTo>
                  <a:pt x="960408" y="2823713"/>
                </a:lnTo>
                <a:lnTo>
                  <a:pt x="1035170" y="2823713"/>
                </a:lnTo>
                <a:lnTo>
                  <a:pt x="1132936" y="2840966"/>
                </a:lnTo>
                <a:lnTo>
                  <a:pt x="1259457" y="2869721"/>
                </a:lnTo>
                <a:lnTo>
                  <a:pt x="1454989" y="2909977"/>
                </a:lnTo>
                <a:lnTo>
                  <a:pt x="1587261" y="2875472"/>
                </a:lnTo>
                <a:lnTo>
                  <a:pt x="1644770" y="2783457"/>
                </a:lnTo>
                <a:lnTo>
                  <a:pt x="1679276" y="2662687"/>
                </a:lnTo>
                <a:lnTo>
                  <a:pt x="1719532" y="2518913"/>
                </a:lnTo>
                <a:lnTo>
                  <a:pt x="1771291" y="2380891"/>
                </a:lnTo>
                <a:lnTo>
                  <a:pt x="1857555" y="2323381"/>
                </a:lnTo>
                <a:lnTo>
                  <a:pt x="1943819" y="2317630"/>
                </a:lnTo>
                <a:lnTo>
                  <a:pt x="2150853" y="2363638"/>
                </a:lnTo>
                <a:lnTo>
                  <a:pt x="2294627" y="2398143"/>
                </a:lnTo>
                <a:lnTo>
                  <a:pt x="2461404" y="2432649"/>
                </a:lnTo>
                <a:lnTo>
                  <a:pt x="2570672" y="2398143"/>
                </a:lnTo>
                <a:lnTo>
                  <a:pt x="2662687" y="2323381"/>
                </a:lnTo>
                <a:lnTo>
                  <a:pt x="2754702" y="2242868"/>
                </a:lnTo>
                <a:lnTo>
                  <a:pt x="2875472" y="2156604"/>
                </a:lnTo>
                <a:lnTo>
                  <a:pt x="3203276" y="2081841"/>
                </a:lnTo>
                <a:lnTo>
                  <a:pt x="3519578" y="2001328"/>
                </a:lnTo>
                <a:lnTo>
                  <a:pt x="4146431" y="1863306"/>
                </a:lnTo>
                <a:lnTo>
                  <a:pt x="4514491" y="1788543"/>
                </a:lnTo>
                <a:lnTo>
                  <a:pt x="3347049" y="0"/>
                </a:lnTo>
                <a:lnTo>
                  <a:pt x="2260121" y="511834"/>
                </a:lnTo>
                <a:lnTo>
                  <a:pt x="2012831" y="701615"/>
                </a:lnTo>
                <a:lnTo>
                  <a:pt x="1840302" y="805132"/>
                </a:lnTo>
                <a:lnTo>
                  <a:pt x="1662023" y="845389"/>
                </a:lnTo>
                <a:lnTo>
                  <a:pt x="1500997" y="856891"/>
                </a:lnTo>
                <a:lnTo>
                  <a:pt x="1403231" y="897147"/>
                </a:lnTo>
                <a:lnTo>
                  <a:pt x="1368725" y="989162"/>
                </a:lnTo>
                <a:lnTo>
                  <a:pt x="1328468" y="1167441"/>
                </a:lnTo>
                <a:lnTo>
                  <a:pt x="1288212" y="1391728"/>
                </a:lnTo>
                <a:lnTo>
                  <a:pt x="1201947" y="1529751"/>
                </a:lnTo>
                <a:lnTo>
                  <a:pt x="1069676" y="1570008"/>
                </a:lnTo>
                <a:lnTo>
                  <a:pt x="879895" y="1552755"/>
                </a:lnTo>
                <a:lnTo>
                  <a:pt x="667110" y="1529751"/>
                </a:lnTo>
                <a:lnTo>
                  <a:pt x="506083" y="1547004"/>
                </a:lnTo>
                <a:lnTo>
                  <a:pt x="402566" y="1593011"/>
                </a:lnTo>
                <a:lnTo>
                  <a:pt x="356559" y="1702279"/>
                </a:lnTo>
                <a:lnTo>
                  <a:pt x="350808" y="1863306"/>
                </a:lnTo>
                <a:lnTo>
                  <a:pt x="368061" y="2012830"/>
                </a:lnTo>
                <a:lnTo>
                  <a:pt x="345057" y="2185358"/>
                </a:lnTo>
                <a:lnTo>
                  <a:pt x="281797" y="2242868"/>
                </a:lnTo>
                <a:lnTo>
                  <a:pt x="161027" y="2248619"/>
                </a:lnTo>
                <a:lnTo>
                  <a:pt x="0" y="2225615"/>
                </a:lnTo>
                <a:close/>
              </a:path>
            </a:pathLst>
          </a:custGeom>
          <a:gradFill flip="none" rotWithShape="1">
            <a:gsLst>
              <a:gs pos="18000">
                <a:schemeClr val="accent6">
                  <a:lumMod val="20000"/>
                  <a:lumOff val="80000"/>
                </a:schemeClr>
              </a:gs>
              <a:gs pos="81000">
                <a:schemeClr val="bg1"/>
              </a:gs>
              <a:gs pos="55000">
                <a:schemeClr val="accent6"/>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25" name="フリーフォーム 24">
            <a:extLst>
              <a:ext uri="{FF2B5EF4-FFF2-40B4-BE49-F238E27FC236}">
                <a16:creationId xmlns:a16="http://schemas.microsoft.com/office/drawing/2014/main" id="{648AD643-4152-584A-801A-A6A5B5F811CE}"/>
              </a:ext>
            </a:extLst>
          </p:cNvPr>
          <p:cNvSpPr/>
          <p:nvPr/>
        </p:nvSpPr>
        <p:spPr>
          <a:xfrm>
            <a:off x="2122665" y="3624796"/>
            <a:ext cx="2447968" cy="2337256"/>
          </a:xfrm>
          <a:custGeom>
            <a:avLst/>
            <a:gdLst>
              <a:gd name="connsiteX0" fmla="*/ 0 w 2447968"/>
              <a:gd name="connsiteY0" fmla="*/ 1828800 h 2337256"/>
              <a:gd name="connsiteX1" fmla="*/ 28704 w 2447968"/>
              <a:gd name="connsiteY1" fmla="*/ 1623778 h 2337256"/>
              <a:gd name="connsiteX2" fmla="*/ 114813 w 2447968"/>
              <a:gd name="connsiteY2" fmla="*/ 1431057 h 2337256"/>
              <a:gd name="connsiteX3" fmla="*/ 209123 w 2447968"/>
              <a:gd name="connsiteY3" fmla="*/ 1230135 h 2337256"/>
              <a:gd name="connsiteX4" fmla="*/ 274731 w 2447968"/>
              <a:gd name="connsiteY4" fmla="*/ 1160427 h 2337256"/>
              <a:gd name="connsiteX5" fmla="*/ 369041 w 2447968"/>
              <a:gd name="connsiteY5" fmla="*/ 1152226 h 2337256"/>
              <a:gd name="connsiteX6" fmla="*/ 541260 w 2447968"/>
              <a:gd name="connsiteY6" fmla="*/ 1144026 h 2337256"/>
              <a:gd name="connsiteX7" fmla="*/ 627369 w 2447968"/>
              <a:gd name="connsiteY7" fmla="*/ 1082519 h 2337256"/>
              <a:gd name="connsiteX8" fmla="*/ 647871 w 2447968"/>
              <a:gd name="connsiteY8" fmla="*/ 943104 h 2337256"/>
              <a:gd name="connsiteX9" fmla="*/ 631470 w 2447968"/>
              <a:gd name="connsiteY9" fmla="*/ 762684 h 2337256"/>
              <a:gd name="connsiteX10" fmla="*/ 660173 w 2447968"/>
              <a:gd name="connsiteY10" fmla="*/ 692976 h 2337256"/>
              <a:gd name="connsiteX11" fmla="*/ 709378 w 2447968"/>
              <a:gd name="connsiteY11" fmla="*/ 656072 h 2337256"/>
              <a:gd name="connsiteX12" fmla="*/ 799588 w 2447968"/>
              <a:gd name="connsiteY12" fmla="*/ 656072 h 2337256"/>
              <a:gd name="connsiteX13" fmla="*/ 1016912 w 2447968"/>
              <a:gd name="connsiteY13" fmla="*/ 668374 h 2337256"/>
              <a:gd name="connsiteX14" fmla="*/ 1148126 w 2447968"/>
              <a:gd name="connsiteY14" fmla="*/ 656072 h 2337256"/>
              <a:gd name="connsiteX15" fmla="*/ 1189131 w 2447968"/>
              <a:gd name="connsiteY15" fmla="*/ 610967 h 2337256"/>
              <a:gd name="connsiteX16" fmla="*/ 1230135 w 2447968"/>
              <a:gd name="connsiteY16" fmla="*/ 483853 h 2337256"/>
              <a:gd name="connsiteX17" fmla="*/ 1262939 w 2447968"/>
              <a:gd name="connsiteY17" fmla="*/ 147617 h 2337256"/>
              <a:gd name="connsiteX18" fmla="*/ 1303943 w 2447968"/>
              <a:gd name="connsiteY18" fmla="*/ 32804 h 2337256"/>
              <a:gd name="connsiteX19" fmla="*/ 1390052 w 2447968"/>
              <a:gd name="connsiteY19" fmla="*/ 0 h 2337256"/>
              <a:gd name="connsiteX20" fmla="*/ 1492564 w 2447968"/>
              <a:gd name="connsiteY20" fmla="*/ 8201 h 2337256"/>
              <a:gd name="connsiteX21" fmla="*/ 1644280 w 2447968"/>
              <a:gd name="connsiteY21" fmla="*/ 53306 h 2337256"/>
              <a:gd name="connsiteX22" fmla="*/ 2435667 w 2447968"/>
              <a:gd name="connsiteY22" fmla="*/ 959505 h 2337256"/>
              <a:gd name="connsiteX23" fmla="*/ 2447968 w 2447968"/>
              <a:gd name="connsiteY23" fmla="*/ 1152226 h 2337256"/>
              <a:gd name="connsiteX24" fmla="*/ 2402863 w 2447968"/>
              <a:gd name="connsiteY24" fmla="*/ 1271139 h 2337256"/>
              <a:gd name="connsiteX25" fmla="*/ 2308553 w 2447968"/>
              <a:gd name="connsiteY25" fmla="*/ 1283441 h 2337256"/>
              <a:gd name="connsiteX26" fmla="*/ 2136334 w 2447968"/>
              <a:gd name="connsiteY26" fmla="*/ 1250637 h 2337256"/>
              <a:gd name="connsiteX27" fmla="*/ 1976417 w 2447968"/>
              <a:gd name="connsiteY27" fmla="*/ 1197331 h 2337256"/>
              <a:gd name="connsiteX28" fmla="*/ 1873905 w 2447968"/>
              <a:gd name="connsiteY28" fmla="*/ 1176829 h 2337256"/>
              <a:gd name="connsiteX29" fmla="*/ 1791896 w 2447968"/>
              <a:gd name="connsiteY29" fmla="*/ 1205532 h 2337256"/>
              <a:gd name="connsiteX30" fmla="*/ 1750892 w 2447968"/>
              <a:gd name="connsiteY30" fmla="*/ 1291642 h 2337256"/>
              <a:gd name="connsiteX31" fmla="*/ 1726289 w 2447968"/>
              <a:gd name="connsiteY31" fmla="*/ 1484363 h 2337256"/>
              <a:gd name="connsiteX32" fmla="*/ 1718088 w 2447968"/>
              <a:gd name="connsiteY32" fmla="*/ 1631979 h 2337256"/>
              <a:gd name="connsiteX33" fmla="*/ 1668883 w 2447968"/>
              <a:gd name="connsiteY33" fmla="*/ 1709887 h 2337256"/>
              <a:gd name="connsiteX34" fmla="*/ 1521267 w 2447968"/>
              <a:gd name="connsiteY34" fmla="*/ 1705787 h 2337256"/>
              <a:gd name="connsiteX35" fmla="*/ 1344948 w 2447968"/>
              <a:gd name="connsiteY35" fmla="*/ 1656582 h 2337256"/>
              <a:gd name="connsiteX36" fmla="*/ 1238336 w 2447968"/>
              <a:gd name="connsiteY36" fmla="*/ 1656582 h 2337256"/>
              <a:gd name="connsiteX37" fmla="*/ 1164528 w 2447968"/>
              <a:gd name="connsiteY37" fmla="*/ 1660682 h 2337256"/>
              <a:gd name="connsiteX38" fmla="*/ 1135825 w 2447968"/>
              <a:gd name="connsiteY38" fmla="*/ 1722189 h 2337256"/>
              <a:gd name="connsiteX39" fmla="*/ 1119423 w 2447968"/>
              <a:gd name="connsiteY39" fmla="*/ 1906709 h 2337256"/>
              <a:gd name="connsiteX40" fmla="*/ 1107122 w 2447968"/>
              <a:gd name="connsiteY40" fmla="*/ 2078928 h 2337256"/>
              <a:gd name="connsiteX41" fmla="*/ 1025113 w 2447968"/>
              <a:gd name="connsiteY41" fmla="*/ 2173238 h 2337256"/>
              <a:gd name="connsiteX42" fmla="*/ 815990 w 2447968"/>
              <a:gd name="connsiteY42" fmla="*/ 2271649 h 2337256"/>
              <a:gd name="connsiteX43" fmla="*/ 684775 w 2447968"/>
              <a:gd name="connsiteY43" fmla="*/ 2320854 h 2337256"/>
              <a:gd name="connsiteX44" fmla="*/ 582264 w 2447968"/>
              <a:gd name="connsiteY44" fmla="*/ 2337256 h 2337256"/>
              <a:gd name="connsiteX45" fmla="*/ 45105 w 2447968"/>
              <a:gd name="connsiteY45" fmla="*/ 1980517 h 2337256"/>
              <a:gd name="connsiteX46" fmla="*/ 0 w 2447968"/>
              <a:gd name="connsiteY46" fmla="*/ 1828800 h 233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7968" h="2337256">
                <a:moveTo>
                  <a:pt x="0" y="1828800"/>
                </a:moveTo>
                <a:lnTo>
                  <a:pt x="28704" y="1623778"/>
                </a:lnTo>
                <a:lnTo>
                  <a:pt x="114813" y="1431057"/>
                </a:lnTo>
                <a:lnTo>
                  <a:pt x="209123" y="1230135"/>
                </a:lnTo>
                <a:lnTo>
                  <a:pt x="274731" y="1160427"/>
                </a:lnTo>
                <a:lnTo>
                  <a:pt x="369041" y="1152226"/>
                </a:lnTo>
                <a:lnTo>
                  <a:pt x="541260" y="1144026"/>
                </a:lnTo>
                <a:lnTo>
                  <a:pt x="627369" y="1082519"/>
                </a:lnTo>
                <a:lnTo>
                  <a:pt x="647871" y="943104"/>
                </a:lnTo>
                <a:lnTo>
                  <a:pt x="631470" y="762684"/>
                </a:lnTo>
                <a:lnTo>
                  <a:pt x="660173" y="692976"/>
                </a:lnTo>
                <a:lnTo>
                  <a:pt x="709378" y="656072"/>
                </a:lnTo>
                <a:lnTo>
                  <a:pt x="799588" y="656072"/>
                </a:lnTo>
                <a:lnTo>
                  <a:pt x="1016912" y="668374"/>
                </a:lnTo>
                <a:lnTo>
                  <a:pt x="1148126" y="656072"/>
                </a:lnTo>
                <a:lnTo>
                  <a:pt x="1189131" y="610967"/>
                </a:lnTo>
                <a:lnTo>
                  <a:pt x="1230135" y="483853"/>
                </a:lnTo>
                <a:lnTo>
                  <a:pt x="1262939" y="147617"/>
                </a:lnTo>
                <a:lnTo>
                  <a:pt x="1303943" y="32804"/>
                </a:lnTo>
                <a:lnTo>
                  <a:pt x="1390052" y="0"/>
                </a:lnTo>
                <a:lnTo>
                  <a:pt x="1492564" y="8201"/>
                </a:lnTo>
                <a:lnTo>
                  <a:pt x="1644280" y="53306"/>
                </a:lnTo>
                <a:lnTo>
                  <a:pt x="2435667" y="959505"/>
                </a:lnTo>
                <a:lnTo>
                  <a:pt x="2447968" y="1152226"/>
                </a:lnTo>
                <a:lnTo>
                  <a:pt x="2402863" y="1271139"/>
                </a:lnTo>
                <a:lnTo>
                  <a:pt x="2308553" y="1283441"/>
                </a:lnTo>
                <a:lnTo>
                  <a:pt x="2136334" y="1250637"/>
                </a:lnTo>
                <a:lnTo>
                  <a:pt x="1976417" y="1197331"/>
                </a:lnTo>
                <a:lnTo>
                  <a:pt x="1873905" y="1176829"/>
                </a:lnTo>
                <a:lnTo>
                  <a:pt x="1791896" y="1205532"/>
                </a:lnTo>
                <a:lnTo>
                  <a:pt x="1750892" y="1291642"/>
                </a:lnTo>
                <a:lnTo>
                  <a:pt x="1726289" y="1484363"/>
                </a:lnTo>
                <a:lnTo>
                  <a:pt x="1718088" y="1631979"/>
                </a:lnTo>
                <a:lnTo>
                  <a:pt x="1668883" y="1709887"/>
                </a:lnTo>
                <a:lnTo>
                  <a:pt x="1521267" y="1705787"/>
                </a:lnTo>
                <a:lnTo>
                  <a:pt x="1344948" y="1656582"/>
                </a:lnTo>
                <a:lnTo>
                  <a:pt x="1238336" y="1656582"/>
                </a:lnTo>
                <a:lnTo>
                  <a:pt x="1164528" y="1660682"/>
                </a:lnTo>
                <a:lnTo>
                  <a:pt x="1135825" y="1722189"/>
                </a:lnTo>
                <a:lnTo>
                  <a:pt x="1119423" y="1906709"/>
                </a:lnTo>
                <a:lnTo>
                  <a:pt x="1107122" y="2078928"/>
                </a:lnTo>
                <a:lnTo>
                  <a:pt x="1025113" y="2173238"/>
                </a:lnTo>
                <a:lnTo>
                  <a:pt x="815990" y="2271649"/>
                </a:lnTo>
                <a:lnTo>
                  <a:pt x="684775" y="2320854"/>
                </a:lnTo>
                <a:lnTo>
                  <a:pt x="582264" y="2337256"/>
                </a:lnTo>
                <a:lnTo>
                  <a:pt x="45105" y="1980517"/>
                </a:lnTo>
                <a:lnTo>
                  <a:pt x="0" y="18288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8" name="円/楕円 17">
            <a:extLst>
              <a:ext uri="{FF2B5EF4-FFF2-40B4-BE49-F238E27FC236}">
                <a16:creationId xmlns:a16="http://schemas.microsoft.com/office/drawing/2014/main" id="{92F4619D-56C7-254D-9243-5CCA9BCC7EDF}"/>
              </a:ext>
            </a:extLst>
          </p:cNvPr>
          <p:cNvSpPr/>
          <p:nvPr/>
        </p:nvSpPr>
        <p:spPr>
          <a:xfrm>
            <a:off x="2256499" y="5141184"/>
            <a:ext cx="699483" cy="696085"/>
          </a:xfrm>
          <a:prstGeom prst="ellipse">
            <a:avLst/>
          </a:prstGeom>
          <a:gradFill>
            <a:gsLst>
              <a:gs pos="0">
                <a:schemeClr val="accent6">
                  <a:lumMod val="75000"/>
                </a:schemeClr>
              </a:gs>
              <a:gs pos="42000">
                <a:schemeClr val="accent6">
                  <a:lumMod val="60000"/>
                  <a:lumOff val="40000"/>
                </a:schemeClr>
              </a:gs>
              <a:gs pos="68000">
                <a:schemeClr val="accent6">
                  <a:lumMod val="40000"/>
                  <a:lumOff val="60000"/>
                </a:schemeClr>
              </a:gs>
              <a:gs pos="100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35" name="テキスト ボックス 34">
            <a:extLst>
              <a:ext uri="{FF2B5EF4-FFF2-40B4-BE49-F238E27FC236}">
                <a16:creationId xmlns:a16="http://schemas.microsoft.com/office/drawing/2014/main" id="{BBF572CA-018E-F347-AB44-317399289D27}"/>
              </a:ext>
            </a:extLst>
          </p:cNvPr>
          <p:cNvSpPr txBox="1"/>
          <p:nvPr/>
        </p:nvSpPr>
        <p:spPr>
          <a:xfrm rot="19012881">
            <a:off x="2520068" y="3991385"/>
            <a:ext cx="2089033" cy="1077218"/>
          </a:xfrm>
          <a:prstGeom prst="rect">
            <a:avLst/>
          </a:prstGeom>
          <a:noFill/>
        </p:spPr>
        <p:txBody>
          <a:bodyPr wrap="none" rtlCol="0">
            <a:spAutoFit/>
          </a:bodyPr>
          <a:lstStyle/>
          <a:p>
            <a:pPr algn="ctr" defTabSz="457200">
              <a:defRPr/>
            </a:pPr>
            <a:r>
              <a:rPr lang="en-US" altLang="ja-JP" sz="3200" b="1" i="1" dirty="0">
                <a:solidFill>
                  <a:srgbClr val="C00000"/>
                </a:solidFill>
                <a:latin typeface="Gill Sans MT" panose="020B0502020104020203" pitchFamily="34" charset="0"/>
                <a:ea typeface="游ゴシック" panose="020B0400000000000000" pitchFamily="34" charset="-128"/>
              </a:rPr>
              <a:t>Expanding</a:t>
            </a:r>
          </a:p>
          <a:p>
            <a:pPr algn="ctr" defTabSz="457200">
              <a:defRPr/>
            </a:pPr>
            <a:r>
              <a:rPr lang="en-US" altLang="ja-JP" sz="3200" b="1" i="1" dirty="0">
                <a:solidFill>
                  <a:srgbClr val="C00000"/>
                </a:solidFill>
                <a:latin typeface="Gill Sans MT" panose="020B0502020104020203" pitchFamily="34" charset="0"/>
                <a:ea typeface="游ゴシック" panose="020B0400000000000000" pitchFamily="34" charset="-128"/>
              </a:rPr>
              <a:t>fireball</a:t>
            </a:r>
            <a:endParaRPr lang="ja-JP" altLang="en-US" sz="3200" b="1" i="1">
              <a:solidFill>
                <a:srgbClr val="C00000"/>
              </a:solidFill>
              <a:latin typeface="Gill Sans MT" panose="020B0502020104020203" pitchFamily="34" charset="0"/>
              <a:ea typeface="游ゴシック" panose="020B0400000000000000" pitchFamily="34" charset="-128"/>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defTabSz="457200">
              <a:defRPr/>
            </a:pPr>
            <a:r>
              <a:rPr lang="en-US" altLang="ja-JP" sz="2800" b="1" i="1" dirty="0">
                <a:solidFill>
                  <a:srgbClr val="002060"/>
                </a:solidFill>
                <a:latin typeface="Gill Sans MT" panose="020B0502020104020203" pitchFamily="34" charset="0"/>
                <a:ea typeface="游ゴシック" panose="020B0400000000000000" pitchFamily="34" charset="-128"/>
              </a:rPr>
              <a:t>Magnetar</a:t>
            </a:r>
            <a:endParaRPr lang="ja-JP" altLang="en-US" sz="2800" b="1" i="1">
              <a:solidFill>
                <a:srgbClr val="002060"/>
              </a:solidFill>
              <a:latin typeface="Gill Sans MT" panose="020B0502020104020203" pitchFamily="34" charset="0"/>
              <a:ea typeface="游ゴシック" panose="020B0400000000000000" pitchFamily="34" charset="-128"/>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7" name="フリーフォーム 26">
            <a:extLst>
              <a:ext uri="{FF2B5EF4-FFF2-40B4-BE49-F238E27FC236}">
                <a16:creationId xmlns:a16="http://schemas.microsoft.com/office/drawing/2014/main" id="{26EA9DC6-3EE5-1546-8E6B-3CC6C97B03C6}"/>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9" name="テキスト ボックス 18">
            <a:extLst>
              <a:ext uri="{FF2B5EF4-FFF2-40B4-BE49-F238E27FC236}">
                <a16:creationId xmlns:a16="http://schemas.microsoft.com/office/drawing/2014/main" id="{953233FA-17C2-CE08-F5D3-37C8B43FECD5}"/>
              </a:ext>
            </a:extLst>
          </p:cNvPr>
          <p:cNvSpPr txBox="1"/>
          <p:nvPr/>
        </p:nvSpPr>
        <p:spPr>
          <a:xfrm>
            <a:off x="5367566" y="5553507"/>
            <a:ext cx="5179623" cy="1200329"/>
          </a:xfrm>
          <a:prstGeom prst="rect">
            <a:avLst/>
          </a:prstGeom>
          <a:noFill/>
        </p:spPr>
        <p:txBody>
          <a:bodyPr wrap="none" rtlCol="0">
            <a:spAutoFit/>
          </a:bodyPr>
          <a:lstStyle/>
          <a:p>
            <a:pPr algn="ctr" defTabSz="457200">
              <a:defRPr/>
            </a:pPr>
            <a:r>
              <a:rPr lang="en-US" altLang="ja-JP" sz="3600" dirty="0" err="1">
                <a:solidFill>
                  <a:srgbClr val="FF0000"/>
                </a:solidFill>
                <a:latin typeface="Gill Sans MT" panose="020B0502020104020203" pitchFamily="34" charset="0"/>
                <a:ea typeface="ＭＳ Ｐゴシック" panose="020B0600070205080204" pitchFamily="34" charset="-128"/>
              </a:rPr>
              <a:t>E</a:t>
            </a:r>
            <a:r>
              <a:rPr lang="en-US" altLang="ja-JP" sz="3600" baseline="-25000" dirty="0" err="1">
                <a:solidFill>
                  <a:srgbClr val="FF0000"/>
                </a:solidFill>
                <a:latin typeface="Gill Sans MT" panose="020B0502020104020203" pitchFamily="34" charset="0"/>
                <a:ea typeface="ＭＳ Ｐゴシック" panose="020B0600070205080204" pitchFamily="34" charset="-128"/>
              </a:rPr>
              <a:t>Alfven</a:t>
            </a:r>
            <a:r>
              <a:rPr lang="en-US" altLang="ja-JP" sz="3600" dirty="0">
                <a:solidFill>
                  <a:srgbClr val="FF0000"/>
                </a:solidFill>
                <a:latin typeface="Gill Sans MT" panose="020B0502020104020203" pitchFamily="34" charset="0"/>
                <a:ea typeface="ＭＳ Ｐゴシック" panose="020B0600070205080204" pitchFamily="34" charset="-128"/>
              </a:rPr>
              <a:t> </a:t>
            </a:r>
            <a:r>
              <a:rPr lang="ja-JP" altLang="en-US" sz="3600">
                <a:solidFill>
                  <a:srgbClr val="FF0000"/>
                </a:solidFill>
                <a:latin typeface="Gill Sans MT" panose="020B0502020104020203" pitchFamily="34" charset="0"/>
                <a:ea typeface="ＭＳ Ｐゴシック" panose="020B0600070205080204" pitchFamily="34" charset="-128"/>
              </a:rPr>
              <a:t>→ </a:t>
            </a:r>
            <a:r>
              <a:rPr lang="en-US" altLang="ja-JP" sz="3600" dirty="0">
                <a:solidFill>
                  <a:srgbClr val="FF0000"/>
                </a:solidFill>
                <a:latin typeface="Gill Sans MT" panose="020B0502020104020203" pitchFamily="34" charset="0"/>
                <a:ea typeface="ＭＳ Ｐゴシック" panose="020B0600070205080204" pitchFamily="34" charset="-128"/>
              </a:rPr>
              <a:t>E</a:t>
            </a:r>
            <a:r>
              <a:rPr lang="en-US" altLang="ja-JP" sz="3600" baseline="-25000" dirty="0">
                <a:solidFill>
                  <a:srgbClr val="FF0000"/>
                </a:solidFill>
                <a:latin typeface="Gill Sans MT" panose="020B0502020104020203" pitchFamily="34" charset="0"/>
                <a:ea typeface="ＭＳ Ｐゴシック" panose="020B0600070205080204" pitchFamily="34" charset="-128"/>
              </a:rPr>
              <a:t>fireball</a:t>
            </a:r>
            <a:r>
              <a:rPr lang="en-US" altLang="ja-JP" sz="3600" dirty="0">
                <a:solidFill>
                  <a:srgbClr val="FF0000"/>
                </a:solidFill>
                <a:latin typeface="Gill Sans MT" panose="020B0502020104020203" pitchFamily="34" charset="0"/>
                <a:ea typeface="ＭＳ Ｐゴシック" panose="020B0600070205080204" pitchFamily="34" charset="-128"/>
              </a:rPr>
              <a:t> </a:t>
            </a:r>
            <a:r>
              <a:rPr lang="ja-JP" altLang="en-US" sz="3600">
                <a:solidFill>
                  <a:srgbClr val="FF0000"/>
                </a:solidFill>
                <a:latin typeface="Gill Sans MT" panose="020B0502020104020203" pitchFamily="34" charset="0"/>
                <a:ea typeface="ＭＳ Ｐゴシック" panose="020B0600070205080204" pitchFamily="34" charset="-128"/>
              </a:rPr>
              <a:t>→ </a:t>
            </a:r>
            <a:r>
              <a:rPr lang="en-US" altLang="ja-JP" sz="3600" dirty="0">
                <a:solidFill>
                  <a:srgbClr val="FF0000"/>
                </a:solidFill>
                <a:latin typeface="Gill Sans MT" panose="020B0502020104020203" pitchFamily="34" charset="0"/>
                <a:ea typeface="ＭＳ Ｐゴシック" panose="020B0600070205080204" pitchFamily="34" charset="-128"/>
              </a:rPr>
              <a:t>E</a:t>
            </a:r>
            <a:r>
              <a:rPr lang="en-US" altLang="ja-JP" sz="3600" baseline="-25000" dirty="0">
                <a:solidFill>
                  <a:srgbClr val="FF0000"/>
                </a:solidFill>
                <a:latin typeface="Gill Sans MT" panose="020B0502020104020203" pitchFamily="34" charset="0"/>
                <a:ea typeface="ＭＳ Ｐゴシック" panose="020B0600070205080204" pitchFamily="34" charset="-128"/>
              </a:rPr>
              <a:t>FRB</a:t>
            </a:r>
            <a:r>
              <a:rPr lang="en-US" altLang="ja-JP" sz="3600" dirty="0">
                <a:solidFill>
                  <a:srgbClr val="FF0000"/>
                </a:solidFill>
                <a:latin typeface="Gill Sans MT" panose="020B0502020104020203" pitchFamily="34" charset="0"/>
                <a:ea typeface="ＭＳ Ｐゴシック" panose="020B0600070205080204" pitchFamily="34" charset="-128"/>
              </a:rPr>
              <a:t>?</a:t>
            </a:r>
          </a:p>
          <a:p>
            <a:pPr algn="ctr" defTabSz="457200">
              <a:defRPr/>
            </a:pPr>
            <a:r>
              <a:rPr lang="en-US" altLang="ja-JP" sz="3600" dirty="0">
                <a:solidFill>
                  <a:srgbClr val="FF0000"/>
                </a:solidFill>
                <a:latin typeface="Gill Sans MT" panose="020B0502020104020203" pitchFamily="34" charset="0"/>
                <a:ea typeface="ＭＳ Ｐゴシック" panose="020B0600070205080204" pitchFamily="34" charset="-128"/>
              </a:rPr>
              <a:t>in/outside magnetosphere?</a:t>
            </a:r>
          </a:p>
        </p:txBody>
      </p:sp>
      <p:sp>
        <p:nvSpPr>
          <p:cNvPr id="2" name="タイトル 1">
            <a:extLst>
              <a:ext uri="{FF2B5EF4-FFF2-40B4-BE49-F238E27FC236}">
                <a16:creationId xmlns:a16="http://schemas.microsoft.com/office/drawing/2014/main" id="{0972AFD9-48D8-2B40-BB9A-F8437DB7932F}"/>
              </a:ext>
            </a:extLst>
          </p:cNvPr>
          <p:cNvSpPr>
            <a:spLocks noGrp="1"/>
          </p:cNvSpPr>
          <p:nvPr>
            <p:ph type="title"/>
          </p:nvPr>
        </p:nvSpPr>
        <p:spPr>
          <a:solidFill>
            <a:schemeClr val="bg1"/>
          </a:solidFill>
        </p:spPr>
        <p:txBody>
          <a:bodyPr/>
          <a:lstStyle/>
          <a:p>
            <a:r>
              <a:rPr lang="en-US" altLang="ja-JP" dirty="0"/>
              <a:t>Wave-Heated Fireball?</a:t>
            </a:r>
            <a:endParaRPr lang="ja-JP" altLang="en-US"/>
          </a:p>
        </p:txBody>
      </p:sp>
      <p:sp>
        <p:nvSpPr>
          <p:cNvPr id="3" name="日付プレースホルダー 2">
            <a:extLst>
              <a:ext uri="{FF2B5EF4-FFF2-40B4-BE49-F238E27FC236}">
                <a16:creationId xmlns:a16="http://schemas.microsoft.com/office/drawing/2014/main" id="{2194680F-52AC-8CCA-04B8-E1627D6B6A5A}"/>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5" name="フッター プレースホルダー 4">
            <a:extLst>
              <a:ext uri="{FF2B5EF4-FFF2-40B4-BE49-F238E27FC236}">
                <a16:creationId xmlns:a16="http://schemas.microsoft.com/office/drawing/2014/main" id="{BDB294EE-EAC0-DA32-7AFD-2B41323CEE32}"/>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10" name="スライド番号プレースホルダー 9">
            <a:extLst>
              <a:ext uri="{FF2B5EF4-FFF2-40B4-BE49-F238E27FC236}">
                <a16:creationId xmlns:a16="http://schemas.microsoft.com/office/drawing/2014/main" id="{FE4D88C8-8802-DD1F-2C93-DB53A629EED2}"/>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34</a:t>
            </a:fld>
            <a:endParaRPr kumimoji="0" lang="ja-JP" altLang="en-US">
              <a:solidFill>
                <a:prstClr val="black">
                  <a:tint val="75000"/>
                </a:prstClr>
              </a:solidFill>
              <a:ea typeface="ＭＳ Ｐゴシック" panose="020B0600070205080204" pitchFamily="34" charset="-128"/>
            </a:endParaRPr>
          </a:p>
        </p:txBody>
      </p:sp>
      <p:sp>
        <p:nvSpPr>
          <p:cNvPr id="16" name="テキスト ボックス 15">
            <a:extLst>
              <a:ext uri="{FF2B5EF4-FFF2-40B4-BE49-F238E27FC236}">
                <a16:creationId xmlns:a16="http://schemas.microsoft.com/office/drawing/2014/main" id="{E0F8F0F3-66F3-31AE-0D17-24BF47B566E2}"/>
              </a:ext>
            </a:extLst>
          </p:cNvPr>
          <p:cNvSpPr txBox="1"/>
          <p:nvPr/>
        </p:nvSpPr>
        <p:spPr>
          <a:xfrm>
            <a:off x="5722829" y="1739355"/>
            <a:ext cx="970137" cy="2215991"/>
          </a:xfrm>
          <a:prstGeom prst="rect">
            <a:avLst/>
          </a:prstGeom>
          <a:noFill/>
        </p:spPr>
        <p:txBody>
          <a:bodyPr wrap="none" rtlCol="0">
            <a:spAutoFit/>
          </a:bodyPr>
          <a:lstStyle/>
          <a:p>
            <a:pPr defTabSz="457200">
              <a:defRPr/>
            </a:pPr>
            <a:r>
              <a:rPr lang="en-US" altLang="ja-JP" sz="13800" b="1" dirty="0">
                <a:solidFill>
                  <a:srgbClr val="FFFF00"/>
                </a:solidFill>
                <a:latin typeface="Cochin" panose="02000603020000020003" pitchFamily="2" charset="0"/>
                <a:ea typeface="ＭＳ Ｐゴシック" panose="020B0600070205080204" pitchFamily="34" charset="-128"/>
              </a:rPr>
              <a:t>?</a:t>
            </a:r>
            <a:endParaRPr lang="ja-JP" altLang="en-US" sz="13800" b="1">
              <a:solidFill>
                <a:srgbClr val="FFFF00"/>
              </a:solidFill>
              <a:latin typeface="Cochin" panose="02000603020000020003" pitchFamily="2" charset="0"/>
              <a:ea typeface="ＭＳ Ｐゴシック" panose="020B0600070205080204" pitchFamily="34" charset="-128"/>
            </a:endParaRPr>
          </a:p>
        </p:txBody>
      </p:sp>
    </p:spTree>
    <p:extLst>
      <p:ext uri="{BB962C8B-B14F-4D97-AF65-F5344CB8AC3E}">
        <p14:creationId xmlns:p14="http://schemas.microsoft.com/office/powerpoint/2010/main" val="45205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10">
            <a:extLst>
              <a:ext uri="{FF2B5EF4-FFF2-40B4-BE49-F238E27FC236}">
                <a16:creationId xmlns:a16="http://schemas.microsoft.com/office/drawing/2014/main" id="{2486FA51-545E-FE55-DA02-10D4F2744BC9}"/>
              </a:ext>
            </a:extLst>
          </p:cNvPr>
          <p:cNvSpPr/>
          <p:nvPr/>
        </p:nvSpPr>
        <p:spPr>
          <a:xfrm>
            <a:off x="3726612" y="1426234"/>
            <a:ext cx="4514491" cy="3191774"/>
          </a:xfrm>
          <a:custGeom>
            <a:avLst/>
            <a:gdLst>
              <a:gd name="connsiteX0" fmla="*/ 0 w 4514491"/>
              <a:gd name="connsiteY0" fmla="*/ 2225615 h 3191774"/>
              <a:gd name="connsiteX1" fmla="*/ 845389 w 4514491"/>
              <a:gd name="connsiteY1" fmla="*/ 3191774 h 3191774"/>
              <a:gd name="connsiteX2" fmla="*/ 845389 w 4514491"/>
              <a:gd name="connsiteY2" fmla="*/ 2938732 h 3191774"/>
              <a:gd name="connsiteX3" fmla="*/ 891397 w 4514491"/>
              <a:gd name="connsiteY3" fmla="*/ 2852468 h 3191774"/>
              <a:gd name="connsiteX4" fmla="*/ 960408 w 4514491"/>
              <a:gd name="connsiteY4" fmla="*/ 2823713 h 3191774"/>
              <a:gd name="connsiteX5" fmla="*/ 1035170 w 4514491"/>
              <a:gd name="connsiteY5" fmla="*/ 2823713 h 3191774"/>
              <a:gd name="connsiteX6" fmla="*/ 1132936 w 4514491"/>
              <a:gd name="connsiteY6" fmla="*/ 2840966 h 3191774"/>
              <a:gd name="connsiteX7" fmla="*/ 1259457 w 4514491"/>
              <a:gd name="connsiteY7" fmla="*/ 2869721 h 3191774"/>
              <a:gd name="connsiteX8" fmla="*/ 1454989 w 4514491"/>
              <a:gd name="connsiteY8" fmla="*/ 2909977 h 3191774"/>
              <a:gd name="connsiteX9" fmla="*/ 1587261 w 4514491"/>
              <a:gd name="connsiteY9" fmla="*/ 2875472 h 3191774"/>
              <a:gd name="connsiteX10" fmla="*/ 1644770 w 4514491"/>
              <a:gd name="connsiteY10" fmla="*/ 2783457 h 3191774"/>
              <a:gd name="connsiteX11" fmla="*/ 1679276 w 4514491"/>
              <a:gd name="connsiteY11" fmla="*/ 2662687 h 3191774"/>
              <a:gd name="connsiteX12" fmla="*/ 1719532 w 4514491"/>
              <a:gd name="connsiteY12" fmla="*/ 2518913 h 3191774"/>
              <a:gd name="connsiteX13" fmla="*/ 1771291 w 4514491"/>
              <a:gd name="connsiteY13" fmla="*/ 2380891 h 3191774"/>
              <a:gd name="connsiteX14" fmla="*/ 1857555 w 4514491"/>
              <a:gd name="connsiteY14" fmla="*/ 2323381 h 3191774"/>
              <a:gd name="connsiteX15" fmla="*/ 1943819 w 4514491"/>
              <a:gd name="connsiteY15" fmla="*/ 2317630 h 3191774"/>
              <a:gd name="connsiteX16" fmla="*/ 2150853 w 4514491"/>
              <a:gd name="connsiteY16" fmla="*/ 2363638 h 3191774"/>
              <a:gd name="connsiteX17" fmla="*/ 2294627 w 4514491"/>
              <a:gd name="connsiteY17" fmla="*/ 2398143 h 3191774"/>
              <a:gd name="connsiteX18" fmla="*/ 2461404 w 4514491"/>
              <a:gd name="connsiteY18" fmla="*/ 2432649 h 3191774"/>
              <a:gd name="connsiteX19" fmla="*/ 2570672 w 4514491"/>
              <a:gd name="connsiteY19" fmla="*/ 2398143 h 3191774"/>
              <a:gd name="connsiteX20" fmla="*/ 2662687 w 4514491"/>
              <a:gd name="connsiteY20" fmla="*/ 2323381 h 3191774"/>
              <a:gd name="connsiteX21" fmla="*/ 2754702 w 4514491"/>
              <a:gd name="connsiteY21" fmla="*/ 2242868 h 3191774"/>
              <a:gd name="connsiteX22" fmla="*/ 2875472 w 4514491"/>
              <a:gd name="connsiteY22" fmla="*/ 2156604 h 3191774"/>
              <a:gd name="connsiteX23" fmla="*/ 3203276 w 4514491"/>
              <a:gd name="connsiteY23" fmla="*/ 2081841 h 3191774"/>
              <a:gd name="connsiteX24" fmla="*/ 3519578 w 4514491"/>
              <a:gd name="connsiteY24" fmla="*/ 2001328 h 3191774"/>
              <a:gd name="connsiteX25" fmla="*/ 4146431 w 4514491"/>
              <a:gd name="connsiteY25" fmla="*/ 1863306 h 3191774"/>
              <a:gd name="connsiteX26" fmla="*/ 4514491 w 4514491"/>
              <a:gd name="connsiteY26" fmla="*/ 1788543 h 3191774"/>
              <a:gd name="connsiteX27" fmla="*/ 3347049 w 4514491"/>
              <a:gd name="connsiteY27" fmla="*/ 0 h 3191774"/>
              <a:gd name="connsiteX28" fmla="*/ 2260121 w 4514491"/>
              <a:gd name="connsiteY28" fmla="*/ 511834 h 3191774"/>
              <a:gd name="connsiteX29" fmla="*/ 2012831 w 4514491"/>
              <a:gd name="connsiteY29" fmla="*/ 701615 h 3191774"/>
              <a:gd name="connsiteX30" fmla="*/ 1840302 w 4514491"/>
              <a:gd name="connsiteY30" fmla="*/ 805132 h 3191774"/>
              <a:gd name="connsiteX31" fmla="*/ 1662023 w 4514491"/>
              <a:gd name="connsiteY31" fmla="*/ 845389 h 3191774"/>
              <a:gd name="connsiteX32" fmla="*/ 1500997 w 4514491"/>
              <a:gd name="connsiteY32" fmla="*/ 856891 h 3191774"/>
              <a:gd name="connsiteX33" fmla="*/ 1403231 w 4514491"/>
              <a:gd name="connsiteY33" fmla="*/ 897147 h 3191774"/>
              <a:gd name="connsiteX34" fmla="*/ 1368725 w 4514491"/>
              <a:gd name="connsiteY34" fmla="*/ 989162 h 3191774"/>
              <a:gd name="connsiteX35" fmla="*/ 1328468 w 4514491"/>
              <a:gd name="connsiteY35" fmla="*/ 1167441 h 3191774"/>
              <a:gd name="connsiteX36" fmla="*/ 1288212 w 4514491"/>
              <a:gd name="connsiteY36" fmla="*/ 1391728 h 3191774"/>
              <a:gd name="connsiteX37" fmla="*/ 1201947 w 4514491"/>
              <a:gd name="connsiteY37" fmla="*/ 1529751 h 3191774"/>
              <a:gd name="connsiteX38" fmla="*/ 1069676 w 4514491"/>
              <a:gd name="connsiteY38" fmla="*/ 1570008 h 3191774"/>
              <a:gd name="connsiteX39" fmla="*/ 879895 w 4514491"/>
              <a:gd name="connsiteY39" fmla="*/ 1552755 h 3191774"/>
              <a:gd name="connsiteX40" fmla="*/ 667110 w 4514491"/>
              <a:gd name="connsiteY40" fmla="*/ 1529751 h 3191774"/>
              <a:gd name="connsiteX41" fmla="*/ 506083 w 4514491"/>
              <a:gd name="connsiteY41" fmla="*/ 1547004 h 3191774"/>
              <a:gd name="connsiteX42" fmla="*/ 402566 w 4514491"/>
              <a:gd name="connsiteY42" fmla="*/ 1593011 h 3191774"/>
              <a:gd name="connsiteX43" fmla="*/ 356559 w 4514491"/>
              <a:gd name="connsiteY43" fmla="*/ 1702279 h 3191774"/>
              <a:gd name="connsiteX44" fmla="*/ 350808 w 4514491"/>
              <a:gd name="connsiteY44" fmla="*/ 1863306 h 3191774"/>
              <a:gd name="connsiteX45" fmla="*/ 368061 w 4514491"/>
              <a:gd name="connsiteY45" fmla="*/ 2012830 h 3191774"/>
              <a:gd name="connsiteX46" fmla="*/ 345057 w 4514491"/>
              <a:gd name="connsiteY46" fmla="*/ 2185358 h 3191774"/>
              <a:gd name="connsiteX47" fmla="*/ 281797 w 4514491"/>
              <a:gd name="connsiteY47" fmla="*/ 2242868 h 3191774"/>
              <a:gd name="connsiteX48" fmla="*/ 161027 w 4514491"/>
              <a:gd name="connsiteY48" fmla="*/ 2248619 h 3191774"/>
              <a:gd name="connsiteX49" fmla="*/ 0 w 4514491"/>
              <a:gd name="connsiteY49" fmla="*/ 2225615 h 319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14491" h="3191774">
                <a:moveTo>
                  <a:pt x="0" y="2225615"/>
                </a:moveTo>
                <a:lnTo>
                  <a:pt x="845389" y="3191774"/>
                </a:lnTo>
                <a:lnTo>
                  <a:pt x="845389" y="2938732"/>
                </a:lnTo>
                <a:lnTo>
                  <a:pt x="891397" y="2852468"/>
                </a:lnTo>
                <a:lnTo>
                  <a:pt x="960408" y="2823713"/>
                </a:lnTo>
                <a:lnTo>
                  <a:pt x="1035170" y="2823713"/>
                </a:lnTo>
                <a:lnTo>
                  <a:pt x="1132936" y="2840966"/>
                </a:lnTo>
                <a:lnTo>
                  <a:pt x="1259457" y="2869721"/>
                </a:lnTo>
                <a:lnTo>
                  <a:pt x="1454989" y="2909977"/>
                </a:lnTo>
                <a:lnTo>
                  <a:pt x="1587261" y="2875472"/>
                </a:lnTo>
                <a:lnTo>
                  <a:pt x="1644770" y="2783457"/>
                </a:lnTo>
                <a:lnTo>
                  <a:pt x="1679276" y="2662687"/>
                </a:lnTo>
                <a:lnTo>
                  <a:pt x="1719532" y="2518913"/>
                </a:lnTo>
                <a:lnTo>
                  <a:pt x="1771291" y="2380891"/>
                </a:lnTo>
                <a:lnTo>
                  <a:pt x="1857555" y="2323381"/>
                </a:lnTo>
                <a:lnTo>
                  <a:pt x="1943819" y="2317630"/>
                </a:lnTo>
                <a:lnTo>
                  <a:pt x="2150853" y="2363638"/>
                </a:lnTo>
                <a:lnTo>
                  <a:pt x="2294627" y="2398143"/>
                </a:lnTo>
                <a:lnTo>
                  <a:pt x="2461404" y="2432649"/>
                </a:lnTo>
                <a:lnTo>
                  <a:pt x="2570672" y="2398143"/>
                </a:lnTo>
                <a:lnTo>
                  <a:pt x="2662687" y="2323381"/>
                </a:lnTo>
                <a:lnTo>
                  <a:pt x="2754702" y="2242868"/>
                </a:lnTo>
                <a:lnTo>
                  <a:pt x="2875472" y="2156604"/>
                </a:lnTo>
                <a:lnTo>
                  <a:pt x="3203276" y="2081841"/>
                </a:lnTo>
                <a:lnTo>
                  <a:pt x="3519578" y="2001328"/>
                </a:lnTo>
                <a:lnTo>
                  <a:pt x="4146431" y="1863306"/>
                </a:lnTo>
                <a:lnTo>
                  <a:pt x="4514491" y="1788543"/>
                </a:lnTo>
                <a:lnTo>
                  <a:pt x="3347049" y="0"/>
                </a:lnTo>
                <a:lnTo>
                  <a:pt x="2260121" y="511834"/>
                </a:lnTo>
                <a:lnTo>
                  <a:pt x="2012831" y="701615"/>
                </a:lnTo>
                <a:lnTo>
                  <a:pt x="1840302" y="805132"/>
                </a:lnTo>
                <a:lnTo>
                  <a:pt x="1662023" y="845389"/>
                </a:lnTo>
                <a:lnTo>
                  <a:pt x="1500997" y="856891"/>
                </a:lnTo>
                <a:lnTo>
                  <a:pt x="1403231" y="897147"/>
                </a:lnTo>
                <a:lnTo>
                  <a:pt x="1368725" y="989162"/>
                </a:lnTo>
                <a:lnTo>
                  <a:pt x="1328468" y="1167441"/>
                </a:lnTo>
                <a:lnTo>
                  <a:pt x="1288212" y="1391728"/>
                </a:lnTo>
                <a:lnTo>
                  <a:pt x="1201947" y="1529751"/>
                </a:lnTo>
                <a:lnTo>
                  <a:pt x="1069676" y="1570008"/>
                </a:lnTo>
                <a:lnTo>
                  <a:pt x="879895" y="1552755"/>
                </a:lnTo>
                <a:lnTo>
                  <a:pt x="667110" y="1529751"/>
                </a:lnTo>
                <a:lnTo>
                  <a:pt x="506083" y="1547004"/>
                </a:lnTo>
                <a:lnTo>
                  <a:pt x="402566" y="1593011"/>
                </a:lnTo>
                <a:lnTo>
                  <a:pt x="356559" y="1702279"/>
                </a:lnTo>
                <a:lnTo>
                  <a:pt x="350808" y="1863306"/>
                </a:lnTo>
                <a:lnTo>
                  <a:pt x="368061" y="2012830"/>
                </a:lnTo>
                <a:lnTo>
                  <a:pt x="345057" y="2185358"/>
                </a:lnTo>
                <a:lnTo>
                  <a:pt x="281797" y="2242868"/>
                </a:lnTo>
                <a:lnTo>
                  <a:pt x="161027" y="2248619"/>
                </a:lnTo>
                <a:lnTo>
                  <a:pt x="0" y="2225615"/>
                </a:lnTo>
                <a:close/>
              </a:path>
            </a:pathLst>
          </a:custGeom>
          <a:gradFill flip="none" rotWithShape="1">
            <a:gsLst>
              <a:gs pos="18000">
                <a:schemeClr val="accent6">
                  <a:lumMod val="20000"/>
                  <a:lumOff val="80000"/>
                </a:schemeClr>
              </a:gs>
              <a:gs pos="81000">
                <a:schemeClr val="bg1"/>
              </a:gs>
              <a:gs pos="55000">
                <a:schemeClr val="accent6"/>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25" name="フリーフォーム 24">
            <a:extLst>
              <a:ext uri="{FF2B5EF4-FFF2-40B4-BE49-F238E27FC236}">
                <a16:creationId xmlns:a16="http://schemas.microsoft.com/office/drawing/2014/main" id="{648AD643-4152-584A-801A-A6A5B5F811CE}"/>
              </a:ext>
            </a:extLst>
          </p:cNvPr>
          <p:cNvSpPr/>
          <p:nvPr/>
        </p:nvSpPr>
        <p:spPr>
          <a:xfrm>
            <a:off x="2122665" y="3624796"/>
            <a:ext cx="2447968" cy="2337256"/>
          </a:xfrm>
          <a:custGeom>
            <a:avLst/>
            <a:gdLst>
              <a:gd name="connsiteX0" fmla="*/ 0 w 2447968"/>
              <a:gd name="connsiteY0" fmla="*/ 1828800 h 2337256"/>
              <a:gd name="connsiteX1" fmla="*/ 28704 w 2447968"/>
              <a:gd name="connsiteY1" fmla="*/ 1623778 h 2337256"/>
              <a:gd name="connsiteX2" fmla="*/ 114813 w 2447968"/>
              <a:gd name="connsiteY2" fmla="*/ 1431057 h 2337256"/>
              <a:gd name="connsiteX3" fmla="*/ 209123 w 2447968"/>
              <a:gd name="connsiteY3" fmla="*/ 1230135 h 2337256"/>
              <a:gd name="connsiteX4" fmla="*/ 274731 w 2447968"/>
              <a:gd name="connsiteY4" fmla="*/ 1160427 h 2337256"/>
              <a:gd name="connsiteX5" fmla="*/ 369041 w 2447968"/>
              <a:gd name="connsiteY5" fmla="*/ 1152226 h 2337256"/>
              <a:gd name="connsiteX6" fmla="*/ 541260 w 2447968"/>
              <a:gd name="connsiteY6" fmla="*/ 1144026 h 2337256"/>
              <a:gd name="connsiteX7" fmla="*/ 627369 w 2447968"/>
              <a:gd name="connsiteY7" fmla="*/ 1082519 h 2337256"/>
              <a:gd name="connsiteX8" fmla="*/ 647871 w 2447968"/>
              <a:gd name="connsiteY8" fmla="*/ 943104 h 2337256"/>
              <a:gd name="connsiteX9" fmla="*/ 631470 w 2447968"/>
              <a:gd name="connsiteY9" fmla="*/ 762684 h 2337256"/>
              <a:gd name="connsiteX10" fmla="*/ 660173 w 2447968"/>
              <a:gd name="connsiteY10" fmla="*/ 692976 h 2337256"/>
              <a:gd name="connsiteX11" fmla="*/ 709378 w 2447968"/>
              <a:gd name="connsiteY11" fmla="*/ 656072 h 2337256"/>
              <a:gd name="connsiteX12" fmla="*/ 799588 w 2447968"/>
              <a:gd name="connsiteY12" fmla="*/ 656072 h 2337256"/>
              <a:gd name="connsiteX13" fmla="*/ 1016912 w 2447968"/>
              <a:gd name="connsiteY13" fmla="*/ 668374 h 2337256"/>
              <a:gd name="connsiteX14" fmla="*/ 1148126 w 2447968"/>
              <a:gd name="connsiteY14" fmla="*/ 656072 h 2337256"/>
              <a:gd name="connsiteX15" fmla="*/ 1189131 w 2447968"/>
              <a:gd name="connsiteY15" fmla="*/ 610967 h 2337256"/>
              <a:gd name="connsiteX16" fmla="*/ 1230135 w 2447968"/>
              <a:gd name="connsiteY16" fmla="*/ 483853 h 2337256"/>
              <a:gd name="connsiteX17" fmla="*/ 1262939 w 2447968"/>
              <a:gd name="connsiteY17" fmla="*/ 147617 h 2337256"/>
              <a:gd name="connsiteX18" fmla="*/ 1303943 w 2447968"/>
              <a:gd name="connsiteY18" fmla="*/ 32804 h 2337256"/>
              <a:gd name="connsiteX19" fmla="*/ 1390052 w 2447968"/>
              <a:gd name="connsiteY19" fmla="*/ 0 h 2337256"/>
              <a:gd name="connsiteX20" fmla="*/ 1492564 w 2447968"/>
              <a:gd name="connsiteY20" fmla="*/ 8201 h 2337256"/>
              <a:gd name="connsiteX21" fmla="*/ 1644280 w 2447968"/>
              <a:gd name="connsiteY21" fmla="*/ 53306 h 2337256"/>
              <a:gd name="connsiteX22" fmla="*/ 2435667 w 2447968"/>
              <a:gd name="connsiteY22" fmla="*/ 959505 h 2337256"/>
              <a:gd name="connsiteX23" fmla="*/ 2447968 w 2447968"/>
              <a:gd name="connsiteY23" fmla="*/ 1152226 h 2337256"/>
              <a:gd name="connsiteX24" fmla="*/ 2402863 w 2447968"/>
              <a:gd name="connsiteY24" fmla="*/ 1271139 h 2337256"/>
              <a:gd name="connsiteX25" fmla="*/ 2308553 w 2447968"/>
              <a:gd name="connsiteY25" fmla="*/ 1283441 h 2337256"/>
              <a:gd name="connsiteX26" fmla="*/ 2136334 w 2447968"/>
              <a:gd name="connsiteY26" fmla="*/ 1250637 h 2337256"/>
              <a:gd name="connsiteX27" fmla="*/ 1976417 w 2447968"/>
              <a:gd name="connsiteY27" fmla="*/ 1197331 h 2337256"/>
              <a:gd name="connsiteX28" fmla="*/ 1873905 w 2447968"/>
              <a:gd name="connsiteY28" fmla="*/ 1176829 h 2337256"/>
              <a:gd name="connsiteX29" fmla="*/ 1791896 w 2447968"/>
              <a:gd name="connsiteY29" fmla="*/ 1205532 h 2337256"/>
              <a:gd name="connsiteX30" fmla="*/ 1750892 w 2447968"/>
              <a:gd name="connsiteY30" fmla="*/ 1291642 h 2337256"/>
              <a:gd name="connsiteX31" fmla="*/ 1726289 w 2447968"/>
              <a:gd name="connsiteY31" fmla="*/ 1484363 h 2337256"/>
              <a:gd name="connsiteX32" fmla="*/ 1718088 w 2447968"/>
              <a:gd name="connsiteY32" fmla="*/ 1631979 h 2337256"/>
              <a:gd name="connsiteX33" fmla="*/ 1668883 w 2447968"/>
              <a:gd name="connsiteY33" fmla="*/ 1709887 h 2337256"/>
              <a:gd name="connsiteX34" fmla="*/ 1521267 w 2447968"/>
              <a:gd name="connsiteY34" fmla="*/ 1705787 h 2337256"/>
              <a:gd name="connsiteX35" fmla="*/ 1344948 w 2447968"/>
              <a:gd name="connsiteY35" fmla="*/ 1656582 h 2337256"/>
              <a:gd name="connsiteX36" fmla="*/ 1238336 w 2447968"/>
              <a:gd name="connsiteY36" fmla="*/ 1656582 h 2337256"/>
              <a:gd name="connsiteX37" fmla="*/ 1164528 w 2447968"/>
              <a:gd name="connsiteY37" fmla="*/ 1660682 h 2337256"/>
              <a:gd name="connsiteX38" fmla="*/ 1135825 w 2447968"/>
              <a:gd name="connsiteY38" fmla="*/ 1722189 h 2337256"/>
              <a:gd name="connsiteX39" fmla="*/ 1119423 w 2447968"/>
              <a:gd name="connsiteY39" fmla="*/ 1906709 h 2337256"/>
              <a:gd name="connsiteX40" fmla="*/ 1107122 w 2447968"/>
              <a:gd name="connsiteY40" fmla="*/ 2078928 h 2337256"/>
              <a:gd name="connsiteX41" fmla="*/ 1025113 w 2447968"/>
              <a:gd name="connsiteY41" fmla="*/ 2173238 h 2337256"/>
              <a:gd name="connsiteX42" fmla="*/ 815990 w 2447968"/>
              <a:gd name="connsiteY42" fmla="*/ 2271649 h 2337256"/>
              <a:gd name="connsiteX43" fmla="*/ 684775 w 2447968"/>
              <a:gd name="connsiteY43" fmla="*/ 2320854 h 2337256"/>
              <a:gd name="connsiteX44" fmla="*/ 582264 w 2447968"/>
              <a:gd name="connsiteY44" fmla="*/ 2337256 h 2337256"/>
              <a:gd name="connsiteX45" fmla="*/ 45105 w 2447968"/>
              <a:gd name="connsiteY45" fmla="*/ 1980517 h 2337256"/>
              <a:gd name="connsiteX46" fmla="*/ 0 w 2447968"/>
              <a:gd name="connsiteY46" fmla="*/ 1828800 h 233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7968" h="2337256">
                <a:moveTo>
                  <a:pt x="0" y="1828800"/>
                </a:moveTo>
                <a:lnTo>
                  <a:pt x="28704" y="1623778"/>
                </a:lnTo>
                <a:lnTo>
                  <a:pt x="114813" y="1431057"/>
                </a:lnTo>
                <a:lnTo>
                  <a:pt x="209123" y="1230135"/>
                </a:lnTo>
                <a:lnTo>
                  <a:pt x="274731" y="1160427"/>
                </a:lnTo>
                <a:lnTo>
                  <a:pt x="369041" y="1152226"/>
                </a:lnTo>
                <a:lnTo>
                  <a:pt x="541260" y="1144026"/>
                </a:lnTo>
                <a:lnTo>
                  <a:pt x="627369" y="1082519"/>
                </a:lnTo>
                <a:lnTo>
                  <a:pt x="647871" y="943104"/>
                </a:lnTo>
                <a:lnTo>
                  <a:pt x="631470" y="762684"/>
                </a:lnTo>
                <a:lnTo>
                  <a:pt x="660173" y="692976"/>
                </a:lnTo>
                <a:lnTo>
                  <a:pt x="709378" y="656072"/>
                </a:lnTo>
                <a:lnTo>
                  <a:pt x="799588" y="656072"/>
                </a:lnTo>
                <a:lnTo>
                  <a:pt x="1016912" y="668374"/>
                </a:lnTo>
                <a:lnTo>
                  <a:pt x="1148126" y="656072"/>
                </a:lnTo>
                <a:lnTo>
                  <a:pt x="1189131" y="610967"/>
                </a:lnTo>
                <a:lnTo>
                  <a:pt x="1230135" y="483853"/>
                </a:lnTo>
                <a:lnTo>
                  <a:pt x="1262939" y="147617"/>
                </a:lnTo>
                <a:lnTo>
                  <a:pt x="1303943" y="32804"/>
                </a:lnTo>
                <a:lnTo>
                  <a:pt x="1390052" y="0"/>
                </a:lnTo>
                <a:lnTo>
                  <a:pt x="1492564" y="8201"/>
                </a:lnTo>
                <a:lnTo>
                  <a:pt x="1644280" y="53306"/>
                </a:lnTo>
                <a:lnTo>
                  <a:pt x="2435667" y="959505"/>
                </a:lnTo>
                <a:lnTo>
                  <a:pt x="2447968" y="1152226"/>
                </a:lnTo>
                <a:lnTo>
                  <a:pt x="2402863" y="1271139"/>
                </a:lnTo>
                <a:lnTo>
                  <a:pt x="2308553" y="1283441"/>
                </a:lnTo>
                <a:lnTo>
                  <a:pt x="2136334" y="1250637"/>
                </a:lnTo>
                <a:lnTo>
                  <a:pt x="1976417" y="1197331"/>
                </a:lnTo>
                <a:lnTo>
                  <a:pt x="1873905" y="1176829"/>
                </a:lnTo>
                <a:lnTo>
                  <a:pt x="1791896" y="1205532"/>
                </a:lnTo>
                <a:lnTo>
                  <a:pt x="1750892" y="1291642"/>
                </a:lnTo>
                <a:lnTo>
                  <a:pt x="1726289" y="1484363"/>
                </a:lnTo>
                <a:lnTo>
                  <a:pt x="1718088" y="1631979"/>
                </a:lnTo>
                <a:lnTo>
                  <a:pt x="1668883" y="1709887"/>
                </a:lnTo>
                <a:lnTo>
                  <a:pt x="1521267" y="1705787"/>
                </a:lnTo>
                <a:lnTo>
                  <a:pt x="1344948" y="1656582"/>
                </a:lnTo>
                <a:lnTo>
                  <a:pt x="1238336" y="1656582"/>
                </a:lnTo>
                <a:lnTo>
                  <a:pt x="1164528" y="1660682"/>
                </a:lnTo>
                <a:lnTo>
                  <a:pt x="1135825" y="1722189"/>
                </a:lnTo>
                <a:lnTo>
                  <a:pt x="1119423" y="1906709"/>
                </a:lnTo>
                <a:lnTo>
                  <a:pt x="1107122" y="2078928"/>
                </a:lnTo>
                <a:lnTo>
                  <a:pt x="1025113" y="2173238"/>
                </a:lnTo>
                <a:lnTo>
                  <a:pt x="815990" y="2271649"/>
                </a:lnTo>
                <a:lnTo>
                  <a:pt x="684775" y="2320854"/>
                </a:lnTo>
                <a:lnTo>
                  <a:pt x="582264" y="2337256"/>
                </a:lnTo>
                <a:lnTo>
                  <a:pt x="45105" y="1980517"/>
                </a:lnTo>
                <a:lnTo>
                  <a:pt x="0" y="18288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8" name="円/楕円 17">
            <a:extLst>
              <a:ext uri="{FF2B5EF4-FFF2-40B4-BE49-F238E27FC236}">
                <a16:creationId xmlns:a16="http://schemas.microsoft.com/office/drawing/2014/main" id="{92F4619D-56C7-254D-9243-5CCA9BCC7EDF}"/>
              </a:ext>
            </a:extLst>
          </p:cNvPr>
          <p:cNvSpPr/>
          <p:nvPr/>
        </p:nvSpPr>
        <p:spPr>
          <a:xfrm>
            <a:off x="2256499" y="5141184"/>
            <a:ext cx="699483" cy="696085"/>
          </a:xfrm>
          <a:prstGeom prst="ellipse">
            <a:avLst/>
          </a:prstGeom>
          <a:gradFill>
            <a:gsLst>
              <a:gs pos="0">
                <a:schemeClr val="accent6">
                  <a:lumMod val="75000"/>
                </a:schemeClr>
              </a:gs>
              <a:gs pos="42000">
                <a:schemeClr val="accent6">
                  <a:lumMod val="60000"/>
                  <a:lumOff val="40000"/>
                </a:schemeClr>
              </a:gs>
              <a:gs pos="68000">
                <a:schemeClr val="accent6">
                  <a:lumMod val="40000"/>
                  <a:lumOff val="60000"/>
                </a:schemeClr>
              </a:gs>
              <a:gs pos="100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ja-JP" altLang="en-US">
              <a:solidFill>
                <a:prstClr val="black"/>
              </a:solidFill>
              <a:latin typeface="Calibri" panose="020F0502020204030204"/>
              <a:ea typeface="游ゴシック" panose="020B0400000000000000" pitchFamily="34" charset="-128"/>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35" name="テキスト ボックス 34">
            <a:extLst>
              <a:ext uri="{FF2B5EF4-FFF2-40B4-BE49-F238E27FC236}">
                <a16:creationId xmlns:a16="http://schemas.microsoft.com/office/drawing/2014/main" id="{BBF572CA-018E-F347-AB44-317399289D27}"/>
              </a:ext>
            </a:extLst>
          </p:cNvPr>
          <p:cNvSpPr txBox="1"/>
          <p:nvPr/>
        </p:nvSpPr>
        <p:spPr>
          <a:xfrm rot="19012881">
            <a:off x="2520068" y="3991385"/>
            <a:ext cx="2089033" cy="1077218"/>
          </a:xfrm>
          <a:prstGeom prst="rect">
            <a:avLst/>
          </a:prstGeom>
          <a:noFill/>
        </p:spPr>
        <p:txBody>
          <a:bodyPr wrap="none" rtlCol="0">
            <a:spAutoFit/>
          </a:bodyPr>
          <a:lstStyle/>
          <a:p>
            <a:pPr algn="ctr" defTabSz="457200">
              <a:defRPr/>
            </a:pPr>
            <a:r>
              <a:rPr lang="en-US" altLang="ja-JP" sz="3200" b="1" i="1" dirty="0">
                <a:solidFill>
                  <a:srgbClr val="C00000"/>
                </a:solidFill>
                <a:latin typeface="Gill Sans MT" panose="020B0502020104020203" pitchFamily="34" charset="0"/>
                <a:ea typeface="游ゴシック" panose="020B0400000000000000" pitchFamily="34" charset="-128"/>
              </a:rPr>
              <a:t>Expanding</a:t>
            </a:r>
          </a:p>
          <a:p>
            <a:pPr algn="ctr" defTabSz="457200">
              <a:defRPr/>
            </a:pPr>
            <a:r>
              <a:rPr lang="en-US" altLang="ja-JP" sz="3200" b="1" i="1" dirty="0">
                <a:solidFill>
                  <a:srgbClr val="C00000"/>
                </a:solidFill>
                <a:latin typeface="Gill Sans MT" panose="020B0502020104020203" pitchFamily="34" charset="0"/>
                <a:ea typeface="游ゴシック" panose="020B0400000000000000" pitchFamily="34" charset="-128"/>
              </a:rPr>
              <a:t>fireball</a:t>
            </a:r>
            <a:endParaRPr lang="ja-JP" altLang="en-US" sz="3200" b="1" i="1">
              <a:solidFill>
                <a:srgbClr val="C00000"/>
              </a:solidFill>
              <a:latin typeface="Gill Sans MT" panose="020B0502020104020203" pitchFamily="34" charset="0"/>
              <a:ea typeface="游ゴシック" panose="020B0400000000000000" pitchFamily="34" charset="-128"/>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defTabSz="457200">
              <a:defRPr/>
            </a:pPr>
            <a:r>
              <a:rPr lang="en-US" altLang="ja-JP" sz="2800" b="1" i="1" dirty="0">
                <a:solidFill>
                  <a:srgbClr val="002060"/>
                </a:solidFill>
                <a:latin typeface="Gill Sans MT" panose="020B0502020104020203" pitchFamily="34" charset="0"/>
                <a:ea typeface="游ゴシック" panose="020B0400000000000000" pitchFamily="34" charset="-128"/>
              </a:rPr>
              <a:t>Magnetar</a:t>
            </a:r>
            <a:endParaRPr lang="ja-JP" altLang="en-US" sz="2800" b="1" i="1">
              <a:solidFill>
                <a:srgbClr val="002060"/>
              </a:solidFill>
              <a:latin typeface="Gill Sans MT" panose="020B0502020104020203" pitchFamily="34" charset="0"/>
              <a:ea typeface="游ゴシック" panose="020B0400000000000000" pitchFamily="34" charset="-128"/>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27" name="フリーフォーム 26">
            <a:extLst>
              <a:ext uri="{FF2B5EF4-FFF2-40B4-BE49-F238E27FC236}">
                <a16:creationId xmlns:a16="http://schemas.microsoft.com/office/drawing/2014/main" id="{26EA9DC6-3EE5-1546-8E6B-3CC6C97B03C6}"/>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34" charset="-128"/>
            </a:endParaRPr>
          </a:p>
        </p:txBody>
      </p:sp>
      <p:sp>
        <p:nvSpPr>
          <p:cNvPr id="19" name="テキスト ボックス 18">
            <a:extLst>
              <a:ext uri="{FF2B5EF4-FFF2-40B4-BE49-F238E27FC236}">
                <a16:creationId xmlns:a16="http://schemas.microsoft.com/office/drawing/2014/main" id="{953233FA-17C2-CE08-F5D3-37C8B43FECD5}"/>
              </a:ext>
            </a:extLst>
          </p:cNvPr>
          <p:cNvSpPr txBox="1"/>
          <p:nvPr/>
        </p:nvSpPr>
        <p:spPr>
          <a:xfrm>
            <a:off x="6528939" y="5553507"/>
            <a:ext cx="2856872" cy="1200329"/>
          </a:xfrm>
          <a:prstGeom prst="rect">
            <a:avLst/>
          </a:prstGeom>
          <a:noFill/>
        </p:spPr>
        <p:txBody>
          <a:bodyPr wrap="none" rtlCol="0">
            <a:spAutoFit/>
          </a:bodyPr>
          <a:lstStyle/>
          <a:p>
            <a:pPr algn="ctr" defTabSz="457200">
              <a:defRPr/>
            </a:pPr>
            <a:r>
              <a:rPr lang="en-US" altLang="ja-JP" sz="3600" dirty="0" err="1">
                <a:solidFill>
                  <a:srgbClr val="FF0000"/>
                </a:solidFill>
                <a:latin typeface="Gill Sans MT" panose="020B0502020104020203" pitchFamily="34" charset="0"/>
                <a:ea typeface="ＭＳ Ｐゴシック" panose="020B0600070205080204" pitchFamily="34" charset="-128"/>
              </a:rPr>
              <a:t>E</a:t>
            </a:r>
            <a:r>
              <a:rPr lang="en-US" altLang="ja-JP" sz="3600" baseline="-25000" dirty="0" err="1">
                <a:solidFill>
                  <a:srgbClr val="FF0000"/>
                </a:solidFill>
                <a:latin typeface="Gill Sans MT" panose="020B0502020104020203" pitchFamily="34" charset="0"/>
                <a:ea typeface="ＭＳ Ｐゴシック" panose="020B0600070205080204" pitchFamily="34" charset="-128"/>
              </a:rPr>
              <a:t>Alfven</a:t>
            </a:r>
            <a:r>
              <a:rPr lang="en-US" altLang="ja-JP" sz="3600" dirty="0">
                <a:solidFill>
                  <a:srgbClr val="FF0000"/>
                </a:solidFill>
                <a:latin typeface="Gill Sans MT" panose="020B0502020104020203" pitchFamily="34" charset="0"/>
                <a:ea typeface="ＭＳ Ｐゴシック" panose="020B0600070205080204" pitchFamily="34" charset="-128"/>
              </a:rPr>
              <a:t> </a:t>
            </a:r>
            <a:r>
              <a:rPr lang="ja-JP" altLang="en-US" sz="3600">
                <a:solidFill>
                  <a:srgbClr val="FF0000"/>
                </a:solidFill>
                <a:latin typeface="Gill Sans MT" panose="020B0502020104020203" pitchFamily="34" charset="0"/>
                <a:ea typeface="ＭＳ Ｐゴシック" panose="020B0600070205080204" pitchFamily="34" charset="-128"/>
              </a:rPr>
              <a:t>→ </a:t>
            </a:r>
            <a:r>
              <a:rPr lang="en-US" altLang="ja-JP" sz="3600" dirty="0">
                <a:solidFill>
                  <a:srgbClr val="FF0000"/>
                </a:solidFill>
                <a:latin typeface="Gill Sans MT" panose="020B0502020104020203" pitchFamily="34" charset="0"/>
                <a:ea typeface="ＭＳ Ｐゴシック" panose="020B0600070205080204" pitchFamily="34" charset="-128"/>
              </a:rPr>
              <a:t>E</a:t>
            </a:r>
            <a:r>
              <a:rPr lang="en-US" altLang="ja-JP" sz="3600" baseline="-25000" dirty="0">
                <a:solidFill>
                  <a:srgbClr val="FF0000"/>
                </a:solidFill>
                <a:latin typeface="Gill Sans MT" panose="020B0502020104020203" pitchFamily="34" charset="0"/>
                <a:ea typeface="ＭＳ Ｐゴシック" panose="020B0600070205080204" pitchFamily="34" charset="-128"/>
              </a:rPr>
              <a:t>FRB</a:t>
            </a:r>
            <a:r>
              <a:rPr lang="en-US" altLang="ja-JP" sz="3600" dirty="0">
                <a:solidFill>
                  <a:srgbClr val="FF0000"/>
                </a:solidFill>
                <a:latin typeface="Gill Sans MT" panose="020B0502020104020203" pitchFamily="34" charset="0"/>
                <a:ea typeface="ＭＳ Ｐゴシック" panose="020B0600070205080204" pitchFamily="34" charset="-128"/>
              </a:rPr>
              <a:t>?</a:t>
            </a:r>
          </a:p>
          <a:p>
            <a:pPr algn="ctr" defTabSz="457200">
              <a:defRPr/>
            </a:pPr>
            <a:r>
              <a:rPr lang="en-US" altLang="ja-JP" sz="3600" dirty="0">
                <a:solidFill>
                  <a:srgbClr val="FF0000"/>
                </a:solidFill>
                <a:latin typeface="Gill Sans MT" panose="020B0502020104020203" pitchFamily="34" charset="0"/>
                <a:ea typeface="ＭＳ Ｐゴシック" panose="020B0600070205080204" pitchFamily="34" charset="-128"/>
              </a:rPr>
              <a:t>in a fireball?</a:t>
            </a:r>
          </a:p>
        </p:txBody>
      </p:sp>
      <p:sp>
        <p:nvSpPr>
          <p:cNvPr id="2" name="タイトル 1">
            <a:extLst>
              <a:ext uri="{FF2B5EF4-FFF2-40B4-BE49-F238E27FC236}">
                <a16:creationId xmlns:a16="http://schemas.microsoft.com/office/drawing/2014/main" id="{0972AFD9-48D8-2B40-BB9A-F8437DB7932F}"/>
              </a:ext>
            </a:extLst>
          </p:cNvPr>
          <p:cNvSpPr>
            <a:spLocks noGrp="1"/>
          </p:cNvSpPr>
          <p:nvPr>
            <p:ph type="title"/>
          </p:nvPr>
        </p:nvSpPr>
        <p:spPr>
          <a:solidFill>
            <a:schemeClr val="bg1"/>
          </a:solidFill>
        </p:spPr>
        <p:txBody>
          <a:bodyPr/>
          <a:lstStyle/>
          <a:p>
            <a:r>
              <a:rPr lang="en-US" altLang="ja-JP" dirty="0"/>
              <a:t>Fireball reflects Waves?</a:t>
            </a:r>
            <a:endParaRPr lang="ja-JP" altLang="en-US"/>
          </a:p>
        </p:txBody>
      </p:sp>
      <p:sp>
        <p:nvSpPr>
          <p:cNvPr id="3" name="日付プレースホルダー 2">
            <a:extLst>
              <a:ext uri="{FF2B5EF4-FFF2-40B4-BE49-F238E27FC236}">
                <a16:creationId xmlns:a16="http://schemas.microsoft.com/office/drawing/2014/main" id="{2194680F-52AC-8CCA-04B8-E1627D6B6A5A}"/>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5" name="フッター プレースホルダー 4">
            <a:extLst>
              <a:ext uri="{FF2B5EF4-FFF2-40B4-BE49-F238E27FC236}">
                <a16:creationId xmlns:a16="http://schemas.microsoft.com/office/drawing/2014/main" id="{BDB294EE-EAC0-DA32-7AFD-2B41323CEE32}"/>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10" name="スライド番号プレースホルダー 9">
            <a:extLst>
              <a:ext uri="{FF2B5EF4-FFF2-40B4-BE49-F238E27FC236}">
                <a16:creationId xmlns:a16="http://schemas.microsoft.com/office/drawing/2014/main" id="{FE4D88C8-8802-DD1F-2C93-DB53A629EED2}"/>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35</a:t>
            </a:fld>
            <a:endParaRPr kumimoji="0" lang="ja-JP" altLang="en-US">
              <a:solidFill>
                <a:prstClr val="black">
                  <a:tint val="75000"/>
                </a:prstClr>
              </a:solidFill>
              <a:ea typeface="ＭＳ Ｐゴシック" panose="020B0600070205080204" pitchFamily="34" charset="-128"/>
            </a:endParaRPr>
          </a:p>
        </p:txBody>
      </p:sp>
      <p:sp>
        <p:nvSpPr>
          <p:cNvPr id="16" name="テキスト ボックス 15">
            <a:extLst>
              <a:ext uri="{FF2B5EF4-FFF2-40B4-BE49-F238E27FC236}">
                <a16:creationId xmlns:a16="http://schemas.microsoft.com/office/drawing/2014/main" id="{E0F8F0F3-66F3-31AE-0D17-24BF47B566E2}"/>
              </a:ext>
            </a:extLst>
          </p:cNvPr>
          <p:cNvSpPr txBox="1"/>
          <p:nvPr/>
        </p:nvSpPr>
        <p:spPr>
          <a:xfrm>
            <a:off x="5722829" y="1739355"/>
            <a:ext cx="970137" cy="2215991"/>
          </a:xfrm>
          <a:prstGeom prst="rect">
            <a:avLst/>
          </a:prstGeom>
          <a:noFill/>
        </p:spPr>
        <p:txBody>
          <a:bodyPr wrap="none" rtlCol="0">
            <a:spAutoFit/>
          </a:bodyPr>
          <a:lstStyle/>
          <a:p>
            <a:pPr defTabSz="457200">
              <a:defRPr/>
            </a:pPr>
            <a:r>
              <a:rPr lang="en-US" altLang="ja-JP" sz="13800" b="1" dirty="0">
                <a:solidFill>
                  <a:srgbClr val="FFFF00"/>
                </a:solidFill>
                <a:latin typeface="Cochin" panose="02000603020000020003" pitchFamily="2" charset="0"/>
                <a:ea typeface="ＭＳ Ｐゴシック" panose="020B0600070205080204" pitchFamily="34" charset="-128"/>
              </a:rPr>
              <a:t>?</a:t>
            </a:r>
            <a:endParaRPr lang="ja-JP" altLang="en-US" sz="13800" b="1">
              <a:solidFill>
                <a:srgbClr val="FFFF00"/>
              </a:solidFill>
              <a:latin typeface="Cochin" panose="02000603020000020003" pitchFamily="2" charset="0"/>
              <a:ea typeface="ＭＳ Ｐゴシック" panose="020B0600070205080204" pitchFamily="34" charset="-128"/>
            </a:endParaRPr>
          </a:p>
        </p:txBody>
      </p:sp>
      <p:sp>
        <p:nvSpPr>
          <p:cNvPr id="21" name="フリーフォーム 20">
            <a:extLst>
              <a:ext uri="{FF2B5EF4-FFF2-40B4-BE49-F238E27FC236}">
                <a16:creationId xmlns:a16="http://schemas.microsoft.com/office/drawing/2014/main" id="{E631389E-ADA0-04A6-EA6C-0C78798FFA2D}"/>
              </a:ext>
            </a:extLst>
          </p:cNvPr>
          <p:cNvSpPr/>
          <p:nvPr/>
        </p:nvSpPr>
        <p:spPr>
          <a:xfrm>
            <a:off x="4833411" y="2869807"/>
            <a:ext cx="1087756" cy="817733"/>
          </a:xfrm>
          <a:custGeom>
            <a:avLst/>
            <a:gdLst>
              <a:gd name="connsiteX0" fmla="*/ 0 w 1473109"/>
              <a:gd name="connsiteY0" fmla="*/ 484531 h 1049479"/>
              <a:gd name="connsiteX1" fmla="*/ 1467700 w 1473109"/>
              <a:gd name="connsiteY1" fmla="*/ 18595 h 1049479"/>
              <a:gd name="connsiteX2" fmla="*/ 401870 w 1473109"/>
              <a:gd name="connsiteY2" fmla="*/ 1049479 h 1049479"/>
            </a:gdLst>
            <a:ahLst/>
            <a:cxnLst>
              <a:cxn ang="0">
                <a:pos x="connsiteX0" y="connsiteY0"/>
              </a:cxn>
              <a:cxn ang="0">
                <a:pos x="connsiteX1" y="connsiteY1"/>
              </a:cxn>
              <a:cxn ang="0">
                <a:pos x="connsiteX2" y="connsiteY2"/>
              </a:cxn>
            </a:cxnLst>
            <a:rect l="l" t="t" r="r" b="b"/>
            <a:pathLst>
              <a:path w="1473109" h="1049479">
                <a:moveTo>
                  <a:pt x="0" y="484531"/>
                </a:moveTo>
                <a:cubicBezTo>
                  <a:pt x="700361" y="204484"/>
                  <a:pt x="1400722" y="-75563"/>
                  <a:pt x="1467700" y="18595"/>
                </a:cubicBezTo>
                <a:cubicBezTo>
                  <a:pt x="1534678" y="112753"/>
                  <a:pt x="968274" y="581116"/>
                  <a:pt x="401870" y="1049479"/>
                </a:cubicBezTo>
              </a:path>
            </a:pathLst>
          </a:custGeom>
          <a:noFill/>
          <a:ln w="76200">
            <a:solidFill>
              <a:srgbClr val="00B0F0"/>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panose="020B0600070205080204" pitchFamily="34" charset="-128"/>
            </a:endParaRPr>
          </a:p>
        </p:txBody>
      </p:sp>
      <p:cxnSp>
        <p:nvCxnSpPr>
          <p:cNvPr id="23" name="直線矢印コネクタ 22">
            <a:extLst>
              <a:ext uri="{FF2B5EF4-FFF2-40B4-BE49-F238E27FC236}">
                <a16:creationId xmlns:a16="http://schemas.microsoft.com/office/drawing/2014/main" id="{236E4C9A-C406-DFBE-F3CD-C6D78E9607AE}"/>
              </a:ext>
            </a:extLst>
          </p:cNvPr>
          <p:cNvCxnSpPr/>
          <p:nvPr/>
        </p:nvCxnSpPr>
        <p:spPr>
          <a:xfrm flipV="1">
            <a:off x="4570566" y="3747158"/>
            <a:ext cx="463764" cy="300637"/>
          </a:xfrm>
          <a:prstGeom prst="straightConnector1">
            <a:avLst/>
          </a:prstGeom>
          <a:ln w="76200">
            <a:solidFill>
              <a:srgbClr val="00B0F0"/>
            </a:solidFill>
            <a:tailEnd type="stealth"/>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747CA627-25A6-7542-C875-F569BA1C9D83}"/>
              </a:ext>
            </a:extLst>
          </p:cNvPr>
          <p:cNvCxnSpPr/>
          <p:nvPr/>
        </p:nvCxnSpPr>
        <p:spPr>
          <a:xfrm>
            <a:off x="5177434" y="3879903"/>
            <a:ext cx="1124071" cy="190544"/>
          </a:xfrm>
          <a:prstGeom prst="straightConnector1">
            <a:avLst/>
          </a:prstGeom>
          <a:ln w="76200">
            <a:solidFill>
              <a:srgbClr val="00B0F0"/>
            </a:solidFill>
            <a:tailEnd type="stealth"/>
          </a:ln>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61F93C11-BD72-3158-C8D7-1CB80567D264}"/>
              </a:ext>
            </a:extLst>
          </p:cNvPr>
          <p:cNvSpPr txBox="1"/>
          <p:nvPr/>
        </p:nvSpPr>
        <p:spPr>
          <a:xfrm>
            <a:off x="6440774" y="3980763"/>
            <a:ext cx="2206053" cy="1323439"/>
          </a:xfrm>
          <a:prstGeom prst="rect">
            <a:avLst/>
          </a:prstGeom>
          <a:solidFill>
            <a:schemeClr val="bg1"/>
          </a:solidFill>
        </p:spPr>
        <p:txBody>
          <a:bodyPr wrap="none" rtlCol="0">
            <a:spAutoFit/>
          </a:bodyPr>
          <a:lstStyle/>
          <a:p>
            <a:pPr defTabSz="457200"/>
            <a:r>
              <a:rPr lang="en-US" altLang="ja-JP" sz="4000" dirty="0">
                <a:solidFill>
                  <a:srgbClr val="FF0000"/>
                </a:solidFill>
                <a:latin typeface="Gill Sans MT" panose="020B0502020104020203" pitchFamily="34" charset="0"/>
                <a:ea typeface="ＭＳ Ｐゴシック" panose="020B0600070205080204" pitchFamily="34" charset="-128"/>
              </a:rPr>
              <a:t>A+A </a:t>
            </a:r>
            <a:r>
              <a:rPr lang="ja-JP" altLang="en-US" sz="4000">
                <a:solidFill>
                  <a:srgbClr val="FF0000"/>
                </a:solidFill>
                <a:latin typeface="Gill Sans MT" panose="020B0502020104020203" pitchFamily="34" charset="0"/>
                <a:ea typeface="ＭＳ Ｐゴシック" panose="020B0600070205080204" pitchFamily="34" charset="-128"/>
              </a:rPr>
              <a:t>↔︎</a:t>
            </a:r>
            <a:r>
              <a:rPr lang="en-US" altLang="ja-JP" sz="4000" dirty="0">
                <a:solidFill>
                  <a:srgbClr val="FF0000"/>
                </a:solidFill>
                <a:latin typeface="Gill Sans MT" panose="020B0502020104020203" pitchFamily="34" charset="0"/>
                <a:ea typeface="ＭＳ Ｐゴシック" panose="020B0600070205080204" pitchFamily="34" charset="-128"/>
              </a:rPr>
              <a:t> F</a:t>
            </a:r>
          </a:p>
          <a:p>
            <a:pPr defTabSz="457200"/>
            <a:r>
              <a:rPr lang="en-US" altLang="ja-JP" sz="4000" dirty="0">
                <a:solidFill>
                  <a:srgbClr val="FF0000"/>
                </a:solidFill>
                <a:latin typeface="Gill Sans MT" panose="020B0502020104020203" pitchFamily="34" charset="0"/>
                <a:ea typeface="ＭＳ Ｐゴシック" panose="020B0600070205080204" pitchFamily="34" charset="-128"/>
              </a:rPr>
              <a:t>A+F </a:t>
            </a:r>
            <a:r>
              <a:rPr lang="ja-JP" altLang="en-US" sz="4000">
                <a:solidFill>
                  <a:srgbClr val="FF0000"/>
                </a:solidFill>
                <a:latin typeface="Gill Sans MT" panose="020B0502020104020203" pitchFamily="34" charset="0"/>
                <a:ea typeface="ＭＳ Ｐゴシック" panose="020B0600070205080204" pitchFamily="34" charset="-128"/>
              </a:rPr>
              <a:t>↔︎</a:t>
            </a:r>
            <a:r>
              <a:rPr lang="en-US" altLang="ja-JP" sz="4000" dirty="0">
                <a:solidFill>
                  <a:srgbClr val="FF0000"/>
                </a:solidFill>
                <a:latin typeface="Gill Sans MT" panose="020B0502020104020203" pitchFamily="34" charset="0"/>
                <a:ea typeface="ＭＳ Ｐゴシック" panose="020B0600070205080204" pitchFamily="34" charset="-128"/>
              </a:rPr>
              <a:t> F</a:t>
            </a:r>
            <a:endParaRPr lang="ja-JP" altLang="en-US" sz="4000">
              <a:solidFill>
                <a:srgbClr val="FF0000"/>
              </a:solidFill>
              <a:latin typeface="Gill Sans MT" panose="020B0502020104020203" pitchFamily="34" charset="0"/>
              <a:ea typeface="ＭＳ Ｐゴシック" panose="020B0600070205080204" pitchFamily="34" charset="-128"/>
            </a:endParaRPr>
          </a:p>
        </p:txBody>
      </p:sp>
      <p:sp>
        <p:nvSpPr>
          <p:cNvPr id="29" name="テキスト ボックス 28">
            <a:extLst>
              <a:ext uri="{FF2B5EF4-FFF2-40B4-BE49-F238E27FC236}">
                <a16:creationId xmlns:a16="http://schemas.microsoft.com/office/drawing/2014/main" id="{283736AE-C0EC-6951-73E7-DA63E0D806F5}"/>
              </a:ext>
            </a:extLst>
          </p:cNvPr>
          <p:cNvSpPr txBox="1"/>
          <p:nvPr/>
        </p:nvSpPr>
        <p:spPr>
          <a:xfrm>
            <a:off x="6551055" y="3506257"/>
            <a:ext cx="3829895" cy="523220"/>
          </a:xfrm>
          <a:prstGeom prst="rect">
            <a:avLst/>
          </a:prstGeom>
          <a:noFill/>
        </p:spPr>
        <p:txBody>
          <a:bodyPr wrap="none" rtlCol="0">
            <a:spAutoFit/>
          </a:bodyPr>
          <a:lstStyle/>
          <a:p>
            <a:pPr defTabSz="457200"/>
            <a:r>
              <a:rPr lang="en-US" altLang="ja-JP" sz="2800" dirty="0">
                <a:solidFill>
                  <a:prstClr val="black"/>
                </a:solidFill>
                <a:latin typeface="Gill Sans MT" panose="020B0502020104020203" pitchFamily="34" charset="0"/>
                <a:ea typeface="ＭＳ Ｐゴシック" panose="020B0600070205080204" pitchFamily="34" charset="-128"/>
              </a:rPr>
              <a:t>Wave-Wave interactions</a:t>
            </a:r>
            <a:endParaRPr lang="ja-JP" altLang="en-US" sz="2800">
              <a:solidFill>
                <a:prstClr val="black"/>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400964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D02F23-EE37-11D5-13C5-6B8CF856D62C}"/>
              </a:ext>
            </a:extLst>
          </p:cNvPr>
          <p:cNvSpPr>
            <a:spLocks noGrp="1"/>
          </p:cNvSpPr>
          <p:nvPr>
            <p:ph type="title"/>
          </p:nvPr>
        </p:nvSpPr>
        <p:spPr/>
        <p:txBody>
          <a:bodyPr/>
          <a:lstStyle/>
          <a:p>
            <a:r>
              <a:rPr kumimoji="1" lang="en-US" altLang="ja-JP" dirty="0"/>
              <a:t>Cyclotron &amp; Plasma Frequency</a:t>
            </a:r>
            <a:endParaRPr kumimoji="1" lang="ja-JP" altLang="en-US"/>
          </a:p>
        </p:txBody>
      </p:sp>
      <p:sp>
        <p:nvSpPr>
          <p:cNvPr id="3" name="日付プレースホルダー 2">
            <a:extLst>
              <a:ext uri="{FF2B5EF4-FFF2-40B4-BE49-F238E27FC236}">
                <a16:creationId xmlns:a16="http://schemas.microsoft.com/office/drawing/2014/main" id="{C745C80E-A504-13ED-A3C2-AA3A54586A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0C157983-25C2-A133-A2E3-B283AFB511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208325C5-0FAD-E257-91D6-E21D7E42F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pic>
        <p:nvPicPr>
          <p:cNvPr id="9" name="図 8">
            <a:extLst>
              <a:ext uri="{FF2B5EF4-FFF2-40B4-BE49-F238E27FC236}">
                <a16:creationId xmlns:a16="http://schemas.microsoft.com/office/drawing/2014/main" id="{1511C332-BF39-5F43-2DC5-CA17100851C0}"/>
              </a:ext>
            </a:extLst>
          </p:cNvPr>
          <p:cNvPicPr>
            <a:picLocks noChangeAspect="1"/>
          </p:cNvPicPr>
          <p:nvPr/>
        </p:nvPicPr>
        <p:blipFill>
          <a:blip r:embed="rId2"/>
          <a:stretch>
            <a:fillRect/>
          </a:stretch>
        </p:blipFill>
        <p:spPr>
          <a:xfrm>
            <a:off x="7774022" y="1686531"/>
            <a:ext cx="3987800" cy="2362200"/>
          </a:xfrm>
          <a:prstGeom prst="rect">
            <a:avLst/>
          </a:prstGeom>
        </p:spPr>
      </p:pic>
      <p:sp>
        <p:nvSpPr>
          <p:cNvPr id="10" name="テキスト ボックス 9">
            <a:extLst>
              <a:ext uri="{FF2B5EF4-FFF2-40B4-BE49-F238E27FC236}">
                <a16:creationId xmlns:a16="http://schemas.microsoft.com/office/drawing/2014/main" id="{8838313A-ED70-C17F-5DDA-7E2FFFF29F65}"/>
              </a:ext>
            </a:extLst>
          </p:cNvPr>
          <p:cNvSpPr txBox="1"/>
          <p:nvPr/>
        </p:nvSpPr>
        <p:spPr>
          <a:xfrm>
            <a:off x="8292540" y="4683967"/>
            <a:ext cx="208903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err="1">
                <a:ln>
                  <a:noFill/>
                </a:ln>
                <a:solidFill>
                  <a:srgbClr val="FF0000"/>
                </a:solidFill>
                <a:effectLst/>
                <a:uLnTx/>
                <a:uFillTx/>
                <a:latin typeface="Symbol" pitchFamily="2" charset="2"/>
                <a:ea typeface="ＭＳ Ｐゴシック" panose="020B0600070205080204" pitchFamily="34" charset="-128"/>
                <a:cs typeface="+mn-cs"/>
              </a:rPr>
              <a:t>w</a:t>
            </a:r>
            <a:r>
              <a:rPr kumimoji="1" lang="en-US" altLang="ja-JP" sz="4400" b="0" i="0" u="none" strike="noStrike" kern="1200" cap="none" spc="0" normalizeH="0" baseline="-25000" noProof="0" dirty="0" err="1">
                <a:ln>
                  <a:noFill/>
                </a:ln>
                <a:solidFill>
                  <a:srgbClr val="FF0000"/>
                </a:solidFill>
                <a:effectLst/>
                <a:uLnTx/>
                <a:uFillTx/>
                <a:latin typeface="Gill Sans MT" panose="020B0502020104020203" pitchFamily="34" charset="0"/>
                <a:ea typeface="ＭＳ Ｐゴシック" panose="020B0600070205080204" pitchFamily="34" charset="-128"/>
                <a:cs typeface="+mn-cs"/>
              </a:rPr>
              <a:t>c</a:t>
            </a:r>
            <a:r>
              <a:rPr kumimoji="1" lang="en-US" altLang="ja-JP" sz="44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&gt;</a:t>
            </a:r>
            <a:r>
              <a:rPr kumimoji="1" lang="en-US" altLang="ja-JP" sz="4400" b="0" i="0" u="none" strike="noStrike" kern="1200" cap="none" spc="0" normalizeH="0" baseline="0" noProof="0" dirty="0" err="1">
                <a:ln>
                  <a:noFill/>
                </a:ln>
                <a:solidFill>
                  <a:srgbClr val="FF0000"/>
                </a:solidFill>
                <a:effectLst/>
                <a:uLnTx/>
                <a:uFillTx/>
                <a:latin typeface="Symbol" pitchFamily="2" charset="2"/>
                <a:ea typeface="ＭＳ Ｐゴシック" panose="020B0600070205080204" pitchFamily="34" charset="-128"/>
                <a:cs typeface="+mn-cs"/>
              </a:rPr>
              <a:t>w</a:t>
            </a:r>
            <a:r>
              <a:rPr kumimoji="1" lang="en-US" altLang="ja-JP" sz="4400" b="0" i="0" u="none" strike="noStrike" kern="1200" cap="none" spc="0" normalizeH="0" baseline="-25000" noProof="0" dirty="0" err="1">
                <a:ln>
                  <a:noFill/>
                </a:ln>
                <a:solidFill>
                  <a:srgbClr val="FF0000"/>
                </a:solidFill>
                <a:effectLst/>
                <a:uLnTx/>
                <a:uFillTx/>
                <a:latin typeface="Gill Sans MT" panose="020B0502020104020203" pitchFamily="34" charset="0"/>
                <a:ea typeface="ＭＳ Ｐゴシック" panose="020B0600070205080204" pitchFamily="34" charset="-128"/>
                <a:cs typeface="+mn-cs"/>
              </a:rPr>
              <a:t>FRB</a:t>
            </a:r>
            <a:endParaRPr kumimoji="1" lang="en-US" altLang="ja-JP" sz="4400" b="0" i="0" u="none" strike="noStrike" kern="1200" cap="none" spc="0" normalizeH="0" baseline="-2500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err="1">
                <a:ln>
                  <a:noFill/>
                </a:ln>
                <a:solidFill>
                  <a:srgbClr val="FF0000"/>
                </a:solidFill>
                <a:effectLst/>
                <a:uLnTx/>
                <a:uFillTx/>
                <a:latin typeface="Symbol" pitchFamily="2" charset="2"/>
                <a:ea typeface="ＭＳ Ｐゴシック" panose="020B0600070205080204" pitchFamily="34" charset="-128"/>
                <a:cs typeface="+mn-cs"/>
              </a:rPr>
              <a:t>w</a:t>
            </a:r>
            <a:r>
              <a:rPr kumimoji="1" lang="en-US" altLang="ja-JP" sz="4400" b="0" i="0" u="none" strike="noStrike" kern="1200" cap="none" spc="0" normalizeH="0" baseline="-25000" noProof="0" dirty="0" err="1">
                <a:ln>
                  <a:noFill/>
                </a:ln>
                <a:solidFill>
                  <a:srgbClr val="FF0000"/>
                </a:solidFill>
                <a:effectLst/>
                <a:uLnTx/>
                <a:uFillTx/>
                <a:latin typeface="Gill Sans MT" panose="020B0502020104020203" pitchFamily="34" charset="0"/>
                <a:ea typeface="ＭＳ Ｐゴシック" panose="020B0600070205080204" pitchFamily="34" charset="-128"/>
                <a:cs typeface="+mn-cs"/>
              </a:rPr>
              <a:t>p</a:t>
            </a:r>
            <a:r>
              <a:rPr kumimoji="1" lang="en-US" altLang="ja-JP" sz="4400" b="0" i="0" u="none" strike="noStrike" kern="1200" cap="none" spc="0" normalizeH="0" baseline="0" noProof="0" dirty="0" err="1">
                <a:ln>
                  <a:noFill/>
                </a:ln>
                <a:solidFill>
                  <a:srgbClr val="FF0000"/>
                </a:solidFill>
                <a:effectLst/>
                <a:uLnTx/>
                <a:uFillTx/>
                <a:latin typeface="Gill Sans MT" panose="020B0502020104020203" pitchFamily="34" charset="0"/>
                <a:ea typeface="ＭＳ Ｐゴシック" panose="020B0600070205080204" pitchFamily="34" charset="-128"/>
                <a:cs typeface="+mn-cs"/>
              </a:rPr>
              <a:t>~</a:t>
            </a:r>
            <a:r>
              <a:rPr kumimoji="1" lang="en-US" altLang="ja-JP" sz="4400" b="0" i="0" u="none" strike="noStrike" kern="1200" cap="none" spc="0" normalizeH="0" baseline="0" noProof="0" dirty="0" err="1">
                <a:ln>
                  <a:noFill/>
                </a:ln>
                <a:solidFill>
                  <a:srgbClr val="FF0000"/>
                </a:solidFill>
                <a:effectLst/>
                <a:uLnTx/>
                <a:uFillTx/>
                <a:latin typeface="Symbol" pitchFamily="2" charset="2"/>
                <a:ea typeface="ＭＳ Ｐゴシック" panose="020B0600070205080204" pitchFamily="34" charset="-128"/>
                <a:cs typeface="+mn-cs"/>
              </a:rPr>
              <a:t>w</a:t>
            </a:r>
            <a:r>
              <a:rPr kumimoji="1" lang="en-US" altLang="ja-JP" sz="4400" b="0" i="0" u="none" strike="noStrike" kern="1200" cap="none" spc="0" normalizeH="0" baseline="-25000" noProof="0" dirty="0" err="1">
                <a:ln>
                  <a:noFill/>
                </a:ln>
                <a:solidFill>
                  <a:srgbClr val="FF0000"/>
                </a:solidFill>
                <a:effectLst/>
                <a:uLnTx/>
                <a:uFillTx/>
                <a:latin typeface="Gill Sans MT" panose="020B0502020104020203" pitchFamily="34" charset="0"/>
                <a:ea typeface="ＭＳ Ｐゴシック" panose="020B0600070205080204" pitchFamily="34" charset="-128"/>
                <a:cs typeface="+mn-cs"/>
              </a:rPr>
              <a:t>FRB</a:t>
            </a:r>
            <a:endParaRPr kumimoji="1" lang="ja-JP" altLang="en-US" sz="4400" b="0" i="0" u="none" strike="noStrike" kern="1200" cap="none" spc="0" normalizeH="0" baseline="-2500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pic>
        <p:nvPicPr>
          <p:cNvPr id="8" name="図 7">
            <a:extLst>
              <a:ext uri="{FF2B5EF4-FFF2-40B4-BE49-F238E27FC236}">
                <a16:creationId xmlns:a16="http://schemas.microsoft.com/office/drawing/2014/main" id="{0A3FB9AA-408D-A3DC-9BC3-9679AA0613A4}"/>
              </a:ext>
            </a:extLst>
          </p:cNvPr>
          <p:cNvPicPr>
            <a:picLocks noChangeAspect="1"/>
          </p:cNvPicPr>
          <p:nvPr/>
        </p:nvPicPr>
        <p:blipFill>
          <a:blip r:embed="rId3"/>
          <a:stretch>
            <a:fillRect/>
          </a:stretch>
        </p:blipFill>
        <p:spPr>
          <a:xfrm>
            <a:off x="0" y="1417638"/>
            <a:ext cx="7782240" cy="5440362"/>
          </a:xfrm>
          <a:prstGeom prst="rect">
            <a:avLst/>
          </a:prstGeom>
        </p:spPr>
      </p:pic>
    </p:spTree>
    <p:extLst>
      <p:ext uri="{BB962C8B-B14F-4D97-AF65-F5344CB8AC3E}">
        <p14:creationId xmlns:p14="http://schemas.microsoft.com/office/powerpoint/2010/main" val="115304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79619A-4283-3CB2-4216-FB84173C9D5E}"/>
              </a:ext>
            </a:extLst>
          </p:cNvPr>
          <p:cNvSpPr>
            <a:spLocks noGrp="1"/>
          </p:cNvSpPr>
          <p:nvPr>
            <p:ph type="title"/>
          </p:nvPr>
        </p:nvSpPr>
        <p:spPr/>
        <p:txBody>
          <a:bodyPr/>
          <a:lstStyle/>
          <a:p>
            <a:r>
              <a:rPr lang="en-US" altLang="ja-JP" dirty="0"/>
              <a:t>Fireball Ejection opening B</a:t>
            </a:r>
            <a:endParaRPr kumimoji="1" lang="ja-JP" altLang="en-US"/>
          </a:p>
        </p:txBody>
      </p:sp>
      <p:sp>
        <p:nvSpPr>
          <p:cNvPr id="3" name="日付プレースホルダー 2">
            <a:extLst>
              <a:ext uri="{FF2B5EF4-FFF2-40B4-BE49-F238E27FC236}">
                <a16:creationId xmlns:a16="http://schemas.microsoft.com/office/drawing/2014/main" id="{4074C2E4-32F3-A487-A3B1-4650DE33B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44AC910D-E928-9368-0E61-AF8D7B4347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1B677BC8-A5D2-AF3D-21AE-B11DB3450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9" name="円弧 8">
            <a:extLst>
              <a:ext uri="{FF2B5EF4-FFF2-40B4-BE49-F238E27FC236}">
                <a16:creationId xmlns:a16="http://schemas.microsoft.com/office/drawing/2014/main" id="{66F0927A-23A3-8CA1-4073-F3FBD8B7CD75}"/>
              </a:ext>
            </a:extLst>
          </p:cNvPr>
          <p:cNvSpPr>
            <a:spLocks noChangeAspect="1"/>
          </p:cNvSpPr>
          <p:nvPr/>
        </p:nvSpPr>
        <p:spPr>
          <a:xfrm>
            <a:off x="0" y="3812400"/>
            <a:ext cx="6091200" cy="6091200"/>
          </a:xfrm>
          <a:prstGeom prst="arc">
            <a:avLst>
              <a:gd name="adj1" fmla="val 12336848"/>
              <a:gd name="adj2" fmla="val 0"/>
            </a:avLst>
          </a:prstGeom>
          <a:ln w="12700">
            <a:solidFill>
              <a:srgbClr val="01189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 name="円弧 9">
            <a:extLst>
              <a:ext uri="{FF2B5EF4-FFF2-40B4-BE49-F238E27FC236}">
                <a16:creationId xmlns:a16="http://schemas.microsoft.com/office/drawing/2014/main" id="{40C96BBF-AA46-B01B-4B34-D1F46F8D8B05}"/>
              </a:ext>
            </a:extLst>
          </p:cNvPr>
          <p:cNvSpPr>
            <a:spLocks/>
          </p:cNvSpPr>
          <p:nvPr/>
        </p:nvSpPr>
        <p:spPr>
          <a:xfrm>
            <a:off x="0" y="4421520"/>
            <a:ext cx="4872960" cy="4872960"/>
          </a:xfrm>
          <a:prstGeom prst="arc">
            <a:avLst>
              <a:gd name="adj1" fmla="val 12740701"/>
              <a:gd name="adj2" fmla="val 0"/>
            </a:avLst>
          </a:prstGeom>
          <a:ln w="12700">
            <a:solidFill>
              <a:srgbClr val="01189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 name="円弧 10">
            <a:extLst>
              <a:ext uri="{FF2B5EF4-FFF2-40B4-BE49-F238E27FC236}">
                <a16:creationId xmlns:a16="http://schemas.microsoft.com/office/drawing/2014/main" id="{B1EADDEA-E310-777E-30FC-56D345C7C727}"/>
              </a:ext>
            </a:extLst>
          </p:cNvPr>
          <p:cNvSpPr>
            <a:spLocks noChangeAspect="1"/>
          </p:cNvSpPr>
          <p:nvPr/>
        </p:nvSpPr>
        <p:spPr>
          <a:xfrm>
            <a:off x="0" y="2892975"/>
            <a:ext cx="7918560" cy="7918560"/>
          </a:xfrm>
          <a:prstGeom prst="arc">
            <a:avLst>
              <a:gd name="adj1" fmla="val 11982617"/>
              <a:gd name="adj2" fmla="val 0"/>
            </a:avLst>
          </a:prstGeom>
          <a:ln w="12700">
            <a:solidFill>
              <a:srgbClr val="01189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 name="円弧 11">
            <a:extLst>
              <a:ext uri="{FF2B5EF4-FFF2-40B4-BE49-F238E27FC236}">
                <a16:creationId xmlns:a16="http://schemas.microsoft.com/office/drawing/2014/main" id="{4A8996E7-1242-B0EC-41C8-7129DD856215}"/>
              </a:ext>
            </a:extLst>
          </p:cNvPr>
          <p:cNvSpPr>
            <a:spLocks noChangeAspect="1"/>
          </p:cNvSpPr>
          <p:nvPr/>
        </p:nvSpPr>
        <p:spPr>
          <a:xfrm>
            <a:off x="0" y="1497744"/>
            <a:ext cx="10720512" cy="10720512"/>
          </a:xfrm>
          <a:prstGeom prst="arc">
            <a:avLst>
              <a:gd name="adj1" fmla="val 11678658"/>
              <a:gd name="adj2" fmla="val 0"/>
            </a:avLst>
          </a:prstGeom>
          <a:ln w="38100">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highlight>
                <a:srgbClr val="011893"/>
              </a:highlight>
              <a:uLnTx/>
              <a:uFillTx/>
              <a:latin typeface="Calibri"/>
              <a:ea typeface="ＭＳ Ｐゴシック" panose="020B0600070205080204" pitchFamily="34" charset="-128"/>
              <a:cs typeface="+mn-cs"/>
            </a:endParaRPr>
          </a:p>
        </p:txBody>
      </p:sp>
      <p:sp>
        <p:nvSpPr>
          <p:cNvPr id="13" name="円弧 12">
            <a:extLst>
              <a:ext uri="{FF2B5EF4-FFF2-40B4-BE49-F238E27FC236}">
                <a16:creationId xmlns:a16="http://schemas.microsoft.com/office/drawing/2014/main" id="{3910B7A6-326B-867D-7AB4-44A43E8E477A}"/>
              </a:ext>
            </a:extLst>
          </p:cNvPr>
          <p:cNvSpPr>
            <a:spLocks noChangeAspect="1"/>
          </p:cNvSpPr>
          <p:nvPr/>
        </p:nvSpPr>
        <p:spPr>
          <a:xfrm>
            <a:off x="0" y="4903071"/>
            <a:ext cx="3898368" cy="3898368"/>
          </a:xfrm>
          <a:prstGeom prst="arc">
            <a:avLst>
              <a:gd name="adj1" fmla="val 13232049"/>
              <a:gd name="adj2" fmla="val 0"/>
            </a:avLst>
          </a:prstGeom>
          <a:ln w="38100">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6" name="円/楕円 5">
            <a:extLst>
              <a:ext uri="{FF2B5EF4-FFF2-40B4-BE49-F238E27FC236}">
                <a16:creationId xmlns:a16="http://schemas.microsoft.com/office/drawing/2014/main" id="{237A5023-6F45-D06D-21AC-2FA27AF572F2}"/>
              </a:ext>
            </a:extLst>
          </p:cNvPr>
          <p:cNvSpPr>
            <a:spLocks noChangeAspect="1"/>
          </p:cNvSpPr>
          <p:nvPr/>
        </p:nvSpPr>
        <p:spPr>
          <a:xfrm>
            <a:off x="-1350000" y="5502255"/>
            <a:ext cx="2700000" cy="270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A8CEF009-C14E-D34F-23DD-E76678C5C3DE}"/>
              </a:ext>
            </a:extLst>
          </p:cNvPr>
          <p:cNvSpPr txBox="1"/>
          <p:nvPr/>
        </p:nvSpPr>
        <p:spPr>
          <a:xfrm rot="2700000">
            <a:off x="-182393"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01FAE9F1-45B2-910C-EB3F-25C6D439DA51}"/>
              </a:ext>
            </a:extLst>
          </p:cNvPr>
          <p:cNvSpPr txBox="1"/>
          <p:nvPr/>
        </p:nvSpPr>
        <p:spPr>
          <a:xfrm>
            <a:off x="9933966" y="6224890"/>
            <a:ext cx="211468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a:t>
            </a:r>
            <a:r>
              <a:rPr kumimoji="1" lang="en-US" altLang="ja-JP" sz="3600" b="0" i="0" u="none" strike="noStrike" kern="1200" cap="none" spc="0" normalizeH="0" baseline="-25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6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5" name="テキスト ボックス 14">
            <a:extLst>
              <a:ext uri="{FF2B5EF4-FFF2-40B4-BE49-F238E27FC236}">
                <a16:creationId xmlns:a16="http://schemas.microsoft.com/office/drawing/2014/main" id="{6B953FAC-AC39-A85D-F428-C3ABF2788C39}"/>
              </a:ext>
            </a:extLst>
          </p:cNvPr>
          <p:cNvSpPr txBox="1"/>
          <p:nvPr/>
        </p:nvSpPr>
        <p:spPr>
          <a:xfrm>
            <a:off x="1331669" y="6290974"/>
            <a:ext cx="19062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R~10</a:t>
            </a:r>
            <a:r>
              <a:rPr kumimoji="1" lang="en-US" altLang="ja-JP" sz="36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6</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425413B8-4E20-2650-0F12-927DB3212A0F}"/>
              </a:ext>
            </a:extLst>
          </p:cNvPr>
          <p:cNvSpPr txBox="1"/>
          <p:nvPr/>
        </p:nvSpPr>
        <p:spPr>
          <a:xfrm>
            <a:off x="1787088" y="5533932"/>
            <a:ext cx="596189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B</a:t>
            </a:r>
            <a:r>
              <a:rPr kumimoji="1" lang="ja-JP" altLang="en-US" sz="4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a:t>
            </a: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r</a:t>
            </a:r>
            <a:r>
              <a:rPr kumimoji="1" lang="en-US" altLang="ja-JP" sz="10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 </a:t>
            </a:r>
            <a:r>
              <a:rPr kumimoji="1" lang="en-US" altLang="ja-JP" sz="48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-3</a:t>
            </a: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                 B</a:t>
            </a:r>
            <a:r>
              <a:rPr kumimoji="1" lang="ja-JP" altLang="en-US" sz="4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a:t>
            </a: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r</a:t>
            </a:r>
            <a:r>
              <a:rPr kumimoji="1" lang="en-US" altLang="ja-JP" sz="10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 </a:t>
            </a:r>
            <a:r>
              <a:rPr kumimoji="1" lang="en-US" altLang="ja-JP" sz="48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-1</a:t>
            </a:r>
            <a:endParaRPr kumimoji="1" lang="ja-JP" altLang="en-US" sz="4800" b="0" i="0" u="none" strike="noStrike" kern="1200" cap="none" spc="0" normalizeH="0" baseline="30000" noProof="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endParaRPr>
          </a:p>
        </p:txBody>
      </p:sp>
      <p:sp>
        <p:nvSpPr>
          <p:cNvPr id="17" name="円/楕円 16">
            <a:extLst>
              <a:ext uri="{FF2B5EF4-FFF2-40B4-BE49-F238E27FC236}">
                <a16:creationId xmlns:a16="http://schemas.microsoft.com/office/drawing/2014/main" id="{E531A159-09A6-835D-E419-37BF752E3801}"/>
              </a:ext>
            </a:extLst>
          </p:cNvPr>
          <p:cNvSpPr/>
          <p:nvPr/>
        </p:nvSpPr>
        <p:spPr>
          <a:xfrm>
            <a:off x="5229459" y="2942790"/>
            <a:ext cx="1183614" cy="12114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フリーフォーム 22">
            <a:extLst>
              <a:ext uri="{FF2B5EF4-FFF2-40B4-BE49-F238E27FC236}">
                <a16:creationId xmlns:a16="http://schemas.microsoft.com/office/drawing/2014/main" id="{7B94DDCB-652B-3234-75C8-B77B05488EFA}"/>
              </a:ext>
            </a:extLst>
          </p:cNvPr>
          <p:cNvSpPr/>
          <p:nvPr/>
        </p:nvSpPr>
        <p:spPr>
          <a:xfrm>
            <a:off x="309349" y="2921046"/>
            <a:ext cx="6135987" cy="2643580"/>
          </a:xfrm>
          <a:custGeom>
            <a:avLst/>
            <a:gdLst>
              <a:gd name="connsiteX0" fmla="*/ 1640 w 6135987"/>
              <a:gd name="connsiteY0" fmla="*/ 2607129 h 2643580"/>
              <a:gd name="connsiteX1" fmla="*/ 164097 w 6135987"/>
              <a:gd name="connsiteY1" fmla="*/ 2314706 h 2643580"/>
              <a:gd name="connsiteX2" fmla="*/ 419386 w 6135987"/>
              <a:gd name="connsiteY2" fmla="*/ 1952660 h 2643580"/>
              <a:gd name="connsiteX3" fmla="*/ 697883 w 6135987"/>
              <a:gd name="connsiteY3" fmla="*/ 1715937 h 2643580"/>
              <a:gd name="connsiteX4" fmla="*/ 981023 w 6135987"/>
              <a:gd name="connsiteY4" fmla="*/ 1451364 h 2643580"/>
              <a:gd name="connsiteX5" fmla="*/ 1421977 w 6135987"/>
              <a:gd name="connsiteY5" fmla="*/ 1205358 h 2643580"/>
              <a:gd name="connsiteX6" fmla="*/ 2104296 w 6135987"/>
              <a:gd name="connsiteY6" fmla="*/ 940785 h 2643580"/>
              <a:gd name="connsiteX7" fmla="*/ 2726273 w 6135987"/>
              <a:gd name="connsiteY7" fmla="*/ 912936 h 2643580"/>
              <a:gd name="connsiteX8" fmla="*/ 3297193 w 6135987"/>
              <a:gd name="connsiteY8" fmla="*/ 871161 h 2643580"/>
              <a:gd name="connsiteX9" fmla="*/ 3905246 w 6135987"/>
              <a:gd name="connsiteY9" fmla="*/ 782970 h 2643580"/>
              <a:gd name="connsiteX10" fmla="*/ 4466882 w 6135987"/>
              <a:gd name="connsiteY10" fmla="*/ 569456 h 2643580"/>
              <a:gd name="connsiteX11" fmla="*/ 4903195 w 6135987"/>
              <a:gd name="connsiteY11" fmla="*/ 346658 h 2643580"/>
              <a:gd name="connsiteX12" fmla="*/ 5177051 w 6135987"/>
              <a:gd name="connsiteY12" fmla="*/ 123860 h 2643580"/>
              <a:gd name="connsiteX13" fmla="*/ 5432340 w 6135987"/>
              <a:gd name="connsiteY13" fmla="*/ 3177 h 2643580"/>
              <a:gd name="connsiteX14" fmla="*/ 5808312 w 6135987"/>
              <a:gd name="connsiteY14" fmla="*/ 54235 h 2643580"/>
              <a:gd name="connsiteX15" fmla="*/ 6012543 w 6135987"/>
              <a:gd name="connsiteY15" fmla="*/ 253825 h 2643580"/>
              <a:gd name="connsiteX16" fmla="*/ 6119301 w 6135987"/>
              <a:gd name="connsiteY16" fmla="*/ 499831 h 2643580"/>
              <a:gd name="connsiteX17" fmla="*/ 6119301 w 6135987"/>
              <a:gd name="connsiteY17" fmla="*/ 796895 h 2643580"/>
              <a:gd name="connsiteX18" fmla="*/ 5961486 w 6135987"/>
              <a:gd name="connsiteY18" fmla="*/ 1117167 h 2643580"/>
              <a:gd name="connsiteX19" fmla="*/ 5604080 w 6135987"/>
              <a:gd name="connsiteY19" fmla="*/ 1270341 h 2643580"/>
              <a:gd name="connsiteX20" fmla="*/ 4963536 w 6135987"/>
              <a:gd name="connsiteY20" fmla="*/ 1339965 h 2643580"/>
              <a:gd name="connsiteX21" fmla="*/ 4587565 w 6135987"/>
              <a:gd name="connsiteY21" fmla="*/ 1344607 h 2643580"/>
              <a:gd name="connsiteX22" fmla="*/ 3998078 w 6135987"/>
              <a:gd name="connsiteY22" fmla="*/ 1483856 h 2643580"/>
              <a:gd name="connsiteX23" fmla="*/ 3468933 w 6135987"/>
              <a:gd name="connsiteY23" fmla="*/ 1511705 h 2643580"/>
              <a:gd name="connsiteX24" fmla="*/ 3009412 w 6135987"/>
              <a:gd name="connsiteY24" fmla="*/ 1539555 h 2643580"/>
              <a:gd name="connsiteX25" fmla="*/ 2461701 w 6135987"/>
              <a:gd name="connsiteY25" fmla="*/ 1511705 h 2643580"/>
              <a:gd name="connsiteX26" fmla="*/ 2039313 w 6135987"/>
              <a:gd name="connsiteY26" fmla="*/ 1511705 h 2643580"/>
              <a:gd name="connsiteX27" fmla="*/ 1556584 w 6135987"/>
              <a:gd name="connsiteY27" fmla="*/ 1576688 h 2643580"/>
              <a:gd name="connsiteX28" fmla="*/ 1110988 w 6135987"/>
              <a:gd name="connsiteY28" fmla="*/ 1725220 h 2643580"/>
              <a:gd name="connsiteX29" fmla="*/ 688600 w 6135987"/>
              <a:gd name="connsiteY29" fmla="*/ 1957301 h 2643580"/>
              <a:gd name="connsiteX30" fmla="*/ 345120 w 6135987"/>
              <a:gd name="connsiteY30" fmla="*/ 2291498 h 2643580"/>
              <a:gd name="connsiteX31" fmla="*/ 173380 w 6135987"/>
              <a:gd name="connsiteY31" fmla="*/ 2505013 h 2643580"/>
              <a:gd name="connsiteX32" fmla="*/ 94472 w 6135987"/>
              <a:gd name="connsiteY32" fmla="*/ 2625695 h 2643580"/>
              <a:gd name="connsiteX33" fmla="*/ 80547 w 6135987"/>
              <a:gd name="connsiteY33" fmla="*/ 2639620 h 2643580"/>
              <a:gd name="connsiteX34" fmla="*/ 1640 w 6135987"/>
              <a:gd name="connsiteY34" fmla="*/ 2607129 h 264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35987" h="2643580">
                <a:moveTo>
                  <a:pt x="1640" y="2607129"/>
                </a:moveTo>
                <a:cubicBezTo>
                  <a:pt x="15565" y="2552977"/>
                  <a:pt x="94473" y="2423784"/>
                  <a:pt x="164097" y="2314706"/>
                </a:cubicBezTo>
                <a:cubicBezTo>
                  <a:pt x="233721" y="2205628"/>
                  <a:pt x="330422" y="2052455"/>
                  <a:pt x="419386" y="1952660"/>
                </a:cubicBezTo>
                <a:cubicBezTo>
                  <a:pt x="508350" y="1852865"/>
                  <a:pt x="604277" y="1799486"/>
                  <a:pt x="697883" y="1715937"/>
                </a:cubicBezTo>
                <a:cubicBezTo>
                  <a:pt x="791489" y="1632388"/>
                  <a:pt x="860341" y="1536460"/>
                  <a:pt x="981023" y="1451364"/>
                </a:cubicBezTo>
                <a:cubicBezTo>
                  <a:pt x="1101705" y="1366268"/>
                  <a:pt x="1234765" y="1290454"/>
                  <a:pt x="1421977" y="1205358"/>
                </a:cubicBezTo>
                <a:cubicBezTo>
                  <a:pt x="1609189" y="1120262"/>
                  <a:pt x="1886913" y="989522"/>
                  <a:pt x="2104296" y="940785"/>
                </a:cubicBezTo>
                <a:cubicBezTo>
                  <a:pt x="2321679" y="892048"/>
                  <a:pt x="2527457" y="924540"/>
                  <a:pt x="2726273" y="912936"/>
                </a:cubicBezTo>
                <a:cubicBezTo>
                  <a:pt x="2925089" y="901332"/>
                  <a:pt x="3100698" y="892822"/>
                  <a:pt x="3297193" y="871161"/>
                </a:cubicBezTo>
                <a:cubicBezTo>
                  <a:pt x="3493688" y="849500"/>
                  <a:pt x="3710298" y="833254"/>
                  <a:pt x="3905246" y="782970"/>
                </a:cubicBezTo>
                <a:cubicBezTo>
                  <a:pt x="4100194" y="732686"/>
                  <a:pt x="4300557" y="642175"/>
                  <a:pt x="4466882" y="569456"/>
                </a:cubicBezTo>
                <a:cubicBezTo>
                  <a:pt x="4633207" y="496737"/>
                  <a:pt x="4784834" y="420924"/>
                  <a:pt x="4903195" y="346658"/>
                </a:cubicBezTo>
                <a:cubicBezTo>
                  <a:pt x="5021557" y="272392"/>
                  <a:pt x="5088860" y="181107"/>
                  <a:pt x="5177051" y="123860"/>
                </a:cubicBezTo>
                <a:cubicBezTo>
                  <a:pt x="5265242" y="66613"/>
                  <a:pt x="5327130" y="14781"/>
                  <a:pt x="5432340" y="3177"/>
                </a:cubicBezTo>
                <a:cubicBezTo>
                  <a:pt x="5537550" y="-8427"/>
                  <a:pt x="5711612" y="12460"/>
                  <a:pt x="5808312" y="54235"/>
                </a:cubicBezTo>
                <a:cubicBezTo>
                  <a:pt x="5905013" y="96010"/>
                  <a:pt x="5960712" y="179559"/>
                  <a:pt x="6012543" y="253825"/>
                </a:cubicBezTo>
                <a:cubicBezTo>
                  <a:pt x="6064375" y="328091"/>
                  <a:pt x="6101508" y="409319"/>
                  <a:pt x="6119301" y="499831"/>
                </a:cubicBezTo>
                <a:cubicBezTo>
                  <a:pt x="6137094" y="590343"/>
                  <a:pt x="6145603" y="694006"/>
                  <a:pt x="6119301" y="796895"/>
                </a:cubicBezTo>
                <a:cubicBezTo>
                  <a:pt x="6092999" y="899784"/>
                  <a:pt x="6047356" y="1038259"/>
                  <a:pt x="5961486" y="1117167"/>
                </a:cubicBezTo>
                <a:cubicBezTo>
                  <a:pt x="5875616" y="1196075"/>
                  <a:pt x="5770405" y="1233208"/>
                  <a:pt x="5604080" y="1270341"/>
                </a:cubicBezTo>
                <a:cubicBezTo>
                  <a:pt x="5437755" y="1307474"/>
                  <a:pt x="5132955" y="1327587"/>
                  <a:pt x="4963536" y="1339965"/>
                </a:cubicBezTo>
                <a:cubicBezTo>
                  <a:pt x="4794117" y="1352343"/>
                  <a:pt x="4748475" y="1320625"/>
                  <a:pt x="4587565" y="1344607"/>
                </a:cubicBezTo>
                <a:cubicBezTo>
                  <a:pt x="4426655" y="1368589"/>
                  <a:pt x="4184517" y="1456006"/>
                  <a:pt x="3998078" y="1483856"/>
                </a:cubicBezTo>
                <a:cubicBezTo>
                  <a:pt x="3811639" y="1511706"/>
                  <a:pt x="3468933" y="1511705"/>
                  <a:pt x="3468933" y="1511705"/>
                </a:cubicBezTo>
                <a:cubicBezTo>
                  <a:pt x="3304156" y="1520988"/>
                  <a:pt x="3177284" y="1539555"/>
                  <a:pt x="3009412" y="1539555"/>
                </a:cubicBezTo>
                <a:cubicBezTo>
                  <a:pt x="2841540" y="1539555"/>
                  <a:pt x="2623384" y="1516347"/>
                  <a:pt x="2461701" y="1511705"/>
                </a:cubicBezTo>
                <a:cubicBezTo>
                  <a:pt x="2300018" y="1507063"/>
                  <a:pt x="2190166" y="1500874"/>
                  <a:pt x="2039313" y="1511705"/>
                </a:cubicBezTo>
                <a:cubicBezTo>
                  <a:pt x="1888460" y="1522535"/>
                  <a:pt x="1711305" y="1541102"/>
                  <a:pt x="1556584" y="1576688"/>
                </a:cubicBezTo>
                <a:cubicBezTo>
                  <a:pt x="1401863" y="1612274"/>
                  <a:pt x="1255652" y="1661785"/>
                  <a:pt x="1110988" y="1725220"/>
                </a:cubicBezTo>
                <a:cubicBezTo>
                  <a:pt x="966324" y="1788655"/>
                  <a:pt x="816245" y="1862921"/>
                  <a:pt x="688600" y="1957301"/>
                </a:cubicBezTo>
                <a:cubicBezTo>
                  <a:pt x="560955" y="2051681"/>
                  <a:pt x="430990" y="2200213"/>
                  <a:pt x="345120" y="2291498"/>
                </a:cubicBezTo>
                <a:cubicBezTo>
                  <a:pt x="259250" y="2382783"/>
                  <a:pt x="215155" y="2449314"/>
                  <a:pt x="173380" y="2505013"/>
                </a:cubicBezTo>
                <a:cubicBezTo>
                  <a:pt x="131605" y="2560712"/>
                  <a:pt x="94472" y="2625695"/>
                  <a:pt x="94472" y="2625695"/>
                </a:cubicBezTo>
                <a:cubicBezTo>
                  <a:pt x="79000" y="2648129"/>
                  <a:pt x="94472" y="2640394"/>
                  <a:pt x="80547" y="2639620"/>
                </a:cubicBezTo>
                <a:cubicBezTo>
                  <a:pt x="66622" y="2638846"/>
                  <a:pt x="-12285" y="2661281"/>
                  <a:pt x="1640" y="2607129"/>
                </a:cubicBezTo>
                <a:close/>
              </a:path>
            </a:pathLst>
          </a:custGeom>
          <a:solidFill>
            <a:schemeClr val="accent6">
              <a:lumMod val="20000"/>
              <a:lumOff val="80000"/>
            </a:schemeClr>
          </a:solidFill>
          <a:ln>
            <a:noFill/>
          </a:ln>
          <a:effectLst>
            <a:glow rad="228600">
              <a:schemeClr val="accent6">
                <a:satMod val="175000"/>
                <a:alpha val="40000"/>
              </a:schemeClr>
            </a:glow>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9" name="フリーフォーム 18">
            <a:extLst>
              <a:ext uri="{FF2B5EF4-FFF2-40B4-BE49-F238E27FC236}">
                <a16:creationId xmlns:a16="http://schemas.microsoft.com/office/drawing/2014/main" id="{22265300-41FB-452E-8FD3-DBB2A2B029C4}"/>
              </a:ext>
            </a:extLst>
          </p:cNvPr>
          <p:cNvSpPr/>
          <p:nvPr/>
        </p:nvSpPr>
        <p:spPr>
          <a:xfrm>
            <a:off x="310989" y="2925068"/>
            <a:ext cx="6112647" cy="3944536"/>
          </a:xfrm>
          <a:custGeom>
            <a:avLst/>
            <a:gdLst>
              <a:gd name="connsiteX0" fmla="*/ 0 w 6112647"/>
              <a:gd name="connsiteY0" fmla="*/ 2598465 h 3944536"/>
              <a:gd name="connsiteX1" fmla="*/ 259931 w 6112647"/>
              <a:gd name="connsiteY1" fmla="*/ 2157511 h 3944536"/>
              <a:gd name="connsiteX2" fmla="*/ 612694 w 6112647"/>
              <a:gd name="connsiteY2" fmla="*/ 1744406 h 3944536"/>
              <a:gd name="connsiteX3" fmla="*/ 1049007 w 6112647"/>
              <a:gd name="connsiteY3" fmla="*/ 1391643 h 3944536"/>
              <a:gd name="connsiteX4" fmla="*/ 1359996 w 6112647"/>
              <a:gd name="connsiteY4" fmla="*/ 1224544 h 3944536"/>
              <a:gd name="connsiteX5" fmla="*/ 1875216 w 6112647"/>
              <a:gd name="connsiteY5" fmla="*/ 992463 h 3944536"/>
              <a:gd name="connsiteX6" fmla="*/ 2645726 w 6112647"/>
              <a:gd name="connsiteY6" fmla="*/ 894989 h 3944536"/>
              <a:gd name="connsiteX7" fmla="*/ 3346611 w 6112647"/>
              <a:gd name="connsiteY7" fmla="*/ 857856 h 3944536"/>
              <a:gd name="connsiteX8" fmla="*/ 4372410 w 6112647"/>
              <a:gd name="connsiteY8" fmla="*/ 616491 h 3944536"/>
              <a:gd name="connsiteX9" fmla="*/ 4961896 w 6112647"/>
              <a:gd name="connsiteY9" fmla="*/ 268370 h 3944536"/>
              <a:gd name="connsiteX10" fmla="*/ 5370359 w 6112647"/>
              <a:gd name="connsiteY10" fmla="*/ 27005 h 3944536"/>
              <a:gd name="connsiteX11" fmla="*/ 5607082 w 6112647"/>
              <a:gd name="connsiteY11" fmla="*/ 13080 h 3944536"/>
              <a:gd name="connsiteX12" fmla="*/ 5843805 w 6112647"/>
              <a:gd name="connsiteY12" fmla="*/ 91988 h 3944536"/>
              <a:gd name="connsiteX13" fmla="*/ 5983054 w 6112647"/>
              <a:gd name="connsiteY13" fmla="*/ 235878 h 3944536"/>
              <a:gd name="connsiteX14" fmla="*/ 6075886 w 6112647"/>
              <a:gd name="connsiteY14" fmla="*/ 435468 h 3944536"/>
              <a:gd name="connsiteX15" fmla="*/ 6108377 w 6112647"/>
              <a:gd name="connsiteY15" fmla="*/ 704682 h 3944536"/>
              <a:gd name="connsiteX16" fmla="*/ 5987695 w 6112647"/>
              <a:gd name="connsiteY16" fmla="*/ 1029596 h 3944536"/>
              <a:gd name="connsiteX17" fmla="*/ 5825238 w 6112647"/>
              <a:gd name="connsiteY17" fmla="*/ 1331302 h 3944536"/>
              <a:gd name="connsiteX18" fmla="*/ 5658140 w 6112647"/>
              <a:gd name="connsiteY18" fmla="*/ 1679423 h 3944536"/>
              <a:gd name="connsiteX19" fmla="*/ 5556024 w 6112647"/>
              <a:gd name="connsiteY19" fmla="*/ 2185360 h 3944536"/>
              <a:gd name="connsiteX20" fmla="*/ 5579232 w 6112647"/>
              <a:gd name="connsiteY20" fmla="*/ 2695939 h 3944536"/>
              <a:gd name="connsiteX21" fmla="*/ 5662782 w 6112647"/>
              <a:gd name="connsiteY21" fmla="*/ 3085836 h 3944536"/>
              <a:gd name="connsiteX22" fmla="*/ 5774181 w 6112647"/>
              <a:gd name="connsiteY22" fmla="*/ 3447882 h 3944536"/>
              <a:gd name="connsiteX23" fmla="*/ 5802030 w 6112647"/>
              <a:gd name="connsiteY23" fmla="*/ 3842420 h 3944536"/>
              <a:gd name="connsiteX24" fmla="*/ 5806672 w 6112647"/>
              <a:gd name="connsiteY24" fmla="*/ 3944536 h 394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12647" h="3944536">
                <a:moveTo>
                  <a:pt x="0" y="2598465"/>
                </a:moveTo>
                <a:cubicBezTo>
                  <a:pt x="78907" y="2449159"/>
                  <a:pt x="157815" y="2299854"/>
                  <a:pt x="259931" y="2157511"/>
                </a:cubicBezTo>
                <a:cubicBezTo>
                  <a:pt x="362047" y="2015168"/>
                  <a:pt x="481181" y="1872051"/>
                  <a:pt x="612694" y="1744406"/>
                </a:cubicBezTo>
                <a:cubicBezTo>
                  <a:pt x="744207" y="1616761"/>
                  <a:pt x="924457" y="1478287"/>
                  <a:pt x="1049007" y="1391643"/>
                </a:cubicBezTo>
                <a:cubicBezTo>
                  <a:pt x="1173557" y="1304999"/>
                  <a:pt x="1222295" y="1291074"/>
                  <a:pt x="1359996" y="1224544"/>
                </a:cubicBezTo>
                <a:cubicBezTo>
                  <a:pt x="1497697" y="1158014"/>
                  <a:pt x="1660928" y="1047389"/>
                  <a:pt x="1875216" y="992463"/>
                </a:cubicBezTo>
                <a:cubicBezTo>
                  <a:pt x="2089504" y="937537"/>
                  <a:pt x="2400494" y="917423"/>
                  <a:pt x="2645726" y="894989"/>
                </a:cubicBezTo>
                <a:cubicBezTo>
                  <a:pt x="2890958" y="872555"/>
                  <a:pt x="3058830" y="904272"/>
                  <a:pt x="3346611" y="857856"/>
                </a:cubicBezTo>
                <a:cubicBezTo>
                  <a:pt x="3634392" y="811440"/>
                  <a:pt x="4103196" y="714739"/>
                  <a:pt x="4372410" y="616491"/>
                </a:cubicBezTo>
                <a:cubicBezTo>
                  <a:pt x="4641624" y="518243"/>
                  <a:pt x="4961896" y="268370"/>
                  <a:pt x="4961896" y="268370"/>
                </a:cubicBezTo>
                <a:cubicBezTo>
                  <a:pt x="5128221" y="170122"/>
                  <a:pt x="5262828" y="69553"/>
                  <a:pt x="5370359" y="27005"/>
                </a:cubicBezTo>
                <a:cubicBezTo>
                  <a:pt x="5477890" y="-15543"/>
                  <a:pt x="5528174" y="2250"/>
                  <a:pt x="5607082" y="13080"/>
                </a:cubicBezTo>
                <a:cubicBezTo>
                  <a:pt x="5685990" y="23910"/>
                  <a:pt x="5781143" y="54855"/>
                  <a:pt x="5843805" y="91988"/>
                </a:cubicBezTo>
                <a:cubicBezTo>
                  <a:pt x="5906467" y="129121"/>
                  <a:pt x="5944374" y="178631"/>
                  <a:pt x="5983054" y="235878"/>
                </a:cubicBezTo>
                <a:cubicBezTo>
                  <a:pt x="6021734" y="293125"/>
                  <a:pt x="6054999" y="357334"/>
                  <a:pt x="6075886" y="435468"/>
                </a:cubicBezTo>
                <a:cubicBezTo>
                  <a:pt x="6096773" y="513602"/>
                  <a:pt x="6123075" y="605661"/>
                  <a:pt x="6108377" y="704682"/>
                </a:cubicBezTo>
                <a:cubicBezTo>
                  <a:pt x="6093679" y="803703"/>
                  <a:pt x="6034885" y="925159"/>
                  <a:pt x="5987695" y="1029596"/>
                </a:cubicBezTo>
                <a:cubicBezTo>
                  <a:pt x="5940505" y="1134033"/>
                  <a:pt x="5880164" y="1222998"/>
                  <a:pt x="5825238" y="1331302"/>
                </a:cubicBezTo>
                <a:cubicBezTo>
                  <a:pt x="5770312" y="1439606"/>
                  <a:pt x="5703009" y="1537080"/>
                  <a:pt x="5658140" y="1679423"/>
                </a:cubicBezTo>
                <a:cubicBezTo>
                  <a:pt x="5613271" y="1821766"/>
                  <a:pt x="5569175" y="2015941"/>
                  <a:pt x="5556024" y="2185360"/>
                </a:cubicBezTo>
                <a:cubicBezTo>
                  <a:pt x="5542873" y="2354779"/>
                  <a:pt x="5561439" y="2545860"/>
                  <a:pt x="5579232" y="2695939"/>
                </a:cubicBezTo>
                <a:cubicBezTo>
                  <a:pt x="5597025" y="2846018"/>
                  <a:pt x="5630291" y="2960512"/>
                  <a:pt x="5662782" y="3085836"/>
                </a:cubicBezTo>
                <a:cubicBezTo>
                  <a:pt x="5695273" y="3211160"/>
                  <a:pt x="5750973" y="3321785"/>
                  <a:pt x="5774181" y="3447882"/>
                </a:cubicBezTo>
                <a:cubicBezTo>
                  <a:pt x="5797389" y="3573979"/>
                  <a:pt x="5796615" y="3759645"/>
                  <a:pt x="5802030" y="3842420"/>
                </a:cubicBezTo>
                <a:cubicBezTo>
                  <a:pt x="5807445" y="3925195"/>
                  <a:pt x="5807058" y="3934865"/>
                  <a:pt x="5806672" y="3944536"/>
                </a:cubicBezTo>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1" name="フリーフォーム 20">
            <a:extLst>
              <a:ext uri="{FF2B5EF4-FFF2-40B4-BE49-F238E27FC236}">
                <a16:creationId xmlns:a16="http://schemas.microsoft.com/office/drawing/2014/main" id="{77DACAFF-C2A8-61A3-0FD5-70C3E086DDB5}"/>
              </a:ext>
            </a:extLst>
          </p:cNvPr>
          <p:cNvSpPr/>
          <p:nvPr/>
        </p:nvSpPr>
        <p:spPr>
          <a:xfrm>
            <a:off x="389896" y="4265091"/>
            <a:ext cx="4645564" cy="2609155"/>
          </a:xfrm>
          <a:custGeom>
            <a:avLst/>
            <a:gdLst>
              <a:gd name="connsiteX0" fmla="*/ 0 w 4645564"/>
              <a:gd name="connsiteY0" fmla="*/ 1277008 h 2609155"/>
              <a:gd name="connsiteX1" fmla="*/ 162457 w 4645564"/>
              <a:gd name="connsiteY1" fmla="*/ 1072777 h 2609155"/>
              <a:gd name="connsiteX2" fmla="*/ 431672 w 4645564"/>
              <a:gd name="connsiteY2" fmla="*/ 794280 h 2609155"/>
              <a:gd name="connsiteX3" fmla="*/ 798360 w 4645564"/>
              <a:gd name="connsiteY3" fmla="*/ 501857 h 2609155"/>
              <a:gd name="connsiteX4" fmla="*/ 1239314 w 4645564"/>
              <a:gd name="connsiteY4" fmla="*/ 297626 h 2609155"/>
              <a:gd name="connsiteX5" fmla="*/ 1680268 w 4645564"/>
              <a:gd name="connsiteY5" fmla="*/ 190868 h 2609155"/>
              <a:gd name="connsiteX6" fmla="*/ 2107298 w 4645564"/>
              <a:gd name="connsiteY6" fmla="*/ 167660 h 2609155"/>
              <a:gd name="connsiteX7" fmla="*/ 2515761 w 4645564"/>
              <a:gd name="connsiteY7" fmla="*/ 181585 h 2609155"/>
              <a:gd name="connsiteX8" fmla="*/ 2817466 w 4645564"/>
              <a:gd name="connsiteY8" fmla="*/ 195510 h 2609155"/>
              <a:gd name="connsiteX9" fmla="*/ 3476577 w 4645564"/>
              <a:gd name="connsiteY9" fmla="*/ 176944 h 2609155"/>
              <a:gd name="connsiteX10" fmla="*/ 4084630 w 4645564"/>
              <a:gd name="connsiteY10" fmla="*/ 102678 h 2609155"/>
              <a:gd name="connsiteX11" fmla="*/ 4558076 w 4645564"/>
              <a:gd name="connsiteY11" fmla="*/ 5203 h 2609155"/>
              <a:gd name="connsiteX12" fmla="*/ 4636983 w 4645564"/>
              <a:gd name="connsiteY12" fmla="*/ 274418 h 2609155"/>
              <a:gd name="connsiteX13" fmla="*/ 4446677 w 4645564"/>
              <a:gd name="connsiteY13" fmla="*/ 668956 h 2609155"/>
              <a:gd name="connsiteX14" fmla="*/ 4344561 w 4645564"/>
              <a:gd name="connsiteY14" fmla="*/ 1012436 h 2609155"/>
              <a:gd name="connsiteX15" fmla="*/ 4321353 w 4645564"/>
              <a:gd name="connsiteY15" fmla="*/ 1532298 h 2609155"/>
              <a:gd name="connsiteX16" fmla="*/ 4390977 w 4645564"/>
              <a:gd name="connsiteY16" fmla="*/ 1898986 h 2609155"/>
              <a:gd name="connsiteX17" fmla="*/ 4474526 w 4645564"/>
              <a:gd name="connsiteY17" fmla="*/ 2191408 h 2609155"/>
              <a:gd name="connsiteX18" fmla="*/ 4493093 w 4645564"/>
              <a:gd name="connsiteY18" fmla="*/ 2534889 h 2609155"/>
              <a:gd name="connsiteX19" fmla="*/ 4493093 w 4645564"/>
              <a:gd name="connsiteY19" fmla="*/ 2609155 h 2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5564" h="2609155">
                <a:moveTo>
                  <a:pt x="0" y="1277008"/>
                </a:moveTo>
                <a:cubicBezTo>
                  <a:pt x="45256" y="1215120"/>
                  <a:pt x="90512" y="1153232"/>
                  <a:pt x="162457" y="1072777"/>
                </a:cubicBezTo>
                <a:cubicBezTo>
                  <a:pt x="234402" y="992322"/>
                  <a:pt x="325688" y="889433"/>
                  <a:pt x="431672" y="794280"/>
                </a:cubicBezTo>
                <a:cubicBezTo>
                  <a:pt x="537656" y="699127"/>
                  <a:pt x="663753" y="584633"/>
                  <a:pt x="798360" y="501857"/>
                </a:cubicBezTo>
                <a:cubicBezTo>
                  <a:pt x="932967" y="419081"/>
                  <a:pt x="1092329" y="349457"/>
                  <a:pt x="1239314" y="297626"/>
                </a:cubicBezTo>
                <a:cubicBezTo>
                  <a:pt x="1386299" y="245794"/>
                  <a:pt x="1535604" y="212529"/>
                  <a:pt x="1680268" y="190868"/>
                </a:cubicBezTo>
                <a:cubicBezTo>
                  <a:pt x="1824932" y="169207"/>
                  <a:pt x="1968049" y="169207"/>
                  <a:pt x="2107298" y="167660"/>
                </a:cubicBezTo>
                <a:cubicBezTo>
                  <a:pt x="2246547" y="166113"/>
                  <a:pt x="2515761" y="181585"/>
                  <a:pt x="2515761" y="181585"/>
                </a:cubicBezTo>
                <a:cubicBezTo>
                  <a:pt x="2634122" y="186227"/>
                  <a:pt x="2657330" y="196283"/>
                  <a:pt x="2817466" y="195510"/>
                </a:cubicBezTo>
                <a:cubicBezTo>
                  <a:pt x="2977602" y="194737"/>
                  <a:pt x="3265383" y="192416"/>
                  <a:pt x="3476577" y="176944"/>
                </a:cubicBezTo>
                <a:cubicBezTo>
                  <a:pt x="3687771" y="161472"/>
                  <a:pt x="3904380" y="131301"/>
                  <a:pt x="4084630" y="102678"/>
                </a:cubicBezTo>
                <a:cubicBezTo>
                  <a:pt x="4264880" y="74054"/>
                  <a:pt x="4466017" y="-23420"/>
                  <a:pt x="4558076" y="5203"/>
                </a:cubicBezTo>
                <a:cubicBezTo>
                  <a:pt x="4650135" y="33826"/>
                  <a:pt x="4655550" y="163792"/>
                  <a:pt x="4636983" y="274418"/>
                </a:cubicBezTo>
                <a:cubicBezTo>
                  <a:pt x="4618417" y="385043"/>
                  <a:pt x="4495414" y="545953"/>
                  <a:pt x="4446677" y="668956"/>
                </a:cubicBezTo>
                <a:cubicBezTo>
                  <a:pt x="4397940" y="791959"/>
                  <a:pt x="4365448" y="868546"/>
                  <a:pt x="4344561" y="1012436"/>
                </a:cubicBezTo>
                <a:cubicBezTo>
                  <a:pt x="4323674" y="1156326"/>
                  <a:pt x="4313617" y="1384540"/>
                  <a:pt x="4321353" y="1532298"/>
                </a:cubicBezTo>
                <a:cubicBezTo>
                  <a:pt x="4329089" y="1680056"/>
                  <a:pt x="4365448" y="1789134"/>
                  <a:pt x="4390977" y="1898986"/>
                </a:cubicBezTo>
                <a:cubicBezTo>
                  <a:pt x="4416506" y="2008838"/>
                  <a:pt x="4457507" y="2085424"/>
                  <a:pt x="4474526" y="2191408"/>
                </a:cubicBezTo>
                <a:cubicBezTo>
                  <a:pt x="4491545" y="2297392"/>
                  <a:pt x="4489999" y="2465265"/>
                  <a:pt x="4493093" y="2534889"/>
                </a:cubicBezTo>
                <a:cubicBezTo>
                  <a:pt x="4496187" y="2604513"/>
                  <a:pt x="4494640" y="2606834"/>
                  <a:pt x="4493093" y="2609155"/>
                </a:cubicBezTo>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2" name="フリーフォーム 21">
            <a:extLst>
              <a:ext uri="{FF2B5EF4-FFF2-40B4-BE49-F238E27FC236}">
                <a16:creationId xmlns:a16="http://schemas.microsoft.com/office/drawing/2014/main" id="{FD445595-B52C-EED5-D13B-BB25DD93BA4F}"/>
              </a:ext>
            </a:extLst>
          </p:cNvPr>
          <p:cNvSpPr/>
          <p:nvPr/>
        </p:nvSpPr>
        <p:spPr>
          <a:xfrm>
            <a:off x="232081" y="2552922"/>
            <a:ext cx="7723213" cy="4316682"/>
          </a:xfrm>
          <a:custGeom>
            <a:avLst/>
            <a:gdLst>
              <a:gd name="connsiteX0" fmla="*/ 0 w 7723213"/>
              <a:gd name="connsiteY0" fmla="*/ 2961328 h 4316682"/>
              <a:gd name="connsiteX1" fmla="*/ 241365 w 7723213"/>
              <a:gd name="connsiteY1" fmla="*/ 2432183 h 4316682"/>
              <a:gd name="connsiteX2" fmla="*/ 510579 w 7723213"/>
              <a:gd name="connsiteY2" fmla="*/ 2005153 h 4316682"/>
              <a:gd name="connsiteX3" fmla="*/ 909759 w 7723213"/>
              <a:gd name="connsiteY3" fmla="*/ 1527066 h 4316682"/>
              <a:gd name="connsiteX4" fmla="*/ 1471395 w 7723213"/>
              <a:gd name="connsiteY4" fmla="*/ 1044337 h 4316682"/>
              <a:gd name="connsiteX5" fmla="*/ 2019107 w 7723213"/>
              <a:gd name="connsiteY5" fmla="*/ 751915 h 4316682"/>
              <a:gd name="connsiteX6" fmla="*/ 2673576 w 7723213"/>
              <a:gd name="connsiteY6" fmla="*/ 491984 h 4316682"/>
              <a:gd name="connsiteX7" fmla="*/ 3346611 w 7723213"/>
              <a:gd name="connsiteY7" fmla="*/ 343452 h 4316682"/>
              <a:gd name="connsiteX8" fmla="*/ 4001080 w 7723213"/>
              <a:gd name="connsiteY8" fmla="*/ 334168 h 4316682"/>
              <a:gd name="connsiteX9" fmla="*/ 4794798 w 7723213"/>
              <a:gd name="connsiteY9" fmla="*/ 204203 h 4316682"/>
              <a:gd name="connsiteX10" fmla="*/ 5927355 w 7723213"/>
              <a:gd name="connsiteY10" fmla="*/ 4613 h 4316682"/>
              <a:gd name="connsiteX11" fmla="*/ 6688581 w 7723213"/>
              <a:gd name="connsiteY11" fmla="*/ 417718 h 4316682"/>
              <a:gd name="connsiteX12" fmla="*/ 6660731 w 7723213"/>
              <a:gd name="connsiteY12" fmla="*/ 1243927 h 4316682"/>
              <a:gd name="connsiteX13" fmla="*/ 6864963 w 7723213"/>
              <a:gd name="connsiteY13" fmla="*/ 1865904 h 4316682"/>
              <a:gd name="connsiteX14" fmla="*/ 7208443 w 7723213"/>
              <a:gd name="connsiteY14" fmla="*/ 2357917 h 4316682"/>
              <a:gd name="connsiteX15" fmla="*/ 7533357 w 7723213"/>
              <a:gd name="connsiteY15" fmla="*/ 3156276 h 4316682"/>
              <a:gd name="connsiteX16" fmla="*/ 7705097 w 7723213"/>
              <a:gd name="connsiteY16" fmla="*/ 4001052 h 4316682"/>
              <a:gd name="connsiteX17" fmla="*/ 7709738 w 7723213"/>
              <a:gd name="connsiteY17" fmla="*/ 4316682 h 431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3213" h="4316682">
                <a:moveTo>
                  <a:pt x="0" y="2961328"/>
                </a:moveTo>
                <a:cubicBezTo>
                  <a:pt x="78134" y="2776436"/>
                  <a:pt x="156269" y="2591545"/>
                  <a:pt x="241365" y="2432183"/>
                </a:cubicBezTo>
                <a:cubicBezTo>
                  <a:pt x="326461" y="2272821"/>
                  <a:pt x="399180" y="2156006"/>
                  <a:pt x="510579" y="2005153"/>
                </a:cubicBezTo>
                <a:cubicBezTo>
                  <a:pt x="621978" y="1854300"/>
                  <a:pt x="749623" y="1687202"/>
                  <a:pt x="909759" y="1527066"/>
                </a:cubicBezTo>
                <a:cubicBezTo>
                  <a:pt x="1069895" y="1366930"/>
                  <a:pt x="1286504" y="1173529"/>
                  <a:pt x="1471395" y="1044337"/>
                </a:cubicBezTo>
                <a:cubicBezTo>
                  <a:pt x="1656286" y="915145"/>
                  <a:pt x="1818744" y="843974"/>
                  <a:pt x="2019107" y="751915"/>
                </a:cubicBezTo>
                <a:cubicBezTo>
                  <a:pt x="2219471" y="659856"/>
                  <a:pt x="2452325" y="560061"/>
                  <a:pt x="2673576" y="491984"/>
                </a:cubicBezTo>
                <a:cubicBezTo>
                  <a:pt x="2894827" y="423907"/>
                  <a:pt x="3125360" y="369755"/>
                  <a:pt x="3346611" y="343452"/>
                </a:cubicBezTo>
                <a:cubicBezTo>
                  <a:pt x="3567862" y="317149"/>
                  <a:pt x="3759715" y="357376"/>
                  <a:pt x="4001080" y="334168"/>
                </a:cubicBezTo>
                <a:cubicBezTo>
                  <a:pt x="4242445" y="310960"/>
                  <a:pt x="4794798" y="204203"/>
                  <a:pt x="4794798" y="204203"/>
                </a:cubicBezTo>
                <a:cubicBezTo>
                  <a:pt x="5115844" y="149277"/>
                  <a:pt x="5611725" y="-30973"/>
                  <a:pt x="5927355" y="4613"/>
                </a:cubicBezTo>
                <a:cubicBezTo>
                  <a:pt x="6242986" y="40199"/>
                  <a:pt x="6566352" y="211166"/>
                  <a:pt x="6688581" y="417718"/>
                </a:cubicBezTo>
                <a:cubicBezTo>
                  <a:pt x="6810810" y="624270"/>
                  <a:pt x="6631334" y="1002563"/>
                  <a:pt x="6660731" y="1243927"/>
                </a:cubicBezTo>
                <a:cubicBezTo>
                  <a:pt x="6690128" y="1485291"/>
                  <a:pt x="6773678" y="1680239"/>
                  <a:pt x="6864963" y="1865904"/>
                </a:cubicBezTo>
                <a:cubicBezTo>
                  <a:pt x="6956248" y="2051569"/>
                  <a:pt x="7097044" y="2142855"/>
                  <a:pt x="7208443" y="2357917"/>
                </a:cubicBezTo>
                <a:cubicBezTo>
                  <a:pt x="7319842" y="2572979"/>
                  <a:pt x="7450581" y="2882420"/>
                  <a:pt x="7533357" y="3156276"/>
                </a:cubicBezTo>
                <a:cubicBezTo>
                  <a:pt x="7616133" y="3430132"/>
                  <a:pt x="7675700" y="3807651"/>
                  <a:pt x="7705097" y="4001052"/>
                </a:cubicBezTo>
                <a:cubicBezTo>
                  <a:pt x="7734494" y="4194453"/>
                  <a:pt x="7722116" y="4255567"/>
                  <a:pt x="7709738" y="4316682"/>
                </a:cubicBezTo>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5" name="フリーフォーム 24">
            <a:extLst>
              <a:ext uri="{FF2B5EF4-FFF2-40B4-BE49-F238E27FC236}">
                <a16:creationId xmlns:a16="http://schemas.microsoft.com/office/drawing/2014/main" id="{166620B5-A3D8-43B3-A020-732C84885100}"/>
              </a:ext>
            </a:extLst>
          </p:cNvPr>
          <p:cNvSpPr/>
          <p:nvPr/>
        </p:nvSpPr>
        <p:spPr>
          <a:xfrm>
            <a:off x="2901015" y="3328045"/>
            <a:ext cx="2172280" cy="576227"/>
          </a:xfrm>
          <a:custGeom>
            <a:avLst/>
            <a:gdLst>
              <a:gd name="connsiteX0" fmla="*/ 0 w 2172280"/>
              <a:gd name="connsiteY0" fmla="*/ 496653 h 576227"/>
              <a:gd name="connsiteX1" fmla="*/ 181024 w 2172280"/>
              <a:gd name="connsiteY1" fmla="*/ 389896 h 576227"/>
              <a:gd name="connsiteX2" fmla="*/ 487371 w 2172280"/>
              <a:gd name="connsiteY2" fmla="*/ 575561 h 576227"/>
              <a:gd name="connsiteX3" fmla="*/ 812284 w 2172280"/>
              <a:gd name="connsiteY3" fmla="*/ 310989 h 576227"/>
              <a:gd name="connsiteX4" fmla="*/ 1178973 w 2172280"/>
              <a:gd name="connsiteY4" fmla="*/ 510578 h 576227"/>
              <a:gd name="connsiteX5" fmla="*/ 1452829 w 2172280"/>
              <a:gd name="connsiteY5" fmla="*/ 106757 h 576227"/>
              <a:gd name="connsiteX6" fmla="*/ 1981974 w 2172280"/>
              <a:gd name="connsiteY6" fmla="*/ 310989 h 576227"/>
              <a:gd name="connsiteX7" fmla="*/ 2172280 w 2172280"/>
              <a:gd name="connsiteY7" fmla="*/ 0 h 57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280" h="576227">
                <a:moveTo>
                  <a:pt x="0" y="496653"/>
                </a:moveTo>
                <a:cubicBezTo>
                  <a:pt x="49898" y="436699"/>
                  <a:pt x="99796" y="376745"/>
                  <a:pt x="181024" y="389896"/>
                </a:cubicBezTo>
                <a:cubicBezTo>
                  <a:pt x="262253" y="403047"/>
                  <a:pt x="382161" y="588712"/>
                  <a:pt x="487371" y="575561"/>
                </a:cubicBezTo>
                <a:cubicBezTo>
                  <a:pt x="592581" y="562410"/>
                  <a:pt x="697017" y="321819"/>
                  <a:pt x="812284" y="310989"/>
                </a:cubicBezTo>
                <a:cubicBezTo>
                  <a:pt x="927551" y="300159"/>
                  <a:pt x="1072216" y="544617"/>
                  <a:pt x="1178973" y="510578"/>
                </a:cubicBezTo>
                <a:cubicBezTo>
                  <a:pt x="1285731" y="476539"/>
                  <a:pt x="1318996" y="140022"/>
                  <a:pt x="1452829" y="106757"/>
                </a:cubicBezTo>
                <a:cubicBezTo>
                  <a:pt x="1586662" y="73492"/>
                  <a:pt x="1862066" y="328782"/>
                  <a:pt x="1981974" y="310989"/>
                </a:cubicBezTo>
                <a:cubicBezTo>
                  <a:pt x="2101883" y="293196"/>
                  <a:pt x="2137081" y="146598"/>
                  <a:pt x="2172280"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6" name="フリーフォーム 25">
            <a:extLst>
              <a:ext uri="{FF2B5EF4-FFF2-40B4-BE49-F238E27FC236}">
                <a16:creationId xmlns:a16="http://schemas.microsoft.com/office/drawing/2014/main" id="{0308B779-F829-5876-656F-AB03635B6D36}"/>
              </a:ext>
            </a:extLst>
          </p:cNvPr>
          <p:cNvSpPr/>
          <p:nvPr/>
        </p:nvSpPr>
        <p:spPr>
          <a:xfrm>
            <a:off x="2910298" y="4228520"/>
            <a:ext cx="1847367" cy="418080"/>
          </a:xfrm>
          <a:custGeom>
            <a:avLst/>
            <a:gdLst>
              <a:gd name="connsiteX0" fmla="*/ 0 w 1847367"/>
              <a:gd name="connsiteY0" fmla="*/ 213515 h 418080"/>
              <a:gd name="connsiteX1" fmla="*/ 167099 w 1847367"/>
              <a:gd name="connsiteY1" fmla="*/ 357405 h 418080"/>
              <a:gd name="connsiteX2" fmla="*/ 440955 w 1847367"/>
              <a:gd name="connsiteY2" fmla="*/ 74266 h 418080"/>
              <a:gd name="connsiteX3" fmla="*/ 840134 w 1847367"/>
              <a:gd name="connsiteY3" fmla="*/ 417746 h 418080"/>
              <a:gd name="connsiteX4" fmla="*/ 1123274 w 1847367"/>
              <a:gd name="connsiteY4" fmla="*/ 0 h 418080"/>
              <a:gd name="connsiteX5" fmla="*/ 1629211 w 1847367"/>
              <a:gd name="connsiteY5" fmla="*/ 417746 h 418080"/>
              <a:gd name="connsiteX6" fmla="*/ 1847367 w 1847367"/>
              <a:gd name="connsiteY6" fmla="*/ 55699 h 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67" h="418080">
                <a:moveTo>
                  <a:pt x="0" y="213515"/>
                </a:moveTo>
                <a:cubicBezTo>
                  <a:pt x="46803" y="297064"/>
                  <a:pt x="93607" y="380613"/>
                  <a:pt x="167099" y="357405"/>
                </a:cubicBezTo>
                <a:cubicBezTo>
                  <a:pt x="240592" y="334197"/>
                  <a:pt x="328783" y="64209"/>
                  <a:pt x="440955" y="74266"/>
                </a:cubicBezTo>
                <a:cubicBezTo>
                  <a:pt x="553127" y="84323"/>
                  <a:pt x="726414" y="430124"/>
                  <a:pt x="840134" y="417746"/>
                </a:cubicBezTo>
                <a:cubicBezTo>
                  <a:pt x="953854" y="405368"/>
                  <a:pt x="991761" y="0"/>
                  <a:pt x="1123274" y="0"/>
                </a:cubicBezTo>
                <a:cubicBezTo>
                  <a:pt x="1254787" y="0"/>
                  <a:pt x="1508529" y="408463"/>
                  <a:pt x="1629211" y="417746"/>
                </a:cubicBezTo>
                <a:cubicBezTo>
                  <a:pt x="1749893" y="427029"/>
                  <a:pt x="1798630" y="241364"/>
                  <a:pt x="1847367" y="55699"/>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7" name="テキスト ボックス 26">
            <a:extLst>
              <a:ext uri="{FF2B5EF4-FFF2-40B4-BE49-F238E27FC236}">
                <a16:creationId xmlns:a16="http://schemas.microsoft.com/office/drawing/2014/main" id="{37D852F2-62F0-8664-BBFD-5B96190A7F18}"/>
              </a:ext>
            </a:extLst>
          </p:cNvPr>
          <p:cNvSpPr txBox="1"/>
          <p:nvPr/>
        </p:nvSpPr>
        <p:spPr>
          <a:xfrm>
            <a:off x="5088526" y="6224890"/>
            <a:ext cx="2015295"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a:t>
            </a:r>
            <a:r>
              <a:rPr kumimoji="1" lang="en-US" altLang="ja-JP" sz="3600" b="0" i="0" u="none" strike="noStrike" kern="1200" cap="none" spc="0" normalizeH="0" baseline="-25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A</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6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8</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28" name="テキスト ボックス 27">
            <a:extLst>
              <a:ext uri="{FF2B5EF4-FFF2-40B4-BE49-F238E27FC236}">
                <a16:creationId xmlns:a16="http://schemas.microsoft.com/office/drawing/2014/main" id="{B1736A43-521A-9660-E1F1-15B205681B57}"/>
              </a:ext>
            </a:extLst>
          </p:cNvPr>
          <p:cNvSpPr txBox="1"/>
          <p:nvPr/>
        </p:nvSpPr>
        <p:spPr>
          <a:xfrm rot="20542357">
            <a:off x="4869630" y="3356117"/>
            <a:ext cx="15143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F79646">
                    <a:lumMod val="50000"/>
                  </a:srgbClr>
                </a:solidFill>
                <a:effectLst/>
                <a:uLnTx/>
                <a:uFillTx/>
                <a:latin typeface="Gill Sans MT" panose="020B0502020104020203" pitchFamily="34" charset="0"/>
                <a:ea typeface="ＭＳ Ｐゴシック" panose="020B0600070205080204" pitchFamily="34" charset="-128"/>
                <a:cs typeface="+mn-cs"/>
              </a:rPr>
              <a:t>Fireball</a:t>
            </a:r>
            <a:endParaRPr kumimoji="1" lang="ja-JP" altLang="en-US" sz="3200" b="1" i="1" u="none" strike="noStrike" kern="1200" cap="none" spc="0" normalizeH="0" baseline="0" noProof="0">
              <a:ln>
                <a:noFill/>
              </a:ln>
              <a:solidFill>
                <a:srgbClr val="F79646">
                  <a:lumMod val="50000"/>
                </a:srgbClr>
              </a:solidFill>
              <a:effectLst/>
              <a:uLnTx/>
              <a:uFillTx/>
              <a:latin typeface="Gill Sans MT" panose="020B0502020104020203" pitchFamily="34" charset="0"/>
              <a:ea typeface="ＭＳ Ｐゴシック" panose="020B0600070205080204" pitchFamily="34" charset="-128"/>
              <a:cs typeface="+mn-cs"/>
            </a:endParaRPr>
          </a:p>
        </p:txBody>
      </p:sp>
      <p:sp>
        <p:nvSpPr>
          <p:cNvPr id="29" name="テキスト ボックス 28">
            <a:extLst>
              <a:ext uri="{FF2B5EF4-FFF2-40B4-BE49-F238E27FC236}">
                <a16:creationId xmlns:a16="http://schemas.microsoft.com/office/drawing/2014/main" id="{172864D2-650D-B2B4-F62F-1394172D1044}"/>
              </a:ext>
            </a:extLst>
          </p:cNvPr>
          <p:cNvSpPr txBox="1"/>
          <p:nvPr/>
        </p:nvSpPr>
        <p:spPr>
          <a:xfrm rot="21226055">
            <a:off x="2420147" y="3745989"/>
            <a:ext cx="23230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Alfven wave</a:t>
            </a:r>
            <a:endParaRPr kumimoji="1" lang="ja-JP" altLang="en-US" sz="32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68010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79619A-4283-3CB2-4216-FB84173C9D5E}"/>
              </a:ext>
            </a:extLst>
          </p:cNvPr>
          <p:cNvSpPr>
            <a:spLocks noGrp="1"/>
          </p:cNvSpPr>
          <p:nvPr>
            <p:ph type="title"/>
          </p:nvPr>
        </p:nvSpPr>
        <p:spPr/>
        <p:txBody>
          <a:bodyPr/>
          <a:lstStyle/>
          <a:p>
            <a:r>
              <a:rPr kumimoji="1" lang="en-US" altLang="ja-JP" dirty="0"/>
              <a:t>Fireball Creates FRB Waves?</a:t>
            </a:r>
            <a:endParaRPr kumimoji="1" lang="ja-JP" altLang="en-US"/>
          </a:p>
        </p:txBody>
      </p:sp>
      <p:sp>
        <p:nvSpPr>
          <p:cNvPr id="3" name="日付プレースホルダー 2">
            <a:extLst>
              <a:ext uri="{FF2B5EF4-FFF2-40B4-BE49-F238E27FC236}">
                <a16:creationId xmlns:a16="http://schemas.microsoft.com/office/drawing/2014/main" id="{4074C2E4-32F3-A487-A3B1-4650DE33B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44AC910D-E928-9368-0E61-AF8D7B4347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1B677BC8-A5D2-AF3D-21AE-B11DB3450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9" name="円弧 8">
            <a:extLst>
              <a:ext uri="{FF2B5EF4-FFF2-40B4-BE49-F238E27FC236}">
                <a16:creationId xmlns:a16="http://schemas.microsoft.com/office/drawing/2014/main" id="{66F0927A-23A3-8CA1-4073-F3FBD8B7CD75}"/>
              </a:ext>
            </a:extLst>
          </p:cNvPr>
          <p:cNvSpPr>
            <a:spLocks noChangeAspect="1"/>
          </p:cNvSpPr>
          <p:nvPr/>
        </p:nvSpPr>
        <p:spPr>
          <a:xfrm>
            <a:off x="0" y="3812400"/>
            <a:ext cx="6091200" cy="6091200"/>
          </a:xfrm>
          <a:prstGeom prst="arc">
            <a:avLst>
              <a:gd name="adj1" fmla="val 12336848"/>
              <a:gd name="adj2" fmla="val 0"/>
            </a:avLst>
          </a:prstGeom>
          <a:ln w="12700">
            <a:solidFill>
              <a:srgbClr val="01189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 name="円弧 9">
            <a:extLst>
              <a:ext uri="{FF2B5EF4-FFF2-40B4-BE49-F238E27FC236}">
                <a16:creationId xmlns:a16="http://schemas.microsoft.com/office/drawing/2014/main" id="{40C96BBF-AA46-B01B-4B34-D1F46F8D8B05}"/>
              </a:ext>
            </a:extLst>
          </p:cNvPr>
          <p:cNvSpPr>
            <a:spLocks/>
          </p:cNvSpPr>
          <p:nvPr/>
        </p:nvSpPr>
        <p:spPr>
          <a:xfrm>
            <a:off x="0" y="4421520"/>
            <a:ext cx="4872960" cy="4872960"/>
          </a:xfrm>
          <a:prstGeom prst="arc">
            <a:avLst>
              <a:gd name="adj1" fmla="val 12740701"/>
              <a:gd name="adj2" fmla="val 0"/>
            </a:avLst>
          </a:prstGeom>
          <a:ln w="12700">
            <a:solidFill>
              <a:srgbClr val="01189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 name="円弧 10">
            <a:extLst>
              <a:ext uri="{FF2B5EF4-FFF2-40B4-BE49-F238E27FC236}">
                <a16:creationId xmlns:a16="http://schemas.microsoft.com/office/drawing/2014/main" id="{B1EADDEA-E310-777E-30FC-56D345C7C727}"/>
              </a:ext>
            </a:extLst>
          </p:cNvPr>
          <p:cNvSpPr>
            <a:spLocks noChangeAspect="1"/>
          </p:cNvSpPr>
          <p:nvPr/>
        </p:nvSpPr>
        <p:spPr>
          <a:xfrm>
            <a:off x="0" y="2892975"/>
            <a:ext cx="7918560" cy="7918560"/>
          </a:xfrm>
          <a:prstGeom prst="arc">
            <a:avLst>
              <a:gd name="adj1" fmla="val 11982617"/>
              <a:gd name="adj2" fmla="val 0"/>
            </a:avLst>
          </a:prstGeom>
          <a:ln w="12700">
            <a:solidFill>
              <a:srgbClr val="01189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 name="円弧 11">
            <a:extLst>
              <a:ext uri="{FF2B5EF4-FFF2-40B4-BE49-F238E27FC236}">
                <a16:creationId xmlns:a16="http://schemas.microsoft.com/office/drawing/2014/main" id="{4A8996E7-1242-B0EC-41C8-7129DD856215}"/>
              </a:ext>
            </a:extLst>
          </p:cNvPr>
          <p:cNvSpPr>
            <a:spLocks noChangeAspect="1"/>
          </p:cNvSpPr>
          <p:nvPr/>
        </p:nvSpPr>
        <p:spPr>
          <a:xfrm>
            <a:off x="0" y="1497744"/>
            <a:ext cx="10720512" cy="10720512"/>
          </a:xfrm>
          <a:prstGeom prst="arc">
            <a:avLst>
              <a:gd name="adj1" fmla="val 11678658"/>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highlight>
                <a:srgbClr val="011893"/>
              </a:highlight>
              <a:uLnTx/>
              <a:uFillTx/>
              <a:latin typeface="Calibri"/>
              <a:ea typeface="ＭＳ Ｐゴシック" panose="020B0600070205080204" pitchFamily="34" charset="-128"/>
              <a:cs typeface="+mn-cs"/>
            </a:endParaRPr>
          </a:p>
        </p:txBody>
      </p:sp>
      <p:sp>
        <p:nvSpPr>
          <p:cNvPr id="13" name="円弧 12">
            <a:extLst>
              <a:ext uri="{FF2B5EF4-FFF2-40B4-BE49-F238E27FC236}">
                <a16:creationId xmlns:a16="http://schemas.microsoft.com/office/drawing/2014/main" id="{3910B7A6-326B-867D-7AB4-44A43E8E477A}"/>
              </a:ext>
            </a:extLst>
          </p:cNvPr>
          <p:cNvSpPr>
            <a:spLocks noChangeAspect="1"/>
          </p:cNvSpPr>
          <p:nvPr/>
        </p:nvSpPr>
        <p:spPr>
          <a:xfrm>
            <a:off x="0" y="4903071"/>
            <a:ext cx="3898368" cy="3898368"/>
          </a:xfrm>
          <a:prstGeom prst="arc">
            <a:avLst>
              <a:gd name="adj1" fmla="val 13232049"/>
              <a:gd name="adj2" fmla="val 0"/>
            </a:avLst>
          </a:prstGeom>
          <a:ln>
            <a:solidFill>
              <a:srgbClr val="01189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6" name="円/楕円 5">
            <a:extLst>
              <a:ext uri="{FF2B5EF4-FFF2-40B4-BE49-F238E27FC236}">
                <a16:creationId xmlns:a16="http://schemas.microsoft.com/office/drawing/2014/main" id="{237A5023-6F45-D06D-21AC-2FA27AF572F2}"/>
              </a:ext>
            </a:extLst>
          </p:cNvPr>
          <p:cNvSpPr>
            <a:spLocks noChangeAspect="1"/>
          </p:cNvSpPr>
          <p:nvPr/>
        </p:nvSpPr>
        <p:spPr>
          <a:xfrm>
            <a:off x="-1350000" y="5502255"/>
            <a:ext cx="2700000" cy="270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A8CEF009-C14E-D34F-23DD-E76678C5C3DE}"/>
              </a:ext>
            </a:extLst>
          </p:cNvPr>
          <p:cNvSpPr txBox="1"/>
          <p:nvPr/>
        </p:nvSpPr>
        <p:spPr>
          <a:xfrm rot="2700000">
            <a:off x="-182393"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01FAE9F1-45B2-910C-EB3F-25C6D439DA51}"/>
              </a:ext>
            </a:extLst>
          </p:cNvPr>
          <p:cNvSpPr txBox="1"/>
          <p:nvPr/>
        </p:nvSpPr>
        <p:spPr>
          <a:xfrm>
            <a:off x="9946705" y="6227915"/>
            <a:ext cx="211468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a:t>
            </a:r>
            <a:r>
              <a:rPr kumimoji="1" lang="en-US" altLang="ja-JP" sz="3600" b="0" i="0" u="none" strike="noStrike" kern="1200" cap="none" spc="0" normalizeH="0" baseline="-25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6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5" name="テキスト ボックス 14">
            <a:extLst>
              <a:ext uri="{FF2B5EF4-FFF2-40B4-BE49-F238E27FC236}">
                <a16:creationId xmlns:a16="http://schemas.microsoft.com/office/drawing/2014/main" id="{6B953FAC-AC39-A85D-F428-C3ABF2788C39}"/>
              </a:ext>
            </a:extLst>
          </p:cNvPr>
          <p:cNvSpPr txBox="1"/>
          <p:nvPr/>
        </p:nvSpPr>
        <p:spPr>
          <a:xfrm>
            <a:off x="1331669" y="6290974"/>
            <a:ext cx="19062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R~10</a:t>
            </a:r>
            <a:r>
              <a:rPr kumimoji="1" lang="en-US" altLang="ja-JP" sz="36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6</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425413B8-4E20-2650-0F12-927DB3212A0F}"/>
              </a:ext>
            </a:extLst>
          </p:cNvPr>
          <p:cNvSpPr txBox="1"/>
          <p:nvPr/>
        </p:nvSpPr>
        <p:spPr>
          <a:xfrm>
            <a:off x="1748589" y="5537348"/>
            <a:ext cx="596189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B</a:t>
            </a:r>
            <a:r>
              <a:rPr kumimoji="1" lang="ja-JP" altLang="en-US" sz="4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a:t>
            </a: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r</a:t>
            </a:r>
            <a:r>
              <a:rPr kumimoji="1" lang="en-US" altLang="ja-JP" sz="10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 </a:t>
            </a:r>
            <a:r>
              <a:rPr kumimoji="1" lang="en-US" altLang="ja-JP" sz="48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-3</a:t>
            </a: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                 B</a:t>
            </a:r>
            <a:r>
              <a:rPr kumimoji="1" lang="ja-JP" altLang="en-US" sz="4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a:t>
            </a:r>
            <a:r>
              <a:rPr kumimoji="1" lang="en-US" altLang="ja-JP" sz="4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r</a:t>
            </a:r>
            <a:r>
              <a:rPr kumimoji="1" lang="en-US" altLang="ja-JP" sz="10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 </a:t>
            </a:r>
            <a:r>
              <a:rPr kumimoji="1" lang="en-US" altLang="ja-JP" sz="48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rPr>
              <a:t>-1</a:t>
            </a:r>
            <a:endParaRPr kumimoji="1" lang="ja-JP" altLang="en-US" sz="4800" b="0" i="0" u="none" strike="noStrike" kern="1200" cap="none" spc="0" normalizeH="0" baseline="30000" noProof="0">
              <a:ln>
                <a:noFill/>
              </a:ln>
              <a:solidFill>
                <a:prstClr val="black"/>
              </a:solidFill>
              <a:effectLst/>
              <a:uLnTx/>
              <a:uFillTx/>
              <a:latin typeface="Gill Sans MT" panose="020B0502020104020203" pitchFamily="34" charset="0"/>
              <a:ea typeface="ＭＳ Ｐゴシック" panose="020B0600070205080204" pitchFamily="34" charset="-128"/>
              <a:cs typeface="Arial" panose="020B0604020202020204" pitchFamily="34" charset="0"/>
            </a:endParaRPr>
          </a:p>
        </p:txBody>
      </p:sp>
      <p:sp>
        <p:nvSpPr>
          <p:cNvPr id="17" name="円/楕円 16">
            <a:extLst>
              <a:ext uri="{FF2B5EF4-FFF2-40B4-BE49-F238E27FC236}">
                <a16:creationId xmlns:a16="http://schemas.microsoft.com/office/drawing/2014/main" id="{E531A159-09A6-835D-E419-37BF752E3801}"/>
              </a:ext>
            </a:extLst>
          </p:cNvPr>
          <p:cNvSpPr/>
          <p:nvPr/>
        </p:nvSpPr>
        <p:spPr>
          <a:xfrm>
            <a:off x="5229459" y="2942790"/>
            <a:ext cx="1183614" cy="12114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フリーフォーム 22">
            <a:extLst>
              <a:ext uri="{FF2B5EF4-FFF2-40B4-BE49-F238E27FC236}">
                <a16:creationId xmlns:a16="http://schemas.microsoft.com/office/drawing/2014/main" id="{7B94DDCB-652B-3234-75C8-B77B05488EFA}"/>
              </a:ext>
            </a:extLst>
          </p:cNvPr>
          <p:cNvSpPr/>
          <p:nvPr/>
        </p:nvSpPr>
        <p:spPr>
          <a:xfrm>
            <a:off x="309349" y="2921046"/>
            <a:ext cx="6135987" cy="2643580"/>
          </a:xfrm>
          <a:custGeom>
            <a:avLst/>
            <a:gdLst>
              <a:gd name="connsiteX0" fmla="*/ 1640 w 6135987"/>
              <a:gd name="connsiteY0" fmla="*/ 2607129 h 2643580"/>
              <a:gd name="connsiteX1" fmla="*/ 164097 w 6135987"/>
              <a:gd name="connsiteY1" fmla="*/ 2314706 h 2643580"/>
              <a:gd name="connsiteX2" fmla="*/ 419386 w 6135987"/>
              <a:gd name="connsiteY2" fmla="*/ 1952660 h 2643580"/>
              <a:gd name="connsiteX3" fmla="*/ 697883 w 6135987"/>
              <a:gd name="connsiteY3" fmla="*/ 1715937 h 2643580"/>
              <a:gd name="connsiteX4" fmla="*/ 981023 w 6135987"/>
              <a:gd name="connsiteY4" fmla="*/ 1451364 h 2643580"/>
              <a:gd name="connsiteX5" fmla="*/ 1421977 w 6135987"/>
              <a:gd name="connsiteY5" fmla="*/ 1205358 h 2643580"/>
              <a:gd name="connsiteX6" fmla="*/ 2104296 w 6135987"/>
              <a:gd name="connsiteY6" fmla="*/ 940785 h 2643580"/>
              <a:gd name="connsiteX7" fmla="*/ 2726273 w 6135987"/>
              <a:gd name="connsiteY7" fmla="*/ 912936 h 2643580"/>
              <a:gd name="connsiteX8" fmla="*/ 3297193 w 6135987"/>
              <a:gd name="connsiteY8" fmla="*/ 871161 h 2643580"/>
              <a:gd name="connsiteX9" fmla="*/ 3905246 w 6135987"/>
              <a:gd name="connsiteY9" fmla="*/ 782970 h 2643580"/>
              <a:gd name="connsiteX10" fmla="*/ 4466882 w 6135987"/>
              <a:gd name="connsiteY10" fmla="*/ 569456 h 2643580"/>
              <a:gd name="connsiteX11" fmla="*/ 4903195 w 6135987"/>
              <a:gd name="connsiteY11" fmla="*/ 346658 h 2643580"/>
              <a:gd name="connsiteX12" fmla="*/ 5177051 w 6135987"/>
              <a:gd name="connsiteY12" fmla="*/ 123860 h 2643580"/>
              <a:gd name="connsiteX13" fmla="*/ 5432340 w 6135987"/>
              <a:gd name="connsiteY13" fmla="*/ 3177 h 2643580"/>
              <a:gd name="connsiteX14" fmla="*/ 5808312 w 6135987"/>
              <a:gd name="connsiteY14" fmla="*/ 54235 h 2643580"/>
              <a:gd name="connsiteX15" fmla="*/ 6012543 w 6135987"/>
              <a:gd name="connsiteY15" fmla="*/ 253825 h 2643580"/>
              <a:gd name="connsiteX16" fmla="*/ 6119301 w 6135987"/>
              <a:gd name="connsiteY16" fmla="*/ 499831 h 2643580"/>
              <a:gd name="connsiteX17" fmla="*/ 6119301 w 6135987"/>
              <a:gd name="connsiteY17" fmla="*/ 796895 h 2643580"/>
              <a:gd name="connsiteX18" fmla="*/ 5961486 w 6135987"/>
              <a:gd name="connsiteY18" fmla="*/ 1117167 h 2643580"/>
              <a:gd name="connsiteX19" fmla="*/ 5604080 w 6135987"/>
              <a:gd name="connsiteY19" fmla="*/ 1270341 h 2643580"/>
              <a:gd name="connsiteX20" fmla="*/ 4963536 w 6135987"/>
              <a:gd name="connsiteY20" fmla="*/ 1339965 h 2643580"/>
              <a:gd name="connsiteX21" fmla="*/ 4587565 w 6135987"/>
              <a:gd name="connsiteY21" fmla="*/ 1344607 h 2643580"/>
              <a:gd name="connsiteX22" fmla="*/ 3998078 w 6135987"/>
              <a:gd name="connsiteY22" fmla="*/ 1483856 h 2643580"/>
              <a:gd name="connsiteX23" fmla="*/ 3468933 w 6135987"/>
              <a:gd name="connsiteY23" fmla="*/ 1511705 h 2643580"/>
              <a:gd name="connsiteX24" fmla="*/ 3009412 w 6135987"/>
              <a:gd name="connsiteY24" fmla="*/ 1539555 h 2643580"/>
              <a:gd name="connsiteX25" fmla="*/ 2461701 w 6135987"/>
              <a:gd name="connsiteY25" fmla="*/ 1511705 h 2643580"/>
              <a:gd name="connsiteX26" fmla="*/ 2039313 w 6135987"/>
              <a:gd name="connsiteY26" fmla="*/ 1511705 h 2643580"/>
              <a:gd name="connsiteX27" fmla="*/ 1556584 w 6135987"/>
              <a:gd name="connsiteY27" fmla="*/ 1576688 h 2643580"/>
              <a:gd name="connsiteX28" fmla="*/ 1110988 w 6135987"/>
              <a:gd name="connsiteY28" fmla="*/ 1725220 h 2643580"/>
              <a:gd name="connsiteX29" fmla="*/ 688600 w 6135987"/>
              <a:gd name="connsiteY29" fmla="*/ 1957301 h 2643580"/>
              <a:gd name="connsiteX30" fmla="*/ 345120 w 6135987"/>
              <a:gd name="connsiteY30" fmla="*/ 2291498 h 2643580"/>
              <a:gd name="connsiteX31" fmla="*/ 173380 w 6135987"/>
              <a:gd name="connsiteY31" fmla="*/ 2505013 h 2643580"/>
              <a:gd name="connsiteX32" fmla="*/ 94472 w 6135987"/>
              <a:gd name="connsiteY32" fmla="*/ 2625695 h 2643580"/>
              <a:gd name="connsiteX33" fmla="*/ 80547 w 6135987"/>
              <a:gd name="connsiteY33" fmla="*/ 2639620 h 2643580"/>
              <a:gd name="connsiteX34" fmla="*/ 1640 w 6135987"/>
              <a:gd name="connsiteY34" fmla="*/ 2607129 h 264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35987" h="2643580">
                <a:moveTo>
                  <a:pt x="1640" y="2607129"/>
                </a:moveTo>
                <a:cubicBezTo>
                  <a:pt x="15565" y="2552977"/>
                  <a:pt x="94473" y="2423784"/>
                  <a:pt x="164097" y="2314706"/>
                </a:cubicBezTo>
                <a:cubicBezTo>
                  <a:pt x="233721" y="2205628"/>
                  <a:pt x="330422" y="2052455"/>
                  <a:pt x="419386" y="1952660"/>
                </a:cubicBezTo>
                <a:cubicBezTo>
                  <a:pt x="508350" y="1852865"/>
                  <a:pt x="604277" y="1799486"/>
                  <a:pt x="697883" y="1715937"/>
                </a:cubicBezTo>
                <a:cubicBezTo>
                  <a:pt x="791489" y="1632388"/>
                  <a:pt x="860341" y="1536460"/>
                  <a:pt x="981023" y="1451364"/>
                </a:cubicBezTo>
                <a:cubicBezTo>
                  <a:pt x="1101705" y="1366268"/>
                  <a:pt x="1234765" y="1290454"/>
                  <a:pt x="1421977" y="1205358"/>
                </a:cubicBezTo>
                <a:cubicBezTo>
                  <a:pt x="1609189" y="1120262"/>
                  <a:pt x="1886913" y="989522"/>
                  <a:pt x="2104296" y="940785"/>
                </a:cubicBezTo>
                <a:cubicBezTo>
                  <a:pt x="2321679" y="892048"/>
                  <a:pt x="2527457" y="924540"/>
                  <a:pt x="2726273" y="912936"/>
                </a:cubicBezTo>
                <a:cubicBezTo>
                  <a:pt x="2925089" y="901332"/>
                  <a:pt x="3100698" y="892822"/>
                  <a:pt x="3297193" y="871161"/>
                </a:cubicBezTo>
                <a:cubicBezTo>
                  <a:pt x="3493688" y="849500"/>
                  <a:pt x="3710298" y="833254"/>
                  <a:pt x="3905246" y="782970"/>
                </a:cubicBezTo>
                <a:cubicBezTo>
                  <a:pt x="4100194" y="732686"/>
                  <a:pt x="4300557" y="642175"/>
                  <a:pt x="4466882" y="569456"/>
                </a:cubicBezTo>
                <a:cubicBezTo>
                  <a:pt x="4633207" y="496737"/>
                  <a:pt x="4784834" y="420924"/>
                  <a:pt x="4903195" y="346658"/>
                </a:cubicBezTo>
                <a:cubicBezTo>
                  <a:pt x="5021557" y="272392"/>
                  <a:pt x="5088860" y="181107"/>
                  <a:pt x="5177051" y="123860"/>
                </a:cubicBezTo>
                <a:cubicBezTo>
                  <a:pt x="5265242" y="66613"/>
                  <a:pt x="5327130" y="14781"/>
                  <a:pt x="5432340" y="3177"/>
                </a:cubicBezTo>
                <a:cubicBezTo>
                  <a:pt x="5537550" y="-8427"/>
                  <a:pt x="5711612" y="12460"/>
                  <a:pt x="5808312" y="54235"/>
                </a:cubicBezTo>
                <a:cubicBezTo>
                  <a:pt x="5905013" y="96010"/>
                  <a:pt x="5960712" y="179559"/>
                  <a:pt x="6012543" y="253825"/>
                </a:cubicBezTo>
                <a:cubicBezTo>
                  <a:pt x="6064375" y="328091"/>
                  <a:pt x="6101508" y="409319"/>
                  <a:pt x="6119301" y="499831"/>
                </a:cubicBezTo>
                <a:cubicBezTo>
                  <a:pt x="6137094" y="590343"/>
                  <a:pt x="6145603" y="694006"/>
                  <a:pt x="6119301" y="796895"/>
                </a:cubicBezTo>
                <a:cubicBezTo>
                  <a:pt x="6092999" y="899784"/>
                  <a:pt x="6047356" y="1038259"/>
                  <a:pt x="5961486" y="1117167"/>
                </a:cubicBezTo>
                <a:cubicBezTo>
                  <a:pt x="5875616" y="1196075"/>
                  <a:pt x="5770405" y="1233208"/>
                  <a:pt x="5604080" y="1270341"/>
                </a:cubicBezTo>
                <a:cubicBezTo>
                  <a:pt x="5437755" y="1307474"/>
                  <a:pt x="5132955" y="1327587"/>
                  <a:pt x="4963536" y="1339965"/>
                </a:cubicBezTo>
                <a:cubicBezTo>
                  <a:pt x="4794117" y="1352343"/>
                  <a:pt x="4748475" y="1320625"/>
                  <a:pt x="4587565" y="1344607"/>
                </a:cubicBezTo>
                <a:cubicBezTo>
                  <a:pt x="4426655" y="1368589"/>
                  <a:pt x="4184517" y="1456006"/>
                  <a:pt x="3998078" y="1483856"/>
                </a:cubicBezTo>
                <a:cubicBezTo>
                  <a:pt x="3811639" y="1511706"/>
                  <a:pt x="3468933" y="1511705"/>
                  <a:pt x="3468933" y="1511705"/>
                </a:cubicBezTo>
                <a:cubicBezTo>
                  <a:pt x="3304156" y="1520988"/>
                  <a:pt x="3177284" y="1539555"/>
                  <a:pt x="3009412" y="1539555"/>
                </a:cubicBezTo>
                <a:cubicBezTo>
                  <a:pt x="2841540" y="1539555"/>
                  <a:pt x="2623384" y="1516347"/>
                  <a:pt x="2461701" y="1511705"/>
                </a:cubicBezTo>
                <a:cubicBezTo>
                  <a:pt x="2300018" y="1507063"/>
                  <a:pt x="2190166" y="1500874"/>
                  <a:pt x="2039313" y="1511705"/>
                </a:cubicBezTo>
                <a:cubicBezTo>
                  <a:pt x="1888460" y="1522535"/>
                  <a:pt x="1711305" y="1541102"/>
                  <a:pt x="1556584" y="1576688"/>
                </a:cubicBezTo>
                <a:cubicBezTo>
                  <a:pt x="1401863" y="1612274"/>
                  <a:pt x="1255652" y="1661785"/>
                  <a:pt x="1110988" y="1725220"/>
                </a:cubicBezTo>
                <a:cubicBezTo>
                  <a:pt x="966324" y="1788655"/>
                  <a:pt x="816245" y="1862921"/>
                  <a:pt x="688600" y="1957301"/>
                </a:cubicBezTo>
                <a:cubicBezTo>
                  <a:pt x="560955" y="2051681"/>
                  <a:pt x="430990" y="2200213"/>
                  <a:pt x="345120" y="2291498"/>
                </a:cubicBezTo>
                <a:cubicBezTo>
                  <a:pt x="259250" y="2382783"/>
                  <a:pt x="215155" y="2449314"/>
                  <a:pt x="173380" y="2505013"/>
                </a:cubicBezTo>
                <a:cubicBezTo>
                  <a:pt x="131605" y="2560712"/>
                  <a:pt x="94472" y="2625695"/>
                  <a:pt x="94472" y="2625695"/>
                </a:cubicBezTo>
                <a:cubicBezTo>
                  <a:pt x="79000" y="2648129"/>
                  <a:pt x="94472" y="2640394"/>
                  <a:pt x="80547" y="2639620"/>
                </a:cubicBezTo>
                <a:cubicBezTo>
                  <a:pt x="66622" y="2638846"/>
                  <a:pt x="-12285" y="2661281"/>
                  <a:pt x="1640" y="2607129"/>
                </a:cubicBezTo>
                <a:close/>
              </a:path>
            </a:pathLst>
          </a:custGeom>
          <a:solidFill>
            <a:schemeClr val="accent6">
              <a:lumMod val="20000"/>
              <a:lumOff val="80000"/>
            </a:schemeClr>
          </a:solidFill>
          <a:ln>
            <a:noFill/>
          </a:ln>
          <a:effectLst>
            <a:glow rad="228600">
              <a:schemeClr val="accent6">
                <a:satMod val="175000"/>
                <a:alpha val="40000"/>
              </a:schemeClr>
            </a:glow>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9" name="フリーフォーム 18">
            <a:extLst>
              <a:ext uri="{FF2B5EF4-FFF2-40B4-BE49-F238E27FC236}">
                <a16:creationId xmlns:a16="http://schemas.microsoft.com/office/drawing/2014/main" id="{22265300-41FB-452E-8FD3-DBB2A2B029C4}"/>
              </a:ext>
            </a:extLst>
          </p:cNvPr>
          <p:cNvSpPr/>
          <p:nvPr/>
        </p:nvSpPr>
        <p:spPr>
          <a:xfrm>
            <a:off x="310989" y="2925068"/>
            <a:ext cx="6112647" cy="3944536"/>
          </a:xfrm>
          <a:custGeom>
            <a:avLst/>
            <a:gdLst>
              <a:gd name="connsiteX0" fmla="*/ 0 w 6112647"/>
              <a:gd name="connsiteY0" fmla="*/ 2598465 h 3944536"/>
              <a:gd name="connsiteX1" fmla="*/ 259931 w 6112647"/>
              <a:gd name="connsiteY1" fmla="*/ 2157511 h 3944536"/>
              <a:gd name="connsiteX2" fmla="*/ 612694 w 6112647"/>
              <a:gd name="connsiteY2" fmla="*/ 1744406 h 3944536"/>
              <a:gd name="connsiteX3" fmla="*/ 1049007 w 6112647"/>
              <a:gd name="connsiteY3" fmla="*/ 1391643 h 3944536"/>
              <a:gd name="connsiteX4" fmla="*/ 1359996 w 6112647"/>
              <a:gd name="connsiteY4" fmla="*/ 1224544 h 3944536"/>
              <a:gd name="connsiteX5" fmla="*/ 1875216 w 6112647"/>
              <a:gd name="connsiteY5" fmla="*/ 992463 h 3944536"/>
              <a:gd name="connsiteX6" fmla="*/ 2645726 w 6112647"/>
              <a:gd name="connsiteY6" fmla="*/ 894989 h 3944536"/>
              <a:gd name="connsiteX7" fmla="*/ 3346611 w 6112647"/>
              <a:gd name="connsiteY7" fmla="*/ 857856 h 3944536"/>
              <a:gd name="connsiteX8" fmla="*/ 4372410 w 6112647"/>
              <a:gd name="connsiteY8" fmla="*/ 616491 h 3944536"/>
              <a:gd name="connsiteX9" fmla="*/ 4961896 w 6112647"/>
              <a:gd name="connsiteY9" fmla="*/ 268370 h 3944536"/>
              <a:gd name="connsiteX10" fmla="*/ 5370359 w 6112647"/>
              <a:gd name="connsiteY10" fmla="*/ 27005 h 3944536"/>
              <a:gd name="connsiteX11" fmla="*/ 5607082 w 6112647"/>
              <a:gd name="connsiteY11" fmla="*/ 13080 h 3944536"/>
              <a:gd name="connsiteX12" fmla="*/ 5843805 w 6112647"/>
              <a:gd name="connsiteY12" fmla="*/ 91988 h 3944536"/>
              <a:gd name="connsiteX13" fmla="*/ 5983054 w 6112647"/>
              <a:gd name="connsiteY13" fmla="*/ 235878 h 3944536"/>
              <a:gd name="connsiteX14" fmla="*/ 6075886 w 6112647"/>
              <a:gd name="connsiteY14" fmla="*/ 435468 h 3944536"/>
              <a:gd name="connsiteX15" fmla="*/ 6108377 w 6112647"/>
              <a:gd name="connsiteY15" fmla="*/ 704682 h 3944536"/>
              <a:gd name="connsiteX16" fmla="*/ 5987695 w 6112647"/>
              <a:gd name="connsiteY16" fmla="*/ 1029596 h 3944536"/>
              <a:gd name="connsiteX17" fmla="*/ 5825238 w 6112647"/>
              <a:gd name="connsiteY17" fmla="*/ 1331302 h 3944536"/>
              <a:gd name="connsiteX18" fmla="*/ 5658140 w 6112647"/>
              <a:gd name="connsiteY18" fmla="*/ 1679423 h 3944536"/>
              <a:gd name="connsiteX19" fmla="*/ 5556024 w 6112647"/>
              <a:gd name="connsiteY19" fmla="*/ 2185360 h 3944536"/>
              <a:gd name="connsiteX20" fmla="*/ 5579232 w 6112647"/>
              <a:gd name="connsiteY20" fmla="*/ 2695939 h 3944536"/>
              <a:gd name="connsiteX21" fmla="*/ 5662782 w 6112647"/>
              <a:gd name="connsiteY21" fmla="*/ 3085836 h 3944536"/>
              <a:gd name="connsiteX22" fmla="*/ 5774181 w 6112647"/>
              <a:gd name="connsiteY22" fmla="*/ 3447882 h 3944536"/>
              <a:gd name="connsiteX23" fmla="*/ 5802030 w 6112647"/>
              <a:gd name="connsiteY23" fmla="*/ 3842420 h 3944536"/>
              <a:gd name="connsiteX24" fmla="*/ 5806672 w 6112647"/>
              <a:gd name="connsiteY24" fmla="*/ 3944536 h 394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12647" h="3944536">
                <a:moveTo>
                  <a:pt x="0" y="2598465"/>
                </a:moveTo>
                <a:cubicBezTo>
                  <a:pt x="78907" y="2449159"/>
                  <a:pt x="157815" y="2299854"/>
                  <a:pt x="259931" y="2157511"/>
                </a:cubicBezTo>
                <a:cubicBezTo>
                  <a:pt x="362047" y="2015168"/>
                  <a:pt x="481181" y="1872051"/>
                  <a:pt x="612694" y="1744406"/>
                </a:cubicBezTo>
                <a:cubicBezTo>
                  <a:pt x="744207" y="1616761"/>
                  <a:pt x="924457" y="1478287"/>
                  <a:pt x="1049007" y="1391643"/>
                </a:cubicBezTo>
                <a:cubicBezTo>
                  <a:pt x="1173557" y="1304999"/>
                  <a:pt x="1222295" y="1291074"/>
                  <a:pt x="1359996" y="1224544"/>
                </a:cubicBezTo>
                <a:cubicBezTo>
                  <a:pt x="1497697" y="1158014"/>
                  <a:pt x="1660928" y="1047389"/>
                  <a:pt x="1875216" y="992463"/>
                </a:cubicBezTo>
                <a:cubicBezTo>
                  <a:pt x="2089504" y="937537"/>
                  <a:pt x="2400494" y="917423"/>
                  <a:pt x="2645726" y="894989"/>
                </a:cubicBezTo>
                <a:cubicBezTo>
                  <a:pt x="2890958" y="872555"/>
                  <a:pt x="3058830" y="904272"/>
                  <a:pt x="3346611" y="857856"/>
                </a:cubicBezTo>
                <a:cubicBezTo>
                  <a:pt x="3634392" y="811440"/>
                  <a:pt x="4103196" y="714739"/>
                  <a:pt x="4372410" y="616491"/>
                </a:cubicBezTo>
                <a:cubicBezTo>
                  <a:pt x="4641624" y="518243"/>
                  <a:pt x="4961896" y="268370"/>
                  <a:pt x="4961896" y="268370"/>
                </a:cubicBezTo>
                <a:cubicBezTo>
                  <a:pt x="5128221" y="170122"/>
                  <a:pt x="5262828" y="69553"/>
                  <a:pt x="5370359" y="27005"/>
                </a:cubicBezTo>
                <a:cubicBezTo>
                  <a:pt x="5477890" y="-15543"/>
                  <a:pt x="5528174" y="2250"/>
                  <a:pt x="5607082" y="13080"/>
                </a:cubicBezTo>
                <a:cubicBezTo>
                  <a:pt x="5685990" y="23910"/>
                  <a:pt x="5781143" y="54855"/>
                  <a:pt x="5843805" y="91988"/>
                </a:cubicBezTo>
                <a:cubicBezTo>
                  <a:pt x="5906467" y="129121"/>
                  <a:pt x="5944374" y="178631"/>
                  <a:pt x="5983054" y="235878"/>
                </a:cubicBezTo>
                <a:cubicBezTo>
                  <a:pt x="6021734" y="293125"/>
                  <a:pt x="6054999" y="357334"/>
                  <a:pt x="6075886" y="435468"/>
                </a:cubicBezTo>
                <a:cubicBezTo>
                  <a:pt x="6096773" y="513602"/>
                  <a:pt x="6123075" y="605661"/>
                  <a:pt x="6108377" y="704682"/>
                </a:cubicBezTo>
                <a:cubicBezTo>
                  <a:pt x="6093679" y="803703"/>
                  <a:pt x="6034885" y="925159"/>
                  <a:pt x="5987695" y="1029596"/>
                </a:cubicBezTo>
                <a:cubicBezTo>
                  <a:pt x="5940505" y="1134033"/>
                  <a:pt x="5880164" y="1222998"/>
                  <a:pt x="5825238" y="1331302"/>
                </a:cubicBezTo>
                <a:cubicBezTo>
                  <a:pt x="5770312" y="1439606"/>
                  <a:pt x="5703009" y="1537080"/>
                  <a:pt x="5658140" y="1679423"/>
                </a:cubicBezTo>
                <a:cubicBezTo>
                  <a:pt x="5613271" y="1821766"/>
                  <a:pt x="5569175" y="2015941"/>
                  <a:pt x="5556024" y="2185360"/>
                </a:cubicBezTo>
                <a:cubicBezTo>
                  <a:pt x="5542873" y="2354779"/>
                  <a:pt x="5561439" y="2545860"/>
                  <a:pt x="5579232" y="2695939"/>
                </a:cubicBezTo>
                <a:cubicBezTo>
                  <a:pt x="5597025" y="2846018"/>
                  <a:pt x="5630291" y="2960512"/>
                  <a:pt x="5662782" y="3085836"/>
                </a:cubicBezTo>
                <a:cubicBezTo>
                  <a:pt x="5695273" y="3211160"/>
                  <a:pt x="5750973" y="3321785"/>
                  <a:pt x="5774181" y="3447882"/>
                </a:cubicBezTo>
                <a:cubicBezTo>
                  <a:pt x="5797389" y="3573979"/>
                  <a:pt x="5796615" y="3759645"/>
                  <a:pt x="5802030" y="3842420"/>
                </a:cubicBezTo>
                <a:cubicBezTo>
                  <a:pt x="5807445" y="3925195"/>
                  <a:pt x="5807058" y="3934865"/>
                  <a:pt x="5806672" y="3944536"/>
                </a:cubicBezTo>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1" name="フリーフォーム 20">
            <a:extLst>
              <a:ext uri="{FF2B5EF4-FFF2-40B4-BE49-F238E27FC236}">
                <a16:creationId xmlns:a16="http://schemas.microsoft.com/office/drawing/2014/main" id="{77DACAFF-C2A8-61A3-0FD5-70C3E086DDB5}"/>
              </a:ext>
            </a:extLst>
          </p:cNvPr>
          <p:cNvSpPr/>
          <p:nvPr/>
        </p:nvSpPr>
        <p:spPr>
          <a:xfrm>
            <a:off x="389896" y="4265091"/>
            <a:ext cx="4645564" cy="2609155"/>
          </a:xfrm>
          <a:custGeom>
            <a:avLst/>
            <a:gdLst>
              <a:gd name="connsiteX0" fmla="*/ 0 w 4645564"/>
              <a:gd name="connsiteY0" fmla="*/ 1277008 h 2609155"/>
              <a:gd name="connsiteX1" fmla="*/ 162457 w 4645564"/>
              <a:gd name="connsiteY1" fmla="*/ 1072777 h 2609155"/>
              <a:gd name="connsiteX2" fmla="*/ 431672 w 4645564"/>
              <a:gd name="connsiteY2" fmla="*/ 794280 h 2609155"/>
              <a:gd name="connsiteX3" fmla="*/ 798360 w 4645564"/>
              <a:gd name="connsiteY3" fmla="*/ 501857 h 2609155"/>
              <a:gd name="connsiteX4" fmla="*/ 1239314 w 4645564"/>
              <a:gd name="connsiteY4" fmla="*/ 297626 h 2609155"/>
              <a:gd name="connsiteX5" fmla="*/ 1680268 w 4645564"/>
              <a:gd name="connsiteY5" fmla="*/ 190868 h 2609155"/>
              <a:gd name="connsiteX6" fmla="*/ 2107298 w 4645564"/>
              <a:gd name="connsiteY6" fmla="*/ 167660 h 2609155"/>
              <a:gd name="connsiteX7" fmla="*/ 2515761 w 4645564"/>
              <a:gd name="connsiteY7" fmla="*/ 181585 h 2609155"/>
              <a:gd name="connsiteX8" fmla="*/ 2817466 w 4645564"/>
              <a:gd name="connsiteY8" fmla="*/ 195510 h 2609155"/>
              <a:gd name="connsiteX9" fmla="*/ 3476577 w 4645564"/>
              <a:gd name="connsiteY9" fmla="*/ 176944 h 2609155"/>
              <a:gd name="connsiteX10" fmla="*/ 4084630 w 4645564"/>
              <a:gd name="connsiteY10" fmla="*/ 102678 h 2609155"/>
              <a:gd name="connsiteX11" fmla="*/ 4558076 w 4645564"/>
              <a:gd name="connsiteY11" fmla="*/ 5203 h 2609155"/>
              <a:gd name="connsiteX12" fmla="*/ 4636983 w 4645564"/>
              <a:gd name="connsiteY12" fmla="*/ 274418 h 2609155"/>
              <a:gd name="connsiteX13" fmla="*/ 4446677 w 4645564"/>
              <a:gd name="connsiteY13" fmla="*/ 668956 h 2609155"/>
              <a:gd name="connsiteX14" fmla="*/ 4344561 w 4645564"/>
              <a:gd name="connsiteY14" fmla="*/ 1012436 h 2609155"/>
              <a:gd name="connsiteX15" fmla="*/ 4321353 w 4645564"/>
              <a:gd name="connsiteY15" fmla="*/ 1532298 h 2609155"/>
              <a:gd name="connsiteX16" fmla="*/ 4390977 w 4645564"/>
              <a:gd name="connsiteY16" fmla="*/ 1898986 h 2609155"/>
              <a:gd name="connsiteX17" fmla="*/ 4474526 w 4645564"/>
              <a:gd name="connsiteY17" fmla="*/ 2191408 h 2609155"/>
              <a:gd name="connsiteX18" fmla="*/ 4493093 w 4645564"/>
              <a:gd name="connsiteY18" fmla="*/ 2534889 h 2609155"/>
              <a:gd name="connsiteX19" fmla="*/ 4493093 w 4645564"/>
              <a:gd name="connsiteY19" fmla="*/ 2609155 h 2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5564" h="2609155">
                <a:moveTo>
                  <a:pt x="0" y="1277008"/>
                </a:moveTo>
                <a:cubicBezTo>
                  <a:pt x="45256" y="1215120"/>
                  <a:pt x="90512" y="1153232"/>
                  <a:pt x="162457" y="1072777"/>
                </a:cubicBezTo>
                <a:cubicBezTo>
                  <a:pt x="234402" y="992322"/>
                  <a:pt x="325688" y="889433"/>
                  <a:pt x="431672" y="794280"/>
                </a:cubicBezTo>
                <a:cubicBezTo>
                  <a:pt x="537656" y="699127"/>
                  <a:pt x="663753" y="584633"/>
                  <a:pt x="798360" y="501857"/>
                </a:cubicBezTo>
                <a:cubicBezTo>
                  <a:pt x="932967" y="419081"/>
                  <a:pt x="1092329" y="349457"/>
                  <a:pt x="1239314" y="297626"/>
                </a:cubicBezTo>
                <a:cubicBezTo>
                  <a:pt x="1386299" y="245794"/>
                  <a:pt x="1535604" y="212529"/>
                  <a:pt x="1680268" y="190868"/>
                </a:cubicBezTo>
                <a:cubicBezTo>
                  <a:pt x="1824932" y="169207"/>
                  <a:pt x="1968049" y="169207"/>
                  <a:pt x="2107298" y="167660"/>
                </a:cubicBezTo>
                <a:cubicBezTo>
                  <a:pt x="2246547" y="166113"/>
                  <a:pt x="2515761" y="181585"/>
                  <a:pt x="2515761" y="181585"/>
                </a:cubicBezTo>
                <a:cubicBezTo>
                  <a:pt x="2634122" y="186227"/>
                  <a:pt x="2657330" y="196283"/>
                  <a:pt x="2817466" y="195510"/>
                </a:cubicBezTo>
                <a:cubicBezTo>
                  <a:pt x="2977602" y="194737"/>
                  <a:pt x="3265383" y="192416"/>
                  <a:pt x="3476577" y="176944"/>
                </a:cubicBezTo>
                <a:cubicBezTo>
                  <a:pt x="3687771" y="161472"/>
                  <a:pt x="3904380" y="131301"/>
                  <a:pt x="4084630" y="102678"/>
                </a:cubicBezTo>
                <a:cubicBezTo>
                  <a:pt x="4264880" y="74054"/>
                  <a:pt x="4466017" y="-23420"/>
                  <a:pt x="4558076" y="5203"/>
                </a:cubicBezTo>
                <a:cubicBezTo>
                  <a:pt x="4650135" y="33826"/>
                  <a:pt x="4655550" y="163792"/>
                  <a:pt x="4636983" y="274418"/>
                </a:cubicBezTo>
                <a:cubicBezTo>
                  <a:pt x="4618417" y="385043"/>
                  <a:pt x="4495414" y="545953"/>
                  <a:pt x="4446677" y="668956"/>
                </a:cubicBezTo>
                <a:cubicBezTo>
                  <a:pt x="4397940" y="791959"/>
                  <a:pt x="4365448" y="868546"/>
                  <a:pt x="4344561" y="1012436"/>
                </a:cubicBezTo>
                <a:cubicBezTo>
                  <a:pt x="4323674" y="1156326"/>
                  <a:pt x="4313617" y="1384540"/>
                  <a:pt x="4321353" y="1532298"/>
                </a:cubicBezTo>
                <a:cubicBezTo>
                  <a:pt x="4329089" y="1680056"/>
                  <a:pt x="4365448" y="1789134"/>
                  <a:pt x="4390977" y="1898986"/>
                </a:cubicBezTo>
                <a:cubicBezTo>
                  <a:pt x="4416506" y="2008838"/>
                  <a:pt x="4457507" y="2085424"/>
                  <a:pt x="4474526" y="2191408"/>
                </a:cubicBezTo>
                <a:cubicBezTo>
                  <a:pt x="4491545" y="2297392"/>
                  <a:pt x="4489999" y="2465265"/>
                  <a:pt x="4493093" y="2534889"/>
                </a:cubicBezTo>
                <a:cubicBezTo>
                  <a:pt x="4496187" y="2604513"/>
                  <a:pt x="4494640" y="2606834"/>
                  <a:pt x="4493093" y="2609155"/>
                </a:cubicBezTo>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2" name="フリーフォーム 21">
            <a:extLst>
              <a:ext uri="{FF2B5EF4-FFF2-40B4-BE49-F238E27FC236}">
                <a16:creationId xmlns:a16="http://schemas.microsoft.com/office/drawing/2014/main" id="{FD445595-B52C-EED5-D13B-BB25DD93BA4F}"/>
              </a:ext>
            </a:extLst>
          </p:cNvPr>
          <p:cNvSpPr/>
          <p:nvPr/>
        </p:nvSpPr>
        <p:spPr>
          <a:xfrm>
            <a:off x="232081" y="2552922"/>
            <a:ext cx="7723213" cy="4316682"/>
          </a:xfrm>
          <a:custGeom>
            <a:avLst/>
            <a:gdLst>
              <a:gd name="connsiteX0" fmla="*/ 0 w 7723213"/>
              <a:gd name="connsiteY0" fmla="*/ 2961328 h 4316682"/>
              <a:gd name="connsiteX1" fmla="*/ 241365 w 7723213"/>
              <a:gd name="connsiteY1" fmla="*/ 2432183 h 4316682"/>
              <a:gd name="connsiteX2" fmla="*/ 510579 w 7723213"/>
              <a:gd name="connsiteY2" fmla="*/ 2005153 h 4316682"/>
              <a:gd name="connsiteX3" fmla="*/ 909759 w 7723213"/>
              <a:gd name="connsiteY3" fmla="*/ 1527066 h 4316682"/>
              <a:gd name="connsiteX4" fmla="*/ 1471395 w 7723213"/>
              <a:gd name="connsiteY4" fmla="*/ 1044337 h 4316682"/>
              <a:gd name="connsiteX5" fmla="*/ 2019107 w 7723213"/>
              <a:gd name="connsiteY5" fmla="*/ 751915 h 4316682"/>
              <a:gd name="connsiteX6" fmla="*/ 2673576 w 7723213"/>
              <a:gd name="connsiteY6" fmla="*/ 491984 h 4316682"/>
              <a:gd name="connsiteX7" fmla="*/ 3346611 w 7723213"/>
              <a:gd name="connsiteY7" fmla="*/ 343452 h 4316682"/>
              <a:gd name="connsiteX8" fmla="*/ 4001080 w 7723213"/>
              <a:gd name="connsiteY8" fmla="*/ 334168 h 4316682"/>
              <a:gd name="connsiteX9" fmla="*/ 4794798 w 7723213"/>
              <a:gd name="connsiteY9" fmla="*/ 204203 h 4316682"/>
              <a:gd name="connsiteX10" fmla="*/ 5927355 w 7723213"/>
              <a:gd name="connsiteY10" fmla="*/ 4613 h 4316682"/>
              <a:gd name="connsiteX11" fmla="*/ 6688581 w 7723213"/>
              <a:gd name="connsiteY11" fmla="*/ 417718 h 4316682"/>
              <a:gd name="connsiteX12" fmla="*/ 6660731 w 7723213"/>
              <a:gd name="connsiteY12" fmla="*/ 1243927 h 4316682"/>
              <a:gd name="connsiteX13" fmla="*/ 6864963 w 7723213"/>
              <a:gd name="connsiteY13" fmla="*/ 1865904 h 4316682"/>
              <a:gd name="connsiteX14" fmla="*/ 7208443 w 7723213"/>
              <a:gd name="connsiteY14" fmla="*/ 2357917 h 4316682"/>
              <a:gd name="connsiteX15" fmla="*/ 7533357 w 7723213"/>
              <a:gd name="connsiteY15" fmla="*/ 3156276 h 4316682"/>
              <a:gd name="connsiteX16" fmla="*/ 7705097 w 7723213"/>
              <a:gd name="connsiteY16" fmla="*/ 4001052 h 4316682"/>
              <a:gd name="connsiteX17" fmla="*/ 7709738 w 7723213"/>
              <a:gd name="connsiteY17" fmla="*/ 4316682 h 431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3213" h="4316682">
                <a:moveTo>
                  <a:pt x="0" y="2961328"/>
                </a:moveTo>
                <a:cubicBezTo>
                  <a:pt x="78134" y="2776436"/>
                  <a:pt x="156269" y="2591545"/>
                  <a:pt x="241365" y="2432183"/>
                </a:cubicBezTo>
                <a:cubicBezTo>
                  <a:pt x="326461" y="2272821"/>
                  <a:pt x="399180" y="2156006"/>
                  <a:pt x="510579" y="2005153"/>
                </a:cubicBezTo>
                <a:cubicBezTo>
                  <a:pt x="621978" y="1854300"/>
                  <a:pt x="749623" y="1687202"/>
                  <a:pt x="909759" y="1527066"/>
                </a:cubicBezTo>
                <a:cubicBezTo>
                  <a:pt x="1069895" y="1366930"/>
                  <a:pt x="1286504" y="1173529"/>
                  <a:pt x="1471395" y="1044337"/>
                </a:cubicBezTo>
                <a:cubicBezTo>
                  <a:pt x="1656286" y="915145"/>
                  <a:pt x="1818744" y="843974"/>
                  <a:pt x="2019107" y="751915"/>
                </a:cubicBezTo>
                <a:cubicBezTo>
                  <a:pt x="2219471" y="659856"/>
                  <a:pt x="2452325" y="560061"/>
                  <a:pt x="2673576" y="491984"/>
                </a:cubicBezTo>
                <a:cubicBezTo>
                  <a:pt x="2894827" y="423907"/>
                  <a:pt x="3125360" y="369755"/>
                  <a:pt x="3346611" y="343452"/>
                </a:cubicBezTo>
                <a:cubicBezTo>
                  <a:pt x="3567862" y="317149"/>
                  <a:pt x="3759715" y="357376"/>
                  <a:pt x="4001080" y="334168"/>
                </a:cubicBezTo>
                <a:cubicBezTo>
                  <a:pt x="4242445" y="310960"/>
                  <a:pt x="4794798" y="204203"/>
                  <a:pt x="4794798" y="204203"/>
                </a:cubicBezTo>
                <a:cubicBezTo>
                  <a:pt x="5115844" y="149277"/>
                  <a:pt x="5611725" y="-30973"/>
                  <a:pt x="5927355" y="4613"/>
                </a:cubicBezTo>
                <a:cubicBezTo>
                  <a:pt x="6242986" y="40199"/>
                  <a:pt x="6566352" y="211166"/>
                  <a:pt x="6688581" y="417718"/>
                </a:cubicBezTo>
                <a:cubicBezTo>
                  <a:pt x="6810810" y="624270"/>
                  <a:pt x="6631334" y="1002563"/>
                  <a:pt x="6660731" y="1243927"/>
                </a:cubicBezTo>
                <a:cubicBezTo>
                  <a:pt x="6690128" y="1485291"/>
                  <a:pt x="6773678" y="1680239"/>
                  <a:pt x="6864963" y="1865904"/>
                </a:cubicBezTo>
                <a:cubicBezTo>
                  <a:pt x="6956248" y="2051569"/>
                  <a:pt x="7097044" y="2142855"/>
                  <a:pt x="7208443" y="2357917"/>
                </a:cubicBezTo>
                <a:cubicBezTo>
                  <a:pt x="7319842" y="2572979"/>
                  <a:pt x="7450581" y="2882420"/>
                  <a:pt x="7533357" y="3156276"/>
                </a:cubicBezTo>
                <a:cubicBezTo>
                  <a:pt x="7616133" y="3430132"/>
                  <a:pt x="7675700" y="3807651"/>
                  <a:pt x="7705097" y="4001052"/>
                </a:cubicBezTo>
                <a:cubicBezTo>
                  <a:pt x="7734494" y="4194453"/>
                  <a:pt x="7722116" y="4255567"/>
                  <a:pt x="7709738" y="4316682"/>
                </a:cubicBezTo>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5" name="フリーフォーム 24">
            <a:extLst>
              <a:ext uri="{FF2B5EF4-FFF2-40B4-BE49-F238E27FC236}">
                <a16:creationId xmlns:a16="http://schemas.microsoft.com/office/drawing/2014/main" id="{166620B5-A3D8-43B3-A020-732C84885100}"/>
              </a:ext>
            </a:extLst>
          </p:cNvPr>
          <p:cNvSpPr/>
          <p:nvPr/>
        </p:nvSpPr>
        <p:spPr>
          <a:xfrm>
            <a:off x="2901015" y="3328045"/>
            <a:ext cx="2172280" cy="576227"/>
          </a:xfrm>
          <a:custGeom>
            <a:avLst/>
            <a:gdLst>
              <a:gd name="connsiteX0" fmla="*/ 0 w 2172280"/>
              <a:gd name="connsiteY0" fmla="*/ 496653 h 576227"/>
              <a:gd name="connsiteX1" fmla="*/ 181024 w 2172280"/>
              <a:gd name="connsiteY1" fmla="*/ 389896 h 576227"/>
              <a:gd name="connsiteX2" fmla="*/ 487371 w 2172280"/>
              <a:gd name="connsiteY2" fmla="*/ 575561 h 576227"/>
              <a:gd name="connsiteX3" fmla="*/ 812284 w 2172280"/>
              <a:gd name="connsiteY3" fmla="*/ 310989 h 576227"/>
              <a:gd name="connsiteX4" fmla="*/ 1178973 w 2172280"/>
              <a:gd name="connsiteY4" fmla="*/ 510578 h 576227"/>
              <a:gd name="connsiteX5" fmla="*/ 1452829 w 2172280"/>
              <a:gd name="connsiteY5" fmla="*/ 106757 h 576227"/>
              <a:gd name="connsiteX6" fmla="*/ 1981974 w 2172280"/>
              <a:gd name="connsiteY6" fmla="*/ 310989 h 576227"/>
              <a:gd name="connsiteX7" fmla="*/ 2172280 w 2172280"/>
              <a:gd name="connsiteY7" fmla="*/ 0 h 57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280" h="576227">
                <a:moveTo>
                  <a:pt x="0" y="496653"/>
                </a:moveTo>
                <a:cubicBezTo>
                  <a:pt x="49898" y="436699"/>
                  <a:pt x="99796" y="376745"/>
                  <a:pt x="181024" y="389896"/>
                </a:cubicBezTo>
                <a:cubicBezTo>
                  <a:pt x="262253" y="403047"/>
                  <a:pt x="382161" y="588712"/>
                  <a:pt x="487371" y="575561"/>
                </a:cubicBezTo>
                <a:cubicBezTo>
                  <a:pt x="592581" y="562410"/>
                  <a:pt x="697017" y="321819"/>
                  <a:pt x="812284" y="310989"/>
                </a:cubicBezTo>
                <a:cubicBezTo>
                  <a:pt x="927551" y="300159"/>
                  <a:pt x="1072216" y="544617"/>
                  <a:pt x="1178973" y="510578"/>
                </a:cubicBezTo>
                <a:cubicBezTo>
                  <a:pt x="1285731" y="476539"/>
                  <a:pt x="1318996" y="140022"/>
                  <a:pt x="1452829" y="106757"/>
                </a:cubicBezTo>
                <a:cubicBezTo>
                  <a:pt x="1586662" y="73492"/>
                  <a:pt x="1862066" y="328782"/>
                  <a:pt x="1981974" y="310989"/>
                </a:cubicBezTo>
                <a:cubicBezTo>
                  <a:pt x="2101883" y="293196"/>
                  <a:pt x="2137081" y="146598"/>
                  <a:pt x="2172280"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6" name="フリーフォーム 25">
            <a:extLst>
              <a:ext uri="{FF2B5EF4-FFF2-40B4-BE49-F238E27FC236}">
                <a16:creationId xmlns:a16="http://schemas.microsoft.com/office/drawing/2014/main" id="{0308B779-F829-5876-656F-AB03635B6D36}"/>
              </a:ext>
            </a:extLst>
          </p:cNvPr>
          <p:cNvSpPr/>
          <p:nvPr/>
        </p:nvSpPr>
        <p:spPr>
          <a:xfrm>
            <a:off x="2910298" y="4228520"/>
            <a:ext cx="1847367" cy="418080"/>
          </a:xfrm>
          <a:custGeom>
            <a:avLst/>
            <a:gdLst>
              <a:gd name="connsiteX0" fmla="*/ 0 w 1847367"/>
              <a:gd name="connsiteY0" fmla="*/ 213515 h 418080"/>
              <a:gd name="connsiteX1" fmla="*/ 167099 w 1847367"/>
              <a:gd name="connsiteY1" fmla="*/ 357405 h 418080"/>
              <a:gd name="connsiteX2" fmla="*/ 440955 w 1847367"/>
              <a:gd name="connsiteY2" fmla="*/ 74266 h 418080"/>
              <a:gd name="connsiteX3" fmla="*/ 840134 w 1847367"/>
              <a:gd name="connsiteY3" fmla="*/ 417746 h 418080"/>
              <a:gd name="connsiteX4" fmla="*/ 1123274 w 1847367"/>
              <a:gd name="connsiteY4" fmla="*/ 0 h 418080"/>
              <a:gd name="connsiteX5" fmla="*/ 1629211 w 1847367"/>
              <a:gd name="connsiteY5" fmla="*/ 417746 h 418080"/>
              <a:gd name="connsiteX6" fmla="*/ 1847367 w 1847367"/>
              <a:gd name="connsiteY6" fmla="*/ 55699 h 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67" h="418080">
                <a:moveTo>
                  <a:pt x="0" y="213515"/>
                </a:moveTo>
                <a:cubicBezTo>
                  <a:pt x="46803" y="297064"/>
                  <a:pt x="93607" y="380613"/>
                  <a:pt x="167099" y="357405"/>
                </a:cubicBezTo>
                <a:cubicBezTo>
                  <a:pt x="240592" y="334197"/>
                  <a:pt x="328783" y="64209"/>
                  <a:pt x="440955" y="74266"/>
                </a:cubicBezTo>
                <a:cubicBezTo>
                  <a:pt x="553127" y="84323"/>
                  <a:pt x="726414" y="430124"/>
                  <a:pt x="840134" y="417746"/>
                </a:cubicBezTo>
                <a:cubicBezTo>
                  <a:pt x="953854" y="405368"/>
                  <a:pt x="991761" y="0"/>
                  <a:pt x="1123274" y="0"/>
                </a:cubicBezTo>
                <a:cubicBezTo>
                  <a:pt x="1254787" y="0"/>
                  <a:pt x="1508529" y="408463"/>
                  <a:pt x="1629211" y="417746"/>
                </a:cubicBezTo>
                <a:cubicBezTo>
                  <a:pt x="1749893" y="427029"/>
                  <a:pt x="1798630" y="241364"/>
                  <a:pt x="1847367" y="55699"/>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7" name="テキスト ボックス 26">
            <a:extLst>
              <a:ext uri="{FF2B5EF4-FFF2-40B4-BE49-F238E27FC236}">
                <a16:creationId xmlns:a16="http://schemas.microsoft.com/office/drawing/2014/main" id="{37D852F2-62F0-8664-BBFD-5B96190A7F18}"/>
              </a:ext>
            </a:extLst>
          </p:cNvPr>
          <p:cNvSpPr txBox="1"/>
          <p:nvPr/>
        </p:nvSpPr>
        <p:spPr>
          <a:xfrm>
            <a:off x="5087130" y="6218879"/>
            <a:ext cx="2015295"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r</a:t>
            </a:r>
            <a:r>
              <a:rPr kumimoji="1" lang="en-US" altLang="ja-JP" sz="3600" b="0" i="0" u="none" strike="noStrike" kern="1200" cap="none" spc="0" normalizeH="0" baseline="-25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A</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a:t>
            </a:r>
            <a:r>
              <a:rPr kumimoji="1" lang="en-US" altLang="ja-JP" sz="3600" b="0" i="0" u="none" strike="noStrike" kern="1200" cap="none" spc="0" normalizeH="0" baseline="3000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8</a:t>
            </a:r>
            <a:r>
              <a:rPr kumimoji="1" lang="en-US" altLang="ja-JP" sz="36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cm</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28" name="テキスト ボックス 27">
            <a:extLst>
              <a:ext uri="{FF2B5EF4-FFF2-40B4-BE49-F238E27FC236}">
                <a16:creationId xmlns:a16="http://schemas.microsoft.com/office/drawing/2014/main" id="{B1736A43-521A-9660-E1F1-15B205681B57}"/>
              </a:ext>
            </a:extLst>
          </p:cNvPr>
          <p:cNvSpPr txBox="1"/>
          <p:nvPr/>
        </p:nvSpPr>
        <p:spPr>
          <a:xfrm rot="20542357">
            <a:off x="4869630" y="3356117"/>
            <a:ext cx="15143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F79646">
                    <a:lumMod val="50000"/>
                  </a:srgbClr>
                </a:solidFill>
                <a:effectLst/>
                <a:uLnTx/>
                <a:uFillTx/>
                <a:latin typeface="Gill Sans MT" panose="020B0502020104020203" pitchFamily="34" charset="0"/>
                <a:ea typeface="ＭＳ Ｐゴシック" panose="020B0600070205080204" pitchFamily="34" charset="-128"/>
                <a:cs typeface="+mn-cs"/>
              </a:rPr>
              <a:t>Fireball</a:t>
            </a:r>
            <a:endParaRPr kumimoji="1" lang="ja-JP" altLang="en-US" sz="3200" b="1" i="1" u="none" strike="noStrike" kern="1200" cap="none" spc="0" normalizeH="0" baseline="0" noProof="0">
              <a:ln>
                <a:noFill/>
              </a:ln>
              <a:solidFill>
                <a:srgbClr val="F79646">
                  <a:lumMod val="50000"/>
                </a:srgbClr>
              </a:solidFill>
              <a:effectLst/>
              <a:uLnTx/>
              <a:uFillTx/>
              <a:latin typeface="Gill Sans MT" panose="020B0502020104020203" pitchFamily="34" charset="0"/>
              <a:ea typeface="ＭＳ Ｐゴシック" panose="020B0600070205080204" pitchFamily="34" charset="-128"/>
              <a:cs typeface="+mn-cs"/>
            </a:endParaRPr>
          </a:p>
        </p:txBody>
      </p:sp>
      <p:sp>
        <p:nvSpPr>
          <p:cNvPr id="29" name="テキスト ボックス 28">
            <a:extLst>
              <a:ext uri="{FF2B5EF4-FFF2-40B4-BE49-F238E27FC236}">
                <a16:creationId xmlns:a16="http://schemas.microsoft.com/office/drawing/2014/main" id="{172864D2-650D-B2B4-F62F-1394172D1044}"/>
              </a:ext>
            </a:extLst>
          </p:cNvPr>
          <p:cNvSpPr txBox="1"/>
          <p:nvPr/>
        </p:nvSpPr>
        <p:spPr>
          <a:xfrm rot="21226055">
            <a:off x="2420147" y="3745989"/>
            <a:ext cx="23230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Alfven wave</a:t>
            </a:r>
            <a:endParaRPr kumimoji="1" lang="ja-JP" altLang="en-US" sz="32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cxnSp>
        <p:nvCxnSpPr>
          <p:cNvPr id="18" name="直線矢印コネクタ 17">
            <a:extLst>
              <a:ext uri="{FF2B5EF4-FFF2-40B4-BE49-F238E27FC236}">
                <a16:creationId xmlns:a16="http://schemas.microsoft.com/office/drawing/2014/main" id="{5766E05A-F4D1-08EB-9F14-54FACDF06A8C}"/>
              </a:ext>
            </a:extLst>
          </p:cNvPr>
          <p:cNvCxnSpPr>
            <a:cxnSpLocks/>
          </p:cNvCxnSpPr>
          <p:nvPr/>
        </p:nvCxnSpPr>
        <p:spPr>
          <a:xfrm flipV="1">
            <a:off x="3599274" y="3383461"/>
            <a:ext cx="511050" cy="115503"/>
          </a:xfrm>
          <a:prstGeom prst="straightConnector1">
            <a:avLst/>
          </a:prstGeom>
          <a:ln w="88900">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EFC2F4C0-B6EE-C474-45C2-6B538CFFE543}"/>
              </a:ext>
            </a:extLst>
          </p:cNvPr>
          <p:cNvCxnSpPr>
            <a:cxnSpLocks/>
          </p:cNvCxnSpPr>
          <p:nvPr/>
        </p:nvCxnSpPr>
        <p:spPr>
          <a:xfrm flipH="1">
            <a:off x="4250855" y="3230279"/>
            <a:ext cx="487288" cy="121033"/>
          </a:xfrm>
          <a:prstGeom prst="straightConnector1">
            <a:avLst/>
          </a:prstGeom>
          <a:ln w="88900">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BF928976-58D0-F8B2-1E2F-71E8FF4CA0EF}"/>
              </a:ext>
            </a:extLst>
          </p:cNvPr>
          <p:cNvSpPr txBox="1"/>
          <p:nvPr/>
        </p:nvSpPr>
        <p:spPr>
          <a:xfrm>
            <a:off x="3128685" y="3159246"/>
            <a:ext cx="4587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A</a:t>
            </a:r>
            <a:endParaRPr kumimoji="1" lang="ja-JP" altLang="en-US" sz="3200" b="0" i="0"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sp>
        <p:nvSpPr>
          <p:cNvPr id="34" name="テキスト ボックス 33">
            <a:extLst>
              <a:ext uri="{FF2B5EF4-FFF2-40B4-BE49-F238E27FC236}">
                <a16:creationId xmlns:a16="http://schemas.microsoft.com/office/drawing/2014/main" id="{C30F9E50-29BF-C449-27A6-9A72A7ECD973}"/>
              </a:ext>
            </a:extLst>
          </p:cNvPr>
          <p:cNvSpPr txBox="1"/>
          <p:nvPr/>
        </p:nvSpPr>
        <p:spPr>
          <a:xfrm>
            <a:off x="4720781" y="2813563"/>
            <a:ext cx="4587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A</a:t>
            </a:r>
            <a:endParaRPr kumimoji="1" lang="ja-JP" altLang="en-US" sz="3200" b="0" i="0"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cxnSp>
        <p:nvCxnSpPr>
          <p:cNvPr id="35" name="直線矢印コネクタ 34">
            <a:extLst>
              <a:ext uri="{FF2B5EF4-FFF2-40B4-BE49-F238E27FC236}">
                <a16:creationId xmlns:a16="http://schemas.microsoft.com/office/drawing/2014/main" id="{4868E67F-076F-B95C-88B1-C8D255BD8793}"/>
              </a:ext>
            </a:extLst>
          </p:cNvPr>
          <p:cNvCxnSpPr>
            <a:cxnSpLocks/>
          </p:cNvCxnSpPr>
          <p:nvPr/>
        </p:nvCxnSpPr>
        <p:spPr>
          <a:xfrm flipV="1">
            <a:off x="4126871" y="2919543"/>
            <a:ext cx="273966" cy="385212"/>
          </a:xfrm>
          <a:prstGeom prst="straightConnector1">
            <a:avLst/>
          </a:prstGeom>
          <a:ln w="88900">
            <a:solidFill>
              <a:srgbClr val="00B050"/>
            </a:solidFill>
            <a:tailEnd type="stealth"/>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38DC818D-F17C-D89E-C618-68F71575FF96}"/>
              </a:ext>
            </a:extLst>
          </p:cNvPr>
          <p:cNvSpPr txBox="1"/>
          <p:nvPr/>
        </p:nvSpPr>
        <p:spPr>
          <a:xfrm>
            <a:off x="3814494" y="2810136"/>
            <a:ext cx="373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F</a:t>
            </a:r>
            <a:endParaRPr kumimoji="1" lang="ja-JP" altLang="en-US" sz="3200" b="0" i="0"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76653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393351-FF54-F135-D92C-0D1CA13C9AE9}"/>
              </a:ext>
            </a:extLst>
          </p:cNvPr>
          <p:cNvSpPr>
            <a:spLocks noGrp="1"/>
          </p:cNvSpPr>
          <p:nvPr>
            <p:ph type="title"/>
          </p:nvPr>
        </p:nvSpPr>
        <p:spPr/>
        <p:txBody>
          <a:bodyPr/>
          <a:lstStyle/>
          <a:p>
            <a:r>
              <a:rPr kumimoji="1" lang="en-US" altLang="ja-JP" dirty="0"/>
              <a:t>Summary</a:t>
            </a:r>
            <a:endParaRPr kumimoji="1" lang="ja-JP" altLang="en-US"/>
          </a:p>
        </p:txBody>
      </p:sp>
      <p:sp>
        <p:nvSpPr>
          <p:cNvPr id="6" name="コンテンツ プレースホルダー 5">
            <a:extLst>
              <a:ext uri="{FF2B5EF4-FFF2-40B4-BE49-F238E27FC236}">
                <a16:creationId xmlns:a16="http://schemas.microsoft.com/office/drawing/2014/main" id="{F326607A-CA27-E917-643E-35698C064BA4}"/>
              </a:ext>
            </a:extLst>
          </p:cNvPr>
          <p:cNvSpPr>
            <a:spLocks noGrp="1"/>
          </p:cNvSpPr>
          <p:nvPr>
            <p:ph idx="1"/>
          </p:nvPr>
        </p:nvSpPr>
        <p:spPr/>
        <p:txBody>
          <a:bodyPr>
            <a:normAutofit/>
          </a:bodyPr>
          <a:lstStyle/>
          <a:p>
            <a:pPr>
              <a:buFont typeface="Wingdings" pitchFamily="2" charset="2"/>
              <a:buChar char="l"/>
            </a:pPr>
            <a:r>
              <a:rPr lang="en-US" altLang="ja-JP" sz="3600" dirty="0"/>
              <a:t> </a:t>
            </a:r>
            <a:r>
              <a:rPr lang="en-US" altLang="ja-JP" sz="3600" b="1" i="1" dirty="0">
                <a:solidFill>
                  <a:srgbClr val="011893"/>
                </a:solidFill>
              </a:rPr>
              <a:t>Expanding fireball</a:t>
            </a:r>
          </a:p>
          <a:p>
            <a:pPr lvl="1"/>
            <a:r>
              <a:rPr lang="en-US" altLang="ja-JP" sz="3200" dirty="0"/>
              <a:t> </a:t>
            </a:r>
            <a:r>
              <a:rPr lang="en-US" altLang="ja-JP" sz="3200" dirty="0" err="1">
                <a:solidFill>
                  <a:srgbClr val="FF0000"/>
                </a:solidFill>
              </a:rPr>
              <a:t>E</a:t>
            </a:r>
            <a:r>
              <a:rPr lang="en-US" altLang="ja-JP" sz="3200" baseline="-25000" dirty="0" err="1">
                <a:solidFill>
                  <a:srgbClr val="FF0000"/>
                </a:solidFill>
                <a:latin typeface="Symbol" pitchFamily="2" charset="2"/>
              </a:rPr>
              <a:t>g</a:t>
            </a:r>
            <a:r>
              <a:rPr lang="en-US" altLang="ja-JP" sz="3200" dirty="0">
                <a:solidFill>
                  <a:srgbClr val="FF0000"/>
                </a:solidFill>
              </a:rPr>
              <a:t> = E</a:t>
            </a:r>
            <a:r>
              <a:rPr lang="en-US" altLang="ja-JP" sz="3200" baseline="-25000" dirty="0">
                <a:solidFill>
                  <a:srgbClr val="FF0000"/>
                </a:solidFill>
              </a:rPr>
              <a:t>X</a:t>
            </a:r>
            <a:r>
              <a:rPr lang="en-US" altLang="ja-JP" sz="3200" dirty="0">
                <a:solidFill>
                  <a:srgbClr val="FF0000"/>
                </a:solidFill>
              </a:rPr>
              <a:t> &amp; </a:t>
            </a:r>
            <a:r>
              <a:rPr lang="en-US" altLang="ja-JP" sz="3200" b="1" i="1" dirty="0" err="1">
                <a:solidFill>
                  <a:srgbClr val="FF0000"/>
                </a:solidFill>
              </a:rPr>
              <a:t>E</a:t>
            </a:r>
            <a:r>
              <a:rPr lang="en-US" altLang="ja-JP" sz="3200" b="1" i="1" baseline="-25000" dirty="0" err="1">
                <a:solidFill>
                  <a:srgbClr val="FF0000"/>
                </a:solidFill>
              </a:rPr>
              <a:t>kin</a:t>
            </a:r>
            <a:r>
              <a:rPr lang="en-US" altLang="ja-JP" sz="3200" b="1" i="1" dirty="0">
                <a:solidFill>
                  <a:srgbClr val="FF0000"/>
                </a:solidFill>
              </a:rPr>
              <a:t> &gt; E</a:t>
            </a:r>
            <a:r>
              <a:rPr lang="en-US" altLang="ja-JP" sz="3200" b="1" i="1" baseline="-25000" dirty="0">
                <a:solidFill>
                  <a:srgbClr val="FF0000"/>
                </a:solidFill>
              </a:rPr>
              <a:t>FRB</a:t>
            </a:r>
          </a:p>
          <a:p>
            <a:pPr lvl="1"/>
            <a:r>
              <a:rPr lang="en-US" altLang="ja-JP" sz="3200" dirty="0"/>
              <a:t> Baryon &amp; Resonant cyclotron scattering</a:t>
            </a:r>
          </a:p>
          <a:p>
            <a:pPr>
              <a:buFont typeface="Wingdings" pitchFamily="2" charset="2"/>
              <a:buChar char="l"/>
            </a:pPr>
            <a:r>
              <a:rPr lang="en-US" altLang="ja-JP" sz="3600" dirty="0"/>
              <a:t> </a:t>
            </a:r>
            <a:r>
              <a:rPr lang="en-US" altLang="ja-JP" sz="3600" b="1" i="1" dirty="0">
                <a:solidFill>
                  <a:srgbClr val="011893"/>
                </a:solidFill>
              </a:rPr>
              <a:t>Parametric Decay of Alfven waves</a:t>
            </a:r>
          </a:p>
          <a:p>
            <a:pPr lvl="1"/>
            <a:r>
              <a:rPr lang="en-US" altLang="ja-JP" sz="3200" dirty="0"/>
              <a:t> Relativistic MHD: Alfven</a:t>
            </a:r>
            <a:r>
              <a:rPr lang="ja-JP" altLang="en-US" sz="3200"/>
              <a:t> → </a:t>
            </a:r>
            <a:r>
              <a:rPr lang="en-US" altLang="ja-JP" sz="3200" dirty="0"/>
              <a:t>Alfven + Sound</a:t>
            </a:r>
          </a:p>
          <a:p>
            <a:pPr lvl="1"/>
            <a:r>
              <a:rPr lang="en-US" altLang="ja-JP" sz="3200" dirty="0"/>
              <a:t> </a:t>
            </a:r>
            <a:r>
              <a:rPr lang="en-US" altLang="ja-JP" sz="3200" b="1" i="1" dirty="0">
                <a:solidFill>
                  <a:srgbClr val="00B050"/>
                </a:solidFill>
              </a:rPr>
              <a:t>Waves heat fireball? Decay to FRBs?</a:t>
            </a:r>
          </a:p>
          <a:p>
            <a:pPr>
              <a:buFont typeface="Wingdings" pitchFamily="2" charset="2"/>
              <a:buChar char="l"/>
            </a:pPr>
            <a:r>
              <a:rPr lang="en-US" altLang="ja-JP" sz="3600" b="1" i="1" dirty="0"/>
              <a:t> </a:t>
            </a:r>
            <a:r>
              <a:rPr lang="en-US" altLang="ja-JP" sz="3600" b="1" i="1" dirty="0">
                <a:solidFill>
                  <a:srgbClr val="011893"/>
                </a:solidFill>
              </a:rPr>
              <a:t>FRB cosmology</a:t>
            </a:r>
          </a:p>
        </p:txBody>
      </p:sp>
      <p:sp>
        <p:nvSpPr>
          <p:cNvPr id="3" name="日付プレースホルダー 2">
            <a:extLst>
              <a:ext uri="{FF2B5EF4-FFF2-40B4-BE49-F238E27FC236}">
                <a16:creationId xmlns:a16="http://schemas.microsoft.com/office/drawing/2014/main" id="{087D8844-2555-0B32-2B27-8872E2285596}"/>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C89631C5-C2CF-DB23-2A92-C95F9657C804}"/>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96E0926A-F3A1-1930-728D-651A39DE333D}"/>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39</a:t>
            </a:fld>
            <a:endParaRPr kumimoji="0" lang="ja-JP" altLang="en-US">
              <a:solidFill>
                <a:prstClr val="black">
                  <a:tint val="75000"/>
                </a:prstClr>
              </a:solidFill>
              <a:ea typeface="ＭＳ Ｐゴシック" panose="020B0600070205080204" pitchFamily="34" charset="-128"/>
            </a:endParaRPr>
          </a:p>
        </p:txBody>
      </p:sp>
      <p:sp>
        <p:nvSpPr>
          <p:cNvPr id="7" name="テキスト ボックス 6">
            <a:extLst>
              <a:ext uri="{FF2B5EF4-FFF2-40B4-BE49-F238E27FC236}">
                <a16:creationId xmlns:a16="http://schemas.microsoft.com/office/drawing/2014/main" id="{F8D2E618-A30B-0335-E268-6CB20603628D}"/>
              </a:ext>
            </a:extLst>
          </p:cNvPr>
          <p:cNvSpPr txBox="1"/>
          <p:nvPr/>
        </p:nvSpPr>
        <p:spPr>
          <a:xfrm>
            <a:off x="3246502" y="5937032"/>
            <a:ext cx="5698996" cy="646331"/>
          </a:xfrm>
          <a:prstGeom prst="rect">
            <a:avLst/>
          </a:prstGeom>
          <a:noFill/>
        </p:spPr>
        <p:txBody>
          <a:bodyPr wrap="none" rtlCol="0">
            <a:spAutoFit/>
          </a:bodyPr>
          <a:lstStyle/>
          <a:p>
            <a:pPr defTabSz="457200"/>
            <a:r>
              <a:rPr lang="en-US" altLang="ja-JP" sz="3600" b="1" i="1" dirty="0">
                <a:solidFill>
                  <a:srgbClr val="FF0000"/>
                </a:solidFill>
                <a:latin typeface="Gill Sans MT" panose="020B0502020104020203" pitchFamily="34" charset="0"/>
                <a:ea typeface="ＭＳ Ｐゴシック" panose="020B0600070205080204" pitchFamily="34" charset="-128"/>
              </a:rPr>
              <a:t>Exciting in the next decade</a:t>
            </a:r>
            <a:endParaRPr lang="ja-JP" altLang="en-US" sz="3600" b="1" i="1">
              <a:solidFill>
                <a:srgbClr val="FF0000"/>
              </a:solidFill>
              <a:latin typeface="Gill Sans MT" panose="020B0502020104020203" pitchFamily="34" charset="0"/>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7E8D8C7B-296A-5B63-35C6-79FCE559360B}"/>
              </a:ext>
            </a:extLst>
          </p:cNvPr>
          <p:cNvSpPr txBox="1"/>
          <p:nvPr/>
        </p:nvSpPr>
        <p:spPr>
          <a:xfrm>
            <a:off x="5646656" y="5486398"/>
            <a:ext cx="2882520" cy="369332"/>
          </a:xfrm>
          <a:prstGeom prst="rect">
            <a:avLst/>
          </a:prstGeom>
          <a:noFill/>
        </p:spPr>
        <p:txBody>
          <a:bodyPr wrap="none" rtlCol="0">
            <a:spAutoFit/>
          </a:bodyPr>
          <a:lstStyle/>
          <a:p>
            <a:r>
              <a:rPr kumimoji="1" lang="en-US" altLang="ja-JP" dirty="0">
                <a:latin typeface="Gill Sans MT" panose="020B0502020104020203" pitchFamily="34" charset="0"/>
              </a:rPr>
              <a:t>Takahashi+ 21, </a:t>
            </a:r>
            <a:r>
              <a:rPr kumimoji="1" lang="en-US" altLang="ja-JP" dirty="0" err="1">
                <a:latin typeface="Gill Sans MT" panose="020B0502020104020203" pitchFamily="34" charset="0"/>
              </a:rPr>
              <a:t>Shirasaki</a:t>
            </a:r>
            <a:r>
              <a:rPr kumimoji="1" lang="en-US" altLang="ja-JP" dirty="0">
                <a:latin typeface="Gill Sans MT" panose="020B0502020104020203" pitchFamily="34" charset="0"/>
              </a:rPr>
              <a:t>+ 22</a:t>
            </a:r>
            <a:endParaRPr kumimoji="1" lang="ja-JP" altLang="en-US">
              <a:latin typeface="Gill Sans MT" panose="020B0502020104020203" pitchFamily="34" charset="0"/>
            </a:endParaRPr>
          </a:p>
        </p:txBody>
      </p:sp>
    </p:spTree>
    <p:extLst>
      <p:ext uri="{BB962C8B-B14F-4D97-AF65-F5344CB8AC3E}">
        <p14:creationId xmlns:p14="http://schemas.microsoft.com/office/powerpoint/2010/main" val="403679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25CD6-FE12-9945-47D6-5213FFF71333}"/>
              </a:ext>
            </a:extLst>
          </p:cNvPr>
          <p:cNvSpPr>
            <a:spLocks noGrp="1"/>
          </p:cNvSpPr>
          <p:nvPr>
            <p:ph type="title"/>
          </p:nvPr>
        </p:nvSpPr>
        <p:spPr/>
        <p:txBody>
          <a:bodyPr/>
          <a:lstStyle/>
          <a:p>
            <a:r>
              <a:rPr kumimoji="1" lang="en-US" altLang="ja-JP" dirty="0"/>
              <a:t>Possible Origins</a:t>
            </a:r>
            <a:endParaRPr kumimoji="1" lang="ja-JP" altLang="en-US"/>
          </a:p>
        </p:txBody>
      </p:sp>
      <p:sp>
        <p:nvSpPr>
          <p:cNvPr id="6" name="コンテンツ プレースホルダー 5">
            <a:extLst>
              <a:ext uri="{FF2B5EF4-FFF2-40B4-BE49-F238E27FC236}">
                <a16:creationId xmlns:a16="http://schemas.microsoft.com/office/drawing/2014/main" id="{1D197B02-9CEF-C2B8-CF4A-34047F238277}"/>
              </a:ext>
            </a:extLst>
          </p:cNvPr>
          <p:cNvSpPr>
            <a:spLocks noGrp="1"/>
          </p:cNvSpPr>
          <p:nvPr>
            <p:ph idx="1"/>
          </p:nvPr>
        </p:nvSpPr>
        <p:spPr>
          <a:xfrm>
            <a:off x="609600" y="1600201"/>
            <a:ext cx="10972800" cy="5257799"/>
          </a:xfrm>
        </p:spPr>
        <p:txBody>
          <a:bodyPr>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5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t>
            </a:r>
            <a:r>
              <a:rPr kumimoji="1" lang="en-US" altLang="ja-JP" sz="3500" b="1" i="1" u="none" strike="noStrike" kern="1200" cap="none" spc="0" normalizeH="0" baseline="0" noProof="0" dirty="0">
                <a:ln>
                  <a:noFill/>
                </a:ln>
                <a:solidFill>
                  <a:srgbClr val="000090"/>
                </a:solidFill>
                <a:effectLst/>
                <a:uLnTx/>
                <a:uFillTx/>
                <a:latin typeface="Gill Sans"/>
                <a:ea typeface="ＭＳ Ｐゴシック" panose="020B0600070205080204" pitchFamily="34" charset="-128"/>
                <a:cs typeface="Gill Sans"/>
              </a:rPr>
              <a:t>Perytons</a:t>
            </a:r>
            <a:r>
              <a:rPr kumimoji="1" lang="en-US" altLang="ja-JP" sz="35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t>
            </a:r>
            <a:r>
              <a:rPr kumimoji="1" lang="en-US" altLang="ja-JP" sz="2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Burke-</a:t>
            </a:r>
            <a:r>
              <a:rPr kumimoji="1" lang="en-US" altLang="ja-JP" sz="22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Spolaor</a:t>
            </a:r>
            <a:r>
              <a:rPr kumimoji="1" lang="en-US" altLang="ja-JP" sz="2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+ 11;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Kulkarni+ 14</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5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t>
            </a:r>
            <a:r>
              <a:rPr kumimoji="1" lang="en-US" altLang="ja-JP" sz="3500" b="1" i="1" u="none" strike="noStrike" kern="1200" cap="none" spc="0" normalizeH="0" baseline="0" noProof="0" dirty="0">
                <a:ln>
                  <a:noFill/>
                </a:ln>
                <a:solidFill>
                  <a:srgbClr val="000090"/>
                </a:solidFill>
                <a:effectLst/>
                <a:uLnTx/>
                <a:uFillTx/>
                <a:latin typeface="Gill Sans"/>
                <a:ea typeface="ＭＳ Ｐゴシック" panose="020B0600070205080204" pitchFamily="34" charset="-128"/>
                <a:cs typeface="Gill Sans"/>
              </a:rPr>
              <a:t>Galactic</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Nearby flaring star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Loeb+ 13</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RRAT (Rotating Radio Transient; intermittent pulsar)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5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t>
            </a:r>
            <a:r>
              <a:rPr kumimoji="1" lang="en-US" altLang="ja-JP" sz="3500" b="1" i="1" u="none" strike="noStrike" kern="1200" cap="none" spc="0" normalizeH="0" baseline="0" noProof="0" dirty="0">
                <a:ln>
                  <a:noFill/>
                </a:ln>
                <a:solidFill>
                  <a:srgbClr val="000090"/>
                </a:solidFill>
                <a:effectLst/>
                <a:uLnTx/>
                <a:uFillTx/>
                <a:latin typeface="Gill Sans"/>
                <a:ea typeface="ＭＳ Ｐゴシック" panose="020B0600070205080204" pitchFamily="34" charset="-128"/>
                <a:cs typeface="Gill Sans"/>
              </a:rPr>
              <a:t>Extragalactic</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Magnetar giant flare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Popov &amp;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Postnov</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07; Thornton+ 13;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Lyubarsky</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14; Penn &amp; Conner 15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NS-NS merger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Hansen &amp;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Lyutikov</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01;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Totani</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13</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WD-WD merger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Kashiyama+ 13</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Collapse of </a:t>
            </a:r>
            <a:r>
              <a:rPr kumimoji="1" lang="en-US" altLang="ja-JP" sz="3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hypermassive</a:t>
            </a: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NS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Falcke</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&amp;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Rezzolla</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13; Zhang 13</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Supernova into a nearby star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Colgate+ 71,75;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Egorov</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&amp;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Postnov</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09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Supergiant pulse </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Cordes &amp; Wasserman 15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Pulsar-orbiting bodies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Mottez</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&amp; </a:t>
            </a:r>
            <a:r>
              <a:rPr kumimoji="1" lang="en-US" altLang="ja-JP" sz="21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Zarka</a:t>
            </a:r>
            <a:r>
              <a:rPr kumimoji="1" lang="en-US" altLang="ja-JP" sz="21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14</a:t>
            </a:r>
            <a:endParaRPr kumimoji="1" lang="ja-JP" altLang="en-US" sz="2100" b="0" i="0" u="none" strike="noStrike" kern="1200" cap="none" spc="0" normalizeH="0" baseline="0" noProof="0">
              <a:ln>
                <a:noFill/>
              </a:ln>
              <a:solidFill>
                <a:prstClr val="black"/>
              </a:solidFill>
              <a:effectLst/>
              <a:uLnTx/>
              <a:uFillTx/>
              <a:latin typeface="Gill Sans"/>
              <a:ea typeface="ＭＳ Ｐゴシック" panose="020B0600070205080204" pitchFamily="34" charset="-128"/>
              <a:cs typeface="Gill Sans"/>
            </a:endParaRPr>
          </a:p>
          <a:p>
            <a:endParaRPr lang="ja-JP" altLang="en-US"/>
          </a:p>
        </p:txBody>
      </p:sp>
      <p:sp>
        <p:nvSpPr>
          <p:cNvPr id="3" name="日付プレースホルダー 2">
            <a:extLst>
              <a:ext uri="{FF2B5EF4-FFF2-40B4-BE49-F238E27FC236}">
                <a16:creationId xmlns:a16="http://schemas.microsoft.com/office/drawing/2014/main" id="{495F7D17-EE72-04E1-EFB8-71F4FA0ED7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96BB4074-D312-2CCC-E7CE-245A80783B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010DD231-3D34-466E-6CE9-3DE9DEB931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Tree>
    <p:extLst>
      <p:ext uri="{BB962C8B-B14F-4D97-AF65-F5344CB8AC3E}">
        <p14:creationId xmlns:p14="http://schemas.microsoft.com/office/powerpoint/2010/main" val="4093449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9FC6A0E-E2E2-2F4E-81F4-201B3684C3A6}"/>
              </a:ext>
            </a:extLst>
          </p:cNvPr>
          <p:cNvSpPr>
            <a:spLocks noGrp="1"/>
          </p:cNvSpPr>
          <p:nvPr>
            <p:ph type="ctrTitle"/>
          </p:nvPr>
        </p:nvSpPr>
        <p:spPr/>
        <p:txBody>
          <a:bodyPr/>
          <a:lstStyle/>
          <a:p>
            <a:r>
              <a:rPr lang="en-US" altLang="ja-JP" sz="11500" dirty="0"/>
              <a:t>Thank You</a:t>
            </a:r>
            <a:endParaRPr lang="ja-JP" altLang="en-US" sz="11500"/>
          </a:p>
        </p:txBody>
      </p:sp>
      <p:sp>
        <p:nvSpPr>
          <p:cNvPr id="7" name="字幕 6">
            <a:extLst>
              <a:ext uri="{FF2B5EF4-FFF2-40B4-BE49-F238E27FC236}">
                <a16:creationId xmlns:a16="http://schemas.microsoft.com/office/drawing/2014/main" id="{7426BC8C-546D-714D-AF69-E63A61193E62}"/>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694963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AD5739-E491-8B1C-CD32-2B9F1326E462}"/>
              </a:ext>
            </a:extLst>
          </p:cNvPr>
          <p:cNvSpPr>
            <a:spLocks noGrp="1"/>
          </p:cNvSpPr>
          <p:nvPr>
            <p:ph type="title"/>
          </p:nvPr>
        </p:nvSpPr>
        <p:spPr/>
        <p:txBody>
          <a:bodyPr/>
          <a:lstStyle/>
          <a:p>
            <a:r>
              <a:rPr kumimoji="1" lang="en-US" altLang="ja-JP" dirty="0"/>
              <a:t>Magnetic Field</a:t>
            </a:r>
            <a:endParaRPr kumimoji="1" lang="ja-JP" altLang="en-US"/>
          </a:p>
        </p:txBody>
      </p:sp>
      <p:sp>
        <p:nvSpPr>
          <p:cNvPr id="3" name="日付プレースホルダー 2">
            <a:extLst>
              <a:ext uri="{FF2B5EF4-FFF2-40B4-BE49-F238E27FC236}">
                <a16:creationId xmlns:a16="http://schemas.microsoft.com/office/drawing/2014/main" id="{6C7C73F2-2CA3-D0C5-E61A-B6027162D8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5FE5C2AC-3C94-26E7-E118-A69CE6A1F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70A6E890-5BFC-A582-4AFB-1CA951451C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pic>
        <p:nvPicPr>
          <p:cNvPr id="7" name="図 6">
            <a:extLst>
              <a:ext uri="{FF2B5EF4-FFF2-40B4-BE49-F238E27FC236}">
                <a16:creationId xmlns:a16="http://schemas.microsoft.com/office/drawing/2014/main" id="{2FA5A625-5BAC-5C28-03F0-325BFCD04404}"/>
              </a:ext>
            </a:extLst>
          </p:cNvPr>
          <p:cNvPicPr>
            <a:picLocks noChangeAspect="1"/>
          </p:cNvPicPr>
          <p:nvPr/>
        </p:nvPicPr>
        <p:blipFill>
          <a:blip r:embed="rId2"/>
          <a:stretch>
            <a:fillRect/>
          </a:stretch>
        </p:blipFill>
        <p:spPr>
          <a:xfrm>
            <a:off x="0" y="1417638"/>
            <a:ext cx="7781731" cy="5440006"/>
          </a:xfrm>
          <a:prstGeom prst="rect">
            <a:avLst/>
          </a:prstGeom>
        </p:spPr>
      </p:pic>
      <p:sp>
        <p:nvSpPr>
          <p:cNvPr id="8" name="テキスト ボックス 7">
            <a:extLst>
              <a:ext uri="{FF2B5EF4-FFF2-40B4-BE49-F238E27FC236}">
                <a16:creationId xmlns:a16="http://schemas.microsoft.com/office/drawing/2014/main" id="{226D6989-5FF8-2353-358F-5E9907D14092}"/>
              </a:ext>
            </a:extLst>
          </p:cNvPr>
          <p:cNvSpPr txBox="1"/>
          <p:nvPr/>
        </p:nvSpPr>
        <p:spPr>
          <a:xfrm>
            <a:off x="7493285" y="1417638"/>
            <a:ext cx="25074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011893"/>
                </a:solidFill>
                <a:effectLst/>
                <a:uLnTx/>
                <a:uFillTx/>
                <a:latin typeface="Gill Sans MT" panose="020B0502020104020203" pitchFamily="34" charset="0"/>
                <a:ea typeface="ＭＳ Ｐゴシック" panose="020B0600070205080204" pitchFamily="34" charset="-128"/>
                <a:cs typeface="+mn-cs"/>
              </a:rPr>
              <a:t>Alfven radius</a:t>
            </a:r>
            <a:endParaRPr kumimoji="1" lang="ja-JP" altLang="en-US" sz="3200" b="1" i="1" u="none" strike="noStrike" kern="1200" cap="none" spc="0" normalizeH="0" baseline="0" noProof="0">
              <a:ln>
                <a:noFill/>
              </a:ln>
              <a:solidFill>
                <a:srgbClr val="011893"/>
              </a:solidFill>
              <a:effectLst/>
              <a:uLnTx/>
              <a:uFillTx/>
              <a:latin typeface="Gill Sans MT" panose="020B0502020104020203" pitchFamily="34" charset="0"/>
              <a:ea typeface="ＭＳ Ｐゴシック" panose="020B0600070205080204" pitchFamily="34" charset="-128"/>
              <a:cs typeface="+mn-cs"/>
            </a:endParaRPr>
          </a:p>
        </p:txBody>
      </p:sp>
      <p:pic>
        <p:nvPicPr>
          <p:cNvPr id="9" name="図 8">
            <a:extLst>
              <a:ext uri="{FF2B5EF4-FFF2-40B4-BE49-F238E27FC236}">
                <a16:creationId xmlns:a16="http://schemas.microsoft.com/office/drawing/2014/main" id="{49936F08-3F01-05D5-77DD-26775C5E756A}"/>
              </a:ext>
            </a:extLst>
          </p:cNvPr>
          <p:cNvPicPr>
            <a:picLocks noChangeAspect="1"/>
          </p:cNvPicPr>
          <p:nvPr/>
        </p:nvPicPr>
        <p:blipFill>
          <a:blip r:embed="rId3"/>
          <a:stretch>
            <a:fillRect/>
          </a:stretch>
        </p:blipFill>
        <p:spPr>
          <a:xfrm>
            <a:off x="7909639" y="2204056"/>
            <a:ext cx="3505200" cy="520700"/>
          </a:xfrm>
          <a:prstGeom prst="rect">
            <a:avLst/>
          </a:prstGeom>
        </p:spPr>
      </p:pic>
      <p:pic>
        <p:nvPicPr>
          <p:cNvPr id="10" name="図 9">
            <a:extLst>
              <a:ext uri="{FF2B5EF4-FFF2-40B4-BE49-F238E27FC236}">
                <a16:creationId xmlns:a16="http://schemas.microsoft.com/office/drawing/2014/main" id="{1FFE09EE-6375-3BB6-DD10-4F53FD0CB3C2}"/>
              </a:ext>
            </a:extLst>
          </p:cNvPr>
          <p:cNvPicPr>
            <a:picLocks noChangeAspect="1"/>
          </p:cNvPicPr>
          <p:nvPr/>
        </p:nvPicPr>
        <p:blipFill>
          <a:blip r:embed="rId4"/>
          <a:stretch>
            <a:fillRect/>
          </a:stretch>
        </p:blipFill>
        <p:spPr>
          <a:xfrm>
            <a:off x="7493285" y="2926399"/>
            <a:ext cx="4647613" cy="576945"/>
          </a:xfrm>
          <a:prstGeom prst="rect">
            <a:avLst/>
          </a:prstGeom>
        </p:spPr>
      </p:pic>
      <p:sp>
        <p:nvSpPr>
          <p:cNvPr id="11" name="テキスト ボックス 10">
            <a:extLst>
              <a:ext uri="{FF2B5EF4-FFF2-40B4-BE49-F238E27FC236}">
                <a16:creationId xmlns:a16="http://schemas.microsoft.com/office/drawing/2014/main" id="{E87C1710-4931-ADA6-A324-649442087B8E}"/>
              </a:ext>
            </a:extLst>
          </p:cNvPr>
          <p:cNvSpPr txBox="1"/>
          <p:nvPr/>
        </p:nvSpPr>
        <p:spPr>
          <a:xfrm>
            <a:off x="7633224" y="3860643"/>
            <a:ext cx="3927294"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Dipole B</a:t>
            </a:r>
            <a:r>
              <a:rPr kumimoji="1" lang="ja-JP" altLang="en-US"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a:t>
            </a:r>
            <a:r>
              <a:rPr kumimoji="1" lang="en-US" altLang="ja-JP"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r</a:t>
            </a:r>
            <a:r>
              <a:rPr kumimoji="1" lang="en-US" altLang="ja-JP" sz="4000" b="1" i="1" u="none" strike="noStrike" kern="1200" cap="none" spc="0" normalizeH="0" baseline="3000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-3</a:t>
            </a:r>
            <a:r>
              <a:rPr kumimoji="1" lang="en-US" altLang="ja-JP"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a:t>
            </a:r>
            <a:r>
              <a:rPr kumimoji="1" lang="en-US" altLang="ja-JP"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 Toroidal B</a:t>
            </a:r>
            <a:r>
              <a:rPr kumimoji="1" lang="ja-JP" altLang="en-US"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a:t>
            </a:r>
            <a:r>
              <a:rPr kumimoji="1" lang="en-US" altLang="ja-JP" sz="40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r</a:t>
            </a:r>
            <a:r>
              <a:rPr kumimoji="1" lang="en-US" altLang="ja-JP" sz="4000" b="1" i="1" u="none" strike="noStrike" kern="1200" cap="none" spc="0" normalizeH="0" baseline="30000" noProof="0">
                <a:ln>
                  <a:noFill/>
                </a:ln>
                <a:solidFill>
                  <a:srgbClr val="FF0000"/>
                </a:solidFill>
                <a:effectLst/>
                <a:uLnTx/>
                <a:uFillTx/>
                <a:latin typeface="Gill Sans MT" panose="020B0502020104020203" pitchFamily="34" charset="0"/>
                <a:ea typeface="ＭＳ Ｐゴシック" panose="020B0600070205080204" pitchFamily="34" charset="-128"/>
                <a:cs typeface="+mn-cs"/>
              </a:rPr>
              <a:t>-1</a:t>
            </a:r>
            <a:endParaRPr kumimoji="1" lang="ja-JP" altLang="en-US" sz="4000" b="1" i="1" u="none" strike="noStrike" kern="1200" cap="none" spc="0" normalizeH="0" baseline="3000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sp>
        <p:nvSpPr>
          <p:cNvPr id="12" name="テキスト ボックス 11">
            <a:extLst>
              <a:ext uri="{FF2B5EF4-FFF2-40B4-BE49-F238E27FC236}">
                <a16:creationId xmlns:a16="http://schemas.microsoft.com/office/drawing/2014/main" id="{FF64844A-67E2-4D83-7F07-CAD1151E563A}"/>
              </a:ext>
            </a:extLst>
          </p:cNvPr>
          <p:cNvSpPr txBox="1"/>
          <p:nvPr/>
        </p:nvSpPr>
        <p:spPr>
          <a:xfrm>
            <a:off x="7948021" y="5402205"/>
            <a:ext cx="373813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FRB waves are linear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inside the fireball</a:t>
            </a:r>
            <a:endParaRPr kumimoji="1" lang="ja-JP" altLang="en-US" sz="3200" b="0" i="0"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4312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F470EA-8D8D-254C-A045-4A1ACB6CCF96}"/>
              </a:ext>
            </a:extLst>
          </p:cNvPr>
          <p:cNvSpPr>
            <a:spLocks noGrp="1"/>
          </p:cNvSpPr>
          <p:nvPr>
            <p:ph type="title"/>
          </p:nvPr>
        </p:nvSpPr>
        <p:spPr/>
        <p:txBody>
          <a:bodyPr/>
          <a:lstStyle/>
          <a:p>
            <a:r>
              <a:rPr kumimoji="1" lang="en-US" altLang="ja-JP" dirty="0"/>
              <a:t>Nonlinear </a:t>
            </a:r>
            <a:r>
              <a:rPr lang="en-US" altLang="ja-JP" dirty="0"/>
              <a:t>Interaction</a:t>
            </a:r>
            <a:endParaRPr kumimoji="1" lang="ja-JP" altLang="en-US"/>
          </a:p>
        </p:txBody>
      </p:sp>
      <p:sp>
        <p:nvSpPr>
          <p:cNvPr id="3" name="日付プレースホルダー 2">
            <a:extLst>
              <a:ext uri="{FF2B5EF4-FFF2-40B4-BE49-F238E27FC236}">
                <a16:creationId xmlns:a16="http://schemas.microsoft.com/office/drawing/2014/main" id="{3D54F1C3-F7FE-EB47-AC66-38C5E08EE11E}"/>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7C862F79-908A-C349-8CEE-C21175D2658A}"/>
              </a:ext>
            </a:extLst>
          </p:cNvPr>
          <p:cNvSpPr>
            <a:spLocks noGrp="1"/>
          </p:cNvSpPr>
          <p:nvPr>
            <p:ph type="ftr" sz="quarter" idx="11"/>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8FF1712D-17A1-F348-A458-F6DF0F2BD390}"/>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42</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DCDB58CD-93B8-1043-B9AB-DF54AD19EB2C}"/>
              </a:ext>
            </a:extLst>
          </p:cNvPr>
          <p:cNvPicPr>
            <a:picLocks noChangeAspect="1"/>
          </p:cNvPicPr>
          <p:nvPr/>
        </p:nvPicPr>
        <p:blipFill>
          <a:blip r:embed="rId2"/>
          <a:stretch>
            <a:fillRect/>
          </a:stretch>
        </p:blipFill>
        <p:spPr>
          <a:xfrm>
            <a:off x="1752873" y="1686532"/>
            <a:ext cx="4254500" cy="1384300"/>
          </a:xfrm>
          <a:prstGeom prst="rect">
            <a:avLst/>
          </a:prstGeom>
        </p:spPr>
      </p:pic>
      <p:sp>
        <p:nvSpPr>
          <p:cNvPr id="7" name="テキスト ボックス 6">
            <a:extLst>
              <a:ext uri="{FF2B5EF4-FFF2-40B4-BE49-F238E27FC236}">
                <a16:creationId xmlns:a16="http://schemas.microsoft.com/office/drawing/2014/main" id="{E8D9C0EC-D50A-994E-A8F2-A95EAFA412C3}"/>
              </a:ext>
            </a:extLst>
          </p:cNvPr>
          <p:cNvSpPr txBox="1"/>
          <p:nvPr/>
        </p:nvSpPr>
        <p:spPr>
          <a:xfrm>
            <a:off x="2225227" y="1417638"/>
            <a:ext cx="486030" cy="369332"/>
          </a:xfrm>
          <a:prstGeom prst="rect">
            <a:avLst/>
          </a:prstGeom>
          <a:noFill/>
        </p:spPr>
        <p:txBody>
          <a:bodyPr wrap="none" rtlCol="0">
            <a:spAutoFit/>
          </a:bodyPr>
          <a:lstStyle/>
          <a:p>
            <a:pPr defTabSz="457200">
              <a:defRPr/>
            </a:pPr>
            <a:r>
              <a:rPr lang="en-US" altLang="ja-JP" dirty="0">
                <a:solidFill>
                  <a:srgbClr val="FF0000"/>
                </a:solidFill>
                <a:latin typeface="Gill Sans MT" panose="020B0502020104020203" pitchFamily="34" charset="0"/>
                <a:ea typeface="ＭＳ Ｐゴシック" panose="020B0600070205080204" pitchFamily="34" charset="-128"/>
              </a:rPr>
              <a:t>BG</a:t>
            </a:r>
            <a:endParaRPr lang="ja-JP" altLang="en-US">
              <a:solidFill>
                <a:srgbClr val="FF0000"/>
              </a:solidFill>
              <a:latin typeface="Gill Sans MT" panose="020B0502020104020203" pitchFamily="34" charset="0"/>
              <a:ea typeface="ＭＳ Ｐゴシック" panose="020B0600070205080204" pitchFamily="34" charset="-128"/>
            </a:endParaRPr>
          </a:p>
        </p:txBody>
      </p:sp>
      <p:sp>
        <p:nvSpPr>
          <p:cNvPr id="9" name="フリーフォーム 8">
            <a:extLst>
              <a:ext uri="{FF2B5EF4-FFF2-40B4-BE49-F238E27FC236}">
                <a16:creationId xmlns:a16="http://schemas.microsoft.com/office/drawing/2014/main" id="{8DDD408B-0FE4-3B48-AAF2-A77B28C580BB}"/>
              </a:ext>
            </a:extLst>
          </p:cNvPr>
          <p:cNvSpPr/>
          <p:nvPr/>
        </p:nvSpPr>
        <p:spPr>
          <a:xfrm>
            <a:off x="2281975" y="1581899"/>
            <a:ext cx="1823703" cy="1009866"/>
          </a:xfrm>
          <a:custGeom>
            <a:avLst/>
            <a:gdLst>
              <a:gd name="connsiteX0" fmla="*/ 111547 w 1823703"/>
              <a:gd name="connsiteY0" fmla="*/ 628368 h 1009866"/>
              <a:gd name="connsiteX1" fmla="*/ 537893 w 1823703"/>
              <a:gd name="connsiteY1" fmla="*/ 460074 h 1009866"/>
              <a:gd name="connsiteX2" fmla="*/ 706188 w 1823703"/>
              <a:gd name="connsiteY2" fmla="*/ 157144 h 1009866"/>
              <a:gd name="connsiteX3" fmla="*/ 1278389 w 1823703"/>
              <a:gd name="connsiteY3" fmla="*/ 69 h 1009866"/>
              <a:gd name="connsiteX4" fmla="*/ 1766443 w 1823703"/>
              <a:gd name="connsiteY4" fmla="*/ 173973 h 1009866"/>
              <a:gd name="connsiteX5" fmla="*/ 1755224 w 1823703"/>
              <a:gd name="connsiteY5" fmla="*/ 482513 h 1009866"/>
              <a:gd name="connsiteX6" fmla="*/ 1239120 w 1823703"/>
              <a:gd name="connsiteY6" fmla="*/ 650808 h 1009866"/>
              <a:gd name="connsiteX7" fmla="*/ 1166193 w 1823703"/>
              <a:gd name="connsiteY7" fmla="*/ 936908 h 1009866"/>
              <a:gd name="connsiteX8" fmla="*/ 823994 w 1823703"/>
              <a:gd name="connsiteY8" fmla="*/ 1009836 h 1009866"/>
              <a:gd name="connsiteX9" fmla="*/ 72279 w 1823703"/>
              <a:gd name="connsiteY9" fmla="*/ 942518 h 1009866"/>
              <a:gd name="connsiteX10" fmla="*/ 33010 w 1823703"/>
              <a:gd name="connsiteY10" fmla="*/ 723735 h 1009866"/>
              <a:gd name="connsiteX11" fmla="*/ 111547 w 1823703"/>
              <a:gd name="connsiteY11" fmla="*/ 628368 h 100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3703" h="1009866">
                <a:moveTo>
                  <a:pt x="111547" y="628368"/>
                </a:moveTo>
                <a:cubicBezTo>
                  <a:pt x="195694" y="584424"/>
                  <a:pt x="438786" y="538611"/>
                  <a:pt x="537893" y="460074"/>
                </a:cubicBezTo>
                <a:cubicBezTo>
                  <a:pt x="637000" y="381537"/>
                  <a:pt x="582772" y="233811"/>
                  <a:pt x="706188" y="157144"/>
                </a:cubicBezTo>
                <a:cubicBezTo>
                  <a:pt x="829604" y="80477"/>
                  <a:pt x="1101680" y="-2736"/>
                  <a:pt x="1278389" y="69"/>
                </a:cubicBezTo>
                <a:cubicBezTo>
                  <a:pt x="1455098" y="2874"/>
                  <a:pt x="1686971" y="93566"/>
                  <a:pt x="1766443" y="173973"/>
                </a:cubicBezTo>
                <a:cubicBezTo>
                  <a:pt x="1845915" y="254380"/>
                  <a:pt x="1843111" y="403041"/>
                  <a:pt x="1755224" y="482513"/>
                </a:cubicBezTo>
                <a:cubicBezTo>
                  <a:pt x="1667337" y="561985"/>
                  <a:pt x="1337292" y="575076"/>
                  <a:pt x="1239120" y="650808"/>
                </a:cubicBezTo>
                <a:cubicBezTo>
                  <a:pt x="1140948" y="726540"/>
                  <a:pt x="1235381" y="877070"/>
                  <a:pt x="1166193" y="936908"/>
                </a:cubicBezTo>
                <a:cubicBezTo>
                  <a:pt x="1097005" y="996746"/>
                  <a:pt x="1006313" y="1008901"/>
                  <a:pt x="823994" y="1009836"/>
                </a:cubicBezTo>
                <a:cubicBezTo>
                  <a:pt x="641675" y="1010771"/>
                  <a:pt x="204110" y="990202"/>
                  <a:pt x="72279" y="942518"/>
                </a:cubicBezTo>
                <a:cubicBezTo>
                  <a:pt x="-59552" y="894835"/>
                  <a:pt x="28335" y="775158"/>
                  <a:pt x="33010" y="723735"/>
                </a:cubicBezTo>
                <a:cubicBezTo>
                  <a:pt x="37685" y="672312"/>
                  <a:pt x="27400" y="672312"/>
                  <a:pt x="111547" y="628368"/>
                </a:cubicBezTo>
                <a:close/>
              </a:path>
            </a:pathLst>
          </a:cu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10" name="テキスト ボックス 9">
            <a:extLst>
              <a:ext uri="{FF2B5EF4-FFF2-40B4-BE49-F238E27FC236}">
                <a16:creationId xmlns:a16="http://schemas.microsoft.com/office/drawing/2014/main" id="{5CEC87B0-1704-3649-9FC7-D7495AD9A1CA}"/>
              </a:ext>
            </a:extLst>
          </p:cNvPr>
          <p:cNvSpPr txBox="1"/>
          <p:nvPr/>
        </p:nvSpPr>
        <p:spPr>
          <a:xfrm>
            <a:off x="2955284" y="1232972"/>
            <a:ext cx="1447832" cy="369332"/>
          </a:xfrm>
          <a:prstGeom prst="rect">
            <a:avLst/>
          </a:prstGeom>
          <a:noFill/>
        </p:spPr>
        <p:txBody>
          <a:bodyPr wrap="none" rtlCol="0">
            <a:spAutoFit/>
          </a:bodyPr>
          <a:lstStyle/>
          <a:p>
            <a:pPr defTabSz="457200">
              <a:defRPr/>
            </a:pPr>
            <a:r>
              <a:rPr lang="en-US" altLang="ja-JP" dirty="0">
                <a:solidFill>
                  <a:srgbClr val="011893"/>
                </a:solidFill>
                <a:latin typeface="Gill Sans MT" panose="020B0502020104020203" pitchFamily="34" charset="0"/>
                <a:ea typeface="ＭＳ Ｐゴシック" panose="020B0600070205080204" pitchFamily="34" charset="-128"/>
              </a:rPr>
              <a:t>Parent Alfven</a:t>
            </a:r>
            <a:endParaRPr lang="ja-JP" altLang="en-US">
              <a:solidFill>
                <a:srgbClr val="011893"/>
              </a:solidFill>
              <a:latin typeface="Gill Sans MT" panose="020B0502020104020203" pitchFamily="34" charset="0"/>
              <a:ea typeface="ＭＳ Ｐゴシック" panose="020B0600070205080204" pitchFamily="34" charset="-128"/>
            </a:endParaRPr>
          </a:p>
        </p:txBody>
      </p:sp>
      <p:sp>
        <p:nvSpPr>
          <p:cNvPr id="11" name="フリーフォーム 10">
            <a:extLst>
              <a:ext uri="{FF2B5EF4-FFF2-40B4-BE49-F238E27FC236}">
                <a16:creationId xmlns:a16="http://schemas.microsoft.com/office/drawing/2014/main" id="{8D9B75B8-5310-4640-91C0-E882B32ABE1E}"/>
              </a:ext>
            </a:extLst>
          </p:cNvPr>
          <p:cNvSpPr/>
          <p:nvPr/>
        </p:nvSpPr>
        <p:spPr>
          <a:xfrm>
            <a:off x="3660243" y="1619658"/>
            <a:ext cx="1825204" cy="1031849"/>
          </a:xfrm>
          <a:custGeom>
            <a:avLst/>
            <a:gdLst>
              <a:gd name="connsiteX0" fmla="*/ 51585 w 1825204"/>
              <a:gd name="connsiteY0" fmla="*/ 646709 h 1031849"/>
              <a:gd name="connsiteX1" fmla="*/ 433053 w 1825204"/>
              <a:gd name="connsiteY1" fmla="*/ 545732 h 1031849"/>
              <a:gd name="connsiteX2" fmla="*/ 640616 w 1825204"/>
              <a:gd name="connsiteY2" fmla="*/ 495244 h 1031849"/>
              <a:gd name="connsiteX3" fmla="*/ 646226 w 1825204"/>
              <a:gd name="connsiteY3" fmla="*/ 113776 h 1031849"/>
              <a:gd name="connsiteX4" fmla="*/ 1212817 w 1825204"/>
              <a:gd name="connsiteY4" fmla="*/ 1580 h 1031849"/>
              <a:gd name="connsiteX5" fmla="*/ 1734530 w 1825204"/>
              <a:gd name="connsiteY5" fmla="*/ 175484 h 1031849"/>
              <a:gd name="connsiteX6" fmla="*/ 1762579 w 1825204"/>
              <a:gd name="connsiteY6" fmla="*/ 461585 h 1031849"/>
              <a:gd name="connsiteX7" fmla="*/ 1095011 w 1825204"/>
              <a:gd name="connsiteY7" fmla="*/ 590610 h 1031849"/>
              <a:gd name="connsiteX8" fmla="*/ 1016474 w 1825204"/>
              <a:gd name="connsiteY8" fmla="*/ 758905 h 1031849"/>
              <a:gd name="connsiteX9" fmla="*/ 1005254 w 1825204"/>
              <a:gd name="connsiteY9" fmla="*/ 1011347 h 1031849"/>
              <a:gd name="connsiteX10" fmla="*/ 534029 w 1825204"/>
              <a:gd name="connsiteY10" fmla="*/ 1005737 h 1031849"/>
              <a:gd name="connsiteX11" fmla="*/ 57195 w 1825204"/>
              <a:gd name="connsiteY11" fmla="*/ 915980 h 1031849"/>
              <a:gd name="connsiteX12" fmla="*/ 51585 w 1825204"/>
              <a:gd name="connsiteY12" fmla="*/ 646709 h 103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04" h="1031849">
                <a:moveTo>
                  <a:pt x="51585" y="646709"/>
                </a:moveTo>
                <a:cubicBezTo>
                  <a:pt x="114228" y="585001"/>
                  <a:pt x="334881" y="570976"/>
                  <a:pt x="433053" y="545732"/>
                </a:cubicBezTo>
                <a:cubicBezTo>
                  <a:pt x="531225" y="520488"/>
                  <a:pt x="605087" y="567237"/>
                  <a:pt x="640616" y="495244"/>
                </a:cubicBezTo>
                <a:cubicBezTo>
                  <a:pt x="676145" y="423251"/>
                  <a:pt x="550859" y="196053"/>
                  <a:pt x="646226" y="113776"/>
                </a:cubicBezTo>
                <a:cubicBezTo>
                  <a:pt x="741593" y="31499"/>
                  <a:pt x="1031433" y="-8705"/>
                  <a:pt x="1212817" y="1580"/>
                </a:cubicBezTo>
                <a:cubicBezTo>
                  <a:pt x="1394201" y="11865"/>
                  <a:pt x="1642903" y="98816"/>
                  <a:pt x="1734530" y="175484"/>
                </a:cubicBezTo>
                <a:cubicBezTo>
                  <a:pt x="1826157" y="252151"/>
                  <a:pt x="1869166" y="392397"/>
                  <a:pt x="1762579" y="461585"/>
                </a:cubicBezTo>
                <a:cubicBezTo>
                  <a:pt x="1655992" y="530773"/>
                  <a:pt x="1219362" y="541057"/>
                  <a:pt x="1095011" y="590610"/>
                </a:cubicBezTo>
                <a:cubicBezTo>
                  <a:pt x="970660" y="640163"/>
                  <a:pt x="1031433" y="688782"/>
                  <a:pt x="1016474" y="758905"/>
                </a:cubicBezTo>
                <a:cubicBezTo>
                  <a:pt x="1001515" y="829028"/>
                  <a:pt x="1085661" y="970208"/>
                  <a:pt x="1005254" y="1011347"/>
                </a:cubicBezTo>
                <a:cubicBezTo>
                  <a:pt x="924847" y="1052486"/>
                  <a:pt x="692039" y="1021632"/>
                  <a:pt x="534029" y="1005737"/>
                </a:cubicBezTo>
                <a:cubicBezTo>
                  <a:pt x="376019" y="989843"/>
                  <a:pt x="139472" y="972078"/>
                  <a:pt x="57195" y="915980"/>
                </a:cubicBezTo>
                <a:cubicBezTo>
                  <a:pt x="-25082" y="859882"/>
                  <a:pt x="-11058" y="708417"/>
                  <a:pt x="51585" y="646709"/>
                </a:cubicBezTo>
                <a:close/>
              </a:path>
            </a:pathLst>
          </a:cu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12" name="テキスト ボックス 11">
            <a:extLst>
              <a:ext uri="{FF2B5EF4-FFF2-40B4-BE49-F238E27FC236}">
                <a16:creationId xmlns:a16="http://schemas.microsoft.com/office/drawing/2014/main" id="{C7E97CA5-C9DF-3B43-82B1-2CC4D7F546E7}"/>
              </a:ext>
            </a:extLst>
          </p:cNvPr>
          <p:cNvSpPr txBox="1"/>
          <p:nvPr/>
        </p:nvSpPr>
        <p:spPr>
          <a:xfrm>
            <a:off x="4547546" y="1264884"/>
            <a:ext cx="1717137" cy="369332"/>
          </a:xfrm>
          <a:prstGeom prst="rect">
            <a:avLst/>
          </a:prstGeom>
          <a:noFill/>
        </p:spPr>
        <p:txBody>
          <a:bodyPr wrap="none" rtlCol="0">
            <a:spAutoFit/>
          </a:bodyPr>
          <a:lstStyle/>
          <a:p>
            <a:pPr defTabSz="457200">
              <a:defRPr/>
            </a:pPr>
            <a:r>
              <a:rPr lang="en-US" altLang="ja-JP" dirty="0">
                <a:solidFill>
                  <a:srgbClr val="FFC000"/>
                </a:solidFill>
                <a:latin typeface="Gill Sans MT" panose="020B0502020104020203" pitchFamily="34" charset="0"/>
                <a:ea typeface="ＭＳ Ｐゴシック" panose="020B0600070205080204" pitchFamily="34" charset="-128"/>
              </a:rPr>
              <a:t>Daughter Alfven</a:t>
            </a:r>
            <a:endParaRPr lang="ja-JP" altLang="en-US">
              <a:solidFill>
                <a:srgbClr val="FFC000"/>
              </a:solidFill>
              <a:latin typeface="Gill Sans MT" panose="020B0502020104020203" pitchFamily="34" charset="0"/>
              <a:ea typeface="ＭＳ Ｐゴシック" panose="020B0600070205080204" pitchFamily="34" charset="-128"/>
            </a:endParaRPr>
          </a:p>
        </p:txBody>
      </p:sp>
      <p:sp>
        <p:nvSpPr>
          <p:cNvPr id="13" name="フリーフォーム 12">
            <a:extLst>
              <a:ext uri="{FF2B5EF4-FFF2-40B4-BE49-F238E27FC236}">
                <a16:creationId xmlns:a16="http://schemas.microsoft.com/office/drawing/2014/main" id="{474CF5AC-D0C2-B043-A9E6-76E4739E08E6}"/>
              </a:ext>
            </a:extLst>
          </p:cNvPr>
          <p:cNvSpPr/>
          <p:nvPr/>
        </p:nvSpPr>
        <p:spPr>
          <a:xfrm>
            <a:off x="2837277" y="2205623"/>
            <a:ext cx="3221616" cy="894529"/>
          </a:xfrm>
          <a:custGeom>
            <a:avLst/>
            <a:gdLst>
              <a:gd name="connsiteX0" fmla="*/ 2069442 w 3221616"/>
              <a:gd name="connsiteY0" fmla="*/ 341234 h 894529"/>
              <a:gd name="connsiteX1" fmla="*/ 2080662 w 3221616"/>
              <a:gd name="connsiteY1" fmla="*/ 60744 h 894529"/>
              <a:gd name="connsiteX2" fmla="*/ 2512617 w 3221616"/>
              <a:gd name="connsiteY2" fmla="*/ 21475 h 894529"/>
              <a:gd name="connsiteX3" fmla="*/ 3017501 w 3221616"/>
              <a:gd name="connsiteY3" fmla="*/ 27085 h 894529"/>
              <a:gd name="connsiteX4" fmla="*/ 3146527 w 3221616"/>
              <a:gd name="connsiteY4" fmla="*/ 346844 h 894529"/>
              <a:gd name="connsiteX5" fmla="*/ 1889928 w 3221616"/>
              <a:gd name="connsiteY5" fmla="*/ 576847 h 894529"/>
              <a:gd name="connsiteX6" fmla="*/ 773575 w 3221616"/>
              <a:gd name="connsiteY6" fmla="*/ 874167 h 894529"/>
              <a:gd name="connsiteX7" fmla="*/ 77957 w 3221616"/>
              <a:gd name="connsiteY7" fmla="*/ 834898 h 894529"/>
              <a:gd name="connsiteX8" fmla="*/ 49908 w 3221616"/>
              <a:gd name="connsiteY8" fmla="*/ 565627 h 894529"/>
              <a:gd name="connsiteX9" fmla="*/ 375278 w 3221616"/>
              <a:gd name="connsiteY9" fmla="*/ 442211 h 894529"/>
              <a:gd name="connsiteX10" fmla="*/ 885771 w 3221616"/>
              <a:gd name="connsiteY10" fmla="*/ 459041 h 894529"/>
              <a:gd name="connsiteX11" fmla="*/ 1469192 w 3221616"/>
              <a:gd name="connsiteY11" fmla="*/ 515139 h 894529"/>
              <a:gd name="connsiteX12" fmla="*/ 1940416 w 3221616"/>
              <a:gd name="connsiteY12" fmla="*/ 498309 h 894529"/>
              <a:gd name="connsiteX13" fmla="*/ 2069442 w 3221616"/>
              <a:gd name="connsiteY13" fmla="*/ 341234 h 89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1616" h="894529">
                <a:moveTo>
                  <a:pt x="2069442" y="341234"/>
                </a:moveTo>
                <a:cubicBezTo>
                  <a:pt x="2092816" y="268307"/>
                  <a:pt x="2006800" y="114037"/>
                  <a:pt x="2080662" y="60744"/>
                </a:cubicBezTo>
                <a:cubicBezTo>
                  <a:pt x="2154524" y="7451"/>
                  <a:pt x="2356477" y="27085"/>
                  <a:pt x="2512617" y="21475"/>
                </a:cubicBezTo>
                <a:cubicBezTo>
                  <a:pt x="2668757" y="15865"/>
                  <a:pt x="2911849" y="-27143"/>
                  <a:pt x="3017501" y="27085"/>
                </a:cubicBezTo>
                <a:cubicBezTo>
                  <a:pt x="3123153" y="81313"/>
                  <a:pt x="3334456" y="255217"/>
                  <a:pt x="3146527" y="346844"/>
                </a:cubicBezTo>
                <a:cubicBezTo>
                  <a:pt x="2958598" y="438471"/>
                  <a:pt x="2285420" y="488960"/>
                  <a:pt x="1889928" y="576847"/>
                </a:cubicBezTo>
                <a:cubicBezTo>
                  <a:pt x="1494436" y="664734"/>
                  <a:pt x="1075570" y="831159"/>
                  <a:pt x="773575" y="874167"/>
                </a:cubicBezTo>
                <a:cubicBezTo>
                  <a:pt x="471580" y="917175"/>
                  <a:pt x="198568" y="886321"/>
                  <a:pt x="77957" y="834898"/>
                </a:cubicBezTo>
                <a:cubicBezTo>
                  <a:pt x="-42654" y="783475"/>
                  <a:pt x="355" y="631075"/>
                  <a:pt x="49908" y="565627"/>
                </a:cubicBezTo>
                <a:cubicBezTo>
                  <a:pt x="99461" y="500179"/>
                  <a:pt x="235967" y="459975"/>
                  <a:pt x="375278" y="442211"/>
                </a:cubicBezTo>
                <a:cubicBezTo>
                  <a:pt x="514588" y="424447"/>
                  <a:pt x="703452" y="446886"/>
                  <a:pt x="885771" y="459041"/>
                </a:cubicBezTo>
                <a:cubicBezTo>
                  <a:pt x="1068090" y="471196"/>
                  <a:pt x="1293418" y="508594"/>
                  <a:pt x="1469192" y="515139"/>
                </a:cubicBezTo>
                <a:cubicBezTo>
                  <a:pt x="1644966" y="521684"/>
                  <a:pt x="1838504" y="522618"/>
                  <a:pt x="1940416" y="498309"/>
                </a:cubicBezTo>
                <a:cubicBezTo>
                  <a:pt x="2042328" y="474000"/>
                  <a:pt x="2046068" y="414161"/>
                  <a:pt x="2069442" y="341234"/>
                </a:cubicBez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3B519EED-D327-6247-A09A-1E83390F2E92}"/>
              </a:ext>
            </a:extLst>
          </p:cNvPr>
          <p:cNvSpPr txBox="1"/>
          <p:nvPr/>
        </p:nvSpPr>
        <p:spPr>
          <a:xfrm>
            <a:off x="4158023" y="2869221"/>
            <a:ext cx="2217338" cy="369332"/>
          </a:xfrm>
          <a:prstGeom prst="rect">
            <a:avLst/>
          </a:prstGeom>
          <a:noFill/>
        </p:spPr>
        <p:txBody>
          <a:bodyPr wrap="none" rtlCol="0">
            <a:spAutoFit/>
          </a:bodyPr>
          <a:lstStyle/>
          <a:p>
            <a:pPr defTabSz="457200">
              <a:defRPr/>
            </a:pPr>
            <a:r>
              <a:rPr lang="en-US" altLang="ja-JP" dirty="0">
                <a:solidFill>
                  <a:srgbClr val="FF0000"/>
                </a:solidFill>
                <a:latin typeface="Gill Sans MT" panose="020B0502020104020203" pitchFamily="34" charset="0"/>
                <a:ea typeface="ＭＳ Ｐゴシック" panose="020B0600070205080204" pitchFamily="34" charset="-128"/>
              </a:rPr>
              <a:t>Daughter sound wave</a:t>
            </a:r>
            <a:endParaRPr lang="ja-JP" altLang="en-US">
              <a:solidFill>
                <a:srgbClr val="FF0000"/>
              </a:solidFill>
              <a:latin typeface="Gill Sans MT" panose="020B0502020104020203" pitchFamily="34" charset="0"/>
              <a:ea typeface="ＭＳ Ｐゴシック" panose="020B0600070205080204" pitchFamily="34" charset="-128"/>
            </a:endParaRPr>
          </a:p>
        </p:txBody>
      </p:sp>
      <p:pic>
        <p:nvPicPr>
          <p:cNvPr id="15" name="図 14">
            <a:extLst>
              <a:ext uri="{FF2B5EF4-FFF2-40B4-BE49-F238E27FC236}">
                <a16:creationId xmlns:a16="http://schemas.microsoft.com/office/drawing/2014/main" id="{549791D1-6DE5-B446-9612-5CF8F0946CC3}"/>
              </a:ext>
            </a:extLst>
          </p:cNvPr>
          <p:cNvPicPr>
            <a:picLocks noChangeAspect="1"/>
          </p:cNvPicPr>
          <p:nvPr/>
        </p:nvPicPr>
        <p:blipFill>
          <a:blip r:embed="rId3"/>
          <a:stretch>
            <a:fillRect/>
          </a:stretch>
        </p:blipFill>
        <p:spPr>
          <a:xfrm>
            <a:off x="6706495" y="1877453"/>
            <a:ext cx="3650524" cy="1254573"/>
          </a:xfrm>
          <a:prstGeom prst="rect">
            <a:avLst/>
          </a:prstGeom>
        </p:spPr>
      </p:pic>
      <p:sp>
        <p:nvSpPr>
          <p:cNvPr id="16" name="テキスト ボックス 15">
            <a:extLst>
              <a:ext uri="{FF2B5EF4-FFF2-40B4-BE49-F238E27FC236}">
                <a16:creationId xmlns:a16="http://schemas.microsoft.com/office/drawing/2014/main" id="{05661710-3CD1-C345-B082-697C7E830469}"/>
              </a:ext>
            </a:extLst>
          </p:cNvPr>
          <p:cNvSpPr txBox="1"/>
          <p:nvPr/>
        </p:nvSpPr>
        <p:spPr>
          <a:xfrm>
            <a:off x="6562441" y="1356858"/>
            <a:ext cx="3038011" cy="461665"/>
          </a:xfrm>
          <a:prstGeom prst="rect">
            <a:avLst/>
          </a:prstGeom>
          <a:noFill/>
        </p:spPr>
        <p:txBody>
          <a:bodyPr wrap="none" rtlCol="0">
            <a:spAutoFit/>
          </a:bodyPr>
          <a:lstStyle/>
          <a:p>
            <a:pPr defTabSz="457200">
              <a:defRPr/>
            </a:pPr>
            <a:r>
              <a:rPr lang="en-US" altLang="ja-JP" sz="2400" dirty="0">
                <a:solidFill>
                  <a:prstClr val="black"/>
                </a:solidFill>
                <a:latin typeface="Gill Sans MT" panose="020B0502020104020203" pitchFamily="34" charset="0"/>
                <a:ea typeface="ＭＳ Ｐゴシック" panose="020B0600070205080204" pitchFamily="34" charset="-128"/>
              </a:rPr>
              <a:t>Parent Alfven: Circular</a:t>
            </a:r>
            <a:endParaRPr lang="ja-JP" altLang="en-US" sz="2400">
              <a:solidFill>
                <a:prstClr val="black"/>
              </a:solidFill>
              <a:latin typeface="Gill Sans MT" panose="020B0502020104020203" pitchFamily="34" charset="0"/>
              <a:ea typeface="ＭＳ Ｐゴシック" panose="020B0600070205080204" pitchFamily="34" charset="-128"/>
            </a:endParaRPr>
          </a:p>
        </p:txBody>
      </p:sp>
      <p:pic>
        <p:nvPicPr>
          <p:cNvPr id="17" name="図 16">
            <a:extLst>
              <a:ext uri="{FF2B5EF4-FFF2-40B4-BE49-F238E27FC236}">
                <a16:creationId xmlns:a16="http://schemas.microsoft.com/office/drawing/2014/main" id="{1FD161A0-8EA9-484B-B15A-2AD8D2D612CB}"/>
              </a:ext>
            </a:extLst>
          </p:cNvPr>
          <p:cNvPicPr>
            <a:picLocks noChangeAspect="1"/>
          </p:cNvPicPr>
          <p:nvPr/>
        </p:nvPicPr>
        <p:blipFill rotWithShape="1">
          <a:blip r:embed="rId4"/>
          <a:srcRect/>
          <a:stretch/>
        </p:blipFill>
        <p:spPr>
          <a:xfrm>
            <a:off x="1674920" y="3790898"/>
            <a:ext cx="4541229" cy="2275111"/>
          </a:xfrm>
          <a:prstGeom prst="rect">
            <a:avLst/>
          </a:prstGeom>
        </p:spPr>
      </p:pic>
      <p:cxnSp>
        <p:nvCxnSpPr>
          <p:cNvPr id="19" name="直線コネクタ 18">
            <a:extLst>
              <a:ext uri="{FF2B5EF4-FFF2-40B4-BE49-F238E27FC236}">
                <a16:creationId xmlns:a16="http://schemas.microsoft.com/office/drawing/2014/main" id="{35C2C553-FE2C-0C46-A1E0-3833D1099C88}"/>
              </a:ext>
            </a:extLst>
          </p:cNvPr>
          <p:cNvCxnSpPr/>
          <p:nvPr/>
        </p:nvCxnSpPr>
        <p:spPr>
          <a:xfrm>
            <a:off x="4772084" y="5517865"/>
            <a:ext cx="15034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F1D91A8D-7CD0-784D-90C2-AFB71D3FF8BA}"/>
              </a:ext>
            </a:extLst>
          </p:cNvPr>
          <p:cNvSpPr txBox="1"/>
          <p:nvPr/>
        </p:nvSpPr>
        <p:spPr>
          <a:xfrm>
            <a:off x="5150577" y="5517866"/>
            <a:ext cx="1601913" cy="646331"/>
          </a:xfrm>
          <a:prstGeom prst="rect">
            <a:avLst/>
          </a:prstGeom>
          <a:noFill/>
        </p:spPr>
        <p:txBody>
          <a:bodyPr wrap="none" rtlCol="0">
            <a:spAutoFit/>
          </a:bodyPr>
          <a:lstStyle/>
          <a:p>
            <a:pPr defTabSz="457200">
              <a:defRPr/>
            </a:pPr>
            <a:r>
              <a:rPr lang="en-US" altLang="ja-JP" dirty="0">
                <a:solidFill>
                  <a:srgbClr val="FF0000"/>
                </a:solidFill>
                <a:latin typeface="Gill Sans MT" panose="020B0502020104020203" pitchFamily="34" charset="0"/>
                <a:ea typeface="ＭＳ Ｐゴシック" panose="020B0600070205080204" pitchFamily="34" charset="-128"/>
              </a:rPr>
              <a:t>nonlinear</a:t>
            </a:r>
          </a:p>
          <a:p>
            <a:pPr defTabSz="457200">
              <a:defRPr/>
            </a:pPr>
            <a:r>
              <a:rPr lang="en-US" altLang="ja-JP" dirty="0">
                <a:solidFill>
                  <a:srgbClr val="FF0000"/>
                </a:solidFill>
                <a:latin typeface="Gill Sans MT" panose="020B0502020104020203" pitchFamily="34" charset="0"/>
                <a:ea typeface="ＭＳ Ｐゴシック" panose="020B0600070205080204" pitchFamily="34" charset="-128"/>
              </a:rPr>
              <a:t>dominant term</a:t>
            </a:r>
            <a:endParaRPr lang="ja-JP" altLang="en-US">
              <a:solidFill>
                <a:srgbClr val="FF0000"/>
              </a:solidFill>
              <a:latin typeface="Gill Sans MT" panose="020B0502020104020203" pitchFamily="34" charset="0"/>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75F45461-B905-034A-9AA1-E5F4BBCFE623}"/>
              </a:ext>
            </a:extLst>
          </p:cNvPr>
          <p:cNvSpPr txBox="1"/>
          <p:nvPr/>
        </p:nvSpPr>
        <p:spPr>
          <a:xfrm>
            <a:off x="4648200" y="4329116"/>
            <a:ext cx="1584088" cy="646331"/>
          </a:xfrm>
          <a:prstGeom prst="rect">
            <a:avLst/>
          </a:prstGeom>
          <a:noFill/>
        </p:spPr>
        <p:txBody>
          <a:bodyPr wrap="none" rtlCol="0">
            <a:spAutoFit/>
          </a:bodyPr>
          <a:lstStyle/>
          <a:p>
            <a:pPr defTabSz="457200">
              <a:defRPr/>
            </a:pPr>
            <a:r>
              <a:rPr lang="en-US" altLang="ja-JP" dirty="0">
                <a:solidFill>
                  <a:srgbClr val="FF0000"/>
                </a:solidFill>
                <a:latin typeface="Gill Sans MT" panose="020B0502020104020203" pitchFamily="34" charset="0"/>
                <a:ea typeface="ＭＳ Ｐゴシック" panose="020B0600070205080204" pitchFamily="34" charset="-128"/>
              </a:rPr>
              <a:t>nonlinear</a:t>
            </a:r>
          </a:p>
          <a:p>
            <a:pPr defTabSz="457200">
              <a:defRPr/>
            </a:pPr>
            <a:r>
              <a:rPr lang="en-US" altLang="ja-JP" dirty="0">
                <a:solidFill>
                  <a:srgbClr val="FF0000"/>
                </a:solidFill>
                <a:latin typeface="Gill Sans MT" panose="020B0502020104020203" pitchFamily="34" charset="0"/>
                <a:ea typeface="ＭＳ Ｐゴシック" panose="020B0600070205080204" pitchFamily="34" charset="-128"/>
              </a:rPr>
              <a:t>dominant term</a:t>
            </a:r>
          </a:p>
        </p:txBody>
      </p:sp>
      <p:cxnSp>
        <p:nvCxnSpPr>
          <p:cNvPr id="23" name="直線コネクタ 22">
            <a:extLst>
              <a:ext uri="{FF2B5EF4-FFF2-40B4-BE49-F238E27FC236}">
                <a16:creationId xmlns:a16="http://schemas.microsoft.com/office/drawing/2014/main" id="{4D347A97-9363-764E-8912-07ADF18B24DE}"/>
              </a:ext>
            </a:extLst>
          </p:cNvPr>
          <p:cNvCxnSpPr/>
          <p:nvPr/>
        </p:nvCxnSpPr>
        <p:spPr>
          <a:xfrm>
            <a:off x="3610853" y="4362775"/>
            <a:ext cx="17727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4" name="図 23">
            <a:extLst>
              <a:ext uri="{FF2B5EF4-FFF2-40B4-BE49-F238E27FC236}">
                <a16:creationId xmlns:a16="http://schemas.microsoft.com/office/drawing/2014/main" id="{3021E11C-630B-024D-95C8-AF15C89BEFA7}"/>
              </a:ext>
            </a:extLst>
          </p:cNvPr>
          <p:cNvPicPr>
            <a:picLocks noChangeAspect="1"/>
          </p:cNvPicPr>
          <p:nvPr/>
        </p:nvPicPr>
        <p:blipFill>
          <a:blip r:embed="rId5"/>
          <a:stretch>
            <a:fillRect/>
          </a:stretch>
        </p:blipFill>
        <p:spPr>
          <a:xfrm>
            <a:off x="8581148" y="3382783"/>
            <a:ext cx="1790700" cy="901700"/>
          </a:xfrm>
          <a:prstGeom prst="rect">
            <a:avLst/>
          </a:prstGeom>
          <a:ln>
            <a:solidFill>
              <a:srgbClr val="FF0000"/>
            </a:solidFill>
          </a:ln>
        </p:spPr>
      </p:pic>
      <p:sp>
        <p:nvSpPr>
          <p:cNvPr id="25" name="テキスト ボックス 24">
            <a:extLst>
              <a:ext uri="{FF2B5EF4-FFF2-40B4-BE49-F238E27FC236}">
                <a16:creationId xmlns:a16="http://schemas.microsoft.com/office/drawing/2014/main" id="{4E447B94-FE3A-A34E-8447-BFAF5DB83621}"/>
              </a:ext>
            </a:extLst>
          </p:cNvPr>
          <p:cNvSpPr txBox="1"/>
          <p:nvPr/>
        </p:nvSpPr>
        <p:spPr>
          <a:xfrm>
            <a:off x="6347282" y="3718746"/>
            <a:ext cx="2092176" cy="369332"/>
          </a:xfrm>
          <a:prstGeom prst="rect">
            <a:avLst/>
          </a:prstGeom>
          <a:noFill/>
        </p:spPr>
        <p:txBody>
          <a:bodyPr wrap="none" rtlCol="0">
            <a:spAutoFit/>
          </a:bodyPr>
          <a:lstStyle/>
          <a:p>
            <a:pPr defTabSz="457200">
              <a:defRPr/>
            </a:pPr>
            <a:r>
              <a:rPr lang="en-US" altLang="ja-JP" dirty="0">
                <a:solidFill>
                  <a:prstClr val="black"/>
                </a:solidFill>
                <a:latin typeface="Gill Sans MT" panose="020B0502020104020203" pitchFamily="34" charset="0"/>
                <a:ea typeface="ＭＳ Ｐゴシック" panose="020B0600070205080204" pitchFamily="34" charset="-128"/>
              </a:rPr>
              <a:t>Resonant conditions</a:t>
            </a:r>
            <a:endParaRPr lang="ja-JP" altLang="en-US">
              <a:solidFill>
                <a:prstClr val="black"/>
              </a:solidFill>
              <a:latin typeface="Gill Sans MT" panose="020B0502020104020203" pitchFamily="34" charset="0"/>
              <a:ea typeface="ＭＳ Ｐゴシック" panose="020B0600070205080204" pitchFamily="34" charset="-128"/>
            </a:endParaRPr>
          </a:p>
        </p:txBody>
      </p:sp>
      <p:pic>
        <p:nvPicPr>
          <p:cNvPr id="26" name="図 25">
            <a:extLst>
              <a:ext uri="{FF2B5EF4-FFF2-40B4-BE49-F238E27FC236}">
                <a16:creationId xmlns:a16="http://schemas.microsoft.com/office/drawing/2014/main" id="{420A1C6D-74C4-A849-823C-4FE21CA4109F}"/>
              </a:ext>
            </a:extLst>
          </p:cNvPr>
          <p:cNvPicPr>
            <a:picLocks noChangeAspect="1"/>
          </p:cNvPicPr>
          <p:nvPr/>
        </p:nvPicPr>
        <p:blipFill>
          <a:blip r:embed="rId6"/>
          <a:stretch>
            <a:fillRect/>
          </a:stretch>
        </p:blipFill>
        <p:spPr>
          <a:xfrm>
            <a:off x="6999525" y="4335571"/>
            <a:ext cx="3619359" cy="1482629"/>
          </a:xfrm>
          <a:prstGeom prst="rect">
            <a:avLst/>
          </a:prstGeom>
        </p:spPr>
      </p:pic>
      <p:sp>
        <p:nvSpPr>
          <p:cNvPr id="27" name="右矢印 26">
            <a:extLst>
              <a:ext uri="{FF2B5EF4-FFF2-40B4-BE49-F238E27FC236}">
                <a16:creationId xmlns:a16="http://schemas.microsoft.com/office/drawing/2014/main" id="{0A46AB77-F21E-A74F-80B9-86F62D4C64D1}"/>
              </a:ext>
            </a:extLst>
          </p:cNvPr>
          <p:cNvSpPr/>
          <p:nvPr/>
        </p:nvSpPr>
        <p:spPr>
          <a:xfrm>
            <a:off x="6503852" y="4834568"/>
            <a:ext cx="378493"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34" charset="-128"/>
            </a:endParaRPr>
          </a:p>
        </p:txBody>
      </p:sp>
      <p:cxnSp>
        <p:nvCxnSpPr>
          <p:cNvPr id="29" name="直線コネクタ 28">
            <a:extLst>
              <a:ext uri="{FF2B5EF4-FFF2-40B4-BE49-F238E27FC236}">
                <a16:creationId xmlns:a16="http://schemas.microsoft.com/office/drawing/2014/main" id="{A05D47EB-93FD-754A-AA1A-31ED25FE570C}"/>
              </a:ext>
            </a:extLst>
          </p:cNvPr>
          <p:cNvCxnSpPr/>
          <p:nvPr/>
        </p:nvCxnSpPr>
        <p:spPr>
          <a:xfrm flipV="1">
            <a:off x="6600726" y="4072801"/>
            <a:ext cx="173904" cy="886276"/>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30" name="図 29">
            <a:extLst>
              <a:ext uri="{FF2B5EF4-FFF2-40B4-BE49-F238E27FC236}">
                <a16:creationId xmlns:a16="http://schemas.microsoft.com/office/drawing/2014/main" id="{3F6E7C6B-68A1-1E48-BD6D-1E334795A6F0}"/>
              </a:ext>
            </a:extLst>
          </p:cNvPr>
          <p:cNvPicPr>
            <a:picLocks noChangeAspect="1"/>
          </p:cNvPicPr>
          <p:nvPr/>
        </p:nvPicPr>
        <p:blipFill>
          <a:blip r:embed="rId7"/>
          <a:stretch>
            <a:fillRect/>
          </a:stretch>
        </p:blipFill>
        <p:spPr>
          <a:xfrm>
            <a:off x="7393370" y="6068957"/>
            <a:ext cx="1701800" cy="482600"/>
          </a:xfrm>
          <a:prstGeom prst="rect">
            <a:avLst/>
          </a:prstGeom>
        </p:spPr>
      </p:pic>
      <p:sp>
        <p:nvSpPr>
          <p:cNvPr id="31" name="テキスト ボックス 30">
            <a:extLst>
              <a:ext uri="{FF2B5EF4-FFF2-40B4-BE49-F238E27FC236}">
                <a16:creationId xmlns:a16="http://schemas.microsoft.com/office/drawing/2014/main" id="{3F4BCB98-85EA-BF41-A2DC-DD4AE2ACA9DE}"/>
              </a:ext>
            </a:extLst>
          </p:cNvPr>
          <p:cNvSpPr txBox="1"/>
          <p:nvPr/>
        </p:nvSpPr>
        <p:spPr>
          <a:xfrm>
            <a:off x="1674919" y="6527357"/>
            <a:ext cx="4318746" cy="369332"/>
          </a:xfrm>
          <a:prstGeom prst="rect">
            <a:avLst/>
          </a:prstGeom>
          <a:noFill/>
        </p:spPr>
        <p:txBody>
          <a:bodyPr wrap="none" rtlCol="0">
            <a:spAutoFit/>
          </a:bodyPr>
          <a:lstStyle/>
          <a:p>
            <a:pPr defTabSz="457200">
              <a:defRPr/>
            </a:pPr>
            <a:r>
              <a:rPr lang="en" altLang="ja-JP" dirty="0">
                <a:solidFill>
                  <a:prstClr val="black"/>
                </a:solidFill>
                <a:latin typeface="Gill Sans MT" panose="020B0502020104020203" pitchFamily="34" charset="0"/>
                <a:ea typeface="ＭＳ Ｐゴシック" panose="020B0600070205080204" pitchFamily="34" charset="-128"/>
              </a:rPr>
              <a:t>﻿</a:t>
            </a:r>
            <a:r>
              <a:rPr lang="en" altLang="ja-JP" dirty="0" err="1">
                <a:solidFill>
                  <a:prstClr val="black"/>
                </a:solidFill>
                <a:latin typeface="Gill Sans MT" panose="020B0502020104020203" pitchFamily="34" charset="0"/>
                <a:ea typeface="ＭＳ Ｐゴシック" panose="020B0600070205080204" pitchFamily="34" charset="-128"/>
              </a:rPr>
              <a:t>Galeev</a:t>
            </a:r>
            <a:r>
              <a:rPr lang="en" altLang="ja-JP" dirty="0">
                <a:solidFill>
                  <a:prstClr val="black"/>
                </a:solidFill>
                <a:latin typeface="Gill Sans MT" panose="020B0502020104020203" pitchFamily="34" charset="0"/>
                <a:ea typeface="ＭＳ Ｐゴシック" panose="020B0600070205080204" pitchFamily="34" charset="-128"/>
              </a:rPr>
              <a:t> &amp; </a:t>
            </a:r>
            <a:r>
              <a:rPr lang="en" altLang="ja-JP" dirty="0" err="1">
                <a:solidFill>
                  <a:prstClr val="black"/>
                </a:solidFill>
                <a:latin typeface="Gill Sans MT" panose="020B0502020104020203" pitchFamily="34" charset="0"/>
                <a:ea typeface="ＭＳ Ｐゴシック" panose="020B0600070205080204" pitchFamily="34" charset="-128"/>
              </a:rPr>
              <a:t>Oraevskii</a:t>
            </a:r>
            <a:r>
              <a:rPr lang="en" altLang="ja-JP" dirty="0">
                <a:solidFill>
                  <a:prstClr val="black"/>
                </a:solidFill>
                <a:latin typeface="Gill Sans MT" panose="020B0502020104020203" pitchFamily="34" charset="0"/>
                <a:ea typeface="ＭＳ Ｐゴシック" panose="020B0600070205080204" pitchFamily="34" charset="-128"/>
              </a:rPr>
              <a:t> 63; Sagdeev &amp; </a:t>
            </a:r>
            <a:r>
              <a:rPr lang="en" altLang="ja-JP" dirty="0" err="1">
                <a:solidFill>
                  <a:prstClr val="black"/>
                </a:solidFill>
                <a:latin typeface="Gill Sans MT" panose="020B0502020104020203" pitchFamily="34" charset="0"/>
                <a:ea typeface="ＭＳ Ｐゴシック" panose="020B0600070205080204" pitchFamily="34" charset="-128"/>
              </a:rPr>
              <a:t>Galeev</a:t>
            </a:r>
            <a:r>
              <a:rPr lang="en" altLang="ja-JP" dirty="0">
                <a:solidFill>
                  <a:prstClr val="black"/>
                </a:solidFill>
                <a:latin typeface="Gill Sans MT" panose="020B0502020104020203" pitchFamily="34" charset="0"/>
                <a:ea typeface="ＭＳ Ｐゴシック" panose="020B0600070205080204" pitchFamily="34" charset="-128"/>
              </a:rPr>
              <a:t> 69</a:t>
            </a:r>
            <a:endParaRPr lang="ja-JP" altLang="en-US">
              <a:solidFill>
                <a:prstClr val="black"/>
              </a:solidFill>
              <a:latin typeface="Gill Sans MT" panose="020B0502020104020203" pitchFamily="34" charset="0"/>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C7D0E522-9B14-CA1C-F858-DA7446546832}"/>
              </a:ext>
            </a:extLst>
          </p:cNvPr>
          <p:cNvSpPr txBox="1"/>
          <p:nvPr/>
        </p:nvSpPr>
        <p:spPr>
          <a:xfrm>
            <a:off x="9095170" y="6017870"/>
            <a:ext cx="1499128" cy="584775"/>
          </a:xfrm>
          <a:prstGeom prst="rect">
            <a:avLst/>
          </a:prstGeom>
          <a:noFill/>
        </p:spPr>
        <p:txBody>
          <a:bodyPr wrap="none" rtlCol="0">
            <a:spAutoFit/>
          </a:bodyPr>
          <a:lstStyle/>
          <a:p>
            <a:pPr defTabSz="457200">
              <a:defRPr/>
            </a:pPr>
            <a:r>
              <a:rPr lang="ja-JP" altLang="en-US" sz="3200" b="1" i="1">
                <a:solidFill>
                  <a:srgbClr val="FF0000"/>
                </a:solidFill>
                <a:latin typeface="Gill Sans MT" panose="020B0502020104020203" pitchFamily="34" charset="0"/>
                <a:ea typeface="ＭＳ Ｐゴシック" panose="020B0600070205080204" pitchFamily="34" charset="-128"/>
              </a:rPr>
              <a:t>→</a:t>
            </a:r>
            <a:r>
              <a:rPr lang="en-US" altLang="ja-JP" sz="3200" b="1" i="1" dirty="0">
                <a:solidFill>
                  <a:srgbClr val="FF0000"/>
                </a:solidFill>
                <a:latin typeface="Gill Sans MT" panose="020B0502020104020203" pitchFamily="34" charset="0"/>
                <a:ea typeface="ＭＳ Ｐゴシック" panose="020B0600070205080204" pitchFamily="34" charset="-128"/>
              </a:rPr>
              <a:t> </a:t>
            </a:r>
            <a:r>
              <a:rPr lang="en-US" altLang="ja-JP" sz="3200" b="1" i="1" dirty="0" err="1">
                <a:solidFill>
                  <a:srgbClr val="FF0000"/>
                </a:solidFill>
                <a:latin typeface="Gill Sans MT" panose="020B0502020104020203" pitchFamily="34" charset="0"/>
                <a:ea typeface="ＭＳ Ｐゴシック" panose="020B0600070205080204" pitchFamily="34" charset="-128"/>
              </a:rPr>
              <a:t>Im</a:t>
            </a:r>
            <a:r>
              <a:rPr lang="en-US" altLang="ja-JP" sz="3200" b="1" i="1" dirty="0">
                <a:solidFill>
                  <a:srgbClr val="FF0000"/>
                </a:solidFill>
                <a:latin typeface="Gill Sans MT" panose="020B0502020104020203" pitchFamily="34" charset="0"/>
                <a:ea typeface="ＭＳ Ｐゴシック" panose="020B0600070205080204" pitchFamily="34" charset="-128"/>
              </a:rPr>
              <a:t> </a:t>
            </a:r>
            <a:r>
              <a:rPr lang="en-US" altLang="ja-JP" sz="3200" b="1" i="1" dirty="0">
                <a:solidFill>
                  <a:srgbClr val="FF0000"/>
                </a:solidFill>
                <a:latin typeface="Symbol" pitchFamily="2" charset="2"/>
                <a:ea typeface="ＭＳ Ｐゴシック" panose="020B0600070205080204" pitchFamily="34" charset="-128"/>
              </a:rPr>
              <a:t>n</a:t>
            </a:r>
            <a:endParaRPr lang="ja-JP" altLang="en-US" sz="3200" b="1" i="1">
              <a:solidFill>
                <a:srgbClr val="FF0000"/>
              </a:solidFill>
              <a:latin typeface="Symbol" pitchFamily="2" charset="2"/>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6C3598A3-2077-4EFF-5679-0E1B9203517D}"/>
              </a:ext>
            </a:extLst>
          </p:cNvPr>
          <p:cNvSpPr txBox="1"/>
          <p:nvPr/>
        </p:nvSpPr>
        <p:spPr>
          <a:xfrm>
            <a:off x="1823838" y="3218090"/>
            <a:ext cx="2824363" cy="523220"/>
          </a:xfrm>
          <a:prstGeom prst="rect">
            <a:avLst/>
          </a:prstGeom>
          <a:noFill/>
        </p:spPr>
        <p:txBody>
          <a:bodyPr wrap="none" rtlCol="0">
            <a:spAutoFit/>
          </a:bodyPr>
          <a:lstStyle/>
          <a:p>
            <a:pPr defTabSz="457200">
              <a:defRPr/>
            </a:pPr>
            <a:r>
              <a:rPr lang="en-US" altLang="ja-JP" sz="2800" dirty="0">
                <a:solidFill>
                  <a:srgbClr val="011893"/>
                </a:solidFill>
                <a:latin typeface="Gill Sans MT" panose="020B0502020104020203" pitchFamily="34" charset="0"/>
                <a:ea typeface="ＭＳ Ｐゴシック" panose="020B0600070205080204" pitchFamily="34" charset="-128"/>
              </a:rPr>
              <a:t>Ideal MHD, B</a:t>
            </a:r>
            <a:r>
              <a:rPr lang="en-US" altLang="ja-JP" sz="2800" baseline="-25000" dirty="0">
                <a:solidFill>
                  <a:srgbClr val="011893"/>
                </a:solidFill>
                <a:latin typeface="Gill Sans MT" panose="020B0502020104020203" pitchFamily="34" charset="0"/>
                <a:ea typeface="ＭＳ Ｐゴシック" panose="020B0600070205080204" pitchFamily="34" charset="-128"/>
              </a:rPr>
              <a:t>0</a:t>
            </a:r>
            <a:r>
              <a:rPr lang="en-US" altLang="ja-JP" sz="2800" dirty="0">
                <a:solidFill>
                  <a:srgbClr val="011893"/>
                </a:solidFill>
                <a:latin typeface="Gill Sans MT" panose="020B0502020104020203" pitchFamily="34" charset="0"/>
                <a:ea typeface="ＭＳ Ｐゴシック" panose="020B0600070205080204" pitchFamily="34" charset="-128"/>
              </a:rPr>
              <a:t> || k</a:t>
            </a:r>
            <a:endParaRPr lang="ja-JP" altLang="en-US" sz="2800">
              <a:solidFill>
                <a:srgbClr val="011893"/>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401471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2D0A1B-B333-2847-D090-FBE13DF71754}"/>
              </a:ext>
            </a:extLst>
          </p:cNvPr>
          <p:cNvSpPr>
            <a:spLocks noGrp="1"/>
          </p:cNvSpPr>
          <p:nvPr>
            <p:ph type="title"/>
          </p:nvPr>
        </p:nvSpPr>
        <p:spPr/>
        <p:txBody>
          <a:bodyPr/>
          <a:lstStyle/>
          <a:p>
            <a:r>
              <a:rPr kumimoji="1" lang="en-US" altLang="ja-JP" dirty="0"/>
              <a:t>Non-relativistic Limit</a:t>
            </a:r>
            <a:endParaRPr kumimoji="1" lang="ja-JP" altLang="en-US"/>
          </a:p>
        </p:txBody>
      </p:sp>
      <p:sp>
        <p:nvSpPr>
          <p:cNvPr id="3" name="日付プレースホルダー 2">
            <a:extLst>
              <a:ext uri="{FF2B5EF4-FFF2-40B4-BE49-F238E27FC236}">
                <a16:creationId xmlns:a16="http://schemas.microsoft.com/office/drawing/2014/main" id="{7A820971-A458-C748-54A2-3CFC2EC06F13}"/>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0B8218D2-7459-F685-CD95-86782901D858}"/>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C28A44BE-1F24-1288-E4E4-984500DD3F27}"/>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43</a:t>
            </a:fld>
            <a:endParaRPr kumimoji="0" lang="ja-JP" altLang="en-US">
              <a:solidFill>
                <a:prstClr val="black">
                  <a:tint val="75000"/>
                </a:prstClr>
              </a:solidFill>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9AA2688F-0402-73B7-A29C-8ACFD3E19DE7}"/>
              </a:ext>
            </a:extLst>
          </p:cNvPr>
          <p:cNvSpPr txBox="1"/>
          <p:nvPr/>
        </p:nvSpPr>
        <p:spPr>
          <a:xfrm>
            <a:off x="1981200" y="1589073"/>
            <a:ext cx="3589444" cy="646331"/>
          </a:xfrm>
          <a:prstGeom prst="rect">
            <a:avLst/>
          </a:prstGeom>
          <a:noFill/>
        </p:spPr>
        <p:txBody>
          <a:bodyPr wrap="none" rtlCol="0">
            <a:spAutoFit/>
          </a:bodyPr>
          <a:lstStyle/>
          <a:p>
            <a:pPr defTabSz="457200">
              <a:defRPr/>
            </a:pPr>
            <a:r>
              <a:rPr lang="en-US" altLang="ja-JP" sz="3600" dirty="0">
                <a:solidFill>
                  <a:srgbClr val="011893"/>
                </a:solidFill>
                <a:latin typeface="Gill Sans MT" panose="020B0502020104020203" pitchFamily="34" charset="0"/>
                <a:ea typeface="ＭＳ Ｐゴシック" panose="020B0600070205080204" pitchFamily="34" charset="-128"/>
              </a:rPr>
              <a:t>Neglecting O(</a:t>
            </a:r>
            <a:r>
              <a:rPr lang="en-US" altLang="ja-JP" sz="3600" dirty="0">
                <a:solidFill>
                  <a:srgbClr val="011893"/>
                </a:solidFill>
                <a:latin typeface="Symbol" pitchFamily="2" charset="2"/>
                <a:ea typeface="ＭＳ Ｐゴシック" panose="020B0600070205080204" pitchFamily="34" charset="-128"/>
              </a:rPr>
              <a:t>b</a:t>
            </a:r>
            <a:r>
              <a:rPr lang="en-US" altLang="ja-JP" sz="3600" baseline="-25000" dirty="0">
                <a:solidFill>
                  <a:srgbClr val="011893"/>
                </a:solidFill>
                <a:latin typeface="Gill Sans MT" panose="020B0502020104020203" pitchFamily="34" charset="0"/>
                <a:ea typeface="ＭＳ Ｐゴシック" panose="020B0600070205080204" pitchFamily="34" charset="-128"/>
              </a:rPr>
              <a:t>A</a:t>
            </a:r>
            <a:r>
              <a:rPr lang="en-US" altLang="ja-JP" sz="3600" baseline="30000" dirty="0">
                <a:solidFill>
                  <a:srgbClr val="011893"/>
                </a:solidFill>
                <a:latin typeface="Gill Sans MT" panose="020B0502020104020203" pitchFamily="34" charset="0"/>
                <a:ea typeface="ＭＳ Ｐゴシック" panose="020B0600070205080204" pitchFamily="34" charset="-128"/>
              </a:rPr>
              <a:t>2</a:t>
            </a:r>
            <a:r>
              <a:rPr lang="en-US" altLang="ja-JP" sz="3600" dirty="0">
                <a:solidFill>
                  <a:srgbClr val="011893"/>
                </a:solidFill>
                <a:latin typeface="Gill Sans MT" panose="020B0502020104020203" pitchFamily="34" charset="0"/>
                <a:ea typeface="ＭＳ Ｐゴシック" panose="020B0600070205080204" pitchFamily="34" charset="-128"/>
              </a:rPr>
              <a:t>)</a:t>
            </a:r>
            <a:endParaRPr lang="ja-JP" altLang="en-US" sz="3600">
              <a:solidFill>
                <a:srgbClr val="011893"/>
              </a:solidFill>
              <a:latin typeface="Gill Sans MT" panose="020B0502020104020203" pitchFamily="34" charset="0"/>
              <a:ea typeface="ＭＳ Ｐゴシック" panose="020B0600070205080204" pitchFamily="34" charset="-128"/>
            </a:endParaRPr>
          </a:p>
        </p:txBody>
      </p:sp>
      <p:pic>
        <p:nvPicPr>
          <p:cNvPr id="7" name="図 6">
            <a:extLst>
              <a:ext uri="{FF2B5EF4-FFF2-40B4-BE49-F238E27FC236}">
                <a16:creationId xmlns:a16="http://schemas.microsoft.com/office/drawing/2014/main" id="{CA0A3145-3F73-CD52-BA8D-B265852E8A42}"/>
              </a:ext>
            </a:extLst>
          </p:cNvPr>
          <p:cNvPicPr>
            <a:picLocks noChangeAspect="1"/>
          </p:cNvPicPr>
          <p:nvPr/>
        </p:nvPicPr>
        <p:blipFill>
          <a:blip r:embed="rId3"/>
          <a:stretch>
            <a:fillRect/>
          </a:stretch>
        </p:blipFill>
        <p:spPr>
          <a:xfrm>
            <a:off x="6175443" y="1589072"/>
            <a:ext cx="2832100" cy="660400"/>
          </a:xfrm>
          <a:prstGeom prst="rect">
            <a:avLst/>
          </a:prstGeom>
        </p:spPr>
      </p:pic>
      <p:sp>
        <p:nvSpPr>
          <p:cNvPr id="8" name="テキスト ボックス 7">
            <a:extLst>
              <a:ext uri="{FF2B5EF4-FFF2-40B4-BE49-F238E27FC236}">
                <a16:creationId xmlns:a16="http://schemas.microsoft.com/office/drawing/2014/main" id="{38E0519C-E5A5-EAE8-B7C3-AFC805A28805}"/>
              </a:ext>
            </a:extLst>
          </p:cNvPr>
          <p:cNvSpPr txBox="1"/>
          <p:nvPr/>
        </p:nvSpPr>
        <p:spPr>
          <a:xfrm>
            <a:off x="9053208" y="1657662"/>
            <a:ext cx="1226618" cy="523220"/>
          </a:xfrm>
          <a:prstGeom prst="rect">
            <a:avLst/>
          </a:prstGeom>
          <a:noFill/>
        </p:spPr>
        <p:txBody>
          <a:bodyPr wrap="none" rtlCol="0">
            <a:spAutoFit/>
          </a:bodyPr>
          <a:lstStyle/>
          <a:p>
            <a:pPr defTabSz="457200">
              <a:defRPr/>
            </a:pPr>
            <a:r>
              <a:rPr lang="en-US" altLang="ja-JP" sz="2800" dirty="0">
                <a:solidFill>
                  <a:prstClr val="black"/>
                </a:solidFill>
                <a:latin typeface="Gill Sans MT" panose="020B0502020104020203" pitchFamily="34" charset="0"/>
                <a:ea typeface="ＭＳ Ｐゴシック" panose="020B0600070205080204" pitchFamily="34" charset="-128"/>
              </a:rPr>
              <a:t>is small</a:t>
            </a:r>
            <a:endParaRPr lang="ja-JP" altLang="en-US" sz="2800">
              <a:solidFill>
                <a:prstClr val="black"/>
              </a:solidFill>
              <a:latin typeface="Gill Sans MT" panose="020B0502020104020203" pitchFamily="34" charset="0"/>
              <a:ea typeface="ＭＳ Ｐゴシック" panose="020B0600070205080204" pitchFamily="34" charset="-128"/>
            </a:endParaRPr>
          </a:p>
        </p:txBody>
      </p:sp>
      <p:pic>
        <p:nvPicPr>
          <p:cNvPr id="9" name="図 8">
            <a:extLst>
              <a:ext uri="{FF2B5EF4-FFF2-40B4-BE49-F238E27FC236}">
                <a16:creationId xmlns:a16="http://schemas.microsoft.com/office/drawing/2014/main" id="{90427377-DE2E-B1A8-667E-0BA7DD6ABD97}"/>
              </a:ext>
            </a:extLst>
          </p:cNvPr>
          <p:cNvPicPr>
            <a:picLocks noChangeAspect="1"/>
          </p:cNvPicPr>
          <p:nvPr/>
        </p:nvPicPr>
        <p:blipFill>
          <a:blip r:embed="rId4"/>
          <a:stretch>
            <a:fillRect/>
          </a:stretch>
        </p:blipFill>
        <p:spPr>
          <a:xfrm>
            <a:off x="1682334" y="2683424"/>
            <a:ext cx="8827332" cy="584775"/>
          </a:xfrm>
          <a:prstGeom prst="rect">
            <a:avLst/>
          </a:prstGeom>
        </p:spPr>
      </p:pic>
      <p:sp>
        <p:nvSpPr>
          <p:cNvPr id="10" name="テキスト ボックス 9">
            <a:extLst>
              <a:ext uri="{FF2B5EF4-FFF2-40B4-BE49-F238E27FC236}">
                <a16:creationId xmlns:a16="http://schemas.microsoft.com/office/drawing/2014/main" id="{7A3F12EC-CF6D-9B00-080F-443CFEAB441C}"/>
              </a:ext>
            </a:extLst>
          </p:cNvPr>
          <p:cNvSpPr txBox="1"/>
          <p:nvPr/>
        </p:nvSpPr>
        <p:spPr>
          <a:xfrm>
            <a:off x="1761758" y="3467676"/>
            <a:ext cx="8747908" cy="646331"/>
          </a:xfrm>
          <a:prstGeom prst="rect">
            <a:avLst/>
          </a:prstGeom>
          <a:noFill/>
        </p:spPr>
        <p:txBody>
          <a:bodyPr wrap="none" rtlCol="0">
            <a:spAutoFit/>
          </a:bodyPr>
          <a:lstStyle/>
          <a:p>
            <a:pPr defTabSz="457200">
              <a:defRPr/>
            </a:pPr>
            <a:r>
              <a:rPr lang="en-US" altLang="ja-JP" sz="3600" dirty="0">
                <a:solidFill>
                  <a:srgbClr val="FF0000"/>
                </a:solidFill>
                <a:latin typeface="Gill Sans MT" panose="020B0502020104020203" pitchFamily="34" charset="0"/>
                <a:ea typeface="ＭＳ Ｐゴシック" panose="020B0600070205080204" pitchFamily="34" charset="-128"/>
              </a:rPr>
              <a:t>the same as Goldstein (1978) &amp; Derby (1978)</a:t>
            </a:r>
            <a:endParaRPr lang="ja-JP" altLang="en-US" sz="3600">
              <a:solidFill>
                <a:srgbClr val="FF0000"/>
              </a:solidFill>
              <a:latin typeface="Gill Sans MT" panose="020B0502020104020203" pitchFamily="34" charset="0"/>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486C3EEF-EE61-8E28-1E65-519224EC674E}"/>
              </a:ext>
            </a:extLst>
          </p:cNvPr>
          <p:cNvSpPr txBox="1"/>
          <p:nvPr/>
        </p:nvSpPr>
        <p:spPr>
          <a:xfrm>
            <a:off x="1767764" y="4314822"/>
            <a:ext cx="8656472" cy="954107"/>
          </a:xfrm>
          <a:prstGeom prst="rect">
            <a:avLst/>
          </a:prstGeom>
          <a:noFill/>
        </p:spPr>
        <p:txBody>
          <a:bodyPr wrap="none" rtlCol="0">
            <a:spAutoFit/>
          </a:bodyPr>
          <a:lstStyle/>
          <a:p>
            <a:pPr algn="ctr" defTabSz="457200">
              <a:defRPr/>
            </a:pPr>
            <a:r>
              <a:rPr lang="en-US" altLang="ja-JP" sz="2800" dirty="0">
                <a:solidFill>
                  <a:srgbClr val="00B050"/>
                </a:solidFill>
                <a:latin typeface="Gill Sans MT" panose="020B0502020104020203" pitchFamily="34" charset="0"/>
                <a:ea typeface="ＭＳ Ｐゴシック" panose="020B0600070205080204" pitchFamily="34" charset="-128"/>
              </a:rPr>
              <a:t>In the limit </a:t>
            </a:r>
            <a:r>
              <a:rPr lang="en-US" altLang="ja-JP" sz="2800" dirty="0">
                <a:solidFill>
                  <a:srgbClr val="00B050"/>
                </a:solidFill>
                <a:latin typeface="Symbol" pitchFamily="2" charset="2"/>
                <a:ea typeface="ＭＳ Ｐゴシック" panose="020B0600070205080204" pitchFamily="34" charset="-128"/>
              </a:rPr>
              <a:t>b</a:t>
            </a:r>
            <a:r>
              <a:rPr lang="en-US" altLang="ja-JP" sz="2800" dirty="0">
                <a:solidFill>
                  <a:srgbClr val="00B050"/>
                </a:solidFill>
                <a:latin typeface="Gill Sans MT" panose="020B0502020104020203" pitchFamily="34" charset="0"/>
                <a:ea typeface="ＭＳ Ｐゴシック" panose="020B0600070205080204" pitchFamily="34" charset="-128"/>
              </a:rPr>
              <a:t>=c</a:t>
            </a:r>
            <a:r>
              <a:rPr lang="en-US" altLang="ja-JP" sz="2800" baseline="-25000" dirty="0">
                <a:solidFill>
                  <a:srgbClr val="00B050"/>
                </a:solidFill>
                <a:latin typeface="Gill Sans MT" panose="020B0502020104020203" pitchFamily="34" charset="0"/>
                <a:ea typeface="ＭＳ Ｐゴシック" panose="020B0600070205080204" pitchFamily="34" charset="-128"/>
              </a:rPr>
              <a:t>s</a:t>
            </a:r>
            <a:r>
              <a:rPr lang="en-US" altLang="ja-JP" sz="2800" baseline="30000" dirty="0">
                <a:solidFill>
                  <a:srgbClr val="00B050"/>
                </a:solidFill>
                <a:latin typeface="Gill Sans MT" panose="020B0502020104020203" pitchFamily="34" charset="0"/>
                <a:ea typeface="ＭＳ Ｐゴシック" panose="020B0600070205080204" pitchFamily="34" charset="-128"/>
              </a:rPr>
              <a:t>2</a:t>
            </a:r>
            <a:r>
              <a:rPr lang="en-US" altLang="ja-JP" sz="2800" dirty="0">
                <a:solidFill>
                  <a:srgbClr val="00B050"/>
                </a:solidFill>
                <a:latin typeface="Gill Sans MT" panose="020B0502020104020203" pitchFamily="34" charset="0"/>
                <a:ea typeface="ＭＳ Ｐゴシック" panose="020B0600070205080204" pitchFamily="34" charset="-128"/>
              </a:rPr>
              <a:t>/v</a:t>
            </a:r>
            <a:r>
              <a:rPr lang="en-US" altLang="ja-JP" sz="2800" baseline="-25000" dirty="0">
                <a:solidFill>
                  <a:srgbClr val="00B050"/>
                </a:solidFill>
                <a:latin typeface="Gill Sans MT" panose="020B0502020104020203" pitchFamily="34" charset="0"/>
                <a:ea typeface="ＭＳ Ｐゴシック" panose="020B0600070205080204" pitchFamily="34" charset="-128"/>
              </a:rPr>
              <a:t>A</a:t>
            </a:r>
            <a:r>
              <a:rPr lang="en-US" altLang="ja-JP" sz="2800" baseline="30000" dirty="0">
                <a:solidFill>
                  <a:srgbClr val="00B050"/>
                </a:solidFill>
                <a:latin typeface="Gill Sans MT" panose="020B0502020104020203" pitchFamily="34" charset="0"/>
                <a:ea typeface="ＭＳ Ｐゴシック" panose="020B0600070205080204" pitchFamily="34" charset="-128"/>
              </a:rPr>
              <a:t>2</a:t>
            </a:r>
            <a:r>
              <a:rPr lang="ja-JP" altLang="en-US" sz="2800">
                <a:solidFill>
                  <a:srgbClr val="00B050"/>
                </a:solidFill>
                <a:latin typeface="Gill Sans MT" panose="020B0502020104020203" pitchFamily="34" charset="0"/>
                <a:ea typeface="ＭＳ Ｐゴシック" panose="020B0600070205080204" pitchFamily="34" charset="-128"/>
              </a:rPr>
              <a:t>→</a:t>
            </a:r>
            <a:r>
              <a:rPr lang="en-US" altLang="ja-JP" sz="2800" dirty="0">
                <a:solidFill>
                  <a:srgbClr val="00B050"/>
                </a:solidFill>
                <a:latin typeface="Gill Sans MT" panose="020B0502020104020203" pitchFamily="34" charset="0"/>
                <a:ea typeface="ＭＳ Ｐゴシック" panose="020B0600070205080204" pitchFamily="34" charset="-128"/>
              </a:rPr>
              <a:t>0, the decay instability is recovered:</a:t>
            </a:r>
          </a:p>
          <a:p>
            <a:pPr algn="ctr" defTabSz="457200">
              <a:defRPr/>
            </a:pPr>
            <a:r>
              <a:rPr lang="en-US" altLang="ja-JP" sz="2800" dirty="0">
                <a:solidFill>
                  <a:srgbClr val="00B050"/>
                </a:solidFill>
                <a:latin typeface="Gill Sans MT" panose="020B0502020104020203" pitchFamily="34" charset="0"/>
                <a:ea typeface="ＭＳ Ｐゴシック" panose="020B0600070205080204" pitchFamily="34" charset="-128"/>
              </a:rPr>
              <a:t>forward Alfven </a:t>
            </a:r>
            <a:r>
              <a:rPr lang="ja-JP" altLang="en-US" sz="2800">
                <a:solidFill>
                  <a:srgbClr val="00B050"/>
                </a:solidFill>
                <a:latin typeface="Gill Sans MT" panose="020B0502020104020203" pitchFamily="34" charset="0"/>
                <a:ea typeface="ＭＳ Ｐゴシック" panose="020B0600070205080204" pitchFamily="34" charset="-128"/>
              </a:rPr>
              <a:t>→</a:t>
            </a:r>
            <a:r>
              <a:rPr lang="en-US" altLang="ja-JP" sz="2800" dirty="0">
                <a:solidFill>
                  <a:srgbClr val="00B050"/>
                </a:solidFill>
                <a:latin typeface="Gill Sans MT" panose="020B0502020104020203" pitchFamily="34" charset="0"/>
                <a:ea typeface="ＭＳ Ｐゴシック" panose="020B0600070205080204" pitchFamily="34" charset="-128"/>
              </a:rPr>
              <a:t> forward acoustic + backward Alfven</a:t>
            </a:r>
            <a:endParaRPr lang="ja-JP" altLang="en-US" sz="2800">
              <a:solidFill>
                <a:srgbClr val="00B050"/>
              </a:solidFill>
              <a:latin typeface="Gill Sans MT" panose="020B0502020104020203" pitchFamily="34" charset="0"/>
              <a:ea typeface="ＭＳ Ｐゴシック" panose="020B0600070205080204" pitchFamily="34" charset="-128"/>
            </a:endParaRPr>
          </a:p>
        </p:txBody>
      </p:sp>
      <p:pic>
        <p:nvPicPr>
          <p:cNvPr id="14" name="図 13">
            <a:extLst>
              <a:ext uri="{FF2B5EF4-FFF2-40B4-BE49-F238E27FC236}">
                <a16:creationId xmlns:a16="http://schemas.microsoft.com/office/drawing/2014/main" id="{48035959-7290-142C-B38A-D12B29A2ED66}"/>
              </a:ext>
            </a:extLst>
          </p:cNvPr>
          <p:cNvPicPr>
            <a:picLocks noChangeAspect="1"/>
          </p:cNvPicPr>
          <p:nvPr/>
        </p:nvPicPr>
        <p:blipFill>
          <a:blip r:embed="rId5"/>
          <a:stretch>
            <a:fillRect/>
          </a:stretch>
        </p:blipFill>
        <p:spPr>
          <a:xfrm>
            <a:off x="4216399" y="5419319"/>
            <a:ext cx="3759200" cy="1231900"/>
          </a:xfrm>
          <a:prstGeom prst="rect">
            <a:avLst/>
          </a:prstGeom>
        </p:spPr>
      </p:pic>
    </p:spTree>
    <p:extLst>
      <p:ext uri="{BB962C8B-B14F-4D97-AF65-F5344CB8AC3E}">
        <p14:creationId xmlns:p14="http://schemas.microsoft.com/office/powerpoint/2010/main" val="1937134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7FEAA-1A6F-8F12-C249-F2419D7C6CCE}"/>
              </a:ext>
            </a:extLst>
          </p:cNvPr>
          <p:cNvSpPr>
            <a:spLocks noGrp="1"/>
          </p:cNvSpPr>
          <p:nvPr>
            <p:ph type="title"/>
          </p:nvPr>
        </p:nvSpPr>
        <p:spPr/>
        <p:txBody>
          <a:bodyPr/>
          <a:lstStyle/>
          <a:p>
            <a:r>
              <a:rPr kumimoji="1" lang="en-US" altLang="ja-JP" dirty="0"/>
              <a:t>High </a:t>
            </a:r>
            <a:r>
              <a:rPr kumimoji="1" lang="en-US" altLang="ja-JP" dirty="0">
                <a:latin typeface="Symbol" pitchFamily="2" charset="2"/>
              </a:rPr>
              <a:t>s</a:t>
            </a:r>
            <a:r>
              <a:rPr kumimoji="1" lang="en-US" altLang="ja-JP" dirty="0"/>
              <a:t> Limit</a:t>
            </a:r>
            <a:endParaRPr kumimoji="1" lang="ja-JP" altLang="en-US"/>
          </a:p>
        </p:txBody>
      </p:sp>
      <p:sp>
        <p:nvSpPr>
          <p:cNvPr id="3" name="日付プレースホルダー 2">
            <a:extLst>
              <a:ext uri="{FF2B5EF4-FFF2-40B4-BE49-F238E27FC236}">
                <a16:creationId xmlns:a16="http://schemas.microsoft.com/office/drawing/2014/main" id="{6EC9A9A0-CF8A-8FE7-AA60-17665C34C9DA}"/>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1D27A32A-2181-0C43-36B9-D536E66A8D99}"/>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15412BE3-D2DB-B221-621E-1BDBE32FE6D2}"/>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44</a:t>
            </a:fld>
            <a:endParaRPr kumimoji="0" lang="ja-JP" altLang="en-US">
              <a:solidFill>
                <a:prstClr val="black">
                  <a:tint val="75000"/>
                </a:prstClr>
              </a:solidFill>
              <a:ea typeface="ＭＳ Ｐゴシック" panose="020B0600070205080204" pitchFamily="34" charset="-128"/>
            </a:endParaRPr>
          </a:p>
        </p:txBody>
      </p:sp>
      <p:pic>
        <p:nvPicPr>
          <p:cNvPr id="6" name="図 5">
            <a:extLst>
              <a:ext uri="{FF2B5EF4-FFF2-40B4-BE49-F238E27FC236}">
                <a16:creationId xmlns:a16="http://schemas.microsoft.com/office/drawing/2014/main" id="{C4DB76DC-2AA4-6AB5-E183-DA6018152FDC}"/>
              </a:ext>
            </a:extLst>
          </p:cNvPr>
          <p:cNvPicPr>
            <a:picLocks noChangeAspect="1"/>
          </p:cNvPicPr>
          <p:nvPr/>
        </p:nvPicPr>
        <p:blipFill>
          <a:blip r:embed="rId3"/>
          <a:stretch>
            <a:fillRect/>
          </a:stretch>
        </p:blipFill>
        <p:spPr>
          <a:xfrm>
            <a:off x="1771054" y="3087578"/>
            <a:ext cx="8649892" cy="779496"/>
          </a:xfrm>
          <a:prstGeom prst="rect">
            <a:avLst/>
          </a:prstGeom>
        </p:spPr>
      </p:pic>
      <p:sp>
        <p:nvSpPr>
          <p:cNvPr id="7" name="テキスト ボックス 6">
            <a:extLst>
              <a:ext uri="{FF2B5EF4-FFF2-40B4-BE49-F238E27FC236}">
                <a16:creationId xmlns:a16="http://schemas.microsoft.com/office/drawing/2014/main" id="{9AF68628-F53F-08EB-CBC2-C3908D178EE6}"/>
              </a:ext>
            </a:extLst>
          </p:cNvPr>
          <p:cNvSpPr txBox="1"/>
          <p:nvPr/>
        </p:nvSpPr>
        <p:spPr>
          <a:xfrm>
            <a:off x="1851499" y="2353579"/>
            <a:ext cx="1765227" cy="769441"/>
          </a:xfrm>
          <a:prstGeom prst="rect">
            <a:avLst/>
          </a:prstGeom>
          <a:noFill/>
        </p:spPr>
        <p:txBody>
          <a:bodyPr wrap="none" rtlCol="0">
            <a:spAutoFit/>
          </a:bodyPr>
          <a:lstStyle/>
          <a:p>
            <a:pPr defTabSz="457200">
              <a:defRPr/>
            </a:pPr>
            <a:r>
              <a:rPr lang="en-US" altLang="ja-JP" sz="4400" b="1" i="1" dirty="0">
                <a:solidFill>
                  <a:srgbClr val="011893"/>
                </a:solidFill>
                <a:latin typeface="Symbol" pitchFamily="2" charset="2"/>
                <a:ea typeface="ＭＳ Ｐゴシック" panose="020B0600070205080204" pitchFamily="34" charset="-128"/>
              </a:rPr>
              <a:t>s</a:t>
            </a:r>
            <a:r>
              <a:rPr lang="en-US" altLang="ja-JP" sz="4400" b="1" i="1" dirty="0">
                <a:solidFill>
                  <a:srgbClr val="011893"/>
                </a:solidFill>
                <a:latin typeface="Calibri"/>
                <a:ea typeface="ＭＳ Ｐゴシック" panose="020B0600070205080204" pitchFamily="34" charset="-128"/>
              </a:rPr>
              <a:t> </a:t>
            </a:r>
            <a:r>
              <a:rPr lang="ja-JP" altLang="en-US" sz="4400" b="1" i="1">
                <a:solidFill>
                  <a:srgbClr val="011893"/>
                </a:solidFill>
                <a:latin typeface="Calibri"/>
                <a:ea typeface="ＭＳ Ｐゴシック" panose="020B0600070205080204" pitchFamily="34" charset="-128"/>
              </a:rPr>
              <a:t>→ ∞</a:t>
            </a:r>
          </a:p>
        </p:txBody>
      </p:sp>
      <p:pic>
        <p:nvPicPr>
          <p:cNvPr id="8" name="図 7">
            <a:extLst>
              <a:ext uri="{FF2B5EF4-FFF2-40B4-BE49-F238E27FC236}">
                <a16:creationId xmlns:a16="http://schemas.microsoft.com/office/drawing/2014/main" id="{6D2BF5C8-95D6-061A-03C0-BC1A0D132B5D}"/>
              </a:ext>
            </a:extLst>
          </p:cNvPr>
          <p:cNvPicPr>
            <a:picLocks noChangeAspect="1"/>
          </p:cNvPicPr>
          <p:nvPr/>
        </p:nvPicPr>
        <p:blipFill>
          <a:blip r:embed="rId4"/>
          <a:stretch>
            <a:fillRect/>
          </a:stretch>
        </p:blipFill>
        <p:spPr>
          <a:xfrm>
            <a:off x="1608619" y="1583875"/>
            <a:ext cx="8974763" cy="634045"/>
          </a:xfrm>
          <a:prstGeom prst="rect">
            <a:avLst/>
          </a:prstGeom>
          <a:ln w="38100">
            <a:noFill/>
          </a:ln>
        </p:spPr>
      </p:pic>
      <p:sp>
        <p:nvSpPr>
          <p:cNvPr id="9" name="テキスト ボックス 8">
            <a:extLst>
              <a:ext uri="{FF2B5EF4-FFF2-40B4-BE49-F238E27FC236}">
                <a16:creationId xmlns:a16="http://schemas.microsoft.com/office/drawing/2014/main" id="{4FC6BCC4-1364-73D3-DDF0-55C05B8E470D}"/>
              </a:ext>
            </a:extLst>
          </p:cNvPr>
          <p:cNvSpPr txBox="1"/>
          <p:nvPr/>
        </p:nvSpPr>
        <p:spPr>
          <a:xfrm>
            <a:off x="2398518" y="4325567"/>
            <a:ext cx="7394974" cy="1692771"/>
          </a:xfrm>
          <a:prstGeom prst="rect">
            <a:avLst/>
          </a:prstGeom>
          <a:noFill/>
        </p:spPr>
        <p:txBody>
          <a:bodyPr wrap="none" rtlCol="0">
            <a:spAutoFit/>
          </a:bodyPr>
          <a:lstStyle/>
          <a:p>
            <a:pPr algn="ctr" defTabSz="457200">
              <a:defRPr/>
            </a:pPr>
            <a:r>
              <a:rPr lang="en-US" altLang="ja-JP" sz="4000" b="1" i="1" dirty="0">
                <a:solidFill>
                  <a:srgbClr val="FF0000"/>
                </a:solidFill>
                <a:latin typeface="Gill Sans MT" panose="020B0502020104020203" pitchFamily="34" charset="0"/>
                <a:ea typeface="ＭＳ Ｐゴシック" panose="020B0600070205080204" pitchFamily="34" charset="-128"/>
              </a:rPr>
              <a:t>No instability</a:t>
            </a:r>
          </a:p>
          <a:p>
            <a:pPr algn="ctr" defTabSz="457200">
              <a:defRPr/>
            </a:pPr>
            <a:r>
              <a:rPr lang="en-US" altLang="ja-JP" sz="3200" dirty="0">
                <a:solidFill>
                  <a:srgbClr val="00B050"/>
                </a:solidFill>
                <a:latin typeface="Gill Sans MT" panose="020B0502020104020203" pitchFamily="34" charset="0"/>
                <a:ea typeface="ＭＳ Ｐゴシック" panose="020B0600070205080204" pitchFamily="34" charset="-128"/>
              </a:rPr>
              <a:t>consistent with force-free</a:t>
            </a:r>
          </a:p>
          <a:p>
            <a:pPr algn="ctr" defTabSz="457200">
              <a:defRPr/>
            </a:pPr>
            <a:r>
              <a:rPr lang="en-US" altLang="ja-JP" sz="3200" dirty="0">
                <a:solidFill>
                  <a:srgbClr val="00B050"/>
                </a:solidFill>
                <a:latin typeface="Gill Sans MT" panose="020B0502020104020203" pitchFamily="34" charset="0"/>
                <a:ea typeface="ＭＳ Ｐゴシック" panose="020B0600070205080204" pitchFamily="34" charset="-128"/>
              </a:rPr>
              <a:t>(a single Alfven wave is stable in force-free)</a:t>
            </a:r>
            <a:endParaRPr lang="ja-JP" altLang="en-US" sz="3200">
              <a:solidFill>
                <a:srgbClr val="00B050"/>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600663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310BD8-0ECE-CE54-F397-6D275CB8ABF1}"/>
              </a:ext>
            </a:extLst>
          </p:cNvPr>
          <p:cNvSpPr>
            <a:spLocks noGrp="1"/>
          </p:cNvSpPr>
          <p:nvPr>
            <p:ph type="title"/>
          </p:nvPr>
        </p:nvSpPr>
        <p:spPr/>
        <p:txBody>
          <a:bodyPr/>
          <a:lstStyle/>
          <a:p>
            <a:r>
              <a:rPr kumimoji="1" lang="en-US" altLang="ja-JP" dirty="0"/>
              <a:t>Dispersion Relation</a:t>
            </a:r>
            <a:endParaRPr kumimoji="1" lang="ja-JP" altLang="en-US"/>
          </a:p>
        </p:txBody>
      </p:sp>
      <p:sp>
        <p:nvSpPr>
          <p:cNvPr id="3" name="日付プレースホルダー 2">
            <a:extLst>
              <a:ext uri="{FF2B5EF4-FFF2-40B4-BE49-F238E27FC236}">
                <a16:creationId xmlns:a16="http://schemas.microsoft.com/office/drawing/2014/main" id="{D1349AF8-CA09-27DC-B607-5D3D50A443EE}"/>
              </a:ext>
            </a:extLst>
          </p:cNvPr>
          <p:cNvSpPr>
            <a:spLocks noGrp="1"/>
          </p:cNvSpPr>
          <p:nvPr>
            <p:ph type="dt" sz="half" idx="10"/>
          </p:nvPr>
        </p:nvSpPr>
        <p:spPr/>
        <p:txBody>
          <a:bodyPr/>
          <a:lstStyle/>
          <a:p>
            <a:pPr defTabSz="457200">
              <a:defRPr/>
            </a:pPr>
            <a:r>
              <a:rPr kumimoji="0" lang="en-US" altLang="ja-JP">
                <a:solidFill>
                  <a:prstClr val="black">
                    <a:tint val="75000"/>
                  </a:prstClr>
                </a:solidFill>
                <a:ea typeface="ＭＳ Ｐゴシック" panose="020B0600070205080204" pitchFamily="34" charset="-128"/>
              </a:rPr>
              <a:t>2024/05/12</a:t>
            </a:r>
            <a:endParaRPr kumimoji="0" lang="ja-JP" altLang="en-US">
              <a:solidFill>
                <a:prstClr val="black">
                  <a:tint val="75000"/>
                </a:prstClr>
              </a:solidFill>
              <a:ea typeface="ＭＳ Ｐゴシック" panose="020B0600070205080204" pitchFamily="34" charset="-128"/>
            </a:endParaRPr>
          </a:p>
        </p:txBody>
      </p:sp>
      <p:sp>
        <p:nvSpPr>
          <p:cNvPr id="4" name="フッター プレースホルダー 3">
            <a:extLst>
              <a:ext uri="{FF2B5EF4-FFF2-40B4-BE49-F238E27FC236}">
                <a16:creationId xmlns:a16="http://schemas.microsoft.com/office/drawing/2014/main" id="{29C67D1D-2F45-88E9-667A-A35BC15F011B}"/>
              </a:ext>
            </a:extLst>
          </p:cNvPr>
          <p:cNvSpPr>
            <a:spLocks noGrp="1"/>
          </p:cNvSpPr>
          <p:nvPr>
            <p:ph type="ftr" sz="quarter" idx="11"/>
          </p:nvPr>
        </p:nvSpPr>
        <p:spPr/>
        <p:txBody>
          <a:bodyPr/>
          <a:lstStyle/>
          <a:p>
            <a:pPr defTabSz="457200">
              <a:defRPr/>
            </a:pPr>
            <a:r>
              <a:rPr kumimoji="0" lang="en" altLang="ja-JP">
                <a:solidFill>
                  <a:prstClr val="black">
                    <a:tint val="75000"/>
                  </a:prstClr>
                </a:solidFill>
                <a:ea typeface="ＭＳ Ｐゴシック" panose="020B0600070205080204" pitchFamily="34" charset="-128"/>
              </a:rPr>
              <a:t>FRB by K. Ioka</a:t>
            </a:r>
            <a:endParaRPr kumimoji="0" lang="ja-JP" altLang="en-US">
              <a:solidFill>
                <a:prstClr val="black">
                  <a:tint val="75000"/>
                </a:prstClr>
              </a:solidFill>
              <a:ea typeface="ＭＳ Ｐゴシック" panose="020B0600070205080204" pitchFamily="34" charset="-128"/>
            </a:endParaRPr>
          </a:p>
        </p:txBody>
      </p:sp>
      <p:sp>
        <p:nvSpPr>
          <p:cNvPr id="5" name="スライド番号プレースホルダー 4">
            <a:extLst>
              <a:ext uri="{FF2B5EF4-FFF2-40B4-BE49-F238E27FC236}">
                <a16:creationId xmlns:a16="http://schemas.microsoft.com/office/drawing/2014/main" id="{A52041EE-3C36-2967-1CA9-0C910F74AE64}"/>
              </a:ext>
            </a:extLst>
          </p:cNvPr>
          <p:cNvSpPr>
            <a:spLocks noGrp="1"/>
          </p:cNvSpPr>
          <p:nvPr>
            <p:ph type="sldNum" sz="quarter" idx="12"/>
          </p:nvPr>
        </p:nvSpPr>
        <p:spPr/>
        <p:txBody>
          <a:bodyPr/>
          <a:lstStyle/>
          <a:p>
            <a:pPr defTabSz="457200">
              <a:defRPr/>
            </a:pPr>
            <a:fld id="{B1FB8EC9-529E-4F48-B2A9-1F5BE48C3819}" type="slidenum">
              <a:rPr kumimoji="0" lang="ja-JP" altLang="en-US">
                <a:solidFill>
                  <a:prstClr val="black">
                    <a:tint val="75000"/>
                  </a:prstClr>
                </a:solidFill>
                <a:ea typeface="ＭＳ Ｐゴシック" panose="020B0600070205080204" pitchFamily="34" charset="-128"/>
              </a:rPr>
              <a:pPr defTabSz="457200">
                <a:defRPr/>
              </a:pPr>
              <a:t>45</a:t>
            </a:fld>
            <a:endParaRPr kumimoji="0" lang="ja-JP" altLang="en-US">
              <a:solidFill>
                <a:prstClr val="black">
                  <a:tint val="75000"/>
                </a:prstClr>
              </a:solidFill>
              <a:ea typeface="ＭＳ Ｐゴシック" panose="020B0600070205080204" pitchFamily="34" charset="-128"/>
            </a:endParaRPr>
          </a:p>
        </p:txBody>
      </p:sp>
      <p:pic>
        <p:nvPicPr>
          <p:cNvPr id="7" name="図 6">
            <a:extLst>
              <a:ext uri="{FF2B5EF4-FFF2-40B4-BE49-F238E27FC236}">
                <a16:creationId xmlns:a16="http://schemas.microsoft.com/office/drawing/2014/main" id="{34FC5C7E-EB80-1A3C-C825-EC74173B9CBF}"/>
              </a:ext>
            </a:extLst>
          </p:cNvPr>
          <p:cNvPicPr>
            <a:picLocks noChangeAspect="1"/>
          </p:cNvPicPr>
          <p:nvPr/>
        </p:nvPicPr>
        <p:blipFill>
          <a:blip r:embed="rId3"/>
          <a:stretch>
            <a:fillRect/>
          </a:stretch>
        </p:blipFill>
        <p:spPr>
          <a:xfrm>
            <a:off x="1531832" y="1417638"/>
            <a:ext cx="9136169" cy="5300932"/>
          </a:xfrm>
          <a:prstGeom prst="rect">
            <a:avLst/>
          </a:prstGeom>
        </p:spPr>
      </p:pic>
      <p:pic>
        <p:nvPicPr>
          <p:cNvPr id="8" name="図 7">
            <a:extLst>
              <a:ext uri="{FF2B5EF4-FFF2-40B4-BE49-F238E27FC236}">
                <a16:creationId xmlns:a16="http://schemas.microsoft.com/office/drawing/2014/main" id="{0EBF9826-2940-6EBD-51ED-9C5C05EAA228}"/>
              </a:ext>
            </a:extLst>
          </p:cNvPr>
          <p:cNvPicPr>
            <a:picLocks noChangeAspect="1"/>
          </p:cNvPicPr>
          <p:nvPr/>
        </p:nvPicPr>
        <p:blipFill>
          <a:blip r:embed="rId4"/>
          <a:stretch>
            <a:fillRect/>
          </a:stretch>
        </p:blipFill>
        <p:spPr>
          <a:xfrm>
            <a:off x="7709379" y="5044800"/>
            <a:ext cx="1334580" cy="672023"/>
          </a:xfrm>
          <a:prstGeom prst="rect">
            <a:avLst/>
          </a:prstGeom>
          <a:ln>
            <a:solidFill>
              <a:srgbClr val="FF0000"/>
            </a:solidFill>
          </a:ln>
        </p:spPr>
      </p:pic>
      <p:sp>
        <p:nvSpPr>
          <p:cNvPr id="9" name="テキスト ボックス 8">
            <a:extLst>
              <a:ext uri="{FF2B5EF4-FFF2-40B4-BE49-F238E27FC236}">
                <a16:creationId xmlns:a16="http://schemas.microsoft.com/office/drawing/2014/main" id="{BEFE51EB-91BB-948F-7180-8598AB0D78D4}"/>
              </a:ext>
            </a:extLst>
          </p:cNvPr>
          <p:cNvSpPr txBox="1"/>
          <p:nvPr/>
        </p:nvSpPr>
        <p:spPr>
          <a:xfrm>
            <a:off x="6608323" y="4058240"/>
            <a:ext cx="3523722" cy="954107"/>
          </a:xfrm>
          <a:prstGeom prst="rect">
            <a:avLst/>
          </a:prstGeom>
          <a:noFill/>
        </p:spPr>
        <p:txBody>
          <a:bodyPr wrap="none" rtlCol="0">
            <a:spAutoFit/>
          </a:bodyPr>
          <a:lstStyle/>
          <a:p>
            <a:pPr algn="ctr" defTabSz="457200">
              <a:defRPr/>
            </a:pPr>
            <a:r>
              <a:rPr lang="en-US" altLang="ja-JP" sz="2800" dirty="0" err="1">
                <a:solidFill>
                  <a:srgbClr val="00B050"/>
                </a:solidFill>
                <a:latin typeface="Gill Sans MT" panose="020B0502020104020203" pitchFamily="34" charset="0"/>
                <a:ea typeface="ＭＳ Ｐゴシック" panose="020B0600070205080204" pitchFamily="34" charset="-128"/>
              </a:rPr>
              <a:t>Im</a:t>
            </a:r>
            <a:r>
              <a:rPr lang="en-US" altLang="ja-JP" sz="2800" dirty="0">
                <a:solidFill>
                  <a:srgbClr val="00B050"/>
                </a:solidFill>
                <a:latin typeface="Gill Sans MT" panose="020B0502020104020203" pitchFamily="34" charset="0"/>
                <a:ea typeface="ＭＳ Ｐゴシック" panose="020B0600070205080204" pitchFamily="34" charset="-128"/>
              </a:rPr>
              <a:t> </a:t>
            </a:r>
            <a:r>
              <a:rPr lang="en-US" altLang="ja-JP" sz="2800" dirty="0">
                <a:solidFill>
                  <a:srgbClr val="00B050"/>
                </a:solidFill>
                <a:latin typeface="Symbol" pitchFamily="2" charset="2"/>
                <a:ea typeface="ＭＳ Ｐゴシック" panose="020B0600070205080204" pitchFamily="34" charset="-128"/>
              </a:rPr>
              <a:t>w</a:t>
            </a:r>
            <a:r>
              <a:rPr lang="en-US" altLang="ja-JP" sz="2800" dirty="0">
                <a:solidFill>
                  <a:srgbClr val="00B050"/>
                </a:solidFill>
                <a:latin typeface="Gill Sans MT" panose="020B0502020104020203" pitchFamily="34" charset="0"/>
                <a:ea typeface="ＭＳ Ｐゴシック" panose="020B0600070205080204" pitchFamily="34" charset="-128"/>
              </a:rPr>
              <a:t> (instability) arises</a:t>
            </a:r>
          </a:p>
          <a:p>
            <a:pPr algn="ctr" defTabSz="457200">
              <a:defRPr/>
            </a:pPr>
            <a:r>
              <a:rPr lang="en-US" altLang="ja-JP" sz="2800" dirty="0">
                <a:solidFill>
                  <a:srgbClr val="00B050"/>
                </a:solidFill>
                <a:latin typeface="Gill Sans MT" panose="020B0502020104020203" pitchFamily="34" charset="0"/>
                <a:ea typeface="ＭＳ Ｐゴシック" panose="020B0600070205080204" pitchFamily="34" charset="-128"/>
              </a:rPr>
              <a:t>at the resonance</a:t>
            </a:r>
            <a:endParaRPr lang="ja-JP" altLang="en-US" sz="2800">
              <a:solidFill>
                <a:srgbClr val="00B050"/>
              </a:solidFill>
              <a:latin typeface="Gill Sans MT" panose="020B0502020104020203" pitchFamily="34" charset="0"/>
              <a:ea typeface="ＭＳ Ｐゴシック" panose="020B0600070205080204" pitchFamily="34" charset="-128"/>
            </a:endParaRPr>
          </a:p>
        </p:txBody>
      </p:sp>
      <p:cxnSp>
        <p:nvCxnSpPr>
          <p:cNvPr id="11" name="直線矢印コネクタ 10">
            <a:extLst>
              <a:ext uri="{FF2B5EF4-FFF2-40B4-BE49-F238E27FC236}">
                <a16:creationId xmlns:a16="http://schemas.microsoft.com/office/drawing/2014/main" id="{A30626D3-8964-EE85-22AB-E14F029D3B1D}"/>
              </a:ext>
            </a:extLst>
          </p:cNvPr>
          <p:cNvCxnSpPr/>
          <p:nvPr/>
        </p:nvCxnSpPr>
        <p:spPr>
          <a:xfrm flipV="1">
            <a:off x="8274997" y="3488988"/>
            <a:ext cx="1297021" cy="63554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6506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21E9F-70D9-408E-2F3A-B6B6BD87F5C0}"/>
              </a:ext>
            </a:extLst>
          </p:cNvPr>
          <p:cNvSpPr>
            <a:spLocks noGrp="1"/>
          </p:cNvSpPr>
          <p:nvPr>
            <p:ph type="title"/>
          </p:nvPr>
        </p:nvSpPr>
        <p:spPr/>
        <p:txBody>
          <a:bodyPr/>
          <a:lstStyle/>
          <a:p>
            <a:r>
              <a:rPr kumimoji="1" lang="en-US" altLang="ja-JP" dirty="0"/>
              <a:t>Low </a:t>
            </a:r>
            <a:r>
              <a:rPr kumimoji="1" lang="en-US" altLang="ja-JP" dirty="0">
                <a:latin typeface="Symbol" pitchFamily="2" charset="2"/>
              </a:rPr>
              <a:t>w</a:t>
            </a:r>
            <a:r>
              <a:rPr kumimoji="1" lang="en-US" altLang="ja-JP" dirty="0"/>
              <a:t> Waves in Strong B</a:t>
            </a:r>
            <a:endParaRPr kumimoji="1" lang="ja-JP" altLang="en-US"/>
          </a:p>
        </p:txBody>
      </p:sp>
      <p:sp>
        <p:nvSpPr>
          <p:cNvPr id="3" name="日付プレースホルダー 2">
            <a:extLst>
              <a:ext uri="{FF2B5EF4-FFF2-40B4-BE49-F238E27FC236}">
                <a16:creationId xmlns:a16="http://schemas.microsoft.com/office/drawing/2014/main" id="{583E5099-3F83-7EE0-52B2-E7A3A626416B}"/>
              </a:ext>
            </a:extLst>
          </p:cNvPr>
          <p:cNvSpPr>
            <a:spLocks noGrp="1"/>
          </p:cNvSpPr>
          <p:nvPr>
            <p:ph type="dt" sz="half" idx="10"/>
          </p:nvPr>
        </p:nvSpPr>
        <p:spPr/>
        <p:txBody>
          <a:bodyPr/>
          <a:lstStyle/>
          <a:p>
            <a:r>
              <a:rPr lang="en-US" altLang="ja-JP">
                <a:solidFill>
                  <a:prstClr val="black">
                    <a:tint val="75000"/>
                  </a:prstClr>
                </a:solidFill>
              </a:rPr>
              <a:t>2023/12/14</a:t>
            </a:r>
            <a:endParaRPr lang="ja-JP" altLang="en-US">
              <a:solidFill>
                <a:prstClr val="black">
                  <a:tint val="75000"/>
                </a:prstClr>
              </a:solidFill>
            </a:endParaRPr>
          </a:p>
        </p:txBody>
      </p:sp>
      <p:sp>
        <p:nvSpPr>
          <p:cNvPr id="4" name="フッター プレースホルダー 3">
            <a:extLst>
              <a:ext uri="{FF2B5EF4-FFF2-40B4-BE49-F238E27FC236}">
                <a16:creationId xmlns:a16="http://schemas.microsoft.com/office/drawing/2014/main" id="{C6BC67D9-07B8-8CAF-2DA3-C41656442943}"/>
              </a:ext>
            </a:extLst>
          </p:cNvPr>
          <p:cNvSpPr>
            <a:spLocks noGrp="1"/>
          </p:cNvSpPr>
          <p:nvPr>
            <p:ph type="ftr" sz="quarter" idx="11"/>
          </p:nvPr>
        </p:nvSpPr>
        <p:spPr/>
        <p:txBody>
          <a:bodyPr/>
          <a:lstStyle/>
          <a:p>
            <a:r>
              <a:rPr lang="en-US" altLang="ja-JP">
                <a:solidFill>
                  <a:prstClr val="black">
                    <a:tint val="75000"/>
                  </a:prstClr>
                </a:solidFill>
              </a:rPr>
              <a:t>Off-Axis GRBs &amp; EM Counterparts by K. Ioka</a:t>
            </a:r>
            <a:endParaRPr lang="ja-JP" altLang="en-US">
              <a:solidFill>
                <a:prstClr val="black">
                  <a:tint val="75000"/>
                </a:prstClr>
              </a:solidFill>
            </a:endParaRPr>
          </a:p>
        </p:txBody>
      </p:sp>
      <p:sp>
        <p:nvSpPr>
          <p:cNvPr id="5" name="スライド番号プレースホルダー 4">
            <a:extLst>
              <a:ext uri="{FF2B5EF4-FFF2-40B4-BE49-F238E27FC236}">
                <a16:creationId xmlns:a16="http://schemas.microsoft.com/office/drawing/2014/main" id="{1B197E2A-2381-DD0D-F756-87EAD7DFDF2A}"/>
              </a:ext>
            </a:extLst>
          </p:cNvPr>
          <p:cNvSpPr>
            <a:spLocks noGrp="1"/>
          </p:cNvSpPr>
          <p:nvPr>
            <p:ph type="sldNum" sz="quarter" idx="12"/>
          </p:nvPr>
        </p:nvSpPr>
        <p:spPr/>
        <p:txBody>
          <a:bodyPr/>
          <a:lstStyle/>
          <a:p>
            <a:fld id="{B1FB8EC9-529E-4F48-B2A9-1F5BE48C3819}" type="slidenum">
              <a:rPr lang="ja-JP" altLang="en-US" smtClean="0">
                <a:solidFill>
                  <a:prstClr val="black">
                    <a:tint val="75000"/>
                  </a:prstClr>
                </a:solidFill>
              </a:rPr>
              <a:pPr/>
              <a:t>46</a:t>
            </a:fld>
            <a:endParaRPr lang="ja-JP" altLang="en-US">
              <a:solidFill>
                <a:prstClr val="black">
                  <a:tint val="75000"/>
                </a:prstClr>
              </a:solidFill>
            </a:endParaRPr>
          </a:p>
        </p:txBody>
      </p:sp>
      <p:cxnSp>
        <p:nvCxnSpPr>
          <p:cNvPr id="7" name="直線矢印コネクタ 6">
            <a:extLst>
              <a:ext uri="{FF2B5EF4-FFF2-40B4-BE49-F238E27FC236}">
                <a16:creationId xmlns:a16="http://schemas.microsoft.com/office/drawing/2014/main" id="{34F7837D-B8C5-6DE0-EE93-CBC76E8EAF45}"/>
              </a:ext>
            </a:extLst>
          </p:cNvPr>
          <p:cNvCxnSpPr>
            <a:cxnSpLocks/>
          </p:cNvCxnSpPr>
          <p:nvPr/>
        </p:nvCxnSpPr>
        <p:spPr>
          <a:xfrm flipV="1">
            <a:off x="670560" y="1503680"/>
            <a:ext cx="0" cy="47447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4F62C5C1-0A30-4DE8-772F-45FB43B4BF77}"/>
              </a:ext>
            </a:extLst>
          </p:cNvPr>
          <p:cNvCxnSpPr/>
          <p:nvPr/>
        </p:nvCxnSpPr>
        <p:spPr>
          <a:xfrm>
            <a:off x="670560" y="6248400"/>
            <a:ext cx="529336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5CABBB26-3CD6-7973-DDF9-31E50C4E24A7}"/>
              </a:ext>
            </a:extLst>
          </p:cNvPr>
          <p:cNvSpPr txBox="1"/>
          <p:nvPr/>
        </p:nvSpPr>
        <p:spPr>
          <a:xfrm>
            <a:off x="1991499" y="6290974"/>
            <a:ext cx="2828018" cy="584775"/>
          </a:xfrm>
          <a:prstGeom prst="rect">
            <a:avLst/>
          </a:prstGeom>
          <a:noFill/>
        </p:spPr>
        <p:txBody>
          <a:bodyPr wrap="none" rtlCol="0">
            <a:spAutoFit/>
          </a:bodyPr>
          <a:lstStyle/>
          <a:p>
            <a:r>
              <a:rPr kumimoji="1" lang="en-US" altLang="ja-JP" sz="3200" dirty="0">
                <a:latin typeface="Gill Sans MT" panose="020B0502020104020203" pitchFamily="34" charset="0"/>
              </a:rPr>
              <a:t>Wave number k</a:t>
            </a:r>
            <a:endParaRPr kumimoji="1" lang="ja-JP" altLang="en-US" sz="3200">
              <a:latin typeface="Symbol" pitchFamily="2" charset="2"/>
            </a:endParaRPr>
          </a:p>
        </p:txBody>
      </p:sp>
      <p:sp>
        <p:nvSpPr>
          <p:cNvPr id="12" name="テキスト ボックス 11">
            <a:extLst>
              <a:ext uri="{FF2B5EF4-FFF2-40B4-BE49-F238E27FC236}">
                <a16:creationId xmlns:a16="http://schemas.microsoft.com/office/drawing/2014/main" id="{60A5B39A-4778-8A35-46DF-19DD4DD05808}"/>
              </a:ext>
            </a:extLst>
          </p:cNvPr>
          <p:cNvSpPr txBox="1"/>
          <p:nvPr/>
        </p:nvSpPr>
        <p:spPr>
          <a:xfrm rot="16200000">
            <a:off x="-1318377" y="1554380"/>
            <a:ext cx="3307316" cy="584775"/>
          </a:xfrm>
          <a:prstGeom prst="rect">
            <a:avLst/>
          </a:prstGeom>
          <a:noFill/>
        </p:spPr>
        <p:txBody>
          <a:bodyPr wrap="none" rtlCol="0">
            <a:spAutoFit/>
          </a:bodyPr>
          <a:lstStyle/>
          <a:p>
            <a:r>
              <a:rPr kumimoji="1" lang="en-US" altLang="ja-JP" sz="3200" dirty="0">
                <a:latin typeface="Gill Sans MT" panose="020B0502020104020203" pitchFamily="34" charset="0"/>
              </a:rPr>
              <a:t>Wave frequency </a:t>
            </a:r>
            <a:r>
              <a:rPr lang="en-US" altLang="ja-JP" sz="3200" dirty="0">
                <a:latin typeface="Symbol" pitchFamily="2" charset="2"/>
              </a:rPr>
              <a:t>w</a:t>
            </a:r>
            <a:endParaRPr kumimoji="1" lang="ja-JP" altLang="en-US" sz="3200">
              <a:latin typeface="Symbol" pitchFamily="2" charset="2"/>
            </a:endParaRPr>
          </a:p>
        </p:txBody>
      </p:sp>
      <p:cxnSp>
        <p:nvCxnSpPr>
          <p:cNvPr id="16" name="直線コネクタ 15">
            <a:extLst>
              <a:ext uri="{FF2B5EF4-FFF2-40B4-BE49-F238E27FC236}">
                <a16:creationId xmlns:a16="http://schemas.microsoft.com/office/drawing/2014/main" id="{C071B32E-F0FD-015B-1D29-4DFD4BE2A637}"/>
              </a:ext>
            </a:extLst>
          </p:cNvPr>
          <p:cNvCxnSpPr>
            <a:cxnSpLocks/>
          </p:cNvCxnSpPr>
          <p:nvPr/>
        </p:nvCxnSpPr>
        <p:spPr>
          <a:xfrm>
            <a:off x="670560" y="3876040"/>
            <a:ext cx="5212080" cy="0"/>
          </a:xfrm>
          <a:prstGeom prst="line">
            <a:avLst/>
          </a:prstGeom>
          <a:ln w="38100">
            <a:prstDash val="sysDash"/>
          </a:ln>
        </p:spPr>
        <p:style>
          <a:lnRef idx="2">
            <a:schemeClr val="accent1"/>
          </a:lnRef>
          <a:fillRef idx="0">
            <a:schemeClr val="accent1"/>
          </a:fillRef>
          <a:effectRef idx="1">
            <a:schemeClr val="accent1"/>
          </a:effectRef>
          <a:fontRef idx="minor">
            <a:schemeClr val="tx1"/>
          </a:fontRef>
        </p:style>
      </p:cxnSp>
      <p:sp>
        <p:nvSpPr>
          <p:cNvPr id="19" name="フリーフォーム 18">
            <a:extLst>
              <a:ext uri="{FF2B5EF4-FFF2-40B4-BE49-F238E27FC236}">
                <a16:creationId xmlns:a16="http://schemas.microsoft.com/office/drawing/2014/main" id="{D2DA2717-EC9D-03B0-1FFC-B3585C5526DD}"/>
              </a:ext>
            </a:extLst>
          </p:cNvPr>
          <p:cNvSpPr/>
          <p:nvPr/>
        </p:nvSpPr>
        <p:spPr>
          <a:xfrm>
            <a:off x="690880" y="1564640"/>
            <a:ext cx="4826000" cy="2235200"/>
          </a:xfrm>
          <a:custGeom>
            <a:avLst/>
            <a:gdLst>
              <a:gd name="connsiteX0" fmla="*/ 0 w 4826000"/>
              <a:gd name="connsiteY0" fmla="*/ 2235200 h 2235200"/>
              <a:gd name="connsiteX1" fmla="*/ 1849120 w 4826000"/>
              <a:gd name="connsiteY1" fmla="*/ 2052320 h 2235200"/>
              <a:gd name="connsiteX2" fmla="*/ 3342640 w 4826000"/>
              <a:gd name="connsiteY2" fmla="*/ 1280160 h 2235200"/>
              <a:gd name="connsiteX3" fmla="*/ 4826000 w 4826000"/>
              <a:gd name="connsiteY3" fmla="*/ 0 h 2235200"/>
            </a:gdLst>
            <a:ahLst/>
            <a:cxnLst>
              <a:cxn ang="0">
                <a:pos x="connsiteX0" y="connsiteY0"/>
              </a:cxn>
              <a:cxn ang="0">
                <a:pos x="connsiteX1" y="connsiteY1"/>
              </a:cxn>
              <a:cxn ang="0">
                <a:pos x="connsiteX2" y="connsiteY2"/>
              </a:cxn>
              <a:cxn ang="0">
                <a:pos x="connsiteX3" y="connsiteY3"/>
              </a:cxn>
            </a:cxnLst>
            <a:rect l="l" t="t" r="r" b="b"/>
            <a:pathLst>
              <a:path w="4826000" h="2235200">
                <a:moveTo>
                  <a:pt x="0" y="2235200"/>
                </a:moveTo>
                <a:cubicBezTo>
                  <a:pt x="646006" y="2223346"/>
                  <a:pt x="1292013" y="2211493"/>
                  <a:pt x="1849120" y="2052320"/>
                </a:cubicBezTo>
                <a:cubicBezTo>
                  <a:pt x="2406227" y="1893147"/>
                  <a:pt x="2846493" y="1622213"/>
                  <a:pt x="3342640" y="1280160"/>
                </a:cubicBezTo>
                <a:cubicBezTo>
                  <a:pt x="3838787" y="938107"/>
                  <a:pt x="4332393" y="469053"/>
                  <a:pt x="4826000" y="0"/>
                </a:cubicBezTo>
              </a:path>
            </a:pathLst>
          </a:custGeom>
          <a:noFill/>
          <a:ln w="762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フリーフォーム 19">
            <a:extLst>
              <a:ext uri="{FF2B5EF4-FFF2-40B4-BE49-F238E27FC236}">
                <a16:creationId xmlns:a16="http://schemas.microsoft.com/office/drawing/2014/main" id="{0BE74B3A-21D7-EF67-DDD4-0927B5229BD0}"/>
              </a:ext>
            </a:extLst>
          </p:cNvPr>
          <p:cNvSpPr/>
          <p:nvPr/>
        </p:nvSpPr>
        <p:spPr>
          <a:xfrm>
            <a:off x="751840" y="3972560"/>
            <a:ext cx="5069840" cy="2255520"/>
          </a:xfrm>
          <a:custGeom>
            <a:avLst/>
            <a:gdLst>
              <a:gd name="connsiteX0" fmla="*/ 0 w 5069840"/>
              <a:gd name="connsiteY0" fmla="*/ 2255520 h 2255520"/>
              <a:gd name="connsiteX1" fmla="*/ 1981200 w 5069840"/>
              <a:gd name="connsiteY1" fmla="*/ 640080 h 2255520"/>
              <a:gd name="connsiteX2" fmla="*/ 3180080 w 5069840"/>
              <a:gd name="connsiteY2" fmla="*/ 162560 h 2255520"/>
              <a:gd name="connsiteX3" fmla="*/ 5069840 w 5069840"/>
              <a:gd name="connsiteY3" fmla="*/ 0 h 2255520"/>
            </a:gdLst>
            <a:ahLst/>
            <a:cxnLst>
              <a:cxn ang="0">
                <a:pos x="connsiteX0" y="connsiteY0"/>
              </a:cxn>
              <a:cxn ang="0">
                <a:pos x="connsiteX1" y="connsiteY1"/>
              </a:cxn>
              <a:cxn ang="0">
                <a:pos x="connsiteX2" y="connsiteY2"/>
              </a:cxn>
              <a:cxn ang="0">
                <a:pos x="connsiteX3" y="connsiteY3"/>
              </a:cxn>
            </a:cxnLst>
            <a:rect l="l" t="t" r="r" b="b"/>
            <a:pathLst>
              <a:path w="5069840" h="2255520">
                <a:moveTo>
                  <a:pt x="0" y="2255520"/>
                </a:moveTo>
                <a:cubicBezTo>
                  <a:pt x="725593" y="1622213"/>
                  <a:pt x="1451187" y="988907"/>
                  <a:pt x="1981200" y="640080"/>
                </a:cubicBezTo>
                <a:cubicBezTo>
                  <a:pt x="2511213" y="291253"/>
                  <a:pt x="2665307" y="269240"/>
                  <a:pt x="3180080" y="162560"/>
                </a:cubicBezTo>
                <a:cubicBezTo>
                  <a:pt x="3694853" y="55880"/>
                  <a:pt x="4382346" y="27940"/>
                  <a:pt x="5069840" y="0"/>
                </a:cubicBezTo>
              </a:path>
            </a:pathLst>
          </a:custGeom>
          <a:noFill/>
          <a:ln w="762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5F3D7CB3-C20C-7C1E-093A-97549B8974BF}"/>
              </a:ext>
            </a:extLst>
          </p:cNvPr>
          <p:cNvCxnSpPr/>
          <p:nvPr/>
        </p:nvCxnSpPr>
        <p:spPr>
          <a:xfrm flipV="1">
            <a:off x="670560" y="1595120"/>
            <a:ext cx="4968240" cy="465328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2387ED50-C6ED-2D30-1E38-4C4E0509EFA4}"/>
              </a:ext>
            </a:extLst>
          </p:cNvPr>
          <p:cNvSpPr txBox="1"/>
          <p:nvPr/>
        </p:nvSpPr>
        <p:spPr>
          <a:xfrm>
            <a:off x="11313" y="3429000"/>
            <a:ext cx="708848" cy="707886"/>
          </a:xfrm>
          <a:prstGeom prst="rect">
            <a:avLst/>
          </a:prstGeom>
          <a:noFill/>
        </p:spPr>
        <p:txBody>
          <a:bodyPr wrap="none" rtlCol="0">
            <a:spAutoFit/>
          </a:bodyPr>
          <a:lstStyle/>
          <a:p>
            <a:r>
              <a:rPr kumimoji="1" lang="en-US" altLang="ja-JP" sz="4000" dirty="0">
                <a:solidFill>
                  <a:schemeClr val="tx2"/>
                </a:solidFill>
                <a:latin typeface="Symbol" pitchFamily="2" charset="2"/>
              </a:rPr>
              <a:t>w</a:t>
            </a:r>
            <a:r>
              <a:rPr kumimoji="1" lang="en-US" altLang="ja-JP" sz="4000" baseline="-25000" dirty="0">
                <a:solidFill>
                  <a:schemeClr val="tx2"/>
                </a:solidFill>
                <a:latin typeface="Gill Sans MT" panose="020B0502020104020203" pitchFamily="34" charset="0"/>
              </a:rPr>
              <a:t>p</a:t>
            </a:r>
            <a:endParaRPr kumimoji="1" lang="ja-JP" altLang="en-US" sz="4000" baseline="-25000">
              <a:solidFill>
                <a:schemeClr val="tx2"/>
              </a:solidFill>
              <a:latin typeface="Gill Sans MT" panose="020B0502020104020203" pitchFamily="34" charset="0"/>
            </a:endParaRPr>
          </a:p>
        </p:txBody>
      </p:sp>
      <p:sp>
        <p:nvSpPr>
          <p:cNvPr id="22" name="テキスト ボックス 21">
            <a:extLst>
              <a:ext uri="{FF2B5EF4-FFF2-40B4-BE49-F238E27FC236}">
                <a16:creationId xmlns:a16="http://schemas.microsoft.com/office/drawing/2014/main" id="{DFF1ED50-DFED-77ED-9EDF-B1C15E10C060}"/>
              </a:ext>
            </a:extLst>
          </p:cNvPr>
          <p:cNvSpPr txBox="1"/>
          <p:nvPr/>
        </p:nvSpPr>
        <p:spPr>
          <a:xfrm>
            <a:off x="9849277" y="1415500"/>
            <a:ext cx="1951175" cy="1569660"/>
          </a:xfrm>
          <a:prstGeom prst="rect">
            <a:avLst/>
          </a:prstGeom>
          <a:noFill/>
        </p:spPr>
        <p:txBody>
          <a:bodyPr wrap="none" rtlCol="0">
            <a:spAutoFit/>
          </a:bodyPr>
          <a:lstStyle/>
          <a:p>
            <a:pPr algn="ctr"/>
            <a:r>
              <a:rPr kumimoji="1" lang="en-US" altLang="ja-JP" sz="3200" b="1" i="1" dirty="0">
                <a:latin typeface="Gill Sans MT" panose="020B0502020104020203" pitchFamily="34" charset="0"/>
              </a:rPr>
              <a:t>Alfven </a:t>
            </a:r>
          </a:p>
          <a:p>
            <a:pPr algn="ctr"/>
            <a:r>
              <a:rPr kumimoji="1" lang="en-US" altLang="ja-JP" sz="3200" b="1" i="1" dirty="0">
                <a:latin typeface="Gill Sans MT" panose="020B0502020104020203" pitchFamily="34" charset="0"/>
              </a:rPr>
              <a:t>wave</a:t>
            </a:r>
          </a:p>
          <a:p>
            <a:pPr algn="ctr"/>
            <a:r>
              <a:rPr lang="en-US" altLang="ja-JP" sz="3200" b="1" i="1" dirty="0">
                <a:latin typeface="Gill Sans MT" panose="020B0502020104020203" pitchFamily="34" charset="0"/>
              </a:rPr>
              <a:t>(O-mode)</a:t>
            </a:r>
            <a:endParaRPr kumimoji="1" lang="en-US" altLang="ja-JP" sz="3200" b="1" i="1" dirty="0">
              <a:latin typeface="Gill Sans MT" panose="020B0502020104020203" pitchFamily="34" charset="0"/>
            </a:endParaRPr>
          </a:p>
        </p:txBody>
      </p:sp>
      <p:cxnSp>
        <p:nvCxnSpPr>
          <p:cNvPr id="23" name="直線コネクタ 22">
            <a:extLst>
              <a:ext uri="{FF2B5EF4-FFF2-40B4-BE49-F238E27FC236}">
                <a16:creationId xmlns:a16="http://schemas.microsoft.com/office/drawing/2014/main" id="{8B2F1E0C-96BB-4C46-A0C2-0893D04FC4EB}"/>
              </a:ext>
            </a:extLst>
          </p:cNvPr>
          <p:cNvCxnSpPr>
            <a:cxnSpLocks/>
          </p:cNvCxnSpPr>
          <p:nvPr/>
        </p:nvCxnSpPr>
        <p:spPr>
          <a:xfrm>
            <a:off x="7201072" y="2992102"/>
            <a:ext cx="0" cy="2697192"/>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7B80BD16-AEA8-AB95-F2B7-DC16E2F4FBD3}"/>
              </a:ext>
            </a:extLst>
          </p:cNvPr>
          <p:cNvCxnSpPr>
            <a:cxnSpLocks/>
          </p:cNvCxnSpPr>
          <p:nvPr/>
        </p:nvCxnSpPr>
        <p:spPr>
          <a:xfrm>
            <a:off x="6473578" y="2992102"/>
            <a:ext cx="0" cy="2697192"/>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7F1D9216-3350-8AB1-92D1-50698EE0F42A}"/>
              </a:ext>
            </a:extLst>
          </p:cNvPr>
          <p:cNvCxnSpPr>
            <a:cxnSpLocks/>
          </p:cNvCxnSpPr>
          <p:nvPr/>
        </p:nvCxnSpPr>
        <p:spPr>
          <a:xfrm>
            <a:off x="7899812" y="2992102"/>
            <a:ext cx="0" cy="2697192"/>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320DB38C-2FB4-1FE0-53BF-CDA574727771}"/>
              </a:ext>
            </a:extLst>
          </p:cNvPr>
          <p:cNvCxnSpPr>
            <a:cxnSpLocks/>
            <a:endCxn id="30" idx="2"/>
          </p:cNvCxnSpPr>
          <p:nvPr/>
        </p:nvCxnSpPr>
        <p:spPr>
          <a:xfrm flipH="1" flipV="1">
            <a:off x="6687433" y="3782552"/>
            <a:ext cx="513639" cy="756523"/>
          </a:xfrm>
          <a:prstGeom prst="straightConnector1">
            <a:avLst/>
          </a:prstGeom>
          <a:ln w="76200">
            <a:solidFill>
              <a:srgbClr val="FF0000"/>
            </a:solidFill>
            <a:tailEnd type="stealth"/>
          </a:ln>
        </p:spPr>
        <p:style>
          <a:lnRef idx="2">
            <a:schemeClr val="accent1"/>
          </a:lnRef>
          <a:fillRef idx="0">
            <a:schemeClr val="accent1"/>
          </a:fillRef>
          <a:effectRef idx="1">
            <a:schemeClr val="accent1"/>
          </a:effectRef>
          <a:fontRef idx="minor">
            <a:schemeClr val="tx1"/>
          </a:fontRef>
        </p:style>
      </p:cxnSp>
      <p:grpSp>
        <p:nvGrpSpPr>
          <p:cNvPr id="27" name="グループ化 26">
            <a:extLst>
              <a:ext uri="{FF2B5EF4-FFF2-40B4-BE49-F238E27FC236}">
                <a16:creationId xmlns:a16="http://schemas.microsoft.com/office/drawing/2014/main" id="{57DBF666-05D8-A84D-7BCB-A6EAA1F9859E}"/>
              </a:ext>
            </a:extLst>
          </p:cNvPr>
          <p:cNvGrpSpPr/>
          <p:nvPr/>
        </p:nvGrpSpPr>
        <p:grpSpPr>
          <a:xfrm>
            <a:off x="7003072" y="4341075"/>
            <a:ext cx="396000" cy="396000"/>
            <a:chOff x="5566913" y="4578822"/>
            <a:chExt cx="396000" cy="396000"/>
          </a:xfrm>
        </p:grpSpPr>
        <p:pic>
          <p:nvPicPr>
            <p:cNvPr id="28" name="図 27">
              <a:extLst>
                <a:ext uri="{FF2B5EF4-FFF2-40B4-BE49-F238E27FC236}">
                  <a16:creationId xmlns:a16="http://schemas.microsoft.com/office/drawing/2014/main" id="{B296104F-FF63-727F-1106-85D5DEEE08DA}"/>
                </a:ext>
              </a:extLst>
            </p:cNvPr>
            <p:cNvPicPr>
              <a:picLocks noChangeAspect="1"/>
            </p:cNvPicPr>
            <p:nvPr/>
          </p:nvPicPr>
          <p:blipFill>
            <a:blip r:embed="rId2"/>
            <a:stretch>
              <a:fillRect/>
            </a:stretch>
          </p:blipFill>
          <p:spPr>
            <a:xfrm>
              <a:off x="5566913" y="4578822"/>
              <a:ext cx="396000" cy="396000"/>
            </a:xfrm>
            <a:prstGeom prst="rect">
              <a:avLst/>
            </a:prstGeom>
          </p:spPr>
        </p:pic>
        <p:pic>
          <p:nvPicPr>
            <p:cNvPr id="29" name="図 28">
              <a:extLst>
                <a:ext uri="{FF2B5EF4-FFF2-40B4-BE49-F238E27FC236}">
                  <a16:creationId xmlns:a16="http://schemas.microsoft.com/office/drawing/2014/main" id="{8EC4D008-D0E2-D69E-B6E5-4256B60147CD}"/>
                </a:ext>
              </a:extLst>
            </p:cNvPr>
            <p:cNvPicPr>
              <a:picLocks noChangeAspect="1"/>
            </p:cNvPicPr>
            <p:nvPr/>
          </p:nvPicPr>
          <p:blipFill>
            <a:blip r:embed="rId3"/>
            <a:stretch>
              <a:fillRect/>
            </a:stretch>
          </p:blipFill>
          <p:spPr>
            <a:xfrm>
              <a:off x="5566913" y="4578822"/>
              <a:ext cx="396000" cy="396000"/>
            </a:xfrm>
            <a:prstGeom prst="rect">
              <a:avLst/>
            </a:prstGeom>
          </p:spPr>
        </p:pic>
      </p:grpSp>
      <p:sp>
        <p:nvSpPr>
          <p:cNvPr id="30" name="テキスト ボックス 29">
            <a:extLst>
              <a:ext uri="{FF2B5EF4-FFF2-40B4-BE49-F238E27FC236}">
                <a16:creationId xmlns:a16="http://schemas.microsoft.com/office/drawing/2014/main" id="{66950BD3-5F97-DC7E-C8DB-37A292C6311F}"/>
              </a:ext>
            </a:extLst>
          </p:cNvPr>
          <p:cNvSpPr txBox="1"/>
          <p:nvPr/>
        </p:nvSpPr>
        <p:spPr>
          <a:xfrm>
            <a:off x="6490905" y="3197777"/>
            <a:ext cx="393056" cy="584775"/>
          </a:xfrm>
          <a:prstGeom prst="rect">
            <a:avLst/>
          </a:prstGeom>
          <a:noFill/>
        </p:spPr>
        <p:txBody>
          <a:bodyPr wrap="none" rtlCol="0">
            <a:spAutoFit/>
          </a:bodyPr>
          <a:lstStyle/>
          <a:p>
            <a:r>
              <a:rPr kumimoji="1" lang="en-US" altLang="ja-JP" sz="3200" b="1" i="1" dirty="0">
                <a:solidFill>
                  <a:srgbClr val="FF0000"/>
                </a:solidFill>
                <a:latin typeface="Gill Sans MT" panose="020B0502020104020203" pitchFamily="34" charset="0"/>
              </a:rPr>
              <a:t>k</a:t>
            </a:r>
            <a:endParaRPr kumimoji="1" lang="ja-JP" altLang="en-US" sz="3200" b="1" i="1">
              <a:solidFill>
                <a:srgbClr val="FF0000"/>
              </a:solidFill>
              <a:latin typeface="Gill Sans MT" panose="020B0502020104020203" pitchFamily="34" charset="0"/>
            </a:endParaRPr>
          </a:p>
        </p:txBody>
      </p:sp>
      <p:sp>
        <p:nvSpPr>
          <p:cNvPr id="31" name="テキスト ボックス 30">
            <a:extLst>
              <a:ext uri="{FF2B5EF4-FFF2-40B4-BE49-F238E27FC236}">
                <a16:creationId xmlns:a16="http://schemas.microsoft.com/office/drawing/2014/main" id="{A4761226-2AD4-AC6D-7042-1BFDEA6CE6A1}"/>
              </a:ext>
            </a:extLst>
          </p:cNvPr>
          <p:cNvSpPr txBox="1"/>
          <p:nvPr/>
        </p:nvSpPr>
        <p:spPr>
          <a:xfrm>
            <a:off x="8040710" y="3147377"/>
            <a:ext cx="407484" cy="584775"/>
          </a:xfrm>
          <a:prstGeom prst="rect">
            <a:avLst/>
          </a:prstGeom>
          <a:noFill/>
        </p:spPr>
        <p:txBody>
          <a:bodyPr wrap="none" rtlCol="0">
            <a:spAutoFit/>
          </a:bodyPr>
          <a:lstStyle/>
          <a:p>
            <a:r>
              <a:rPr kumimoji="1" lang="en-US" altLang="ja-JP" sz="3200" dirty="0">
                <a:solidFill>
                  <a:schemeClr val="accent1"/>
                </a:solidFill>
              </a:rPr>
              <a:t>B</a:t>
            </a:r>
            <a:endParaRPr kumimoji="1" lang="ja-JP" altLang="en-US" sz="3200">
              <a:solidFill>
                <a:schemeClr val="accent1"/>
              </a:solidFill>
            </a:endParaRPr>
          </a:p>
        </p:txBody>
      </p:sp>
      <p:sp>
        <p:nvSpPr>
          <p:cNvPr id="32" name="テキスト ボックス 31">
            <a:extLst>
              <a:ext uri="{FF2B5EF4-FFF2-40B4-BE49-F238E27FC236}">
                <a16:creationId xmlns:a16="http://schemas.microsoft.com/office/drawing/2014/main" id="{E32594CE-3715-010E-F3C6-6C9BE7EA22A9}"/>
              </a:ext>
            </a:extLst>
          </p:cNvPr>
          <p:cNvSpPr txBox="1"/>
          <p:nvPr/>
        </p:nvSpPr>
        <p:spPr>
          <a:xfrm>
            <a:off x="7311962" y="4539075"/>
            <a:ext cx="389850" cy="584775"/>
          </a:xfrm>
          <a:prstGeom prst="rect">
            <a:avLst/>
          </a:prstGeom>
          <a:noFill/>
        </p:spPr>
        <p:txBody>
          <a:bodyPr wrap="none" rtlCol="0">
            <a:spAutoFit/>
          </a:bodyPr>
          <a:lstStyle/>
          <a:p>
            <a:r>
              <a:rPr kumimoji="1" lang="en-US" altLang="ja-JP" sz="3200" dirty="0">
                <a:latin typeface="Gill Sans MT" panose="020B0502020104020203" pitchFamily="34" charset="0"/>
              </a:rPr>
              <a:t>E</a:t>
            </a:r>
            <a:endParaRPr kumimoji="1" lang="ja-JP" altLang="en-US" sz="3200">
              <a:latin typeface="Gill Sans MT" panose="020B0502020104020203" pitchFamily="34" charset="0"/>
            </a:endParaRPr>
          </a:p>
        </p:txBody>
      </p:sp>
      <p:sp>
        <p:nvSpPr>
          <p:cNvPr id="33" name="テキスト ボックス 32">
            <a:extLst>
              <a:ext uri="{FF2B5EF4-FFF2-40B4-BE49-F238E27FC236}">
                <a16:creationId xmlns:a16="http://schemas.microsoft.com/office/drawing/2014/main" id="{A06E6342-3924-30FC-B765-07413C9C4766}"/>
              </a:ext>
            </a:extLst>
          </p:cNvPr>
          <p:cNvSpPr txBox="1"/>
          <p:nvPr/>
        </p:nvSpPr>
        <p:spPr>
          <a:xfrm>
            <a:off x="6811240" y="3465063"/>
            <a:ext cx="425116" cy="646331"/>
          </a:xfrm>
          <a:prstGeom prst="rect">
            <a:avLst/>
          </a:prstGeom>
          <a:noFill/>
        </p:spPr>
        <p:txBody>
          <a:bodyPr wrap="none" rtlCol="0">
            <a:spAutoFit/>
          </a:bodyPr>
          <a:lstStyle/>
          <a:p>
            <a:r>
              <a:rPr kumimoji="1" lang="en-US" altLang="ja-JP" sz="3600" dirty="0">
                <a:latin typeface="Symbol" pitchFamily="2" charset="2"/>
              </a:rPr>
              <a:t>q</a:t>
            </a:r>
            <a:endParaRPr kumimoji="1" lang="ja-JP" altLang="en-US" sz="3600">
              <a:latin typeface="Symbol" pitchFamily="2" charset="2"/>
            </a:endParaRPr>
          </a:p>
        </p:txBody>
      </p:sp>
      <p:cxnSp>
        <p:nvCxnSpPr>
          <p:cNvPr id="34" name="直線コネクタ 33">
            <a:extLst>
              <a:ext uri="{FF2B5EF4-FFF2-40B4-BE49-F238E27FC236}">
                <a16:creationId xmlns:a16="http://schemas.microsoft.com/office/drawing/2014/main" id="{70352EF8-1CB7-470B-4299-E92F326889FB}"/>
              </a:ext>
            </a:extLst>
          </p:cNvPr>
          <p:cNvCxnSpPr>
            <a:cxnSpLocks/>
          </p:cNvCxnSpPr>
          <p:nvPr/>
        </p:nvCxnSpPr>
        <p:spPr>
          <a:xfrm>
            <a:off x="10757072" y="2992102"/>
            <a:ext cx="0" cy="2697192"/>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7097BB5A-8E37-46F4-16A9-D04A7933B4E3}"/>
              </a:ext>
            </a:extLst>
          </p:cNvPr>
          <p:cNvCxnSpPr>
            <a:cxnSpLocks/>
          </p:cNvCxnSpPr>
          <p:nvPr/>
        </p:nvCxnSpPr>
        <p:spPr>
          <a:xfrm>
            <a:off x="10029578" y="2992102"/>
            <a:ext cx="0" cy="2697192"/>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CB6E4D0C-C6E5-7CB7-89F6-5506FD552F44}"/>
              </a:ext>
            </a:extLst>
          </p:cNvPr>
          <p:cNvCxnSpPr>
            <a:cxnSpLocks/>
          </p:cNvCxnSpPr>
          <p:nvPr/>
        </p:nvCxnSpPr>
        <p:spPr>
          <a:xfrm>
            <a:off x="11455812" y="2992102"/>
            <a:ext cx="0" cy="2697192"/>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FB79D647-1491-0CF7-1CEE-43C332567D08}"/>
              </a:ext>
            </a:extLst>
          </p:cNvPr>
          <p:cNvSpPr txBox="1"/>
          <p:nvPr/>
        </p:nvSpPr>
        <p:spPr>
          <a:xfrm>
            <a:off x="11596710" y="3147377"/>
            <a:ext cx="407484" cy="584775"/>
          </a:xfrm>
          <a:prstGeom prst="rect">
            <a:avLst/>
          </a:prstGeom>
          <a:noFill/>
        </p:spPr>
        <p:txBody>
          <a:bodyPr wrap="none" rtlCol="0">
            <a:spAutoFit/>
          </a:bodyPr>
          <a:lstStyle/>
          <a:p>
            <a:r>
              <a:rPr kumimoji="1" lang="en-US" altLang="ja-JP" sz="3200" dirty="0">
                <a:solidFill>
                  <a:schemeClr val="accent1"/>
                </a:solidFill>
              </a:rPr>
              <a:t>B</a:t>
            </a:r>
            <a:endParaRPr kumimoji="1" lang="ja-JP" altLang="en-US" sz="3200">
              <a:solidFill>
                <a:schemeClr val="accent1"/>
              </a:solidFill>
            </a:endParaRPr>
          </a:p>
        </p:txBody>
      </p:sp>
      <p:sp>
        <p:nvSpPr>
          <p:cNvPr id="40" name="テキスト ボックス 39">
            <a:extLst>
              <a:ext uri="{FF2B5EF4-FFF2-40B4-BE49-F238E27FC236}">
                <a16:creationId xmlns:a16="http://schemas.microsoft.com/office/drawing/2014/main" id="{2327B010-9CD7-A1C2-0F1A-F89577CA7088}"/>
              </a:ext>
            </a:extLst>
          </p:cNvPr>
          <p:cNvSpPr txBox="1"/>
          <p:nvPr/>
        </p:nvSpPr>
        <p:spPr>
          <a:xfrm>
            <a:off x="10074659" y="4576720"/>
            <a:ext cx="389850" cy="584775"/>
          </a:xfrm>
          <a:prstGeom prst="rect">
            <a:avLst/>
          </a:prstGeom>
          <a:noFill/>
        </p:spPr>
        <p:txBody>
          <a:bodyPr wrap="none" rtlCol="0">
            <a:spAutoFit/>
          </a:bodyPr>
          <a:lstStyle/>
          <a:p>
            <a:r>
              <a:rPr kumimoji="1" lang="en-US" altLang="ja-JP" sz="3200" dirty="0">
                <a:latin typeface="Gill Sans MT" panose="020B0502020104020203" pitchFamily="34" charset="0"/>
              </a:rPr>
              <a:t>E</a:t>
            </a:r>
            <a:endParaRPr kumimoji="1" lang="ja-JP" altLang="en-US" sz="3200">
              <a:latin typeface="Gill Sans MT" panose="020B0502020104020203" pitchFamily="34" charset="0"/>
            </a:endParaRPr>
          </a:p>
        </p:txBody>
      </p:sp>
      <p:cxnSp>
        <p:nvCxnSpPr>
          <p:cNvPr id="41" name="直線矢印コネクタ 40">
            <a:extLst>
              <a:ext uri="{FF2B5EF4-FFF2-40B4-BE49-F238E27FC236}">
                <a16:creationId xmlns:a16="http://schemas.microsoft.com/office/drawing/2014/main" id="{1213DB39-67A0-C19C-B155-36B8B0FDDAA2}"/>
              </a:ext>
            </a:extLst>
          </p:cNvPr>
          <p:cNvCxnSpPr>
            <a:cxnSpLocks/>
          </p:cNvCxnSpPr>
          <p:nvPr/>
        </p:nvCxnSpPr>
        <p:spPr>
          <a:xfrm flipH="1">
            <a:off x="10269584" y="4560570"/>
            <a:ext cx="50245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54EB9AA1-5B6D-3410-6FDB-32A4FC39E01F}"/>
              </a:ext>
            </a:extLst>
          </p:cNvPr>
          <p:cNvCxnSpPr>
            <a:cxnSpLocks/>
            <a:endCxn id="47" idx="2"/>
          </p:cNvCxnSpPr>
          <p:nvPr/>
        </p:nvCxnSpPr>
        <p:spPr>
          <a:xfrm flipH="1" flipV="1">
            <a:off x="10223113" y="3772392"/>
            <a:ext cx="513639" cy="756523"/>
          </a:xfrm>
          <a:prstGeom prst="straightConnector1">
            <a:avLst/>
          </a:prstGeom>
          <a:ln w="76200">
            <a:solidFill>
              <a:srgbClr val="00B050"/>
            </a:solidFill>
            <a:tailEnd type="stealth"/>
          </a:ln>
        </p:spPr>
        <p:style>
          <a:lnRef idx="2">
            <a:schemeClr val="accent1"/>
          </a:lnRef>
          <a:fillRef idx="0">
            <a:schemeClr val="accent1"/>
          </a:fillRef>
          <a:effectRef idx="1">
            <a:schemeClr val="accent1"/>
          </a:effectRef>
          <a:fontRef idx="minor">
            <a:schemeClr val="tx1"/>
          </a:fontRef>
        </p:style>
      </p:cxnSp>
      <p:sp>
        <p:nvSpPr>
          <p:cNvPr id="47" name="テキスト ボックス 46">
            <a:extLst>
              <a:ext uri="{FF2B5EF4-FFF2-40B4-BE49-F238E27FC236}">
                <a16:creationId xmlns:a16="http://schemas.microsoft.com/office/drawing/2014/main" id="{F6EC3A0A-2A83-2FA0-6A21-E00F7985EFBE}"/>
              </a:ext>
            </a:extLst>
          </p:cNvPr>
          <p:cNvSpPr txBox="1"/>
          <p:nvPr/>
        </p:nvSpPr>
        <p:spPr>
          <a:xfrm>
            <a:off x="10026585" y="3187617"/>
            <a:ext cx="393056" cy="584775"/>
          </a:xfrm>
          <a:prstGeom prst="rect">
            <a:avLst/>
          </a:prstGeom>
          <a:noFill/>
        </p:spPr>
        <p:txBody>
          <a:bodyPr wrap="none" rtlCol="0">
            <a:spAutoFit/>
          </a:bodyPr>
          <a:lstStyle/>
          <a:p>
            <a:r>
              <a:rPr kumimoji="1" lang="en-US" altLang="ja-JP" sz="3200" b="1" i="1" dirty="0">
                <a:solidFill>
                  <a:srgbClr val="00B050"/>
                </a:solidFill>
                <a:latin typeface="Gill Sans MT" panose="020B0502020104020203" pitchFamily="34" charset="0"/>
              </a:rPr>
              <a:t>k</a:t>
            </a:r>
            <a:endParaRPr kumimoji="1" lang="ja-JP" altLang="en-US" sz="3200" b="1" i="1">
              <a:solidFill>
                <a:srgbClr val="00B050"/>
              </a:solidFill>
              <a:latin typeface="Gill Sans MT" panose="020B0502020104020203" pitchFamily="34" charset="0"/>
            </a:endParaRPr>
          </a:p>
        </p:txBody>
      </p:sp>
      <p:sp>
        <p:nvSpPr>
          <p:cNvPr id="48" name="テキスト ボックス 47">
            <a:extLst>
              <a:ext uri="{FF2B5EF4-FFF2-40B4-BE49-F238E27FC236}">
                <a16:creationId xmlns:a16="http://schemas.microsoft.com/office/drawing/2014/main" id="{62EDEE36-038F-10CE-B412-2F59A09CB507}"/>
              </a:ext>
            </a:extLst>
          </p:cNvPr>
          <p:cNvSpPr txBox="1"/>
          <p:nvPr/>
        </p:nvSpPr>
        <p:spPr>
          <a:xfrm>
            <a:off x="10346920" y="3454903"/>
            <a:ext cx="425116" cy="646331"/>
          </a:xfrm>
          <a:prstGeom prst="rect">
            <a:avLst/>
          </a:prstGeom>
          <a:noFill/>
        </p:spPr>
        <p:txBody>
          <a:bodyPr wrap="none" rtlCol="0">
            <a:spAutoFit/>
          </a:bodyPr>
          <a:lstStyle/>
          <a:p>
            <a:r>
              <a:rPr kumimoji="1" lang="en-US" altLang="ja-JP" sz="3600" dirty="0">
                <a:latin typeface="Symbol" pitchFamily="2" charset="2"/>
              </a:rPr>
              <a:t>q</a:t>
            </a:r>
            <a:endParaRPr kumimoji="1" lang="ja-JP" altLang="en-US" sz="3600">
              <a:latin typeface="Symbol" pitchFamily="2" charset="2"/>
            </a:endParaRPr>
          </a:p>
        </p:txBody>
      </p:sp>
      <p:sp>
        <p:nvSpPr>
          <p:cNvPr id="49" name="テキスト ボックス 48">
            <a:extLst>
              <a:ext uri="{FF2B5EF4-FFF2-40B4-BE49-F238E27FC236}">
                <a16:creationId xmlns:a16="http://schemas.microsoft.com/office/drawing/2014/main" id="{62297712-BB4C-790C-E6FB-67D6DE7B9A75}"/>
              </a:ext>
            </a:extLst>
          </p:cNvPr>
          <p:cNvSpPr txBox="1"/>
          <p:nvPr/>
        </p:nvSpPr>
        <p:spPr>
          <a:xfrm>
            <a:off x="5747686" y="1417638"/>
            <a:ext cx="2922595" cy="1569660"/>
          </a:xfrm>
          <a:prstGeom prst="rect">
            <a:avLst/>
          </a:prstGeom>
          <a:noFill/>
        </p:spPr>
        <p:txBody>
          <a:bodyPr wrap="none" rtlCol="0">
            <a:spAutoFit/>
          </a:bodyPr>
          <a:lstStyle/>
          <a:p>
            <a:pPr algn="ctr"/>
            <a:r>
              <a:rPr kumimoji="1" lang="en-US" altLang="ja-JP" sz="3200" b="1" i="1" dirty="0">
                <a:latin typeface="Gill Sans MT" panose="020B0502020104020203" pitchFamily="34" charset="0"/>
              </a:rPr>
              <a:t>Fast </a:t>
            </a:r>
          </a:p>
          <a:p>
            <a:pPr algn="ctr"/>
            <a:r>
              <a:rPr kumimoji="1" lang="en-US" altLang="ja-JP" sz="3200" b="1" i="1" dirty="0" err="1">
                <a:latin typeface="Gill Sans MT" panose="020B0502020104020203" pitchFamily="34" charset="0"/>
              </a:rPr>
              <a:t>magnetosonic</a:t>
            </a:r>
            <a:endParaRPr kumimoji="1" lang="en-US" altLang="ja-JP" sz="3200" b="1" i="1" dirty="0">
              <a:latin typeface="Gill Sans MT" panose="020B0502020104020203" pitchFamily="34" charset="0"/>
            </a:endParaRPr>
          </a:p>
          <a:p>
            <a:pPr algn="ctr"/>
            <a:r>
              <a:rPr lang="en-US" altLang="ja-JP" sz="3200" b="1" i="1" dirty="0">
                <a:latin typeface="Gill Sans MT" panose="020B0502020104020203" pitchFamily="34" charset="0"/>
              </a:rPr>
              <a:t>wave (X-mode)</a:t>
            </a:r>
            <a:endParaRPr kumimoji="1" lang="ja-JP" altLang="en-US" sz="3200" b="1" i="1">
              <a:latin typeface="Gill Sans MT" panose="020B0502020104020203" pitchFamily="34" charset="0"/>
            </a:endParaRPr>
          </a:p>
        </p:txBody>
      </p:sp>
      <p:sp>
        <p:nvSpPr>
          <p:cNvPr id="50" name="テキスト ボックス 49">
            <a:extLst>
              <a:ext uri="{FF2B5EF4-FFF2-40B4-BE49-F238E27FC236}">
                <a16:creationId xmlns:a16="http://schemas.microsoft.com/office/drawing/2014/main" id="{984BFD78-0A5F-7198-064E-14E2DA9C8DF5}"/>
              </a:ext>
            </a:extLst>
          </p:cNvPr>
          <p:cNvSpPr txBox="1"/>
          <p:nvPr/>
        </p:nvSpPr>
        <p:spPr>
          <a:xfrm>
            <a:off x="1512311" y="1656416"/>
            <a:ext cx="1066318" cy="1015663"/>
          </a:xfrm>
          <a:prstGeom prst="rect">
            <a:avLst/>
          </a:prstGeom>
          <a:noFill/>
        </p:spPr>
        <p:txBody>
          <a:bodyPr wrap="none" rtlCol="0">
            <a:spAutoFit/>
          </a:bodyPr>
          <a:lstStyle/>
          <a:p>
            <a:r>
              <a:rPr kumimoji="1" lang="en-US" altLang="ja-JP" sz="6000" dirty="0">
                <a:latin typeface="Gill Sans MT" panose="020B0502020104020203" pitchFamily="34" charset="0"/>
              </a:rPr>
              <a:t>e</a:t>
            </a:r>
            <a:r>
              <a:rPr kumimoji="1" lang="en-US" altLang="ja-JP" sz="6000" baseline="30000" dirty="0">
                <a:latin typeface="Gill Sans MT" panose="020B0502020104020203" pitchFamily="34" charset="0"/>
              </a:rPr>
              <a:t>±</a:t>
            </a:r>
            <a:endParaRPr kumimoji="1" lang="ja-JP" altLang="en-US" sz="6000" baseline="30000">
              <a:latin typeface="Gill Sans MT" panose="020B0502020104020203" pitchFamily="34" charset="0"/>
            </a:endParaRPr>
          </a:p>
        </p:txBody>
      </p:sp>
      <p:sp>
        <p:nvSpPr>
          <p:cNvPr id="53" name="テキスト ボックス 52">
            <a:extLst>
              <a:ext uri="{FF2B5EF4-FFF2-40B4-BE49-F238E27FC236}">
                <a16:creationId xmlns:a16="http://schemas.microsoft.com/office/drawing/2014/main" id="{E90C05AE-BEC7-2EF7-9BE0-EC1EC286DA3D}"/>
              </a:ext>
            </a:extLst>
          </p:cNvPr>
          <p:cNvSpPr txBox="1"/>
          <p:nvPr/>
        </p:nvSpPr>
        <p:spPr>
          <a:xfrm>
            <a:off x="4084679" y="2927831"/>
            <a:ext cx="410690" cy="646331"/>
          </a:xfrm>
          <a:prstGeom prst="rect">
            <a:avLst/>
          </a:prstGeom>
          <a:noFill/>
        </p:spPr>
        <p:txBody>
          <a:bodyPr wrap="none" rtlCol="0">
            <a:spAutoFit/>
          </a:bodyPr>
          <a:lstStyle/>
          <a:p>
            <a:r>
              <a:rPr kumimoji="1" lang="en-US" altLang="ja-JP" sz="3600" b="1" i="1" dirty="0">
                <a:solidFill>
                  <a:srgbClr val="FF0000"/>
                </a:solidFill>
                <a:latin typeface="Gill Sans MT" panose="020B0502020104020203" pitchFamily="34" charset="0"/>
              </a:rPr>
              <a:t>F</a:t>
            </a:r>
            <a:endParaRPr kumimoji="1" lang="ja-JP" altLang="en-US" sz="3600" b="1" i="1">
              <a:solidFill>
                <a:srgbClr val="FF0000"/>
              </a:solidFill>
              <a:latin typeface="Gill Sans MT" panose="020B0502020104020203" pitchFamily="34" charset="0"/>
            </a:endParaRPr>
          </a:p>
        </p:txBody>
      </p:sp>
      <p:sp>
        <p:nvSpPr>
          <p:cNvPr id="54" name="テキスト ボックス 53">
            <a:extLst>
              <a:ext uri="{FF2B5EF4-FFF2-40B4-BE49-F238E27FC236}">
                <a16:creationId xmlns:a16="http://schemas.microsoft.com/office/drawing/2014/main" id="{E2A1434A-FE36-E799-14B9-6AC4E7AC9922}"/>
              </a:ext>
            </a:extLst>
          </p:cNvPr>
          <p:cNvSpPr txBox="1"/>
          <p:nvPr/>
        </p:nvSpPr>
        <p:spPr>
          <a:xfrm>
            <a:off x="2251945" y="4889223"/>
            <a:ext cx="473206" cy="646331"/>
          </a:xfrm>
          <a:prstGeom prst="rect">
            <a:avLst/>
          </a:prstGeom>
          <a:noFill/>
        </p:spPr>
        <p:txBody>
          <a:bodyPr wrap="none" rtlCol="0">
            <a:spAutoFit/>
          </a:bodyPr>
          <a:lstStyle/>
          <a:p>
            <a:r>
              <a:rPr kumimoji="1" lang="en-US" altLang="ja-JP" sz="3600" b="1" i="1" dirty="0">
                <a:solidFill>
                  <a:srgbClr val="00B050"/>
                </a:solidFill>
                <a:latin typeface="Gill Sans MT" panose="020B0502020104020203" pitchFamily="34" charset="0"/>
              </a:rPr>
              <a:t>A</a:t>
            </a:r>
            <a:endParaRPr kumimoji="1" lang="ja-JP" altLang="en-US" sz="3600" b="1" i="1">
              <a:solidFill>
                <a:srgbClr val="00B050"/>
              </a:solidFill>
              <a:latin typeface="Gill Sans MT" panose="020B0502020104020203" pitchFamily="34" charset="0"/>
            </a:endParaRPr>
          </a:p>
        </p:txBody>
      </p:sp>
      <p:sp>
        <p:nvSpPr>
          <p:cNvPr id="55" name="テキスト ボックス 54">
            <a:extLst>
              <a:ext uri="{FF2B5EF4-FFF2-40B4-BE49-F238E27FC236}">
                <a16:creationId xmlns:a16="http://schemas.microsoft.com/office/drawing/2014/main" id="{5B389CD8-57D5-061F-1291-B35FC5E85CF1}"/>
              </a:ext>
            </a:extLst>
          </p:cNvPr>
          <p:cNvSpPr txBox="1"/>
          <p:nvPr/>
        </p:nvSpPr>
        <p:spPr>
          <a:xfrm>
            <a:off x="8040710" y="5552310"/>
            <a:ext cx="1890261" cy="1323439"/>
          </a:xfrm>
          <a:prstGeom prst="rect">
            <a:avLst/>
          </a:prstGeom>
          <a:noFill/>
        </p:spPr>
        <p:txBody>
          <a:bodyPr wrap="none" rtlCol="0">
            <a:spAutoFit/>
          </a:bodyPr>
          <a:lstStyle/>
          <a:p>
            <a:r>
              <a:rPr kumimoji="1" lang="en-US" altLang="ja-JP" sz="4000" b="1" i="1" dirty="0">
                <a:latin typeface="Gill Sans MT" panose="020B0502020104020203" pitchFamily="34" charset="0"/>
              </a:rPr>
              <a:t>A+A</a:t>
            </a:r>
            <a:r>
              <a:rPr kumimoji="1" lang="ja-JP" altLang="en-US" sz="4000" b="1" i="1">
                <a:latin typeface="Gill Sans MT" panose="020B0502020104020203" pitchFamily="34" charset="0"/>
              </a:rPr>
              <a:t>↔︎</a:t>
            </a:r>
            <a:r>
              <a:rPr kumimoji="1" lang="en-US" altLang="ja-JP" sz="4000" b="1" i="1" dirty="0">
                <a:latin typeface="Gill Sans MT" panose="020B0502020104020203" pitchFamily="34" charset="0"/>
              </a:rPr>
              <a:t>F</a:t>
            </a:r>
          </a:p>
          <a:p>
            <a:r>
              <a:rPr lang="en-US" altLang="ja-JP" sz="4000" b="1" i="1" dirty="0">
                <a:latin typeface="Gill Sans MT" panose="020B0502020104020203" pitchFamily="34" charset="0"/>
              </a:rPr>
              <a:t>A+F</a:t>
            </a:r>
            <a:r>
              <a:rPr lang="ja-JP" altLang="en-US" sz="4000" b="1" i="1">
                <a:latin typeface="Gill Sans MT" panose="020B0502020104020203" pitchFamily="34" charset="0"/>
              </a:rPr>
              <a:t>↔︎</a:t>
            </a:r>
            <a:r>
              <a:rPr lang="en-US" altLang="ja-JP" sz="4000" b="1" i="1" dirty="0">
                <a:latin typeface="Gill Sans MT" panose="020B0502020104020203" pitchFamily="34" charset="0"/>
              </a:rPr>
              <a:t>F</a:t>
            </a:r>
            <a:endParaRPr kumimoji="1" lang="ja-JP" altLang="en-US" sz="4000" b="1" i="1">
              <a:latin typeface="Gill Sans MT" panose="020B0502020104020203" pitchFamily="34" charset="0"/>
            </a:endParaRPr>
          </a:p>
        </p:txBody>
      </p:sp>
    </p:spTree>
    <p:extLst>
      <p:ext uri="{BB962C8B-B14F-4D97-AF65-F5344CB8AC3E}">
        <p14:creationId xmlns:p14="http://schemas.microsoft.com/office/powerpoint/2010/main" val="45568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1E5EA2-DFE0-E1F2-DDAF-B70808567F36}"/>
              </a:ext>
            </a:extLst>
          </p:cNvPr>
          <p:cNvSpPr>
            <a:spLocks noGrp="1"/>
          </p:cNvSpPr>
          <p:nvPr>
            <p:ph type="title"/>
          </p:nvPr>
        </p:nvSpPr>
        <p:spPr/>
        <p:txBody>
          <a:bodyPr/>
          <a:lstStyle/>
          <a:p>
            <a:r>
              <a:rPr kumimoji="1" lang="en-US" altLang="ja-JP" dirty="0"/>
              <a:t>Possible Exotics</a:t>
            </a:r>
            <a:endParaRPr kumimoji="1" lang="ja-JP" altLang="en-US"/>
          </a:p>
        </p:txBody>
      </p:sp>
      <p:sp>
        <p:nvSpPr>
          <p:cNvPr id="3" name="コンテンツ プレースホルダー 2">
            <a:extLst>
              <a:ext uri="{FF2B5EF4-FFF2-40B4-BE49-F238E27FC236}">
                <a16:creationId xmlns:a16="http://schemas.microsoft.com/office/drawing/2014/main" id="{EDABE41D-C487-03DB-74B0-36FA4135F9C8}"/>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Evaporation of BH </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Rees 77; Blandford 77; </a:t>
            </a:r>
            <a:r>
              <a:rPr kumimoji="1" lang="en-US" altLang="ja-JP" sz="18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Kavic</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+ 08; Keane+ 12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PBH to white hole </a:t>
            </a:r>
            <a:r>
              <a:rPr kumimoji="1" lang="en-US" altLang="ja-JP" sz="18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Barrau</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+ 14</a:t>
            </a:r>
            <a:endPar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Superconducting cosmic strings </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Cai+ 12; Yu+ 14</a:t>
            </a:r>
            <a:endPar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Axion stars </a:t>
            </a:r>
            <a:r>
              <a:rPr kumimoji="1" lang="en-US" altLang="ja-JP" sz="18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Iwazaki</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+ 14; </a:t>
            </a:r>
            <a:r>
              <a:rPr kumimoji="1" lang="en-US" altLang="ja-JP" sz="1800" b="0" i="0" u="none" strike="noStrike" kern="1200" cap="none" spc="0" normalizeH="0" baseline="0" noProof="0" dirty="0" err="1">
                <a:ln>
                  <a:noFill/>
                </a:ln>
                <a:solidFill>
                  <a:prstClr val="black"/>
                </a:solidFill>
                <a:effectLst/>
                <a:uLnTx/>
                <a:uFillTx/>
                <a:latin typeface="Gill Sans"/>
                <a:ea typeface="ＭＳ Ｐゴシック" panose="020B0600070205080204" pitchFamily="34" charset="-128"/>
                <a:cs typeface="Gill Sans"/>
              </a:rPr>
              <a:t>Tkachev</a:t>
            </a:r>
            <a:r>
              <a:rPr kumimoji="1" lang="en-US" altLang="ja-JP" sz="18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+ 14</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a:ln>
                  <a:noFill/>
                </a:ln>
                <a:solidFill>
                  <a:prstClr val="black"/>
                </a:solidFill>
                <a:effectLst/>
                <a:uLnTx/>
                <a:uFillTx/>
                <a:latin typeface="Gill Sans"/>
                <a:ea typeface="ＭＳ Ｐゴシック" panose="020B0600070205080204" pitchFamily="34" charset="-128"/>
                <a:cs typeface="Gill Sans"/>
              </a:rPr>
              <a:t> …</a:t>
            </a:r>
            <a:endParaRPr kumimoji="1" lang="ja-JP" altLang="en-US"/>
          </a:p>
        </p:txBody>
      </p:sp>
      <p:sp>
        <p:nvSpPr>
          <p:cNvPr id="4" name="日付プレースホルダー 3">
            <a:extLst>
              <a:ext uri="{FF2B5EF4-FFF2-40B4-BE49-F238E27FC236}">
                <a16:creationId xmlns:a16="http://schemas.microsoft.com/office/drawing/2014/main" id="{8B1763E6-F899-1615-6D80-FB4D18CC61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フッター プレースホルダー 4">
            <a:extLst>
              <a:ext uri="{FF2B5EF4-FFF2-40B4-BE49-F238E27FC236}">
                <a16:creationId xmlns:a16="http://schemas.microsoft.com/office/drawing/2014/main" id="{1FFF67C3-052C-8598-7A15-FC0336B49F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6" name="スライド番号プレースホルダー 5">
            <a:extLst>
              <a:ext uri="{FF2B5EF4-FFF2-40B4-BE49-F238E27FC236}">
                <a16:creationId xmlns:a16="http://schemas.microsoft.com/office/drawing/2014/main" id="{CA5296CA-305A-0010-FB59-60F0C1D78B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7" name="テキスト ボックス 6">
            <a:extLst>
              <a:ext uri="{FF2B5EF4-FFF2-40B4-BE49-F238E27FC236}">
                <a16:creationId xmlns:a16="http://schemas.microsoft.com/office/drawing/2014/main" id="{E43070B8-7952-932C-61AD-5CDB84EB590E}"/>
              </a:ext>
            </a:extLst>
          </p:cNvPr>
          <p:cNvSpPr txBox="1"/>
          <p:nvPr/>
        </p:nvSpPr>
        <p:spPr>
          <a:xfrm>
            <a:off x="3847522" y="5556772"/>
            <a:ext cx="45095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3600" b="0" i="0" u="none" strike="noStrike" kern="1200" cap="none" spc="0" normalizeH="0" baseline="0" noProof="0" dirty="0">
                <a:ln>
                  <a:noFill/>
                </a:ln>
                <a:solidFill>
                  <a:srgbClr val="0C7DBB"/>
                </a:solidFill>
                <a:effectLst/>
                <a:uLnTx/>
                <a:uFillTx/>
                <a:latin typeface="Gill Sans MT" panose="020B0502020104020203" pitchFamily="34" charset="0"/>
                <a:ea typeface="ＭＳ Ｐゴシック" panose="020B0600070205080204" pitchFamily="34" charset="-128"/>
                <a:cs typeface="+mn-cs"/>
                <a:hlinkClick r:id="rId2"/>
              </a:rPr>
              <a:t>http://frbtheorycat.org</a:t>
            </a:r>
            <a:endParaRPr kumimoji="1" lang="ja-JP" altLang="en-US" sz="36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5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70699C-5180-B9D8-8F07-BC80A5CCA97B}"/>
              </a:ext>
            </a:extLst>
          </p:cNvPr>
          <p:cNvSpPr>
            <a:spLocks noGrp="1"/>
          </p:cNvSpPr>
          <p:nvPr>
            <p:ph type="title"/>
          </p:nvPr>
        </p:nvSpPr>
        <p:spPr/>
        <p:txBody>
          <a:bodyPr/>
          <a:lstStyle/>
          <a:p>
            <a:r>
              <a:rPr kumimoji="1" lang="en-US" altLang="ja-JP" dirty="0"/>
              <a:t>Galactic FRB from </a:t>
            </a:r>
            <a:br>
              <a:rPr kumimoji="1" lang="en-US" altLang="ja-JP" dirty="0"/>
            </a:br>
            <a:r>
              <a:rPr kumimoji="1" lang="en-US" altLang="ja-JP" dirty="0"/>
              <a:t>Magnetar Bursts</a:t>
            </a:r>
            <a:endParaRPr kumimoji="1" lang="ja-JP" altLang="en-US"/>
          </a:p>
        </p:txBody>
      </p:sp>
      <p:sp>
        <p:nvSpPr>
          <p:cNvPr id="4" name="日付プレースホルダー 3">
            <a:extLst>
              <a:ext uri="{FF2B5EF4-FFF2-40B4-BE49-F238E27FC236}">
                <a16:creationId xmlns:a16="http://schemas.microsoft.com/office/drawing/2014/main" id="{B01936B6-B6E2-3DB8-FB41-1A08676170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フッター プレースホルダー 4">
            <a:extLst>
              <a:ext uri="{FF2B5EF4-FFF2-40B4-BE49-F238E27FC236}">
                <a16:creationId xmlns:a16="http://schemas.microsoft.com/office/drawing/2014/main" id="{D1E424F7-3A11-7429-D3C4-6102B924C3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6" name="スライド番号プレースホルダー 5">
            <a:extLst>
              <a:ext uri="{FF2B5EF4-FFF2-40B4-BE49-F238E27FC236}">
                <a16:creationId xmlns:a16="http://schemas.microsoft.com/office/drawing/2014/main" id="{A727C231-B341-351C-FC77-F75A03F2E3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B8EC9-529E-4F48-B2A9-1F5BE48C3819}" type="slidenum">
              <a:rPr kumimoji="1" lang="ja-JP" altLang="en-US" sz="1200" b="0" i="0" u="none" strike="noStrike" kern="1200" cap="none" spc="0" normalizeH="0" baseline="0" noProof="0" smtClean="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7" name="テキスト ボックス 6">
            <a:extLst>
              <a:ext uri="{FF2B5EF4-FFF2-40B4-BE49-F238E27FC236}">
                <a16:creationId xmlns:a16="http://schemas.microsoft.com/office/drawing/2014/main" id="{85CC4ACC-2A5C-F89E-8A7D-DF052975767D}"/>
              </a:ext>
            </a:extLst>
          </p:cNvPr>
          <p:cNvSpPr txBox="1"/>
          <p:nvPr/>
        </p:nvSpPr>
        <p:spPr>
          <a:xfrm>
            <a:off x="2016523" y="1686531"/>
            <a:ext cx="816640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A smoking gun! Magnetar: One of the origins</a:t>
            </a:r>
            <a:endParaRPr kumimoji="1" lang="ja-JP" altLang="en-US" sz="32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pic>
        <p:nvPicPr>
          <p:cNvPr id="8" name="図 7">
            <a:extLst>
              <a:ext uri="{FF2B5EF4-FFF2-40B4-BE49-F238E27FC236}">
                <a16:creationId xmlns:a16="http://schemas.microsoft.com/office/drawing/2014/main" id="{A252F41D-8CF9-8016-8777-1556E10301EC}"/>
              </a:ext>
            </a:extLst>
          </p:cNvPr>
          <p:cNvPicPr>
            <a:picLocks noChangeAspect="1"/>
          </p:cNvPicPr>
          <p:nvPr/>
        </p:nvPicPr>
        <p:blipFill>
          <a:blip r:embed="rId3"/>
          <a:stretch>
            <a:fillRect/>
          </a:stretch>
        </p:blipFill>
        <p:spPr>
          <a:xfrm>
            <a:off x="0" y="2271307"/>
            <a:ext cx="9354944" cy="4586694"/>
          </a:xfrm>
          <a:prstGeom prst="rect">
            <a:avLst/>
          </a:prstGeom>
        </p:spPr>
      </p:pic>
      <p:sp>
        <p:nvSpPr>
          <p:cNvPr id="9" name="テキスト ボックス 8">
            <a:extLst>
              <a:ext uri="{FF2B5EF4-FFF2-40B4-BE49-F238E27FC236}">
                <a16:creationId xmlns:a16="http://schemas.microsoft.com/office/drawing/2014/main" id="{27E5B8B5-A296-9455-F71E-8FC85761DB21}"/>
              </a:ext>
            </a:extLst>
          </p:cNvPr>
          <p:cNvSpPr txBox="1"/>
          <p:nvPr/>
        </p:nvSpPr>
        <p:spPr>
          <a:xfrm>
            <a:off x="9701191" y="5103674"/>
            <a:ext cx="1833515"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Mereghetti</a:t>
            </a: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Bochenek</a:t>
            </a: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CHIME/FRB+ 20,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Li+ 20,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Ridnaia</a:t>
            </a: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Tavani+ 20</a:t>
            </a:r>
            <a:endParaRPr kumimoji="1" lang="ja-JP" altLang="en-US" sz="18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
        <p:nvSpPr>
          <p:cNvPr id="10" name="テキスト ボックス 9">
            <a:extLst>
              <a:ext uri="{FF2B5EF4-FFF2-40B4-BE49-F238E27FC236}">
                <a16:creationId xmlns:a16="http://schemas.microsoft.com/office/drawing/2014/main" id="{71545026-7F53-303E-65B5-37F3BB6D7BA6}"/>
              </a:ext>
            </a:extLst>
          </p:cNvPr>
          <p:cNvSpPr txBox="1"/>
          <p:nvPr/>
        </p:nvSpPr>
        <p:spPr>
          <a:xfrm>
            <a:off x="9080317" y="2535154"/>
            <a:ext cx="3211135"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L</a:t>
            </a:r>
            <a:r>
              <a:rPr kumimoji="1" lang="en-US" altLang="ja-JP" sz="3200" b="1" i="1" u="none" strike="noStrike" kern="1200" cap="none" spc="0" normalizeH="0" baseline="-25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X</a:t>
            </a:r>
            <a:r>
              <a:rPr kumimoji="1" lang="en-US" altLang="ja-JP" sz="3200" b="1" i="1"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~10</a:t>
            </a:r>
            <a:r>
              <a:rPr kumimoji="1" lang="en-US" altLang="ja-JP" sz="3200" b="1" i="1" u="none" strike="noStrike" kern="1200" cap="none" spc="0" normalizeH="0" baseline="30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41</a:t>
            </a:r>
            <a:r>
              <a:rPr kumimoji="1" lang="en-US" altLang="ja-JP" sz="3200" b="1" i="1"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 erg/s &gt;&gt;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L</a:t>
            </a:r>
            <a:r>
              <a:rPr kumimoji="1" lang="en-US" altLang="ja-JP" sz="3200" b="1" i="1" u="none" strike="noStrike" kern="1200" cap="none" spc="0" normalizeH="0" baseline="-25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FRB</a:t>
            </a:r>
            <a:r>
              <a:rPr kumimoji="1" lang="en-US" altLang="ja-JP" sz="3200" b="1" i="1"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~10</a:t>
            </a:r>
            <a:r>
              <a:rPr kumimoji="1" lang="en-US" altLang="ja-JP" sz="3200" b="1" i="1" u="none" strike="noStrike" kern="1200" cap="none" spc="0" normalizeH="0" baseline="3000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38</a:t>
            </a:r>
            <a:r>
              <a:rPr kumimoji="1" lang="en-US" altLang="ja-JP" sz="3200" b="1" i="1"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 erg/s</a:t>
            </a:r>
            <a:endParaRPr kumimoji="1" lang="ja-JP" altLang="en-US" sz="3200" b="1" i="1"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3013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56DF55-63A7-354B-9F51-F927C4196CE3}"/>
              </a:ext>
            </a:extLst>
          </p:cNvPr>
          <p:cNvSpPr>
            <a:spLocks noGrp="1"/>
          </p:cNvSpPr>
          <p:nvPr>
            <p:ph type="title"/>
          </p:nvPr>
        </p:nvSpPr>
        <p:spPr/>
        <p:txBody>
          <a:bodyPr/>
          <a:lstStyle/>
          <a:p>
            <a:r>
              <a:rPr lang="en-US" altLang="ja-JP" dirty="0"/>
              <a:t>Magnetosphere? Outflow?</a:t>
            </a:r>
            <a:endParaRPr kumimoji="1" lang="ja-JP" altLang="en-US"/>
          </a:p>
        </p:txBody>
      </p:sp>
      <p:sp>
        <p:nvSpPr>
          <p:cNvPr id="3" name="日付プレースホルダー 2">
            <a:extLst>
              <a:ext uri="{FF2B5EF4-FFF2-40B4-BE49-F238E27FC236}">
                <a16:creationId xmlns:a16="http://schemas.microsoft.com/office/drawing/2014/main" id="{3FEB7B3F-6766-774A-A8B6-3BDAC7C905F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4" name="フッター プレースホルダー 3">
            <a:extLst>
              <a:ext uri="{FF2B5EF4-FFF2-40B4-BE49-F238E27FC236}">
                <a16:creationId xmlns:a16="http://schemas.microsoft.com/office/drawing/2014/main" id="{716D60E2-2F68-9540-BCDA-2F7DB9603DD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5" name="スライド番号プレースホルダー 4">
            <a:extLst>
              <a:ext uri="{FF2B5EF4-FFF2-40B4-BE49-F238E27FC236}">
                <a16:creationId xmlns:a16="http://schemas.microsoft.com/office/drawing/2014/main" id="{6A2998C3-4BB6-DD49-934D-C83C3AEA44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B8EC9-529E-4F48-B2A9-1F5BE48C3819}" type="slidenum">
              <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pic>
        <p:nvPicPr>
          <p:cNvPr id="6" name="図 5">
            <a:extLst>
              <a:ext uri="{FF2B5EF4-FFF2-40B4-BE49-F238E27FC236}">
                <a16:creationId xmlns:a16="http://schemas.microsoft.com/office/drawing/2014/main" id="{8BB5A439-A94D-AD4B-B5E5-A21D27AACEB3}"/>
              </a:ext>
            </a:extLst>
          </p:cNvPr>
          <p:cNvPicPr>
            <a:picLocks noChangeAspect="1"/>
          </p:cNvPicPr>
          <p:nvPr/>
        </p:nvPicPr>
        <p:blipFill rotWithShape="1">
          <a:blip r:embed="rId3"/>
          <a:srcRect r="35362"/>
          <a:stretch/>
        </p:blipFill>
        <p:spPr>
          <a:xfrm>
            <a:off x="1043354" y="1823818"/>
            <a:ext cx="4139921" cy="5048264"/>
          </a:xfrm>
          <a:prstGeom prst="rect">
            <a:avLst/>
          </a:prstGeom>
        </p:spPr>
      </p:pic>
      <p:pic>
        <p:nvPicPr>
          <p:cNvPr id="7" name="図 6">
            <a:extLst>
              <a:ext uri="{FF2B5EF4-FFF2-40B4-BE49-F238E27FC236}">
                <a16:creationId xmlns:a16="http://schemas.microsoft.com/office/drawing/2014/main" id="{658329C7-BCBC-EC4F-8776-735877545F37}"/>
              </a:ext>
            </a:extLst>
          </p:cNvPr>
          <p:cNvPicPr>
            <a:picLocks noChangeAspect="1"/>
          </p:cNvPicPr>
          <p:nvPr/>
        </p:nvPicPr>
        <p:blipFill>
          <a:blip r:embed="rId4"/>
          <a:stretch>
            <a:fillRect/>
          </a:stretch>
        </p:blipFill>
        <p:spPr>
          <a:xfrm>
            <a:off x="6115304" y="1417638"/>
            <a:ext cx="5417760" cy="3046786"/>
          </a:xfrm>
          <a:prstGeom prst="rect">
            <a:avLst/>
          </a:prstGeom>
        </p:spPr>
      </p:pic>
      <p:sp>
        <p:nvSpPr>
          <p:cNvPr id="10" name="テキスト ボックス 9">
            <a:extLst>
              <a:ext uri="{FF2B5EF4-FFF2-40B4-BE49-F238E27FC236}">
                <a16:creationId xmlns:a16="http://schemas.microsoft.com/office/drawing/2014/main" id="{FC15E43C-3449-5544-9B71-D14BAA71E1F9}"/>
              </a:ext>
            </a:extLst>
          </p:cNvPr>
          <p:cNvSpPr txBox="1"/>
          <p:nvPr/>
        </p:nvSpPr>
        <p:spPr>
          <a:xfrm>
            <a:off x="4906992" y="5374928"/>
            <a:ext cx="4398961"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Lu et al. 20; </a:t>
            </a: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Lyutikov</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&amp; Popov 20; Katz 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Kashiyama et al. 13; Pen &amp; Connor 15;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Cordes &amp; Wasserman 16; </a:t>
            </a: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Lyutikov</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et al. 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Kumar et al. 17; Zhang 17; </a:t>
            </a: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Lyubarsky</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Kumar &amp; </a:t>
            </a: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Bošnjak</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20; </a:t>
            </a: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Ioka</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&amp; Zhang 20 </a:t>
            </a:r>
          </a:p>
        </p:txBody>
      </p:sp>
      <p:sp>
        <p:nvSpPr>
          <p:cNvPr id="11" name="テキスト ボックス 10">
            <a:extLst>
              <a:ext uri="{FF2B5EF4-FFF2-40B4-BE49-F238E27FC236}">
                <a16:creationId xmlns:a16="http://schemas.microsoft.com/office/drawing/2014/main" id="{1022B323-0D0A-5946-8919-4D1FB8D12C0B}"/>
              </a:ext>
            </a:extLst>
          </p:cNvPr>
          <p:cNvSpPr txBox="1"/>
          <p:nvPr/>
        </p:nvSpPr>
        <p:spPr>
          <a:xfrm>
            <a:off x="6565493" y="4408939"/>
            <a:ext cx="439896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Margalit et al. 20; Yu et al. 20; Yuan et al. 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Lyubarsky</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14; </a:t>
            </a: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Murase</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et al. 16; Waxman 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err="1">
                <a:ln>
                  <a:noFill/>
                </a:ln>
                <a:solidFill>
                  <a:prstClr val="black"/>
                </a:solidFill>
                <a:effectLst/>
                <a:uLnTx/>
                <a:uFillTx/>
                <a:latin typeface="Gill Sans MT" panose="020B0502020104020203" pitchFamily="34" charset="0"/>
                <a:ea typeface="ＭＳ Ｐゴシック" panose="020B0600070205080204" pitchFamily="34" charset="-128"/>
                <a:cs typeface="+mn-cs"/>
              </a:rPr>
              <a:t>Beloborodov</a:t>
            </a:r>
            <a:r>
              <a:rPr kumimoji="0" lang="en" altLang="ja-JP" sz="18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 17; Metzger et al. 17 </a:t>
            </a:r>
          </a:p>
        </p:txBody>
      </p:sp>
      <p:sp>
        <p:nvSpPr>
          <p:cNvPr id="8" name="テキスト ボックス 7">
            <a:extLst>
              <a:ext uri="{FF2B5EF4-FFF2-40B4-BE49-F238E27FC236}">
                <a16:creationId xmlns:a16="http://schemas.microsoft.com/office/drawing/2014/main" id="{6722EED0-2130-B640-9876-290B045F2462}"/>
              </a:ext>
            </a:extLst>
          </p:cNvPr>
          <p:cNvSpPr txBox="1"/>
          <p:nvPr/>
        </p:nvSpPr>
        <p:spPr>
          <a:xfrm>
            <a:off x="1043353" y="4202814"/>
            <a:ext cx="152798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&lt;10</a:t>
            </a:r>
            <a:r>
              <a:rPr kumimoji="1" lang="en-US" altLang="ja-JP" sz="2800" b="0" i="0" u="none" strike="noStrike" kern="1200" cap="none" spc="0" normalizeH="0" baseline="3000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10</a:t>
            </a:r>
            <a:r>
              <a:rPr kumimoji="1" lang="en-US" altLang="ja-JP" sz="28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 cm</a:t>
            </a:r>
            <a:endParaRPr kumimoji="1" lang="ja-JP" altLang="en-US" sz="2800" b="0" i="0"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sp>
        <p:nvSpPr>
          <p:cNvPr id="9" name="テキスト ボックス 8">
            <a:extLst>
              <a:ext uri="{FF2B5EF4-FFF2-40B4-BE49-F238E27FC236}">
                <a16:creationId xmlns:a16="http://schemas.microsoft.com/office/drawing/2014/main" id="{5806FCBC-04E9-FF4F-887F-2782119BC95F}"/>
              </a:ext>
            </a:extLst>
          </p:cNvPr>
          <p:cNvSpPr txBox="1"/>
          <p:nvPr/>
        </p:nvSpPr>
        <p:spPr>
          <a:xfrm>
            <a:off x="7162706" y="1182022"/>
            <a:ext cx="152798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&gt;10</a:t>
            </a:r>
            <a:r>
              <a:rPr kumimoji="1" lang="en-US" altLang="ja-JP" sz="2800" b="0" i="0" u="none" strike="noStrike" kern="1200" cap="none" spc="0" normalizeH="0" baseline="3000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13</a:t>
            </a:r>
            <a:r>
              <a:rPr kumimoji="1" lang="en-US" altLang="ja-JP" sz="2800" b="0" i="0"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 cm</a:t>
            </a:r>
            <a:endParaRPr kumimoji="1" lang="ja-JP" altLang="en-US" sz="2800" b="0" i="0"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848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4061506 w 5985673"/>
              <a:gd name="connsiteY11" fmla="*/ 852692 h 4442975"/>
              <a:gd name="connsiteX12" fmla="*/ 5985673 w 5985673"/>
              <a:gd name="connsiteY12"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3006860 w 5985673"/>
              <a:gd name="connsiteY9" fmla="*/ 1363186 h 4442975"/>
              <a:gd name="connsiteX10" fmla="*/ 4061506 w 5985673"/>
              <a:gd name="connsiteY10" fmla="*/ 852692 h 4442975"/>
              <a:gd name="connsiteX11" fmla="*/ 5985673 w 5985673"/>
              <a:gd name="connsiteY11"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2013924 w 5985673"/>
              <a:gd name="connsiteY7" fmla="*/ 2030755 h 4442975"/>
              <a:gd name="connsiteX8" fmla="*/ 3006860 w 5985673"/>
              <a:gd name="connsiteY8" fmla="*/ 1363186 h 4442975"/>
              <a:gd name="connsiteX9" fmla="*/ 4061506 w 5985673"/>
              <a:gd name="connsiteY9" fmla="*/ 852692 h 4442975"/>
              <a:gd name="connsiteX10" fmla="*/ 5985673 w 5985673"/>
              <a:gd name="connsiteY10"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318306 w 5985673"/>
              <a:gd name="connsiteY5" fmla="*/ 2659053 h 4442975"/>
              <a:gd name="connsiteX6" fmla="*/ 2013924 w 5985673"/>
              <a:gd name="connsiteY6" fmla="*/ 2030755 h 4442975"/>
              <a:gd name="connsiteX7" fmla="*/ 3006860 w 5985673"/>
              <a:gd name="connsiteY7" fmla="*/ 1363186 h 4442975"/>
              <a:gd name="connsiteX8" fmla="*/ 4061506 w 5985673"/>
              <a:gd name="connsiteY8" fmla="*/ 852692 h 4442975"/>
              <a:gd name="connsiteX9" fmla="*/ 5985673 w 5985673"/>
              <a:gd name="connsiteY9"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50739 w 5985673"/>
              <a:gd name="connsiteY3" fmla="*/ 3321011 h 4442975"/>
              <a:gd name="connsiteX4" fmla="*/ 1318306 w 5985673"/>
              <a:gd name="connsiteY4" fmla="*/ 2659053 h 4442975"/>
              <a:gd name="connsiteX5" fmla="*/ 2013924 w 5985673"/>
              <a:gd name="connsiteY5" fmla="*/ 2030755 h 4442975"/>
              <a:gd name="connsiteX6" fmla="*/ 3006860 w 5985673"/>
              <a:gd name="connsiteY6" fmla="*/ 1363186 h 4442975"/>
              <a:gd name="connsiteX7" fmla="*/ 4061506 w 5985673"/>
              <a:gd name="connsiteY7" fmla="*/ 852692 h 4442975"/>
              <a:gd name="connsiteX8" fmla="*/ 5985673 w 5985673"/>
              <a:gd name="connsiteY8"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50739 w 5985673"/>
              <a:gd name="connsiteY3" fmla="*/ 3321011 h 4442975"/>
              <a:gd name="connsiteX4" fmla="*/ 1318306 w 5985673"/>
              <a:gd name="connsiteY4" fmla="*/ 2659053 h 4442975"/>
              <a:gd name="connsiteX5" fmla="*/ 2013924 w 5985673"/>
              <a:gd name="connsiteY5" fmla="*/ 2030755 h 4442975"/>
              <a:gd name="connsiteX6" fmla="*/ 4061506 w 5985673"/>
              <a:gd name="connsiteY6" fmla="*/ 852692 h 4442975"/>
              <a:gd name="connsiteX7" fmla="*/ 5985673 w 5985673"/>
              <a:gd name="connsiteY7" fmla="*/ 0 h 4442975"/>
              <a:gd name="connsiteX0" fmla="*/ 0 w 5985673"/>
              <a:gd name="connsiteY0" fmla="*/ 4442975 h 4442975"/>
              <a:gd name="connsiteX1" fmla="*/ 100976 w 5985673"/>
              <a:gd name="connsiteY1" fmla="*/ 4089556 h 4442975"/>
              <a:gd name="connsiteX2" fmla="*/ 252440 w 5985673"/>
              <a:gd name="connsiteY2" fmla="*/ 3803455 h 4442975"/>
              <a:gd name="connsiteX3" fmla="*/ 650739 w 5985673"/>
              <a:gd name="connsiteY3" fmla="*/ 3321011 h 4442975"/>
              <a:gd name="connsiteX4" fmla="*/ 1258016 w 5985673"/>
              <a:gd name="connsiteY4" fmla="*/ 2628908 h 4442975"/>
              <a:gd name="connsiteX5" fmla="*/ 2013924 w 5985673"/>
              <a:gd name="connsiteY5" fmla="*/ 2030755 h 4442975"/>
              <a:gd name="connsiteX6" fmla="*/ 4061506 w 5985673"/>
              <a:gd name="connsiteY6" fmla="*/ 852692 h 4442975"/>
              <a:gd name="connsiteX7" fmla="*/ 5985673 w 5985673"/>
              <a:gd name="connsiteY7"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673" h="4442975">
                <a:moveTo>
                  <a:pt x="0" y="4442975"/>
                </a:moveTo>
                <a:cubicBezTo>
                  <a:pt x="11219" y="4321428"/>
                  <a:pt x="58903" y="4196143"/>
                  <a:pt x="100976" y="4089556"/>
                </a:cubicBezTo>
                <a:cubicBezTo>
                  <a:pt x="143049" y="3982969"/>
                  <a:pt x="160813" y="3931546"/>
                  <a:pt x="252440" y="3803455"/>
                </a:cubicBezTo>
                <a:cubicBezTo>
                  <a:pt x="344067" y="3675364"/>
                  <a:pt x="483143" y="3516769"/>
                  <a:pt x="650739" y="3321011"/>
                </a:cubicBezTo>
                <a:cubicBezTo>
                  <a:pt x="818335" y="3125253"/>
                  <a:pt x="1030819" y="2843951"/>
                  <a:pt x="1258016" y="2628908"/>
                </a:cubicBezTo>
                <a:cubicBezTo>
                  <a:pt x="1400132" y="2422280"/>
                  <a:pt x="1546676" y="2326791"/>
                  <a:pt x="2013924" y="2030755"/>
                </a:cubicBezTo>
                <a:cubicBezTo>
                  <a:pt x="2481172" y="1734719"/>
                  <a:pt x="3399548" y="1191151"/>
                  <a:pt x="4061506" y="852692"/>
                </a:cubicBezTo>
                <a:cubicBezTo>
                  <a:pt x="4480194" y="647934"/>
                  <a:pt x="5376073" y="201018"/>
                  <a:pt x="5985673" y="0"/>
                </a:cubicBezTo>
              </a:path>
            </a:pathLst>
          </a:custGeom>
          <a:noFill/>
          <a:ln w="3810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709541 w 8521310"/>
              <a:gd name="connsiteY7" fmla="*/ 886739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83922 w 8521310"/>
              <a:gd name="connsiteY5" fmla="*/ 1402843 h 3057739"/>
              <a:gd name="connsiteX6" fmla="*/ 2709541 w 8521310"/>
              <a:gd name="connsiteY6" fmla="*/ 886739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1924556 h 3057739"/>
              <a:gd name="connsiteX4" fmla="*/ 1783922 w 8521310"/>
              <a:gd name="connsiteY4" fmla="*/ 1402843 h 3057739"/>
              <a:gd name="connsiteX5" fmla="*/ 2709541 w 8521310"/>
              <a:gd name="connsiteY5" fmla="*/ 886739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577551 w 8521310"/>
              <a:gd name="connsiteY2" fmla="*/ 2337594 h 3057739"/>
              <a:gd name="connsiteX3" fmla="*/ 1116353 w 8521310"/>
              <a:gd name="connsiteY3" fmla="*/ 1924556 h 3057739"/>
              <a:gd name="connsiteX4" fmla="*/ 1783922 w 8521310"/>
              <a:gd name="connsiteY4" fmla="*/ 1402843 h 3057739"/>
              <a:gd name="connsiteX5" fmla="*/ 2709541 w 8521310"/>
              <a:gd name="connsiteY5" fmla="*/ 886739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577551 w 8521310"/>
              <a:gd name="connsiteY2" fmla="*/ 2337594 h 3057739"/>
              <a:gd name="connsiteX3" fmla="*/ 1116353 w 8521310"/>
              <a:gd name="connsiteY3" fmla="*/ 1924556 h 3057739"/>
              <a:gd name="connsiteX4" fmla="*/ 1783922 w 8521310"/>
              <a:gd name="connsiteY4" fmla="*/ 1402843 h 3057739"/>
              <a:gd name="connsiteX5" fmla="*/ 2709541 w 8521310"/>
              <a:gd name="connsiteY5" fmla="*/ 993064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577551 w 8521310"/>
              <a:gd name="connsiteY2" fmla="*/ 2337594 h 3057739"/>
              <a:gd name="connsiteX3" fmla="*/ 1031292 w 8521310"/>
              <a:gd name="connsiteY3" fmla="*/ 1818231 h 3057739"/>
              <a:gd name="connsiteX4" fmla="*/ 1783922 w 8521310"/>
              <a:gd name="connsiteY4" fmla="*/ 1402843 h 3057739"/>
              <a:gd name="connsiteX5" fmla="*/ 2709541 w 8521310"/>
              <a:gd name="connsiteY5" fmla="*/ 993064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1310" h="3057739">
                <a:moveTo>
                  <a:pt x="0" y="3057739"/>
                </a:moveTo>
                <a:cubicBezTo>
                  <a:pt x="144920" y="3000238"/>
                  <a:pt x="296429" y="2970199"/>
                  <a:pt x="392687" y="2850175"/>
                </a:cubicBezTo>
                <a:cubicBezTo>
                  <a:pt x="488946" y="2730151"/>
                  <a:pt x="471117" y="2509585"/>
                  <a:pt x="577551" y="2337594"/>
                </a:cubicBezTo>
                <a:cubicBezTo>
                  <a:pt x="683985" y="2165603"/>
                  <a:pt x="830230" y="1974023"/>
                  <a:pt x="1031292" y="1818231"/>
                </a:cubicBezTo>
                <a:cubicBezTo>
                  <a:pt x="1232354" y="1662439"/>
                  <a:pt x="1504214" y="1540371"/>
                  <a:pt x="1783922" y="1402843"/>
                </a:cubicBezTo>
                <a:cubicBezTo>
                  <a:pt x="2063630" y="1265315"/>
                  <a:pt x="2358928" y="1114610"/>
                  <a:pt x="2709541" y="993064"/>
                </a:cubicBezTo>
                <a:cubicBezTo>
                  <a:pt x="3060154" y="871518"/>
                  <a:pt x="3370564" y="796004"/>
                  <a:pt x="3887602" y="673567"/>
                </a:cubicBezTo>
                <a:cubicBezTo>
                  <a:pt x="4404640" y="551130"/>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3" name="テキスト ボックス 32">
            <a:extLst>
              <a:ext uri="{FF2B5EF4-FFF2-40B4-BE49-F238E27FC236}">
                <a16:creationId xmlns:a16="http://schemas.microsoft.com/office/drawing/2014/main" id="{083D693D-401D-C64A-982D-A54535410375}"/>
              </a:ext>
            </a:extLst>
          </p:cNvPr>
          <p:cNvSpPr txBox="1"/>
          <p:nvPr/>
        </p:nvSpPr>
        <p:spPr>
          <a:xfrm>
            <a:off x="4611803" y="6203394"/>
            <a:ext cx="605005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a:ln>
                  <a:noFill/>
                </a:ln>
                <a:solidFill>
                  <a:srgbClr val="FF0000"/>
                </a:solidFill>
                <a:effectLst/>
                <a:uLnTx/>
                <a:uFillTx/>
                <a:latin typeface="Gill Sans MT" panose="020B0502020104020203" pitchFamily="34" charset="0"/>
                <a:ea typeface="游ゴシック" panose="020B0400000000000000" pitchFamily="34" charset="-128"/>
                <a:cs typeface="+mn-cs"/>
              </a:rPr>
              <a:t>Energy source is near surface</a:t>
            </a:r>
            <a:endParaRPr kumimoji="1" lang="ja-JP" altLang="en-US" sz="3600" b="1" i="1" u="none" strike="noStrike" kern="1200" cap="none" spc="0" normalizeH="0" baseline="0" noProof="0">
              <a:ln>
                <a:noFill/>
              </a:ln>
              <a:solidFill>
                <a:srgbClr val="FF0000"/>
              </a:solidFill>
              <a:effectLst/>
              <a:uLnTx/>
              <a:uFillTx/>
              <a:latin typeface="Gill Sans MT" panose="020B0502020104020203" pitchFamily="34" charset="0"/>
              <a:ea typeface="游ゴシック" panose="020B0400000000000000" pitchFamily="34" charset="-128"/>
              <a:cs typeface="+mn-cs"/>
            </a:endParaRPr>
          </a:p>
        </p:txBody>
      </p:sp>
      <p:cxnSp>
        <p:nvCxnSpPr>
          <p:cNvPr id="39" name="直線矢印コネクタ 38">
            <a:extLst>
              <a:ext uri="{FF2B5EF4-FFF2-40B4-BE49-F238E27FC236}">
                <a16:creationId xmlns:a16="http://schemas.microsoft.com/office/drawing/2014/main" id="{E1EDF46C-B7C0-AF42-81EC-02FE1F3AEF1C}"/>
              </a:ext>
            </a:extLst>
          </p:cNvPr>
          <p:cNvCxnSpPr>
            <a:cxnSpLocks/>
            <a:stCxn id="33" idx="1"/>
          </p:cNvCxnSpPr>
          <p:nvPr/>
        </p:nvCxnSpPr>
        <p:spPr>
          <a:xfrm flipH="1" flipV="1">
            <a:off x="3008777" y="5725083"/>
            <a:ext cx="1603026" cy="801477"/>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6" name="フリーフォーム 35">
            <a:extLst>
              <a:ext uri="{FF2B5EF4-FFF2-40B4-BE49-F238E27FC236}">
                <a16:creationId xmlns:a16="http://schemas.microsoft.com/office/drawing/2014/main" id="{CA5F71BC-C213-0F46-9F17-D34062C37D56}"/>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爆発 1 1">
            <a:extLst>
              <a:ext uri="{FF2B5EF4-FFF2-40B4-BE49-F238E27FC236}">
                <a16:creationId xmlns:a16="http://schemas.microsoft.com/office/drawing/2014/main" id="{C6C691CF-D885-364E-AE2D-FDF4FE75ADCD}"/>
              </a:ext>
            </a:extLst>
          </p:cNvPr>
          <p:cNvSpPr/>
          <p:nvPr/>
        </p:nvSpPr>
        <p:spPr>
          <a:xfrm>
            <a:off x="2229182" y="5232579"/>
            <a:ext cx="664526" cy="576866"/>
          </a:xfrm>
          <a:prstGeom prst="irregularSeal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 name="タイトル 2">
            <a:extLst>
              <a:ext uri="{FF2B5EF4-FFF2-40B4-BE49-F238E27FC236}">
                <a16:creationId xmlns:a16="http://schemas.microsoft.com/office/drawing/2014/main" id="{67502460-EE39-2A4F-89C3-20F344845D32}"/>
              </a:ext>
            </a:extLst>
          </p:cNvPr>
          <p:cNvSpPr>
            <a:spLocks noGrp="1"/>
          </p:cNvSpPr>
          <p:nvPr>
            <p:ph type="title"/>
          </p:nvPr>
        </p:nvSpPr>
        <p:spPr>
          <a:solidFill>
            <a:schemeClr val="bg1"/>
          </a:solidFill>
        </p:spPr>
        <p:txBody>
          <a:bodyPr/>
          <a:lstStyle/>
          <a:p>
            <a:r>
              <a:rPr lang="en-US" altLang="ja-JP" dirty="0"/>
              <a:t>Kinetic? Magnetic?</a:t>
            </a:r>
            <a:endParaRPr lang="ja-JP" altLang="en-US"/>
          </a:p>
        </p:txBody>
      </p:sp>
      <p:pic>
        <p:nvPicPr>
          <p:cNvPr id="5" name="図 4">
            <a:extLst>
              <a:ext uri="{FF2B5EF4-FFF2-40B4-BE49-F238E27FC236}">
                <a16:creationId xmlns:a16="http://schemas.microsoft.com/office/drawing/2014/main" id="{94DB34A8-7742-1947-BFF7-C9E52FC7F00F}"/>
              </a:ext>
            </a:extLst>
          </p:cNvPr>
          <p:cNvPicPr>
            <a:picLocks noChangeAspect="1"/>
          </p:cNvPicPr>
          <p:nvPr/>
        </p:nvPicPr>
        <p:blipFill>
          <a:blip r:embed="rId3"/>
          <a:stretch>
            <a:fillRect/>
          </a:stretch>
        </p:blipFill>
        <p:spPr>
          <a:xfrm>
            <a:off x="7045840" y="4148045"/>
            <a:ext cx="2670760" cy="938077"/>
          </a:xfrm>
          <a:prstGeom prst="rect">
            <a:avLst/>
          </a:prstGeom>
        </p:spPr>
      </p:pic>
      <p:sp>
        <p:nvSpPr>
          <p:cNvPr id="11" name="フリーフォーム 10">
            <a:extLst>
              <a:ext uri="{FF2B5EF4-FFF2-40B4-BE49-F238E27FC236}">
                <a16:creationId xmlns:a16="http://schemas.microsoft.com/office/drawing/2014/main" id="{CD3B2DD2-253B-C8D1-DA11-BDD77D8146E4}"/>
              </a:ext>
            </a:extLst>
          </p:cNvPr>
          <p:cNvSpPr/>
          <p:nvPr/>
        </p:nvSpPr>
        <p:spPr>
          <a:xfrm>
            <a:off x="2841522" y="2127910"/>
            <a:ext cx="5355771" cy="2903974"/>
          </a:xfrm>
          <a:custGeom>
            <a:avLst/>
            <a:gdLst>
              <a:gd name="connsiteX0" fmla="*/ 0 w 5355771"/>
              <a:gd name="connsiteY0" fmla="*/ 2903974 h 2903974"/>
              <a:gd name="connsiteX1" fmla="*/ 1235947 w 5355771"/>
              <a:gd name="connsiteY1" fmla="*/ 1838848 h 2903974"/>
              <a:gd name="connsiteX2" fmla="*/ 3245617 w 5355771"/>
              <a:gd name="connsiteY2" fmla="*/ 823965 h 2903974"/>
              <a:gd name="connsiteX3" fmla="*/ 5355771 w 5355771"/>
              <a:gd name="connsiteY3" fmla="*/ 0 h 2903974"/>
            </a:gdLst>
            <a:ahLst/>
            <a:cxnLst>
              <a:cxn ang="0">
                <a:pos x="connsiteX0" y="connsiteY0"/>
              </a:cxn>
              <a:cxn ang="0">
                <a:pos x="connsiteX1" y="connsiteY1"/>
              </a:cxn>
              <a:cxn ang="0">
                <a:pos x="connsiteX2" y="connsiteY2"/>
              </a:cxn>
              <a:cxn ang="0">
                <a:pos x="connsiteX3" y="connsiteY3"/>
              </a:cxn>
            </a:cxnLst>
            <a:rect l="l" t="t" r="r" b="b"/>
            <a:pathLst>
              <a:path w="5355771" h="2903974">
                <a:moveTo>
                  <a:pt x="0" y="2903974"/>
                </a:moveTo>
                <a:cubicBezTo>
                  <a:pt x="347505" y="2544745"/>
                  <a:pt x="695011" y="2185516"/>
                  <a:pt x="1235947" y="1838848"/>
                </a:cubicBezTo>
                <a:cubicBezTo>
                  <a:pt x="1776883" y="1492180"/>
                  <a:pt x="2558980" y="1130440"/>
                  <a:pt x="3245617" y="823965"/>
                </a:cubicBezTo>
                <a:cubicBezTo>
                  <a:pt x="3932254" y="517490"/>
                  <a:pt x="4644012" y="258745"/>
                  <a:pt x="5355771" y="0"/>
                </a:cubicBezTo>
              </a:path>
            </a:pathLst>
          </a:custGeom>
          <a:noFill/>
          <a:ln w="127000">
            <a:solidFill>
              <a:srgbClr val="00B050"/>
            </a:solidFill>
            <a:headEnd type="none"/>
            <a:tailEnd type="stealt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2" name="テキスト ボックス 11">
            <a:extLst>
              <a:ext uri="{FF2B5EF4-FFF2-40B4-BE49-F238E27FC236}">
                <a16:creationId xmlns:a16="http://schemas.microsoft.com/office/drawing/2014/main" id="{4A376D56-8E2E-E22D-3A7B-D32306B8B61A}"/>
              </a:ext>
            </a:extLst>
          </p:cNvPr>
          <p:cNvSpPr txBox="1"/>
          <p:nvPr/>
        </p:nvSpPr>
        <p:spPr>
          <a:xfrm>
            <a:off x="9259937" y="1749403"/>
            <a:ext cx="100219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1"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FRB</a:t>
            </a:r>
          </a:p>
        </p:txBody>
      </p:sp>
      <p:sp>
        <p:nvSpPr>
          <p:cNvPr id="16" name="爆発 1 15">
            <a:extLst>
              <a:ext uri="{FF2B5EF4-FFF2-40B4-BE49-F238E27FC236}">
                <a16:creationId xmlns:a16="http://schemas.microsoft.com/office/drawing/2014/main" id="{9762B091-8306-2659-B989-27DB41E83BAE}"/>
              </a:ext>
            </a:extLst>
          </p:cNvPr>
          <p:cNvSpPr/>
          <p:nvPr/>
        </p:nvSpPr>
        <p:spPr>
          <a:xfrm>
            <a:off x="8349326" y="1748896"/>
            <a:ext cx="664526" cy="576866"/>
          </a:xfrm>
          <a:prstGeom prst="irregularSeal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1EFC28F9-6628-E93E-CE95-5D25E5E2E303}"/>
              </a:ext>
            </a:extLst>
          </p:cNvPr>
          <p:cNvSpPr txBox="1"/>
          <p:nvPr/>
        </p:nvSpPr>
        <p:spPr>
          <a:xfrm rot="19862112">
            <a:off x="3251563" y="2935660"/>
            <a:ext cx="272478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B050"/>
                </a:solidFill>
                <a:effectLst/>
                <a:uLnTx/>
                <a:uFillTx/>
                <a:latin typeface="Gill Sans MT" panose="020B0502020104020203" pitchFamily="34" charset="0"/>
                <a:ea typeface="ＭＳ Ｐゴシック" panose="020B0600070205080204" pitchFamily="34" charset="-128"/>
                <a:cs typeface="+mn-cs"/>
              </a:rPr>
              <a:t>Energy transfer</a:t>
            </a:r>
            <a:endParaRPr kumimoji="1" lang="ja-JP" altLang="en-US" sz="3200" b="0" i="0" u="none" strike="noStrike" kern="1200" cap="none" spc="0" normalizeH="0" baseline="0" noProof="0">
              <a:ln>
                <a:noFill/>
              </a:ln>
              <a:solidFill>
                <a:srgbClr val="00B050"/>
              </a:solidFill>
              <a:effectLst/>
              <a:uLnTx/>
              <a:uFillTx/>
              <a:latin typeface="Gill Sans MT" panose="020B0502020104020203" pitchFamily="34" charset="0"/>
              <a:ea typeface="ＭＳ Ｐゴシック" panose="020B0600070205080204" pitchFamily="34" charset="-128"/>
              <a:cs typeface="+mn-cs"/>
            </a:endParaRPr>
          </a:p>
        </p:txBody>
      </p:sp>
      <p:sp>
        <p:nvSpPr>
          <p:cNvPr id="10" name="日付プレースホルダー 9">
            <a:extLst>
              <a:ext uri="{FF2B5EF4-FFF2-40B4-BE49-F238E27FC236}">
                <a16:creationId xmlns:a16="http://schemas.microsoft.com/office/drawing/2014/main" id="{D011D1E4-AA37-28F4-5642-E88FE80E201F}"/>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19" name="フッター プレースホルダー 18">
            <a:extLst>
              <a:ext uri="{FF2B5EF4-FFF2-40B4-BE49-F238E27FC236}">
                <a16:creationId xmlns:a16="http://schemas.microsoft.com/office/drawing/2014/main" id="{6772EC29-BFF7-6C11-237F-4B0D489D87C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21" name="スライド番号プレースホルダー 20">
            <a:extLst>
              <a:ext uri="{FF2B5EF4-FFF2-40B4-BE49-F238E27FC236}">
                <a16:creationId xmlns:a16="http://schemas.microsoft.com/office/drawing/2014/main" id="{9706335C-FABA-F462-EDE9-24EB9530F6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B8EC9-529E-4F48-B2A9-1F5BE48C3819}" type="slidenum">
              <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22" name="テキスト ボックス 21">
            <a:extLst>
              <a:ext uri="{FF2B5EF4-FFF2-40B4-BE49-F238E27FC236}">
                <a16:creationId xmlns:a16="http://schemas.microsoft.com/office/drawing/2014/main" id="{EB465272-4680-EC52-2A62-A526D55BFC11}"/>
              </a:ext>
            </a:extLst>
          </p:cNvPr>
          <p:cNvSpPr txBox="1"/>
          <p:nvPr/>
        </p:nvSpPr>
        <p:spPr>
          <a:xfrm>
            <a:off x="6456178" y="5655476"/>
            <a:ext cx="42600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11893"/>
                </a:solidFill>
                <a:effectLst/>
                <a:uLnTx/>
                <a:uFillTx/>
                <a:latin typeface="Gill Sans MT" panose="020B0502020104020203" pitchFamily="34" charset="0"/>
                <a:ea typeface="ＭＳ Ｐゴシック" panose="020B0600070205080204" pitchFamily="34" charset="-128"/>
                <a:cs typeface="+mn-cs"/>
              </a:rPr>
              <a:t>Starquake or Reconnection</a:t>
            </a:r>
            <a:endParaRPr kumimoji="1" lang="ja-JP" altLang="en-US" sz="2800" b="0" i="0" u="none" strike="noStrike" kern="1200" cap="none" spc="0" normalizeH="0" baseline="0" noProof="0">
              <a:ln>
                <a:noFill/>
              </a:ln>
              <a:solidFill>
                <a:srgbClr val="011893"/>
              </a:solidFill>
              <a:effectLst/>
              <a:uLnTx/>
              <a:uFillTx/>
              <a:latin typeface="Gill Sans MT" panose="020B0502020104020203" pitchFamily="34" charset="0"/>
              <a:ea typeface="ＭＳ Ｐゴシック" panose="020B0600070205080204" pitchFamily="34" charset="-128"/>
              <a:cs typeface="+mn-cs"/>
            </a:endParaRPr>
          </a:p>
        </p:txBody>
      </p:sp>
      <p:sp>
        <p:nvSpPr>
          <p:cNvPr id="23" name="テキスト ボックス 22">
            <a:extLst>
              <a:ext uri="{FF2B5EF4-FFF2-40B4-BE49-F238E27FC236}">
                <a16:creationId xmlns:a16="http://schemas.microsoft.com/office/drawing/2014/main" id="{861E5238-26AE-71E5-77C2-187D111BA86E}"/>
              </a:ext>
            </a:extLst>
          </p:cNvPr>
          <p:cNvSpPr txBox="1"/>
          <p:nvPr/>
        </p:nvSpPr>
        <p:spPr>
          <a:xfrm>
            <a:off x="6242915" y="5399567"/>
            <a:ext cx="1677062" cy="369332"/>
          </a:xfrm>
          <a:prstGeom prst="rect">
            <a:avLst/>
          </a:prstGeom>
          <a:noFill/>
        </p:spPr>
        <p:txBody>
          <a:bodyPr wrap="none" rtlCol="0">
            <a:spAutoFit/>
          </a:bodyPr>
          <a:lstStyle/>
          <a:p>
            <a:r>
              <a:rPr kumimoji="1" lang="en-US" altLang="ja-JP" dirty="0" err="1">
                <a:latin typeface="Gill Sans MT" panose="020B0502020104020203" pitchFamily="34" charset="0"/>
              </a:rPr>
              <a:t>Totani-san’s</a:t>
            </a:r>
            <a:r>
              <a:rPr kumimoji="1" lang="en-US" altLang="ja-JP" dirty="0">
                <a:latin typeface="Gill Sans MT" panose="020B0502020104020203" pitchFamily="34" charset="0"/>
              </a:rPr>
              <a:t> talk</a:t>
            </a:r>
            <a:endParaRPr kumimoji="1" lang="ja-JP" altLang="en-US">
              <a:latin typeface="Gill Sans MT" panose="020B0502020104020203" pitchFamily="34" charset="0"/>
            </a:endParaRPr>
          </a:p>
        </p:txBody>
      </p:sp>
    </p:spTree>
    <p:extLst>
      <p:ext uri="{BB962C8B-B14F-4D97-AF65-F5344CB8AC3E}">
        <p14:creationId xmlns:p14="http://schemas.microsoft.com/office/powerpoint/2010/main" val="487519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弧 5">
            <a:extLst>
              <a:ext uri="{FF2B5EF4-FFF2-40B4-BE49-F238E27FC236}">
                <a16:creationId xmlns:a16="http://schemas.microsoft.com/office/drawing/2014/main" id="{5186DE93-E506-094F-85AE-9174C67B4C4B}"/>
              </a:ext>
            </a:extLst>
          </p:cNvPr>
          <p:cNvSpPr>
            <a:spLocks noChangeAspect="1"/>
          </p:cNvSpPr>
          <p:nvPr/>
        </p:nvSpPr>
        <p:spPr>
          <a:xfrm>
            <a:off x="2242775" y="5127372"/>
            <a:ext cx="720000" cy="720000"/>
          </a:xfrm>
          <a:prstGeom prst="arc">
            <a:avLst>
              <a:gd name="adj1" fmla="val 10979426"/>
              <a:gd name="adj2" fmla="val 4207837"/>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フリーフォーム 6">
            <a:extLst>
              <a:ext uri="{FF2B5EF4-FFF2-40B4-BE49-F238E27FC236}">
                <a16:creationId xmlns:a16="http://schemas.microsoft.com/office/drawing/2014/main" id="{5DF5BA83-DDED-4544-AD96-5516CD951A37}"/>
              </a:ext>
            </a:extLst>
          </p:cNvPr>
          <p:cNvSpPr/>
          <p:nvPr/>
        </p:nvSpPr>
        <p:spPr>
          <a:xfrm>
            <a:off x="2117570" y="992938"/>
            <a:ext cx="5985673" cy="4442975"/>
          </a:xfrm>
          <a:custGeom>
            <a:avLst/>
            <a:gdLst>
              <a:gd name="connsiteX0" fmla="*/ 0 w 8930827"/>
              <a:gd name="connsiteY0" fmla="*/ 4897370 h 4897370"/>
              <a:gd name="connsiteX1" fmla="*/ 100976 w 8930827"/>
              <a:gd name="connsiteY1" fmla="*/ 4543951 h 4897370"/>
              <a:gd name="connsiteX2" fmla="*/ 471224 w 8930827"/>
              <a:gd name="connsiteY2" fmla="*/ 4235411 h 4897370"/>
              <a:gd name="connsiteX3" fmla="*/ 1346355 w 8930827"/>
              <a:gd name="connsiteY3" fmla="*/ 3315402 h 4897370"/>
              <a:gd name="connsiteX4" fmla="*/ 2748809 w 8930827"/>
              <a:gd name="connsiteY4" fmla="*/ 2081242 h 4897370"/>
              <a:gd name="connsiteX5" fmla="*/ 4061506 w 8930827"/>
              <a:gd name="connsiteY5" fmla="*/ 1307087 h 4897370"/>
              <a:gd name="connsiteX6" fmla="*/ 5985673 w 8930827"/>
              <a:gd name="connsiteY6" fmla="*/ 454395 h 4897370"/>
              <a:gd name="connsiteX7" fmla="*/ 7719106 w 8930827"/>
              <a:gd name="connsiteY7" fmla="*/ 100977 h 4897370"/>
              <a:gd name="connsiteX8" fmla="*/ 8930827 w 8930827"/>
              <a:gd name="connsiteY8" fmla="*/ 0 h 4897370"/>
              <a:gd name="connsiteX0" fmla="*/ 0 w 8930827"/>
              <a:gd name="connsiteY0" fmla="*/ 4897370 h 4897370"/>
              <a:gd name="connsiteX1" fmla="*/ 100976 w 8930827"/>
              <a:gd name="connsiteY1" fmla="*/ 4543951 h 4897370"/>
              <a:gd name="connsiteX2" fmla="*/ 280490 w 8930827"/>
              <a:gd name="connsiteY2" fmla="*/ 4386876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471224 w 8930827"/>
              <a:gd name="connsiteY3" fmla="*/ 4235411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1346355 w 8930827"/>
              <a:gd name="connsiteY4" fmla="*/ 3315402 h 4897370"/>
              <a:gd name="connsiteX5" fmla="*/ 2748809 w 8930827"/>
              <a:gd name="connsiteY5" fmla="*/ 2081242 h 4897370"/>
              <a:gd name="connsiteX6" fmla="*/ 4061506 w 8930827"/>
              <a:gd name="connsiteY6" fmla="*/ 1307087 h 4897370"/>
              <a:gd name="connsiteX7" fmla="*/ 5985673 w 8930827"/>
              <a:gd name="connsiteY7" fmla="*/ 454395 h 4897370"/>
              <a:gd name="connsiteX8" fmla="*/ 7719106 w 8930827"/>
              <a:gd name="connsiteY8" fmla="*/ 100977 h 4897370"/>
              <a:gd name="connsiteX9" fmla="*/ 8930827 w 8930827"/>
              <a:gd name="connsiteY9"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819033 w 8930827"/>
              <a:gd name="connsiteY4" fmla="*/ 3932481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701227 w 8930827"/>
              <a:gd name="connsiteY4" fmla="*/ 3848334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346355 w 8930827"/>
              <a:gd name="connsiteY5" fmla="*/ 3315402 h 4897370"/>
              <a:gd name="connsiteX6" fmla="*/ 2748809 w 8930827"/>
              <a:gd name="connsiteY6" fmla="*/ 2081242 h 4897370"/>
              <a:gd name="connsiteX7" fmla="*/ 4061506 w 8930827"/>
              <a:gd name="connsiteY7" fmla="*/ 1307087 h 4897370"/>
              <a:gd name="connsiteX8" fmla="*/ 5985673 w 8930827"/>
              <a:gd name="connsiteY8" fmla="*/ 454395 h 4897370"/>
              <a:gd name="connsiteX9" fmla="*/ 7719106 w 8930827"/>
              <a:gd name="connsiteY9" fmla="*/ 100977 h 4897370"/>
              <a:gd name="connsiteX10" fmla="*/ 8930827 w 8930827"/>
              <a:gd name="connsiteY10"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964888 w 8930827"/>
              <a:gd name="connsiteY5" fmla="*/ 3579063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46355 w 8930827"/>
              <a:gd name="connsiteY6" fmla="*/ 3315402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228549 w 8930827"/>
              <a:gd name="connsiteY6" fmla="*/ 3180766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2748809 w 8930827"/>
              <a:gd name="connsiteY7" fmla="*/ 2081242 h 4897370"/>
              <a:gd name="connsiteX8" fmla="*/ 4061506 w 8930827"/>
              <a:gd name="connsiteY8" fmla="*/ 1307087 h 4897370"/>
              <a:gd name="connsiteX9" fmla="*/ 5985673 w 8930827"/>
              <a:gd name="connsiteY9" fmla="*/ 454395 h 4897370"/>
              <a:gd name="connsiteX10" fmla="*/ 7719106 w 8930827"/>
              <a:gd name="connsiteY10" fmla="*/ 100977 h 4897370"/>
              <a:gd name="connsiteX11" fmla="*/ 8930827 w 8930827"/>
              <a:gd name="connsiteY11"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677335 w 8930827"/>
              <a:gd name="connsiteY7" fmla="*/ 280490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748809 w 8930827"/>
              <a:gd name="connsiteY8" fmla="*/ 2081242 h 4897370"/>
              <a:gd name="connsiteX9" fmla="*/ 4061506 w 8930827"/>
              <a:gd name="connsiteY9" fmla="*/ 1307087 h 4897370"/>
              <a:gd name="connsiteX10" fmla="*/ 5985673 w 8930827"/>
              <a:gd name="connsiteY10" fmla="*/ 454395 h 4897370"/>
              <a:gd name="connsiteX11" fmla="*/ 7719106 w 8930827"/>
              <a:gd name="connsiteY11" fmla="*/ 100977 h 4897370"/>
              <a:gd name="connsiteX12" fmla="*/ 8930827 w 8930827"/>
              <a:gd name="connsiteY12"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300024 w 8930827"/>
              <a:gd name="connsiteY8" fmla="*/ 2608565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48809 w 8930827"/>
              <a:gd name="connsiteY9" fmla="*/ 2081242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4061506 w 8930827"/>
              <a:gd name="connsiteY10" fmla="*/ 1307087 h 4897370"/>
              <a:gd name="connsiteX11" fmla="*/ 5985673 w 8930827"/>
              <a:gd name="connsiteY11" fmla="*/ 454395 h 4897370"/>
              <a:gd name="connsiteX12" fmla="*/ 7719106 w 8930827"/>
              <a:gd name="connsiteY12" fmla="*/ 100977 h 4897370"/>
              <a:gd name="connsiteX13" fmla="*/ 8930827 w 8930827"/>
              <a:gd name="connsiteY13"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175155 w 8930827"/>
              <a:gd name="connsiteY10" fmla="*/ 2092462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4061506 w 8930827"/>
              <a:gd name="connsiteY11" fmla="*/ 1307087 h 4897370"/>
              <a:gd name="connsiteX12" fmla="*/ 5985673 w 8930827"/>
              <a:gd name="connsiteY12" fmla="*/ 454395 h 4897370"/>
              <a:gd name="connsiteX13" fmla="*/ 7719106 w 8930827"/>
              <a:gd name="connsiteY13" fmla="*/ 100977 h 4897370"/>
              <a:gd name="connsiteX14" fmla="*/ 8930827 w 8930827"/>
              <a:gd name="connsiteY14"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17448 w 8930827"/>
              <a:gd name="connsiteY11" fmla="*/ 1593188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8930827"/>
              <a:gd name="connsiteY0" fmla="*/ 4897370 h 4897370"/>
              <a:gd name="connsiteX1" fmla="*/ 100976 w 8930827"/>
              <a:gd name="connsiteY1" fmla="*/ 4543951 h 4897370"/>
              <a:gd name="connsiteX2" fmla="*/ 252440 w 8930827"/>
              <a:gd name="connsiteY2" fmla="*/ 4257850 h 4897370"/>
              <a:gd name="connsiteX3" fmla="*/ 611469 w 8930827"/>
              <a:gd name="connsiteY3" fmla="*/ 4179312 h 4897370"/>
              <a:gd name="connsiteX4" fmla="*/ 650739 w 8930827"/>
              <a:gd name="connsiteY4" fmla="*/ 3775406 h 4897370"/>
              <a:gd name="connsiteX5" fmla="*/ 1161231 w 8930827"/>
              <a:gd name="connsiteY5" fmla="*/ 3724919 h 4897370"/>
              <a:gd name="connsiteX6" fmla="*/ 1318306 w 8930827"/>
              <a:gd name="connsiteY6" fmla="*/ 3113448 h 4897370"/>
              <a:gd name="connsiteX7" fmla="*/ 1901728 w 8930827"/>
              <a:gd name="connsiteY7" fmla="*/ 3119058 h 4897370"/>
              <a:gd name="connsiteX8" fmla="*/ 2013924 w 8930827"/>
              <a:gd name="connsiteY8" fmla="*/ 2485150 h 4897370"/>
              <a:gd name="connsiteX9" fmla="*/ 2793687 w 8930827"/>
              <a:gd name="connsiteY9" fmla="*/ 2417831 h 4897370"/>
              <a:gd name="connsiteX10" fmla="*/ 3006860 w 8930827"/>
              <a:gd name="connsiteY10" fmla="*/ 1817581 h 4897370"/>
              <a:gd name="connsiteX11" fmla="*/ 3473546 w 8930827"/>
              <a:gd name="connsiteY11" fmla="*/ 1682945 h 4897370"/>
              <a:gd name="connsiteX12" fmla="*/ 4061506 w 8930827"/>
              <a:gd name="connsiteY12" fmla="*/ 1307087 h 4897370"/>
              <a:gd name="connsiteX13" fmla="*/ 5985673 w 8930827"/>
              <a:gd name="connsiteY13" fmla="*/ 454395 h 4897370"/>
              <a:gd name="connsiteX14" fmla="*/ 7719106 w 8930827"/>
              <a:gd name="connsiteY14" fmla="*/ 100977 h 4897370"/>
              <a:gd name="connsiteX15" fmla="*/ 8930827 w 8930827"/>
              <a:gd name="connsiteY15" fmla="*/ 0 h 4897370"/>
              <a:gd name="connsiteX0" fmla="*/ 0 w 7719106"/>
              <a:gd name="connsiteY0" fmla="*/ 4796393 h 4796393"/>
              <a:gd name="connsiteX1" fmla="*/ 100976 w 7719106"/>
              <a:gd name="connsiteY1" fmla="*/ 4442974 h 4796393"/>
              <a:gd name="connsiteX2" fmla="*/ 252440 w 7719106"/>
              <a:gd name="connsiteY2" fmla="*/ 4156873 h 4796393"/>
              <a:gd name="connsiteX3" fmla="*/ 611469 w 7719106"/>
              <a:gd name="connsiteY3" fmla="*/ 4078335 h 4796393"/>
              <a:gd name="connsiteX4" fmla="*/ 650739 w 7719106"/>
              <a:gd name="connsiteY4" fmla="*/ 3674429 h 4796393"/>
              <a:gd name="connsiteX5" fmla="*/ 1161231 w 7719106"/>
              <a:gd name="connsiteY5" fmla="*/ 3623942 h 4796393"/>
              <a:gd name="connsiteX6" fmla="*/ 1318306 w 7719106"/>
              <a:gd name="connsiteY6" fmla="*/ 3012471 h 4796393"/>
              <a:gd name="connsiteX7" fmla="*/ 1901728 w 7719106"/>
              <a:gd name="connsiteY7" fmla="*/ 3018081 h 4796393"/>
              <a:gd name="connsiteX8" fmla="*/ 2013924 w 7719106"/>
              <a:gd name="connsiteY8" fmla="*/ 2384173 h 4796393"/>
              <a:gd name="connsiteX9" fmla="*/ 2793687 w 7719106"/>
              <a:gd name="connsiteY9" fmla="*/ 2316854 h 4796393"/>
              <a:gd name="connsiteX10" fmla="*/ 3006860 w 7719106"/>
              <a:gd name="connsiteY10" fmla="*/ 1716604 h 4796393"/>
              <a:gd name="connsiteX11" fmla="*/ 3473546 w 7719106"/>
              <a:gd name="connsiteY11" fmla="*/ 1581968 h 4796393"/>
              <a:gd name="connsiteX12" fmla="*/ 4061506 w 7719106"/>
              <a:gd name="connsiteY12" fmla="*/ 1206110 h 4796393"/>
              <a:gd name="connsiteX13" fmla="*/ 5985673 w 7719106"/>
              <a:gd name="connsiteY13" fmla="*/ 353418 h 4796393"/>
              <a:gd name="connsiteX14" fmla="*/ 7719106 w 7719106"/>
              <a:gd name="connsiteY14" fmla="*/ 0 h 4796393"/>
              <a:gd name="connsiteX0" fmla="*/ 0 w 5985673"/>
              <a:gd name="connsiteY0" fmla="*/ 4442975 h 4442975"/>
              <a:gd name="connsiteX1" fmla="*/ 100976 w 5985673"/>
              <a:gd name="connsiteY1" fmla="*/ 4089556 h 4442975"/>
              <a:gd name="connsiteX2" fmla="*/ 252440 w 5985673"/>
              <a:gd name="connsiteY2" fmla="*/ 3803455 h 4442975"/>
              <a:gd name="connsiteX3" fmla="*/ 611469 w 5985673"/>
              <a:gd name="connsiteY3" fmla="*/ 3724917 h 4442975"/>
              <a:gd name="connsiteX4" fmla="*/ 650739 w 5985673"/>
              <a:gd name="connsiteY4" fmla="*/ 3321011 h 4442975"/>
              <a:gd name="connsiteX5" fmla="*/ 1161231 w 5985673"/>
              <a:gd name="connsiteY5" fmla="*/ 3270524 h 4442975"/>
              <a:gd name="connsiteX6" fmla="*/ 1318306 w 5985673"/>
              <a:gd name="connsiteY6" fmla="*/ 2659053 h 4442975"/>
              <a:gd name="connsiteX7" fmla="*/ 1901728 w 5985673"/>
              <a:gd name="connsiteY7" fmla="*/ 2664663 h 4442975"/>
              <a:gd name="connsiteX8" fmla="*/ 2013924 w 5985673"/>
              <a:gd name="connsiteY8" fmla="*/ 2030755 h 4442975"/>
              <a:gd name="connsiteX9" fmla="*/ 2793687 w 5985673"/>
              <a:gd name="connsiteY9" fmla="*/ 1963436 h 4442975"/>
              <a:gd name="connsiteX10" fmla="*/ 3006860 w 5985673"/>
              <a:gd name="connsiteY10" fmla="*/ 1363186 h 4442975"/>
              <a:gd name="connsiteX11" fmla="*/ 3473546 w 5985673"/>
              <a:gd name="connsiteY11" fmla="*/ 1228550 h 4442975"/>
              <a:gd name="connsiteX12" fmla="*/ 4061506 w 5985673"/>
              <a:gd name="connsiteY12" fmla="*/ 852692 h 4442975"/>
              <a:gd name="connsiteX13" fmla="*/ 5985673 w 5985673"/>
              <a:gd name="connsiteY13" fmla="*/ 0 h 44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5673" h="4442975">
                <a:moveTo>
                  <a:pt x="0" y="4442975"/>
                </a:moveTo>
                <a:cubicBezTo>
                  <a:pt x="11219" y="4321428"/>
                  <a:pt x="58903" y="4196143"/>
                  <a:pt x="100976" y="4089556"/>
                </a:cubicBezTo>
                <a:cubicBezTo>
                  <a:pt x="143049" y="3982969"/>
                  <a:pt x="190732" y="3854878"/>
                  <a:pt x="252440" y="3803455"/>
                </a:cubicBezTo>
                <a:cubicBezTo>
                  <a:pt x="314148" y="3752032"/>
                  <a:pt x="545086" y="3805324"/>
                  <a:pt x="611469" y="3724917"/>
                </a:cubicBezTo>
                <a:cubicBezTo>
                  <a:pt x="677852" y="3644510"/>
                  <a:pt x="591836" y="3421053"/>
                  <a:pt x="650739" y="3321011"/>
                </a:cubicBezTo>
                <a:cubicBezTo>
                  <a:pt x="709642" y="3220970"/>
                  <a:pt x="1045295" y="3347191"/>
                  <a:pt x="1161231" y="3270524"/>
                </a:cubicBezTo>
                <a:cubicBezTo>
                  <a:pt x="1277167" y="3193857"/>
                  <a:pt x="1194890" y="2760030"/>
                  <a:pt x="1318306" y="2659053"/>
                </a:cubicBezTo>
                <a:cubicBezTo>
                  <a:pt x="1441722" y="2558076"/>
                  <a:pt x="1738108" y="2748810"/>
                  <a:pt x="1901728" y="2664663"/>
                </a:cubicBezTo>
                <a:cubicBezTo>
                  <a:pt x="2065348" y="2580516"/>
                  <a:pt x="1872744" y="2203724"/>
                  <a:pt x="2013924" y="2030755"/>
                </a:cubicBezTo>
                <a:cubicBezTo>
                  <a:pt x="2155104" y="1857786"/>
                  <a:pt x="2628198" y="2074697"/>
                  <a:pt x="2793687" y="1963436"/>
                </a:cubicBezTo>
                <a:cubicBezTo>
                  <a:pt x="2959176" y="1852175"/>
                  <a:pt x="2902900" y="1500626"/>
                  <a:pt x="3006860" y="1363186"/>
                </a:cubicBezTo>
                <a:cubicBezTo>
                  <a:pt x="3110820" y="1225746"/>
                  <a:pt x="3297772" y="1313632"/>
                  <a:pt x="3473546" y="1228550"/>
                </a:cubicBezTo>
                <a:cubicBezTo>
                  <a:pt x="3649320" y="1143468"/>
                  <a:pt x="3642818" y="1057450"/>
                  <a:pt x="4061506" y="852692"/>
                </a:cubicBezTo>
                <a:cubicBezTo>
                  <a:pt x="4480194" y="647934"/>
                  <a:pt x="5376073" y="201018"/>
                  <a:pt x="5985673" y="0"/>
                </a:cubicBezTo>
              </a:path>
            </a:pathLst>
          </a:custGeom>
          <a:no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 name="円弧 7">
            <a:extLst>
              <a:ext uri="{FF2B5EF4-FFF2-40B4-BE49-F238E27FC236}">
                <a16:creationId xmlns:a16="http://schemas.microsoft.com/office/drawing/2014/main" id="{7AF7B332-3F4A-3E4A-B2C7-6CA63999E42B}"/>
              </a:ext>
            </a:extLst>
          </p:cNvPr>
          <p:cNvSpPr/>
          <p:nvPr/>
        </p:nvSpPr>
        <p:spPr>
          <a:xfrm>
            <a:off x="2344951" y="5274854"/>
            <a:ext cx="468000" cy="468000"/>
          </a:xfrm>
          <a:prstGeom prst="arc">
            <a:avLst>
              <a:gd name="adj1" fmla="val 10618688"/>
              <a:gd name="adj2" fmla="val 442745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フリーフォーム 8">
            <a:extLst>
              <a:ext uri="{FF2B5EF4-FFF2-40B4-BE49-F238E27FC236}">
                <a16:creationId xmlns:a16="http://schemas.microsoft.com/office/drawing/2014/main" id="{117A6BA1-8DE9-9341-A2F1-7F7A5B4F75A8}"/>
              </a:ext>
            </a:extLst>
          </p:cNvPr>
          <p:cNvSpPr/>
          <p:nvPr/>
        </p:nvSpPr>
        <p:spPr>
          <a:xfrm>
            <a:off x="2808648" y="2883700"/>
            <a:ext cx="8521310" cy="3057739"/>
          </a:xfrm>
          <a:custGeom>
            <a:avLst/>
            <a:gdLst>
              <a:gd name="connsiteX0" fmla="*/ 0 w 8521310"/>
              <a:gd name="connsiteY0" fmla="*/ 3057739 h 3057739"/>
              <a:gd name="connsiteX1" fmla="*/ 392687 w 8521310"/>
              <a:gd name="connsiteY1" fmla="*/ 2850175 h 3057739"/>
              <a:gd name="connsiteX2" fmla="*/ 617080 w 8521310"/>
              <a:gd name="connsiteY2" fmla="*/ 2502367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1116353 w 8521310"/>
              <a:gd name="connsiteY3" fmla="*/ 2025533 h 3057739"/>
              <a:gd name="connsiteX4" fmla="*/ 2485148 w 8521310"/>
              <a:gd name="connsiteY4" fmla="*/ 1144791 h 3057739"/>
              <a:gd name="connsiteX5" fmla="*/ 3887602 w 8521310"/>
              <a:gd name="connsiteY5" fmla="*/ 673567 h 3057739"/>
              <a:gd name="connsiteX6" fmla="*/ 5811769 w 8521310"/>
              <a:gd name="connsiteY6" fmla="*/ 258440 h 3057739"/>
              <a:gd name="connsiteX7" fmla="*/ 7562032 w 8521310"/>
              <a:gd name="connsiteY7" fmla="*/ 28438 h 3057739"/>
              <a:gd name="connsiteX8" fmla="*/ 8521310 w 8521310"/>
              <a:gd name="connsiteY8"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796594 w 8521310"/>
              <a:gd name="connsiteY3" fmla="*/ 2188217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2025533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2485148 w 8521310"/>
              <a:gd name="connsiteY5" fmla="*/ 1144791 h 3057739"/>
              <a:gd name="connsiteX6" fmla="*/ 3887602 w 8521310"/>
              <a:gd name="connsiteY6" fmla="*/ 673567 h 3057739"/>
              <a:gd name="connsiteX7" fmla="*/ 5811769 w 8521310"/>
              <a:gd name="connsiteY7" fmla="*/ 258440 h 3057739"/>
              <a:gd name="connsiteX8" fmla="*/ 7562032 w 8521310"/>
              <a:gd name="connsiteY8" fmla="*/ 28438 h 3057739"/>
              <a:gd name="connsiteX9" fmla="*/ 8521310 w 8521310"/>
              <a:gd name="connsiteY9"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469772 w 8521310"/>
              <a:gd name="connsiteY5" fmla="*/ 1688944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485148 w 8521310"/>
              <a:gd name="connsiteY6" fmla="*/ 1144791 h 3057739"/>
              <a:gd name="connsiteX7" fmla="*/ 3887602 w 8521310"/>
              <a:gd name="connsiteY7" fmla="*/ 673567 h 3057739"/>
              <a:gd name="connsiteX8" fmla="*/ 5811769 w 8521310"/>
              <a:gd name="connsiteY8" fmla="*/ 258440 h 3057739"/>
              <a:gd name="connsiteX9" fmla="*/ 7562032 w 8521310"/>
              <a:gd name="connsiteY9" fmla="*/ 28438 h 3057739"/>
              <a:gd name="connsiteX10" fmla="*/ 8521310 w 8521310"/>
              <a:gd name="connsiteY10"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2098071 w 8521310"/>
              <a:gd name="connsiteY6" fmla="*/ 1582357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778312 w 8521310"/>
              <a:gd name="connsiteY5" fmla="*/ 200309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85148 w 8521310"/>
              <a:gd name="connsiteY7" fmla="*/ 11447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3887602 w 8521310"/>
              <a:gd name="connsiteY8" fmla="*/ 673567 h 3057739"/>
              <a:gd name="connsiteX9" fmla="*/ 5811769 w 8521310"/>
              <a:gd name="connsiteY9" fmla="*/ 258440 h 3057739"/>
              <a:gd name="connsiteX10" fmla="*/ 7562032 w 8521310"/>
              <a:gd name="connsiteY10" fmla="*/ 28438 h 3057739"/>
              <a:gd name="connsiteX11" fmla="*/ 8521310 w 8521310"/>
              <a:gd name="connsiteY11"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933934 w 8521310"/>
              <a:gd name="connsiteY8" fmla="*/ 1172840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887602 w 8521310"/>
              <a:gd name="connsiteY9" fmla="*/ 673567 h 3057739"/>
              <a:gd name="connsiteX10" fmla="*/ 5811769 w 8521310"/>
              <a:gd name="connsiteY10" fmla="*/ 258440 h 3057739"/>
              <a:gd name="connsiteX11" fmla="*/ 7562032 w 8521310"/>
              <a:gd name="connsiteY11" fmla="*/ 28438 h 3057739"/>
              <a:gd name="connsiteX12" fmla="*/ 8521310 w 8521310"/>
              <a:gd name="connsiteY12"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236864 w 8521310"/>
              <a:gd name="connsiteY9" fmla="*/ 763324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 name="connsiteX0" fmla="*/ 0 w 8521310"/>
              <a:gd name="connsiteY0" fmla="*/ 3057739 h 3057739"/>
              <a:gd name="connsiteX1" fmla="*/ 392687 w 8521310"/>
              <a:gd name="connsiteY1" fmla="*/ 2850175 h 3057739"/>
              <a:gd name="connsiteX2" fmla="*/ 471225 w 8521310"/>
              <a:gd name="connsiteY2" fmla="*/ 2401390 h 3057739"/>
              <a:gd name="connsiteX3" fmla="*/ 981718 w 8521310"/>
              <a:gd name="connsiteY3" fmla="*/ 2440659 h 3057739"/>
              <a:gd name="connsiteX4" fmla="*/ 1116353 w 8521310"/>
              <a:gd name="connsiteY4" fmla="*/ 1924556 h 3057739"/>
              <a:gd name="connsiteX5" fmla="*/ 1682945 w 8521310"/>
              <a:gd name="connsiteY5" fmla="*/ 2019923 h 3057739"/>
              <a:gd name="connsiteX6" fmla="*/ 1783922 w 8521310"/>
              <a:gd name="connsiteY6" fmla="*/ 1402843 h 3057739"/>
              <a:gd name="connsiteX7" fmla="*/ 2468319 w 8521310"/>
              <a:gd name="connsiteY7" fmla="*/ 1430891 h 3057739"/>
              <a:gd name="connsiteX8" fmla="*/ 2709541 w 8521310"/>
              <a:gd name="connsiteY8" fmla="*/ 886739 h 3057739"/>
              <a:gd name="connsiteX9" fmla="*/ 3410768 w 8521310"/>
              <a:gd name="connsiteY9" fmla="*/ 970887 h 3057739"/>
              <a:gd name="connsiteX10" fmla="*/ 3887602 w 8521310"/>
              <a:gd name="connsiteY10" fmla="*/ 673567 h 3057739"/>
              <a:gd name="connsiteX11" fmla="*/ 5811769 w 8521310"/>
              <a:gd name="connsiteY11" fmla="*/ 258440 h 3057739"/>
              <a:gd name="connsiteX12" fmla="*/ 7562032 w 8521310"/>
              <a:gd name="connsiteY12" fmla="*/ 28438 h 3057739"/>
              <a:gd name="connsiteX13" fmla="*/ 8521310 w 8521310"/>
              <a:gd name="connsiteY13" fmla="*/ 11609 h 30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1310" h="3057739">
                <a:moveTo>
                  <a:pt x="0" y="3057739"/>
                </a:moveTo>
                <a:cubicBezTo>
                  <a:pt x="144920" y="3000238"/>
                  <a:pt x="314150" y="2959566"/>
                  <a:pt x="392687" y="2850175"/>
                </a:cubicBezTo>
                <a:cubicBezTo>
                  <a:pt x="471224" y="2740784"/>
                  <a:pt x="373053" y="2469643"/>
                  <a:pt x="471225" y="2401390"/>
                </a:cubicBezTo>
                <a:cubicBezTo>
                  <a:pt x="569397" y="2333137"/>
                  <a:pt x="874197" y="2503302"/>
                  <a:pt x="981718" y="2440659"/>
                </a:cubicBezTo>
                <a:cubicBezTo>
                  <a:pt x="1089239" y="2378016"/>
                  <a:pt x="999482" y="1994679"/>
                  <a:pt x="1116353" y="1924556"/>
                </a:cubicBezTo>
                <a:cubicBezTo>
                  <a:pt x="1233224" y="1854433"/>
                  <a:pt x="1519325" y="2076956"/>
                  <a:pt x="1682945" y="2019923"/>
                </a:cubicBezTo>
                <a:cubicBezTo>
                  <a:pt x="1846565" y="1962890"/>
                  <a:pt x="1666116" y="1545893"/>
                  <a:pt x="1783922" y="1402843"/>
                </a:cubicBezTo>
                <a:cubicBezTo>
                  <a:pt x="1901728" y="1259793"/>
                  <a:pt x="2314049" y="1516908"/>
                  <a:pt x="2468319" y="1430891"/>
                </a:cubicBezTo>
                <a:cubicBezTo>
                  <a:pt x="2622589" y="1344874"/>
                  <a:pt x="2581450" y="998000"/>
                  <a:pt x="2709541" y="886739"/>
                </a:cubicBezTo>
                <a:cubicBezTo>
                  <a:pt x="2837632" y="775478"/>
                  <a:pt x="3214425" y="1006416"/>
                  <a:pt x="3410768" y="970887"/>
                </a:cubicBezTo>
                <a:cubicBezTo>
                  <a:pt x="3607112" y="935358"/>
                  <a:pt x="3487435" y="792308"/>
                  <a:pt x="3887602" y="673567"/>
                </a:cubicBezTo>
                <a:cubicBezTo>
                  <a:pt x="4287769" y="554826"/>
                  <a:pt x="5199364" y="365961"/>
                  <a:pt x="5811769" y="258440"/>
                </a:cubicBezTo>
                <a:cubicBezTo>
                  <a:pt x="6424174" y="150918"/>
                  <a:pt x="7110442" y="69576"/>
                  <a:pt x="7562032" y="28438"/>
                </a:cubicBezTo>
                <a:cubicBezTo>
                  <a:pt x="8013622" y="-12700"/>
                  <a:pt x="8267466" y="-546"/>
                  <a:pt x="8521310" y="1160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フリーフォーム 12">
            <a:extLst>
              <a:ext uri="{FF2B5EF4-FFF2-40B4-BE49-F238E27FC236}">
                <a16:creationId xmlns:a16="http://schemas.microsoft.com/office/drawing/2014/main" id="{A7511BC2-DFFF-4E45-B5AF-44570ECAAD3A}"/>
              </a:ext>
            </a:extLst>
          </p:cNvPr>
          <p:cNvSpPr/>
          <p:nvPr/>
        </p:nvSpPr>
        <p:spPr>
          <a:xfrm>
            <a:off x="1895828" y="-361101"/>
            <a:ext cx="4560351" cy="5771786"/>
          </a:xfrm>
          <a:custGeom>
            <a:avLst/>
            <a:gdLst>
              <a:gd name="connsiteX0" fmla="*/ 0 w 4560351"/>
              <a:gd name="connsiteY0" fmla="*/ 5771786 h 5771786"/>
              <a:gd name="connsiteX1" fmla="*/ 122308 w 4560351"/>
              <a:gd name="connsiteY1" fmla="*/ 5113651 h 5771786"/>
              <a:gd name="connsiteX2" fmla="*/ 588244 w 4560351"/>
              <a:gd name="connsiteY2" fmla="*/ 4053646 h 5771786"/>
              <a:gd name="connsiteX3" fmla="*/ 2248143 w 4560351"/>
              <a:gd name="connsiteY3" fmla="*/ 1951108 h 5771786"/>
              <a:gd name="connsiteX4" fmla="*/ 4560351 w 4560351"/>
              <a:gd name="connsiteY4" fmla="*/ 0 h 577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351" h="5771786">
                <a:moveTo>
                  <a:pt x="0" y="5771786"/>
                </a:moveTo>
                <a:cubicBezTo>
                  <a:pt x="12133" y="5585897"/>
                  <a:pt x="24267" y="5400008"/>
                  <a:pt x="122308" y="5113651"/>
                </a:cubicBezTo>
                <a:cubicBezTo>
                  <a:pt x="220349" y="4827294"/>
                  <a:pt x="233938" y="4580736"/>
                  <a:pt x="588244" y="4053646"/>
                </a:cubicBezTo>
                <a:cubicBezTo>
                  <a:pt x="942550" y="3526556"/>
                  <a:pt x="1586125" y="2626716"/>
                  <a:pt x="2248143" y="1951108"/>
                </a:cubicBezTo>
                <a:cubicBezTo>
                  <a:pt x="2910161" y="1275500"/>
                  <a:pt x="3735256" y="637750"/>
                  <a:pt x="4560351"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4" name="フリーフォーム 13">
            <a:extLst>
              <a:ext uri="{FF2B5EF4-FFF2-40B4-BE49-F238E27FC236}">
                <a16:creationId xmlns:a16="http://schemas.microsoft.com/office/drawing/2014/main" id="{50157CB1-047B-9243-A4C0-0219E2CE786D}"/>
              </a:ext>
            </a:extLst>
          </p:cNvPr>
          <p:cNvSpPr/>
          <p:nvPr/>
        </p:nvSpPr>
        <p:spPr>
          <a:xfrm>
            <a:off x="1690508" y="-947550"/>
            <a:ext cx="3263027" cy="6371679"/>
          </a:xfrm>
          <a:custGeom>
            <a:avLst/>
            <a:gdLst>
              <a:gd name="connsiteX0" fmla="*/ 24770 w 3263027"/>
              <a:gd name="connsiteY0" fmla="*/ 6371679 h 6371679"/>
              <a:gd name="connsiteX1" fmla="*/ 112133 w 3263027"/>
              <a:gd name="connsiteY1" fmla="*/ 5445631 h 6371679"/>
              <a:gd name="connsiteX2" fmla="*/ 910049 w 3263027"/>
              <a:gd name="connsiteY2" fmla="*/ 3150894 h 6371679"/>
              <a:gd name="connsiteX3" fmla="*/ 2610716 w 3263027"/>
              <a:gd name="connsiteY3" fmla="*/ 681432 h 6371679"/>
              <a:gd name="connsiteX4" fmla="*/ 3263027 w 3263027"/>
              <a:gd name="connsiteY4" fmla="*/ 0 h 63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27" h="6371679">
                <a:moveTo>
                  <a:pt x="24770" y="6371679"/>
                </a:moveTo>
                <a:cubicBezTo>
                  <a:pt x="-5322" y="6177053"/>
                  <a:pt x="-35414" y="5982428"/>
                  <a:pt x="112133" y="5445631"/>
                </a:cubicBezTo>
                <a:cubicBezTo>
                  <a:pt x="259680" y="4908833"/>
                  <a:pt x="493618" y="3944927"/>
                  <a:pt x="910049" y="3150894"/>
                </a:cubicBezTo>
                <a:cubicBezTo>
                  <a:pt x="1326480" y="2356861"/>
                  <a:pt x="2218553" y="1206581"/>
                  <a:pt x="2610716" y="681432"/>
                </a:cubicBezTo>
                <a:cubicBezTo>
                  <a:pt x="3002879" y="156283"/>
                  <a:pt x="3132953" y="78141"/>
                  <a:pt x="3263027"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5" name="フリーフォーム 14">
            <a:extLst>
              <a:ext uri="{FF2B5EF4-FFF2-40B4-BE49-F238E27FC236}">
                <a16:creationId xmlns:a16="http://schemas.microsoft.com/office/drawing/2014/main" id="{C7A7EAE5-059A-004C-BDAE-2FA09514E604}"/>
              </a:ext>
            </a:extLst>
          </p:cNvPr>
          <p:cNvSpPr/>
          <p:nvPr/>
        </p:nvSpPr>
        <p:spPr>
          <a:xfrm>
            <a:off x="2875644" y="3999573"/>
            <a:ext cx="8520810" cy="2114770"/>
          </a:xfrm>
          <a:custGeom>
            <a:avLst/>
            <a:gdLst>
              <a:gd name="connsiteX0" fmla="*/ 0 w 8520810"/>
              <a:gd name="connsiteY0" fmla="*/ 2114770 h 2114770"/>
              <a:gd name="connsiteX1" fmla="*/ 931872 w 8520810"/>
              <a:gd name="connsiteY1" fmla="*/ 1835208 h 2114770"/>
              <a:gd name="connsiteX2" fmla="*/ 2230670 w 8520810"/>
              <a:gd name="connsiteY2" fmla="*/ 1043116 h 2114770"/>
              <a:gd name="connsiteX3" fmla="*/ 4152657 w 8520810"/>
              <a:gd name="connsiteY3" fmla="*/ 181134 h 2114770"/>
              <a:gd name="connsiteX4" fmla="*/ 6540581 w 8520810"/>
              <a:gd name="connsiteY4" fmla="*/ 584 h 2114770"/>
              <a:gd name="connsiteX5" fmla="*/ 8520810 w 8520810"/>
              <a:gd name="connsiteY5" fmla="*/ 134541 h 211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0810" h="2114770">
                <a:moveTo>
                  <a:pt x="0" y="2114770"/>
                </a:moveTo>
                <a:cubicBezTo>
                  <a:pt x="280047" y="2064293"/>
                  <a:pt x="560094" y="2013817"/>
                  <a:pt x="931872" y="1835208"/>
                </a:cubicBezTo>
                <a:cubicBezTo>
                  <a:pt x="1303650" y="1656599"/>
                  <a:pt x="1693873" y="1318795"/>
                  <a:pt x="2230670" y="1043116"/>
                </a:cubicBezTo>
                <a:cubicBezTo>
                  <a:pt x="2767468" y="767437"/>
                  <a:pt x="3434339" y="354889"/>
                  <a:pt x="4152657" y="181134"/>
                </a:cubicBezTo>
                <a:cubicBezTo>
                  <a:pt x="4870976" y="7379"/>
                  <a:pt x="5812556" y="8349"/>
                  <a:pt x="6540581" y="584"/>
                </a:cubicBezTo>
                <a:cubicBezTo>
                  <a:pt x="7268606" y="-7181"/>
                  <a:pt x="7894708" y="63680"/>
                  <a:pt x="8520810" y="134541"/>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7" name="フリーフォーム 16">
            <a:extLst>
              <a:ext uri="{FF2B5EF4-FFF2-40B4-BE49-F238E27FC236}">
                <a16:creationId xmlns:a16="http://schemas.microsoft.com/office/drawing/2014/main" id="{DECC4457-2F24-AA4B-B85C-DF5D128F33D7}"/>
              </a:ext>
            </a:extLst>
          </p:cNvPr>
          <p:cNvSpPr/>
          <p:nvPr/>
        </p:nvSpPr>
        <p:spPr>
          <a:xfrm>
            <a:off x="2939710" y="5081280"/>
            <a:ext cx="8619822" cy="1233759"/>
          </a:xfrm>
          <a:custGeom>
            <a:avLst/>
            <a:gdLst>
              <a:gd name="connsiteX0" fmla="*/ 0 w 8619822"/>
              <a:gd name="connsiteY0" fmla="*/ 1226334 h 1233759"/>
              <a:gd name="connsiteX1" fmla="*/ 786268 w 8619822"/>
              <a:gd name="connsiteY1" fmla="*/ 1133146 h 1233759"/>
              <a:gd name="connsiteX2" fmla="*/ 2772321 w 8619822"/>
              <a:gd name="connsiteY2" fmla="*/ 521605 h 1233759"/>
              <a:gd name="connsiteX3" fmla="*/ 5148597 w 8619822"/>
              <a:gd name="connsiteY3" fmla="*/ 3251 h 1233759"/>
              <a:gd name="connsiteX4" fmla="*/ 8619822 w 8619822"/>
              <a:gd name="connsiteY4" fmla="*/ 341055 h 12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822" h="1233759">
                <a:moveTo>
                  <a:pt x="0" y="1226334"/>
                </a:moveTo>
                <a:cubicBezTo>
                  <a:pt x="162107" y="1238467"/>
                  <a:pt x="324215" y="1250601"/>
                  <a:pt x="786268" y="1133146"/>
                </a:cubicBezTo>
                <a:cubicBezTo>
                  <a:pt x="1248321" y="1015691"/>
                  <a:pt x="2045266" y="709921"/>
                  <a:pt x="2772321" y="521605"/>
                </a:cubicBezTo>
                <a:cubicBezTo>
                  <a:pt x="3499376" y="333289"/>
                  <a:pt x="4174014" y="33343"/>
                  <a:pt x="5148597" y="3251"/>
                </a:cubicBezTo>
                <a:cubicBezTo>
                  <a:pt x="6123180" y="-26841"/>
                  <a:pt x="7371501" y="157107"/>
                  <a:pt x="8619822" y="341055"/>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円弧 19">
            <a:extLst>
              <a:ext uri="{FF2B5EF4-FFF2-40B4-BE49-F238E27FC236}">
                <a16:creationId xmlns:a16="http://schemas.microsoft.com/office/drawing/2014/main" id="{F863296B-271F-B743-A083-99038788FF6B}"/>
              </a:ext>
            </a:extLst>
          </p:cNvPr>
          <p:cNvSpPr>
            <a:spLocks noChangeAspect="1"/>
          </p:cNvSpPr>
          <p:nvPr/>
        </p:nvSpPr>
        <p:spPr>
          <a:xfrm>
            <a:off x="2421637" y="5427254"/>
            <a:ext cx="252000" cy="252000"/>
          </a:xfrm>
          <a:prstGeom prst="arc">
            <a:avLst>
              <a:gd name="adj1" fmla="val 10618688"/>
              <a:gd name="adj2" fmla="val 442745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 name="円/楕円 3">
            <a:extLst>
              <a:ext uri="{FF2B5EF4-FFF2-40B4-BE49-F238E27FC236}">
                <a16:creationId xmlns:a16="http://schemas.microsoft.com/office/drawing/2014/main" id="{871785B4-17AA-C24F-B362-53D22E20D13C}"/>
              </a:ext>
            </a:extLst>
          </p:cNvPr>
          <p:cNvSpPr>
            <a:spLocks noChangeAspect="1"/>
          </p:cNvSpPr>
          <p:nvPr/>
        </p:nvSpPr>
        <p:spPr>
          <a:xfrm>
            <a:off x="802775" y="5409700"/>
            <a:ext cx="2160000" cy="2160000"/>
          </a:xfrm>
          <a:prstGeom prst="ellipse">
            <a:avLst/>
          </a:prstGeom>
          <a:gradFill flip="none" rotWithShape="1">
            <a:gsLst>
              <a:gs pos="0">
                <a:schemeClr val="accent1">
                  <a:lumMod val="5000"/>
                  <a:lumOff val="95000"/>
                </a:schemeClr>
              </a:gs>
              <a:gs pos="65000">
                <a:schemeClr val="accent1">
                  <a:lumMod val="40000"/>
                  <a:lumOff val="60000"/>
                </a:schemeClr>
              </a:gs>
              <a:gs pos="82000">
                <a:schemeClr val="accent1">
                  <a:lumMod val="75000"/>
                </a:schemeClr>
              </a:gs>
              <a:gs pos="100000">
                <a:schemeClr val="accent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80D243A0-D7A6-7249-8211-026582DCD708}"/>
              </a:ext>
            </a:extLst>
          </p:cNvPr>
          <p:cNvSpPr txBox="1"/>
          <p:nvPr/>
        </p:nvSpPr>
        <p:spPr>
          <a:xfrm rot="2700000">
            <a:off x="1341608" y="5942243"/>
            <a:ext cx="1742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1" u="none" strike="noStrike" kern="1200" cap="none" spc="0" normalizeH="0" baseline="0" noProof="0" dirty="0">
                <a:ln>
                  <a:noFill/>
                </a:ln>
                <a:solidFill>
                  <a:srgbClr val="002060"/>
                </a:solidFill>
                <a:effectLst/>
                <a:uLnTx/>
                <a:uFillTx/>
                <a:latin typeface="Gill Sans MT" panose="020B0502020104020203" pitchFamily="34" charset="0"/>
                <a:ea typeface="游ゴシック" panose="020B0400000000000000" pitchFamily="34" charset="-128"/>
                <a:cs typeface="+mn-cs"/>
              </a:rPr>
              <a:t>Magnetar</a:t>
            </a:r>
            <a:endParaRPr kumimoji="1" lang="ja-JP" altLang="en-US" sz="2800" b="1" i="1" u="none" strike="noStrike" kern="1200" cap="none" spc="0" normalizeH="0" baseline="0" noProof="0">
              <a:ln>
                <a:noFill/>
              </a:ln>
              <a:solidFill>
                <a:srgbClr val="002060"/>
              </a:solidFill>
              <a:effectLst/>
              <a:uLnTx/>
              <a:uFillTx/>
              <a:latin typeface="Gill Sans MT" panose="020B0502020104020203" pitchFamily="34" charset="0"/>
              <a:ea typeface="游ゴシック" panose="020B0400000000000000" pitchFamily="34" charset="-128"/>
              <a:cs typeface="+mn-cs"/>
            </a:endParaRPr>
          </a:p>
        </p:txBody>
      </p:sp>
      <p:sp>
        <p:nvSpPr>
          <p:cNvPr id="43" name="フリーフォーム 42">
            <a:extLst>
              <a:ext uri="{FF2B5EF4-FFF2-40B4-BE49-F238E27FC236}">
                <a16:creationId xmlns:a16="http://schemas.microsoft.com/office/drawing/2014/main" id="{BAA34D32-B9A1-EB45-8405-AE0FCB17249E}"/>
              </a:ext>
            </a:extLst>
          </p:cNvPr>
          <p:cNvSpPr/>
          <p:nvPr/>
        </p:nvSpPr>
        <p:spPr>
          <a:xfrm>
            <a:off x="9259936" y="213173"/>
            <a:ext cx="2204658" cy="476834"/>
          </a:xfrm>
          <a:custGeom>
            <a:avLst/>
            <a:gdLst>
              <a:gd name="connsiteX0" fmla="*/ 0 w 2204658"/>
              <a:gd name="connsiteY0" fmla="*/ 476834 h 476834"/>
              <a:gd name="connsiteX1" fmla="*/ 1464162 w 2204658"/>
              <a:gd name="connsiteY1" fmla="*/ 100977 h 476834"/>
              <a:gd name="connsiteX2" fmla="*/ 2204658 w 2204658"/>
              <a:gd name="connsiteY2" fmla="*/ 0 h 476834"/>
            </a:gdLst>
            <a:ahLst/>
            <a:cxnLst>
              <a:cxn ang="0">
                <a:pos x="connsiteX0" y="connsiteY0"/>
              </a:cxn>
              <a:cxn ang="0">
                <a:pos x="connsiteX1" y="connsiteY1"/>
              </a:cxn>
              <a:cxn ang="0">
                <a:pos x="connsiteX2" y="connsiteY2"/>
              </a:cxn>
            </a:cxnLst>
            <a:rect l="l" t="t" r="r" b="b"/>
            <a:pathLst>
              <a:path w="2204658" h="476834">
                <a:moveTo>
                  <a:pt x="0" y="476834"/>
                </a:moveTo>
                <a:cubicBezTo>
                  <a:pt x="548359" y="328641"/>
                  <a:pt x="1096719" y="180449"/>
                  <a:pt x="1464162" y="100977"/>
                </a:cubicBezTo>
                <a:cubicBezTo>
                  <a:pt x="1831605" y="21505"/>
                  <a:pt x="2018131" y="10752"/>
                  <a:pt x="220465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6" name="フリーフォーム 35">
            <a:extLst>
              <a:ext uri="{FF2B5EF4-FFF2-40B4-BE49-F238E27FC236}">
                <a16:creationId xmlns:a16="http://schemas.microsoft.com/office/drawing/2014/main" id="{8FE17344-293E-AF44-BE3C-843AF809C84F}"/>
              </a:ext>
            </a:extLst>
          </p:cNvPr>
          <p:cNvSpPr/>
          <p:nvPr/>
        </p:nvSpPr>
        <p:spPr>
          <a:xfrm>
            <a:off x="8091515" y="678333"/>
            <a:ext cx="1225798" cy="315280"/>
          </a:xfrm>
          <a:custGeom>
            <a:avLst/>
            <a:gdLst>
              <a:gd name="connsiteX0" fmla="*/ 0 w 2204658"/>
              <a:gd name="connsiteY0" fmla="*/ 476834 h 476834"/>
              <a:gd name="connsiteX1" fmla="*/ 1464162 w 2204658"/>
              <a:gd name="connsiteY1" fmla="*/ 100977 h 476834"/>
              <a:gd name="connsiteX2" fmla="*/ 2204658 w 2204658"/>
              <a:gd name="connsiteY2" fmla="*/ 0 h 476834"/>
              <a:gd name="connsiteX0" fmla="*/ 0 w 2204658"/>
              <a:gd name="connsiteY0" fmla="*/ 476834 h 476834"/>
              <a:gd name="connsiteX1" fmla="*/ 2204658 w 2204658"/>
              <a:gd name="connsiteY1" fmla="*/ 0 h 476834"/>
              <a:gd name="connsiteX0" fmla="*/ 0 w 1247728"/>
              <a:gd name="connsiteY0" fmla="*/ 306714 h 306714"/>
              <a:gd name="connsiteX1" fmla="*/ 1247728 w 1247728"/>
              <a:gd name="connsiteY1" fmla="*/ 0 h 306714"/>
              <a:gd name="connsiteX0" fmla="*/ 0 w 1311523"/>
              <a:gd name="connsiteY0" fmla="*/ 327980 h 327980"/>
              <a:gd name="connsiteX1" fmla="*/ 1311523 w 1311523"/>
              <a:gd name="connsiteY1" fmla="*/ 0 h 327980"/>
              <a:gd name="connsiteX0" fmla="*/ 0 w 1241673"/>
              <a:gd name="connsiteY0" fmla="*/ 324805 h 324805"/>
              <a:gd name="connsiteX1" fmla="*/ 1241673 w 1241673"/>
              <a:gd name="connsiteY1" fmla="*/ 0 h 324805"/>
              <a:gd name="connsiteX0" fmla="*/ 0 w 1225798"/>
              <a:gd name="connsiteY0" fmla="*/ 308930 h 308930"/>
              <a:gd name="connsiteX1" fmla="*/ 1225798 w 1225798"/>
              <a:gd name="connsiteY1" fmla="*/ 0 h 308930"/>
              <a:gd name="connsiteX0" fmla="*/ 0 w 1225798"/>
              <a:gd name="connsiteY0" fmla="*/ 331155 h 331155"/>
              <a:gd name="connsiteX1" fmla="*/ 1225798 w 1225798"/>
              <a:gd name="connsiteY1" fmla="*/ 0 h 331155"/>
              <a:gd name="connsiteX0" fmla="*/ 0 w 1225798"/>
              <a:gd name="connsiteY0" fmla="*/ 315280 h 315280"/>
              <a:gd name="connsiteX1" fmla="*/ 1225798 w 1225798"/>
              <a:gd name="connsiteY1" fmla="*/ 0 h 315280"/>
            </a:gdLst>
            <a:ahLst/>
            <a:cxnLst>
              <a:cxn ang="0">
                <a:pos x="connsiteX0" y="connsiteY0"/>
              </a:cxn>
              <a:cxn ang="0">
                <a:pos x="connsiteX1" y="connsiteY1"/>
              </a:cxn>
            </a:cxnLst>
            <a:rect l="l" t="t" r="r" b="b"/>
            <a:pathLst>
              <a:path w="1225798" h="315280">
                <a:moveTo>
                  <a:pt x="0" y="315280"/>
                </a:moveTo>
                <a:lnTo>
                  <a:pt x="1225798"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1" name="爆発 1 20">
            <a:extLst>
              <a:ext uri="{FF2B5EF4-FFF2-40B4-BE49-F238E27FC236}">
                <a16:creationId xmlns:a16="http://schemas.microsoft.com/office/drawing/2014/main" id="{232437EB-D5E1-E44D-8A15-F199CF5204A3}"/>
              </a:ext>
            </a:extLst>
          </p:cNvPr>
          <p:cNvSpPr/>
          <p:nvPr/>
        </p:nvSpPr>
        <p:spPr>
          <a:xfrm>
            <a:off x="2229182" y="5232579"/>
            <a:ext cx="664526" cy="576866"/>
          </a:xfrm>
          <a:prstGeom prst="irregularSeal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 name="タイトル 1">
            <a:extLst>
              <a:ext uri="{FF2B5EF4-FFF2-40B4-BE49-F238E27FC236}">
                <a16:creationId xmlns:a16="http://schemas.microsoft.com/office/drawing/2014/main" id="{27ADE9EE-9732-EE4E-9B97-18AA1D95F168}"/>
              </a:ext>
            </a:extLst>
          </p:cNvPr>
          <p:cNvSpPr>
            <a:spLocks noGrp="1"/>
          </p:cNvSpPr>
          <p:nvPr>
            <p:ph type="title"/>
          </p:nvPr>
        </p:nvSpPr>
        <p:spPr>
          <a:solidFill>
            <a:schemeClr val="bg1"/>
          </a:solidFill>
        </p:spPr>
        <p:txBody>
          <a:bodyPr/>
          <a:lstStyle/>
          <a:p>
            <a:r>
              <a:rPr lang="en-US" altLang="ja-JP" dirty="0"/>
              <a:t>Poynting Flux</a:t>
            </a:r>
            <a:endParaRPr lang="ja-JP" altLang="en-US"/>
          </a:p>
        </p:txBody>
      </p:sp>
      <p:sp>
        <p:nvSpPr>
          <p:cNvPr id="3" name="テキスト ボックス 2">
            <a:extLst>
              <a:ext uri="{FF2B5EF4-FFF2-40B4-BE49-F238E27FC236}">
                <a16:creationId xmlns:a16="http://schemas.microsoft.com/office/drawing/2014/main" id="{4CF87133-71E4-A97C-00DB-11A896C32EB9}"/>
              </a:ext>
            </a:extLst>
          </p:cNvPr>
          <p:cNvSpPr txBox="1"/>
          <p:nvPr/>
        </p:nvSpPr>
        <p:spPr>
          <a:xfrm rot="19889491">
            <a:off x="4357903" y="2974155"/>
            <a:ext cx="232300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1" u="none" strike="noStrike" kern="1200" cap="none" spc="0" normalizeH="0" baseline="0" noProof="0" dirty="0">
                <a:ln>
                  <a:noFill/>
                </a:ln>
                <a:solidFill>
                  <a:srgbClr val="FF0000"/>
                </a:solidFill>
                <a:effectLst/>
                <a:uLnTx/>
                <a:uFillTx/>
                <a:latin typeface="Gill Sans MT" panose="020B0502020104020203" pitchFamily="34" charset="0"/>
                <a:ea typeface="ＭＳ Ｐゴシック" panose="020B0600070205080204" pitchFamily="34" charset="-128"/>
                <a:cs typeface="+mn-cs"/>
              </a:rPr>
              <a:t>Alfven wave</a:t>
            </a:r>
            <a:endParaRPr kumimoji="1" lang="ja-JP" altLang="en-US" sz="3200" b="1" i="1" u="none" strike="noStrike" kern="1200" cap="none" spc="0" normalizeH="0" baseline="0" noProof="0">
              <a:ln>
                <a:noFill/>
              </a:ln>
              <a:solidFill>
                <a:srgbClr val="FF0000"/>
              </a:solidFill>
              <a:effectLst/>
              <a:uLnTx/>
              <a:uFillTx/>
              <a:latin typeface="Gill Sans MT" panose="020B0502020104020203" pitchFamily="34" charset="0"/>
              <a:ea typeface="ＭＳ Ｐゴシック" panose="020B0600070205080204" pitchFamily="34" charset="-128"/>
              <a:cs typeface="+mn-cs"/>
            </a:endParaRPr>
          </a:p>
        </p:txBody>
      </p:sp>
      <p:sp>
        <p:nvSpPr>
          <p:cNvPr id="5" name="日付プレースホルダー 4">
            <a:extLst>
              <a:ext uri="{FF2B5EF4-FFF2-40B4-BE49-F238E27FC236}">
                <a16:creationId xmlns:a16="http://schemas.microsoft.com/office/drawing/2014/main" id="{B1128AC5-A502-DF52-7F35-977BC04EED5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2024/05/12</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10" name="フッター プレースホルダー 9">
            <a:extLst>
              <a:ext uri="{FF2B5EF4-FFF2-40B4-BE49-F238E27FC236}">
                <a16:creationId xmlns:a16="http://schemas.microsoft.com/office/drawing/2014/main" id="{40118F7F-947F-CDCA-58EC-E0A6DBD904E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t>FRB by K. Ioka</a:t>
            </a:r>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11" name="スライド番号プレースホルダー 10">
            <a:extLst>
              <a:ext uri="{FF2B5EF4-FFF2-40B4-BE49-F238E27FC236}">
                <a16:creationId xmlns:a16="http://schemas.microsoft.com/office/drawing/2014/main" id="{57F1A1ED-0000-7E90-7F43-1150A610F3D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B8EC9-529E-4F48-B2A9-1F5BE48C3819}" type="slidenum">
              <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1200" b="0" i="0" u="none" strike="noStrike" kern="1200" cap="none" spc="0" normalizeH="0" baseline="0" noProof="0">
              <a:ln>
                <a:noFill/>
              </a:ln>
              <a:solidFill>
                <a:prstClr val="black">
                  <a:tint val="75000"/>
                </a:prstClr>
              </a:solidFill>
              <a:effectLst/>
              <a:uLnTx/>
              <a:uFillTx/>
              <a:latin typeface="Gill Sans"/>
              <a:ea typeface="ＭＳ Ｐゴシック" panose="020B0600070205080204" pitchFamily="34" charset="-128"/>
              <a:cs typeface="Gill Sans"/>
            </a:endParaRPr>
          </a:p>
        </p:txBody>
      </p:sp>
      <p:sp>
        <p:nvSpPr>
          <p:cNvPr id="12" name="テキスト ボックス 11">
            <a:extLst>
              <a:ext uri="{FF2B5EF4-FFF2-40B4-BE49-F238E27FC236}">
                <a16:creationId xmlns:a16="http://schemas.microsoft.com/office/drawing/2014/main" id="{A657C2D2-65B6-831D-9522-1F1654DD605F}"/>
              </a:ext>
            </a:extLst>
          </p:cNvPr>
          <p:cNvSpPr txBox="1"/>
          <p:nvPr/>
        </p:nvSpPr>
        <p:spPr>
          <a:xfrm>
            <a:off x="8414547" y="1743395"/>
            <a:ext cx="29819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anose="020B0600070205080204" pitchFamily="34" charset="-128"/>
                <a:cs typeface="+mn-cs"/>
              </a:rPr>
              <a:t>~10kHz-MHz</a:t>
            </a:r>
            <a:endParaRPr kumimoji="1" lang="ja-JP" altLang="en-US" sz="40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43089510"/>
      </p:ext>
    </p:extLst>
  </p:cSld>
  <p:clrMapOvr>
    <a:masterClrMapping/>
  </p:clrMapOvr>
</p:sld>
</file>

<file path=ppt/theme/theme1.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1559</TotalTime>
  <Words>3534</Words>
  <Application>Microsoft Macintosh PowerPoint</Application>
  <PresentationFormat>ワイド画面</PresentationFormat>
  <Paragraphs>639</Paragraphs>
  <Slides>46</Slides>
  <Notes>31</Notes>
  <HiddenSlides>0</HiddenSlides>
  <MMClips>0</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46</vt:i4>
      </vt:variant>
    </vt:vector>
  </HeadingPairs>
  <TitlesOfParts>
    <vt:vector size="58" baseType="lpstr">
      <vt:lpstr>ＭＳ Ｐゴシック</vt:lpstr>
      <vt:lpstr>游ゴシック</vt:lpstr>
      <vt:lpstr>Arial</vt:lpstr>
      <vt:lpstr>Calibri</vt:lpstr>
      <vt:lpstr>Cochin</vt:lpstr>
      <vt:lpstr>Gill Sans</vt:lpstr>
      <vt:lpstr>Gill Sans MT</vt:lpstr>
      <vt:lpstr>Symbol</vt:lpstr>
      <vt:lpstr>Wingdings</vt:lpstr>
      <vt:lpstr>3_ホワイト</vt:lpstr>
      <vt:lpstr>5_ホワイト</vt:lpstr>
      <vt:lpstr>4_ホワイト</vt:lpstr>
      <vt:lpstr>Fast Radio Bursts  in the Fireball Paradigm</vt:lpstr>
      <vt:lpstr>Fast Radio Bursts (FRB)</vt:lpstr>
      <vt:lpstr>Brightness Temperature</vt:lpstr>
      <vt:lpstr>Possible Origins</vt:lpstr>
      <vt:lpstr>Possible Exotics</vt:lpstr>
      <vt:lpstr>Galactic FRB from  Magnetar Bursts</vt:lpstr>
      <vt:lpstr>Magnetosphere? Outflow?</vt:lpstr>
      <vt:lpstr>Kinetic? Magnetic?</vt:lpstr>
      <vt:lpstr>Poynting Flux</vt:lpstr>
      <vt:lpstr>Kinetic Flux</vt:lpstr>
      <vt:lpstr>Trapped Fireball</vt:lpstr>
      <vt:lpstr>High Temperature</vt:lpstr>
      <vt:lpstr>Optical Depth</vt:lpstr>
      <vt:lpstr>Expanding Fireball</vt:lpstr>
      <vt:lpstr>Fireball Temperature</vt:lpstr>
      <vt:lpstr>Fireball Evolution</vt:lpstr>
      <vt:lpstr>Photon Escape</vt:lpstr>
      <vt:lpstr>Fireball Evolution</vt:lpstr>
      <vt:lpstr>Radiative Acceleration</vt:lpstr>
      <vt:lpstr>Radiative Deceleration</vt:lpstr>
      <vt:lpstr>Isotropic Luminosity</vt:lpstr>
      <vt:lpstr>Kinetic Energy</vt:lpstr>
      <vt:lpstr>Poynting Energy</vt:lpstr>
      <vt:lpstr>Wave Amplitude</vt:lpstr>
      <vt:lpstr>Solar Physics:  Parametric Decay Instability</vt:lpstr>
      <vt:lpstr>Alfven → Alfven+Sound</vt:lpstr>
      <vt:lpstr>Sound Wave Dissipation</vt:lpstr>
      <vt:lpstr>High s Limit</vt:lpstr>
      <vt:lpstr>To Relativistic MHD</vt:lpstr>
      <vt:lpstr>Perturbation</vt:lpstr>
      <vt:lpstr>Perturbed Equations</vt:lpstr>
      <vt:lpstr>Dispersion Relation</vt:lpstr>
      <vt:lpstr>Decay Rate</vt:lpstr>
      <vt:lpstr>Wave-Heated Fireball?</vt:lpstr>
      <vt:lpstr>Fireball reflects Waves?</vt:lpstr>
      <vt:lpstr>Cyclotron &amp; Plasma Frequency</vt:lpstr>
      <vt:lpstr>Fireball Ejection opening B</vt:lpstr>
      <vt:lpstr>Fireball Creates FRB Waves?</vt:lpstr>
      <vt:lpstr>Summary</vt:lpstr>
      <vt:lpstr>Thank You</vt:lpstr>
      <vt:lpstr>Magnetic Field</vt:lpstr>
      <vt:lpstr>Nonlinear Interaction</vt:lpstr>
      <vt:lpstr>Non-relativistic Limit</vt:lpstr>
      <vt:lpstr>High s Limit</vt:lpstr>
      <vt:lpstr>Dispersion Relation</vt:lpstr>
      <vt:lpstr>Low w Waves in Strong 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Radio Bursts  in the Fireball Paradigm</dc:title>
  <dc:creator>井岡 邦仁</dc:creator>
  <cp:lastModifiedBy>井岡 邦仁</cp:lastModifiedBy>
  <cp:revision>17</cp:revision>
  <dcterms:created xsi:type="dcterms:W3CDTF">2024-04-30T08:01:42Z</dcterms:created>
  <dcterms:modified xsi:type="dcterms:W3CDTF">2024-05-12T06:48:46Z</dcterms:modified>
</cp:coreProperties>
</file>