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76" r:id="rId3"/>
    <p:sldId id="463" r:id="rId4"/>
    <p:sldId id="447" r:id="rId5"/>
    <p:sldId id="466" r:id="rId6"/>
    <p:sldId id="451" r:id="rId7"/>
    <p:sldId id="273" r:id="rId8"/>
    <p:sldId id="279" r:id="rId9"/>
    <p:sldId id="277" r:id="rId10"/>
    <p:sldId id="448" r:id="rId11"/>
    <p:sldId id="280" r:id="rId12"/>
    <p:sldId id="452" r:id="rId13"/>
    <p:sldId id="283" r:id="rId14"/>
    <p:sldId id="453" r:id="rId15"/>
    <p:sldId id="449" r:id="rId16"/>
    <p:sldId id="450" r:id="rId17"/>
    <p:sldId id="467" r:id="rId18"/>
    <p:sldId id="469" r:id="rId19"/>
    <p:sldId id="468" r:id="rId20"/>
    <p:sldId id="459" r:id="rId21"/>
    <p:sldId id="454" r:id="rId22"/>
    <p:sldId id="455" r:id="rId23"/>
    <p:sldId id="456" r:id="rId24"/>
    <p:sldId id="457" r:id="rId25"/>
    <p:sldId id="472" r:id="rId26"/>
    <p:sldId id="470" r:id="rId27"/>
    <p:sldId id="278" r:id="rId28"/>
    <p:sldId id="471" r:id="rId29"/>
    <p:sldId id="462"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25"/>
    <p:restoredTop sz="86371" autoAdjust="0"/>
  </p:normalViewPr>
  <p:slideViewPr>
    <p:cSldViewPr snapToGrid="0" snapToObjects="1">
      <p:cViewPr varScale="1">
        <p:scale>
          <a:sx n="93" d="100"/>
          <a:sy n="93" d="100"/>
        </p:scale>
        <p:origin x="944" y="200"/>
      </p:cViewPr>
      <p:guideLst/>
    </p:cSldViewPr>
  </p:slideViewPr>
  <p:outlineViewPr>
    <p:cViewPr>
      <p:scale>
        <a:sx n="33" d="100"/>
        <a:sy n="33" d="100"/>
      </p:scale>
      <p:origin x="0" y="-239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9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58B4DAC-6072-C84E-B732-ADB5C6BF3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8619ADE-E68D-9040-A940-EFFB7AF30B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0B8E3-45E2-7B4A-9B7A-5951F09BD704}" type="datetimeFigureOut">
              <a:rPr kumimoji="1" lang="zh-CN" altLang="en-US" smtClean="0"/>
              <a:t>2024/5/11</a:t>
            </a:fld>
            <a:endParaRPr kumimoji="1" lang="zh-CN" altLang="en-US"/>
          </a:p>
        </p:txBody>
      </p:sp>
      <p:sp>
        <p:nvSpPr>
          <p:cNvPr id="4" name="页脚占位符 3">
            <a:extLst>
              <a:ext uri="{FF2B5EF4-FFF2-40B4-BE49-F238E27FC236}">
                <a16:creationId xmlns:a16="http://schemas.microsoft.com/office/drawing/2014/main" id="{32D27B0A-02AD-4747-A2FB-9911A27865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8170B256-FF9A-8F4F-BEFA-8B5CD8DD21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48E1DA-3DE4-A547-874C-D713F9832D81}" type="slidenum">
              <a:rPr kumimoji="1" lang="zh-CN" altLang="en-US" smtClean="0"/>
              <a:t>‹#›</a:t>
            </a:fld>
            <a:endParaRPr kumimoji="1" lang="zh-CN" altLang="en-US"/>
          </a:p>
        </p:txBody>
      </p:sp>
    </p:spTree>
    <p:extLst>
      <p:ext uri="{BB962C8B-B14F-4D97-AF65-F5344CB8AC3E}">
        <p14:creationId xmlns:p14="http://schemas.microsoft.com/office/powerpoint/2010/main" val="164360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AAFDC-1179-4DE3-AF05-C4675555D1AF}" type="datetimeFigureOut">
              <a:rPr lang="zh-CN" altLang="en-US" smtClean="0"/>
              <a:t>2024/5/11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824F9-83E4-494D-B48F-1C8870F21149}" type="slidenum">
              <a:rPr lang="zh-CN" altLang="en-US" smtClean="0"/>
              <a:t>‹#›</a:t>
            </a:fld>
            <a:endParaRPr lang="zh-CN" altLang="en-US"/>
          </a:p>
        </p:txBody>
      </p:sp>
    </p:spTree>
    <p:extLst>
      <p:ext uri="{BB962C8B-B14F-4D97-AF65-F5344CB8AC3E}">
        <p14:creationId xmlns:p14="http://schemas.microsoft.com/office/powerpoint/2010/main" val="14561575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Gamma-ray binaries; SFXTs; </a:t>
            </a:r>
            <a:r>
              <a:rPr kumimoji="1" lang="en-US" altLang="zh-CN" dirty="0" err="1"/>
              <a:t>BeXRBs</a:t>
            </a:r>
            <a:endParaRPr kumimoji="1" lang="zh-CN" altLang="en-US"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6</a:t>
            </a:fld>
            <a:endParaRPr lang="zh-CN" altLang="en-US"/>
          </a:p>
        </p:txBody>
      </p:sp>
    </p:spTree>
    <p:extLst>
      <p:ext uri="{BB962C8B-B14F-4D97-AF65-F5344CB8AC3E}">
        <p14:creationId xmlns:p14="http://schemas.microsoft.com/office/powerpoint/2010/main" val="292520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effectLst/>
            </a:endParaRPr>
          </a:p>
        </p:txBody>
      </p:sp>
      <p:sp>
        <p:nvSpPr>
          <p:cNvPr id="4" name="灯片编号占位符 3"/>
          <p:cNvSpPr>
            <a:spLocks noGrp="1"/>
          </p:cNvSpPr>
          <p:nvPr>
            <p:ph type="sldNum" sz="quarter" idx="10"/>
          </p:nvPr>
        </p:nvSpPr>
        <p:spPr/>
        <p:txBody>
          <a:bodyPr/>
          <a:lstStyle/>
          <a:p>
            <a:fld id="{7B66B768-8FFE-4DF0-8A7A-A3B7E3898B61}" type="slidenum">
              <a:rPr lang="zh-CN" altLang="en-US" smtClean="0"/>
              <a:pPr/>
              <a:t>7</a:t>
            </a:fld>
            <a:endParaRPr lang="zh-CN" altLang="en-US"/>
          </a:p>
        </p:txBody>
      </p:sp>
    </p:spTree>
    <p:extLst>
      <p:ext uri="{BB962C8B-B14F-4D97-AF65-F5344CB8AC3E}">
        <p14:creationId xmlns:p14="http://schemas.microsoft.com/office/powerpoint/2010/main" val="416065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kern="1200" dirty="0">
                <a:solidFill>
                  <a:schemeClr val="tx1"/>
                </a:solidFill>
                <a:effectLst/>
                <a:latin typeface="+mn-lt"/>
                <a:ea typeface="+mn-ea"/>
                <a:cs typeface="+mn-cs"/>
              </a:rPr>
              <a:t>Non-transient gamma-ray binaries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b="0" kern="1200" dirty="0">
                <a:solidFill>
                  <a:schemeClr val="tx1"/>
                </a:solidFill>
                <a:effectLst/>
                <a:latin typeface="+mn-lt"/>
                <a:ea typeface="+mn-ea"/>
                <a:cs typeface="+mn-cs"/>
              </a:rPr>
              <a:t>Accretion or colliding wind models</a:t>
            </a:r>
            <a:endParaRPr lang="en" altLang="zh-CN"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9</a:t>
            </a:fld>
            <a:endParaRPr lang="zh-CN" altLang="en-US"/>
          </a:p>
        </p:txBody>
      </p:sp>
    </p:spTree>
    <p:extLst>
      <p:ext uri="{BB962C8B-B14F-4D97-AF65-F5344CB8AC3E}">
        <p14:creationId xmlns:p14="http://schemas.microsoft.com/office/powerpoint/2010/main" val="136070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Mass of the compact object in LS I +61◦303 as a function of the inclination angle, for three different values of the mass function (</a:t>
            </a:r>
            <a:r>
              <a:rPr lang="en" altLang="zh-CN" sz="1200" kern="1200" dirty="0" err="1">
                <a:solidFill>
                  <a:schemeClr val="tx1"/>
                </a:solidFill>
                <a:effectLst/>
                <a:latin typeface="+mn-lt"/>
                <a:ea typeface="+mn-ea"/>
                <a:cs typeface="+mn-cs"/>
              </a:rPr>
              <a:t>Casares</a:t>
            </a:r>
            <a:r>
              <a:rPr lang="en" altLang="zh-CN" sz="1200" kern="1200" dirty="0">
                <a:solidFill>
                  <a:schemeClr val="tx1"/>
                </a:solidFill>
                <a:effectLst/>
                <a:latin typeface="+mn-lt"/>
                <a:ea typeface="+mn-ea"/>
                <a:cs typeface="+mn-cs"/>
              </a:rPr>
              <a:t> et al. 2005) (see Sec. 2) </a:t>
            </a:r>
            <a:endParaRPr lang="en" altLang="zh-CN"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10</a:t>
            </a:fld>
            <a:endParaRPr lang="zh-CN" altLang="en-US"/>
          </a:p>
        </p:txBody>
      </p:sp>
    </p:spTree>
    <p:extLst>
      <p:ext uri="{BB962C8B-B14F-4D97-AF65-F5344CB8AC3E}">
        <p14:creationId xmlns:p14="http://schemas.microsoft.com/office/powerpoint/2010/main" val="230681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Torque reversal</a:t>
            </a:r>
            <a:endParaRPr kumimoji="1" lang="zh-CN" altLang="en-US"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18</a:t>
            </a:fld>
            <a:endParaRPr lang="zh-CN" altLang="en-US"/>
          </a:p>
        </p:txBody>
      </p:sp>
    </p:spTree>
    <p:extLst>
      <p:ext uri="{BB962C8B-B14F-4D97-AF65-F5344CB8AC3E}">
        <p14:creationId xmlns:p14="http://schemas.microsoft.com/office/powerpoint/2010/main" val="167964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b="1" dirty="0">
                <a:latin typeface="Times New Roman" panose="02020603050405020304" pitchFamily="18" charset="0"/>
                <a:cs typeface="Times New Roman" panose="02020603050405020304" pitchFamily="18" charset="0"/>
              </a:rPr>
              <a:t>XRPs are far from the spin equilibrium</a:t>
            </a:r>
            <a:endParaRPr kumimoji="1" lang="zh-CN" altLang="en-US"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19</a:t>
            </a:fld>
            <a:endParaRPr lang="zh-CN" altLang="en-US"/>
          </a:p>
        </p:txBody>
      </p:sp>
    </p:spTree>
    <p:extLst>
      <p:ext uri="{BB962C8B-B14F-4D97-AF65-F5344CB8AC3E}">
        <p14:creationId xmlns:p14="http://schemas.microsoft.com/office/powerpoint/2010/main" val="427151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Left: The luminosity functions of compact X-ray sources in nearby galaxies obtained by Chandra. Right: The luminosity functions for the same galaxies scaled by the ratio of their star formation rate to that of Antennae. </a:t>
            </a:r>
            <a:endParaRPr lang="en" altLang="zh-CN"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24</a:t>
            </a:fld>
            <a:endParaRPr lang="zh-CN" altLang="en-US"/>
          </a:p>
        </p:txBody>
      </p:sp>
    </p:spTree>
    <p:extLst>
      <p:ext uri="{BB962C8B-B14F-4D97-AF65-F5344CB8AC3E}">
        <p14:creationId xmlns:p14="http://schemas.microsoft.com/office/powerpoint/2010/main" val="472026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Panel b: detections of the pulse period (black points) fit using the best sinusoidal ephemeris (grey dashed line). The mean period is 1.37252266(12) seconds, with an orbital modulation period of 2.51784(6) days. The dashed vertical lines delineate the contemporaneous Chandra observation. Panel c shows the pulsed flux as a fraction of the emission from the 70′′ region. The inserts show the pulse profile. </a:t>
            </a:r>
            <a:endParaRPr lang="en" altLang="zh-CN" dirty="0"/>
          </a:p>
        </p:txBody>
      </p:sp>
      <p:sp>
        <p:nvSpPr>
          <p:cNvPr id="4" name="灯片编号占位符 3"/>
          <p:cNvSpPr>
            <a:spLocks noGrp="1"/>
          </p:cNvSpPr>
          <p:nvPr>
            <p:ph type="sldNum" sz="quarter" idx="5"/>
          </p:nvPr>
        </p:nvSpPr>
        <p:spPr/>
        <p:txBody>
          <a:bodyPr/>
          <a:lstStyle/>
          <a:p>
            <a:fld id="{D24824F9-83E4-494D-B48F-1C8870F21149}" type="slidenum">
              <a:rPr lang="zh-CN" altLang="en-US" smtClean="0"/>
              <a:t>25</a:t>
            </a:fld>
            <a:endParaRPr lang="zh-CN" altLang="en-US"/>
          </a:p>
        </p:txBody>
      </p:sp>
    </p:spTree>
    <p:extLst>
      <p:ext uri="{BB962C8B-B14F-4D97-AF65-F5344CB8AC3E}">
        <p14:creationId xmlns:p14="http://schemas.microsoft.com/office/powerpoint/2010/main" val="94003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C71DE-6CB0-9E43-991B-1810026F85EF}"/>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119A1ABA-CD8F-E24C-B1F8-DA6EB630D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2B2A9CC-DF1E-EE4C-AC13-79AA39F77D6C}"/>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738FC026-BF4C-3D46-B6A5-B32C062474F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8EABC11-449C-274F-ADC7-8EAA329D1AA6}"/>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181126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102380-AA21-CA42-B2B1-27A560683DC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D3B9F7C-31AB-4E44-BF2E-69FC325834D6}"/>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EE767F0B-5364-154A-8038-FEA590726C8C}"/>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F67E056-804D-2C45-832D-00708FE04FB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D166FD2-F81F-BF4A-85B0-46D90D33954C}"/>
              </a:ext>
            </a:extLst>
          </p:cNvPr>
          <p:cNvSpPr>
            <a:spLocks noGrp="1"/>
          </p:cNvSpPr>
          <p:nvPr>
            <p:ph type="sldNum" sz="quarter" idx="12"/>
          </p:nvPr>
        </p:nvSpPr>
        <p:spPr/>
        <p:txBody>
          <a:bodyPr/>
          <a:lstStyle/>
          <a:p>
            <a:fld id="{69857F91-FCCC-1F40-8296-BFD08C7AB058}" type="slidenum">
              <a:rPr kumimoji="1" lang="zh-CN" altLang="en-US" smtClean="0"/>
              <a:t>‹#›</a:t>
            </a:fld>
            <a:endParaRPr kumimoji="1" lang="zh-CN" altLang="en-US"/>
          </a:p>
        </p:txBody>
      </p:sp>
    </p:spTree>
    <p:extLst>
      <p:ext uri="{BB962C8B-B14F-4D97-AF65-F5344CB8AC3E}">
        <p14:creationId xmlns:p14="http://schemas.microsoft.com/office/powerpoint/2010/main" val="353103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0B441B-E5EF-E44F-B076-48EE906B8033}"/>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A4D02DBF-3D92-3C4E-A9C7-45A5E8F85A47}"/>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326E791-F627-B94B-83E7-B7AC7CFED4DC}"/>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791FFD0-7F4D-7943-93A0-69DC8E34CD7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9CA1670-8DD0-3744-AECA-77AEF6FA2257}"/>
              </a:ext>
            </a:extLst>
          </p:cNvPr>
          <p:cNvSpPr>
            <a:spLocks noGrp="1"/>
          </p:cNvSpPr>
          <p:nvPr>
            <p:ph type="sldNum" sz="quarter" idx="12"/>
          </p:nvPr>
        </p:nvSpPr>
        <p:spPr/>
        <p:txBody>
          <a:bodyPr/>
          <a:lstStyle/>
          <a:p>
            <a:fld id="{69857F91-FCCC-1F40-8296-BFD08C7AB058}" type="slidenum">
              <a:rPr kumimoji="1" lang="zh-CN" altLang="en-US" smtClean="0"/>
              <a:t>‹#›</a:t>
            </a:fld>
            <a:endParaRPr kumimoji="1" lang="zh-CN" altLang="en-US"/>
          </a:p>
        </p:txBody>
      </p:sp>
    </p:spTree>
    <p:extLst>
      <p:ext uri="{BB962C8B-B14F-4D97-AF65-F5344CB8AC3E}">
        <p14:creationId xmlns:p14="http://schemas.microsoft.com/office/powerpoint/2010/main" val="176352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1052736"/>
            <a:ext cx="12192000" cy="72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日期占位符 1">
            <a:extLst>
              <a:ext uri="{FF2B5EF4-FFF2-40B4-BE49-F238E27FC236}">
                <a16:creationId xmlns:a16="http://schemas.microsoft.com/office/drawing/2014/main" id="{950E83F1-3864-1E49-BE96-D8DA54A0E0BB}"/>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F8324EEE-1442-2342-A323-28AA75AFFAA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604BDBEE-AC12-D748-9975-5078575F851E}"/>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/29</a:t>
            </a:r>
            <a:endParaRPr kumimoji="1" lang="zh-CN" altLang="en-US" dirty="0"/>
          </a:p>
        </p:txBody>
      </p:sp>
    </p:spTree>
    <p:extLst>
      <p:ext uri="{BB962C8B-B14F-4D97-AF65-F5344CB8AC3E}">
        <p14:creationId xmlns:p14="http://schemas.microsoft.com/office/powerpoint/2010/main" val="189337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B223A-F036-BB41-8BF8-F9422A15382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0182B55-7AA9-6D4D-88FB-96B64413E79F}"/>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13E78368-7FCE-D243-99D9-518BDE05D416}"/>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370F6431-BE74-AB49-B0DB-4D22ECC54DD9}"/>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C082A5D-4B01-9A42-B624-D87428F799F1}"/>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152597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1021E8-541D-F84F-96A8-E7B16EB9EF05}"/>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4BDD18A-60D7-6148-976C-49E92EEC9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1B80D21-D10B-E247-A070-0D31F8399F84}"/>
              </a:ext>
            </a:extLst>
          </p:cNvPr>
          <p:cNvSpPr>
            <a:spLocks noGrp="1"/>
          </p:cNvSpPr>
          <p:nvPr>
            <p:ph type="dt" sz="half" idx="10"/>
          </p:nvPr>
        </p:nvSpPr>
        <p:spPr/>
        <p:txBody>
          <a:bodyPr/>
          <a:lstStyle/>
          <a:p>
            <a:endParaRPr kumimoji="1" lang="zh-CN" altLang="en-US"/>
          </a:p>
        </p:txBody>
      </p:sp>
      <p:sp>
        <p:nvSpPr>
          <p:cNvPr id="5" name="页脚占位符 4">
            <a:extLst>
              <a:ext uri="{FF2B5EF4-FFF2-40B4-BE49-F238E27FC236}">
                <a16:creationId xmlns:a16="http://schemas.microsoft.com/office/drawing/2014/main" id="{11D5067D-E649-C446-B07B-71D6FA7AA2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D89E1E2-F393-2D41-B7D3-CF6A09E06F43}"/>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352014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7369B-1300-4F40-B482-F030D4733EC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7B22ED0-D019-0E4E-81F8-746D7463A348}"/>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5EEC8CB6-7EAB-F84A-ADBC-0EE93FDC23C9}"/>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A40FC64A-E84F-424C-9827-2B5E30932802}"/>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E2F34E32-0D19-3644-A1C0-A147CBF508D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ACA4D1D-53CD-1347-A124-69DC85904DA6}"/>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8225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90E5B-1AC9-4444-9F75-4B8034069E0C}"/>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41C7807-E40E-2D41-9F63-1771D6435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EAB5C1AD-81F6-B245-9D51-DA9DBC52776E}"/>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12348C70-7700-5B44-9199-7BBDF4121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7D201B12-D3C1-F14E-B560-08D492504DD9}"/>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ACE401A0-321A-7E46-876B-68DBD9B3428A}"/>
              </a:ext>
            </a:extLst>
          </p:cNvPr>
          <p:cNvSpPr>
            <a:spLocks noGrp="1"/>
          </p:cNvSpPr>
          <p:nvPr>
            <p:ph type="dt" sz="half" idx="10"/>
          </p:nvPr>
        </p:nvSpPr>
        <p:spPr/>
        <p:txBody>
          <a:bodyPr/>
          <a:lstStyle/>
          <a:p>
            <a:endParaRPr kumimoji="1" lang="zh-CN" altLang="en-US"/>
          </a:p>
        </p:txBody>
      </p:sp>
      <p:sp>
        <p:nvSpPr>
          <p:cNvPr id="8" name="页脚占位符 7">
            <a:extLst>
              <a:ext uri="{FF2B5EF4-FFF2-40B4-BE49-F238E27FC236}">
                <a16:creationId xmlns:a16="http://schemas.microsoft.com/office/drawing/2014/main" id="{0D7CB30B-79E9-7E43-9A2E-17F9735DF6A5}"/>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36592B8-0966-ED44-91D9-3D44FBD72C5C}"/>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382256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FEB8A-05B7-9742-895D-B6C5BCB64CA1}"/>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5E5B02B-2A41-3A44-A1F9-D32451DABDAE}"/>
              </a:ext>
            </a:extLst>
          </p:cNvPr>
          <p:cNvSpPr>
            <a:spLocks noGrp="1"/>
          </p:cNvSpPr>
          <p:nvPr>
            <p:ph type="dt" sz="half" idx="10"/>
          </p:nvPr>
        </p:nvSpPr>
        <p:spPr/>
        <p:txBody>
          <a:bodyPr/>
          <a:lstStyle/>
          <a:p>
            <a:endParaRPr kumimoji="1" lang="zh-CN" altLang="en-US"/>
          </a:p>
        </p:txBody>
      </p:sp>
      <p:sp>
        <p:nvSpPr>
          <p:cNvPr id="4" name="页脚占位符 3">
            <a:extLst>
              <a:ext uri="{FF2B5EF4-FFF2-40B4-BE49-F238E27FC236}">
                <a16:creationId xmlns:a16="http://schemas.microsoft.com/office/drawing/2014/main" id="{08EB53F1-070E-BF41-B91A-B221F42AF80B}"/>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03121799-7D4A-F44E-87F4-8768F4657091}"/>
              </a:ext>
            </a:extLst>
          </p:cNvPr>
          <p:cNvSpPr>
            <a:spLocks noGrp="1"/>
          </p:cNvSpPr>
          <p:nvPr>
            <p:ph type="sldNum" sz="quarter" idx="12"/>
          </p:nvPr>
        </p:nvSpPr>
        <p:spPr/>
        <p:txBody>
          <a:body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742773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59CEF1-D016-0247-8E3F-855286753536}"/>
              </a:ext>
            </a:extLst>
          </p:cNvPr>
          <p:cNvSpPr>
            <a:spLocks noGrp="1"/>
          </p:cNvSpPr>
          <p:nvPr>
            <p:ph type="dt" sz="half" idx="10"/>
          </p:nvPr>
        </p:nvSpPr>
        <p:spPr/>
        <p:txBody>
          <a:bodyPr/>
          <a:lstStyle/>
          <a:p>
            <a:endParaRPr kumimoji="1" lang="zh-CN" altLang="en-US"/>
          </a:p>
        </p:txBody>
      </p:sp>
      <p:sp>
        <p:nvSpPr>
          <p:cNvPr id="3" name="页脚占位符 2">
            <a:extLst>
              <a:ext uri="{FF2B5EF4-FFF2-40B4-BE49-F238E27FC236}">
                <a16:creationId xmlns:a16="http://schemas.microsoft.com/office/drawing/2014/main" id="{5745DCDB-B030-394D-A7CC-65B404F7CE0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EB072D8-5334-6D42-AA1F-1D7F687F243F}"/>
              </a:ext>
            </a:extLst>
          </p:cNvPr>
          <p:cNvSpPr>
            <a:spLocks noGrp="1"/>
          </p:cNvSpPr>
          <p:nvPr>
            <p:ph type="sldNum" sz="quarter" idx="12"/>
          </p:nvPr>
        </p:nvSpPr>
        <p:spPr/>
        <p:txBody>
          <a:bodyPr/>
          <a:lstStyle/>
          <a:p>
            <a:fld id="{69857F91-FCCC-1F40-8296-BFD08C7AB058}" type="slidenum">
              <a:rPr kumimoji="1" lang="zh-CN" altLang="en-US" smtClean="0"/>
              <a:t>‹#›</a:t>
            </a:fld>
            <a:endParaRPr kumimoji="1" lang="zh-CN" altLang="en-US"/>
          </a:p>
        </p:txBody>
      </p:sp>
    </p:spTree>
    <p:extLst>
      <p:ext uri="{BB962C8B-B14F-4D97-AF65-F5344CB8AC3E}">
        <p14:creationId xmlns:p14="http://schemas.microsoft.com/office/powerpoint/2010/main" val="160999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AB19B-7F8B-524D-A7E5-1A8099E4A42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DF876FC-0C80-344A-AA56-0EFF884AF2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B9285901-365D-BF41-93F4-306D52286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24F3704A-B028-394C-842E-E0580116AD70}"/>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E16131B5-A9B5-6B4B-8973-F086336E91E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A8E7BEF-CC26-7144-8D5F-3960033785C0}"/>
              </a:ext>
            </a:extLst>
          </p:cNvPr>
          <p:cNvSpPr>
            <a:spLocks noGrp="1"/>
          </p:cNvSpPr>
          <p:nvPr>
            <p:ph type="sldNum" sz="quarter" idx="12"/>
          </p:nvPr>
        </p:nvSpPr>
        <p:spPr/>
        <p:txBody>
          <a:bodyPr/>
          <a:lstStyle/>
          <a:p>
            <a:r>
              <a:rPr kumimoji="1" lang="en-US" altLang="zh-CN" dirty="0"/>
              <a:t>/30</a:t>
            </a:r>
            <a:endParaRPr kumimoji="1" lang="zh-CN" altLang="en-US" dirty="0"/>
          </a:p>
        </p:txBody>
      </p:sp>
    </p:spTree>
    <p:extLst>
      <p:ext uri="{BB962C8B-B14F-4D97-AF65-F5344CB8AC3E}">
        <p14:creationId xmlns:p14="http://schemas.microsoft.com/office/powerpoint/2010/main" val="3613766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6A7C9B-0E71-8F4B-99F8-F708E219170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5BDE64FF-F718-894F-936B-FB7B6194C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E4AC007-73E2-EE42-A5DC-D4B532471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1E7592A1-5EC8-6448-B2E9-FEA938696B61}"/>
              </a:ext>
            </a:extLst>
          </p:cNvPr>
          <p:cNvSpPr>
            <a:spLocks noGrp="1"/>
          </p:cNvSpPr>
          <p:nvPr>
            <p:ph type="dt" sz="half" idx="10"/>
          </p:nvPr>
        </p:nvSpPr>
        <p:spPr/>
        <p:txBody>
          <a:bodyPr/>
          <a:lstStyle/>
          <a:p>
            <a:endParaRPr kumimoji="1" lang="zh-CN" altLang="en-US"/>
          </a:p>
        </p:txBody>
      </p:sp>
      <p:sp>
        <p:nvSpPr>
          <p:cNvPr id="6" name="页脚占位符 5">
            <a:extLst>
              <a:ext uri="{FF2B5EF4-FFF2-40B4-BE49-F238E27FC236}">
                <a16:creationId xmlns:a16="http://schemas.microsoft.com/office/drawing/2014/main" id="{DC2A07FE-7019-4C41-918A-D37C0E434B3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506CF91-6FCE-434C-BA85-5BAFF3C7CC7A}"/>
              </a:ext>
            </a:extLst>
          </p:cNvPr>
          <p:cNvSpPr>
            <a:spLocks noGrp="1"/>
          </p:cNvSpPr>
          <p:nvPr>
            <p:ph type="sldNum" sz="quarter" idx="12"/>
          </p:nvPr>
        </p:nvSpPr>
        <p:spPr/>
        <p:txBody>
          <a:bodyPr/>
          <a:lstStyle/>
          <a:p>
            <a:fld id="{69857F91-FCCC-1F40-8296-BFD08C7AB058}" type="slidenum">
              <a:rPr kumimoji="1" lang="zh-CN" altLang="en-US" smtClean="0"/>
              <a:t>‹#›</a:t>
            </a:fld>
            <a:endParaRPr kumimoji="1" lang="zh-CN" altLang="en-US"/>
          </a:p>
        </p:txBody>
      </p:sp>
    </p:spTree>
    <p:extLst>
      <p:ext uri="{BB962C8B-B14F-4D97-AF65-F5344CB8AC3E}">
        <p14:creationId xmlns:p14="http://schemas.microsoft.com/office/powerpoint/2010/main" val="20334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BE1A997-CE45-AD4E-A9B7-47325B3C2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7F1C3A5-B453-6640-905B-9C7F306E1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34177C5-021D-5C4F-B840-ED053B1748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a:extLst>
              <a:ext uri="{FF2B5EF4-FFF2-40B4-BE49-F238E27FC236}">
                <a16:creationId xmlns:a16="http://schemas.microsoft.com/office/drawing/2014/main" id="{6194C507-BA6E-D04E-B41E-CE99D335D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2CA54BF1-9CE0-E64A-8744-93FA38A4A6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57F91-FCCC-1F40-8296-BFD08C7AB058}" type="slidenum">
              <a:rPr kumimoji="1" lang="zh-CN" altLang="en-US" smtClean="0"/>
              <a:t>‹#›</a:t>
            </a:fld>
            <a:r>
              <a:rPr kumimoji="1" lang="en-US" altLang="zh-CN" dirty="0"/>
              <a:t>/30</a:t>
            </a:r>
            <a:endParaRPr kumimoji="1" lang="zh-CN" altLang="en-US" dirty="0"/>
          </a:p>
        </p:txBody>
      </p:sp>
    </p:spTree>
    <p:extLst>
      <p:ext uri="{BB962C8B-B14F-4D97-AF65-F5344CB8AC3E}">
        <p14:creationId xmlns:p14="http://schemas.microsoft.com/office/powerpoint/2010/main" val="1155915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FEE90B-D509-9641-AB9C-B6B87665A1BC}"/>
              </a:ext>
            </a:extLst>
          </p:cNvPr>
          <p:cNvSpPr>
            <a:spLocks noGrp="1"/>
          </p:cNvSpPr>
          <p:nvPr>
            <p:ph type="ctrTitle"/>
          </p:nvPr>
        </p:nvSpPr>
        <p:spPr>
          <a:xfrm>
            <a:off x="1524000" y="1742303"/>
            <a:ext cx="9144000" cy="760584"/>
          </a:xfrm>
        </p:spPr>
        <p:txBody>
          <a:bodyPr>
            <a:normAutofit/>
          </a:bodyPr>
          <a:lstStyle/>
          <a:p>
            <a:r>
              <a:rPr kumimoji="1" lang="en-US" altLang="zh-CN" sz="4000" b="1" dirty="0">
                <a:solidFill>
                  <a:srgbClr val="FF0000"/>
                </a:solidFill>
                <a:latin typeface="Times New Roman" panose="02020603050405020304" pitchFamily="18" charset="0"/>
                <a:cs typeface="Times New Roman" panose="02020603050405020304" pitchFamily="18" charset="0"/>
              </a:rPr>
              <a:t>Pulsars in High-Mass X-ray Binaries</a:t>
            </a:r>
            <a:endParaRPr kumimoji="1" lang="zh-CN" alt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副标题 2">
            <a:extLst>
              <a:ext uri="{FF2B5EF4-FFF2-40B4-BE49-F238E27FC236}">
                <a16:creationId xmlns:a16="http://schemas.microsoft.com/office/drawing/2014/main" id="{08762454-2E77-3C4C-96FA-87D96BF34BEF}"/>
              </a:ext>
            </a:extLst>
          </p:cNvPr>
          <p:cNvSpPr>
            <a:spLocks noGrp="1"/>
          </p:cNvSpPr>
          <p:nvPr>
            <p:ph type="subTitle" idx="1"/>
          </p:nvPr>
        </p:nvSpPr>
        <p:spPr>
          <a:xfrm>
            <a:off x="1638304" y="3219748"/>
            <a:ext cx="9144000" cy="1655762"/>
          </a:xfrm>
        </p:spPr>
        <p:txBody>
          <a:bodyPr/>
          <a:lstStyle/>
          <a:p>
            <a:r>
              <a:rPr kumimoji="1" lang="en-US" altLang="zh-CN" b="1" dirty="0">
                <a:latin typeface="Times New Roman" panose="02020603050405020304" pitchFamily="18" charset="0"/>
                <a:cs typeface="Times New Roman" panose="02020603050405020304" pitchFamily="18" charset="0"/>
              </a:rPr>
              <a:t>Shan-Shan Weng</a:t>
            </a:r>
          </a:p>
          <a:p>
            <a:r>
              <a:rPr kumimoji="1" lang="en-US" altLang="zh-CN" b="1" dirty="0">
                <a:latin typeface="Times New Roman" panose="02020603050405020304" pitchFamily="18" charset="0"/>
                <a:cs typeface="Times New Roman" panose="02020603050405020304" pitchFamily="18" charset="0"/>
              </a:rPr>
              <a:t>Nanjing Normal University</a:t>
            </a:r>
          </a:p>
          <a:p>
            <a:r>
              <a:rPr kumimoji="1" lang="en-US" altLang="zh-CN" b="1" dirty="0" err="1">
                <a:latin typeface="Times New Roman" panose="02020603050405020304" pitchFamily="18" charset="0"/>
                <a:cs typeface="Times New Roman" panose="02020603050405020304" pitchFamily="18" charset="0"/>
              </a:rPr>
              <a:t>wengss@njnu.edu.cn</a:t>
            </a:r>
            <a:endParaRPr kumimoji="1" lang="zh-CN" altLang="en-US"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0387DA3-8D31-0943-A082-C9FD346FD477}"/>
              </a:ext>
            </a:extLst>
          </p:cNvPr>
          <p:cNvPicPr>
            <a:picLocks/>
          </p:cNvPicPr>
          <p:nvPr/>
        </p:nvPicPr>
        <p:blipFill>
          <a:blip r:embed="rId2"/>
          <a:stretch>
            <a:fillRect/>
          </a:stretch>
        </p:blipFill>
        <p:spPr>
          <a:xfrm>
            <a:off x="0" y="0"/>
            <a:ext cx="2520000" cy="1440000"/>
          </a:xfrm>
          <a:prstGeom prst="rect">
            <a:avLst/>
          </a:prstGeom>
        </p:spPr>
      </p:pic>
      <p:pic>
        <p:nvPicPr>
          <p:cNvPr id="5" name="图片 4">
            <a:extLst>
              <a:ext uri="{FF2B5EF4-FFF2-40B4-BE49-F238E27FC236}">
                <a16:creationId xmlns:a16="http://schemas.microsoft.com/office/drawing/2014/main" id="{A2DBEC6B-BB43-BC47-AC5A-75D03A98BBED}"/>
              </a:ext>
            </a:extLst>
          </p:cNvPr>
          <p:cNvPicPr>
            <a:picLocks/>
          </p:cNvPicPr>
          <p:nvPr/>
        </p:nvPicPr>
        <p:blipFill>
          <a:blip r:embed="rId3"/>
          <a:stretch>
            <a:fillRect/>
          </a:stretch>
        </p:blipFill>
        <p:spPr>
          <a:xfrm>
            <a:off x="9695812" y="0"/>
            <a:ext cx="2520000" cy="1440000"/>
          </a:xfrm>
          <a:prstGeom prst="rect">
            <a:avLst/>
          </a:prstGeom>
        </p:spPr>
      </p:pic>
      <p:pic>
        <p:nvPicPr>
          <p:cNvPr id="6" name="Picture 2" descr="南京师范大学 的图像结果">
            <a:extLst>
              <a:ext uri="{FF2B5EF4-FFF2-40B4-BE49-F238E27FC236}">
                <a16:creationId xmlns:a16="http://schemas.microsoft.com/office/drawing/2014/main" id="{97E6FE1B-375D-1949-939C-86C732D2FE7B}"/>
              </a:ext>
            </a:extLst>
          </p:cNvPr>
          <p:cNvPicPr>
            <a:picLocks noChangeAspect="1" noChangeArrowheads="1"/>
          </p:cNvPicPr>
          <p:nvPr/>
        </p:nvPicPr>
        <p:blipFill>
          <a:blip r:embed="rId4" cstate="print"/>
          <a:srcRect/>
          <a:stretch>
            <a:fillRect/>
          </a:stretch>
        </p:blipFill>
        <p:spPr bwMode="auto">
          <a:xfrm>
            <a:off x="2890612" y="3176884"/>
            <a:ext cx="1440000" cy="1456000"/>
          </a:xfrm>
          <a:prstGeom prst="rect">
            <a:avLst/>
          </a:prstGeom>
          <a:noFill/>
        </p:spPr>
      </p:pic>
      <p:sp>
        <p:nvSpPr>
          <p:cNvPr id="7" name="文本框 6">
            <a:extLst>
              <a:ext uri="{FF2B5EF4-FFF2-40B4-BE49-F238E27FC236}">
                <a16:creationId xmlns:a16="http://schemas.microsoft.com/office/drawing/2014/main" id="{014C72A8-8A88-3746-B903-26DCE7719EB8}"/>
              </a:ext>
            </a:extLst>
          </p:cNvPr>
          <p:cNvSpPr txBox="1"/>
          <p:nvPr/>
        </p:nvSpPr>
        <p:spPr>
          <a:xfrm>
            <a:off x="1871663" y="5957888"/>
            <a:ext cx="8910641" cy="369332"/>
          </a:xfrm>
          <a:prstGeom prst="rect">
            <a:avLst/>
          </a:prstGeom>
          <a:noFill/>
        </p:spPr>
        <p:txBody>
          <a:bodyPr wrap="square" rtlCol="0">
            <a:spAutoFit/>
          </a:bodyPr>
          <a:lstStyle/>
          <a:p>
            <a:pPr algn="ctr"/>
            <a:r>
              <a:rPr kumimoji="1" lang="en-US" altLang="zh-CN" b="1" dirty="0">
                <a:solidFill>
                  <a:srgbClr val="0070C0"/>
                </a:solidFill>
                <a:latin typeface="Times New Roman" panose="02020603050405020304" pitchFamily="18" charset="0"/>
                <a:cs typeface="Times New Roman" panose="02020603050405020304" pitchFamily="18" charset="0"/>
              </a:rPr>
              <a:t>Dialogue at the Dream Field (DDF2024) @ Guiyang, May 10-15 2024</a:t>
            </a:r>
            <a:endParaRPr kumimoji="1"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237670C3-66AD-9243-9DC1-87FE7DD3275A}"/>
              </a:ext>
            </a:extLst>
          </p:cNvPr>
          <p:cNvSpPr>
            <a:spLocks noGrp="1"/>
          </p:cNvSpPr>
          <p:nvPr>
            <p:ph type="sldNum" sz="quarter" idx="12"/>
          </p:nvPr>
        </p:nvSpPr>
        <p:spPr/>
        <p:txBody>
          <a:bodyPr/>
          <a:lstStyle/>
          <a:p>
            <a:fld id="{69857F91-FCCC-1F40-8296-BFD08C7AB058}" type="slidenum">
              <a:rPr kumimoji="1" lang="zh-CN" altLang="en-US" smtClean="0"/>
              <a:t>1</a:t>
            </a:fld>
            <a:r>
              <a:rPr kumimoji="1" lang="en-US" altLang="zh-CN" dirty="0"/>
              <a:t>/29</a:t>
            </a:r>
          </a:p>
        </p:txBody>
      </p:sp>
    </p:spTree>
    <p:extLst>
      <p:ext uri="{BB962C8B-B14F-4D97-AF65-F5344CB8AC3E}">
        <p14:creationId xmlns:p14="http://schemas.microsoft.com/office/powerpoint/2010/main" val="339574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35760" y="447056"/>
            <a:ext cx="5040560" cy="461665"/>
          </a:xfrm>
          <a:prstGeom prst="rect">
            <a:avLst/>
          </a:prstGeom>
          <a:noFill/>
        </p:spPr>
        <p:txBody>
          <a:bodyPr wrap="squar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Neutron star </a:t>
            </a:r>
            <a:r>
              <a:rPr lang="en-US" altLang="zh-CN" sz="2400" b="1" dirty="0">
                <a:latin typeface="Times New Roman" panose="02020603050405020304" pitchFamily="18" charset="0"/>
                <a:cs typeface="Times New Roman" panose="02020603050405020304" pitchFamily="18" charset="0"/>
              </a:rPr>
              <a:t>or</a:t>
            </a:r>
            <a:r>
              <a:rPr lang="en-US" altLang="zh-CN" sz="2400" b="1" dirty="0">
                <a:solidFill>
                  <a:srgbClr val="FF0000"/>
                </a:solidFill>
                <a:latin typeface="Times New Roman" panose="02020603050405020304" pitchFamily="18" charset="0"/>
                <a:cs typeface="Times New Roman" panose="02020603050405020304" pitchFamily="18" charset="0"/>
              </a:rPr>
              <a:t> low-mass black-hole</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A2299E96-F02A-3941-BC2C-A0AFF0BE7766}"/>
              </a:ext>
            </a:extLst>
          </p:cNvPr>
          <p:cNvPicPr>
            <a:picLocks noChangeAspect="1"/>
          </p:cNvPicPr>
          <p:nvPr/>
        </p:nvPicPr>
        <p:blipFill>
          <a:blip r:embed="rId3"/>
          <a:stretch>
            <a:fillRect/>
          </a:stretch>
        </p:blipFill>
        <p:spPr>
          <a:xfrm>
            <a:off x="2184400" y="1184275"/>
            <a:ext cx="7823200" cy="4775200"/>
          </a:xfrm>
          <a:prstGeom prst="rect">
            <a:avLst/>
          </a:prstGeom>
        </p:spPr>
      </p:pic>
      <p:sp>
        <p:nvSpPr>
          <p:cNvPr id="6" name="文本框 5">
            <a:extLst>
              <a:ext uri="{FF2B5EF4-FFF2-40B4-BE49-F238E27FC236}">
                <a16:creationId xmlns:a16="http://schemas.microsoft.com/office/drawing/2014/main" id="{F5E2A5F1-EF82-3940-8D51-73DDC3B2CF47}"/>
              </a:ext>
            </a:extLst>
          </p:cNvPr>
          <p:cNvSpPr txBox="1"/>
          <p:nvPr/>
        </p:nvSpPr>
        <p:spPr>
          <a:xfrm>
            <a:off x="5075396" y="6050363"/>
            <a:ext cx="2761288" cy="461665"/>
          </a:xfrm>
          <a:prstGeom prst="rect">
            <a:avLst/>
          </a:prstGeom>
          <a:noFill/>
        </p:spPr>
        <p:txBody>
          <a:bodyPr wrap="square" rtlCol="0">
            <a:spAutoFit/>
          </a:bodyPr>
          <a:lstStyle/>
          <a:p>
            <a:pPr algn="ctr"/>
            <a:r>
              <a:rPr lang="en-US" altLang="zh-CN" sz="2400" b="1" dirty="0" err="1">
                <a:latin typeface="Times New Roman" panose="02020603050405020304" pitchFamily="18" charset="0"/>
                <a:cs typeface="Times New Roman" panose="02020603050405020304" pitchFamily="18" charset="0"/>
              </a:rPr>
              <a:t>Massi</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et al. 2017</a:t>
            </a:r>
            <a:endParaRPr lang="zh-CN" altLang="en-US" sz="2400" b="1"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C84B8E79-F5B6-884A-943E-BF628B7FFCE9}"/>
              </a:ext>
            </a:extLst>
          </p:cNvPr>
          <p:cNvSpPr>
            <a:spLocks noGrp="1"/>
          </p:cNvSpPr>
          <p:nvPr>
            <p:ph type="sldNum" sz="quarter" idx="12"/>
          </p:nvPr>
        </p:nvSpPr>
        <p:spPr/>
        <p:txBody>
          <a:bodyPr/>
          <a:lstStyle/>
          <a:p>
            <a:fld id="{69857F91-FCCC-1F40-8296-BFD08C7AB058}" type="slidenum">
              <a:rPr kumimoji="1" lang="zh-CN" altLang="en-US" smtClean="0"/>
              <a:t>10</a:t>
            </a:fld>
            <a:r>
              <a:rPr kumimoji="1" lang="en-US" altLang="zh-CN" dirty="0"/>
              <a:t>/29</a:t>
            </a:r>
            <a:endParaRPr kumimoji="1" lang="zh-CN" altLang="en-US" dirty="0"/>
          </a:p>
        </p:txBody>
      </p:sp>
    </p:spTree>
    <p:extLst>
      <p:ext uri="{BB962C8B-B14F-4D97-AF65-F5344CB8AC3E}">
        <p14:creationId xmlns:p14="http://schemas.microsoft.com/office/powerpoint/2010/main" val="187743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748028" y="1185309"/>
            <a:ext cx="7200000" cy="4868328"/>
          </a:xfrm>
          <a:prstGeom prst="rect">
            <a:avLst/>
          </a:prstGeom>
          <a:noFill/>
          <a:ln w="9525">
            <a:noFill/>
            <a:miter lim="800000"/>
            <a:headEnd/>
            <a:tailEnd/>
          </a:ln>
        </p:spPr>
      </p:pic>
      <p:sp>
        <p:nvSpPr>
          <p:cNvPr id="3" name="TextBox 2"/>
          <p:cNvSpPr txBox="1"/>
          <p:nvPr/>
        </p:nvSpPr>
        <p:spPr>
          <a:xfrm>
            <a:off x="2495600" y="5775648"/>
            <a:ext cx="7704856" cy="400110"/>
          </a:xfrm>
          <a:prstGeom prst="rect">
            <a:avLst/>
          </a:prstGeom>
          <a:noFill/>
        </p:spPr>
        <p:txBody>
          <a:bodyPr wrap="square" rtlCol="0">
            <a:spAutoFit/>
          </a:bodyPr>
          <a:lstStyle/>
          <a:p>
            <a:pPr algn="ctr"/>
            <a:r>
              <a:rPr lang="en-US" altLang="zh-CN" sz="2000" b="1" dirty="0">
                <a:solidFill>
                  <a:srgbClr val="FF0000"/>
                </a:solidFill>
                <a:latin typeface="Times New Roman" panose="02020603050405020304" pitchFamily="18" charset="0"/>
                <a:ea typeface="Arial Unicode MS" pitchFamily="34" charset="-122"/>
                <a:cs typeface="Times New Roman" panose="02020603050405020304" pitchFamily="18" charset="0"/>
              </a:rPr>
              <a:t>VLBA  images </a:t>
            </a:r>
            <a:r>
              <a:rPr lang="zh-CN" altLang="en-US" sz="2000" b="1" dirty="0">
                <a:solidFill>
                  <a:srgbClr val="FF0000"/>
                </a:solidFill>
                <a:latin typeface="Times New Roman" panose="02020603050405020304" pitchFamily="18" charset="0"/>
                <a:ea typeface="Arial Unicode MS" pitchFamily="34" charset="-122"/>
                <a:cs typeface="Times New Roman" panose="02020603050405020304" pitchFamily="18" charset="0"/>
              </a:rPr>
              <a:t>（</a:t>
            </a:r>
            <a:r>
              <a:rPr lang="en-US" altLang="zh-CN" sz="2000" b="1" dirty="0">
                <a:solidFill>
                  <a:srgbClr val="FF0000"/>
                </a:solidFill>
                <a:latin typeface="Times New Roman" panose="02020603050405020304" pitchFamily="18" charset="0"/>
                <a:ea typeface="Arial Unicode MS" pitchFamily="34" charset="-122"/>
                <a:cs typeface="Times New Roman" panose="02020603050405020304" pitchFamily="18" charset="0"/>
              </a:rPr>
              <a:t>at 3.6cm</a:t>
            </a:r>
            <a:r>
              <a:rPr lang="zh-CN" altLang="en-US" sz="2000" b="1" dirty="0">
                <a:solidFill>
                  <a:srgbClr val="FF0000"/>
                </a:solidFill>
                <a:latin typeface="Times New Roman" panose="02020603050405020304" pitchFamily="18" charset="0"/>
                <a:ea typeface="Arial Unicode MS" pitchFamily="34" charset="-122"/>
                <a:cs typeface="Times New Roman" panose="02020603050405020304" pitchFamily="18" charset="0"/>
              </a:rPr>
              <a:t>）</a:t>
            </a:r>
            <a:r>
              <a:rPr lang="en-US" altLang="zh-CN" sz="2000" b="1" dirty="0">
                <a:solidFill>
                  <a:srgbClr val="FF0000"/>
                </a:solidFill>
                <a:latin typeface="Times New Roman" panose="02020603050405020304" pitchFamily="18" charset="0"/>
                <a:ea typeface="Arial Unicode MS" pitchFamily="34" charset="-122"/>
                <a:cs typeface="Times New Roman" panose="02020603050405020304" pitchFamily="18" charset="0"/>
              </a:rPr>
              <a:t> arranged by orbital phase</a:t>
            </a:r>
            <a:endParaRPr lang="zh-CN" altLang="en-US" sz="2000" b="1" dirty="0">
              <a:solidFill>
                <a:srgbClr val="FF0000"/>
              </a:solidFill>
              <a:latin typeface="Times New Roman" panose="02020603050405020304" pitchFamily="18" charset="0"/>
              <a:ea typeface="Arial Unicode MS" pitchFamily="34" charset="-122"/>
              <a:cs typeface="Times New Roman" panose="02020603050405020304" pitchFamily="18" charset="0"/>
            </a:endParaRPr>
          </a:p>
        </p:txBody>
      </p:sp>
      <p:sp>
        <p:nvSpPr>
          <p:cNvPr id="4" name="TextBox 3"/>
          <p:cNvSpPr txBox="1"/>
          <p:nvPr/>
        </p:nvSpPr>
        <p:spPr>
          <a:xfrm>
            <a:off x="4583832" y="6218148"/>
            <a:ext cx="3600400" cy="461665"/>
          </a:xfrm>
          <a:prstGeom prst="rect">
            <a:avLst/>
          </a:prstGeom>
          <a:noFill/>
        </p:spPr>
        <p:txBody>
          <a:bodyPr wrap="square" rtlCol="0">
            <a:spAutoFit/>
          </a:bodyPr>
          <a:lstStyle/>
          <a:p>
            <a:pPr algn="ctr"/>
            <a:r>
              <a:rPr lang="en-US" altLang="zh-CN" sz="2400" b="1" dirty="0" err="1">
                <a:latin typeface="Times New Roman" panose="02020603050405020304" pitchFamily="18" charset="0"/>
                <a:ea typeface="Arial Unicode MS" pitchFamily="34" charset="-122"/>
                <a:cs typeface="Times New Roman" panose="02020603050405020304" pitchFamily="18" charset="0"/>
              </a:rPr>
              <a:t>Dhawan</a:t>
            </a:r>
            <a:r>
              <a:rPr lang="en-US" altLang="zh-CN" sz="2400" b="1" dirty="0">
                <a:latin typeface="Times New Roman" panose="02020603050405020304" pitchFamily="18" charset="0"/>
                <a:ea typeface="Arial Unicode MS" pitchFamily="34" charset="-122"/>
                <a:cs typeface="Times New Roman" panose="02020603050405020304" pitchFamily="18" charset="0"/>
              </a:rPr>
              <a:t> et al. 2006</a:t>
            </a:r>
            <a:endParaRPr lang="zh-CN" altLang="en-US" sz="2400" dirty="0">
              <a:latin typeface="Times New Roman" panose="02020603050405020304" pitchFamily="18" charset="0"/>
              <a:ea typeface="Arial Unicode MS" pitchFamily="34" charset="-122"/>
              <a:cs typeface="Times New Roman" panose="02020603050405020304" pitchFamily="18" charset="0"/>
            </a:endParaRPr>
          </a:p>
        </p:txBody>
      </p:sp>
      <p:sp>
        <p:nvSpPr>
          <p:cNvPr id="5" name="TextBox 4"/>
          <p:cNvSpPr txBox="1"/>
          <p:nvPr/>
        </p:nvSpPr>
        <p:spPr>
          <a:xfrm>
            <a:off x="1937792" y="392297"/>
            <a:ext cx="8820472" cy="461665"/>
          </a:xfrm>
          <a:prstGeom prst="rect">
            <a:avLst/>
          </a:prstGeom>
          <a:noFill/>
        </p:spPr>
        <p:txBody>
          <a:bodyPr wrap="square" rtlCol="0">
            <a:spAutoFit/>
          </a:bodyPr>
          <a:lstStyle/>
          <a:p>
            <a:pPr algn="ctr"/>
            <a:r>
              <a:rPr lang="en-US" altLang="zh-CN" sz="2400" b="1" dirty="0" err="1">
                <a:solidFill>
                  <a:srgbClr val="FF0000"/>
                </a:solidFill>
                <a:latin typeface="Times New Roman" panose="02020603050405020304" pitchFamily="18" charset="0"/>
                <a:cs typeface="Times New Roman" panose="02020603050405020304" pitchFamily="18" charset="0"/>
              </a:rPr>
              <a:t>Precessing</a:t>
            </a:r>
            <a:r>
              <a:rPr lang="en-US" altLang="zh-CN" sz="2400" b="1" dirty="0">
                <a:solidFill>
                  <a:srgbClr val="FF0000"/>
                </a:solidFill>
                <a:latin typeface="Times New Roman" panose="02020603050405020304" pitchFamily="18" charset="0"/>
                <a:cs typeface="Times New Roman" panose="02020603050405020304" pitchFamily="18" charset="0"/>
              </a:rPr>
              <a:t> radio jet </a:t>
            </a:r>
            <a:r>
              <a:rPr lang="en-US" altLang="zh-CN" sz="2400" b="1" dirty="0">
                <a:latin typeface="Times New Roman" panose="02020603050405020304" pitchFamily="18" charset="0"/>
                <a:cs typeface="Times New Roman" panose="02020603050405020304" pitchFamily="18" charset="0"/>
              </a:rPr>
              <a:t>or </a:t>
            </a:r>
            <a:r>
              <a:rPr lang="en-US" altLang="zh-CN" sz="2400" b="1" dirty="0">
                <a:solidFill>
                  <a:srgbClr val="FF0000"/>
                </a:solidFill>
                <a:latin typeface="Times New Roman" panose="02020603050405020304" pitchFamily="18" charset="0"/>
                <a:cs typeface="Times New Roman" panose="02020603050405020304" pitchFamily="18" charset="0"/>
              </a:rPr>
              <a:t>Pulsar wind nebula</a:t>
            </a:r>
            <a:endParaRPr lang="zh-CN" altLang="en-US" sz="2400" b="1" dirty="0">
              <a:solidFill>
                <a:srgbClr val="FF0000"/>
              </a:solidFill>
              <a:latin typeface="+mj-lt"/>
            </a:endParaRPr>
          </a:p>
        </p:txBody>
      </p:sp>
      <p:sp>
        <p:nvSpPr>
          <p:cNvPr id="6" name="灯片编号占位符 5">
            <a:extLst>
              <a:ext uri="{FF2B5EF4-FFF2-40B4-BE49-F238E27FC236}">
                <a16:creationId xmlns:a16="http://schemas.microsoft.com/office/drawing/2014/main" id="{7403317B-3AEE-A14B-8013-313EA1A0524B}"/>
              </a:ext>
            </a:extLst>
          </p:cNvPr>
          <p:cNvSpPr>
            <a:spLocks noGrp="1"/>
          </p:cNvSpPr>
          <p:nvPr>
            <p:ph type="sldNum" sz="quarter" idx="12"/>
          </p:nvPr>
        </p:nvSpPr>
        <p:spPr/>
        <p:txBody>
          <a:bodyPr/>
          <a:lstStyle/>
          <a:p>
            <a:fld id="{69857F91-FCCC-1F40-8296-BFD08C7AB058}" type="slidenum">
              <a:rPr kumimoji="1" lang="zh-CN" altLang="en-US" smtClean="0"/>
              <a:t>11</a:t>
            </a:fld>
            <a:r>
              <a:rPr kumimoji="1" lang="en-US" altLang="zh-CN" dirty="0"/>
              <a:t>/29</a:t>
            </a:r>
            <a:endParaRPr kumimoji="1" lang="zh-CN" altLang="en-US" dirty="0"/>
          </a:p>
        </p:txBody>
      </p:sp>
    </p:spTree>
    <p:extLst>
      <p:ext uri="{BB962C8B-B14F-4D97-AF65-F5344CB8AC3E}">
        <p14:creationId xmlns:p14="http://schemas.microsoft.com/office/powerpoint/2010/main" val="72600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37173FE-2B45-472D-BB82-46DFDE699B8F}"/>
              </a:ext>
            </a:extLst>
          </p:cNvPr>
          <p:cNvPicPr>
            <a:picLocks noChangeAspect="1"/>
          </p:cNvPicPr>
          <p:nvPr/>
        </p:nvPicPr>
        <p:blipFill>
          <a:blip r:embed="rId2"/>
          <a:stretch>
            <a:fillRect/>
          </a:stretch>
        </p:blipFill>
        <p:spPr>
          <a:xfrm>
            <a:off x="4691023" y="1252095"/>
            <a:ext cx="2880000" cy="5259916"/>
          </a:xfrm>
          <a:prstGeom prst="rect">
            <a:avLst/>
          </a:prstGeom>
          <a:ln w="25400">
            <a:solidFill>
              <a:srgbClr val="FFC000"/>
            </a:solidFill>
          </a:ln>
        </p:spPr>
      </p:pic>
      <p:sp>
        <p:nvSpPr>
          <p:cNvPr id="3" name="文本框 2">
            <a:extLst>
              <a:ext uri="{FF2B5EF4-FFF2-40B4-BE49-F238E27FC236}">
                <a16:creationId xmlns:a16="http://schemas.microsoft.com/office/drawing/2014/main" id="{DD5AEFE6-11EC-4125-A10A-3420EEEFABDA}"/>
              </a:ext>
            </a:extLst>
          </p:cNvPr>
          <p:cNvSpPr txBox="1"/>
          <p:nvPr/>
        </p:nvSpPr>
        <p:spPr>
          <a:xfrm>
            <a:off x="825500" y="336378"/>
            <a:ext cx="10756900"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Radio pulsations from a neutron star within the gamma-ray binary LS I +61 303</a:t>
            </a:r>
            <a:endParaRPr lang="zh-CN" altLang="en-US" sz="2400"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1F531EA9-6FF9-4B8B-A071-FF324CD8C406}"/>
              </a:ext>
            </a:extLst>
          </p:cNvPr>
          <p:cNvPicPr>
            <a:picLocks noChangeAspect="1"/>
          </p:cNvPicPr>
          <p:nvPr/>
        </p:nvPicPr>
        <p:blipFill>
          <a:blip r:embed="rId3"/>
          <a:stretch>
            <a:fillRect/>
          </a:stretch>
        </p:blipFill>
        <p:spPr>
          <a:xfrm>
            <a:off x="628024" y="1252095"/>
            <a:ext cx="3960000" cy="2855849"/>
          </a:xfrm>
          <a:prstGeom prst="rect">
            <a:avLst/>
          </a:prstGeom>
          <a:ln w="25400">
            <a:noFill/>
          </a:ln>
        </p:spPr>
      </p:pic>
      <p:pic>
        <p:nvPicPr>
          <p:cNvPr id="5" name="图片 4" descr="fast.jpg">
            <a:extLst>
              <a:ext uri="{FF2B5EF4-FFF2-40B4-BE49-F238E27FC236}">
                <a16:creationId xmlns:a16="http://schemas.microsoft.com/office/drawing/2014/main" id="{1F6401E2-8BC1-4BD9-A7A7-4AE24EFB4EE7}"/>
              </a:ext>
            </a:extLst>
          </p:cNvPr>
          <p:cNvPicPr>
            <a:picLocks noChangeAspect="1"/>
          </p:cNvPicPr>
          <p:nvPr/>
        </p:nvPicPr>
        <p:blipFill>
          <a:blip r:embed="rId4" cstate="print"/>
          <a:stretch>
            <a:fillRect/>
          </a:stretch>
        </p:blipFill>
        <p:spPr>
          <a:xfrm>
            <a:off x="1258219" y="4352011"/>
            <a:ext cx="2880000" cy="2160000"/>
          </a:xfrm>
          <a:prstGeom prst="rect">
            <a:avLst/>
          </a:prstGeom>
        </p:spPr>
      </p:pic>
      <p:sp>
        <p:nvSpPr>
          <p:cNvPr id="8" name="文本框 7">
            <a:extLst>
              <a:ext uri="{FF2B5EF4-FFF2-40B4-BE49-F238E27FC236}">
                <a16:creationId xmlns:a16="http://schemas.microsoft.com/office/drawing/2014/main" id="{27D4FB74-FAD6-4C43-AD03-8DD9D5131E43}"/>
              </a:ext>
            </a:extLst>
          </p:cNvPr>
          <p:cNvSpPr txBox="1"/>
          <p:nvPr/>
        </p:nvSpPr>
        <p:spPr>
          <a:xfrm>
            <a:off x="8400918" y="6035723"/>
            <a:ext cx="3644900" cy="646331"/>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Weng et al. 2022, Nature Astronomy, 6, 698</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6437E435-7480-7F4C-B57C-E4A85415BD70}"/>
              </a:ext>
            </a:extLst>
          </p:cNvPr>
          <p:cNvPicPr>
            <a:picLocks noChangeAspect="1"/>
          </p:cNvPicPr>
          <p:nvPr/>
        </p:nvPicPr>
        <p:blipFill>
          <a:blip r:embed="rId5"/>
          <a:stretch>
            <a:fillRect/>
          </a:stretch>
        </p:blipFill>
        <p:spPr>
          <a:xfrm>
            <a:off x="8153400" y="1248579"/>
            <a:ext cx="2520000" cy="2352414"/>
          </a:xfrm>
          <a:prstGeom prst="rect">
            <a:avLst/>
          </a:prstGeom>
        </p:spPr>
      </p:pic>
      <p:pic>
        <p:nvPicPr>
          <p:cNvPr id="9" name="图片 8">
            <a:extLst>
              <a:ext uri="{FF2B5EF4-FFF2-40B4-BE49-F238E27FC236}">
                <a16:creationId xmlns:a16="http://schemas.microsoft.com/office/drawing/2014/main" id="{852D6001-AC00-FB4E-A53F-2B7747D5B060}"/>
              </a:ext>
            </a:extLst>
          </p:cNvPr>
          <p:cNvPicPr>
            <a:picLocks noChangeAspect="1"/>
          </p:cNvPicPr>
          <p:nvPr/>
        </p:nvPicPr>
        <p:blipFill>
          <a:blip r:embed="rId6"/>
          <a:stretch>
            <a:fillRect/>
          </a:stretch>
        </p:blipFill>
        <p:spPr>
          <a:xfrm>
            <a:off x="8710091" y="3401433"/>
            <a:ext cx="2088000" cy="2595180"/>
          </a:xfrm>
          <a:prstGeom prst="rect">
            <a:avLst/>
          </a:prstGeom>
        </p:spPr>
      </p:pic>
      <p:sp>
        <p:nvSpPr>
          <p:cNvPr id="6" name="灯片编号占位符 5">
            <a:extLst>
              <a:ext uri="{FF2B5EF4-FFF2-40B4-BE49-F238E27FC236}">
                <a16:creationId xmlns:a16="http://schemas.microsoft.com/office/drawing/2014/main" id="{871B7EDE-270B-1F4C-BF29-639316755279}"/>
              </a:ext>
            </a:extLst>
          </p:cNvPr>
          <p:cNvSpPr>
            <a:spLocks noGrp="1"/>
          </p:cNvSpPr>
          <p:nvPr>
            <p:ph type="sldNum" sz="quarter" idx="12"/>
          </p:nvPr>
        </p:nvSpPr>
        <p:spPr/>
        <p:txBody>
          <a:bodyPr/>
          <a:lstStyle/>
          <a:p>
            <a:fld id="{69857F91-FCCC-1F40-8296-BFD08C7AB058}" type="slidenum">
              <a:rPr kumimoji="1" lang="zh-CN" altLang="en-US" smtClean="0"/>
              <a:t>12</a:t>
            </a:fld>
            <a:r>
              <a:rPr kumimoji="1" lang="en-US" altLang="zh-CN" dirty="0"/>
              <a:t>/29</a:t>
            </a:r>
            <a:endParaRPr kumimoji="1" lang="zh-CN" altLang="en-US" dirty="0"/>
          </a:p>
        </p:txBody>
      </p:sp>
    </p:spTree>
    <p:extLst>
      <p:ext uri="{BB962C8B-B14F-4D97-AF65-F5344CB8AC3E}">
        <p14:creationId xmlns:p14="http://schemas.microsoft.com/office/powerpoint/2010/main" val="24478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6607718" y="1210444"/>
            <a:ext cx="5076056" cy="4437112"/>
          </a:xfrm>
          <a:prstGeom prst="rect">
            <a:avLst/>
          </a:prstGeom>
          <a:noFill/>
          <a:ln w="9525">
            <a:noFill/>
            <a:miter lim="800000"/>
            <a:headEnd/>
            <a:tailEnd/>
          </a:ln>
        </p:spPr>
      </p:pic>
      <p:sp>
        <p:nvSpPr>
          <p:cNvPr id="4" name="TextBox 3"/>
          <p:cNvSpPr txBox="1"/>
          <p:nvPr/>
        </p:nvSpPr>
        <p:spPr>
          <a:xfrm>
            <a:off x="8429569" y="5859902"/>
            <a:ext cx="2376264" cy="400110"/>
          </a:xfrm>
          <a:prstGeom prst="rect">
            <a:avLst/>
          </a:prstGeom>
          <a:noFill/>
        </p:spPr>
        <p:txBody>
          <a:bodyPr wrap="square" rtlCol="0">
            <a:spAutoFit/>
          </a:bodyPr>
          <a:lstStyle/>
          <a:p>
            <a:r>
              <a:rPr lang="en-US" altLang="zh-CN" sz="2000" b="1" dirty="0">
                <a:latin typeface="Times New Roman" panose="02020603050405020304" pitchFamily="18" charset="0"/>
                <a:ea typeface="Arial Unicode MS" pitchFamily="34" charset="-122"/>
                <a:cs typeface="Times New Roman" panose="02020603050405020304" pitchFamily="18" charset="0"/>
              </a:rPr>
              <a:t>Torres et al. 2012</a:t>
            </a:r>
            <a:endParaRPr lang="zh-CN" altLang="en-US" sz="2000" b="1" dirty="0">
              <a:latin typeface="Times New Roman" panose="02020603050405020304" pitchFamily="18" charset="0"/>
              <a:ea typeface="Arial Unicode MS" pitchFamily="34" charset="-122"/>
              <a:cs typeface="Times New Roman" panose="02020603050405020304"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682364" y="1375358"/>
            <a:ext cx="5760000" cy="2440268"/>
          </a:xfrm>
          <a:prstGeom prst="rect">
            <a:avLst/>
          </a:prstGeom>
          <a:noFill/>
          <a:ln w="9525">
            <a:noFill/>
            <a:miter lim="800000"/>
            <a:headEnd/>
            <a:tailEnd/>
          </a:ln>
        </p:spPr>
      </p:pic>
      <p:sp>
        <p:nvSpPr>
          <p:cNvPr id="5" name="TextBox 4"/>
          <p:cNvSpPr txBox="1"/>
          <p:nvPr/>
        </p:nvSpPr>
        <p:spPr>
          <a:xfrm>
            <a:off x="2312573" y="3992831"/>
            <a:ext cx="2808312" cy="400110"/>
          </a:xfrm>
          <a:prstGeom prst="rect">
            <a:avLst/>
          </a:prstGeom>
          <a:noFill/>
        </p:spPr>
        <p:txBody>
          <a:bodyPr wrap="square" rtlCol="0">
            <a:spAutoFit/>
          </a:bodyPr>
          <a:lstStyle/>
          <a:p>
            <a:r>
              <a:rPr lang="en-US" altLang="zh-CN" sz="2000" b="1" dirty="0" err="1">
                <a:latin typeface="Times New Roman" panose="02020603050405020304" pitchFamily="18" charset="0"/>
                <a:cs typeface="Times New Roman" panose="02020603050405020304" pitchFamily="18" charset="0"/>
              </a:rPr>
              <a:t>Papitto</a:t>
            </a:r>
            <a:r>
              <a:rPr lang="en-US" altLang="zh-CN" sz="2000" b="1" dirty="0">
                <a:latin typeface="Times New Roman" panose="02020603050405020304" pitchFamily="18" charset="0"/>
                <a:cs typeface="Times New Roman" panose="02020603050405020304" pitchFamily="18" charset="0"/>
              </a:rPr>
              <a:t> et al. 2012</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3105EA6-59DB-AB42-88ED-CD0A71E9FE09}"/>
              </a:ext>
            </a:extLst>
          </p:cNvPr>
          <p:cNvSpPr txBox="1"/>
          <p:nvPr/>
        </p:nvSpPr>
        <p:spPr>
          <a:xfrm>
            <a:off x="825500" y="336378"/>
            <a:ext cx="10756900" cy="461665"/>
          </a:xfrm>
          <a:prstGeom prst="rect">
            <a:avLst/>
          </a:prstGeom>
          <a:noFill/>
        </p:spPr>
        <p:txBody>
          <a:bodyPr wrap="square" rtlCol="0">
            <a:spAutoFit/>
          </a:bodyPr>
          <a:lstStyle/>
          <a:p>
            <a:pPr algn="ctr"/>
            <a:r>
              <a:rPr lang="en-US" altLang="zh-CN" sz="2400" b="1" dirty="0">
                <a:latin typeface="Times New Roman" panose="02020603050405020304" pitchFamily="18" charset="0"/>
                <a:cs typeface="Times New Roman" panose="02020603050405020304" pitchFamily="18" charset="0"/>
              </a:rPr>
              <a:t>Strongly magnetized neutron star in the gamma-ray binary LS I +61 303</a:t>
            </a:r>
            <a:endParaRPr lang="zh-CN" altLang="en-US" sz="2400" b="1"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BE0A38F6-1448-714E-85C0-039FF49446BB}"/>
              </a:ext>
            </a:extLst>
          </p:cNvPr>
          <p:cNvSpPr>
            <a:spLocks noGrp="1"/>
          </p:cNvSpPr>
          <p:nvPr>
            <p:ph type="sldNum" sz="quarter" idx="12"/>
          </p:nvPr>
        </p:nvSpPr>
        <p:spPr/>
        <p:txBody>
          <a:bodyPr/>
          <a:lstStyle/>
          <a:p>
            <a:fld id="{69857F91-FCCC-1F40-8296-BFD08C7AB058}" type="slidenum">
              <a:rPr kumimoji="1" lang="zh-CN" altLang="en-US" smtClean="0"/>
              <a:t>13</a:t>
            </a:fld>
            <a:r>
              <a:rPr kumimoji="1" lang="en-US" altLang="zh-CN" dirty="0"/>
              <a:t>/29</a:t>
            </a:r>
            <a:endParaRPr kumimoji="1" lang="zh-CN" altLang="en-US" dirty="0"/>
          </a:p>
        </p:txBody>
      </p:sp>
    </p:spTree>
    <p:extLst>
      <p:ext uri="{BB962C8B-B14F-4D97-AF65-F5344CB8AC3E}">
        <p14:creationId xmlns:p14="http://schemas.microsoft.com/office/powerpoint/2010/main" val="3787892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C3906-F9CE-964A-8789-DBC8CB8B75D9}"/>
              </a:ext>
            </a:extLst>
          </p:cNvPr>
          <p:cNvPicPr>
            <a:picLocks noChangeAspect="1"/>
          </p:cNvPicPr>
          <p:nvPr/>
        </p:nvPicPr>
        <p:blipFill>
          <a:blip r:embed="rId2"/>
          <a:stretch>
            <a:fillRect/>
          </a:stretch>
        </p:blipFill>
        <p:spPr>
          <a:xfrm>
            <a:off x="1904588" y="1314000"/>
            <a:ext cx="7920000" cy="5544000"/>
          </a:xfrm>
          <a:prstGeom prst="rect">
            <a:avLst/>
          </a:prstGeom>
        </p:spPr>
      </p:pic>
      <p:sp>
        <p:nvSpPr>
          <p:cNvPr id="3" name="文本框 2">
            <a:extLst>
              <a:ext uri="{FF2B5EF4-FFF2-40B4-BE49-F238E27FC236}">
                <a16:creationId xmlns:a16="http://schemas.microsoft.com/office/drawing/2014/main" id="{3F5E9435-55FF-BD46-97BF-479C71D6261F}"/>
              </a:ext>
            </a:extLst>
          </p:cNvPr>
          <p:cNvSpPr txBox="1"/>
          <p:nvPr/>
        </p:nvSpPr>
        <p:spPr>
          <a:xfrm>
            <a:off x="2374106" y="371475"/>
            <a:ext cx="7443787" cy="461665"/>
          </a:xfrm>
          <a:prstGeom prst="rect">
            <a:avLst/>
          </a:prstGeom>
          <a:noFill/>
        </p:spPr>
        <p:txBody>
          <a:bodyPr wrap="square" rtlCol="0">
            <a:spAutoFit/>
          </a:bodyPr>
          <a:lstStyle/>
          <a:p>
            <a:pPr algn="ctr"/>
            <a:r>
              <a:rPr lang="en" altLang="zh-CN" sz="2400" b="1" dirty="0">
                <a:latin typeface="Times New Roman" panose="02020603050405020304" pitchFamily="18" charset="0"/>
                <a:cs typeface="Times New Roman" panose="02020603050405020304" pitchFamily="18" charset="0"/>
              </a:rPr>
              <a:t>Times of Transient Outburst Detections</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by Fermi/GBM</a:t>
            </a:r>
            <a:endParaRPr kumimoji="1" lang="zh-CN" altLang="en-US" sz="2400"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5D57346C-65B4-8D49-8F84-331E5E9ECCD0}"/>
              </a:ext>
            </a:extLst>
          </p:cNvPr>
          <p:cNvSpPr>
            <a:spLocks noGrp="1"/>
          </p:cNvSpPr>
          <p:nvPr>
            <p:ph type="sldNum" sz="quarter" idx="12"/>
          </p:nvPr>
        </p:nvSpPr>
        <p:spPr/>
        <p:txBody>
          <a:bodyPr/>
          <a:lstStyle/>
          <a:p>
            <a:fld id="{69857F91-FCCC-1F40-8296-BFD08C7AB058}" type="slidenum">
              <a:rPr kumimoji="1" lang="zh-CN" altLang="en-US" smtClean="0"/>
              <a:t>14</a:t>
            </a:fld>
            <a:r>
              <a:rPr kumimoji="1" lang="en-US" altLang="zh-CN" dirty="0"/>
              <a:t>/29</a:t>
            </a:r>
            <a:endParaRPr kumimoji="1" lang="zh-CN" altLang="en-US" dirty="0"/>
          </a:p>
        </p:txBody>
      </p:sp>
    </p:spTree>
    <p:extLst>
      <p:ext uri="{BB962C8B-B14F-4D97-AF65-F5344CB8AC3E}">
        <p14:creationId xmlns:p14="http://schemas.microsoft.com/office/powerpoint/2010/main" val="2237256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E945FE-BE6F-4083-AB5A-8D15AF050F7F}"/>
              </a:ext>
            </a:extLst>
          </p:cNvPr>
          <p:cNvPicPr>
            <a:picLocks noChangeAspect="1"/>
          </p:cNvPicPr>
          <p:nvPr/>
        </p:nvPicPr>
        <p:blipFill>
          <a:blip r:embed="rId2"/>
          <a:stretch>
            <a:fillRect/>
          </a:stretch>
        </p:blipFill>
        <p:spPr>
          <a:xfrm>
            <a:off x="722605" y="1306024"/>
            <a:ext cx="7200000" cy="4984615"/>
          </a:xfrm>
          <a:prstGeom prst="rect">
            <a:avLst/>
          </a:prstGeom>
        </p:spPr>
      </p:pic>
      <p:sp>
        <p:nvSpPr>
          <p:cNvPr id="6" name="文本框 5">
            <a:extLst>
              <a:ext uri="{FF2B5EF4-FFF2-40B4-BE49-F238E27FC236}">
                <a16:creationId xmlns:a16="http://schemas.microsoft.com/office/drawing/2014/main" id="{F788E4DD-0267-4500-9748-39344CCF0F1B}"/>
              </a:ext>
            </a:extLst>
          </p:cNvPr>
          <p:cNvSpPr txBox="1"/>
          <p:nvPr/>
        </p:nvSpPr>
        <p:spPr>
          <a:xfrm>
            <a:off x="1706137" y="244195"/>
            <a:ext cx="9077092" cy="523220"/>
          </a:xfrm>
          <a:prstGeom prst="rect">
            <a:avLst/>
          </a:prstGeom>
          <a:noFill/>
        </p:spPr>
        <p:txBody>
          <a:bodyPr wrap="square" rtlCol="0">
            <a:spAutoFit/>
          </a:bodyPr>
          <a:lstStyle/>
          <a:p>
            <a:pPr algn="ctr"/>
            <a:r>
              <a:rPr kumimoji="1" lang="en-US" altLang="zh-CN" sz="2800" b="1" dirty="0">
                <a:latin typeface="Times New Roman" panose="02020603050405020304" pitchFamily="18" charset="0"/>
                <a:cs typeface="Times New Roman" panose="02020603050405020304" pitchFamily="18" charset="0"/>
              </a:rPr>
              <a:t>Type I and Type II outbursts in X-ray pulsars</a:t>
            </a:r>
            <a:endParaRPr kumimoji="1" lang="zh-CN" altLang="en-US" sz="28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B6D91B7-80D8-44B5-A054-073A63D99950}"/>
              </a:ext>
            </a:extLst>
          </p:cNvPr>
          <p:cNvSpPr txBox="1"/>
          <p:nvPr/>
        </p:nvSpPr>
        <p:spPr>
          <a:xfrm>
            <a:off x="8437794" y="2024517"/>
            <a:ext cx="2948770" cy="2958567"/>
          </a:xfrm>
          <a:prstGeom prst="rect">
            <a:avLst/>
          </a:prstGeom>
          <a:solidFill>
            <a:schemeClr val="bg1"/>
          </a:solidFill>
          <a:ln w="25400" cap="rnd">
            <a:solidFill>
              <a:srgbClr val="0070C0"/>
            </a:solidFill>
            <a:round/>
          </a:ln>
          <a:effectLst/>
        </p:spPr>
        <p:txBody>
          <a:bodyPr wrap="square" rtlCol="0">
            <a:spAutoFit/>
          </a:bodyPr>
          <a:lstStyle/>
          <a:p>
            <a:pPr>
              <a:lnSpc>
                <a:spcPct val="150000"/>
              </a:lnSpc>
            </a:pPr>
            <a:r>
              <a:rPr kumimoji="1" lang="en-US" altLang="zh-CN" b="1" dirty="0">
                <a:latin typeface="Times New Roman" panose="02020603050405020304" pitchFamily="18" charset="0"/>
                <a:cs typeface="Times New Roman" panose="02020603050405020304" pitchFamily="18" charset="0"/>
              </a:rPr>
              <a:t>Type I outbursts:</a:t>
            </a:r>
          </a:p>
          <a:p>
            <a:pPr>
              <a:lnSpc>
                <a:spcPct val="150000"/>
              </a:lnSpc>
            </a:pP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1. locked to periastron</a:t>
            </a:r>
          </a:p>
          <a:p>
            <a:pPr>
              <a:lnSpc>
                <a:spcPct val="150000"/>
              </a:lnSpc>
            </a:pPr>
            <a:r>
              <a:rPr kumimoji="1" lang="en-US" altLang="zh-CN" dirty="0">
                <a:latin typeface="Times New Roman" panose="02020603050405020304" pitchFamily="18" charset="0"/>
                <a:cs typeface="Times New Roman" panose="02020603050405020304" pitchFamily="18" charset="0"/>
              </a:rPr>
              <a:t>  2. quasi-periodic accretion</a:t>
            </a:r>
          </a:p>
          <a:p>
            <a:pPr>
              <a:lnSpc>
                <a:spcPct val="150000"/>
              </a:lnSpc>
            </a:pPr>
            <a:endParaRPr kumimoji="1" lang="en-US" altLang="zh-CN" b="1" dirty="0">
              <a:latin typeface="Times New Roman" panose="02020603050405020304" pitchFamily="18" charset="0"/>
              <a:cs typeface="Times New Roman" panose="02020603050405020304" pitchFamily="18" charset="0"/>
            </a:endParaRPr>
          </a:p>
          <a:p>
            <a:pPr>
              <a:lnSpc>
                <a:spcPct val="150000"/>
              </a:lnSpc>
            </a:pPr>
            <a:r>
              <a:rPr kumimoji="1" lang="en-US" altLang="zh-CN" b="1" dirty="0">
                <a:latin typeface="Times New Roman" panose="02020603050405020304" pitchFamily="18" charset="0"/>
                <a:cs typeface="Times New Roman" panose="02020603050405020304" pitchFamily="18" charset="0"/>
              </a:rPr>
              <a:t>Type II outbursts:</a:t>
            </a:r>
          </a:p>
          <a:p>
            <a:pPr>
              <a:lnSpc>
                <a:spcPct val="150000"/>
              </a:lnSpc>
            </a:pPr>
            <a:r>
              <a:rPr kumimoji="1" lang="en-US" altLang="zh-CN" b="1"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1. warped Be-disk</a:t>
            </a:r>
          </a:p>
          <a:p>
            <a:pPr>
              <a:lnSpc>
                <a:spcPct val="150000"/>
              </a:lnSpc>
            </a:pPr>
            <a:r>
              <a:rPr kumimoji="1" lang="en-US" altLang="zh-CN" dirty="0">
                <a:latin typeface="Times New Roman" panose="02020603050405020304" pitchFamily="18" charset="0"/>
                <a:cs typeface="Times New Roman" panose="02020603050405020304" pitchFamily="18" charset="0"/>
              </a:rPr>
              <a:t>   2. disk accretion</a:t>
            </a:r>
          </a:p>
        </p:txBody>
      </p:sp>
      <p:sp>
        <p:nvSpPr>
          <p:cNvPr id="2" name="灯片编号占位符 1">
            <a:extLst>
              <a:ext uri="{FF2B5EF4-FFF2-40B4-BE49-F238E27FC236}">
                <a16:creationId xmlns:a16="http://schemas.microsoft.com/office/drawing/2014/main" id="{EF95201D-10EA-1846-A882-73DCBE89FCDC}"/>
              </a:ext>
            </a:extLst>
          </p:cNvPr>
          <p:cNvSpPr>
            <a:spLocks noGrp="1"/>
          </p:cNvSpPr>
          <p:nvPr>
            <p:ph type="sldNum" sz="quarter" idx="12"/>
          </p:nvPr>
        </p:nvSpPr>
        <p:spPr/>
        <p:txBody>
          <a:bodyPr/>
          <a:lstStyle/>
          <a:p>
            <a:fld id="{69857F91-FCCC-1F40-8296-BFD08C7AB058}" type="slidenum">
              <a:rPr kumimoji="1" lang="zh-CN" altLang="en-US" smtClean="0"/>
              <a:t>15</a:t>
            </a:fld>
            <a:r>
              <a:rPr kumimoji="1" lang="en-US" altLang="zh-CN" dirty="0"/>
              <a:t>/29</a:t>
            </a:r>
            <a:endParaRPr kumimoji="1" lang="zh-CN" altLang="en-US" dirty="0"/>
          </a:p>
        </p:txBody>
      </p:sp>
    </p:spTree>
    <p:extLst>
      <p:ext uri="{BB962C8B-B14F-4D97-AF65-F5344CB8AC3E}">
        <p14:creationId xmlns:p14="http://schemas.microsoft.com/office/powerpoint/2010/main" val="3667968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5FB1BDF3-996B-4D5F-B6C2-CDABB771671E}"/>
              </a:ext>
            </a:extLst>
          </p:cNvPr>
          <p:cNvPicPr>
            <a:picLocks noChangeAspect="1" noChangeArrowheads="1"/>
          </p:cNvPicPr>
          <p:nvPr/>
        </p:nvPicPr>
        <p:blipFill>
          <a:blip r:embed="rId2" cstate="print"/>
          <a:srcRect/>
          <a:stretch>
            <a:fillRect/>
          </a:stretch>
        </p:blipFill>
        <p:spPr bwMode="auto">
          <a:xfrm>
            <a:off x="2259238" y="1231066"/>
            <a:ext cx="7446215" cy="5248934"/>
          </a:xfrm>
          <a:prstGeom prst="rect">
            <a:avLst/>
          </a:prstGeom>
          <a:noFill/>
          <a:ln w="38100">
            <a:noFill/>
            <a:miter lim="800000"/>
            <a:headEnd/>
            <a:tailEnd/>
          </a:ln>
          <a:effectLst/>
        </p:spPr>
      </p:pic>
      <p:sp>
        <p:nvSpPr>
          <p:cNvPr id="2" name="文本框 1">
            <a:extLst>
              <a:ext uri="{FF2B5EF4-FFF2-40B4-BE49-F238E27FC236}">
                <a16:creationId xmlns:a16="http://schemas.microsoft.com/office/drawing/2014/main" id="{0961DEB6-8740-244D-8D50-22ECD8BFE3D5}"/>
              </a:ext>
            </a:extLst>
          </p:cNvPr>
          <p:cNvSpPr txBox="1"/>
          <p:nvPr/>
        </p:nvSpPr>
        <p:spPr>
          <a:xfrm>
            <a:off x="2040896" y="378000"/>
            <a:ext cx="8110207"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Different accretion flows in Type I and Type II outbursts</a:t>
            </a:r>
            <a:endParaRPr kumimoji="1" lang="zh-CN" altLang="en-US" sz="2400" b="1"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1E9A7248-B084-3C48-89B6-1BE4185FE969}"/>
              </a:ext>
            </a:extLst>
          </p:cNvPr>
          <p:cNvSpPr>
            <a:spLocks noGrp="1"/>
          </p:cNvSpPr>
          <p:nvPr>
            <p:ph type="sldNum" sz="quarter" idx="12"/>
          </p:nvPr>
        </p:nvSpPr>
        <p:spPr/>
        <p:txBody>
          <a:bodyPr/>
          <a:lstStyle/>
          <a:p>
            <a:fld id="{69857F91-FCCC-1F40-8296-BFD08C7AB058}" type="slidenum">
              <a:rPr kumimoji="1" lang="zh-CN" altLang="en-US" smtClean="0"/>
              <a:t>16</a:t>
            </a:fld>
            <a:r>
              <a:rPr kumimoji="1" lang="en-US" altLang="zh-CN" dirty="0"/>
              <a:t>/29</a:t>
            </a:r>
            <a:endParaRPr kumimoji="1" lang="zh-CN" altLang="en-US" dirty="0"/>
          </a:p>
        </p:txBody>
      </p:sp>
    </p:spTree>
    <p:extLst>
      <p:ext uri="{BB962C8B-B14F-4D97-AF65-F5344CB8AC3E}">
        <p14:creationId xmlns:p14="http://schemas.microsoft.com/office/powerpoint/2010/main" val="704427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33A5EB-211A-0141-87D1-FE83C92A0316}"/>
              </a:ext>
            </a:extLst>
          </p:cNvPr>
          <p:cNvPicPr>
            <a:picLocks noChangeAspect="1"/>
          </p:cNvPicPr>
          <p:nvPr/>
        </p:nvPicPr>
        <p:blipFill>
          <a:blip r:embed="rId2"/>
          <a:stretch>
            <a:fillRect/>
          </a:stretch>
        </p:blipFill>
        <p:spPr>
          <a:xfrm>
            <a:off x="776649" y="1142429"/>
            <a:ext cx="7250731" cy="1803635"/>
          </a:xfrm>
          <a:prstGeom prst="rect">
            <a:avLst/>
          </a:prstGeom>
        </p:spPr>
      </p:pic>
      <p:pic>
        <p:nvPicPr>
          <p:cNvPr id="3" name="图片 2">
            <a:extLst>
              <a:ext uri="{FF2B5EF4-FFF2-40B4-BE49-F238E27FC236}">
                <a16:creationId xmlns:a16="http://schemas.microsoft.com/office/drawing/2014/main" id="{F505BD43-155F-E44C-B26C-5E30680B491E}"/>
              </a:ext>
            </a:extLst>
          </p:cNvPr>
          <p:cNvPicPr>
            <a:picLocks noChangeAspect="1"/>
          </p:cNvPicPr>
          <p:nvPr/>
        </p:nvPicPr>
        <p:blipFill>
          <a:blip r:embed="rId3"/>
          <a:stretch>
            <a:fillRect/>
          </a:stretch>
        </p:blipFill>
        <p:spPr>
          <a:xfrm>
            <a:off x="1040448" y="2946064"/>
            <a:ext cx="6952807" cy="1651125"/>
          </a:xfrm>
          <a:prstGeom prst="rect">
            <a:avLst/>
          </a:prstGeom>
        </p:spPr>
      </p:pic>
      <p:pic>
        <p:nvPicPr>
          <p:cNvPr id="4" name="图片 3">
            <a:extLst>
              <a:ext uri="{FF2B5EF4-FFF2-40B4-BE49-F238E27FC236}">
                <a16:creationId xmlns:a16="http://schemas.microsoft.com/office/drawing/2014/main" id="{27825D7D-A4DB-A740-B603-19DF3F983EA9}"/>
              </a:ext>
            </a:extLst>
          </p:cNvPr>
          <p:cNvPicPr>
            <a:picLocks noChangeAspect="1"/>
          </p:cNvPicPr>
          <p:nvPr/>
        </p:nvPicPr>
        <p:blipFill>
          <a:blip r:embed="rId4"/>
          <a:stretch>
            <a:fillRect/>
          </a:stretch>
        </p:blipFill>
        <p:spPr>
          <a:xfrm>
            <a:off x="1513255" y="6472793"/>
            <a:ext cx="6480000" cy="389892"/>
          </a:xfrm>
          <a:prstGeom prst="rect">
            <a:avLst/>
          </a:prstGeom>
        </p:spPr>
      </p:pic>
      <p:pic>
        <p:nvPicPr>
          <p:cNvPr id="5" name="图片 4">
            <a:extLst>
              <a:ext uri="{FF2B5EF4-FFF2-40B4-BE49-F238E27FC236}">
                <a16:creationId xmlns:a16="http://schemas.microsoft.com/office/drawing/2014/main" id="{2D0CBEB9-EC3A-BE4E-8FC5-0ACB31ADFEDE}"/>
              </a:ext>
            </a:extLst>
          </p:cNvPr>
          <p:cNvPicPr>
            <a:picLocks noChangeAspect="1"/>
          </p:cNvPicPr>
          <p:nvPr/>
        </p:nvPicPr>
        <p:blipFill>
          <a:blip r:embed="rId5"/>
          <a:stretch>
            <a:fillRect/>
          </a:stretch>
        </p:blipFill>
        <p:spPr>
          <a:xfrm>
            <a:off x="688196" y="4634718"/>
            <a:ext cx="7330906" cy="1803634"/>
          </a:xfrm>
          <a:prstGeom prst="rect">
            <a:avLst/>
          </a:prstGeom>
        </p:spPr>
      </p:pic>
      <p:sp>
        <p:nvSpPr>
          <p:cNvPr id="6" name="文本框 5">
            <a:extLst>
              <a:ext uri="{FF2B5EF4-FFF2-40B4-BE49-F238E27FC236}">
                <a16:creationId xmlns:a16="http://schemas.microsoft.com/office/drawing/2014/main" id="{E1533673-0D53-1941-8EDC-399F9B2D8D00}"/>
              </a:ext>
            </a:extLst>
          </p:cNvPr>
          <p:cNvSpPr txBox="1"/>
          <p:nvPr/>
        </p:nvSpPr>
        <p:spPr>
          <a:xfrm>
            <a:off x="1743075" y="362363"/>
            <a:ext cx="9043987" cy="523220"/>
          </a:xfrm>
          <a:prstGeom prst="rect">
            <a:avLst/>
          </a:prstGeom>
          <a:noFill/>
        </p:spPr>
        <p:txBody>
          <a:bodyPr wrap="square" rtlCol="0">
            <a:spAutoFit/>
          </a:bodyPr>
          <a:lstStyle/>
          <a:p>
            <a:r>
              <a:rPr kumimoji="1" lang="en-US" altLang="zh-CN" sz="2800" b="1" dirty="0">
                <a:latin typeface="Times New Roman" panose="02020603050405020304" pitchFamily="18" charset="0"/>
                <a:cs typeface="Times New Roman" panose="02020603050405020304" pitchFamily="18" charset="0"/>
              </a:rPr>
              <a:t>Spin evolution of accreting pulsars</a:t>
            </a:r>
            <a:r>
              <a:rPr kumimoji="1" lang="zh-CN" altLang="en-US" sz="2800" b="1" dirty="0">
                <a:latin typeface="Times New Roman" panose="02020603050405020304" pitchFamily="18" charset="0"/>
                <a:cs typeface="Times New Roman" panose="02020603050405020304" pitchFamily="18" charset="0"/>
              </a:rPr>
              <a:t>：</a:t>
            </a:r>
            <a:r>
              <a:rPr kumimoji="1" lang="en-US" altLang="zh-CN" sz="2800" b="1" dirty="0">
                <a:latin typeface="Times New Roman" panose="02020603050405020304" pitchFamily="18" charset="0"/>
                <a:cs typeface="Times New Roman" panose="02020603050405020304" pitchFamily="18" charset="0"/>
              </a:rPr>
              <a:t>persistent pulsars</a:t>
            </a:r>
            <a:endParaRPr kumimoji="1" lang="zh-CN" altLang="en-US" sz="28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C4B9571-EB5E-3F48-AE41-53A5CAC23FF8}"/>
                  </a:ext>
                </a:extLst>
              </p:cNvPr>
              <p:cNvSpPr txBox="1"/>
              <p:nvPr/>
            </p:nvSpPr>
            <p:spPr>
              <a:xfrm>
                <a:off x="8291179" y="2778068"/>
                <a:ext cx="3274032" cy="4201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𝑃</m:t>
                          </m:r>
                        </m:e>
                        <m:sub>
                          <m:r>
                            <a:rPr kumimoji="1" lang="en-US" altLang="zh-CN" sz="2400" b="0" i="1" smtClean="0">
                              <a:latin typeface="Cambria Math" panose="02040503050406030204" pitchFamily="18" charset="0"/>
                            </a:rPr>
                            <m:t>𝑒𝑞</m:t>
                          </m:r>
                        </m:sub>
                      </m:sSub>
                      <m:r>
                        <a:rPr kumimoji="1" lang="en-US" altLang="zh-CN" sz="2400" b="0" i="1" smtClean="0">
                          <a:latin typeface="Cambria Math" panose="02040503050406030204" pitchFamily="18" charset="0"/>
                          <a:ea typeface="Cambria Math" panose="02040503050406030204" pitchFamily="18" charset="0"/>
                        </a:rPr>
                        <m:t>∝ </m:t>
                      </m:r>
                      <m:sSup>
                        <m:sSupPr>
                          <m:ctrlPr>
                            <a:rPr kumimoji="1" lang="en-US" altLang="zh-CN" sz="2400" b="0" i="1" smtClean="0">
                              <a:latin typeface="Cambria Math" panose="02040503050406030204" pitchFamily="18" charset="0"/>
                              <a:ea typeface="Cambria Math" panose="02040503050406030204" pitchFamily="18" charset="0"/>
                            </a:rPr>
                          </m:ctrlPr>
                        </m:sSupPr>
                        <m:e>
                          <m:r>
                            <a:rPr kumimoji="1" lang="en-US" altLang="zh-CN" sz="2400" b="0" i="1" smtClean="0">
                              <a:latin typeface="Cambria Math" panose="02040503050406030204" pitchFamily="18" charset="0"/>
                              <a:ea typeface="Cambria Math" panose="02040503050406030204" pitchFamily="18" charset="0"/>
                            </a:rPr>
                            <m:t>𝐵</m:t>
                          </m:r>
                        </m:e>
                        <m:sup>
                          <m:r>
                            <a:rPr kumimoji="1" lang="en-US" altLang="zh-CN" sz="2400" b="0" i="1" smtClean="0">
                              <a:latin typeface="Cambria Math" panose="02040503050406030204" pitchFamily="18" charset="0"/>
                              <a:ea typeface="Cambria Math" panose="02040503050406030204" pitchFamily="18" charset="0"/>
                            </a:rPr>
                            <m:t>6/7</m:t>
                          </m:r>
                        </m:sup>
                      </m:sSup>
                      <m:sSup>
                        <m:sSupPr>
                          <m:ctrlPr>
                            <a:rPr kumimoji="1" lang="en-US" altLang="zh-CN" sz="2400" b="0" i="1" smtClean="0">
                              <a:latin typeface="Cambria Math" panose="02040503050406030204" pitchFamily="18" charset="0"/>
                              <a:ea typeface="Cambria Math" panose="02040503050406030204" pitchFamily="18" charset="0"/>
                            </a:rPr>
                          </m:ctrlPr>
                        </m:sSupPr>
                        <m:e>
                          <m:acc>
                            <m:accPr>
                              <m:chr m:val="̇"/>
                              <m:ctrlPr>
                                <a:rPr kumimoji="1" lang="en-US" altLang="zh-CN" sz="2400" i="1">
                                  <a:latin typeface="Cambria Math" panose="02040503050406030204" pitchFamily="18" charset="0"/>
                                  <a:ea typeface="Cambria Math" panose="02040503050406030204" pitchFamily="18" charset="0"/>
                                </a:rPr>
                              </m:ctrlPr>
                            </m:accPr>
                            <m:e>
                              <m:r>
                                <a:rPr kumimoji="1" lang="en-US" altLang="zh-CN" sz="2400" i="1">
                                  <a:latin typeface="Cambria Math" panose="02040503050406030204" pitchFamily="18" charset="0"/>
                                  <a:ea typeface="Cambria Math" panose="02040503050406030204" pitchFamily="18" charset="0"/>
                                </a:rPr>
                                <m:t>𝑀</m:t>
                              </m:r>
                            </m:e>
                          </m:acc>
                        </m:e>
                        <m:sup>
                          <m:r>
                            <a:rPr kumimoji="1" lang="en-US" altLang="zh-CN" sz="2400" b="0" i="1" smtClean="0">
                              <a:latin typeface="Cambria Math" panose="02040503050406030204" pitchFamily="18" charset="0"/>
                              <a:ea typeface="Cambria Math" panose="02040503050406030204" pitchFamily="18" charset="0"/>
                            </a:rPr>
                            <m:t>−3/7</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EC4B9571-EB5E-3F48-AE41-53A5CAC23FF8}"/>
                  </a:ext>
                </a:extLst>
              </p:cNvPr>
              <p:cNvSpPr txBox="1">
                <a:spLocks noRot="1" noChangeAspect="1" noMove="1" noResize="1" noEditPoints="1" noAdjustHandles="1" noChangeArrowheads="1" noChangeShapeType="1" noTextEdit="1"/>
              </p:cNvSpPr>
              <p:nvPr/>
            </p:nvSpPr>
            <p:spPr>
              <a:xfrm>
                <a:off x="8291179" y="2778068"/>
                <a:ext cx="3274032" cy="420180"/>
              </a:xfrm>
              <a:prstGeom prst="rect">
                <a:avLst/>
              </a:prstGeom>
              <a:blipFill>
                <a:blip r:embed="rId6"/>
                <a:stretch>
                  <a:fillRect t="-5882" b="-26471"/>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6D210BF2-1512-3341-BD6D-4443CF8B2896}"/>
              </a:ext>
            </a:extLst>
          </p:cNvPr>
          <p:cNvSpPr txBox="1"/>
          <p:nvPr/>
        </p:nvSpPr>
        <p:spPr>
          <a:xfrm>
            <a:off x="8257054" y="2087110"/>
            <a:ext cx="3038250" cy="461665"/>
          </a:xfrm>
          <a:prstGeom prst="rect">
            <a:avLst/>
          </a:prstGeom>
          <a:noFill/>
        </p:spPr>
        <p:txBody>
          <a:bodyPr wrap="square" rtlCol="0">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Equilibrium period:</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8730AC4C-BBBA-9F4E-A3CF-2F13A03F64E2}"/>
              </a:ext>
            </a:extLst>
          </p:cNvPr>
          <p:cNvSpPr>
            <a:spLocks noGrp="1"/>
          </p:cNvSpPr>
          <p:nvPr>
            <p:ph type="sldNum" sz="quarter" idx="12"/>
          </p:nvPr>
        </p:nvSpPr>
        <p:spPr/>
        <p:txBody>
          <a:bodyPr/>
          <a:lstStyle/>
          <a:p>
            <a:fld id="{69857F91-FCCC-1F40-8296-BFD08C7AB058}" type="slidenum">
              <a:rPr kumimoji="1" lang="zh-CN" altLang="en-US" smtClean="0"/>
              <a:t>17</a:t>
            </a:fld>
            <a:r>
              <a:rPr kumimoji="1" lang="en-US" altLang="zh-CN" dirty="0"/>
              <a:t>/29</a:t>
            </a:r>
            <a:endParaRPr kumimoji="1" lang="zh-CN" altLang="en-US" dirty="0"/>
          </a:p>
        </p:txBody>
      </p:sp>
    </p:spTree>
    <p:extLst>
      <p:ext uri="{BB962C8B-B14F-4D97-AF65-F5344CB8AC3E}">
        <p14:creationId xmlns:p14="http://schemas.microsoft.com/office/powerpoint/2010/main" val="244991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121A910-8D47-DA4D-9C06-CEE62B520C9C}"/>
              </a:ext>
            </a:extLst>
          </p:cNvPr>
          <p:cNvPicPr>
            <a:picLocks noChangeAspect="1"/>
          </p:cNvPicPr>
          <p:nvPr/>
        </p:nvPicPr>
        <p:blipFill>
          <a:blip r:embed="rId3"/>
          <a:stretch>
            <a:fillRect/>
          </a:stretch>
        </p:blipFill>
        <p:spPr>
          <a:xfrm>
            <a:off x="1555514" y="1148297"/>
            <a:ext cx="7200000" cy="5709703"/>
          </a:xfrm>
          <a:prstGeom prst="rect">
            <a:avLst/>
          </a:prstGeom>
        </p:spPr>
      </p:pic>
      <p:sp>
        <p:nvSpPr>
          <p:cNvPr id="4" name="文本框 3">
            <a:extLst>
              <a:ext uri="{FF2B5EF4-FFF2-40B4-BE49-F238E27FC236}">
                <a16:creationId xmlns:a16="http://schemas.microsoft.com/office/drawing/2014/main" id="{65A37E79-2648-AA46-9091-5DB24311988D}"/>
              </a:ext>
            </a:extLst>
          </p:cNvPr>
          <p:cNvSpPr txBox="1"/>
          <p:nvPr/>
        </p:nvSpPr>
        <p:spPr>
          <a:xfrm>
            <a:off x="8969827" y="2474446"/>
            <a:ext cx="2743200" cy="523220"/>
          </a:xfrm>
          <a:prstGeom prst="rect">
            <a:avLst/>
          </a:prstGeom>
          <a:noFill/>
          <a:ln w="25400">
            <a:solidFill>
              <a:schemeClr val="accent1"/>
            </a:solidFill>
          </a:ln>
        </p:spPr>
        <p:txBody>
          <a:bodyPr wrap="square" rtlCol="0">
            <a:spAutoFit/>
          </a:bodyPr>
          <a:lstStyle/>
          <a:p>
            <a:r>
              <a:rPr kumimoji="1" lang="en-US" altLang="zh-CN" sz="2800" b="1" dirty="0">
                <a:solidFill>
                  <a:srgbClr val="FF0000"/>
                </a:solidFill>
                <a:latin typeface="Times New Roman" panose="02020603050405020304" pitchFamily="18" charset="0"/>
                <a:cs typeface="Times New Roman" panose="02020603050405020304" pitchFamily="18" charset="0"/>
              </a:rPr>
              <a:t>Torque reversal</a:t>
            </a:r>
            <a:endParaRPr kumimoji="1" lang="zh-CN"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6" name="直线箭头连接符 5">
            <a:extLst>
              <a:ext uri="{FF2B5EF4-FFF2-40B4-BE49-F238E27FC236}">
                <a16:creationId xmlns:a16="http://schemas.microsoft.com/office/drawing/2014/main" id="{AEB3F743-B4D7-2E4E-BCEE-D876694D8D6C}"/>
              </a:ext>
            </a:extLst>
          </p:cNvPr>
          <p:cNvCxnSpPr>
            <a:cxnSpLocks/>
          </p:cNvCxnSpPr>
          <p:nvPr/>
        </p:nvCxnSpPr>
        <p:spPr>
          <a:xfrm flipH="1" flipV="1">
            <a:off x="8186739" y="1557338"/>
            <a:ext cx="783088" cy="81438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E5734027-BBB0-C746-960A-0C8D72B5CD45}"/>
              </a:ext>
            </a:extLst>
          </p:cNvPr>
          <p:cNvSpPr>
            <a:spLocks noGrp="1"/>
          </p:cNvSpPr>
          <p:nvPr>
            <p:ph type="sldNum" sz="quarter" idx="12"/>
          </p:nvPr>
        </p:nvSpPr>
        <p:spPr/>
        <p:txBody>
          <a:bodyPr/>
          <a:lstStyle/>
          <a:p>
            <a:fld id="{69857F91-FCCC-1F40-8296-BFD08C7AB058}" type="slidenum">
              <a:rPr kumimoji="1" lang="zh-CN" altLang="en-US" smtClean="0"/>
              <a:t>18</a:t>
            </a:fld>
            <a:r>
              <a:rPr kumimoji="1" lang="en-US" altLang="zh-CN" dirty="0"/>
              <a:t>/29</a:t>
            </a:r>
            <a:endParaRPr kumimoji="1" lang="zh-CN" altLang="en-US" dirty="0"/>
          </a:p>
        </p:txBody>
      </p:sp>
    </p:spTree>
    <p:extLst>
      <p:ext uri="{BB962C8B-B14F-4D97-AF65-F5344CB8AC3E}">
        <p14:creationId xmlns:p14="http://schemas.microsoft.com/office/powerpoint/2010/main" val="4158795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1FC845-8BDA-CB4D-A574-4794E910A365}"/>
              </a:ext>
            </a:extLst>
          </p:cNvPr>
          <p:cNvPicPr>
            <a:picLocks noChangeAspect="1"/>
          </p:cNvPicPr>
          <p:nvPr/>
        </p:nvPicPr>
        <p:blipFill>
          <a:blip r:embed="rId3"/>
          <a:stretch>
            <a:fillRect/>
          </a:stretch>
        </p:blipFill>
        <p:spPr>
          <a:xfrm>
            <a:off x="2202114" y="1174675"/>
            <a:ext cx="6840000" cy="5507744"/>
          </a:xfrm>
          <a:prstGeom prst="rect">
            <a:avLst/>
          </a:prstGeom>
        </p:spPr>
      </p:pic>
      <p:sp>
        <p:nvSpPr>
          <p:cNvPr id="3" name="文本框 2">
            <a:extLst>
              <a:ext uri="{FF2B5EF4-FFF2-40B4-BE49-F238E27FC236}">
                <a16:creationId xmlns:a16="http://schemas.microsoft.com/office/drawing/2014/main" id="{4E26B2AB-90D4-5A4B-A780-3D20EDDE50DF}"/>
              </a:ext>
            </a:extLst>
          </p:cNvPr>
          <p:cNvSpPr txBox="1"/>
          <p:nvPr/>
        </p:nvSpPr>
        <p:spPr>
          <a:xfrm>
            <a:off x="1743075" y="362363"/>
            <a:ext cx="9043987" cy="523220"/>
          </a:xfrm>
          <a:prstGeom prst="rect">
            <a:avLst/>
          </a:prstGeom>
          <a:noFill/>
        </p:spPr>
        <p:txBody>
          <a:bodyPr wrap="square" rtlCol="0">
            <a:spAutoFit/>
          </a:bodyPr>
          <a:lstStyle/>
          <a:p>
            <a:pPr algn="ctr"/>
            <a:r>
              <a:rPr kumimoji="1" lang="en-US" altLang="zh-CN" sz="2800" b="1" dirty="0">
                <a:latin typeface="Times New Roman" panose="02020603050405020304" pitchFamily="18" charset="0"/>
                <a:cs typeface="Times New Roman" panose="02020603050405020304" pitchFamily="18" charset="0"/>
              </a:rPr>
              <a:t>Transient pulsars are spun-up during outbursts</a:t>
            </a:r>
            <a:endParaRPr kumimoji="1" lang="zh-CN" altLang="en-US" sz="2800" b="1"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0CE33FE8-EA29-DC4B-8D53-315459E47F85}"/>
              </a:ext>
            </a:extLst>
          </p:cNvPr>
          <p:cNvSpPr>
            <a:spLocks noGrp="1"/>
          </p:cNvSpPr>
          <p:nvPr>
            <p:ph type="sldNum" sz="quarter" idx="12"/>
          </p:nvPr>
        </p:nvSpPr>
        <p:spPr/>
        <p:txBody>
          <a:bodyPr/>
          <a:lstStyle/>
          <a:p>
            <a:fld id="{69857F91-FCCC-1F40-8296-BFD08C7AB058}" type="slidenum">
              <a:rPr kumimoji="1" lang="zh-CN" altLang="en-US" smtClean="0"/>
              <a:t>19</a:t>
            </a:fld>
            <a:r>
              <a:rPr kumimoji="1" lang="en-US" altLang="zh-CN" dirty="0"/>
              <a:t>/29</a:t>
            </a:r>
            <a:endParaRPr kumimoji="1" lang="zh-CN" altLang="en-US" dirty="0"/>
          </a:p>
        </p:txBody>
      </p:sp>
    </p:spTree>
    <p:extLst>
      <p:ext uri="{BB962C8B-B14F-4D97-AF65-F5344CB8AC3E}">
        <p14:creationId xmlns:p14="http://schemas.microsoft.com/office/powerpoint/2010/main" val="287898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6FCA466-3B64-452C-B2FE-FBB37C94D9B1}"/>
              </a:ext>
            </a:extLst>
          </p:cNvPr>
          <p:cNvSpPr txBox="1"/>
          <p:nvPr/>
        </p:nvSpPr>
        <p:spPr>
          <a:xfrm>
            <a:off x="3574473" y="177993"/>
            <a:ext cx="4627418" cy="923330"/>
          </a:xfrm>
          <a:prstGeom prst="rect">
            <a:avLst/>
          </a:prstGeom>
          <a:noFill/>
        </p:spPr>
        <p:txBody>
          <a:bodyPr wrap="square" rtlCol="0">
            <a:spAutoFit/>
          </a:bodyPr>
          <a:lstStyle/>
          <a:p>
            <a:pPr algn="ctr"/>
            <a:r>
              <a:rPr kumimoji="1" lang="en-US" altLang="zh-CN" sz="5400" b="1" dirty="0">
                <a:solidFill>
                  <a:srgbClr val="FF0000"/>
                </a:solidFill>
                <a:latin typeface="Times New Roman" panose="02020603050405020304" pitchFamily="18" charset="0"/>
                <a:cs typeface="Times New Roman" panose="02020603050405020304" pitchFamily="18" charset="0"/>
              </a:rPr>
              <a:t>Outline</a:t>
            </a:r>
            <a:endParaRPr kumimoji="1" lang="zh-CN" altLang="en-US" sz="5400" b="1" dirty="0">
              <a:solidFill>
                <a:srgbClr val="FF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52A56DD-1948-4DAB-A00F-DDFE759A92A6}"/>
              </a:ext>
            </a:extLst>
          </p:cNvPr>
          <p:cNvSpPr txBox="1"/>
          <p:nvPr/>
        </p:nvSpPr>
        <p:spPr>
          <a:xfrm>
            <a:off x="1572491" y="1482436"/>
            <a:ext cx="8631382" cy="4031873"/>
          </a:xfrm>
          <a:prstGeom prst="rect">
            <a:avLst/>
          </a:prstGeom>
          <a:noFill/>
        </p:spPr>
        <p:txBody>
          <a:bodyPr wrap="square" rtlCol="0">
            <a:spAutoFit/>
          </a:bodyPr>
          <a:lstStyle/>
          <a:p>
            <a:pPr marL="457200" indent="-457200">
              <a:buFont typeface="Wingdings" panose="05000000000000000000" pitchFamily="2" charset="2"/>
              <a:buChar char="Ø"/>
            </a:pPr>
            <a:r>
              <a:rPr kumimoji="1" lang="en-US" altLang="zh-CN" sz="3200" dirty="0">
                <a:latin typeface="Times New Roman" panose="02020603050405020304" pitchFamily="18" charset="0"/>
                <a:cs typeface="Times New Roman" panose="02020603050405020304" pitchFamily="18" charset="0"/>
              </a:rPr>
              <a:t>Introduction</a:t>
            </a:r>
          </a:p>
          <a:p>
            <a:pPr marL="457200" indent="-457200">
              <a:buFont typeface="Wingdings" panose="05000000000000000000" pitchFamily="2" charset="2"/>
              <a:buChar char="Ø"/>
            </a:pPr>
            <a:endParaRPr kumimoji="1"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kumimoji="1" lang="en-US" altLang="zh-CN" sz="3200" dirty="0">
                <a:latin typeface="Times New Roman" panose="02020603050405020304" pitchFamily="18" charset="0"/>
                <a:cs typeface="Times New Roman" panose="02020603050405020304" pitchFamily="18" charset="0"/>
              </a:rPr>
              <a:t>Gamma-ray binaries – Non-accreting pulsars</a:t>
            </a:r>
          </a:p>
          <a:p>
            <a:pPr marL="457200" indent="-457200">
              <a:buFont typeface="Wingdings" panose="05000000000000000000" pitchFamily="2" charset="2"/>
              <a:buChar char="Ø"/>
            </a:pPr>
            <a:endParaRPr kumimoji="1"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kumimoji="1" lang="en-US" altLang="zh-CN" sz="3200" dirty="0">
                <a:latin typeface="Times New Roman" panose="02020603050405020304" pitchFamily="18" charset="0"/>
                <a:cs typeface="Times New Roman" panose="02020603050405020304" pitchFamily="18" charset="0"/>
              </a:rPr>
              <a:t>Giant outbursts in accreting X-ray pulsars &amp;               Pulsating </a:t>
            </a:r>
            <a:r>
              <a:rPr kumimoji="1" lang="en-US" altLang="zh-CN" sz="3200" dirty="0" err="1">
                <a:latin typeface="Times New Roman" panose="02020603050405020304" pitchFamily="18" charset="0"/>
                <a:cs typeface="Times New Roman" panose="02020603050405020304" pitchFamily="18" charset="0"/>
              </a:rPr>
              <a:t>ultraluminous</a:t>
            </a:r>
            <a:r>
              <a:rPr kumimoji="1" lang="en-US" altLang="zh-CN" sz="3200" dirty="0">
                <a:latin typeface="Times New Roman" panose="02020603050405020304" pitchFamily="18" charset="0"/>
                <a:cs typeface="Times New Roman" panose="02020603050405020304" pitchFamily="18" charset="0"/>
              </a:rPr>
              <a:t> source</a:t>
            </a:r>
          </a:p>
          <a:p>
            <a:pPr marL="457200" indent="-457200">
              <a:buFont typeface="Wingdings" panose="05000000000000000000" pitchFamily="2" charset="2"/>
              <a:buChar char="Ø"/>
            </a:pPr>
            <a:endParaRPr kumimoji="1"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kumimoji="1" lang="en-US" altLang="zh-CN" sz="3200" dirty="0">
                <a:latin typeface="Times New Roman" panose="02020603050405020304" pitchFamily="18" charset="0"/>
                <a:cs typeface="Times New Roman" panose="02020603050405020304" pitchFamily="18" charset="0"/>
              </a:rPr>
              <a:t>Summary</a:t>
            </a:r>
            <a:endParaRPr kumimoji="1" lang="zh-CN" altLang="en-US" sz="32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4D5B8165-B356-8F48-A630-0663F7FDE02D}"/>
              </a:ext>
            </a:extLst>
          </p:cNvPr>
          <p:cNvSpPr>
            <a:spLocks noGrp="1"/>
          </p:cNvSpPr>
          <p:nvPr>
            <p:ph type="sldNum" sz="quarter" idx="12"/>
          </p:nvPr>
        </p:nvSpPr>
        <p:spPr/>
        <p:txBody>
          <a:bodyPr/>
          <a:lstStyle/>
          <a:p>
            <a:fld id="{69857F91-FCCC-1F40-8296-BFD08C7AB058}" type="slidenum">
              <a:rPr kumimoji="1" lang="zh-CN" altLang="en-US" smtClean="0"/>
              <a:t>2</a:t>
            </a:fld>
            <a:r>
              <a:rPr kumimoji="1" lang="en-US" altLang="zh-CN" dirty="0"/>
              <a:t>/29</a:t>
            </a:r>
            <a:endParaRPr kumimoji="1" lang="zh-CN" altLang="en-US" dirty="0"/>
          </a:p>
        </p:txBody>
      </p:sp>
    </p:spTree>
    <p:extLst>
      <p:ext uri="{BB962C8B-B14F-4D97-AF65-F5344CB8AC3E}">
        <p14:creationId xmlns:p14="http://schemas.microsoft.com/office/powerpoint/2010/main" val="890554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9BC8FA-46C5-4348-B1A4-3CD4B6D992C5}"/>
              </a:ext>
            </a:extLst>
          </p:cNvPr>
          <p:cNvPicPr>
            <a:picLocks noChangeAspect="1"/>
          </p:cNvPicPr>
          <p:nvPr/>
        </p:nvPicPr>
        <p:blipFill>
          <a:blip r:embed="rId2"/>
          <a:stretch>
            <a:fillRect/>
          </a:stretch>
        </p:blipFill>
        <p:spPr>
          <a:xfrm>
            <a:off x="6500812" y="1251114"/>
            <a:ext cx="5040000" cy="4756596"/>
          </a:xfrm>
          <a:prstGeom prst="rect">
            <a:avLst/>
          </a:prstGeom>
        </p:spPr>
      </p:pic>
      <p:sp>
        <p:nvSpPr>
          <p:cNvPr id="3" name="文本框 2">
            <a:extLst>
              <a:ext uri="{FF2B5EF4-FFF2-40B4-BE49-F238E27FC236}">
                <a16:creationId xmlns:a16="http://schemas.microsoft.com/office/drawing/2014/main" id="{041C9ED3-D10F-844A-A629-D35601ED70F2}"/>
              </a:ext>
            </a:extLst>
          </p:cNvPr>
          <p:cNvSpPr txBox="1"/>
          <p:nvPr/>
        </p:nvSpPr>
        <p:spPr>
          <a:xfrm>
            <a:off x="1357313" y="357188"/>
            <a:ext cx="9858375"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Giant outbursts: Spin-up rate is tightly correlated with X-ray luminosity</a:t>
            </a:r>
            <a:endParaRPr kumimoji="1" lang="zh-CN" altLang="en-US" sz="2400"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DA61A285-2990-7A46-A1A2-1990B10A840A}"/>
              </a:ext>
            </a:extLst>
          </p:cNvPr>
          <p:cNvSpPr txBox="1"/>
          <p:nvPr/>
        </p:nvSpPr>
        <p:spPr>
          <a:xfrm>
            <a:off x="8301038" y="6049743"/>
            <a:ext cx="3071813"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Weng et al. 2017</a:t>
            </a:r>
            <a:endParaRPr kumimoji="1" lang="zh-CN" altLang="en-US" sz="2400"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EF48F0DA-BFDF-8743-934E-60FCAE548436}"/>
              </a:ext>
            </a:extLst>
          </p:cNvPr>
          <p:cNvPicPr>
            <a:picLocks noChangeAspect="1"/>
          </p:cNvPicPr>
          <p:nvPr/>
        </p:nvPicPr>
        <p:blipFill>
          <a:blip r:embed="rId3"/>
          <a:stretch>
            <a:fillRect/>
          </a:stretch>
        </p:blipFill>
        <p:spPr>
          <a:xfrm>
            <a:off x="674878" y="1269000"/>
            <a:ext cx="5611622" cy="4320000"/>
          </a:xfrm>
          <a:prstGeom prst="rect">
            <a:avLst/>
          </a:prstGeom>
        </p:spPr>
      </p:pic>
      <p:sp>
        <p:nvSpPr>
          <p:cNvPr id="6" name="文本框 5">
            <a:extLst>
              <a:ext uri="{FF2B5EF4-FFF2-40B4-BE49-F238E27FC236}">
                <a16:creationId xmlns:a16="http://schemas.microsoft.com/office/drawing/2014/main" id="{B945EB14-6638-AA4E-B370-1D1C7E0E6F01}"/>
              </a:ext>
            </a:extLst>
          </p:cNvPr>
          <p:cNvSpPr txBox="1"/>
          <p:nvPr/>
        </p:nvSpPr>
        <p:spPr>
          <a:xfrm>
            <a:off x="2409813" y="5916383"/>
            <a:ext cx="3071813" cy="461665"/>
          </a:xfrm>
          <a:prstGeom prst="rect">
            <a:avLst/>
          </a:prstGeom>
          <a:noFill/>
        </p:spPr>
        <p:txBody>
          <a:bodyPr wrap="square" rtlCol="0">
            <a:spAutoFit/>
          </a:bodyPr>
          <a:lstStyle/>
          <a:p>
            <a:r>
              <a:rPr kumimoji="1" lang="en-US" altLang="zh-CN" sz="2400" b="1" dirty="0" err="1">
                <a:latin typeface="Times New Roman" panose="02020603050405020304" pitchFamily="18" charset="0"/>
                <a:cs typeface="Times New Roman" panose="02020603050405020304" pitchFamily="18" charset="0"/>
              </a:rPr>
              <a:t>Bildsten</a:t>
            </a:r>
            <a:r>
              <a:rPr kumimoji="1" lang="en-US" altLang="zh-CN" sz="2400" b="1" dirty="0">
                <a:latin typeface="Times New Roman" panose="02020603050405020304" pitchFamily="18" charset="0"/>
                <a:cs typeface="Times New Roman" panose="02020603050405020304" pitchFamily="18" charset="0"/>
              </a:rPr>
              <a:t> et al. 1997</a:t>
            </a:r>
            <a:endParaRPr kumimoji="1" lang="zh-CN" altLang="en-US" sz="2400" b="1" dirty="0">
              <a:latin typeface="Times New Roman" panose="02020603050405020304" pitchFamily="18" charset="0"/>
              <a:cs typeface="Times New Roman" panose="02020603050405020304" pitchFamily="18" charset="0"/>
            </a:endParaRPr>
          </a:p>
        </p:txBody>
      </p:sp>
      <p:sp>
        <p:nvSpPr>
          <p:cNvPr id="7" name="灯片编号占位符 6">
            <a:extLst>
              <a:ext uri="{FF2B5EF4-FFF2-40B4-BE49-F238E27FC236}">
                <a16:creationId xmlns:a16="http://schemas.microsoft.com/office/drawing/2014/main" id="{7AE9C17B-326C-434B-A1FE-81BDD61D20BC}"/>
              </a:ext>
            </a:extLst>
          </p:cNvPr>
          <p:cNvSpPr>
            <a:spLocks noGrp="1"/>
          </p:cNvSpPr>
          <p:nvPr>
            <p:ph type="sldNum" sz="quarter" idx="12"/>
          </p:nvPr>
        </p:nvSpPr>
        <p:spPr/>
        <p:txBody>
          <a:bodyPr/>
          <a:lstStyle/>
          <a:p>
            <a:fld id="{69857F91-FCCC-1F40-8296-BFD08C7AB058}" type="slidenum">
              <a:rPr kumimoji="1" lang="zh-CN" altLang="en-US" smtClean="0"/>
              <a:t>20</a:t>
            </a:fld>
            <a:r>
              <a:rPr kumimoji="1" lang="en-US" altLang="zh-CN" dirty="0"/>
              <a:t>/29</a:t>
            </a:r>
            <a:endParaRPr kumimoji="1" lang="zh-CN" altLang="en-US" dirty="0"/>
          </a:p>
        </p:txBody>
      </p:sp>
    </p:spTree>
    <p:extLst>
      <p:ext uri="{BB962C8B-B14F-4D97-AF65-F5344CB8AC3E}">
        <p14:creationId xmlns:p14="http://schemas.microsoft.com/office/powerpoint/2010/main" val="17731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0A3B1C-6896-4A77-8DB8-847D1AE0926A}"/>
              </a:ext>
            </a:extLst>
          </p:cNvPr>
          <p:cNvPicPr>
            <a:picLocks noChangeAspect="1"/>
          </p:cNvPicPr>
          <p:nvPr/>
        </p:nvPicPr>
        <p:blipFill>
          <a:blip r:embed="rId2"/>
          <a:stretch>
            <a:fillRect/>
          </a:stretch>
        </p:blipFill>
        <p:spPr>
          <a:xfrm>
            <a:off x="505811" y="1161580"/>
            <a:ext cx="7920000" cy="4534839"/>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ACFA894-AB19-4C9D-9C36-8508F3A5BBFE}"/>
                  </a:ext>
                </a:extLst>
              </p:cNvPr>
              <p:cNvSpPr txBox="1"/>
              <p:nvPr/>
            </p:nvSpPr>
            <p:spPr>
              <a:xfrm>
                <a:off x="8536648" y="1655185"/>
                <a:ext cx="2948770" cy="3233642"/>
              </a:xfrm>
              <a:prstGeom prst="rect">
                <a:avLst/>
              </a:prstGeom>
              <a:solidFill>
                <a:schemeClr val="bg1"/>
              </a:solidFill>
              <a:ln w="25400" cap="rnd">
                <a:solidFill>
                  <a:schemeClr val="accent5"/>
                </a:solidFill>
                <a:round/>
              </a:ln>
              <a:effectLst/>
            </p:spPr>
            <p:txBody>
              <a:bodyPr wrap="square" rtlCol="0">
                <a:spAutoFit/>
              </a:bodyPr>
              <a:lstStyle/>
              <a:p>
                <a:pPr>
                  <a:lnSpc>
                    <a:spcPct val="150000"/>
                  </a:lnSpc>
                </a:pPr>
                <a14:m>
                  <m:oMath xmlns:m="http://schemas.openxmlformats.org/officeDocument/2006/math">
                    <m:r>
                      <a:rPr kumimoji="1" lang="en-US" altLang="zh-CN" b="1" i="1" dirty="0" smtClean="0">
                        <a:latin typeface="Cambria Math" panose="02040503050406030204" pitchFamily="18" charset="0"/>
                      </a:rPr>
                      <m:t>𝑳</m:t>
                    </m:r>
                  </m:oMath>
                </a14:m>
                <a:r>
                  <a:rPr kumimoji="1" lang="en-US" altLang="zh-CN" b="1" baseline="-25000" dirty="0" err="1">
                    <a:latin typeface="Times New Roman" panose="02020603050405020304" pitchFamily="18" charset="0"/>
                    <a:cs typeface="Times New Roman" panose="02020603050405020304" pitchFamily="18" charset="0"/>
                  </a:rPr>
                  <a:t>peak</a:t>
                </a:r>
                <a:r>
                  <a:rPr kumimoji="1" lang="en-US" altLang="zh-CN" dirty="0">
                    <a:latin typeface="Times New Roman" panose="02020603050405020304" pitchFamily="18" charset="0"/>
                    <a:cs typeface="Times New Roman" panose="02020603050405020304" pitchFamily="18" charset="0"/>
                  </a:rPr>
                  <a:t>: Peak luminosity</a:t>
                </a:r>
              </a:p>
              <a:p>
                <a:pPr>
                  <a:lnSpc>
                    <a:spcPct val="150000"/>
                  </a:lnSpc>
                </a:pPr>
                <a:endParaRPr kumimoji="1" lang="en-US" altLang="zh-CN" dirty="0">
                  <a:latin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r>
                      <a:rPr kumimoji="1" lang="en-US" altLang="zh-CN" b="1" i="1" dirty="0" smtClean="0">
                        <a:latin typeface="Cambria Math" panose="02040503050406030204" pitchFamily="18" charset="0"/>
                      </a:rPr>
                      <m:t>𝑻</m:t>
                    </m:r>
                  </m:oMath>
                </a14:m>
                <a:r>
                  <a:rPr kumimoji="1" lang="en-US" altLang="zh-CN" b="1" baseline="-25000" dirty="0">
                    <a:latin typeface="Times New Roman" panose="02020603050405020304" pitchFamily="18" charset="0"/>
                    <a:cs typeface="Times New Roman" panose="02020603050405020304" pitchFamily="18" charset="0"/>
                  </a:rPr>
                  <a:t>50</a:t>
                </a:r>
                <a:r>
                  <a:rPr kumimoji="1" lang="en-US" altLang="zh-CN" dirty="0">
                    <a:latin typeface="Times New Roman" panose="02020603050405020304" pitchFamily="18" charset="0"/>
                    <a:cs typeface="Times New Roman" panose="02020603050405020304" pitchFamily="18" charset="0"/>
                  </a:rPr>
                  <a:t>: Outburst duration</a:t>
                </a:r>
              </a:p>
              <a:p>
                <a:pPr>
                  <a:lnSpc>
                    <a:spcPct val="150000"/>
                  </a:lnSpc>
                </a:pPr>
                <a:endParaRPr kumimoji="1" lang="en-US" altLang="zh-CN" dirty="0">
                  <a:latin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r>
                      <a:rPr kumimoji="1" lang="en-US" altLang="zh-CN" b="1" i="1" dirty="0" smtClean="0">
                        <a:latin typeface="Cambria Math" panose="02040503050406030204" pitchFamily="18" charset="0"/>
                      </a:rPr>
                      <m:t>𝑬</m:t>
                    </m:r>
                  </m:oMath>
                </a14:m>
                <a:r>
                  <a:rPr kumimoji="1" lang="en-US" altLang="zh-CN" b="1" baseline="-25000" dirty="0" err="1">
                    <a:latin typeface="Times New Roman" panose="02020603050405020304" pitchFamily="18" charset="0"/>
                    <a:cs typeface="Times New Roman" panose="02020603050405020304" pitchFamily="18" charset="0"/>
                  </a:rPr>
                  <a:t>tot</a:t>
                </a:r>
                <a:r>
                  <a:rPr kumimoji="1" lang="en-US" altLang="zh-CN" dirty="0">
                    <a:latin typeface="Times New Roman" panose="02020603050405020304" pitchFamily="18" charset="0"/>
                    <a:cs typeface="Times New Roman" panose="02020603050405020304" pitchFamily="18" charset="0"/>
                  </a:rPr>
                  <a:t>: Total energy radiated during </a:t>
                </a:r>
                <a14:m>
                  <m:oMath xmlns:m="http://schemas.openxmlformats.org/officeDocument/2006/math">
                    <m:r>
                      <a:rPr kumimoji="1" lang="en-US" altLang="zh-CN" b="1" i="1" dirty="0" smtClean="0">
                        <a:latin typeface="Cambria Math" panose="02040503050406030204" pitchFamily="18" charset="0"/>
                      </a:rPr>
                      <m:t>𝑻</m:t>
                    </m:r>
                  </m:oMath>
                </a14:m>
                <a:r>
                  <a:rPr kumimoji="1" lang="en-US" altLang="zh-CN" b="1" baseline="-25000" dirty="0">
                    <a:latin typeface="Times New Roman" panose="02020603050405020304" pitchFamily="18" charset="0"/>
                    <a:cs typeface="Times New Roman" panose="02020603050405020304" pitchFamily="18" charset="0"/>
                  </a:rPr>
                  <a:t>50</a:t>
                </a:r>
              </a:p>
              <a:p>
                <a:pPr>
                  <a:lnSpc>
                    <a:spcPct val="150000"/>
                  </a:lnSpc>
                </a:pPr>
                <a:endParaRPr kumimoji="1" lang="en-US" altLang="zh-CN" baseline="-25000" dirty="0">
                  <a:latin typeface="Times New Roman" panose="02020603050405020304" pitchFamily="18" charset="0"/>
                  <a:cs typeface="Times New Roman" panose="02020603050405020304" pitchFamily="18" charset="0"/>
                </a:endParaRPr>
              </a:p>
              <a:p>
                <a:pPr>
                  <a:lnSpc>
                    <a:spcPct val="150000"/>
                  </a:lnSpc>
                </a:pPr>
                <a14:m>
                  <m:oMath xmlns:m="http://schemas.openxmlformats.org/officeDocument/2006/math">
                    <m:acc>
                      <m:accPr>
                        <m:chr m:val="̅"/>
                        <m:ctrlPr>
                          <a:rPr kumimoji="1" lang="zh-CN" altLang="en-US" b="1" i="1" smtClean="0">
                            <a:latin typeface="Cambria Math" panose="02040503050406030204" pitchFamily="18" charset="0"/>
                          </a:rPr>
                        </m:ctrlPr>
                      </m:accPr>
                      <m:e>
                        <m:r>
                          <a:rPr kumimoji="1" lang="en-US" altLang="zh-CN" b="1" i="1" smtClean="0">
                            <a:latin typeface="Cambria Math" panose="02040503050406030204" pitchFamily="18" charset="0"/>
                          </a:rPr>
                          <m:t>𝑳</m:t>
                        </m:r>
                      </m:e>
                    </m:acc>
                  </m:oMath>
                </a14:m>
                <a:r>
                  <a:rPr kumimoji="1" lang="en-US" altLang="zh-CN" b="1" baseline="-25000" dirty="0">
                    <a:latin typeface="Times New Roman" panose="02020603050405020304" pitchFamily="18" charset="0"/>
                    <a:cs typeface="Times New Roman" panose="02020603050405020304" pitchFamily="18" charset="0"/>
                  </a:rPr>
                  <a:t>X</a:t>
                </a:r>
                <a:r>
                  <a:rPr kumimoji="1" lang="en-US" altLang="zh-CN" dirty="0">
                    <a:latin typeface="Times New Roman" panose="02020603050405020304" pitchFamily="18" charset="0"/>
                    <a:cs typeface="Times New Roman" panose="02020603050405020304" pitchFamily="18" charset="0"/>
                  </a:rPr>
                  <a:t>: Mean luminosity</a:t>
                </a:r>
                <a:endParaRPr kumimoji="1" lang="zh-CN" altLang="en-US" baseline="-25000"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CACFA894-AB19-4C9D-9C36-8508F3A5BBFE}"/>
                  </a:ext>
                </a:extLst>
              </p:cNvPr>
              <p:cNvSpPr txBox="1">
                <a:spLocks noRot="1" noChangeAspect="1" noMove="1" noResize="1" noEditPoints="1" noAdjustHandles="1" noChangeArrowheads="1" noChangeShapeType="1" noTextEdit="1"/>
              </p:cNvSpPr>
              <p:nvPr/>
            </p:nvSpPr>
            <p:spPr>
              <a:xfrm>
                <a:off x="8536648" y="1655185"/>
                <a:ext cx="2948770" cy="3233642"/>
              </a:xfrm>
              <a:prstGeom prst="rect">
                <a:avLst/>
              </a:prstGeom>
              <a:blipFill>
                <a:blip r:embed="rId3"/>
                <a:stretch>
                  <a:fillRect l="-851" b="-1163"/>
                </a:stretch>
              </a:blipFill>
              <a:ln w="25400" cap="rnd">
                <a:solidFill>
                  <a:schemeClr val="accent5"/>
                </a:solidFill>
                <a:round/>
              </a:ln>
              <a:effectLst/>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3D08631D-AF00-A249-882F-5D37318A72F4}"/>
              </a:ext>
            </a:extLst>
          </p:cNvPr>
          <p:cNvSpPr txBox="1"/>
          <p:nvPr/>
        </p:nvSpPr>
        <p:spPr>
          <a:xfrm>
            <a:off x="2136000" y="328613"/>
            <a:ext cx="7920000" cy="523220"/>
          </a:xfrm>
          <a:prstGeom prst="rect">
            <a:avLst/>
          </a:prstGeom>
          <a:noFill/>
        </p:spPr>
        <p:txBody>
          <a:bodyPr wrap="square" rtlCol="0">
            <a:spAutoFit/>
          </a:bodyPr>
          <a:lstStyle/>
          <a:p>
            <a:pPr algn="ctr"/>
            <a:r>
              <a:rPr kumimoji="1" lang="en-US" altLang="zh-CN" sz="2800" b="1" dirty="0">
                <a:latin typeface="Times New Roman" panose="02020603050405020304" pitchFamily="18" charset="0"/>
                <a:cs typeface="Times New Roman" panose="02020603050405020304" pitchFamily="18" charset="0"/>
              </a:rPr>
              <a:t>Statistical study with the X-ray monitoring data</a:t>
            </a:r>
            <a:endParaRPr kumimoji="1" lang="zh-CN" altLang="en-US" sz="2800" b="1"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EBA3BA44-767A-CF42-837F-1CC79158C0ED}"/>
              </a:ext>
            </a:extLst>
          </p:cNvPr>
          <p:cNvSpPr>
            <a:spLocks noGrp="1"/>
          </p:cNvSpPr>
          <p:nvPr>
            <p:ph type="sldNum" sz="quarter" idx="12"/>
          </p:nvPr>
        </p:nvSpPr>
        <p:spPr/>
        <p:txBody>
          <a:bodyPr/>
          <a:lstStyle/>
          <a:p>
            <a:fld id="{69857F91-FCCC-1F40-8296-BFD08C7AB058}" type="slidenum">
              <a:rPr kumimoji="1" lang="zh-CN" altLang="en-US" smtClean="0"/>
              <a:t>21</a:t>
            </a:fld>
            <a:r>
              <a:rPr kumimoji="1" lang="en-US" altLang="zh-CN" dirty="0"/>
              <a:t>/29</a:t>
            </a:r>
            <a:endParaRPr kumimoji="1" lang="zh-CN" altLang="en-US" dirty="0"/>
          </a:p>
        </p:txBody>
      </p:sp>
    </p:spTree>
    <p:extLst>
      <p:ext uri="{BB962C8B-B14F-4D97-AF65-F5344CB8AC3E}">
        <p14:creationId xmlns:p14="http://schemas.microsoft.com/office/powerpoint/2010/main" val="1570563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4">
            <a:extLst>
              <a:ext uri="{FF2B5EF4-FFF2-40B4-BE49-F238E27FC236}">
                <a16:creationId xmlns:a16="http://schemas.microsoft.com/office/drawing/2014/main" id="{48E1FE7B-3F49-43FA-A46E-09E9522D6F19}"/>
              </a:ext>
            </a:extLst>
          </p:cNvPr>
          <p:cNvPicPr>
            <a:picLocks noChangeAspect="1"/>
          </p:cNvPicPr>
          <p:nvPr/>
        </p:nvPicPr>
        <p:blipFill>
          <a:blip r:embed="rId2"/>
          <a:stretch>
            <a:fillRect/>
          </a:stretch>
        </p:blipFill>
        <p:spPr>
          <a:xfrm>
            <a:off x="1975729" y="1234278"/>
            <a:ext cx="5760000" cy="5760000"/>
          </a:xfrm>
          <a:prstGeom prst="rect">
            <a:avLst/>
          </a:prstGeom>
        </p:spPr>
      </p:pic>
      <p:sp>
        <p:nvSpPr>
          <p:cNvPr id="5" name="文本框 4">
            <a:extLst>
              <a:ext uri="{FF2B5EF4-FFF2-40B4-BE49-F238E27FC236}">
                <a16:creationId xmlns:a16="http://schemas.microsoft.com/office/drawing/2014/main" id="{A9F5E3AC-D83D-4D4C-B669-56BB572B2267}"/>
              </a:ext>
            </a:extLst>
          </p:cNvPr>
          <p:cNvSpPr txBox="1"/>
          <p:nvPr/>
        </p:nvSpPr>
        <p:spPr>
          <a:xfrm>
            <a:off x="1105829" y="251739"/>
            <a:ext cx="9980341" cy="523220"/>
          </a:xfrm>
          <a:prstGeom prst="rect">
            <a:avLst/>
          </a:prstGeom>
          <a:noFill/>
        </p:spPr>
        <p:txBody>
          <a:bodyPr wrap="square" rtlCol="0">
            <a:spAutoFit/>
          </a:bodyPr>
          <a:lstStyle/>
          <a:p>
            <a:pPr algn="ctr"/>
            <a:r>
              <a:rPr kumimoji="1" lang="en-US" altLang="zh-CN" sz="2800" b="1" dirty="0">
                <a:solidFill>
                  <a:schemeClr val="tx1"/>
                </a:solidFill>
                <a:latin typeface="Times New Roman" panose="02020603050405020304" pitchFamily="18" charset="0"/>
                <a:cs typeface="Times New Roman" panose="02020603050405020304" pitchFamily="18" charset="0"/>
              </a:rPr>
              <a:t>Anti-correlations between </a:t>
            </a:r>
            <a:r>
              <a:rPr kumimoji="1" lang="en-US" altLang="zh-CN" sz="2800" b="1" i="1" dirty="0" err="1">
                <a:latin typeface="Times New Roman" panose="02020603050405020304" pitchFamily="18" charset="0"/>
                <a:cs typeface="Times New Roman" panose="02020603050405020304" pitchFamily="18" charset="0"/>
              </a:rPr>
              <a:t>P</a:t>
            </a:r>
            <a:r>
              <a:rPr kumimoji="1" lang="en-US" altLang="zh-CN" sz="2800" b="1" baseline="-25000" dirty="0" err="1">
                <a:solidFill>
                  <a:schemeClr val="tx1"/>
                </a:solidFill>
                <a:latin typeface="Times New Roman" panose="02020603050405020304" pitchFamily="18" charset="0"/>
                <a:cs typeface="Times New Roman" panose="02020603050405020304" pitchFamily="18" charset="0"/>
              </a:rPr>
              <a:t>spin</a:t>
            </a:r>
            <a:r>
              <a:rPr kumimoji="1" lang="en-US" altLang="zh-CN" sz="2800" b="1" dirty="0">
                <a:solidFill>
                  <a:schemeClr val="tx1"/>
                </a:solidFill>
                <a:latin typeface="Times New Roman" panose="02020603050405020304" pitchFamily="18" charset="0"/>
                <a:cs typeface="Times New Roman" panose="02020603050405020304" pitchFamily="18" charset="0"/>
              </a:rPr>
              <a:t> and outburst parameters</a:t>
            </a:r>
            <a:endParaRPr kumimoji="1" lang="zh-CN" altLang="en-US" sz="28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E70E120D-5F77-E742-9A2C-D2370C003F1A}"/>
                  </a:ext>
                </a:extLst>
              </p:cNvPr>
              <p:cNvSpPr txBox="1"/>
              <p:nvPr/>
            </p:nvSpPr>
            <p:spPr>
              <a:xfrm>
                <a:off x="9707678" y="3561024"/>
                <a:ext cx="1869094" cy="483979"/>
              </a:xfrm>
              <a:prstGeom prst="rect">
                <a:avLst/>
              </a:prstGeom>
              <a:noFill/>
            </p:spPr>
            <p:txBody>
              <a:bodyPr wrap="square" lIns="0" tIns="0" rIns="0" bIns="0" rtlCol="0">
                <a:spAutoFit/>
              </a:bodyPr>
              <a:lstStyle/>
              <a:p>
                <a14:m>
                  <m:oMath xmlns:m="http://schemas.openxmlformats.org/officeDocument/2006/math">
                    <m:sSub>
                      <m:sSubPr>
                        <m:ctrlPr>
                          <a:rPr kumimoji="1" lang="en-US" altLang="zh-CN" sz="2400" i="1" smtClean="0">
                            <a:latin typeface="Cambria Math" panose="02040503050406030204" pitchFamily="18" charset="0"/>
                          </a:rPr>
                        </m:ctrlPr>
                      </m:sSubPr>
                      <m:e>
                        <m:r>
                          <a:rPr kumimoji="1" lang="en-US" altLang="zh-CN" sz="2400" b="0" i="1" smtClean="0">
                            <a:latin typeface="Cambria Math" panose="02040503050406030204" pitchFamily="18" charset="0"/>
                          </a:rPr>
                          <m:t>𝐿</m:t>
                        </m:r>
                      </m:e>
                      <m:sub>
                        <m:r>
                          <a:rPr kumimoji="1" lang="en-US" altLang="zh-CN" sz="2400" b="0" i="1" smtClean="0">
                            <a:latin typeface="Cambria Math" panose="02040503050406030204" pitchFamily="18" charset="0"/>
                          </a:rPr>
                          <m:t>𝑋</m:t>
                        </m:r>
                      </m:sub>
                    </m:sSub>
                    <m:r>
                      <a:rPr kumimoji="1" lang="en-US" altLang="zh-CN" sz="2400" b="0" i="1" smtClean="0">
                        <a:latin typeface="Cambria Math" panose="02040503050406030204" pitchFamily="18" charset="0"/>
                      </a:rPr>
                      <m:t> </m:t>
                    </m:r>
                    <m:r>
                      <a:rPr kumimoji="1" lang="en-US" altLang="zh-CN" sz="2400" b="0" i="1" smtClean="0">
                        <a:latin typeface="Cambria Math" panose="02040503050406030204" pitchFamily="18" charset="0"/>
                        <a:ea typeface="Cambria Math" panose="02040503050406030204" pitchFamily="18" charset="0"/>
                      </a:rPr>
                      <m:t>∝</m:t>
                    </m:r>
                  </m:oMath>
                </a14:m>
                <a:r>
                  <a:rPr kumimoji="1" lang="en-US" altLang="zh-CN" sz="2400"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kumimoji="1" lang="en-US" altLang="zh-CN" sz="2400" i="1" dirty="0" smtClean="0">
                            <a:latin typeface="Cambria Math" panose="02040503050406030204" pitchFamily="18" charset="0"/>
                          </a:rPr>
                        </m:ctrlPr>
                      </m:sSubSupPr>
                      <m:e>
                        <m:r>
                          <a:rPr kumimoji="1" lang="en-US" altLang="zh-CN" sz="2400" b="0" i="1" dirty="0" smtClean="0">
                            <a:latin typeface="Cambria Math" panose="02040503050406030204" pitchFamily="18" charset="0"/>
                          </a:rPr>
                          <m:t>𝑃</m:t>
                        </m:r>
                      </m:e>
                      <m:sub>
                        <m:r>
                          <a:rPr kumimoji="1" lang="en-US" altLang="zh-CN" sz="2400" b="0" i="1" dirty="0" smtClean="0">
                            <a:latin typeface="Cambria Math" panose="02040503050406030204" pitchFamily="18" charset="0"/>
                          </a:rPr>
                          <m:t>𝑒𝑞</m:t>
                        </m:r>
                      </m:sub>
                      <m:sup>
                        <m:r>
                          <a:rPr kumimoji="1" lang="en-US" altLang="zh-CN" sz="2400" b="0" i="1" dirty="0" smtClean="0">
                            <a:solidFill>
                              <a:srgbClr val="FF0000"/>
                            </a:solidFill>
                            <a:latin typeface="Cambria Math" panose="02040503050406030204" pitchFamily="18" charset="0"/>
                          </a:rPr>
                          <m:t>−7/3</m:t>
                        </m:r>
                      </m:sup>
                    </m:sSubSup>
                  </m:oMath>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E70E120D-5F77-E742-9A2C-D2370C003F1A}"/>
                  </a:ext>
                </a:extLst>
              </p:cNvPr>
              <p:cNvSpPr txBox="1">
                <a:spLocks noRot="1" noChangeAspect="1" noMove="1" noResize="1" noEditPoints="1" noAdjustHandles="1" noChangeArrowheads="1" noChangeShapeType="1" noTextEdit="1"/>
              </p:cNvSpPr>
              <p:nvPr/>
            </p:nvSpPr>
            <p:spPr>
              <a:xfrm>
                <a:off x="9707678" y="3561024"/>
                <a:ext cx="1869094" cy="483979"/>
              </a:xfrm>
              <a:prstGeom prst="rect">
                <a:avLst/>
              </a:prstGeom>
              <a:blipFill>
                <a:blip r:embed="rId3"/>
                <a:stretch>
                  <a:fillRect l="-4698" t="-2500" b="-15000"/>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06BF1EB9-09A6-1746-8F27-025AC5A4E36B}"/>
              </a:ext>
            </a:extLst>
          </p:cNvPr>
          <p:cNvSpPr txBox="1"/>
          <p:nvPr/>
        </p:nvSpPr>
        <p:spPr>
          <a:xfrm>
            <a:off x="8007927" y="1801091"/>
            <a:ext cx="3768437" cy="2241960"/>
          </a:xfrm>
          <a:prstGeom prst="rect">
            <a:avLst/>
          </a:prstGeom>
          <a:noFill/>
          <a:ln w="25400">
            <a:solidFill>
              <a:schemeClr val="accent1"/>
            </a:solidFill>
          </a:ln>
        </p:spPr>
        <p:txBody>
          <a:bodyPr wrap="square" rtlCol="0">
            <a:spAutoFit/>
          </a:bodyPr>
          <a:lstStyle/>
          <a:p>
            <a:pPr algn="just">
              <a:lnSpc>
                <a:spcPct val="150000"/>
              </a:lnSpc>
            </a:pPr>
            <a:r>
              <a:rPr kumimoji="1" lang="en-US" altLang="zh-CN" sz="2400" dirty="0">
                <a:latin typeface="Times New Roman" panose="02020603050405020304" pitchFamily="18" charset="0"/>
                <a:cs typeface="Times New Roman" panose="02020603050405020304" pitchFamily="18" charset="0"/>
              </a:rPr>
              <a:t>The derived </a:t>
            </a:r>
            <a:r>
              <a:rPr kumimoji="1" lang="en-US" altLang="zh-CN" sz="2400" i="1" dirty="0">
                <a:latin typeface="Times New Roman" panose="02020603050405020304" pitchFamily="18" charset="0"/>
                <a:cs typeface="Times New Roman" panose="02020603050405020304" pitchFamily="18" charset="0"/>
              </a:rPr>
              <a:t>L</a:t>
            </a:r>
            <a:r>
              <a:rPr kumimoji="1" lang="en-US" altLang="zh-CN" sz="2400" baseline="-25000" dirty="0">
                <a:latin typeface="Times New Roman" panose="02020603050405020304" pitchFamily="18" charset="0"/>
                <a:cs typeface="Times New Roman" panose="02020603050405020304" pitchFamily="18" charset="0"/>
              </a:rPr>
              <a:t>X</a:t>
            </a:r>
            <a:r>
              <a:rPr kumimoji="1" lang="en-US" altLang="zh-CN" sz="2400" dirty="0">
                <a:latin typeface="Times New Roman" panose="02020603050405020304" pitchFamily="18" charset="0"/>
                <a:cs typeface="Times New Roman" panose="02020603050405020304" pitchFamily="18" charset="0"/>
              </a:rPr>
              <a:t> – </a:t>
            </a:r>
            <a:r>
              <a:rPr kumimoji="1" lang="en-US" altLang="zh-CN" sz="2400" i="1" dirty="0" err="1">
                <a:latin typeface="Times New Roman" panose="02020603050405020304" pitchFamily="18" charset="0"/>
                <a:cs typeface="Times New Roman" panose="02020603050405020304" pitchFamily="18" charset="0"/>
              </a:rPr>
              <a:t>P</a:t>
            </a:r>
            <a:r>
              <a:rPr kumimoji="1" lang="en-US" altLang="zh-CN" sz="2400" baseline="-25000" dirty="0" err="1">
                <a:latin typeface="Times New Roman" panose="02020603050405020304" pitchFamily="18" charset="0"/>
                <a:cs typeface="Times New Roman" panose="02020603050405020304" pitchFamily="18" charset="0"/>
              </a:rPr>
              <a:t>spin</a:t>
            </a:r>
            <a:r>
              <a:rPr kumimoji="1" lang="en-US" altLang="zh-CN" sz="2400" dirty="0">
                <a:latin typeface="Times New Roman" panose="02020603050405020304" pitchFamily="18" charset="0"/>
                <a:cs typeface="Times New Roman" panose="02020603050405020304" pitchFamily="18" charset="0"/>
              </a:rPr>
              <a:t> anti-correlation is much flatter than the prediction of spin equilibrium: </a:t>
            </a:r>
            <a:endParaRPr kumimoji="1" lang="zh-CN" altLang="en-US" sz="2400"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63174C22-BC09-3B4B-9A6C-1D8CECB90FEC}"/>
              </a:ext>
            </a:extLst>
          </p:cNvPr>
          <p:cNvSpPr>
            <a:spLocks noGrp="1"/>
          </p:cNvSpPr>
          <p:nvPr>
            <p:ph type="sldNum" sz="quarter" idx="12"/>
          </p:nvPr>
        </p:nvSpPr>
        <p:spPr/>
        <p:txBody>
          <a:bodyPr/>
          <a:lstStyle/>
          <a:p>
            <a:fld id="{69857F91-FCCC-1F40-8296-BFD08C7AB058}" type="slidenum">
              <a:rPr kumimoji="1" lang="zh-CN" altLang="en-US" smtClean="0"/>
              <a:t>22</a:t>
            </a:fld>
            <a:r>
              <a:rPr kumimoji="1" lang="en-US" altLang="zh-CN" dirty="0"/>
              <a:t>/29</a:t>
            </a:r>
            <a:endParaRPr kumimoji="1" lang="zh-CN" altLang="en-US" dirty="0"/>
          </a:p>
        </p:txBody>
      </p:sp>
    </p:spTree>
    <p:extLst>
      <p:ext uri="{BB962C8B-B14F-4D97-AF65-F5344CB8AC3E}">
        <p14:creationId xmlns:p14="http://schemas.microsoft.com/office/powerpoint/2010/main" val="408631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4">
            <a:extLst>
              <a:ext uri="{FF2B5EF4-FFF2-40B4-BE49-F238E27FC236}">
                <a16:creationId xmlns:a16="http://schemas.microsoft.com/office/drawing/2014/main" id="{87FF635E-B4DD-4A37-82E0-74D6EC1FB78B}"/>
              </a:ext>
            </a:extLst>
          </p:cNvPr>
          <p:cNvPicPr>
            <a:picLocks noChangeAspect="1"/>
          </p:cNvPicPr>
          <p:nvPr/>
        </p:nvPicPr>
        <p:blipFill>
          <a:blip r:embed="rId2"/>
          <a:stretch>
            <a:fillRect/>
          </a:stretch>
        </p:blipFill>
        <p:spPr>
          <a:xfrm>
            <a:off x="3216000" y="1098000"/>
            <a:ext cx="5760000" cy="5760000"/>
          </a:xfrm>
          <a:prstGeom prst="rect">
            <a:avLst/>
          </a:prstGeom>
        </p:spPr>
      </p:pic>
      <p:sp>
        <p:nvSpPr>
          <p:cNvPr id="2" name="灯片编号占位符 1">
            <a:extLst>
              <a:ext uri="{FF2B5EF4-FFF2-40B4-BE49-F238E27FC236}">
                <a16:creationId xmlns:a16="http://schemas.microsoft.com/office/drawing/2014/main" id="{C6F37F30-99C0-A747-A87F-B8BAB4E38B57}"/>
              </a:ext>
            </a:extLst>
          </p:cNvPr>
          <p:cNvSpPr>
            <a:spLocks noGrp="1"/>
          </p:cNvSpPr>
          <p:nvPr>
            <p:ph type="sldNum" sz="quarter" idx="12"/>
          </p:nvPr>
        </p:nvSpPr>
        <p:spPr/>
        <p:txBody>
          <a:bodyPr/>
          <a:lstStyle/>
          <a:p>
            <a:fld id="{69857F91-FCCC-1F40-8296-BFD08C7AB058}" type="slidenum">
              <a:rPr kumimoji="1" lang="zh-CN" altLang="en-US" smtClean="0"/>
              <a:t>23</a:t>
            </a:fld>
            <a:r>
              <a:rPr kumimoji="1" lang="en-US" altLang="zh-CN" dirty="0"/>
              <a:t>/29</a:t>
            </a:r>
            <a:endParaRPr kumimoji="1" lang="zh-CN" altLang="en-US" dirty="0"/>
          </a:p>
        </p:txBody>
      </p:sp>
    </p:spTree>
    <p:extLst>
      <p:ext uri="{BB962C8B-B14F-4D97-AF65-F5344CB8AC3E}">
        <p14:creationId xmlns:p14="http://schemas.microsoft.com/office/powerpoint/2010/main" val="262634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DFB917C-3198-A640-B160-57F7A37A4AFE}"/>
              </a:ext>
            </a:extLst>
          </p:cNvPr>
          <p:cNvSpPr txBox="1"/>
          <p:nvPr/>
        </p:nvSpPr>
        <p:spPr>
          <a:xfrm>
            <a:off x="2686050" y="357188"/>
            <a:ext cx="6729413" cy="523220"/>
          </a:xfrm>
          <a:prstGeom prst="rect">
            <a:avLst/>
          </a:prstGeom>
          <a:noFill/>
        </p:spPr>
        <p:txBody>
          <a:bodyPr wrap="square" rtlCol="0">
            <a:spAutoFit/>
          </a:bodyPr>
          <a:lstStyle/>
          <a:p>
            <a:pPr algn="ctr"/>
            <a:r>
              <a:rPr kumimoji="1" lang="en-US" altLang="zh-CN" sz="2800" b="1" dirty="0">
                <a:latin typeface="Times New Roman" panose="02020603050405020304" pitchFamily="18" charset="0"/>
                <a:cs typeface="Times New Roman" panose="02020603050405020304" pitchFamily="18" charset="0"/>
              </a:rPr>
              <a:t>Majority of ULXs are HMXBs</a:t>
            </a:r>
            <a:endParaRPr kumimoji="1" lang="zh-CN" altLang="en-US" sz="2800"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E1C1BD90-B6F7-8E42-A8C4-CC70F3E0F049}"/>
              </a:ext>
            </a:extLst>
          </p:cNvPr>
          <p:cNvPicPr>
            <a:picLocks noChangeAspect="1"/>
          </p:cNvPicPr>
          <p:nvPr/>
        </p:nvPicPr>
        <p:blipFill>
          <a:blip r:embed="rId3"/>
          <a:stretch>
            <a:fillRect/>
          </a:stretch>
        </p:blipFill>
        <p:spPr>
          <a:xfrm>
            <a:off x="1085850" y="1121064"/>
            <a:ext cx="10020300" cy="5003800"/>
          </a:xfrm>
          <a:prstGeom prst="rect">
            <a:avLst/>
          </a:prstGeom>
        </p:spPr>
      </p:pic>
      <p:sp>
        <p:nvSpPr>
          <p:cNvPr id="5" name="文本框 4">
            <a:extLst>
              <a:ext uri="{FF2B5EF4-FFF2-40B4-BE49-F238E27FC236}">
                <a16:creationId xmlns:a16="http://schemas.microsoft.com/office/drawing/2014/main" id="{02CFACB7-52D3-DB4B-A39A-54830C559C8C}"/>
              </a:ext>
            </a:extLst>
          </p:cNvPr>
          <p:cNvSpPr txBox="1"/>
          <p:nvPr/>
        </p:nvSpPr>
        <p:spPr>
          <a:xfrm>
            <a:off x="5153013" y="6124864"/>
            <a:ext cx="3071813" cy="461665"/>
          </a:xfrm>
          <a:prstGeom prst="rect">
            <a:avLst/>
          </a:prstGeom>
          <a:noFill/>
        </p:spPr>
        <p:txBody>
          <a:bodyPr wrap="square" rtlCol="0">
            <a:spAutoFit/>
          </a:bodyPr>
          <a:lstStyle/>
          <a:p>
            <a:r>
              <a:rPr kumimoji="1" lang="en-US" altLang="zh-CN" sz="2400" b="1" dirty="0" err="1">
                <a:latin typeface="Times New Roman" panose="02020603050405020304" pitchFamily="18" charset="0"/>
                <a:cs typeface="Times New Roman" panose="02020603050405020304" pitchFamily="18" charset="0"/>
              </a:rPr>
              <a:t>Gilfanov</a:t>
            </a:r>
            <a:r>
              <a:rPr kumimoji="1" lang="en-US" altLang="zh-CN" sz="2400" b="1" dirty="0">
                <a:latin typeface="Times New Roman" panose="02020603050405020304" pitchFamily="18" charset="0"/>
                <a:cs typeface="Times New Roman" panose="02020603050405020304" pitchFamily="18" charset="0"/>
              </a:rPr>
              <a:t> et al. 2003</a:t>
            </a:r>
            <a:endParaRPr kumimoji="1" lang="zh-CN" altLang="en-US" sz="2400" b="1"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60CDCE78-7698-D743-BB52-8D99883A45BD}"/>
              </a:ext>
            </a:extLst>
          </p:cNvPr>
          <p:cNvSpPr>
            <a:spLocks noGrp="1"/>
          </p:cNvSpPr>
          <p:nvPr>
            <p:ph type="sldNum" sz="quarter" idx="12"/>
          </p:nvPr>
        </p:nvSpPr>
        <p:spPr/>
        <p:txBody>
          <a:bodyPr/>
          <a:lstStyle/>
          <a:p>
            <a:fld id="{69857F91-FCCC-1F40-8296-BFD08C7AB058}" type="slidenum">
              <a:rPr kumimoji="1" lang="zh-CN" altLang="en-US" smtClean="0"/>
              <a:t>24</a:t>
            </a:fld>
            <a:r>
              <a:rPr kumimoji="1" lang="en-US" altLang="zh-CN"/>
              <a:t>/30</a:t>
            </a:r>
            <a:endParaRPr kumimoji="1" lang="zh-CN" altLang="en-US" dirty="0"/>
          </a:p>
        </p:txBody>
      </p:sp>
      <p:pic>
        <p:nvPicPr>
          <p:cNvPr id="6" name="图片 5">
            <a:extLst>
              <a:ext uri="{FF2B5EF4-FFF2-40B4-BE49-F238E27FC236}">
                <a16:creationId xmlns:a16="http://schemas.microsoft.com/office/drawing/2014/main" id="{F89FF27A-6065-0F40-B3DB-067C811B7E08}"/>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11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DFB917C-3198-A640-B160-57F7A37A4AFE}"/>
              </a:ext>
            </a:extLst>
          </p:cNvPr>
          <p:cNvSpPr txBox="1"/>
          <p:nvPr/>
        </p:nvSpPr>
        <p:spPr>
          <a:xfrm>
            <a:off x="2686050" y="357188"/>
            <a:ext cx="6729413" cy="523220"/>
          </a:xfrm>
          <a:prstGeom prst="rect">
            <a:avLst/>
          </a:prstGeom>
          <a:noFill/>
        </p:spPr>
        <p:txBody>
          <a:bodyPr wrap="square" rtlCol="0">
            <a:spAutoFit/>
          </a:bodyPr>
          <a:lstStyle/>
          <a:p>
            <a:pPr algn="ctr"/>
            <a:r>
              <a:rPr kumimoji="1" lang="en-US" altLang="zh-CN" sz="2800" b="1" dirty="0">
                <a:latin typeface="Times New Roman" panose="02020603050405020304" pitchFamily="18" charset="0"/>
                <a:cs typeface="Times New Roman" panose="02020603050405020304" pitchFamily="18" charset="0"/>
              </a:rPr>
              <a:t>X-ray pulsations detected in ULXs</a:t>
            </a:r>
            <a:endParaRPr kumimoji="1" lang="zh-CN" altLang="en-US" sz="2800" b="1"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2CFACB7-52D3-DB4B-A39A-54830C559C8C}"/>
              </a:ext>
            </a:extLst>
          </p:cNvPr>
          <p:cNvSpPr txBox="1"/>
          <p:nvPr/>
        </p:nvSpPr>
        <p:spPr>
          <a:xfrm>
            <a:off x="5153013" y="6218528"/>
            <a:ext cx="3071813" cy="461665"/>
          </a:xfrm>
          <a:prstGeom prst="rect">
            <a:avLst/>
          </a:prstGeom>
          <a:noFill/>
        </p:spPr>
        <p:txBody>
          <a:bodyPr wrap="square" rtlCol="0">
            <a:spAutoFit/>
          </a:bodyPr>
          <a:lstStyle/>
          <a:p>
            <a:r>
              <a:rPr kumimoji="1" lang="en-US" altLang="zh-CN" sz="2400" b="1" dirty="0" err="1">
                <a:latin typeface="Times New Roman" panose="02020603050405020304" pitchFamily="18" charset="0"/>
                <a:cs typeface="Times New Roman" panose="02020603050405020304" pitchFamily="18" charset="0"/>
              </a:rPr>
              <a:t>Bachetti</a:t>
            </a:r>
            <a:r>
              <a:rPr kumimoji="1" lang="en-US" altLang="zh-CN" sz="2400" b="1" dirty="0">
                <a:latin typeface="Times New Roman" panose="02020603050405020304" pitchFamily="18" charset="0"/>
                <a:cs typeface="Times New Roman" panose="02020603050405020304" pitchFamily="18" charset="0"/>
              </a:rPr>
              <a:t> et al. 2014</a:t>
            </a:r>
            <a:endParaRPr kumimoji="1" lang="zh-CN" altLang="en-US" sz="2400" b="1" dirty="0">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B6092DEA-60EA-FF40-A5E9-9AD2A93E8CDB}"/>
              </a:ext>
            </a:extLst>
          </p:cNvPr>
          <p:cNvPicPr>
            <a:picLocks noChangeAspect="1" noChangeArrowheads="1"/>
          </p:cNvPicPr>
          <p:nvPr/>
        </p:nvPicPr>
        <p:blipFill>
          <a:blip r:embed="rId3" cstate="print"/>
          <a:srcRect/>
          <a:stretch>
            <a:fillRect/>
          </a:stretch>
        </p:blipFill>
        <p:spPr bwMode="auto">
          <a:xfrm>
            <a:off x="1079340" y="1183724"/>
            <a:ext cx="4320000" cy="3100120"/>
          </a:xfrm>
          <a:prstGeom prst="rect">
            <a:avLst/>
          </a:prstGeom>
          <a:noFill/>
          <a:ln w="9525">
            <a:noFill/>
            <a:miter lim="800000"/>
            <a:headEnd/>
            <a:tailEnd/>
          </a:ln>
        </p:spPr>
      </p:pic>
      <p:pic>
        <p:nvPicPr>
          <p:cNvPr id="2" name="图片 1">
            <a:extLst>
              <a:ext uri="{FF2B5EF4-FFF2-40B4-BE49-F238E27FC236}">
                <a16:creationId xmlns:a16="http://schemas.microsoft.com/office/drawing/2014/main" id="{A75EA7BB-C3C2-5A44-BBE6-2944DFDEFEDD}"/>
              </a:ext>
            </a:extLst>
          </p:cNvPr>
          <p:cNvPicPr>
            <a:picLocks noChangeAspect="1"/>
          </p:cNvPicPr>
          <p:nvPr/>
        </p:nvPicPr>
        <p:blipFill>
          <a:blip r:embed="rId4"/>
          <a:stretch>
            <a:fillRect/>
          </a:stretch>
        </p:blipFill>
        <p:spPr>
          <a:xfrm>
            <a:off x="5645667" y="1212300"/>
            <a:ext cx="5713320" cy="5040000"/>
          </a:xfrm>
          <a:prstGeom prst="rect">
            <a:avLst/>
          </a:prstGeom>
        </p:spPr>
      </p:pic>
      <p:sp>
        <p:nvSpPr>
          <p:cNvPr id="8" name="文本框 7">
            <a:extLst>
              <a:ext uri="{FF2B5EF4-FFF2-40B4-BE49-F238E27FC236}">
                <a16:creationId xmlns:a16="http://schemas.microsoft.com/office/drawing/2014/main" id="{49B3CA4C-6048-1949-B800-703C6774EAB3}"/>
              </a:ext>
            </a:extLst>
          </p:cNvPr>
          <p:cNvSpPr txBox="1"/>
          <p:nvPr/>
        </p:nvSpPr>
        <p:spPr>
          <a:xfrm>
            <a:off x="1398840" y="4276310"/>
            <a:ext cx="4000500" cy="1975990"/>
          </a:xfrm>
          <a:prstGeom prst="rect">
            <a:avLst/>
          </a:prstGeom>
          <a:noFill/>
          <a:ln w="25400">
            <a:solidFill>
              <a:schemeClr val="accent1"/>
            </a:solidFill>
          </a:ln>
        </p:spPr>
        <p:txBody>
          <a:bodyPr wrap="square" rtlCol="0">
            <a:spAutoFit/>
          </a:bodyPr>
          <a:lstStyle/>
          <a:p>
            <a:pPr>
              <a:lnSpc>
                <a:spcPct val="150000"/>
              </a:lnSpc>
            </a:pPr>
            <a:r>
              <a:rPr kumimoji="1" lang="en-US" altLang="zh-CN" sz="2400" b="1" dirty="0">
                <a:solidFill>
                  <a:srgbClr val="FF0000"/>
                </a:solidFill>
                <a:latin typeface="Times New Roman" panose="02020603050405020304" pitchFamily="18" charset="0"/>
                <a:cs typeface="Times New Roman" panose="02020603050405020304" pitchFamily="18" charset="0"/>
              </a:rPr>
              <a:t>The first PULX: M82 X-2</a:t>
            </a:r>
          </a:p>
          <a:p>
            <a:pPr>
              <a:lnSpc>
                <a:spcPct val="150000"/>
              </a:lnSpc>
            </a:pPr>
            <a:r>
              <a:rPr lang="en-US" altLang="zh-CN" sz="2000" b="1" i="1" dirty="0">
                <a:latin typeface="Times New Roman" panose="02020603050405020304" pitchFamily="18" charset="0"/>
                <a:cs typeface="Times New Roman" pitchFamily="18" charset="0"/>
              </a:rPr>
              <a:t>L</a:t>
            </a:r>
            <a:r>
              <a:rPr lang="en-US" altLang="zh-CN" sz="2000" b="1" baseline="-25000" dirty="0">
                <a:latin typeface="Times New Roman" panose="02020603050405020304" pitchFamily="18" charset="0"/>
                <a:cs typeface="Times New Roman" pitchFamily="18" charset="0"/>
              </a:rPr>
              <a:t>X</a:t>
            </a:r>
            <a:r>
              <a:rPr lang="en-US" altLang="zh-CN" sz="2000" b="1" dirty="0">
                <a:latin typeface="Times New Roman" panose="02020603050405020304" pitchFamily="18" charset="0"/>
                <a:cs typeface="Times New Roman" pitchFamily="18" charset="0"/>
              </a:rPr>
              <a:t>  &gt; 5x10</a:t>
            </a:r>
            <a:r>
              <a:rPr lang="en-US" altLang="zh-CN" sz="2000" b="1" baseline="30000" dirty="0">
                <a:latin typeface="Times New Roman" panose="02020603050405020304" pitchFamily="18" charset="0"/>
                <a:cs typeface="Times New Roman" pitchFamily="18" charset="0"/>
              </a:rPr>
              <a:t>39</a:t>
            </a:r>
            <a:r>
              <a:rPr lang="en-US" altLang="zh-CN" sz="2000" b="1" dirty="0">
                <a:latin typeface="Times New Roman" panose="02020603050405020304" pitchFamily="18" charset="0"/>
                <a:cs typeface="Times New Roman" pitchFamily="18" charset="0"/>
              </a:rPr>
              <a:t>  erg/s</a:t>
            </a:r>
          </a:p>
          <a:p>
            <a:pPr>
              <a:lnSpc>
                <a:spcPct val="150000"/>
              </a:lnSpc>
            </a:pPr>
            <a:r>
              <a:rPr lang="en-US" altLang="zh-CN" sz="2000" b="1" i="1" dirty="0" err="1">
                <a:latin typeface="Times New Roman" panose="02020603050405020304" pitchFamily="18" charset="0"/>
                <a:cs typeface="Times New Roman" pitchFamily="18" charset="0"/>
              </a:rPr>
              <a:t>P</a:t>
            </a:r>
            <a:r>
              <a:rPr lang="en-US" altLang="zh-CN" sz="2000" b="1" baseline="-25000" dirty="0" err="1">
                <a:latin typeface="Times New Roman" panose="02020603050405020304" pitchFamily="18" charset="0"/>
                <a:cs typeface="Times New Roman" pitchFamily="18" charset="0"/>
              </a:rPr>
              <a:t>spin</a:t>
            </a:r>
            <a:r>
              <a:rPr lang="en-US" altLang="zh-CN" sz="2000" b="1" dirty="0">
                <a:latin typeface="Times New Roman" panose="02020603050405020304" pitchFamily="18" charset="0"/>
                <a:cs typeface="Times New Roman" pitchFamily="18" charset="0"/>
              </a:rPr>
              <a:t>  = 1.37 s</a:t>
            </a:r>
          </a:p>
          <a:p>
            <a:pPr>
              <a:lnSpc>
                <a:spcPct val="150000"/>
              </a:lnSpc>
            </a:pPr>
            <a:r>
              <a:rPr lang="en-US" altLang="zh-CN" sz="2000" b="1" i="1" dirty="0" err="1">
                <a:latin typeface="Times New Roman" panose="02020603050405020304" pitchFamily="18" charset="0"/>
                <a:cs typeface="Times New Roman" pitchFamily="18" charset="0"/>
              </a:rPr>
              <a:t>P</a:t>
            </a:r>
            <a:r>
              <a:rPr lang="en-US" altLang="zh-CN" sz="2000" b="1" baseline="-25000" dirty="0" err="1">
                <a:latin typeface="Times New Roman" panose="02020603050405020304" pitchFamily="18" charset="0"/>
                <a:cs typeface="Times New Roman" pitchFamily="18" charset="0"/>
              </a:rPr>
              <a:t>orb</a:t>
            </a:r>
            <a:r>
              <a:rPr lang="en-US" altLang="zh-CN" sz="2000" b="1" dirty="0">
                <a:latin typeface="Times New Roman" panose="02020603050405020304" pitchFamily="18" charset="0"/>
                <a:cs typeface="Times New Roman" pitchFamily="18" charset="0"/>
              </a:rPr>
              <a:t>  = 2.5 d</a:t>
            </a:r>
            <a:endParaRPr kumimoji="1" lang="en-US" altLang="zh-CN" sz="2000" b="1"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60B2CF73-312D-2C48-989D-3A806840E74B}"/>
              </a:ext>
            </a:extLst>
          </p:cNvPr>
          <p:cNvSpPr>
            <a:spLocks noGrp="1"/>
          </p:cNvSpPr>
          <p:nvPr>
            <p:ph type="sldNum" sz="quarter" idx="12"/>
          </p:nvPr>
        </p:nvSpPr>
        <p:spPr/>
        <p:txBody>
          <a:bodyPr/>
          <a:lstStyle/>
          <a:p>
            <a:fld id="{69857F91-FCCC-1F40-8296-BFD08C7AB058}" type="slidenum">
              <a:rPr kumimoji="1" lang="zh-CN" altLang="en-US" smtClean="0"/>
              <a:t>25</a:t>
            </a:fld>
            <a:r>
              <a:rPr kumimoji="1" lang="en-US" altLang="zh-CN" dirty="0"/>
              <a:t>/29</a:t>
            </a:r>
            <a:endParaRPr kumimoji="1" lang="zh-CN" altLang="en-US" dirty="0"/>
          </a:p>
        </p:txBody>
      </p:sp>
    </p:spTree>
    <p:extLst>
      <p:ext uri="{BB962C8B-B14F-4D97-AF65-F5344CB8AC3E}">
        <p14:creationId xmlns:p14="http://schemas.microsoft.com/office/powerpoint/2010/main" val="2642280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981200" y="202630"/>
            <a:ext cx="8229600" cy="706090"/>
          </a:xfrm>
          <a:prstGeom prst="rect">
            <a:avLst/>
          </a:prstGeom>
        </p:spPr>
        <p:txBody>
          <a:bodyPr>
            <a:noAutofit/>
          </a:bodyPr>
          <a:lstStyle/>
          <a:p>
            <a:pPr algn="ctr">
              <a:spcBef>
                <a:spcPct val="0"/>
              </a:spcBef>
              <a:defRPr/>
            </a:pPr>
            <a:r>
              <a:rPr lang="en-US" altLang="zh-CN" sz="3200" b="1" dirty="0">
                <a:latin typeface="Times New Roman" panose="02020603050405020304" pitchFamily="18" charset="0"/>
                <a:ea typeface="Arial Unicode MS" pitchFamily="34" charset="-122"/>
                <a:cs typeface="Times New Roman" panose="02020603050405020304" pitchFamily="18" charset="0"/>
              </a:rPr>
              <a:t>Pulsating ultra-luminous X-ray sources</a:t>
            </a:r>
            <a:endParaRPr lang="zh-CN" altLang="en-US" sz="3200" b="1" dirty="0">
              <a:latin typeface="Times New Roman" panose="02020603050405020304" pitchFamily="18" charset="0"/>
              <a:ea typeface="Arial Unicode MS" pitchFamily="34" charset="-122"/>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246989781"/>
              </p:ext>
            </p:extLst>
          </p:nvPr>
        </p:nvGraphicFramePr>
        <p:xfrm>
          <a:off x="2612503" y="1301352"/>
          <a:ext cx="6960985" cy="4240467"/>
        </p:xfrm>
        <a:graphic>
          <a:graphicData uri="http://schemas.openxmlformats.org/drawingml/2006/table">
            <a:tbl>
              <a:tblPr firstRow="1" bandRow="1">
                <a:tableStyleId>{5C22544A-7EE6-4342-B048-85BDC9FD1C3A}</a:tableStyleId>
              </a:tblPr>
              <a:tblGrid>
                <a:gridCol w="2859123">
                  <a:extLst>
                    <a:ext uri="{9D8B030D-6E8A-4147-A177-3AD203B41FA5}">
                      <a16:colId xmlns:a16="http://schemas.microsoft.com/office/drawing/2014/main" val="20000"/>
                    </a:ext>
                  </a:extLst>
                </a:gridCol>
                <a:gridCol w="2113262">
                  <a:extLst>
                    <a:ext uri="{9D8B030D-6E8A-4147-A177-3AD203B41FA5}">
                      <a16:colId xmlns:a16="http://schemas.microsoft.com/office/drawing/2014/main" val="20001"/>
                    </a:ext>
                  </a:extLst>
                </a:gridCol>
                <a:gridCol w="1988600">
                  <a:extLst>
                    <a:ext uri="{9D8B030D-6E8A-4147-A177-3AD203B41FA5}">
                      <a16:colId xmlns:a16="http://schemas.microsoft.com/office/drawing/2014/main" val="20002"/>
                    </a:ext>
                  </a:extLst>
                </a:gridCol>
              </a:tblGrid>
              <a:tr h="605781">
                <a:tc>
                  <a:txBody>
                    <a:bodyPr/>
                    <a:lstStyle/>
                    <a:p>
                      <a:r>
                        <a:rPr lang="en-US" altLang="zh-CN" sz="2400" dirty="0">
                          <a:latin typeface="Times New Roman" panose="02020603050405020304" pitchFamily="18" charset="0"/>
                          <a:cs typeface="Times New Roman" panose="02020603050405020304" pitchFamily="18" charset="0"/>
                        </a:rPr>
                        <a:t>Source</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i="1" dirty="0" err="1">
                          <a:latin typeface="Times New Roman" panose="02020603050405020304" pitchFamily="18" charset="0"/>
                          <a:cs typeface="Times New Roman" panose="02020603050405020304" pitchFamily="18" charset="0"/>
                        </a:rPr>
                        <a:t>P</a:t>
                      </a:r>
                      <a:r>
                        <a:rPr lang="en-US" altLang="zh-CN" sz="2400" baseline="-25000" dirty="0" err="1">
                          <a:latin typeface="Times New Roman" panose="02020603050405020304" pitchFamily="18" charset="0"/>
                          <a:cs typeface="Times New Roman" panose="02020603050405020304" pitchFamily="18" charset="0"/>
                        </a:rPr>
                        <a:t>spin</a:t>
                      </a:r>
                      <a:r>
                        <a:rPr lang="en-US" altLang="zh-CN" sz="2400" baseline="0" dirty="0">
                          <a:latin typeface="Times New Roman" panose="02020603050405020304" pitchFamily="18" charset="0"/>
                          <a:cs typeface="Times New Roman" panose="02020603050405020304" pitchFamily="18" charset="0"/>
                        </a:rPr>
                        <a:t> </a:t>
                      </a:r>
                      <a:r>
                        <a:rPr lang="en-US" altLang="zh-CN" sz="2400" b="0" baseline="0" dirty="0">
                          <a:latin typeface="Times New Roman" panose="02020603050405020304" pitchFamily="18" charset="0"/>
                          <a:cs typeface="Times New Roman" panose="02020603050405020304" pitchFamily="18" charset="0"/>
                        </a:rPr>
                        <a:t>(s)</a:t>
                      </a:r>
                      <a:endParaRPr lang="zh-CN" altLang="en-US" sz="2400" b="0" dirty="0">
                        <a:latin typeface="Times New Roman" panose="02020603050405020304" pitchFamily="18" charset="0"/>
                        <a:cs typeface="Times New Roman" panose="02020603050405020304" pitchFamily="18" charset="0"/>
                      </a:endParaRPr>
                    </a:p>
                  </a:txBody>
                  <a:tcPr/>
                </a:tc>
                <a:tc>
                  <a:txBody>
                    <a:bodyPr/>
                    <a:lstStyle/>
                    <a:p>
                      <a:r>
                        <a:rPr lang="en-US" altLang="zh-CN" sz="2400" i="1" dirty="0" err="1">
                          <a:latin typeface="Times New Roman" panose="02020603050405020304" pitchFamily="18" charset="0"/>
                          <a:cs typeface="Times New Roman" panose="02020603050405020304" pitchFamily="18" charset="0"/>
                        </a:rPr>
                        <a:t>L</a:t>
                      </a:r>
                      <a:r>
                        <a:rPr lang="en-US" altLang="zh-CN" sz="2400" baseline="-25000" dirty="0" err="1">
                          <a:latin typeface="Times New Roman" panose="02020603050405020304" pitchFamily="18" charset="0"/>
                          <a:cs typeface="Times New Roman" panose="02020603050405020304" pitchFamily="18" charset="0"/>
                        </a:rPr>
                        <a:t>peak</a:t>
                      </a:r>
                      <a:r>
                        <a:rPr lang="en-US" altLang="zh-CN" sz="2400" baseline="0" dirty="0">
                          <a:latin typeface="Times New Roman" panose="02020603050405020304" pitchFamily="18" charset="0"/>
                          <a:cs typeface="Times New Roman" panose="02020603050405020304" pitchFamily="18" charset="0"/>
                        </a:rPr>
                        <a:t> </a:t>
                      </a:r>
                      <a:r>
                        <a:rPr lang="en-US" altLang="zh-CN" sz="2400" b="0" baseline="0" dirty="0">
                          <a:latin typeface="Times New Roman" panose="02020603050405020304" pitchFamily="18" charset="0"/>
                          <a:cs typeface="Times New Roman" panose="02020603050405020304" pitchFamily="18" charset="0"/>
                        </a:rPr>
                        <a:t>(erg s</a:t>
                      </a:r>
                      <a:r>
                        <a:rPr lang="en-US" altLang="zh-CN" sz="2400" b="0" baseline="30000" dirty="0">
                          <a:latin typeface="Times New Roman" panose="02020603050405020304" pitchFamily="18" charset="0"/>
                          <a:cs typeface="Times New Roman" panose="02020603050405020304" pitchFamily="18" charset="0"/>
                        </a:rPr>
                        <a:t>-1</a:t>
                      </a:r>
                      <a:r>
                        <a:rPr lang="en-US" altLang="zh-CN" sz="2400" b="0" baseline="0" dirty="0">
                          <a:latin typeface="Times New Roman" panose="02020603050405020304" pitchFamily="18" charset="0"/>
                          <a:cs typeface="Times New Roman" panose="02020603050405020304" pitchFamily="18" charset="0"/>
                        </a:rPr>
                        <a:t>)</a:t>
                      </a:r>
                      <a:endParaRPr lang="zh-CN" altLang="en-US" sz="2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605781">
                <a:tc>
                  <a:txBody>
                    <a:bodyPr/>
                    <a:lstStyle/>
                    <a:p>
                      <a:r>
                        <a:rPr lang="en-US" altLang="zh-CN" sz="2400" dirty="0">
                          <a:latin typeface="Times New Roman" panose="02020603050405020304" pitchFamily="18" charset="0"/>
                          <a:cs typeface="Times New Roman" panose="02020603050405020304" pitchFamily="18" charset="0"/>
                        </a:rPr>
                        <a:t>M82 X-2</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1.37</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3.7x10</a:t>
                      </a:r>
                      <a:r>
                        <a:rPr lang="en-US" altLang="zh-CN" sz="2400" baseline="30000" dirty="0">
                          <a:latin typeface="Times New Roman" panose="02020603050405020304" pitchFamily="18" charset="0"/>
                          <a:cs typeface="Times New Roman" panose="02020603050405020304" pitchFamily="18" charset="0"/>
                        </a:rPr>
                        <a:t>40</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605781">
                <a:tc>
                  <a:txBody>
                    <a:bodyPr/>
                    <a:lstStyle/>
                    <a:p>
                      <a:r>
                        <a:rPr lang="en-US" altLang="zh-CN" sz="2400" dirty="0">
                          <a:latin typeface="Times New Roman" panose="02020603050405020304" pitchFamily="18" charset="0"/>
                          <a:cs typeface="Times New Roman" panose="02020603050405020304" pitchFamily="18" charset="0"/>
                        </a:rPr>
                        <a:t>NGC 7793 P13</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0.42</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1 x10</a:t>
                      </a:r>
                      <a:r>
                        <a:rPr lang="en-US" altLang="zh-CN" sz="2400" baseline="30000" dirty="0">
                          <a:latin typeface="Times New Roman" panose="02020603050405020304" pitchFamily="18" charset="0"/>
                          <a:cs typeface="Times New Roman" panose="02020603050405020304" pitchFamily="18" charset="0"/>
                        </a:rPr>
                        <a:t>40</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05781">
                <a:tc>
                  <a:txBody>
                    <a:bodyPr/>
                    <a:lstStyle/>
                    <a:p>
                      <a:r>
                        <a:rPr lang="en-US" altLang="zh-CN" sz="2400" dirty="0">
                          <a:latin typeface="Times New Roman" panose="02020603050405020304" pitchFamily="18" charset="0"/>
                          <a:cs typeface="Times New Roman" panose="02020603050405020304" pitchFamily="18" charset="0"/>
                        </a:rPr>
                        <a:t>NGC 5907 ULX1</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1.13</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2.2x10</a:t>
                      </a:r>
                      <a:r>
                        <a:rPr lang="en-US" altLang="zh-CN" sz="2400" baseline="30000" dirty="0">
                          <a:latin typeface="Times New Roman" panose="02020603050405020304" pitchFamily="18" charset="0"/>
                          <a:cs typeface="Times New Roman" panose="02020603050405020304" pitchFamily="18" charset="0"/>
                        </a:rPr>
                        <a:t>41</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605781">
                <a:tc>
                  <a:txBody>
                    <a:bodyPr/>
                    <a:lstStyle/>
                    <a:p>
                      <a:r>
                        <a:rPr lang="en-US" altLang="zh-CN" sz="2400" b="0" dirty="0">
                          <a:solidFill>
                            <a:schemeClr val="tx1"/>
                          </a:solidFill>
                          <a:latin typeface="Times New Roman" panose="02020603050405020304" pitchFamily="18" charset="0"/>
                          <a:cs typeface="Times New Roman" panose="02020603050405020304" pitchFamily="18" charset="0"/>
                        </a:rPr>
                        <a:t>NGC 300 ULX1</a:t>
                      </a:r>
                      <a:endParaRPr lang="zh-CN" alt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31.6</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4.7x10</a:t>
                      </a:r>
                      <a:r>
                        <a:rPr lang="en-US" altLang="zh-CN" sz="2400" baseline="30000" dirty="0">
                          <a:latin typeface="Times New Roman" panose="02020603050405020304" pitchFamily="18" charset="0"/>
                          <a:cs typeface="Times New Roman" panose="02020603050405020304" pitchFamily="18" charset="0"/>
                        </a:rPr>
                        <a:t>39</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605781">
                <a:tc>
                  <a:txBody>
                    <a:bodyPr/>
                    <a:lstStyle/>
                    <a:p>
                      <a:r>
                        <a:rPr lang="en-US" altLang="zh-CN" sz="2400" dirty="0">
                          <a:latin typeface="Times New Roman" panose="02020603050405020304" pitchFamily="18" charset="0"/>
                          <a:cs typeface="Times New Roman" panose="02020603050405020304" pitchFamily="18" charset="0"/>
                        </a:rPr>
                        <a:t>NGC 1313 X-2</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1.5</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2 x10</a:t>
                      </a:r>
                      <a:r>
                        <a:rPr lang="en-US" altLang="zh-CN" sz="2400" baseline="30000" dirty="0">
                          <a:latin typeface="Times New Roman" panose="02020603050405020304" pitchFamily="18" charset="0"/>
                          <a:cs typeface="Times New Roman" panose="02020603050405020304" pitchFamily="18" charset="0"/>
                        </a:rPr>
                        <a:t>40</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605781">
                <a:tc>
                  <a:txBody>
                    <a:bodyPr/>
                    <a:lstStyle/>
                    <a:p>
                      <a:r>
                        <a:rPr lang="en-US" altLang="zh-CN" sz="2400" dirty="0">
                          <a:latin typeface="Times New Roman" panose="02020603050405020304" pitchFamily="18" charset="0"/>
                          <a:cs typeface="Times New Roman" panose="02020603050405020304" pitchFamily="18" charset="0"/>
                        </a:rPr>
                        <a:t>M51 ULX-7</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2.8</a:t>
                      </a:r>
                      <a:endParaRPr lang="zh-CN" altLang="en-US" sz="2400" dirty="0">
                        <a:latin typeface="Times New Roman" panose="02020603050405020304" pitchFamily="18" charset="0"/>
                        <a:cs typeface="Times New Roman" panose="02020603050405020304" pitchFamily="18" charset="0"/>
                      </a:endParaRPr>
                    </a:p>
                  </a:txBody>
                  <a:tcPr/>
                </a:tc>
                <a:tc>
                  <a:txBody>
                    <a:bodyPr/>
                    <a:lstStyle/>
                    <a:p>
                      <a:r>
                        <a:rPr lang="en-US" altLang="zh-CN" sz="2400" dirty="0">
                          <a:latin typeface="Times New Roman" panose="02020603050405020304" pitchFamily="18" charset="0"/>
                          <a:cs typeface="Times New Roman" panose="02020603050405020304" pitchFamily="18" charset="0"/>
                        </a:rPr>
                        <a:t>1 x10</a:t>
                      </a:r>
                      <a:r>
                        <a:rPr lang="en-US" altLang="zh-CN" sz="2400" baseline="30000" dirty="0">
                          <a:latin typeface="Times New Roman" panose="02020603050405020304" pitchFamily="18" charset="0"/>
                          <a:cs typeface="Times New Roman" panose="02020603050405020304" pitchFamily="18" charset="0"/>
                        </a:rPr>
                        <a:t>40</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
        <p:nvSpPr>
          <p:cNvPr id="4" name="灯片编号占位符 3">
            <a:extLst>
              <a:ext uri="{FF2B5EF4-FFF2-40B4-BE49-F238E27FC236}">
                <a16:creationId xmlns:a16="http://schemas.microsoft.com/office/drawing/2014/main" id="{396EE8E1-38DF-5F42-A44D-2D9FB8004151}"/>
              </a:ext>
            </a:extLst>
          </p:cNvPr>
          <p:cNvSpPr>
            <a:spLocks noGrp="1"/>
          </p:cNvSpPr>
          <p:nvPr>
            <p:ph type="sldNum" sz="quarter" idx="12"/>
          </p:nvPr>
        </p:nvSpPr>
        <p:spPr/>
        <p:txBody>
          <a:bodyPr/>
          <a:lstStyle/>
          <a:p>
            <a:fld id="{69857F91-FCCC-1F40-8296-BFD08C7AB058}" type="slidenum">
              <a:rPr kumimoji="1" lang="zh-CN" altLang="en-US" smtClean="0"/>
              <a:t>26</a:t>
            </a:fld>
            <a:r>
              <a:rPr kumimoji="1" lang="en-US" altLang="zh-CN" dirty="0"/>
              <a:t>/29</a:t>
            </a:r>
            <a:endParaRPr kumimoji="1" lang="zh-CN" altLang="en-US" dirty="0"/>
          </a:p>
        </p:txBody>
      </p:sp>
    </p:spTree>
    <p:extLst>
      <p:ext uri="{BB962C8B-B14F-4D97-AF65-F5344CB8AC3E}">
        <p14:creationId xmlns:p14="http://schemas.microsoft.com/office/powerpoint/2010/main" val="240217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12DFFA2-6D48-4ACC-A102-542C6EC18204}"/>
              </a:ext>
            </a:extLst>
          </p:cNvPr>
          <p:cNvPicPr>
            <a:picLocks noChangeAspect="1"/>
          </p:cNvPicPr>
          <p:nvPr/>
        </p:nvPicPr>
        <p:blipFill>
          <a:blip r:embed="rId2"/>
          <a:stretch>
            <a:fillRect/>
          </a:stretch>
        </p:blipFill>
        <p:spPr>
          <a:xfrm>
            <a:off x="1454150" y="1226705"/>
            <a:ext cx="8636000" cy="4432300"/>
          </a:xfrm>
          <a:prstGeom prst="rect">
            <a:avLst/>
          </a:prstGeom>
        </p:spPr>
      </p:pic>
      <p:sp>
        <p:nvSpPr>
          <p:cNvPr id="2" name="文本框 1">
            <a:extLst>
              <a:ext uri="{FF2B5EF4-FFF2-40B4-BE49-F238E27FC236}">
                <a16:creationId xmlns:a16="http://schemas.microsoft.com/office/drawing/2014/main" id="{61546996-4875-6D4D-BC16-7CB60B9507B6}"/>
              </a:ext>
            </a:extLst>
          </p:cNvPr>
          <p:cNvSpPr txBox="1"/>
          <p:nvPr/>
        </p:nvSpPr>
        <p:spPr>
          <a:xfrm>
            <a:off x="4191000" y="5943600"/>
            <a:ext cx="3162300" cy="461665"/>
          </a:xfrm>
          <a:prstGeom prst="rect">
            <a:avLst/>
          </a:prstGeom>
          <a:noFill/>
        </p:spPr>
        <p:txBody>
          <a:bodyPr wrap="square" rtlCol="0">
            <a:spAutoFit/>
          </a:bodyPr>
          <a:lstStyle/>
          <a:p>
            <a:pPr algn="ctr"/>
            <a:r>
              <a:rPr kumimoji="1" lang="en-US" altLang="zh-CN" sz="2400" b="1" dirty="0" err="1">
                <a:latin typeface="Times New Roman" panose="02020603050405020304" pitchFamily="18" charset="0"/>
                <a:cs typeface="Times New Roman" panose="02020603050405020304" pitchFamily="18" charset="0"/>
              </a:rPr>
              <a:t>Lasota</a:t>
            </a:r>
            <a:r>
              <a:rPr kumimoji="1" lang="en-US" altLang="zh-CN" sz="2400" b="1" dirty="0">
                <a:latin typeface="Times New Roman" panose="02020603050405020304" pitchFamily="18" charset="0"/>
                <a:cs typeface="Times New Roman" panose="02020603050405020304" pitchFamily="18" charset="0"/>
              </a:rPr>
              <a:t> &amp; King 2023 </a:t>
            </a:r>
            <a:endParaRPr kumimoji="1" lang="zh-CN" altLang="en-US" sz="24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D468E5C3-DCF3-844A-AB5F-F7CED4E98EAF}"/>
              </a:ext>
            </a:extLst>
          </p:cNvPr>
          <p:cNvPicPr>
            <a:picLocks noChangeAspect="1"/>
          </p:cNvPicPr>
          <p:nvPr/>
        </p:nvPicPr>
        <p:blipFill>
          <a:blip r:embed="rId3"/>
          <a:stretch>
            <a:fillRect/>
          </a:stretch>
        </p:blipFill>
        <p:spPr>
          <a:xfrm>
            <a:off x="2765044" y="420498"/>
            <a:ext cx="6480000" cy="493902"/>
          </a:xfrm>
          <a:prstGeom prst="rect">
            <a:avLst/>
          </a:prstGeom>
        </p:spPr>
      </p:pic>
      <p:sp>
        <p:nvSpPr>
          <p:cNvPr id="5" name="灯片编号占位符 4">
            <a:extLst>
              <a:ext uri="{FF2B5EF4-FFF2-40B4-BE49-F238E27FC236}">
                <a16:creationId xmlns:a16="http://schemas.microsoft.com/office/drawing/2014/main" id="{C4520D4A-4E8F-924F-8326-39CEDCDAA34F}"/>
              </a:ext>
            </a:extLst>
          </p:cNvPr>
          <p:cNvSpPr>
            <a:spLocks noGrp="1"/>
          </p:cNvSpPr>
          <p:nvPr>
            <p:ph type="sldNum" sz="quarter" idx="12"/>
          </p:nvPr>
        </p:nvSpPr>
        <p:spPr/>
        <p:txBody>
          <a:bodyPr/>
          <a:lstStyle/>
          <a:p>
            <a:fld id="{69857F91-FCCC-1F40-8296-BFD08C7AB058}" type="slidenum">
              <a:rPr kumimoji="1" lang="zh-CN" altLang="en-US" smtClean="0"/>
              <a:t>27</a:t>
            </a:fld>
            <a:r>
              <a:rPr kumimoji="1" lang="en-US" altLang="zh-CN" dirty="0"/>
              <a:t>/29</a:t>
            </a:r>
            <a:endParaRPr kumimoji="1" lang="zh-CN" altLang="en-US" dirty="0"/>
          </a:p>
        </p:txBody>
      </p:sp>
    </p:spTree>
    <p:extLst>
      <p:ext uri="{BB962C8B-B14F-4D97-AF65-F5344CB8AC3E}">
        <p14:creationId xmlns:p14="http://schemas.microsoft.com/office/powerpoint/2010/main" val="3238065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981200" y="393700"/>
            <a:ext cx="8229600" cy="706090"/>
          </a:xfrm>
          <a:prstGeom prst="rect">
            <a:avLst/>
          </a:prstGeom>
        </p:spPr>
        <p:txBody>
          <a:bodyPr>
            <a:noAutofit/>
          </a:bodyPr>
          <a:lstStyle/>
          <a:p>
            <a:pPr algn="ctr">
              <a:spcBef>
                <a:spcPct val="0"/>
              </a:spcBef>
              <a:defRPr/>
            </a:pPr>
            <a:r>
              <a:rPr kumimoji="1" lang="en-US" altLang="zh-CN" sz="2400" b="1" dirty="0">
                <a:latin typeface="Times New Roman" panose="02020603050405020304" pitchFamily="18" charset="0"/>
                <a:cs typeface="Times New Roman" panose="02020603050405020304" pitchFamily="18" charset="0"/>
              </a:rPr>
              <a:t>Anti-correlation between </a:t>
            </a:r>
            <a:r>
              <a:rPr kumimoji="1" lang="en-US" altLang="zh-CN" sz="2400" b="1" i="1" dirty="0" err="1">
                <a:latin typeface="Times New Roman" panose="02020603050405020304" pitchFamily="18" charset="0"/>
                <a:cs typeface="Times New Roman" panose="02020603050405020304" pitchFamily="18" charset="0"/>
              </a:rPr>
              <a:t>P</a:t>
            </a:r>
            <a:r>
              <a:rPr kumimoji="1" lang="en-US" altLang="zh-CN" sz="2400" b="1" baseline="-25000" dirty="0" err="1">
                <a:latin typeface="Times New Roman" panose="02020603050405020304" pitchFamily="18" charset="0"/>
                <a:cs typeface="Times New Roman" panose="02020603050405020304" pitchFamily="18" charset="0"/>
              </a:rPr>
              <a:t>spin</a:t>
            </a:r>
            <a:r>
              <a:rPr kumimoji="1" lang="en-US" altLang="zh-CN" sz="2400" b="1" dirty="0">
                <a:latin typeface="Times New Roman" panose="02020603050405020304" pitchFamily="18" charset="0"/>
                <a:cs typeface="Times New Roman" panose="02020603050405020304" pitchFamily="18" charset="0"/>
              </a:rPr>
              <a:t> 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i="1" dirty="0" err="1">
                <a:latin typeface="Times New Roman" panose="02020603050405020304" pitchFamily="18" charset="0"/>
                <a:cs typeface="Times New Roman" panose="02020603050405020304" pitchFamily="18" charset="0"/>
              </a:rPr>
              <a:t>L</a:t>
            </a:r>
            <a:r>
              <a:rPr kumimoji="1" lang="en-US" altLang="zh-CN" sz="2400" b="1" baseline="-25000" dirty="0" err="1">
                <a:latin typeface="Times New Roman" panose="02020603050405020304" pitchFamily="18" charset="0"/>
                <a:cs typeface="Times New Roman" panose="02020603050405020304" pitchFamily="18" charset="0"/>
              </a:rPr>
              <a:t>peak</a:t>
            </a:r>
            <a:r>
              <a:rPr kumimoji="1" lang="en-US" altLang="zh-CN" sz="2400" b="1" dirty="0">
                <a:latin typeface="Times New Roman" panose="02020603050405020304" pitchFamily="18" charset="0"/>
                <a:cs typeface="Times New Roman" panose="02020603050405020304" pitchFamily="18" charset="0"/>
              </a:rPr>
              <a:t> for XRPs and PULXs </a:t>
            </a:r>
            <a:endParaRPr lang="zh-CN" altLang="en-US" sz="2400" b="1" dirty="0">
              <a:latin typeface="Times New Roman" panose="02020603050405020304" pitchFamily="18" charset="0"/>
              <a:ea typeface="Arial Unicode MS"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6CBEA0CD-B61B-5341-B57E-AE040F549E44}"/>
              </a:ext>
            </a:extLst>
          </p:cNvPr>
          <p:cNvPicPr>
            <a:picLocks noChangeAspect="1"/>
          </p:cNvPicPr>
          <p:nvPr/>
        </p:nvPicPr>
        <p:blipFill>
          <a:blip r:embed="rId2"/>
          <a:stretch>
            <a:fillRect/>
          </a:stretch>
        </p:blipFill>
        <p:spPr>
          <a:xfrm>
            <a:off x="3219450" y="1308100"/>
            <a:ext cx="5473700" cy="5156200"/>
          </a:xfrm>
          <a:prstGeom prst="rect">
            <a:avLst/>
          </a:prstGeom>
        </p:spPr>
      </p:pic>
      <p:sp>
        <p:nvSpPr>
          <p:cNvPr id="3" name="灯片编号占位符 2">
            <a:extLst>
              <a:ext uri="{FF2B5EF4-FFF2-40B4-BE49-F238E27FC236}">
                <a16:creationId xmlns:a16="http://schemas.microsoft.com/office/drawing/2014/main" id="{81DCEAB6-7EF3-6145-86A5-978D11EDAE59}"/>
              </a:ext>
            </a:extLst>
          </p:cNvPr>
          <p:cNvSpPr>
            <a:spLocks noGrp="1"/>
          </p:cNvSpPr>
          <p:nvPr>
            <p:ph type="sldNum" sz="quarter" idx="12"/>
          </p:nvPr>
        </p:nvSpPr>
        <p:spPr/>
        <p:txBody>
          <a:bodyPr/>
          <a:lstStyle/>
          <a:p>
            <a:fld id="{69857F91-FCCC-1F40-8296-BFD08C7AB058}" type="slidenum">
              <a:rPr kumimoji="1" lang="zh-CN" altLang="en-US" smtClean="0"/>
              <a:t>28</a:t>
            </a:fld>
            <a:r>
              <a:rPr kumimoji="1" lang="en-US" altLang="zh-CN" dirty="0"/>
              <a:t>/29</a:t>
            </a:r>
            <a:endParaRPr kumimoji="1" lang="zh-CN" altLang="en-US" dirty="0"/>
          </a:p>
        </p:txBody>
      </p:sp>
    </p:spTree>
    <p:extLst>
      <p:ext uri="{BB962C8B-B14F-4D97-AF65-F5344CB8AC3E}">
        <p14:creationId xmlns:p14="http://schemas.microsoft.com/office/powerpoint/2010/main" val="299806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A8A3B6D-F156-CE41-BE1A-39990410DEA6}"/>
              </a:ext>
            </a:extLst>
          </p:cNvPr>
          <p:cNvSpPr txBox="1"/>
          <p:nvPr/>
        </p:nvSpPr>
        <p:spPr>
          <a:xfrm>
            <a:off x="3771900" y="257175"/>
            <a:ext cx="5329237" cy="707886"/>
          </a:xfrm>
          <a:prstGeom prst="rect">
            <a:avLst/>
          </a:prstGeom>
          <a:noFill/>
        </p:spPr>
        <p:txBody>
          <a:bodyPr wrap="square" rtlCol="0">
            <a:spAutoFit/>
          </a:bodyPr>
          <a:lstStyle/>
          <a:p>
            <a:pPr algn="ctr"/>
            <a:r>
              <a:rPr kumimoji="1" lang="en-US" altLang="zh-CN" sz="4000" b="1" dirty="0">
                <a:latin typeface="Times New Roman" panose="02020603050405020304" pitchFamily="18" charset="0"/>
                <a:cs typeface="Times New Roman" panose="02020603050405020304" pitchFamily="18" charset="0"/>
              </a:rPr>
              <a:t>Summary</a:t>
            </a:r>
            <a:endParaRPr kumimoji="1" lang="zh-CN" altLang="en-US" sz="4000" b="1"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2DC6CB88-B622-7C44-9BCB-0FE968C6B917}"/>
              </a:ext>
            </a:extLst>
          </p:cNvPr>
          <p:cNvSpPr txBox="1"/>
          <p:nvPr/>
        </p:nvSpPr>
        <p:spPr>
          <a:xfrm>
            <a:off x="1357312" y="1265797"/>
            <a:ext cx="9886950" cy="3892861"/>
          </a:xfrm>
          <a:prstGeom prst="rect">
            <a:avLst/>
          </a:prstGeom>
          <a:noFill/>
        </p:spPr>
        <p:txBody>
          <a:bodyPr wrap="square" rtlCol="0">
            <a:spAutoFit/>
          </a:bodyPr>
          <a:lstStyle/>
          <a:p>
            <a:pPr marL="342900" indent="-342900">
              <a:lnSpc>
                <a:spcPct val="150000"/>
              </a:lnSpc>
              <a:buAutoNum type="arabicPeriod"/>
            </a:pPr>
            <a:r>
              <a:rPr kumimoji="1" lang="en-US" altLang="zh-CN" sz="2800" dirty="0">
                <a:latin typeface="Times New Roman" panose="02020603050405020304" pitchFamily="18" charset="0"/>
                <a:cs typeface="Times New Roman" panose="02020603050405020304" pitchFamily="18" charset="0"/>
              </a:rPr>
              <a:t>We detected the radio pulsation </a:t>
            </a:r>
            <a:r>
              <a:rPr lang="en" altLang="zh-CN" sz="2800" dirty="0">
                <a:latin typeface="Times New Roman" panose="02020603050405020304" pitchFamily="18" charset="0"/>
                <a:cs typeface="Times New Roman" panose="02020603050405020304" pitchFamily="18" charset="0"/>
              </a:rPr>
              <a:t>from a neutron star within the gamma-ray binary</a:t>
            </a:r>
            <a:r>
              <a:rPr kumimoji="1" lang="en-US" altLang="zh-CN" sz="2800" dirty="0">
                <a:latin typeface="Times New Roman" panose="02020603050405020304" pitchFamily="18" charset="0"/>
                <a:cs typeface="Times New Roman" panose="02020603050405020304" pitchFamily="18" charset="0"/>
              </a:rPr>
              <a:t>, LS I +61 303 with FAST for the first time.</a:t>
            </a:r>
          </a:p>
          <a:p>
            <a:pPr marL="342900" indent="-342900">
              <a:lnSpc>
                <a:spcPct val="150000"/>
              </a:lnSpc>
              <a:buAutoNum type="arabicPeriod"/>
            </a:pPr>
            <a:endParaRPr kumimoji="1" lang="en-US" altLang="zh-CN" sz="2800" dirty="0">
              <a:latin typeface="Times New Roman" panose="02020603050405020304" pitchFamily="18" charset="0"/>
              <a:cs typeface="Times New Roman" panose="02020603050405020304" pitchFamily="18" charset="0"/>
            </a:endParaRPr>
          </a:p>
          <a:p>
            <a:pPr marL="342900" indent="-342900">
              <a:lnSpc>
                <a:spcPct val="150000"/>
              </a:lnSpc>
              <a:buAutoNum type="arabicPeriod"/>
            </a:pPr>
            <a:r>
              <a:rPr kumimoji="1" lang="en-US" altLang="zh-CN" sz="2800" dirty="0">
                <a:latin typeface="Times New Roman" panose="02020603050405020304" pitchFamily="18" charset="0"/>
                <a:cs typeface="Times New Roman" panose="02020603050405020304" pitchFamily="18" charset="0"/>
              </a:rPr>
              <a:t>We found the strong the anti-correlations between the spin periods and the outburst parameters, in particular the peak luminosity, for the disk-fed X-ray pulsars. </a:t>
            </a:r>
            <a:endParaRPr kumimoji="1" lang="zh-CN" altLang="en-US" sz="28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2ED65507-7963-7E46-BB89-7D451B3908C5}"/>
              </a:ext>
            </a:extLst>
          </p:cNvPr>
          <p:cNvSpPr txBox="1"/>
          <p:nvPr/>
        </p:nvSpPr>
        <p:spPr>
          <a:xfrm>
            <a:off x="5836653" y="5593772"/>
            <a:ext cx="8146473" cy="1446550"/>
          </a:xfrm>
          <a:prstGeom prst="rect">
            <a:avLst/>
          </a:prstGeom>
          <a:noFill/>
        </p:spPr>
        <p:txBody>
          <a:bodyPr wrap="square" rtlCol="0">
            <a:spAutoFit/>
          </a:bodyPr>
          <a:lstStyle/>
          <a:p>
            <a:pPr algn="ctr"/>
            <a:r>
              <a:rPr kumimoji="1" lang="en-US" altLang="zh-CN" sz="8800" b="1" i="1" dirty="0">
                <a:solidFill>
                  <a:srgbClr val="FF0000"/>
                </a:solidFill>
                <a:latin typeface="Times New Roman" panose="02020603050405020304" pitchFamily="18" charset="0"/>
                <a:cs typeface="Times New Roman" panose="02020603050405020304" pitchFamily="18" charset="0"/>
              </a:rPr>
              <a:t>Thanks!</a:t>
            </a:r>
            <a:endParaRPr kumimoji="1" lang="zh-CN" altLang="en-US" sz="8800" b="1" i="1" dirty="0">
              <a:solidFill>
                <a:srgbClr val="FF0000"/>
              </a:solidFill>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6EBAD5ED-4C7E-A94C-8A50-DAE9DA50CD57}"/>
              </a:ext>
            </a:extLst>
          </p:cNvPr>
          <p:cNvSpPr>
            <a:spLocks noGrp="1"/>
          </p:cNvSpPr>
          <p:nvPr>
            <p:ph type="sldNum" sz="quarter" idx="12"/>
          </p:nvPr>
        </p:nvSpPr>
        <p:spPr/>
        <p:txBody>
          <a:bodyPr/>
          <a:lstStyle/>
          <a:p>
            <a:fld id="{69857F91-FCCC-1F40-8296-BFD08C7AB058}" type="slidenum">
              <a:rPr kumimoji="1" lang="zh-CN" altLang="en-US" smtClean="0"/>
              <a:t>29</a:t>
            </a:fld>
            <a:r>
              <a:rPr kumimoji="1" lang="en-US" altLang="zh-CN" dirty="0"/>
              <a:t>/29</a:t>
            </a:r>
            <a:endParaRPr kumimoji="1" lang="zh-CN" altLang="en-US" dirty="0"/>
          </a:p>
        </p:txBody>
      </p:sp>
    </p:spTree>
    <p:extLst>
      <p:ext uri="{BB962C8B-B14F-4D97-AF65-F5344CB8AC3E}">
        <p14:creationId xmlns:p14="http://schemas.microsoft.com/office/powerpoint/2010/main" val="373541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ssayweb.net/astronomy/images/Stellar_Evolution_large.jpg">
            <a:extLst>
              <a:ext uri="{FF2B5EF4-FFF2-40B4-BE49-F238E27FC236}">
                <a16:creationId xmlns:a16="http://schemas.microsoft.com/office/drawing/2014/main" id="{13A02069-C7C4-A84F-A79B-0A80F214FF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019" y="1202401"/>
            <a:ext cx="9144000" cy="5399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文本框 3">
            <a:extLst>
              <a:ext uri="{FF2B5EF4-FFF2-40B4-BE49-F238E27FC236}">
                <a16:creationId xmlns:a16="http://schemas.microsoft.com/office/drawing/2014/main" id="{A99B2BA8-B6A7-3543-8A90-D995623E24B8}"/>
              </a:ext>
            </a:extLst>
          </p:cNvPr>
          <p:cNvSpPr txBox="1"/>
          <p:nvPr/>
        </p:nvSpPr>
        <p:spPr>
          <a:xfrm>
            <a:off x="1690255" y="346364"/>
            <a:ext cx="8714509" cy="461665"/>
          </a:xfrm>
          <a:prstGeom prst="rect">
            <a:avLst/>
          </a:prstGeom>
          <a:noFill/>
        </p:spPr>
        <p:txBody>
          <a:bodyPr wrap="square" rtlCol="0">
            <a:spAutoFit/>
          </a:bodyPr>
          <a:lstStyle/>
          <a:p>
            <a:pPr algn="ctr"/>
            <a:r>
              <a:rPr kumimoji="1" lang="en-US" altLang="zh-CN" sz="2400" b="1" dirty="0">
                <a:latin typeface="Times New Roman" panose="02020603050405020304" pitchFamily="18" charset="0"/>
                <a:cs typeface="Times New Roman" panose="02020603050405020304" pitchFamily="18" charset="0"/>
              </a:rPr>
              <a:t>Evolution of massive stars: </a:t>
            </a:r>
            <a:r>
              <a:rPr kumimoji="1" lang="en-US" altLang="zh-CN" sz="2400" b="1" dirty="0">
                <a:solidFill>
                  <a:srgbClr val="FF0000"/>
                </a:solidFill>
                <a:latin typeface="Times New Roman" panose="02020603050405020304" pitchFamily="18" charset="0"/>
                <a:cs typeface="Times New Roman" panose="02020603050405020304" pitchFamily="18" charset="0"/>
              </a:rPr>
              <a:t>bright emission </a:t>
            </a:r>
            <a:r>
              <a:rPr kumimoji="1" lang="en-US" altLang="zh-CN" sz="2400" b="1" dirty="0">
                <a:latin typeface="Times New Roman" panose="02020603050405020304" pitchFamily="18" charset="0"/>
                <a:cs typeface="Times New Roman" panose="02020603050405020304" pitchFamily="18" charset="0"/>
              </a:rPr>
              <a:t>&amp; </a:t>
            </a:r>
            <a:r>
              <a:rPr kumimoji="1" lang="en-US" altLang="zh-CN" sz="2400" b="1" dirty="0">
                <a:solidFill>
                  <a:srgbClr val="FF0000"/>
                </a:solidFill>
                <a:latin typeface="Times New Roman" panose="02020603050405020304" pitchFamily="18" charset="0"/>
                <a:cs typeface="Times New Roman" panose="02020603050405020304" pitchFamily="18" charset="0"/>
              </a:rPr>
              <a:t>strong wind</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AF81F9D9-2A9C-9948-BD98-504B04E7E449}"/>
              </a:ext>
            </a:extLst>
          </p:cNvPr>
          <p:cNvSpPr>
            <a:spLocks noGrp="1"/>
          </p:cNvSpPr>
          <p:nvPr>
            <p:ph type="sldNum" sz="quarter" idx="12"/>
          </p:nvPr>
        </p:nvSpPr>
        <p:spPr/>
        <p:txBody>
          <a:bodyPr/>
          <a:lstStyle/>
          <a:p>
            <a:fld id="{69857F91-FCCC-1F40-8296-BFD08C7AB058}" type="slidenum">
              <a:rPr kumimoji="1" lang="zh-CN" altLang="en-US" smtClean="0"/>
              <a:t>3</a:t>
            </a:fld>
            <a:r>
              <a:rPr kumimoji="1" lang="en-US" altLang="zh-CN" dirty="0"/>
              <a:t>/29</a:t>
            </a:r>
            <a:endParaRPr kumimoji="1" lang="zh-CN" altLang="en-US" dirty="0"/>
          </a:p>
        </p:txBody>
      </p:sp>
    </p:spTree>
    <p:extLst>
      <p:ext uri="{BB962C8B-B14F-4D97-AF65-F5344CB8AC3E}">
        <p14:creationId xmlns:p14="http://schemas.microsoft.com/office/powerpoint/2010/main" val="21436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79595" y="212879"/>
            <a:ext cx="6032810" cy="584775"/>
          </a:xfrm>
          <a:prstGeom prst="rect">
            <a:avLst/>
          </a:prstGeom>
          <a:noFill/>
        </p:spPr>
        <p:txBody>
          <a:bodyPr wrap="square" rtlCol="0">
            <a:spAutoFit/>
          </a:bodyPr>
          <a:lstStyle/>
          <a:p>
            <a:pPr algn="ctr"/>
            <a:r>
              <a:rPr kumimoji="1" lang="en-US" altLang="zh-CN" sz="3200" b="1" dirty="0">
                <a:latin typeface="Times New Roman" panose="02020603050405020304" pitchFamily="18" charset="0"/>
                <a:cs typeface="Times New Roman" panose="02020603050405020304" pitchFamily="18" charset="0"/>
              </a:rPr>
              <a:t>Pulsar population</a:t>
            </a:r>
            <a:endParaRPr lang="zh-CN" altLang="en-US" sz="3200" b="1" dirty="0">
              <a:latin typeface="Times New Roman" panose="02020603050405020304" pitchFamily="18" charset="0"/>
              <a:cs typeface="Times New Roman" panose="02020603050405020304" pitchFamily="18" charset="0"/>
            </a:endParaRPr>
          </a:p>
        </p:txBody>
      </p:sp>
      <p:sp>
        <p:nvSpPr>
          <p:cNvPr id="2" name="椭圆 1">
            <a:extLst>
              <a:ext uri="{FF2B5EF4-FFF2-40B4-BE49-F238E27FC236}">
                <a16:creationId xmlns:a16="http://schemas.microsoft.com/office/drawing/2014/main" id="{1EFDB660-7F14-4BC9-A3EF-8B560EF2FB4A}"/>
              </a:ext>
            </a:extLst>
          </p:cNvPr>
          <p:cNvSpPr>
            <a:spLocks noChangeAspect="1"/>
          </p:cNvSpPr>
          <p:nvPr/>
        </p:nvSpPr>
        <p:spPr>
          <a:xfrm>
            <a:off x="2400629" y="2075248"/>
            <a:ext cx="1800000" cy="541492"/>
          </a:xfrm>
          <a:prstGeom prst="ellipse">
            <a:avLst/>
          </a:prstGeom>
          <a:solidFill>
            <a:srgbClr val="FFC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Isolated</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cxnSp>
        <p:nvCxnSpPr>
          <p:cNvPr id="6" name="直接连接符 5">
            <a:extLst>
              <a:ext uri="{FF2B5EF4-FFF2-40B4-BE49-F238E27FC236}">
                <a16:creationId xmlns:a16="http://schemas.microsoft.com/office/drawing/2014/main" id="{EA87E969-BFE0-4377-ACB0-F6DDC6DA3B16}"/>
              </a:ext>
            </a:extLst>
          </p:cNvPr>
          <p:cNvCxnSpPr/>
          <p:nvPr/>
        </p:nvCxnSpPr>
        <p:spPr>
          <a:xfrm flipH="1">
            <a:off x="4044225" y="1599350"/>
            <a:ext cx="1080000" cy="57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A5A5542B-6F13-48FC-B7CB-9E54AABEA208}"/>
              </a:ext>
            </a:extLst>
          </p:cNvPr>
          <p:cNvCxnSpPr>
            <a:cxnSpLocks/>
          </p:cNvCxnSpPr>
          <p:nvPr/>
        </p:nvCxnSpPr>
        <p:spPr>
          <a:xfrm>
            <a:off x="6995128" y="1568766"/>
            <a:ext cx="1080000" cy="57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F8E5BE7E-858C-4D2F-B785-D188E590CBDC}"/>
              </a:ext>
            </a:extLst>
          </p:cNvPr>
          <p:cNvSpPr>
            <a:spLocks noChangeAspect="1"/>
          </p:cNvSpPr>
          <p:nvPr/>
        </p:nvSpPr>
        <p:spPr>
          <a:xfrm>
            <a:off x="5154032" y="1265144"/>
            <a:ext cx="1800000" cy="54149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Times New Roman" panose="02020603050405020304" pitchFamily="18" charset="0"/>
                <a:cs typeface="Times New Roman" panose="02020603050405020304" pitchFamily="18" charset="0"/>
              </a:rPr>
              <a:t>Pulsars</a:t>
            </a: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椭圆 9">
            <a:extLst>
              <a:ext uri="{FF2B5EF4-FFF2-40B4-BE49-F238E27FC236}">
                <a16:creationId xmlns:a16="http://schemas.microsoft.com/office/drawing/2014/main" id="{3D11CAD3-6DED-4A53-A4AD-2CBC3F9C73C0}"/>
              </a:ext>
            </a:extLst>
          </p:cNvPr>
          <p:cNvSpPr>
            <a:spLocks noChangeAspect="1"/>
          </p:cNvSpPr>
          <p:nvPr/>
        </p:nvSpPr>
        <p:spPr>
          <a:xfrm>
            <a:off x="7830457" y="2093396"/>
            <a:ext cx="1800000" cy="541492"/>
          </a:xfrm>
          <a:prstGeom prst="ellipse">
            <a:avLst/>
          </a:prstGeom>
          <a:solidFill>
            <a:srgbClr val="00FFC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Binaries</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3" name="直接连接符 12">
            <a:extLst>
              <a:ext uri="{FF2B5EF4-FFF2-40B4-BE49-F238E27FC236}">
                <a16:creationId xmlns:a16="http://schemas.microsoft.com/office/drawing/2014/main" id="{9302B6C6-AFF3-485D-AFA7-28D5C7F45534}"/>
              </a:ext>
            </a:extLst>
          </p:cNvPr>
          <p:cNvCxnSpPr/>
          <p:nvPr/>
        </p:nvCxnSpPr>
        <p:spPr>
          <a:xfrm flipH="1">
            <a:off x="1766701" y="2471090"/>
            <a:ext cx="720000" cy="5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34503C4-1946-41A6-91A5-610E563EE2BE}"/>
              </a:ext>
            </a:extLst>
          </p:cNvPr>
          <p:cNvCxnSpPr/>
          <p:nvPr/>
        </p:nvCxnSpPr>
        <p:spPr>
          <a:xfrm flipH="1">
            <a:off x="7291085" y="2560387"/>
            <a:ext cx="720000" cy="5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4369BA39-04AF-426A-9F23-7B4DACBC426C}"/>
              </a:ext>
            </a:extLst>
          </p:cNvPr>
          <p:cNvCxnSpPr>
            <a:cxnSpLocks/>
          </p:cNvCxnSpPr>
          <p:nvPr/>
        </p:nvCxnSpPr>
        <p:spPr>
          <a:xfrm>
            <a:off x="4106746" y="2491119"/>
            <a:ext cx="720000" cy="5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9183A12A-9ED1-489B-AE17-360295A6F148}"/>
              </a:ext>
            </a:extLst>
          </p:cNvPr>
          <p:cNvCxnSpPr>
            <a:cxnSpLocks/>
          </p:cNvCxnSpPr>
          <p:nvPr/>
        </p:nvCxnSpPr>
        <p:spPr>
          <a:xfrm>
            <a:off x="9554659" y="2534230"/>
            <a:ext cx="720000" cy="54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049C0B3B-CCD7-4C25-A6CD-7C635D92B138}"/>
              </a:ext>
            </a:extLst>
          </p:cNvPr>
          <p:cNvSpPr>
            <a:spLocks noChangeAspect="1"/>
          </p:cNvSpPr>
          <p:nvPr/>
        </p:nvSpPr>
        <p:spPr>
          <a:xfrm>
            <a:off x="846424" y="3038792"/>
            <a:ext cx="1800000" cy="541492"/>
          </a:xfrm>
          <a:prstGeom prst="ellipse">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Old</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19" name="椭圆 18">
            <a:extLst>
              <a:ext uri="{FF2B5EF4-FFF2-40B4-BE49-F238E27FC236}">
                <a16:creationId xmlns:a16="http://schemas.microsoft.com/office/drawing/2014/main" id="{D78BDFB2-97F2-4482-9C63-9519FEF5A3E4}"/>
              </a:ext>
            </a:extLst>
          </p:cNvPr>
          <p:cNvSpPr>
            <a:spLocks noChangeAspect="1"/>
          </p:cNvSpPr>
          <p:nvPr/>
        </p:nvSpPr>
        <p:spPr>
          <a:xfrm>
            <a:off x="3873269" y="3059340"/>
            <a:ext cx="1800000" cy="541492"/>
          </a:xfrm>
          <a:prstGeom prst="ellipse">
            <a:avLst/>
          </a:prstGeom>
          <a:solidFill>
            <a:srgbClr val="00B0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Young</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20" name="椭圆 19">
            <a:extLst>
              <a:ext uri="{FF2B5EF4-FFF2-40B4-BE49-F238E27FC236}">
                <a16:creationId xmlns:a16="http://schemas.microsoft.com/office/drawing/2014/main" id="{84F93B95-1363-4693-AE38-A719FB2AE210}"/>
              </a:ext>
            </a:extLst>
          </p:cNvPr>
          <p:cNvSpPr>
            <a:spLocks noChangeAspect="1"/>
          </p:cNvSpPr>
          <p:nvPr/>
        </p:nvSpPr>
        <p:spPr>
          <a:xfrm>
            <a:off x="6426934" y="3117158"/>
            <a:ext cx="1800000" cy="541492"/>
          </a:xfrm>
          <a:prstGeom prst="ellipse">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Old</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sp>
        <p:nvSpPr>
          <p:cNvPr id="21" name="椭圆 20">
            <a:extLst>
              <a:ext uri="{FF2B5EF4-FFF2-40B4-BE49-F238E27FC236}">
                <a16:creationId xmlns:a16="http://schemas.microsoft.com/office/drawing/2014/main" id="{D47AD27A-DD53-4D21-8663-3BD50161B6B0}"/>
              </a:ext>
            </a:extLst>
          </p:cNvPr>
          <p:cNvSpPr>
            <a:spLocks noChangeAspect="1"/>
          </p:cNvSpPr>
          <p:nvPr/>
        </p:nvSpPr>
        <p:spPr>
          <a:xfrm>
            <a:off x="9422957" y="3108142"/>
            <a:ext cx="1800000" cy="541492"/>
          </a:xfrm>
          <a:prstGeom prst="ellipse">
            <a:avLst/>
          </a:prstGeom>
          <a:solidFill>
            <a:srgbClr val="00B0F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Young</a:t>
            </a:r>
            <a:endParaRPr lang="zh-CN" altLang="en-US" sz="2000" b="1" dirty="0">
              <a:solidFill>
                <a:schemeClr val="tx1"/>
              </a:solidFill>
              <a:latin typeface="Times New Roman" panose="02020603050405020304" pitchFamily="18" charset="0"/>
              <a:cs typeface="Times New Roman" panose="02020603050405020304" pitchFamily="18" charset="0"/>
            </a:endParaRPr>
          </a:p>
        </p:txBody>
      </p:sp>
      <p:cxnSp>
        <p:nvCxnSpPr>
          <p:cNvPr id="23" name="直接连接符 22">
            <a:extLst>
              <a:ext uri="{FF2B5EF4-FFF2-40B4-BE49-F238E27FC236}">
                <a16:creationId xmlns:a16="http://schemas.microsoft.com/office/drawing/2014/main" id="{3705DF5B-92E5-475E-A5BE-979BE59BD762}"/>
              </a:ext>
            </a:extLst>
          </p:cNvPr>
          <p:cNvCxnSpPr/>
          <p:nvPr/>
        </p:nvCxnSpPr>
        <p:spPr>
          <a:xfrm>
            <a:off x="1664409" y="3626781"/>
            <a:ext cx="0" cy="3184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4BA638C3-5008-4F99-B753-E908A69EEF89}"/>
              </a:ext>
            </a:extLst>
          </p:cNvPr>
          <p:cNvCxnSpPr/>
          <p:nvPr/>
        </p:nvCxnSpPr>
        <p:spPr>
          <a:xfrm>
            <a:off x="4806594" y="3604523"/>
            <a:ext cx="0" cy="3184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10B33D1-F3BC-4623-802B-8D31FD5A018C}"/>
              </a:ext>
            </a:extLst>
          </p:cNvPr>
          <p:cNvCxnSpPr/>
          <p:nvPr/>
        </p:nvCxnSpPr>
        <p:spPr>
          <a:xfrm>
            <a:off x="7342608" y="3684999"/>
            <a:ext cx="0" cy="3184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45A946D-A0F0-42A7-953D-9A164FD53993}"/>
              </a:ext>
            </a:extLst>
          </p:cNvPr>
          <p:cNvCxnSpPr/>
          <p:nvPr/>
        </p:nvCxnSpPr>
        <p:spPr>
          <a:xfrm>
            <a:off x="10382058" y="3683295"/>
            <a:ext cx="0" cy="3184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3707394F-0D4E-41D4-9175-7E4945662D6D}"/>
              </a:ext>
            </a:extLst>
          </p:cNvPr>
          <p:cNvSpPr txBox="1"/>
          <p:nvPr/>
        </p:nvSpPr>
        <p:spPr>
          <a:xfrm>
            <a:off x="1222621" y="3960697"/>
            <a:ext cx="934947" cy="923330"/>
          </a:xfrm>
          <a:prstGeom prst="rect">
            <a:avLst/>
          </a:prstGeom>
          <a:noFill/>
          <a:ln w="19050">
            <a:solidFill>
              <a:schemeClr val="tx1"/>
            </a:solidFill>
          </a:ln>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RPPs</a:t>
            </a:r>
          </a:p>
          <a:p>
            <a:pPr algn="ctr"/>
            <a:r>
              <a:rPr lang="en-US" altLang="zh-CN" dirty="0">
                <a:latin typeface="Times New Roman" panose="02020603050405020304" pitchFamily="18" charset="0"/>
                <a:cs typeface="Times New Roman" panose="02020603050405020304" pitchFamily="18" charset="0"/>
              </a:rPr>
              <a:t>MSPs</a:t>
            </a:r>
          </a:p>
          <a:p>
            <a:pPr algn="ct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1694E98D-2B4E-43EA-BF68-211AF1D23E5D}"/>
              </a:ext>
            </a:extLst>
          </p:cNvPr>
          <p:cNvSpPr txBox="1"/>
          <p:nvPr/>
        </p:nvSpPr>
        <p:spPr>
          <a:xfrm>
            <a:off x="4104643" y="3950423"/>
            <a:ext cx="1428099" cy="1477328"/>
          </a:xfrm>
          <a:prstGeom prst="rect">
            <a:avLst/>
          </a:prstGeom>
          <a:noFill/>
          <a:ln w="19050">
            <a:solidFill>
              <a:schemeClr val="tx1"/>
            </a:solidFill>
          </a:ln>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COOs</a:t>
            </a:r>
          </a:p>
          <a:p>
            <a:pPr algn="ctr"/>
            <a:r>
              <a:rPr lang="en-US" altLang="zh-CN" dirty="0">
                <a:latin typeface="Times New Roman" panose="02020603050405020304" pitchFamily="18" charset="0"/>
                <a:cs typeface="Times New Roman" panose="02020603050405020304" pitchFamily="18" charset="0"/>
              </a:rPr>
              <a:t>XDINs</a:t>
            </a:r>
          </a:p>
          <a:p>
            <a:pPr algn="ctr"/>
            <a:r>
              <a:rPr lang="en-US" altLang="zh-CN" dirty="0">
                <a:latin typeface="Times New Roman" panose="02020603050405020304" pitchFamily="18" charset="0"/>
                <a:cs typeface="Times New Roman" panose="02020603050405020304" pitchFamily="18" charset="0"/>
              </a:rPr>
              <a:t>SGRs/AXPs</a:t>
            </a:r>
          </a:p>
          <a:p>
            <a:pPr algn="ctr"/>
            <a:r>
              <a:rPr lang="en-US" altLang="zh-CN" dirty="0">
                <a:latin typeface="Times New Roman" panose="02020603050405020304" pitchFamily="18" charset="0"/>
                <a:cs typeface="Times New Roman" panose="02020603050405020304" pitchFamily="18" charset="0"/>
              </a:rPr>
              <a:t>RRATs</a:t>
            </a:r>
          </a:p>
          <a:p>
            <a:pPr algn="ct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AB5A43FE-0B4A-469F-9C4F-D6F2312AC741}"/>
              </a:ext>
            </a:extLst>
          </p:cNvPr>
          <p:cNvSpPr txBox="1"/>
          <p:nvPr/>
        </p:nvSpPr>
        <p:spPr>
          <a:xfrm>
            <a:off x="6861437" y="4041179"/>
            <a:ext cx="934947" cy="1477328"/>
          </a:xfrm>
          <a:prstGeom prst="rect">
            <a:avLst/>
          </a:prstGeom>
          <a:noFill/>
          <a:ln w="19050">
            <a:solidFill>
              <a:schemeClr val="tx1"/>
            </a:solidFill>
          </a:ln>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AMXPs</a:t>
            </a:r>
          </a:p>
          <a:p>
            <a:pPr algn="ctr"/>
            <a:r>
              <a:rPr lang="en-US" altLang="zh-CN" dirty="0" err="1">
                <a:latin typeface="Times New Roman" panose="02020603050405020304" pitchFamily="18" charset="0"/>
                <a:cs typeface="Times New Roman" panose="02020603050405020304" pitchFamily="18" charset="0"/>
              </a:rPr>
              <a:t>tMSPs</a:t>
            </a:r>
            <a:endParaRPr lang="en-US" altLang="zh-CN" dirty="0">
              <a:latin typeface="Times New Roman" panose="02020603050405020304" pitchFamily="18" charset="0"/>
              <a:cs typeface="Times New Roman" panose="02020603050405020304" pitchFamily="18" charset="0"/>
            </a:endParaRPr>
          </a:p>
          <a:p>
            <a:pPr algn="ctr"/>
            <a:r>
              <a:rPr lang="en-US" altLang="zh-CN" dirty="0">
                <a:latin typeface="Times New Roman" panose="02020603050405020304" pitchFamily="18" charset="0"/>
                <a:cs typeface="Times New Roman" panose="02020603050405020304" pitchFamily="18" charset="0"/>
              </a:rPr>
              <a:t>BW/RB</a:t>
            </a:r>
          </a:p>
          <a:p>
            <a:pPr algn="ctr"/>
            <a:r>
              <a:rPr lang="en-US" altLang="zh-CN" dirty="0">
                <a:latin typeface="Times New Roman" panose="02020603050405020304" pitchFamily="18" charset="0"/>
                <a:cs typeface="Times New Roman" panose="02020603050405020304" pitchFamily="18" charset="0"/>
              </a:rPr>
              <a:t>DNSs</a:t>
            </a:r>
          </a:p>
          <a:p>
            <a:pPr algn="ct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BE592D72-5EC7-4FEE-9B8A-D344C549B306}"/>
              </a:ext>
            </a:extLst>
          </p:cNvPr>
          <p:cNvSpPr txBox="1"/>
          <p:nvPr/>
        </p:nvSpPr>
        <p:spPr>
          <a:xfrm>
            <a:off x="9880345" y="4080564"/>
            <a:ext cx="1041085" cy="1200329"/>
          </a:xfrm>
          <a:prstGeom prst="rect">
            <a:avLst/>
          </a:prstGeom>
          <a:noFill/>
          <a:ln w="19050">
            <a:solidFill>
              <a:schemeClr val="tx1"/>
            </a:solidFill>
          </a:ln>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HMXBs</a:t>
            </a:r>
          </a:p>
          <a:p>
            <a:pPr algn="ctr"/>
            <a:r>
              <a:rPr lang="en-US" altLang="zh-CN" dirty="0">
                <a:latin typeface="Times New Roman" panose="02020603050405020304" pitchFamily="18" charset="0"/>
                <a:cs typeface="Times New Roman" panose="02020603050405020304" pitchFamily="18" charset="0"/>
              </a:rPr>
              <a:t>GRBs</a:t>
            </a:r>
          </a:p>
          <a:p>
            <a:pPr algn="ctr"/>
            <a:r>
              <a:rPr lang="en-US" altLang="zh-CN" dirty="0">
                <a:latin typeface="Times New Roman" panose="02020603050405020304" pitchFamily="18" charset="0"/>
                <a:cs typeface="Times New Roman" panose="02020603050405020304" pitchFamily="18" charset="0"/>
              </a:rPr>
              <a:t>ULXs</a:t>
            </a:r>
          </a:p>
          <a:p>
            <a:pPr algn="ct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C505BF1B-4A26-2F41-841A-58D740EE4334}"/>
              </a:ext>
            </a:extLst>
          </p:cNvPr>
          <p:cNvSpPr>
            <a:spLocks noGrp="1"/>
          </p:cNvSpPr>
          <p:nvPr>
            <p:ph type="sldNum" sz="quarter" idx="12"/>
          </p:nvPr>
        </p:nvSpPr>
        <p:spPr/>
        <p:txBody>
          <a:bodyPr/>
          <a:lstStyle/>
          <a:p>
            <a:fld id="{69857F91-FCCC-1F40-8296-BFD08C7AB058}" type="slidenum">
              <a:rPr kumimoji="1" lang="zh-CN" altLang="en-US" smtClean="0"/>
              <a:t>4</a:t>
            </a:fld>
            <a:r>
              <a:rPr kumimoji="1" lang="en-US" altLang="zh-CN" dirty="0"/>
              <a:t>/29</a:t>
            </a:r>
            <a:endParaRPr kumimoji="1" lang="zh-CN" altLang="en-US" dirty="0"/>
          </a:p>
        </p:txBody>
      </p:sp>
    </p:spTree>
    <p:extLst>
      <p:ext uri="{BB962C8B-B14F-4D97-AF65-F5344CB8AC3E}">
        <p14:creationId xmlns:p14="http://schemas.microsoft.com/office/powerpoint/2010/main" val="2692590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D6718158-B6CF-4441-B1BB-5A0DBCBA23F3}"/>
              </a:ext>
            </a:extLst>
          </p:cNvPr>
          <p:cNvGrpSpPr>
            <a:grpSpLocks/>
          </p:cNvGrpSpPr>
          <p:nvPr/>
        </p:nvGrpSpPr>
        <p:grpSpPr bwMode="auto">
          <a:xfrm>
            <a:off x="996079" y="1319337"/>
            <a:ext cx="4922838" cy="3276600"/>
            <a:chOff x="1008" y="480"/>
            <a:chExt cx="3101" cy="2064"/>
          </a:xfrm>
        </p:grpSpPr>
        <p:grpSp>
          <p:nvGrpSpPr>
            <p:cNvPr id="3" name="Group 8">
              <a:extLst>
                <a:ext uri="{FF2B5EF4-FFF2-40B4-BE49-F238E27FC236}">
                  <a16:creationId xmlns:a16="http://schemas.microsoft.com/office/drawing/2014/main" id="{210BD730-4636-614E-9CF8-6258E591E311}"/>
                </a:ext>
              </a:extLst>
            </p:cNvPr>
            <p:cNvGrpSpPr>
              <a:grpSpLocks/>
            </p:cNvGrpSpPr>
            <p:nvPr/>
          </p:nvGrpSpPr>
          <p:grpSpPr bwMode="auto">
            <a:xfrm>
              <a:off x="1008" y="480"/>
              <a:ext cx="3101" cy="2064"/>
              <a:chOff x="595" y="572"/>
              <a:chExt cx="4570" cy="2823"/>
            </a:xfrm>
          </p:grpSpPr>
          <p:pic>
            <p:nvPicPr>
              <p:cNvPr id="8" name="Picture 9">
                <a:extLst>
                  <a:ext uri="{FF2B5EF4-FFF2-40B4-BE49-F238E27FC236}">
                    <a16:creationId xmlns:a16="http://schemas.microsoft.com/office/drawing/2014/main" id="{A62BED33-C740-664D-8E85-BBAED797A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 y="572"/>
                <a:ext cx="4570" cy="2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Line 10">
                <a:extLst>
                  <a:ext uri="{FF2B5EF4-FFF2-40B4-BE49-F238E27FC236}">
                    <a16:creationId xmlns:a16="http://schemas.microsoft.com/office/drawing/2014/main" id="{CB49EADE-326F-624E-816A-878397777F98}"/>
                  </a:ext>
                </a:extLst>
              </p:cNvPr>
              <p:cNvSpPr>
                <a:spLocks noChangeShapeType="1"/>
              </p:cNvSpPr>
              <p:nvPr/>
            </p:nvSpPr>
            <p:spPr bwMode="auto">
              <a:xfrm>
                <a:off x="2256" y="2208"/>
                <a:ext cx="1296" cy="0"/>
              </a:xfrm>
              <a:prstGeom prst="line">
                <a:avLst/>
              </a:prstGeom>
              <a:noFill/>
              <a:ln w="9525">
                <a:solidFill>
                  <a:srgbClr val="0000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0" name="Text Box 11">
                <a:extLst>
                  <a:ext uri="{FF2B5EF4-FFF2-40B4-BE49-F238E27FC236}">
                    <a16:creationId xmlns:a16="http://schemas.microsoft.com/office/drawing/2014/main" id="{4F70FD61-E018-1D4B-A8AA-0F37E4D224E3}"/>
                  </a:ext>
                </a:extLst>
              </p:cNvPr>
              <p:cNvSpPr txBox="1">
                <a:spLocks noChangeArrowheads="1"/>
              </p:cNvSpPr>
              <p:nvPr/>
            </p:nvSpPr>
            <p:spPr bwMode="auto">
              <a:xfrm>
                <a:off x="2822" y="2208"/>
                <a:ext cx="255" cy="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zh-CN" sz="1400" dirty="0">
                    <a:solidFill>
                      <a:srgbClr val="0D0D0D"/>
                    </a:solidFill>
                    <a:latin typeface="Times New Roman" charset="0"/>
                  </a:rPr>
                  <a:t>d</a:t>
                </a:r>
              </a:p>
            </p:txBody>
          </p:sp>
        </p:grpSp>
        <p:sp>
          <p:nvSpPr>
            <p:cNvPr id="4" name="Line 12">
              <a:extLst>
                <a:ext uri="{FF2B5EF4-FFF2-40B4-BE49-F238E27FC236}">
                  <a16:creationId xmlns:a16="http://schemas.microsoft.com/office/drawing/2014/main" id="{D96E5434-210C-6E4B-B4EA-EFA76F3D596E}"/>
                </a:ext>
              </a:extLst>
            </p:cNvPr>
            <p:cNvSpPr>
              <a:spLocks noChangeShapeType="1"/>
            </p:cNvSpPr>
            <p:nvPr/>
          </p:nvSpPr>
          <p:spPr bwMode="auto">
            <a:xfrm>
              <a:off x="2016" y="576"/>
              <a:ext cx="0" cy="720"/>
            </a:xfrm>
            <a:prstGeom prst="line">
              <a:avLst/>
            </a:prstGeom>
            <a:noFill/>
            <a:ln w="9525">
              <a:solidFill>
                <a:schemeClr val="tx1"/>
              </a:solidFill>
              <a:prstDash val="lg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 name="Text Box 13">
              <a:extLst>
                <a:ext uri="{FF2B5EF4-FFF2-40B4-BE49-F238E27FC236}">
                  <a16:creationId xmlns:a16="http://schemas.microsoft.com/office/drawing/2014/main" id="{419CCF04-3152-5648-AB9A-93232E682849}"/>
                </a:ext>
              </a:extLst>
            </p:cNvPr>
            <p:cNvSpPr txBox="1">
              <a:spLocks noChangeArrowheads="1"/>
            </p:cNvSpPr>
            <p:nvPr/>
          </p:nvSpPr>
          <p:spPr bwMode="auto">
            <a:xfrm>
              <a:off x="2006" y="583"/>
              <a:ext cx="321" cy="19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zh-CN" sz="1400" i="1" dirty="0" err="1">
                  <a:latin typeface="Times New Roman" charset="0"/>
                </a:rPr>
                <a:t>R</a:t>
              </a:r>
              <a:r>
                <a:rPr kumimoji="1" lang="en-US" altLang="zh-CN" sz="1400" baseline="-25000" dirty="0" err="1">
                  <a:latin typeface="Times New Roman" charset="0"/>
                </a:rPr>
                <a:t>mag</a:t>
              </a:r>
              <a:endParaRPr kumimoji="1" lang="en-US" altLang="zh-CN" sz="1400" baseline="-25000" dirty="0">
                <a:solidFill>
                  <a:srgbClr val="0D0D0D"/>
                </a:solidFill>
                <a:latin typeface="Times New Roman" charset="0"/>
              </a:endParaRPr>
            </a:p>
          </p:txBody>
        </p:sp>
        <p:sp>
          <p:nvSpPr>
            <p:cNvPr id="6" name="Line 14">
              <a:extLst>
                <a:ext uri="{FF2B5EF4-FFF2-40B4-BE49-F238E27FC236}">
                  <a16:creationId xmlns:a16="http://schemas.microsoft.com/office/drawing/2014/main" id="{E918CB51-0B45-BA45-A51E-6F16BFDD4842}"/>
                </a:ext>
              </a:extLst>
            </p:cNvPr>
            <p:cNvSpPr>
              <a:spLocks noChangeShapeType="1"/>
            </p:cNvSpPr>
            <p:nvPr/>
          </p:nvSpPr>
          <p:spPr bwMode="auto">
            <a:xfrm>
              <a:off x="3120" y="528"/>
              <a:ext cx="0" cy="768"/>
            </a:xfrm>
            <a:prstGeom prst="line">
              <a:avLst/>
            </a:prstGeom>
            <a:noFill/>
            <a:ln w="9525">
              <a:solidFill>
                <a:schemeClr val="tx1"/>
              </a:solidFill>
              <a:prstDash val="lg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7" name="Text Box 15">
              <a:extLst>
                <a:ext uri="{FF2B5EF4-FFF2-40B4-BE49-F238E27FC236}">
                  <a16:creationId xmlns:a16="http://schemas.microsoft.com/office/drawing/2014/main" id="{A2F06B37-6A33-0347-A106-20CB54D1AF00}"/>
                </a:ext>
              </a:extLst>
            </p:cNvPr>
            <p:cNvSpPr txBox="1">
              <a:spLocks noChangeArrowheads="1"/>
            </p:cNvSpPr>
            <p:nvPr/>
          </p:nvSpPr>
          <p:spPr bwMode="auto">
            <a:xfrm>
              <a:off x="3110" y="535"/>
              <a:ext cx="321" cy="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zh-CN" sz="1400" i="1" dirty="0" err="1">
                  <a:latin typeface="Times New Roman" charset="0"/>
                </a:rPr>
                <a:t>R</a:t>
              </a:r>
              <a:r>
                <a:rPr kumimoji="1" lang="en-US" altLang="zh-CN" sz="1400" baseline="-25000" dirty="0" err="1">
                  <a:latin typeface="Times New Roman" charset="0"/>
                </a:rPr>
                <a:t>mag</a:t>
              </a:r>
              <a:endParaRPr kumimoji="1" lang="en-US" altLang="zh-CN" sz="1400" baseline="-25000" dirty="0">
                <a:solidFill>
                  <a:srgbClr val="0D0D0D"/>
                </a:solidFill>
                <a:latin typeface="Times New Roman" charset="0"/>
              </a:endParaRPr>
            </a:p>
          </p:txBody>
        </p:sp>
      </p:grpSp>
      <p:sp>
        <p:nvSpPr>
          <p:cNvPr id="12" name="Text Box 4">
            <a:extLst>
              <a:ext uri="{FF2B5EF4-FFF2-40B4-BE49-F238E27FC236}">
                <a16:creationId xmlns:a16="http://schemas.microsoft.com/office/drawing/2014/main" id="{5D6BAB54-50EC-C740-A2D5-E9A0C725C594}"/>
              </a:ext>
            </a:extLst>
          </p:cNvPr>
          <p:cNvSpPr txBox="1">
            <a:spLocks noChangeArrowheads="1"/>
          </p:cNvSpPr>
          <p:nvPr/>
        </p:nvSpPr>
        <p:spPr bwMode="auto">
          <a:xfrm>
            <a:off x="1019328" y="4801798"/>
            <a:ext cx="4922838" cy="1168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lnSpc>
                <a:spcPct val="120000"/>
              </a:lnSpc>
            </a:pPr>
            <a:r>
              <a:rPr kumimoji="1" lang="en-US" altLang="zh-CN" sz="2000" dirty="0">
                <a:latin typeface="Times New Roman" charset="0"/>
              </a:rPr>
              <a:t>Magnetosphere radius is determined by the balance between the ram pressure of accretion flow and the magnetic pressure:</a:t>
            </a:r>
          </a:p>
        </p:txBody>
      </p:sp>
      <p:sp>
        <p:nvSpPr>
          <p:cNvPr id="15" name="Text Box 16">
            <a:extLst>
              <a:ext uri="{FF2B5EF4-FFF2-40B4-BE49-F238E27FC236}">
                <a16:creationId xmlns:a16="http://schemas.microsoft.com/office/drawing/2014/main" id="{10AE45E3-B0E7-C546-81B9-C20033BF0716}"/>
              </a:ext>
            </a:extLst>
          </p:cNvPr>
          <p:cNvSpPr txBox="1">
            <a:spLocks noChangeArrowheads="1"/>
          </p:cNvSpPr>
          <p:nvPr/>
        </p:nvSpPr>
        <p:spPr bwMode="auto">
          <a:xfrm>
            <a:off x="7022508" y="2556294"/>
            <a:ext cx="4401572"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a:buFont typeface="Wingdings" pitchFamily="2" charset="2"/>
              <a:buChar char="Ø"/>
            </a:pPr>
            <a:r>
              <a:rPr kumimoji="1" lang="en-US" altLang="zh-CN" sz="2400" dirty="0">
                <a:latin typeface="Times New Roman" panose="02020603050405020304" pitchFamily="18" charset="0"/>
                <a:cs typeface="Times New Roman" panose="02020603050405020304" pitchFamily="18" charset="0"/>
              </a:rPr>
              <a:t>Ejector:     </a:t>
            </a:r>
            <a:r>
              <a:rPr kumimoji="1" lang="en-US" altLang="zh-CN" sz="2400" i="1" dirty="0" err="1">
                <a:latin typeface="Times New Roman" panose="02020603050405020304" pitchFamily="18" charset="0"/>
                <a:cs typeface="Times New Roman" panose="02020603050405020304" pitchFamily="18" charset="0"/>
              </a:rPr>
              <a:t>R</a:t>
            </a:r>
            <a:r>
              <a:rPr kumimoji="1" lang="en-US" altLang="zh-CN" sz="2400" baseline="-25000" dirty="0" err="1">
                <a:latin typeface="Times New Roman" panose="02020603050405020304" pitchFamily="18" charset="0"/>
                <a:cs typeface="Times New Roman" panose="02020603050405020304" pitchFamily="18" charset="0"/>
              </a:rPr>
              <a:t>mag</a:t>
            </a:r>
            <a:r>
              <a:rPr kumimoji="1" lang="en-US" altLang="zh-CN" sz="2400" dirty="0">
                <a:latin typeface="Times New Roman" panose="02020603050405020304" pitchFamily="18" charset="0"/>
                <a:cs typeface="Times New Roman" panose="02020603050405020304" pitchFamily="18" charset="0"/>
              </a:rPr>
              <a:t> &gt; </a:t>
            </a:r>
            <a:r>
              <a:rPr kumimoji="1" lang="en-US" altLang="zh-CN" sz="2400" i="1" dirty="0">
                <a:latin typeface="Times New Roman" panose="02020603050405020304" pitchFamily="18" charset="0"/>
                <a:cs typeface="Times New Roman" panose="02020603050405020304" pitchFamily="18" charset="0"/>
              </a:rPr>
              <a:t>R</a:t>
            </a:r>
            <a:r>
              <a:rPr kumimoji="1" lang="en-US" altLang="zh-CN" sz="2400" baseline="-25000" dirty="0">
                <a:latin typeface="Times New Roman" panose="02020603050405020304" pitchFamily="18" charset="0"/>
                <a:cs typeface="Times New Roman" panose="02020603050405020304" pitchFamily="18" charset="0"/>
              </a:rPr>
              <a:t>LC</a:t>
            </a:r>
            <a:r>
              <a:rPr kumimoji="1" lang="en-US" altLang="zh-CN" sz="2400" dirty="0">
                <a:latin typeface="Times New Roman" panose="02020603050405020304" pitchFamily="18" charset="0"/>
                <a:cs typeface="Times New Roman" panose="02020603050405020304" pitchFamily="18" charset="0"/>
              </a:rPr>
              <a:t> </a:t>
            </a:r>
          </a:p>
          <a:p>
            <a:pPr marL="342900" indent="-342900">
              <a:buFont typeface="Wingdings" pitchFamily="2" charset="2"/>
              <a:buChar char="Ø"/>
            </a:pPr>
            <a:endParaRPr kumimoji="1" lang="en-US" altLang="zh-CN" sz="2400" dirty="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kumimoji="1" lang="en-US" altLang="zh-CN" sz="2400" dirty="0">
                <a:latin typeface="Times New Roman" panose="02020603050405020304" pitchFamily="18" charset="0"/>
                <a:cs typeface="Times New Roman" panose="02020603050405020304" pitchFamily="18" charset="0"/>
              </a:rPr>
              <a:t>Propeller:  </a:t>
            </a:r>
            <a:r>
              <a:rPr kumimoji="1" lang="en-US" altLang="zh-CN" sz="2400" i="1" dirty="0">
                <a:latin typeface="Times New Roman" panose="02020603050405020304" pitchFamily="18" charset="0"/>
                <a:cs typeface="Times New Roman" panose="02020603050405020304" pitchFamily="18" charset="0"/>
              </a:rPr>
              <a:t>R</a:t>
            </a:r>
            <a:r>
              <a:rPr kumimoji="1" lang="en-US" altLang="zh-CN" sz="2400" baseline="-25000" dirty="0">
                <a:latin typeface="Times New Roman" panose="02020603050405020304" pitchFamily="18" charset="0"/>
                <a:cs typeface="Times New Roman" panose="02020603050405020304" pitchFamily="18" charset="0"/>
              </a:rPr>
              <a:t>LC</a:t>
            </a:r>
            <a:r>
              <a:rPr kumimoji="1" lang="en-US" altLang="zh-CN" sz="2400" dirty="0">
                <a:latin typeface="Times New Roman" panose="02020603050405020304" pitchFamily="18" charset="0"/>
                <a:cs typeface="Times New Roman" panose="02020603050405020304" pitchFamily="18" charset="0"/>
              </a:rPr>
              <a:t> &gt;</a:t>
            </a:r>
            <a:r>
              <a:rPr kumimoji="1" lang="en-US" altLang="zh-CN" sz="2400" baseline="-25000" dirty="0">
                <a:latin typeface="Times New Roman" panose="02020603050405020304" pitchFamily="18" charset="0"/>
                <a:cs typeface="Times New Roman" panose="02020603050405020304" pitchFamily="18" charset="0"/>
              </a:rPr>
              <a:t> </a:t>
            </a:r>
            <a:r>
              <a:rPr kumimoji="1" lang="en-US" altLang="zh-CN" sz="2400" i="1" dirty="0" err="1">
                <a:latin typeface="Times New Roman" panose="02020603050405020304" pitchFamily="18" charset="0"/>
                <a:cs typeface="Times New Roman" panose="02020603050405020304" pitchFamily="18" charset="0"/>
              </a:rPr>
              <a:t>R</a:t>
            </a:r>
            <a:r>
              <a:rPr kumimoji="1" lang="en-US" altLang="zh-CN" sz="2400" baseline="-25000" dirty="0" err="1">
                <a:latin typeface="Times New Roman" panose="02020603050405020304" pitchFamily="18" charset="0"/>
                <a:cs typeface="Times New Roman" panose="02020603050405020304" pitchFamily="18" charset="0"/>
              </a:rPr>
              <a:t>mag</a:t>
            </a:r>
            <a:r>
              <a:rPr kumimoji="1" lang="en-US" altLang="zh-CN" sz="2400" dirty="0">
                <a:latin typeface="Times New Roman" panose="02020603050405020304" pitchFamily="18" charset="0"/>
                <a:cs typeface="Times New Roman" panose="02020603050405020304" pitchFamily="18" charset="0"/>
              </a:rPr>
              <a:t> &gt; </a:t>
            </a:r>
            <a:r>
              <a:rPr kumimoji="1" lang="en-US" altLang="zh-CN" sz="2400" i="1" dirty="0">
                <a:latin typeface="Times New Roman" panose="02020603050405020304" pitchFamily="18" charset="0"/>
                <a:cs typeface="Times New Roman" panose="02020603050405020304" pitchFamily="18" charset="0"/>
              </a:rPr>
              <a:t>R</a:t>
            </a:r>
            <a:r>
              <a:rPr kumimoji="1" lang="en-US" altLang="zh-CN" sz="2400" baseline="-25000" dirty="0">
                <a:latin typeface="Times New Roman" panose="02020603050405020304" pitchFamily="18" charset="0"/>
                <a:cs typeface="Times New Roman" panose="02020603050405020304" pitchFamily="18" charset="0"/>
              </a:rPr>
              <a:t>CO</a:t>
            </a:r>
            <a:r>
              <a:rPr kumimoji="1" lang="en-US" altLang="zh-CN" sz="2400" dirty="0">
                <a:latin typeface="Times New Roman" panose="02020603050405020304" pitchFamily="18" charset="0"/>
                <a:cs typeface="Times New Roman" panose="02020603050405020304" pitchFamily="18" charset="0"/>
              </a:rPr>
              <a:t> </a:t>
            </a:r>
          </a:p>
          <a:p>
            <a:pPr marL="342900" indent="-342900">
              <a:buFont typeface="Wingdings" pitchFamily="2" charset="2"/>
              <a:buChar char="Ø"/>
            </a:pPr>
            <a:endParaRPr kumimoji="1" lang="en-US" altLang="zh-CN" sz="2400" dirty="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kumimoji="1" lang="en-US" altLang="zh-CN" sz="2400" dirty="0">
                <a:latin typeface="Times New Roman" panose="02020603050405020304" pitchFamily="18" charset="0"/>
                <a:cs typeface="Times New Roman" panose="02020603050405020304" pitchFamily="18" charset="0"/>
              </a:rPr>
              <a:t>Accretor:  </a:t>
            </a:r>
            <a:r>
              <a:rPr kumimoji="1" lang="en-US" altLang="zh-CN" sz="2400" i="1" dirty="0" err="1">
                <a:latin typeface="Times New Roman" panose="02020603050405020304" pitchFamily="18" charset="0"/>
                <a:cs typeface="Times New Roman" panose="02020603050405020304" pitchFamily="18" charset="0"/>
              </a:rPr>
              <a:t>R</a:t>
            </a:r>
            <a:r>
              <a:rPr kumimoji="1" lang="en-US" altLang="zh-CN" sz="2400" baseline="-25000" dirty="0" err="1">
                <a:latin typeface="Times New Roman" panose="02020603050405020304" pitchFamily="18" charset="0"/>
                <a:cs typeface="Times New Roman" panose="02020603050405020304" pitchFamily="18" charset="0"/>
              </a:rPr>
              <a:t>mag</a:t>
            </a:r>
            <a:r>
              <a:rPr kumimoji="1" lang="en-US" altLang="zh-CN" sz="2400" dirty="0">
                <a:latin typeface="Times New Roman" panose="02020603050405020304" pitchFamily="18" charset="0"/>
                <a:cs typeface="Times New Roman" panose="02020603050405020304" pitchFamily="18" charset="0"/>
              </a:rPr>
              <a:t> &lt; </a:t>
            </a:r>
            <a:r>
              <a:rPr kumimoji="1" lang="en-US" altLang="zh-CN" sz="2400" i="1" dirty="0">
                <a:latin typeface="Times New Roman" panose="02020603050405020304" pitchFamily="18" charset="0"/>
                <a:cs typeface="Times New Roman" panose="02020603050405020304" pitchFamily="18" charset="0"/>
              </a:rPr>
              <a:t>R</a:t>
            </a:r>
            <a:r>
              <a:rPr kumimoji="1" lang="en-US" altLang="zh-CN" sz="2400" baseline="-25000" dirty="0">
                <a:latin typeface="Times New Roman" panose="02020603050405020304" pitchFamily="18" charset="0"/>
                <a:cs typeface="Times New Roman" panose="02020603050405020304" pitchFamily="18" charset="0"/>
              </a:rPr>
              <a:t>CO</a:t>
            </a:r>
            <a:endParaRPr kumimoji="1" lang="en-US" altLang="zh-CN" sz="24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1D9C5217-AC44-CB48-A2D1-500E1044B6DD}"/>
              </a:ext>
            </a:extLst>
          </p:cNvPr>
          <p:cNvSpPr txBox="1"/>
          <p:nvPr/>
        </p:nvSpPr>
        <p:spPr>
          <a:xfrm>
            <a:off x="1808356" y="334913"/>
            <a:ext cx="8575288" cy="523220"/>
          </a:xfrm>
          <a:prstGeom prst="rect">
            <a:avLst/>
          </a:prstGeom>
          <a:noFill/>
        </p:spPr>
        <p:txBody>
          <a:bodyPr wrap="square" rtlCol="0">
            <a:spAutoFit/>
          </a:bodyPr>
          <a:lstStyle/>
          <a:p>
            <a:pPr algn="ctr"/>
            <a:r>
              <a:rPr lang="en-US" altLang="zh-CN" sz="2800" b="1" dirty="0">
                <a:latin typeface="Times New Roman" panose="02020603050405020304" pitchFamily="18" charset="0"/>
                <a:cs typeface="Times New Roman" panose="02020603050405020304" pitchFamily="18" charset="0"/>
              </a:rPr>
              <a:t>Interaction between magnetosphere and accretion flow</a:t>
            </a:r>
            <a:endParaRPr lang="zh-CN" altLang="en-US" sz="28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CA48754-6C55-D843-96F9-AC81A6235DDA}"/>
                  </a:ext>
                </a:extLst>
              </p:cNvPr>
              <p:cNvSpPr txBox="1"/>
              <p:nvPr/>
            </p:nvSpPr>
            <p:spPr>
              <a:xfrm>
                <a:off x="1399493" y="6175736"/>
                <a:ext cx="3274032" cy="4217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b="0" i="1" smtClean="0">
                              <a:latin typeface="Cambria Math" panose="02040503050406030204" pitchFamily="18" charset="0"/>
                            </a:rPr>
                          </m:ctrlPr>
                        </m:sSubPr>
                        <m:e>
                          <m:r>
                            <a:rPr kumimoji="1" lang="en-US" altLang="zh-CN" sz="2400" b="0" i="1" smtClean="0">
                              <a:latin typeface="Cambria Math" panose="02040503050406030204" pitchFamily="18" charset="0"/>
                            </a:rPr>
                            <m:t>𝑅</m:t>
                          </m:r>
                        </m:e>
                        <m:sub>
                          <m:r>
                            <a:rPr kumimoji="1" lang="en-US" altLang="zh-CN" sz="2400" b="0" i="1" smtClean="0">
                              <a:latin typeface="Cambria Math" panose="02040503050406030204" pitchFamily="18" charset="0"/>
                            </a:rPr>
                            <m:t>𝑚𝑎𝑔</m:t>
                          </m:r>
                        </m:sub>
                      </m:sSub>
                      <m:r>
                        <a:rPr kumimoji="1" lang="en-US" altLang="zh-CN" sz="2400" b="0" i="1" smtClean="0">
                          <a:latin typeface="Cambria Math" panose="02040503050406030204" pitchFamily="18" charset="0"/>
                          <a:ea typeface="Cambria Math" panose="02040503050406030204" pitchFamily="18" charset="0"/>
                        </a:rPr>
                        <m:t>∝ </m:t>
                      </m:r>
                      <m:sSup>
                        <m:sSupPr>
                          <m:ctrlPr>
                            <a:rPr kumimoji="1" lang="en-US" altLang="zh-CN" sz="2400" b="0" i="1" smtClean="0">
                              <a:latin typeface="Cambria Math" panose="02040503050406030204" pitchFamily="18" charset="0"/>
                              <a:ea typeface="Cambria Math" panose="02040503050406030204" pitchFamily="18" charset="0"/>
                            </a:rPr>
                          </m:ctrlPr>
                        </m:sSupPr>
                        <m:e>
                          <m:r>
                            <a:rPr kumimoji="1" lang="en-US" altLang="zh-CN" sz="2400" b="0" i="1" smtClean="0">
                              <a:latin typeface="Cambria Math" panose="02040503050406030204" pitchFamily="18" charset="0"/>
                              <a:ea typeface="Cambria Math" panose="02040503050406030204" pitchFamily="18" charset="0"/>
                            </a:rPr>
                            <m:t>𝐵</m:t>
                          </m:r>
                        </m:e>
                        <m:sup>
                          <m:r>
                            <a:rPr kumimoji="1" lang="en-US" altLang="zh-CN" sz="2400" b="0" i="1" smtClean="0">
                              <a:latin typeface="Cambria Math" panose="02040503050406030204" pitchFamily="18" charset="0"/>
                              <a:ea typeface="Cambria Math" panose="02040503050406030204" pitchFamily="18" charset="0"/>
                            </a:rPr>
                            <m:t>4/7</m:t>
                          </m:r>
                        </m:sup>
                      </m:sSup>
                      <m:sSup>
                        <m:sSupPr>
                          <m:ctrlPr>
                            <a:rPr kumimoji="1" lang="en-US" altLang="zh-CN" sz="2400" b="0" i="1" smtClean="0">
                              <a:latin typeface="Cambria Math" panose="02040503050406030204" pitchFamily="18" charset="0"/>
                              <a:ea typeface="Cambria Math" panose="02040503050406030204" pitchFamily="18" charset="0"/>
                            </a:rPr>
                          </m:ctrlPr>
                        </m:sSupPr>
                        <m:e>
                          <m:acc>
                            <m:accPr>
                              <m:chr m:val="̇"/>
                              <m:ctrlPr>
                                <a:rPr kumimoji="1" lang="en-US" altLang="zh-CN" sz="2400" i="1">
                                  <a:latin typeface="Cambria Math" panose="02040503050406030204" pitchFamily="18" charset="0"/>
                                  <a:ea typeface="Cambria Math" panose="02040503050406030204" pitchFamily="18" charset="0"/>
                                </a:rPr>
                              </m:ctrlPr>
                            </m:accPr>
                            <m:e>
                              <m:r>
                                <a:rPr kumimoji="1" lang="en-US" altLang="zh-CN" sz="2400" i="1">
                                  <a:latin typeface="Cambria Math" panose="02040503050406030204" pitchFamily="18" charset="0"/>
                                  <a:ea typeface="Cambria Math" panose="02040503050406030204" pitchFamily="18" charset="0"/>
                                </a:rPr>
                                <m:t>𝑀</m:t>
                              </m:r>
                            </m:e>
                          </m:acc>
                        </m:e>
                        <m:sup>
                          <m:r>
                            <a:rPr kumimoji="1" lang="en-US" altLang="zh-CN" sz="2400" b="0" i="1" smtClean="0">
                              <a:latin typeface="Cambria Math" panose="02040503050406030204" pitchFamily="18" charset="0"/>
                              <a:ea typeface="Cambria Math" panose="02040503050406030204" pitchFamily="18" charset="0"/>
                            </a:rPr>
                            <m:t>−2/7</m:t>
                          </m:r>
                        </m:sup>
                      </m:sSup>
                    </m:oMath>
                  </m:oMathPara>
                </a14:m>
                <a:endParaRPr kumimoji="1" lang="zh-CN" altLang="en-US" sz="2400" dirty="0">
                  <a:latin typeface="Times New Roman" panose="02020603050405020304" pitchFamily="18" charset="0"/>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CCA48754-6C55-D843-96F9-AC81A6235DDA}"/>
                  </a:ext>
                </a:extLst>
              </p:cNvPr>
              <p:cNvSpPr txBox="1">
                <a:spLocks noRot="1" noChangeAspect="1" noMove="1" noResize="1" noEditPoints="1" noAdjustHandles="1" noChangeArrowheads="1" noChangeShapeType="1" noTextEdit="1"/>
              </p:cNvSpPr>
              <p:nvPr/>
            </p:nvSpPr>
            <p:spPr>
              <a:xfrm>
                <a:off x="1399493" y="6175736"/>
                <a:ext cx="3274032" cy="421719"/>
              </a:xfrm>
              <a:prstGeom prst="rect">
                <a:avLst/>
              </a:prstGeom>
              <a:blipFill>
                <a:blip r:embed="rId3"/>
                <a:stretch>
                  <a:fillRect t="-5882" b="-26471"/>
                </a:stretch>
              </a:blipFill>
            </p:spPr>
            <p:txBody>
              <a:bodyPr/>
              <a:lstStyle/>
              <a:p>
                <a:r>
                  <a:rPr lang="zh-CN" altLang="en-US">
                    <a:noFill/>
                  </a:rPr>
                  <a:t> </a:t>
                </a:r>
              </a:p>
            </p:txBody>
          </p:sp>
        </mc:Fallback>
      </mc:AlternateContent>
      <p:sp>
        <p:nvSpPr>
          <p:cNvPr id="11" name="灯片编号占位符 10">
            <a:extLst>
              <a:ext uri="{FF2B5EF4-FFF2-40B4-BE49-F238E27FC236}">
                <a16:creationId xmlns:a16="http://schemas.microsoft.com/office/drawing/2014/main" id="{522D3F9C-0125-B24C-810C-317431369D2E}"/>
              </a:ext>
            </a:extLst>
          </p:cNvPr>
          <p:cNvSpPr>
            <a:spLocks noGrp="1"/>
          </p:cNvSpPr>
          <p:nvPr>
            <p:ph type="sldNum" sz="quarter" idx="12"/>
          </p:nvPr>
        </p:nvSpPr>
        <p:spPr/>
        <p:txBody>
          <a:bodyPr/>
          <a:lstStyle/>
          <a:p>
            <a:fld id="{69857F91-FCCC-1F40-8296-BFD08C7AB058}" type="slidenum">
              <a:rPr kumimoji="1" lang="zh-CN" altLang="en-US" smtClean="0"/>
              <a:t>5</a:t>
            </a:fld>
            <a:r>
              <a:rPr kumimoji="1" lang="en-US" altLang="zh-CN" dirty="0"/>
              <a:t>/29</a:t>
            </a:r>
            <a:endParaRPr kumimoji="1" lang="zh-CN" altLang="en-US" dirty="0"/>
          </a:p>
        </p:txBody>
      </p:sp>
    </p:spTree>
    <p:extLst>
      <p:ext uri="{BB962C8B-B14F-4D97-AF65-F5344CB8AC3E}">
        <p14:creationId xmlns:p14="http://schemas.microsoft.com/office/powerpoint/2010/main" val="406415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7ED782-C7D8-4C35-8FDD-29F1F387A82A}"/>
              </a:ext>
            </a:extLst>
          </p:cNvPr>
          <p:cNvSpPr txBox="1"/>
          <p:nvPr/>
        </p:nvSpPr>
        <p:spPr>
          <a:xfrm>
            <a:off x="1808356" y="334913"/>
            <a:ext cx="857528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Interaction between pulsars and surrounding material</a:t>
            </a:r>
            <a:endParaRPr lang="zh-CN" altLang="en-US" sz="28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F8D8058-A384-BA4A-8F7B-F136BD2A7534}"/>
              </a:ext>
            </a:extLst>
          </p:cNvPr>
          <p:cNvPicPr>
            <a:picLocks noChangeAspect="1"/>
          </p:cNvPicPr>
          <p:nvPr/>
        </p:nvPicPr>
        <p:blipFill>
          <a:blip r:embed="rId3"/>
          <a:stretch>
            <a:fillRect/>
          </a:stretch>
        </p:blipFill>
        <p:spPr>
          <a:xfrm>
            <a:off x="1596000" y="1221950"/>
            <a:ext cx="9000000" cy="5009220"/>
          </a:xfrm>
          <a:prstGeom prst="rect">
            <a:avLst/>
          </a:prstGeom>
        </p:spPr>
      </p:pic>
      <p:sp>
        <p:nvSpPr>
          <p:cNvPr id="4" name="文本框 3">
            <a:extLst>
              <a:ext uri="{FF2B5EF4-FFF2-40B4-BE49-F238E27FC236}">
                <a16:creationId xmlns:a16="http://schemas.microsoft.com/office/drawing/2014/main" id="{C739F0F6-B848-534F-9F75-0024B93C85F5}"/>
              </a:ext>
            </a:extLst>
          </p:cNvPr>
          <p:cNvSpPr txBox="1"/>
          <p:nvPr/>
        </p:nvSpPr>
        <p:spPr>
          <a:xfrm>
            <a:off x="8617528" y="6338421"/>
            <a:ext cx="3158836" cy="369332"/>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Slide from Alessandro </a:t>
            </a:r>
            <a:r>
              <a:rPr kumimoji="1" lang="en-US" altLang="zh-CN" dirty="0" err="1">
                <a:latin typeface="Times New Roman" panose="02020603050405020304" pitchFamily="18" charset="0"/>
                <a:cs typeface="Times New Roman" panose="02020603050405020304" pitchFamily="18" charset="0"/>
              </a:rPr>
              <a:t>Papitto</a:t>
            </a:r>
            <a:endParaRPr kumimoji="1" lang="zh-CN" altLang="en-US" dirty="0">
              <a:latin typeface="Times New Roman" panose="02020603050405020304" pitchFamily="18" charset="0"/>
              <a:cs typeface="Times New Roman" panose="02020603050405020304" pitchFamily="18" charset="0"/>
            </a:endParaRPr>
          </a:p>
        </p:txBody>
      </p:sp>
      <p:sp>
        <p:nvSpPr>
          <p:cNvPr id="5" name="灯片编号占位符 4">
            <a:extLst>
              <a:ext uri="{FF2B5EF4-FFF2-40B4-BE49-F238E27FC236}">
                <a16:creationId xmlns:a16="http://schemas.microsoft.com/office/drawing/2014/main" id="{9D2E52D0-B530-F842-BFC9-616B8E214CCF}"/>
              </a:ext>
            </a:extLst>
          </p:cNvPr>
          <p:cNvSpPr>
            <a:spLocks noGrp="1"/>
          </p:cNvSpPr>
          <p:nvPr>
            <p:ph type="sldNum" sz="quarter" idx="12"/>
          </p:nvPr>
        </p:nvSpPr>
        <p:spPr/>
        <p:txBody>
          <a:bodyPr/>
          <a:lstStyle/>
          <a:p>
            <a:fld id="{69857F91-FCCC-1F40-8296-BFD08C7AB058}" type="slidenum">
              <a:rPr kumimoji="1" lang="zh-CN" altLang="en-US" smtClean="0"/>
              <a:t>6</a:t>
            </a:fld>
            <a:r>
              <a:rPr kumimoji="1" lang="en-US" altLang="zh-CN"/>
              <a:t>/30</a:t>
            </a:r>
            <a:endParaRPr kumimoji="1" lang="zh-CN" altLang="en-US" dirty="0"/>
          </a:p>
        </p:txBody>
      </p:sp>
    </p:spTree>
    <p:extLst>
      <p:ext uri="{BB962C8B-B14F-4D97-AF65-F5344CB8AC3E}">
        <p14:creationId xmlns:p14="http://schemas.microsoft.com/office/powerpoint/2010/main" val="232965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61891" y="5617454"/>
            <a:ext cx="1800200" cy="369332"/>
          </a:xfrm>
          <a:prstGeom prst="rect">
            <a:avLst/>
          </a:prstGeom>
          <a:noFill/>
        </p:spPr>
        <p:txBody>
          <a:bodyPr wrap="square" rtlCol="0">
            <a:spAutoFit/>
          </a:bodyPr>
          <a:lstStyle/>
          <a:p>
            <a:r>
              <a:rPr lang="en-US" altLang="zh-CN" b="1" dirty="0">
                <a:latin typeface="Times New Roman" panose="02020603050405020304" pitchFamily="18" charset="0"/>
                <a:ea typeface="Arial Unicode MS" pitchFamily="34" charset="-122"/>
                <a:cs typeface="Times New Roman" panose="02020603050405020304" pitchFamily="18" charset="0"/>
              </a:rPr>
              <a:t>PSR B1259-63</a:t>
            </a:r>
            <a:endParaRPr lang="zh-CN" altLang="en-US" b="1" dirty="0">
              <a:latin typeface="Times New Roman" panose="02020603050405020304" pitchFamily="18" charset="0"/>
              <a:ea typeface="Arial Unicode MS" pitchFamily="34" charset="-122"/>
              <a:cs typeface="Times New Roman" panose="02020603050405020304" pitchFamily="18" charset="0"/>
            </a:endParaRPr>
          </a:p>
        </p:txBody>
      </p:sp>
      <p:sp>
        <p:nvSpPr>
          <p:cNvPr id="9" name="TextBox 8"/>
          <p:cNvSpPr txBox="1"/>
          <p:nvPr/>
        </p:nvSpPr>
        <p:spPr>
          <a:xfrm>
            <a:off x="7498947" y="6006521"/>
            <a:ext cx="3240360" cy="400110"/>
          </a:xfrm>
          <a:prstGeom prst="rect">
            <a:avLst/>
          </a:prstGeom>
          <a:noFill/>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Abdo et al. 2011</a:t>
            </a:r>
            <a:endParaRPr lang="zh-CN" altLang="en-US" sz="2000" b="1"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A82CBA9F-7835-B148-88FF-F8878675B1A9}"/>
              </a:ext>
            </a:extLst>
          </p:cNvPr>
          <p:cNvSpPr/>
          <p:nvPr/>
        </p:nvSpPr>
        <p:spPr>
          <a:xfrm>
            <a:off x="2495600" y="283521"/>
            <a:ext cx="8122929"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X-ray binaries  </a:t>
            </a:r>
            <a:r>
              <a:rPr lang="en-US" altLang="zh-CN" sz="3600" b="1" dirty="0" err="1">
                <a:solidFill>
                  <a:srgbClr val="0066FF"/>
                </a:solidFill>
                <a:latin typeface="Times New Roman" panose="02020603050405020304" pitchFamily="18" charset="0"/>
                <a:cs typeface="Times New Roman" panose="02020603050405020304" pitchFamily="18" charset="0"/>
              </a:rPr>
              <a:t>v.s</a:t>
            </a:r>
            <a:r>
              <a:rPr lang="en-US" altLang="zh-CN" sz="3600" b="1" dirty="0">
                <a:solidFill>
                  <a:srgbClr val="0066FF"/>
                </a:solidFill>
                <a:latin typeface="Times New Roman" panose="02020603050405020304" pitchFamily="18" charset="0"/>
                <a:cs typeface="Times New Roman" panose="02020603050405020304" pitchFamily="18" charset="0"/>
              </a:rPr>
              <a:t>.</a:t>
            </a:r>
            <a:r>
              <a:rPr lang="en-US" altLang="zh-CN" sz="3600" b="1" dirty="0">
                <a:latin typeface="Times New Roman" panose="02020603050405020304" pitchFamily="18" charset="0"/>
                <a:cs typeface="Times New Roman" panose="02020603050405020304" pitchFamily="18" charset="0"/>
              </a:rPr>
              <a:t> Gamma-ray binaries</a:t>
            </a:r>
          </a:p>
        </p:txBody>
      </p:sp>
      <p:grpSp>
        <p:nvGrpSpPr>
          <p:cNvPr id="4" name="组合 3">
            <a:extLst>
              <a:ext uri="{FF2B5EF4-FFF2-40B4-BE49-F238E27FC236}">
                <a16:creationId xmlns:a16="http://schemas.microsoft.com/office/drawing/2014/main" id="{069C2B60-AFF3-264F-9C74-B08E2A40F268}"/>
              </a:ext>
            </a:extLst>
          </p:cNvPr>
          <p:cNvGrpSpPr>
            <a:grpSpLocks noChangeAspect="1"/>
          </p:cNvGrpSpPr>
          <p:nvPr/>
        </p:nvGrpSpPr>
        <p:grpSpPr>
          <a:xfrm>
            <a:off x="696000" y="1207133"/>
            <a:ext cx="5400000" cy="4632866"/>
            <a:chOff x="-1152422" y="283521"/>
            <a:chExt cx="8353812" cy="7167053"/>
          </a:xfrm>
        </p:grpSpPr>
        <p:sp>
          <p:nvSpPr>
            <p:cNvPr id="16" name="TextBox 4">
              <a:extLst>
                <a:ext uri="{FF2B5EF4-FFF2-40B4-BE49-F238E27FC236}">
                  <a16:creationId xmlns:a16="http://schemas.microsoft.com/office/drawing/2014/main" id="{EEA52B48-3C70-FA4C-A699-C72E0B73CCA1}"/>
                </a:ext>
              </a:extLst>
            </p:cNvPr>
            <p:cNvSpPr txBox="1"/>
            <p:nvPr/>
          </p:nvSpPr>
          <p:spPr>
            <a:xfrm>
              <a:off x="3359696" y="5157192"/>
              <a:ext cx="1800200" cy="369332"/>
            </a:xfrm>
            <a:prstGeom prst="rect">
              <a:avLst/>
            </a:prstGeom>
            <a:noFill/>
          </p:spPr>
          <p:txBody>
            <a:bodyPr wrap="square" rtlCol="0">
              <a:spAutoFit/>
            </a:bodyPr>
            <a:lstStyle/>
            <a:p>
              <a:pPr algn="ctr"/>
              <a:r>
                <a:rPr lang="en-US" altLang="zh-CN" b="1" dirty="0" err="1">
                  <a:latin typeface="Times New Roman" panose="02020603050405020304" pitchFamily="18" charset="0"/>
                  <a:ea typeface="Arial Unicode MS" pitchFamily="34" charset="-122"/>
                  <a:cs typeface="Times New Roman" panose="02020603050405020304" pitchFamily="18" charset="0"/>
                </a:rPr>
                <a:t>Cyg</a:t>
              </a:r>
              <a:r>
                <a:rPr lang="en-US" altLang="zh-CN" b="1" dirty="0">
                  <a:latin typeface="Times New Roman" panose="02020603050405020304" pitchFamily="18" charset="0"/>
                  <a:ea typeface="Arial Unicode MS" pitchFamily="34" charset="-122"/>
                  <a:cs typeface="Times New Roman" panose="02020603050405020304" pitchFamily="18" charset="0"/>
                </a:rPr>
                <a:t> X-1</a:t>
              </a:r>
              <a:endParaRPr lang="zh-CN" altLang="en-US" b="1" dirty="0">
                <a:latin typeface="Times New Roman" panose="02020603050405020304" pitchFamily="18" charset="0"/>
                <a:ea typeface="Arial Unicode MS" pitchFamily="34" charset="-122"/>
                <a:cs typeface="Times New Roman" panose="02020603050405020304" pitchFamily="18" charset="0"/>
              </a:endParaRPr>
            </a:p>
          </p:txBody>
        </p:sp>
        <p:sp>
          <p:nvSpPr>
            <p:cNvPr id="17" name="TextBox 8">
              <a:extLst>
                <a:ext uri="{FF2B5EF4-FFF2-40B4-BE49-F238E27FC236}">
                  <a16:creationId xmlns:a16="http://schemas.microsoft.com/office/drawing/2014/main" id="{C7056401-14F9-0643-B784-769FA0C6324E}"/>
                </a:ext>
              </a:extLst>
            </p:cNvPr>
            <p:cNvSpPr txBox="1"/>
            <p:nvPr/>
          </p:nvSpPr>
          <p:spPr>
            <a:xfrm>
              <a:off x="2639616" y="5659434"/>
              <a:ext cx="3240360" cy="369332"/>
            </a:xfrm>
            <a:prstGeom prst="rect">
              <a:avLst/>
            </a:prstGeom>
            <a:noFill/>
          </p:spPr>
          <p:txBody>
            <a:bodyPr wrap="square" rtlCol="0">
              <a:spAutoFit/>
            </a:bodyPr>
            <a:lstStyle/>
            <a:p>
              <a:pPr algn="ctr"/>
              <a:r>
                <a:rPr lang="en-US" altLang="zh-CN" dirty="0">
                  <a:solidFill>
                    <a:srgbClr val="FF0000"/>
                  </a:solidFill>
                  <a:latin typeface="Times New Roman" panose="02020603050405020304" pitchFamily="18" charset="0"/>
                  <a:cs typeface="Times New Roman" panose="02020603050405020304" pitchFamily="18" charset="0"/>
                </a:rPr>
                <a:t>Malyshev et al. 2013</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6258F09A-3BCA-F440-A709-5C611708A2C0}"/>
                </a:ext>
              </a:extLst>
            </p:cNvPr>
            <p:cNvPicPr>
              <a:picLocks noChangeAspect="1"/>
            </p:cNvPicPr>
            <p:nvPr/>
          </p:nvPicPr>
          <p:blipFill>
            <a:blip r:embed="rId3"/>
            <a:stretch>
              <a:fillRect/>
            </a:stretch>
          </p:blipFill>
          <p:spPr>
            <a:xfrm>
              <a:off x="-1152422" y="283521"/>
              <a:ext cx="8229600" cy="6362700"/>
            </a:xfrm>
            <a:prstGeom prst="rect">
              <a:avLst/>
            </a:prstGeom>
          </p:spPr>
        </p:pic>
        <p:pic>
          <p:nvPicPr>
            <p:cNvPr id="3" name="图片 2">
              <a:extLst>
                <a:ext uri="{FF2B5EF4-FFF2-40B4-BE49-F238E27FC236}">
                  <a16:creationId xmlns:a16="http://schemas.microsoft.com/office/drawing/2014/main" id="{022B711B-9D2F-6241-958B-2F8ED9D3BCEC}"/>
                </a:ext>
              </a:extLst>
            </p:cNvPr>
            <p:cNvPicPr>
              <a:picLocks noChangeAspect="1"/>
            </p:cNvPicPr>
            <p:nvPr/>
          </p:nvPicPr>
          <p:blipFill>
            <a:blip r:embed="rId4"/>
            <a:stretch>
              <a:fillRect/>
            </a:stretch>
          </p:blipFill>
          <p:spPr>
            <a:xfrm>
              <a:off x="-190010" y="6586974"/>
              <a:ext cx="7391400" cy="863600"/>
            </a:xfrm>
            <a:prstGeom prst="rect">
              <a:avLst/>
            </a:prstGeom>
          </p:spPr>
        </p:pic>
      </p:grpSp>
      <p:sp>
        <p:nvSpPr>
          <p:cNvPr id="6" name="文本框 5">
            <a:extLst>
              <a:ext uri="{FF2B5EF4-FFF2-40B4-BE49-F238E27FC236}">
                <a16:creationId xmlns:a16="http://schemas.microsoft.com/office/drawing/2014/main" id="{1994BC31-E1D5-1442-86C4-03B3765D313B}"/>
              </a:ext>
            </a:extLst>
          </p:cNvPr>
          <p:cNvSpPr txBox="1"/>
          <p:nvPr/>
        </p:nvSpPr>
        <p:spPr>
          <a:xfrm>
            <a:off x="2480535" y="6309347"/>
            <a:ext cx="2761288" cy="400110"/>
          </a:xfrm>
          <a:prstGeom prst="rect">
            <a:avLst/>
          </a:prstGeom>
          <a:noFill/>
        </p:spPr>
        <p:txBody>
          <a:bodyPr wrap="square" rtlCol="0">
            <a:spAutoFit/>
          </a:bodyPr>
          <a:lstStyle/>
          <a:p>
            <a:pPr algn="ctr"/>
            <a:r>
              <a:rPr lang="en" altLang="zh-CN" sz="2000" b="1" dirty="0" err="1">
                <a:latin typeface="Times New Roman" panose="02020603050405020304" pitchFamily="18" charset="0"/>
                <a:cs typeface="Times New Roman" panose="02020603050405020304" pitchFamily="18" charset="0"/>
              </a:rPr>
              <a:t>Doroshenko</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et al. 2017</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64CB7BF-8A42-4F44-A0F6-285C498DE089}"/>
              </a:ext>
            </a:extLst>
          </p:cNvPr>
          <p:cNvSpPr txBox="1"/>
          <p:nvPr/>
        </p:nvSpPr>
        <p:spPr>
          <a:xfrm>
            <a:off x="3098737" y="5940015"/>
            <a:ext cx="1717963" cy="369332"/>
          </a:xfrm>
          <a:prstGeom prst="rect">
            <a:avLst/>
          </a:prstGeom>
          <a:noFill/>
        </p:spPr>
        <p:txBody>
          <a:bodyPr wrap="square" rtlCol="0">
            <a:spAutoFit/>
          </a:bodyPr>
          <a:lstStyle/>
          <a:p>
            <a:r>
              <a:rPr lang="en" altLang="zh-CN" b="1" dirty="0">
                <a:latin typeface="Times New Roman" panose="02020603050405020304" pitchFamily="18" charset="0"/>
                <a:ea typeface="Arial Unicode MS" pitchFamily="34" charset="-122"/>
                <a:cs typeface="Times New Roman" panose="02020603050405020304" pitchFamily="18" charset="0"/>
              </a:rPr>
              <a:t>V 0332+53 </a:t>
            </a:r>
          </a:p>
        </p:txBody>
      </p:sp>
      <p:pic>
        <p:nvPicPr>
          <p:cNvPr id="14" name="Picture 3">
            <a:extLst>
              <a:ext uri="{FF2B5EF4-FFF2-40B4-BE49-F238E27FC236}">
                <a16:creationId xmlns:a16="http://schemas.microsoft.com/office/drawing/2014/main" id="{D2DDD93B-72D5-994F-BB69-2370F1E96A91}"/>
              </a:ext>
            </a:extLst>
          </p:cNvPr>
          <p:cNvPicPr>
            <a:picLocks noChangeAspect="1" noChangeArrowheads="1"/>
          </p:cNvPicPr>
          <p:nvPr/>
        </p:nvPicPr>
        <p:blipFill>
          <a:blip r:embed="rId5" cstate="print"/>
          <a:srcRect/>
          <a:stretch>
            <a:fillRect/>
          </a:stretch>
        </p:blipFill>
        <p:spPr bwMode="auto">
          <a:xfrm>
            <a:off x="6096000" y="1780930"/>
            <a:ext cx="5400000" cy="3296140"/>
          </a:xfrm>
          <a:prstGeom prst="rect">
            <a:avLst/>
          </a:prstGeom>
          <a:noFill/>
          <a:ln w="9525">
            <a:noFill/>
            <a:miter lim="800000"/>
            <a:headEnd/>
            <a:tailEnd/>
          </a:ln>
        </p:spPr>
      </p:pic>
      <p:sp>
        <p:nvSpPr>
          <p:cNvPr id="8" name="文本框 7">
            <a:extLst>
              <a:ext uri="{FF2B5EF4-FFF2-40B4-BE49-F238E27FC236}">
                <a16:creationId xmlns:a16="http://schemas.microsoft.com/office/drawing/2014/main" id="{0F6E44D0-4D6A-4345-9FA5-E1F88921683A}"/>
              </a:ext>
            </a:extLst>
          </p:cNvPr>
          <p:cNvSpPr txBox="1"/>
          <p:nvPr/>
        </p:nvSpPr>
        <p:spPr>
          <a:xfrm>
            <a:off x="4538468" y="1453759"/>
            <a:ext cx="1406709" cy="307777"/>
          </a:xfrm>
          <a:prstGeom prst="rect">
            <a:avLst/>
          </a:prstGeom>
          <a:noFill/>
          <a:ln w="25400">
            <a:solidFill>
              <a:srgbClr val="0070C0"/>
            </a:solidFill>
          </a:ln>
        </p:spPr>
        <p:txBody>
          <a:bodyPr wrap="square" rtlCol="0">
            <a:spAutoFit/>
          </a:bodyPr>
          <a:lstStyle/>
          <a:p>
            <a:r>
              <a:rPr kumimoji="1" lang="en-US" altLang="zh-CN" sz="1400" b="1" dirty="0">
                <a:solidFill>
                  <a:srgbClr val="FF0000"/>
                </a:solidFill>
                <a:latin typeface="Times New Roman" panose="02020603050405020304" pitchFamily="18" charset="0"/>
                <a:cs typeface="Times New Roman" panose="02020603050405020304" pitchFamily="18" charset="0"/>
              </a:rPr>
              <a:t>CRSF~ 28 </a:t>
            </a:r>
            <a:r>
              <a:rPr kumimoji="1" lang="en-US" altLang="zh-CN" sz="1400" b="1" dirty="0" err="1">
                <a:solidFill>
                  <a:srgbClr val="FF0000"/>
                </a:solidFill>
                <a:latin typeface="Times New Roman" panose="02020603050405020304" pitchFamily="18" charset="0"/>
                <a:cs typeface="Times New Roman" panose="02020603050405020304" pitchFamily="18" charset="0"/>
              </a:rPr>
              <a:t>keV</a:t>
            </a:r>
            <a:r>
              <a:rPr kumimoji="1" lang="en-US" altLang="zh-CN" sz="1400" b="1" dirty="0">
                <a:solidFill>
                  <a:srgbClr val="FF0000"/>
                </a:solidFill>
                <a:latin typeface="Times New Roman" panose="02020603050405020304" pitchFamily="18" charset="0"/>
                <a:cs typeface="Times New Roman" panose="02020603050405020304" pitchFamily="18" charset="0"/>
              </a:rPr>
              <a:t> </a:t>
            </a:r>
            <a:endParaRPr kumimoji="1"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08971960-2056-A946-8A8F-3FAF0112DC5C}"/>
              </a:ext>
            </a:extLst>
          </p:cNvPr>
          <p:cNvSpPr txBox="1"/>
          <p:nvPr/>
        </p:nvSpPr>
        <p:spPr>
          <a:xfrm>
            <a:off x="9205731" y="1549007"/>
            <a:ext cx="1533576" cy="307777"/>
          </a:xfrm>
          <a:prstGeom prst="rect">
            <a:avLst/>
          </a:prstGeom>
          <a:noFill/>
          <a:ln w="25400">
            <a:solidFill>
              <a:srgbClr val="0070C0"/>
            </a:solidFill>
          </a:ln>
        </p:spPr>
        <p:txBody>
          <a:bodyPr wrap="square" rtlCol="0">
            <a:spAutoFit/>
          </a:bodyPr>
          <a:lstStyle/>
          <a:p>
            <a:r>
              <a:rPr kumimoji="1" lang="en-US" altLang="zh-CN" sz="1400" b="1" dirty="0">
                <a:solidFill>
                  <a:srgbClr val="FF0000"/>
                </a:solidFill>
                <a:latin typeface="Times New Roman" panose="02020603050405020304" pitchFamily="18" charset="0"/>
                <a:cs typeface="Times New Roman" panose="02020603050405020304" pitchFamily="18" charset="0"/>
              </a:rPr>
              <a:t>Peak &gt;  100 MeV</a:t>
            </a:r>
            <a:endParaRPr kumimoji="1" lang="zh-CN" altLang="en-US" sz="1400" b="1" dirty="0">
              <a:solidFill>
                <a:srgbClr val="FF0000"/>
              </a:solidFill>
              <a:latin typeface="Times New Roman" panose="02020603050405020304" pitchFamily="18" charset="0"/>
              <a:cs typeface="Times New Roman" panose="02020603050405020304" pitchFamily="18" charset="0"/>
            </a:endParaRPr>
          </a:p>
        </p:txBody>
      </p:sp>
      <p:sp>
        <p:nvSpPr>
          <p:cNvPr id="10" name="灯片编号占位符 9">
            <a:extLst>
              <a:ext uri="{FF2B5EF4-FFF2-40B4-BE49-F238E27FC236}">
                <a16:creationId xmlns:a16="http://schemas.microsoft.com/office/drawing/2014/main" id="{DE8419DE-B1CA-5C42-AC67-D68636347D1B}"/>
              </a:ext>
            </a:extLst>
          </p:cNvPr>
          <p:cNvSpPr>
            <a:spLocks noGrp="1"/>
          </p:cNvSpPr>
          <p:nvPr>
            <p:ph type="sldNum" sz="quarter" idx="12"/>
          </p:nvPr>
        </p:nvSpPr>
        <p:spPr/>
        <p:txBody>
          <a:bodyPr/>
          <a:lstStyle/>
          <a:p>
            <a:fld id="{69857F91-FCCC-1F40-8296-BFD08C7AB058}" type="slidenum">
              <a:rPr kumimoji="1" lang="zh-CN" altLang="en-US" smtClean="0"/>
              <a:t>7</a:t>
            </a:fld>
            <a:r>
              <a:rPr kumimoji="1" lang="en-US" altLang="zh-CN" dirty="0"/>
              <a:t>/29</a:t>
            </a:r>
            <a:endParaRPr kumimoji="1" lang="zh-CN" altLang="en-US" dirty="0"/>
          </a:p>
        </p:txBody>
      </p:sp>
    </p:spTree>
    <p:extLst>
      <p:ext uri="{BB962C8B-B14F-4D97-AF65-F5344CB8AC3E}">
        <p14:creationId xmlns:p14="http://schemas.microsoft.com/office/powerpoint/2010/main" val="212348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981200" y="202630"/>
            <a:ext cx="8229600" cy="706090"/>
          </a:xfrm>
          <a:prstGeom prst="rect">
            <a:avLst/>
          </a:prstGeom>
        </p:spPr>
        <p:txBody>
          <a:bodyPr>
            <a:noAutofit/>
          </a:bodyPr>
          <a:lstStyle/>
          <a:p>
            <a:pPr algn="ctr">
              <a:spcBef>
                <a:spcPct val="0"/>
              </a:spcBef>
              <a:defRPr/>
            </a:pPr>
            <a:r>
              <a:rPr lang="en-US" altLang="zh-CN" sz="3200" b="1" dirty="0">
                <a:latin typeface="Times New Roman" panose="02020603050405020304" pitchFamily="18" charset="0"/>
                <a:ea typeface="Arial Unicode MS" pitchFamily="34" charset="-122"/>
                <a:cs typeface="Times New Roman" panose="02020603050405020304" pitchFamily="18" charset="0"/>
              </a:rPr>
              <a:t>Gamma-Ray Binaries: OB star + BH/NS</a:t>
            </a:r>
            <a:endParaRPr lang="zh-CN" altLang="en-US" sz="3200" b="1" dirty="0">
              <a:latin typeface="Times New Roman" panose="02020603050405020304" pitchFamily="18" charset="0"/>
              <a:ea typeface="Arial Unicode MS" pitchFamily="34" charset="-122"/>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740128531"/>
              </p:ext>
            </p:extLst>
          </p:nvPr>
        </p:nvGraphicFramePr>
        <p:xfrm>
          <a:off x="1822796" y="1484784"/>
          <a:ext cx="8546408" cy="3337560"/>
        </p:xfrm>
        <a:graphic>
          <a:graphicData uri="http://schemas.openxmlformats.org/drawingml/2006/table">
            <a:tbl>
              <a:tblPr firstRow="1" bandRow="1">
                <a:tableStyleId>{5C22544A-7EE6-4342-B048-85BDC9FD1C3A}</a:tableStyleId>
              </a:tblPr>
              <a:tblGrid>
                <a:gridCol w="2106187">
                  <a:extLst>
                    <a:ext uri="{9D8B030D-6E8A-4147-A177-3AD203B41FA5}">
                      <a16:colId xmlns:a16="http://schemas.microsoft.com/office/drawing/2014/main" val="20000"/>
                    </a:ext>
                  </a:extLst>
                </a:gridCol>
                <a:gridCol w="1556745">
                  <a:extLst>
                    <a:ext uri="{9D8B030D-6E8A-4147-A177-3AD203B41FA5}">
                      <a16:colId xmlns:a16="http://schemas.microsoft.com/office/drawing/2014/main" val="20001"/>
                    </a:ext>
                  </a:extLst>
                </a:gridCol>
                <a:gridCol w="1464912">
                  <a:extLst>
                    <a:ext uri="{9D8B030D-6E8A-4147-A177-3AD203B41FA5}">
                      <a16:colId xmlns:a16="http://schemas.microsoft.com/office/drawing/2014/main" val="20002"/>
                    </a:ext>
                  </a:extLst>
                </a:gridCol>
                <a:gridCol w="1709282">
                  <a:extLst>
                    <a:ext uri="{9D8B030D-6E8A-4147-A177-3AD203B41FA5}">
                      <a16:colId xmlns:a16="http://schemas.microsoft.com/office/drawing/2014/main" val="20003"/>
                    </a:ext>
                  </a:extLst>
                </a:gridCol>
                <a:gridCol w="1709282">
                  <a:extLst>
                    <a:ext uri="{9D8B030D-6E8A-4147-A177-3AD203B41FA5}">
                      <a16:colId xmlns:a16="http://schemas.microsoft.com/office/drawing/2014/main" val="20004"/>
                    </a:ext>
                  </a:extLst>
                </a:gridCol>
              </a:tblGrid>
              <a:tr h="370840">
                <a:tc>
                  <a:txBody>
                    <a:bodyPr/>
                    <a:lstStyle/>
                    <a:p>
                      <a:r>
                        <a:rPr lang="en-US" altLang="zh-CN" dirty="0">
                          <a:latin typeface="Times New Roman" panose="02020603050405020304" pitchFamily="18" charset="0"/>
                          <a:cs typeface="Times New Roman" panose="02020603050405020304" pitchFamily="18" charset="0"/>
                        </a:rPr>
                        <a:t>Source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Spectral type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Distance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Orbital period</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Spin period</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r>
                        <a:rPr lang="en-US" altLang="zh-CN" dirty="0">
                          <a:latin typeface="Times New Roman" panose="02020603050405020304" pitchFamily="18" charset="0"/>
                          <a:cs typeface="Times New Roman" panose="02020603050405020304" pitchFamily="18" charset="0"/>
                        </a:rPr>
                        <a:t>PSR B1259-63</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Be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2.2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1236.72 d</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47.74 ms</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altLang="zh-CN" dirty="0">
                          <a:latin typeface="Times New Roman" panose="02020603050405020304" pitchFamily="18" charset="0"/>
                          <a:cs typeface="Times New Roman" panose="02020603050405020304" pitchFamily="18" charset="0"/>
                        </a:rPr>
                        <a:t>PSR J2032+4127</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Be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1.7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1" dirty="0">
                          <a:solidFill>
                            <a:srgbClr val="FF0000"/>
                          </a:solidFill>
                          <a:latin typeface="Times New Roman" panose="02020603050405020304" pitchFamily="18" charset="0"/>
                          <a:cs typeface="Times New Roman" panose="02020603050405020304" pitchFamily="18" charset="0"/>
                        </a:rPr>
                        <a:t>52.4 y</a:t>
                      </a:r>
                      <a:endParaRPr lang="zh-CN" altLang="en-US"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143 ms</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altLang="zh-CN" dirty="0">
                          <a:latin typeface="Times New Roman" panose="02020603050405020304" pitchFamily="18" charset="0"/>
                          <a:cs typeface="Times New Roman" panose="02020603050405020304" pitchFamily="18" charset="0"/>
                        </a:rPr>
                        <a:t>LS I +61</a:t>
                      </a:r>
                      <a:r>
                        <a:rPr lang="en-US" altLang="zh-CN" baseline="30000"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303</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B0Ve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2.5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26.496 d</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1" dirty="0">
                          <a:solidFill>
                            <a:srgbClr val="FF0000"/>
                          </a:solidFill>
                          <a:latin typeface="Times New Roman" panose="02020603050405020304" pitchFamily="18" charset="0"/>
                          <a:cs typeface="Times New Roman" panose="02020603050405020304" pitchFamily="18" charset="0"/>
                        </a:rPr>
                        <a:t>269</a:t>
                      </a:r>
                      <a:r>
                        <a:rPr lang="en-US" altLang="zh-CN" b="1" baseline="0" dirty="0">
                          <a:solidFill>
                            <a:srgbClr val="FF0000"/>
                          </a:solidFill>
                          <a:latin typeface="Times New Roman" panose="02020603050405020304" pitchFamily="18" charset="0"/>
                          <a:cs typeface="Times New Roman" panose="02020603050405020304" pitchFamily="18" charset="0"/>
                        </a:rPr>
                        <a:t> </a:t>
                      </a:r>
                      <a:r>
                        <a:rPr lang="en-US" altLang="zh-CN" b="1" baseline="0" dirty="0" err="1">
                          <a:solidFill>
                            <a:srgbClr val="FF0000"/>
                          </a:solidFill>
                          <a:latin typeface="Times New Roman" panose="02020603050405020304" pitchFamily="18" charset="0"/>
                          <a:cs typeface="Times New Roman" panose="02020603050405020304" pitchFamily="18" charset="0"/>
                        </a:rPr>
                        <a:t>ms</a:t>
                      </a:r>
                      <a:r>
                        <a:rPr lang="en-US" altLang="zh-CN" b="1" baseline="0"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en-US" altLang="zh-CN" b="0" dirty="0">
                          <a:solidFill>
                            <a:schemeClr val="tx1"/>
                          </a:solidFill>
                          <a:latin typeface="Times New Roman" panose="02020603050405020304" pitchFamily="18" charset="0"/>
                          <a:cs typeface="Times New Roman" panose="02020603050405020304" pitchFamily="18" charset="0"/>
                        </a:rPr>
                        <a:t>HESS J0632+057</a:t>
                      </a:r>
                      <a:endParaRPr lang="zh-CN" altLang="en-US"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B0Vpe</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1.8</a:t>
                      </a:r>
                      <a:r>
                        <a:rPr lang="en-US" altLang="zh-CN" baseline="0" dirty="0">
                          <a:latin typeface="Times New Roman" panose="02020603050405020304" pitchFamily="18" charset="0"/>
                          <a:cs typeface="Times New Roman" panose="02020603050405020304" pitchFamily="18" charset="0"/>
                        </a:rPr>
                        <a:t>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315 d</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r>
                        <a:rPr lang="en-US" altLang="zh-CN" dirty="0">
                          <a:latin typeface="Times New Roman" panose="02020603050405020304" pitchFamily="18" charset="0"/>
                          <a:cs typeface="Times New Roman" panose="02020603050405020304" pitchFamily="18" charset="0"/>
                        </a:rPr>
                        <a:t>LS 5039</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O6.5V</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1.9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3.906 d</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370840">
                <a:tc>
                  <a:txBody>
                    <a:bodyPr/>
                    <a:lstStyle/>
                    <a:p>
                      <a:r>
                        <a:rPr lang="en-US" altLang="zh-CN" dirty="0">
                          <a:latin typeface="Times New Roman" panose="02020603050405020304" pitchFamily="18" charset="0"/>
                          <a:cs typeface="Times New Roman" panose="02020603050405020304" pitchFamily="18" charset="0"/>
                        </a:rPr>
                        <a:t>1FGL J1018.6-5856</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O6V</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7.6 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16.58 d</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r>
                        <a:rPr lang="en-US" altLang="zh-CN" dirty="0">
                          <a:latin typeface="Times New Roman" panose="02020603050405020304" pitchFamily="18" charset="0"/>
                          <a:cs typeface="Times New Roman" panose="02020603050405020304" pitchFamily="18" charset="0"/>
                        </a:rPr>
                        <a:t>3FGL J1405.4-6119</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O6.5 III</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7.7 </a:t>
                      </a:r>
                      <a:r>
                        <a:rPr lang="en-US" altLang="zh-CN" dirty="0" err="1">
                          <a:latin typeface="Times New Roman" panose="02020603050405020304" pitchFamily="18" charset="0"/>
                          <a:cs typeface="Times New Roman" panose="02020603050405020304" pitchFamily="18" charset="0"/>
                        </a:rPr>
                        <a:t>kpc</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13.7 d</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370840">
                <a:tc>
                  <a:txBody>
                    <a:bodyPr/>
                    <a:lstStyle/>
                    <a:p>
                      <a:r>
                        <a:rPr lang="en-US" altLang="zh-CN" dirty="0">
                          <a:latin typeface="Times New Roman" panose="02020603050405020304" pitchFamily="18" charset="0"/>
                          <a:cs typeface="Times New Roman" panose="02020603050405020304" pitchFamily="18" charset="0"/>
                        </a:rPr>
                        <a:t>LMC</a:t>
                      </a:r>
                      <a:r>
                        <a:rPr lang="en-US" altLang="zh-CN" baseline="0" dirty="0">
                          <a:latin typeface="Times New Roman" panose="02020603050405020304" pitchFamily="18" charset="0"/>
                          <a:cs typeface="Times New Roman" panose="02020603050405020304" pitchFamily="18" charset="0"/>
                        </a:rPr>
                        <a:t> P3</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O5 III(f)</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1" dirty="0">
                          <a:solidFill>
                            <a:srgbClr val="FF0000"/>
                          </a:solidFill>
                          <a:latin typeface="Times New Roman" panose="02020603050405020304" pitchFamily="18" charset="0"/>
                          <a:cs typeface="Times New Roman" panose="02020603050405020304" pitchFamily="18" charset="0"/>
                        </a:rPr>
                        <a:t>50 </a:t>
                      </a:r>
                      <a:r>
                        <a:rPr lang="en-US" altLang="zh-CN" b="1" dirty="0" err="1">
                          <a:solidFill>
                            <a:srgbClr val="FF0000"/>
                          </a:solidFill>
                          <a:latin typeface="Times New Roman" panose="02020603050405020304" pitchFamily="18" charset="0"/>
                          <a:cs typeface="Times New Roman" panose="02020603050405020304" pitchFamily="18" charset="0"/>
                        </a:rPr>
                        <a:t>kpc</a:t>
                      </a:r>
                      <a:endParaRPr lang="zh-CN" altLang="en-US"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10.301 d</a:t>
                      </a:r>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bl>
          </a:graphicData>
        </a:graphic>
      </p:graphicFrame>
      <p:sp>
        <p:nvSpPr>
          <p:cNvPr id="4" name="TextBox 3"/>
          <p:cNvSpPr txBox="1"/>
          <p:nvPr/>
        </p:nvSpPr>
        <p:spPr>
          <a:xfrm>
            <a:off x="3153235" y="5142383"/>
            <a:ext cx="6120680" cy="461665"/>
          </a:xfrm>
          <a:prstGeom prst="rect">
            <a:avLst/>
          </a:prstGeom>
          <a:noFill/>
        </p:spPr>
        <p:txBody>
          <a:bodyPr wrap="square" rtlCol="0">
            <a:spAutoFit/>
          </a:bodyPr>
          <a:lstStyle/>
          <a:p>
            <a:r>
              <a:rPr lang="en-US" altLang="zh-CN" sz="2400" b="1" dirty="0">
                <a:latin typeface="Times New Roman" panose="02020603050405020304" pitchFamily="18" charset="0"/>
                <a:ea typeface="Arial Unicode MS" pitchFamily="34" charset="-122"/>
                <a:cs typeface="Times New Roman" panose="02020603050405020304" pitchFamily="18" charset="0"/>
              </a:rPr>
              <a:t>Candidate:  </a:t>
            </a:r>
            <a:r>
              <a:rPr lang="en-US" altLang="zh-CN" sz="2400" dirty="0">
                <a:latin typeface="Times New Roman" panose="02020603050405020304" pitchFamily="18" charset="0"/>
                <a:ea typeface="Arial Unicode MS" pitchFamily="34" charset="-122"/>
                <a:cs typeface="Times New Roman" panose="02020603050405020304" pitchFamily="18" charset="0"/>
              </a:rPr>
              <a:t>HESS J1832-093 </a:t>
            </a:r>
            <a:endParaRPr lang="zh-CN" altLang="en-US" sz="2400" dirty="0">
              <a:latin typeface="Times New Roman" panose="02020603050405020304" pitchFamily="18" charset="0"/>
              <a:ea typeface="Arial Unicode MS" pitchFamily="34" charset="-122"/>
              <a:cs typeface="Times New Roman" panose="02020603050405020304" pitchFamily="18" charset="0"/>
            </a:endParaRPr>
          </a:p>
        </p:txBody>
      </p:sp>
      <p:sp>
        <p:nvSpPr>
          <p:cNvPr id="5" name="灯片编号占位符 4">
            <a:extLst>
              <a:ext uri="{FF2B5EF4-FFF2-40B4-BE49-F238E27FC236}">
                <a16:creationId xmlns:a16="http://schemas.microsoft.com/office/drawing/2014/main" id="{CE0C3599-4C62-AE4B-947D-F597B225EC58}"/>
              </a:ext>
            </a:extLst>
          </p:cNvPr>
          <p:cNvSpPr>
            <a:spLocks noGrp="1"/>
          </p:cNvSpPr>
          <p:nvPr>
            <p:ph type="sldNum" sz="quarter" idx="12"/>
          </p:nvPr>
        </p:nvSpPr>
        <p:spPr/>
        <p:txBody>
          <a:bodyPr/>
          <a:lstStyle/>
          <a:p>
            <a:fld id="{69857F91-FCCC-1F40-8296-BFD08C7AB058}" type="slidenum">
              <a:rPr kumimoji="1" lang="zh-CN" altLang="en-US" smtClean="0"/>
              <a:t>8</a:t>
            </a:fld>
            <a:r>
              <a:rPr kumimoji="1" lang="en-US" altLang="zh-CN" dirty="0"/>
              <a:t>/29</a:t>
            </a:r>
            <a:endParaRPr kumimoji="1" lang="zh-CN" altLang="en-US" dirty="0"/>
          </a:p>
        </p:txBody>
      </p:sp>
    </p:spTree>
    <p:extLst>
      <p:ext uri="{BB962C8B-B14F-4D97-AF65-F5344CB8AC3E}">
        <p14:creationId xmlns:p14="http://schemas.microsoft.com/office/powerpoint/2010/main" val="32358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96305" y="302461"/>
            <a:ext cx="5999355" cy="584775"/>
          </a:xfrm>
          <a:prstGeom prst="rect">
            <a:avLst/>
          </a:prstGeom>
          <a:noFill/>
        </p:spPr>
        <p:txBody>
          <a:bodyPr wrap="square" rtlCol="0">
            <a:spAutoFit/>
          </a:bodyPr>
          <a:lstStyle/>
          <a:p>
            <a:pPr algn="ctr"/>
            <a:r>
              <a:rPr lang="en-US" altLang="zh-CN" sz="3200" b="1" dirty="0" err="1">
                <a:latin typeface="Times New Roman" panose="02020603050405020304" pitchFamily="18" charset="0"/>
                <a:cs typeface="Times New Roman" panose="02020603050405020304" pitchFamily="18" charset="0"/>
              </a:rPr>
              <a:t>Microquasar</a:t>
            </a:r>
            <a:r>
              <a:rPr lang="en-US" altLang="zh-CN" sz="3200" b="1" dirty="0">
                <a:latin typeface="Times New Roman" panose="02020603050405020304" pitchFamily="18" charset="0"/>
                <a:cs typeface="Times New Roman" panose="02020603050405020304" pitchFamily="18" charset="0"/>
              </a:rPr>
              <a:t> </a:t>
            </a:r>
            <a:r>
              <a:rPr lang="en-US" altLang="zh-CN" sz="3200" b="1" dirty="0" err="1">
                <a:solidFill>
                  <a:srgbClr val="0066FF"/>
                </a:solidFill>
                <a:latin typeface="Times New Roman" panose="02020603050405020304" pitchFamily="18" charset="0"/>
                <a:cs typeface="Times New Roman" panose="02020603050405020304" pitchFamily="18" charset="0"/>
              </a:rPr>
              <a:t>v.s</a:t>
            </a:r>
            <a:r>
              <a:rPr lang="en-US" altLang="zh-CN" sz="3200" b="1" dirty="0">
                <a:solidFill>
                  <a:srgbClr val="0066FF"/>
                </a:solidFill>
                <a:latin typeface="Times New Roman" panose="02020603050405020304" pitchFamily="18" charset="0"/>
                <a:cs typeface="Times New Roman" panose="02020603050405020304" pitchFamily="18" charset="0"/>
              </a:rPr>
              <a:t>.</a:t>
            </a:r>
            <a:r>
              <a:rPr lang="en-US" altLang="zh-CN" sz="3200" b="1" dirty="0">
                <a:latin typeface="Times New Roman" panose="02020603050405020304" pitchFamily="18" charset="0"/>
                <a:cs typeface="Times New Roman" panose="02020603050405020304" pitchFamily="18" charset="0"/>
              </a:rPr>
              <a:t> Colliding winds</a:t>
            </a:r>
            <a:endParaRPr lang="zh-CN" altLang="en-US" sz="3200" b="1"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FE83B65C-B904-42CF-9A96-E9D00651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84" y="1136893"/>
            <a:ext cx="10080000" cy="51262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 Box 5">
            <a:extLst>
              <a:ext uri="{FF2B5EF4-FFF2-40B4-BE49-F238E27FC236}">
                <a16:creationId xmlns:a16="http://schemas.microsoft.com/office/drawing/2014/main" id="{A29DB216-0C1B-41C1-A4C8-F1BDC09D3A5B}"/>
              </a:ext>
            </a:extLst>
          </p:cNvPr>
          <p:cNvSpPr txBox="1">
            <a:spLocks noChangeArrowheads="1"/>
          </p:cNvSpPr>
          <p:nvPr/>
        </p:nvSpPr>
        <p:spPr bwMode="auto">
          <a:xfrm>
            <a:off x="4932231" y="6220287"/>
            <a:ext cx="193514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b="1" dirty="0">
                <a:latin typeface="Times New Roman" panose="02020603050405020304" pitchFamily="18" charset="0"/>
                <a:cs typeface="Times New Roman" panose="02020603050405020304" pitchFamily="18" charset="0"/>
              </a:rPr>
              <a:t>Mirabel 2006</a:t>
            </a:r>
          </a:p>
        </p:txBody>
      </p:sp>
      <p:sp>
        <p:nvSpPr>
          <p:cNvPr id="2" name="灯片编号占位符 1">
            <a:extLst>
              <a:ext uri="{FF2B5EF4-FFF2-40B4-BE49-F238E27FC236}">
                <a16:creationId xmlns:a16="http://schemas.microsoft.com/office/drawing/2014/main" id="{457DE3E6-AD5E-A446-B1E6-89803CCFED1B}"/>
              </a:ext>
            </a:extLst>
          </p:cNvPr>
          <p:cNvSpPr>
            <a:spLocks noGrp="1"/>
          </p:cNvSpPr>
          <p:nvPr>
            <p:ph type="sldNum" sz="quarter" idx="12"/>
          </p:nvPr>
        </p:nvSpPr>
        <p:spPr/>
        <p:txBody>
          <a:bodyPr/>
          <a:lstStyle/>
          <a:p>
            <a:fld id="{69857F91-FCCC-1F40-8296-BFD08C7AB058}" type="slidenum">
              <a:rPr kumimoji="1" lang="zh-CN" altLang="en-US" smtClean="0"/>
              <a:t>9</a:t>
            </a:fld>
            <a:r>
              <a:rPr kumimoji="1" lang="en-US" altLang="zh-CN" dirty="0"/>
              <a:t>/29</a:t>
            </a:r>
            <a:endParaRPr kumimoji="1" lang="zh-CN" altLang="en-US" dirty="0"/>
          </a:p>
        </p:txBody>
      </p:sp>
    </p:spTree>
    <p:extLst>
      <p:ext uri="{BB962C8B-B14F-4D97-AF65-F5344CB8AC3E}">
        <p14:creationId xmlns:p14="http://schemas.microsoft.com/office/powerpoint/2010/main" val="235708002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3718</TotalTime>
  <Words>921</Words>
  <Application>Microsoft Macintosh PowerPoint</Application>
  <PresentationFormat>宽屏</PresentationFormat>
  <Paragraphs>226</Paragraphs>
  <Slides>29</Slides>
  <Notes>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29</vt:i4>
      </vt:variant>
    </vt:vector>
  </HeadingPairs>
  <TitlesOfParts>
    <vt:vector size="37" baseType="lpstr">
      <vt:lpstr>等线</vt:lpstr>
      <vt:lpstr>等线 Light</vt:lpstr>
      <vt:lpstr>Arial Unicode MS</vt:lpstr>
      <vt:lpstr>Arial</vt:lpstr>
      <vt:lpstr>Cambria Math</vt:lpstr>
      <vt:lpstr>Times New Roman</vt:lpstr>
      <vt:lpstr>Wingdings</vt:lpstr>
      <vt:lpstr>Office 主题​​</vt:lpstr>
      <vt:lpstr>Pulsars in High-Mass X-ray Binaries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Pulsars in High-Mass X-ray Binaries</dc:title>
  <dc:creator>Microsoft Office User</dc:creator>
  <cp:lastModifiedBy>Microsoft Office User</cp:lastModifiedBy>
  <cp:revision>169</cp:revision>
  <dcterms:created xsi:type="dcterms:W3CDTF">2024-01-28T08:50:57Z</dcterms:created>
  <dcterms:modified xsi:type="dcterms:W3CDTF">2024-05-11T00:02:02Z</dcterms:modified>
</cp:coreProperties>
</file>