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1" r:id="rId3"/>
    <p:sldId id="257" r:id="rId4"/>
    <p:sldId id="259" r:id="rId5"/>
    <p:sldId id="258" r:id="rId6"/>
    <p:sldId id="280" r:id="rId7"/>
    <p:sldId id="260" r:id="rId8"/>
    <p:sldId id="264" r:id="rId9"/>
    <p:sldId id="261" r:id="rId10"/>
    <p:sldId id="282" r:id="rId11"/>
    <p:sldId id="262" r:id="rId12"/>
    <p:sldId id="263" r:id="rId13"/>
    <p:sldId id="265" r:id="rId14"/>
    <p:sldId id="284" r:id="rId15"/>
    <p:sldId id="283" r:id="rId16"/>
    <p:sldId id="26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7"/>
    <p:restoredTop sz="78101"/>
  </p:normalViewPr>
  <p:slideViewPr>
    <p:cSldViewPr snapToGrid="0" snapToObjects="1">
      <p:cViewPr varScale="1">
        <p:scale>
          <a:sx n="87" d="100"/>
          <a:sy n="87" d="100"/>
        </p:scale>
        <p:origin x="16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AFA9A-FD17-5D4E-99A8-D5300736CC7E}" type="datetimeFigureOut">
              <a:rPr kumimoji="1" lang="zh-CN" altLang="en-US" smtClean="0"/>
              <a:t>2024/5/17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4B5CD-142C-E240-8F0E-2CAD7C8378EB}" type="slidenum">
              <a:rPr kumimoji="1" lang="zh-CN" altLang="en-US" smtClean="0"/>
              <a:t>‹#›</a:t>
            </a:fld>
            <a:endParaRPr kumimoji="1" lang="zh-CN" altLang="en-US"/>
          </a:p>
        </p:txBody>
      </p:sp>
    </p:spTree>
    <p:extLst>
      <p:ext uri="{BB962C8B-B14F-4D97-AF65-F5344CB8AC3E}">
        <p14:creationId xmlns:p14="http://schemas.microsoft.com/office/powerpoint/2010/main" val="208707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US" altLang="zh-CN" dirty="0"/>
                  <a:t>My talk has two parts. First of all, I will discuss the current </a:t>
                </a:r>
                <a:r>
                  <a:rPr kumimoji="1" lang="en-US" altLang="zh-CN" b="1" dirty="0">
                    <a:latin typeface="Times New Roman" panose="02020603050405020304" pitchFamily="18" charset="0"/>
                    <a:cs typeface="Times New Roman" panose="02020603050405020304" pitchFamily="18" charset="0"/>
                  </a:rPr>
                  <a:t>astrophysical constraints on </a:t>
                </a:r>
                <a14:m>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smtClean="0">
                            <a:latin typeface="Cambria Math" panose="02040503050406030204" pitchFamily="18" charset="0"/>
                          </a:rPr>
                          <m:t>𝑴</m:t>
                        </m:r>
                      </m:e>
                      <m:sub>
                        <m:r>
                          <a:rPr kumimoji="1" lang="en-US" altLang="zh-CN" b="1" i="1" smtClean="0">
                            <a:latin typeface="Cambria Math" panose="02040503050406030204" pitchFamily="18" charset="0"/>
                          </a:rPr>
                          <m:t>𝑻𝑶𝑽</m:t>
                        </m:r>
                      </m:sub>
                    </m:sSub>
                  </m:oMath>
                </a14:m>
                <a:r>
                  <a:rPr kumimoji="1" lang="en-US" altLang="zh-CN" dirty="0"/>
                  <a:t>, mainly focus</a:t>
                </a:r>
                <a:r>
                  <a:rPr kumimoji="1" lang="en-US" altLang="zh-CN" baseline="0" dirty="0"/>
                  <a:t>es on the BNS merger remnant. Then, I could quickly introduce my recent progress on modeling the engine-fed </a:t>
                </a:r>
                <a:r>
                  <a:rPr kumimoji="1" lang="en-US" altLang="zh-CN" baseline="0" dirty="0" err="1"/>
                  <a:t>kilonova</a:t>
                </a:r>
                <a:r>
                  <a:rPr kumimoji="1" lang="en-US" altLang="zh-CN" baseline="0" dirty="0"/>
                  <a:t>, which is one of the crucial features related to a long-lived magnetar.</a:t>
                </a:r>
                <a:endParaRPr kumimoji="1" lang="zh-CN" altLang="en-US" dirty="0"/>
              </a:p>
            </p:txBody>
          </p:sp>
        </mc:Choice>
        <mc:Fallback xmlns="">
          <p:sp>
            <p:nvSpPr>
              <p:cNvPr id="3" name="备注占位符 2"/>
              <p:cNvSpPr>
                <a:spLocks noGrp="1"/>
              </p:cNvSpPr>
              <p:nvPr>
                <p:ph type="body" idx="1"/>
              </p:nvPr>
            </p:nvSpPr>
            <p:spPr/>
            <p:txBody>
              <a:bodyPr/>
              <a:lstStyle/>
              <a:p>
                <a:r>
                  <a:rPr kumimoji="1" lang="en-US" altLang="zh-CN" dirty="0"/>
                  <a:t>My talk has two parts. First of all, I will discuss the current </a:t>
                </a:r>
                <a:r>
                  <a:rPr kumimoji="1" lang="en-US" altLang="zh-CN" b="1" dirty="0">
                    <a:latin typeface="Times New Roman" panose="02020603050405020304" pitchFamily="18" charset="0"/>
                    <a:cs typeface="Times New Roman" panose="02020603050405020304" pitchFamily="18" charset="0"/>
                  </a:rPr>
                  <a:t>astrophysical constraints on </a:t>
                </a:r>
                <a:r>
                  <a:rPr kumimoji="1" lang="en-US" altLang="zh-CN" b="1" i="0">
                    <a:latin typeface="Cambria Math" panose="02040503050406030204" pitchFamily="18" charset="0"/>
                  </a:rPr>
                  <a:t>𝑴_𝑻𝑶𝑽</a:t>
                </a:r>
                <a:r>
                  <a:rPr kumimoji="1" lang="en-US" altLang="zh-CN" dirty="0"/>
                  <a:t>, mainly focus</a:t>
                </a:r>
                <a:r>
                  <a:rPr kumimoji="1" lang="en-US" altLang="zh-CN" baseline="0" dirty="0"/>
                  <a:t>es on the BNS merger remnant. Then, I could quickly introduce my recent progress on modeling the engine-fed </a:t>
                </a:r>
                <a:r>
                  <a:rPr kumimoji="1" lang="en-US" altLang="zh-CN" baseline="0" dirty="0" err="1"/>
                  <a:t>kilonova</a:t>
                </a:r>
                <a:r>
                  <a:rPr kumimoji="1" lang="en-US" altLang="zh-CN" baseline="0" dirty="0"/>
                  <a:t>, which is one of the crucial features related to a long-lived magnetar.</a:t>
                </a:r>
                <a:endParaRPr kumimoji="1" lang="zh-CN" altLang="en-US" dirty="0"/>
              </a:p>
            </p:txBody>
          </p:sp>
        </mc:Fallback>
      </mc:AlternateContent>
      <p:sp>
        <p:nvSpPr>
          <p:cNvPr id="4" name="灯片编号占位符 3"/>
          <p:cNvSpPr>
            <a:spLocks noGrp="1"/>
          </p:cNvSpPr>
          <p:nvPr>
            <p:ph type="sldNum" sz="quarter" idx="5"/>
          </p:nvPr>
        </p:nvSpPr>
        <p:spPr/>
        <p:txBody>
          <a:bodyPr/>
          <a:lstStyle/>
          <a:p>
            <a:fld id="{A7F4B5CD-142C-E240-8F0E-2CAD7C8378EB}" type="slidenum">
              <a:rPr kumimoji="1" lang="zh-CN" altLang="en-US" smtClean="0"/>
              <a:t>2</a:t>
            </a:fld>
            <a:endParaRPr kumimoji="1" lang="zh-CN" altLang="en-US"/>
          </a:p>
        </p:txBody>
      </p:sp>
    </p:spTree>
    <p:extLst>
      <p:ext uri="{BB962C8B-B14F-4D97-AF65-F5344CB8AC3E}">
        <p14:creationId xmlns:p14="http://schemas.microsoft.com/office/powerpoint/2010/main" val="268809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existing constraints on NS EOS comes from mass and radius measurement of massive pulsars, and the tidal deformability information obtained through GW detection of BNS mergers. These have been discussed for many times these days. People has included all of these observational evidence together into Bayesian inference framework. This is results from Miller 2021, I know Prof. Li ang has another similar work for the NSs with a Quark core. </a:t>
            </a:r>
          </a:p>
          <a:p>
            <a:endParaRPr kumimoji="1" lang="en-US" altLang="zh-CN" dirty="0"/>
          </a:p>
          <a:p>
            <a:r>
              <a:rPr kumimoji="1" lang="en-US" altLang="zh-CN" dirty="0"/>
              <a:t>Here I just want to show that, with more and more information, the constraints on compactness of getting better. However, the constraints on maximum mass was not improved. If one can have the total mass of BNS merger system from GW data and can also determine the remnant type, a constraint on the maximum mass of NSs can be directly posed.</a:t>
            </a:r>
            <a:endParaRPr kumimoji="1" lang="zh-CN" altLang="en-US" dirty="0"/>
          </a:p>
        </p:txBody>
      </p:sp>
      <p:sp>
        <p:nvSpPr>
          <p:cNvPr id="4" name="灯片编号占位符 3"/>
          <p:cNvSpPr>
            <a:spLocks noGrp="1"/>
          </p:cNvSpPr>
          <p:nvPr>
            <p:ph type="sldNum" sz="quarter" idx="5"/>
          </p:nvPr>
        </p:nvSpPr>
        <p:spPr/>
        <p:txBody>
          <a:bodyPr/>
          <a:lstStyle/>
          <a:p>
            <a:fld id="{A7F4B5CD-142C-E240-8F0E-2CAD7C8378EB}" type="slidenum">
              <a:rPr kumimoji="1" lang="zh-CN" altLang="en-US" smtClean="0"/>
              <a:t>3</a:t>
            </a:fld>
            <a:endParaRPr kumimoji="1" lang="zh-CN" altLang="en-US"/>
          </a:p>
        </p:txBody>
      </p:sp>
    </p:spTree>
    <p:extLst>
      <p:ext uri="{BB962C8B-B14F-4D97-AF65-F5344CB8AC3E}">
        <p14:creationId xmlns:p14="http://schemas.microsoft.com/office/powerpoint/2010/main" val="305550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What was produced after GW170817 is still unclear. So we can </a:t>
            </a:r>
            <a:endParaRPr kumimoji="1" lang="zh-CN" altLang="en-US" dirty="0"/>
          </a:p>
        </p:txBody>
      </p:sp>
      <p:sp>
        <p:nvSpPr>
          <p:cNvPr id="4" name="灯片编号占位符 3"/>
          <p:cNvSpPr>
            <a:spLocks noGrp="1"/>
          </p:cNvSpPr>
          <p:nvPr>
            <p:ph type="sldNum" sz="quarter" idx="5"/>
          </p:nvPr>
        </p:nvSpPr>
        <p:spPr/>
        <p:txBody>
          <a:bodyPr/>
          <a:lstStyle/>
          <a:p>
            <a:fld id="{A7F4B5CD-142C-E240-8F0E-2CAD7C8378EB}" type="slidenum">
              <a:rPr kumimoji="1" lang="zh-CN" altLang="en-US" smtClean="0"/>
              <a:t>4</a:t>
            </a:fld>
            <a:endParaRPr kumimoji="1" lang="zh-CN" altLang="en-US"/>
          </a:p>
        </p:txBody>
      </p:sp>
    </p:spTree>
    <p:extLst>
      <p:ext uri="{BB962C8B-B14F-4D97-AF65-F5344CB8AC3E}">
        <p14:creationId xmlns:p14="http://schemas.microsoft.com/office/powerpoint/2010/main" val="113793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1" dirty="0"/>
              <a:t>De </a:t>
            </a:r>
            <a:r>
              <a:rPr kumimoji="1" lang="en-US" altLang="zh-CN" b="1" dirty="0" err="1"/>
              <a:t>Moivre</a:t>
            </a:r>
            <a:r>
              <a:rPr kumimoji="1" lang="en-US" altLang="zh-CN" b="1" dirty="0"/>
              <a:t>-Laplace central limit theorem</a:t>
            </a:r>
            <a:endParaRPr kumimoji="1" lang="zh-CN" altLang="en-US" b="1" dirty="0"/>
          </a:p>
          <a:p>
            <a:endParaRPr kumimoji="1" lang="zh-CN" altLang="en-US" dirty="0"/>
          </a:p>
        </p:txBody>
      </p:sp>
      <p:sp>
        <p:nvSpPr>
          <p:cNvPr id="4" name="灯片编号占位符 3"/>
          <p:cNvSpPr>
            <a:spLocks noGrp="1"/>
          </p:cNvSpPr>
          <p:nvPr>
            <p:ph type="sldNum" sz="quarter" idx="5"/>
          </p:nvPr>
        </p:nvSpPr>
        <p:spPr/>
        <p:txBody>
          <a:bodyPr/>
          <a:lstStyle/>
          <a:p>
            <a:fld id="{A7F4B5CD-142C-E240-8F0E-2CAD7C8378EB}" type="slidenum">
              <a:rPr kumimoji="1" lang="zh-CN" altLang="en-US" smtClean="0"/>
              <a:t>7</a:t>
            </a:fld>
            <a:endParaRPr kumimoji="1" lang="zh-CN" altLang="en-US"/>
          </a:p>
        </p:txBody>
      </p:sp>
    </p:spTree>
    <p:extLst>
      <p:ext uri="{BB962C8B-B14F-4D97-AF65-F5344CB8AC3E}">
        <p14:creationId xmlns:p14="http://schemas.microsoft.com/office/powerpoint/2010/main" val="161566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866648-8C4A-DD42-9AE7-85FA35A3DAC7}"/>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777B698C-224F-CC42-A9AC-C575F6DD8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70F51B8-B833-9C41-A8E6-F40FBC5AE391}"/>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5" name="页脚占位符 4">
            <a:extLst>
              <a:ext uri="{FF2B5EF4-FFF2-40B4-BE49-F238E27FC236}">
                <a16:creationId xmlns:a16="http://schemas.microsoft.com/office/drawing/2014/main" id="{E62D1D8F-F234-C249-B29F-E860B8BB6B7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975D1D8-357D-9C4D-9918-3D47C1C65728}"/>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136014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966D78-2AD2-4D44-B852-1D9613F4D16B}"/>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C3F7D06-A70D-2042-87CD-82D0BF7C9776}"/>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2B9EBDB-E49F-F346-94E0-5C1A2BD93FC8}"/>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5" name="页脚占位符 4">
            <a:extLst>
              <a:ext uri="{FF2B5EF4-FFF2-40B4-BE49-F238E27FC236}">
                <a16:creationId xmlns:a16="http://schemas.microsoft.com/office/drawing/2014/main" id="{40482D7C-BD02-494B-9CC6-DCF86C47A98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C1BC5E3-47B9-4447-A8AF-6823C035429D}"/>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46831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51BD5D2-B63E-E649-AC80-82C1863AB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BCEB6C7-0F65-3743-854C-609032B0411F}"/>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8EA73EE-0CDF-DD4C-BE26-4E2F6F6AB86F}"/>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5" name="页脚占位符 4">
            <a:extLst>
              <a:ext uri="{FF2B5EF4-FFF2-40B4-BE49-F238E27FC236}">
                <a16:creationId xmlns:a16="http://schemas.microsoft.com/office/drawing/2014/main" id="{691E50B9-0A77-514E-8AEE-924759C965A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92F0ADA-F46E-334E-BCB8-0DE26829CB71}"/>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253501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1DC07-2140-0941-A5B1-0B32C1F5C77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306C548-BBFA-184A-AD5B-F737EF57EE2A}"/>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66C7A1C-2460-3F40-93A9-5BCB612348D4}"/>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5" name="页脚占位符 4">
            <a:extLst>
              <a:ext uri="{FF2B5EF4-FFF2-40B4-BE49-F238E27FC236}">
                <a16:creationId xmlns:a16="http://schemas.microsoft.com/office/drawing/2014/main" id="{F52EB686-96DC-4F47-8AD3-7B5E3EECE86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5ED0541-2950-8A4B-AA15-0CD6C9C76965}"/>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40298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C4EB3D-74B6-EB4C-AC94-112C3860C1D9}"/>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7FA07524-2E3F-E74F-8A92-EE8E326D6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E2774492-C178-C546-8D40-5B9EBEB4FD89}"/>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5" name="页脚占位符 4">
            <a:extLst>
              <a:ext uri="{FF2B5EF4-FFF2-40B4-BE49-F238E27FC236}">
                <a16:creationId xmlns:a16="http://schemas.microsoft.com/office/drawing/2014/main" id="{DB3D5A78-1211-784C-8FE4-267B068FD72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CE3F453-E085-6A41-89AA-63CB5D0ADA2C}"/>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57822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B0CCEE-3FE5-4F4A-AC72-89D5BE380C2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F2FA617-26F0-8044-B527-B2120BCC507B}"/>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0476B38C-7CA2-3041-83F0-C74AC58416D3}"/>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1511F1ED-5397-5442-80F9-D5A387472682}"/>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6" name="页脚占位符 5">
            <a:extLst>
              <a:ext uri="{FF2B5EF4-FFF2-40B4-BE49-F238E27FC236}">
                <a16:creationId xmlns:a16="http://schemas.microsoft.com/office/drawing/2014/main" id="{674A4D21-039A-6749-8DD0-80B344773E5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4C1D671-9F66-8A4A-A38E-84B3E1E09A74}"/>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149073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E7270B-CCB0-5549-BD2F-A5B01E2AF19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808AEB0-4CE4-5845-8B65-8FABBC43D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27ABF804-11D5-194A-8428-8A2994C9DE08}"/>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D06CB11C-5703-804E-BDA9-F79AFE552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E0DF43DA-F095-0E48-9E84-63ACBFCECE7A}"/>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1280C153-21FB-B54D-BB15-5583663B94EF}"/>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8" name="页脚占位符 7">
            <a:extLst>
              <a:ext uri="{FF2B5EF4-FFF2-40B4-BE49-F238E27FC236}">
                <a16:creationId xmlns:a16="http://schemas.microsoft.com/office/drawing/2014/main" id="{8530AA35-D4E8-D34C-B0F2-4F7509D4DAE4}"/>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CD5E84C0-90F3-3A44-92F9-2C00B773C4C3}"/>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38276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69F85-EF02-E949-83F7-510CD8FD12D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324F8E5-3CA3-134E-90BD-0979039D0A63}"/>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4" name="页脚占位符 3">
            <a:extLst>
              <a:ext uri="{FF2B5EF4-FFF2-40B4-BE49-F238E27FC236}">
                <a16:creationId xmlns:a16="http://schemas.microsoft.com/office/drawing/2014/main" id="{FB518F5E-E866-434B-A3EB-6BFB3BA6A45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02CA1B7-146B-8648-8F7B-6BB0413D49B0}"/>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265738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6183F49-9D12-3141-8ABC-51518F341A73}"/>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3" name="页脚占位符 2">
            <a:extLst>
              <a:ext uri="{FF2B5EF4-FFF2-40B4-BE49-F238E27FC236}">
                <a16:creationId xmlns:a16="http://schemas.microsoft.com/office/drawing/2014/main" id="{8885149D-D726-EB4B-8B62-15A2CC17FB13}"/>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12229F1F-270B-504F-9AA9-F63530C9EED7}"/>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311555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41F95D-6496-0747-919C-6A42EA4DFDE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FF6B37C3-0C74-4940-A92F-E3D910D82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756BD7A6-8E81-3248-AAC0-91794F2D5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BD40CE5B-6AB0-CB44-BE0D-E7DA75C85892}"/>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6" name="页脚占位符 5">
            <a:extLst>
              <a:ext uri="{FF2B5EF4-FFF2-40B4-BE49-F238E27FC236}">
                <a16:creationId xmlns:a16="http://schemas.microsoft.com/office/drawing/2014/main" id="{812FC362-3C74-2C48-9FBC-AC59626B430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64FDAFF3-C358-2145-AD0D-71AF5DF7DDE6}"/>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311712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FAFAC8-5D3D-CB49-9953-1D2ACB73FE3F}"/>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979448C9-0AE9-1E4A-8779-B6038519D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05AEDB64-5E66-6044-8773-B4743BCA9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79EE9C6-1940-D84B-A4A5-C9E77E853819}"/>
              </a:ext>
            </a:extLst>
          </p:cNvPr>
          <p:cNvSpPr>
            <a:spLocks noGrp="1"/>
          </p:cNvSpPr>
          <p:nvPr>
            <p:ph type="dt" sz="half" idx="10"/>
          </p:nvPr>
        </p:nvSpPr>
        <p:spPr/>
        <p:txBody>
          <a:bodyPr/>
          <a:lstStyle/>
          <a:p>
            <a:fld id="{624A344D-6040-F347-AAA9-A1C384668600}" type="datetimeFigureOut">
              <a:rPr kumimoji="1" lang="zh-CN" altLang="en-US" smtClean="0"/>
              <a:t>2024/5/17</a:t>
            </a:fld>
            <a:endParaRPr kumimoji="1" lang="zh-CN" altLang="en-US"/>
          </a:p>
        </p:txBody>
      </p:sp>
      <p:sp>
        <p:nvSpPr>
          <p:cNvPr id="6" name="页脚占位符 5">
            <a:extLst>
              <a:ext uri="{FF2B5EF4-FFF2-40B4-BE49-F238E27FC236}">
                <a16:creationId xmlns:a16="http://schemas.microsoft.com/office/drawing/2014/main" id="{128BB836-C3B4-C84C-BD41-B56556802CC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1A1F744-CED3-F544-8A01-D1BEC4E612AB}"/>
              </a:ext>
            </a:extLst>
          </p:cNvPr>
          <p:cNvSpPr>
            <a:spLocks noGrp="1"/>
          </p:cNvSpPr>
          <p:nvPr>
            <p:ph type="sldNum" sz="quarter" idx="12"/>
          </p:nvPr>
        </p:nvSpPr>
        <p:spPr/>
        <p:txBody>
          <a:body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372987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5246A6F-4062-EF4A-B8D1-A758F1E1A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92DFE303-6C97-D548-B780-BCE878861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0D31A59-9D5D-3F4C-A93B-B15BA04F6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A344D-6040-F347-AAA9-A1C384668600}" type="datetimeFigureOut">
              <a:rPr kumimoji="1" lang="zh-CN" altLang="en-US" smtClean="0"/>
              <a:t>2024/5/17</a:t>
            </a:fld>
            <a:endParaRPr kumimoji="1" lang="zh-CN" altLang="en-US"/>
          </a:p>
        </p:txBody>
      </p:sp>
      <p:sp>
        <p:nvSpPr>
          <p:cNvPr id="5" name="页脚占位符 4">
            <a:extLst>
              <a:ext uri="{FF2B5EF4-FFF2-40B4-BE49-F238E27FC236}">
                <a16:creationId xmlns:a16="http://schemas.microsoft.com/office/drawing/2014/main" id="{3EAC6DE4-73AA-FA4A-8431-181C217F5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38390278-2FDD-AE43-B9F1-2C0A7F149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3F6F5-2C1E-9140-A021-877D8562FF83}" type="slidenum">
              <a:rPr kumimoji="1" lang="zh-CN" altLang="en-US" smtClean="0"/>
              <a:t>‹#›</a:t>
            </a:fld>
            <a:endParaRPr kumimoji="1" lang="zh-CN" altLang="en-US"/>
          </a:p>
        </p:txBody>
      </p:sp>
    </p:spTree>
    <p:extLst>
      <p:ext uri="{BB962C8B-B14F-4D97-AF65-F5344CB8AC3E}">
        <p14:creationId xmlns:p14="http://schemas.microsoft.com/office/powerpoint/2010/main" val="169913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0.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2ABCC9C0-D0EB-E949-A44C-944A692F0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920" y="4643617"/>
            <a:ext cx="3133158" cy="2088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C5208E3-1EDA-6A4C-B96D-8D233093FD9D}"/>
                  </a:ext>
                </a:extLst>
              </p:cNvPr>
              <p:cNvSpPr>
                <a:spLocks noGrp="1"/>
              </p:cNvSpPr>
              <p:nvPr>
                <p:ph type="ctrTitle"/>
              </p:nvPr>
            </p:nvSpPr>
            <p:spPr>
              <a:xfrm>
                <a:off x="253403" y="556497"/>
                <a:ext cx="11744186" cy="1655763"/>
              </a:xfrm>
            </p:spPr>
            <p:txBody>
              <a:bodyPr>
                <a:normAutofit fontScale="90000"/>
              </a:bodyPr>
              <a:lstStyle/>
              <a:p>
                <a:r>
                  <a:rPr kumimoji="1" lang="en-US" altLang="zh-CN" dirty="0">
                    <a:latin typeface="Times New Roman" panose="02020603050405020304" pitchFamily="18" charset="0"/>
                    <a:cs typeface="Times New Roman" panose="02020603050405020304" pitchFamily="18" charset="0"/>
                  </a:rPr>
                  <a:t>Remnants of binary-neutron-star mergers and constraints on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r>
                          <a:rPr kumimoji="1" lang="en-US" altLang="zh-CN" b="0" i="1" smtClean="0">
                            <a:latin typeface="Cambria Math" panose="02040503050406030204" pitchFamily="18" charset="0"/>
                          </a:rPr>
                          <m:t>𝑇𝑂𝑉</m:t>
                        </m:r>
                      </m:sub>
                    </m:sSub>
                  </m:oMath>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0C5208E3-1EDA-6A4C-B96D-8D233093FD9D}"/>
                  </a:ext>
                </a:extLst>
              </p:cNvPr>
              <p:cNvSpPr>
                <a:spLocks noGrp="1" noRot="1" noChangeAspect="1" noMove="1" noResize="1" noEditPoints="1" noAdjustHandles="1" noChangeArrowheads="1" noChangeShapeType="1" noTextEdit="1"/>
              </p:cNvSpPr>
              <p:nvPr>
                <p:ph type="ctrTitle"/>
              </p:nvPr>
            </p:nvSpPr>
            <p:spPr>
              <a:xfrm>
                <a:off x="253403" y="556497"/>
                <a:ext cx="11744186" cy="1655763"/>
              </a:xfrm>
              <a:blipFill>
                <a:blip r:embed="rId3"/>
                <a:stretch>
                  <a:fillRect l="-1838" t="-9091" r="-3243" b="-21970"/>
                </a:stretch>
              </a:blipFill>
            </p:spPr>
            <p:txBody>
              <a:bodyPr/>
              <a:lstStyle/>
              <a:p>
                <a:r>
                  <a:rPr lang="zh-CN" altLang="en-US">
                    <a:noFill/>
                  </a:rPr>
                  <a:t> </a:t>
                </a:r>
              </a:p>
            </p:txBody>
          </p:sp>
        </mc:Fallback>
      </mc:AlternateContent>
      <p:sp>
        <p:nvSpPr>
          <p:cNvPr id="3" name="副标题 2">
            <a:extLst>
              <a:ext uri="{FF2B5EF4-FFF2-40B4-BE49-F238E27FC236}">
                <a16:creationId xmlns:a16="http://schemas.microsoft.com/office/drawing/2014/main" id="{E74D5F97-D0F1-0A43-BD7A-3EBEFA22CF5F}"/>
              </a:ext>
            </a:extLst>
          </p:cNvPr>
          <p:cNvSpPr>
            <a:spLocks noGrp="1"/>
          </p:cNvSpPr>
          <p:nvPr>
            <p:ph type="subTitle" idx="1"/>
          </p:nvPr>
        </p:nvSpPr>
        <p:spPr>
          <a:xfrm>
            <a:off x="1440872" y="2825929"/>
            <a:ext cx="9144000" cy="1655762"/>
          </a:xfrm>
        </p:spPr>
        <p:txBody>
          <a:bodyPr>
            <a:normAutofit fontScale="92500" lnSpcReduction="20000"/>
          </a:bodyPr>
          <a:lstStyle/>
          <a:p>
            <a:r>
              <a:rPr kumimoji="1" lang="en-US" altLang="zh-CN" sz="3300" b="1" dirty="0" err="1">
                <a:latin typeface="Times New Roman" panose="02020603050405020304" pitchFamily="18" charset="0"/>
                <a:cs typeface="Times New Roman" panose="02020603050405020304" pitchFamily="18" charset="0"/>
              </a:rPr>
              <a:t>Shunke</a:t>
            </a:r>
            <a:r>
              <a:rPr kumimoji="1" lang="en-US" altLang="zh-CN" sz="3300" b="1" dirty="0">
                <a:latin typeface="Times New Roman" panose="02020603050405020304" pitchFamily="18" charset="0"/>
                <a:cs typeface="Times New Roman" panose="02020603050405020304" pitchFamily="18" charset="0"/>
              </a:rPr>
              <a:t> Ai</a:t>
            </a:r>
          </a:p>
          <a:p>
            <a:r>
              <a:rPr kumimoji="1" lang="en-US" altLang="zh-CN" sz="3300" b="1" dirty="0">
                <a:latin typeface="Times New Roman" panose="02020603050405020304" pitchFamily="18" charset="0"/>
                <a:cs typeface="Times New Roman" panose="02020603050405020304" pitchFamily="18" charset="0"/>
              </a:rPr>
              <a:t>Wuhan University</a:t>
            </a:r>
          </a:p>
          <a:p>
            <a:r>
              <a:rPr kumimoji="1" lang="en-US" altLang="zh-CN" dirty="0">
                <a:latin typeface="Times New Roman" panose="02020603050405020304" pitchFamily="18" charset="0"/>
                <a:cs typeface="Times New Roman" panose="02020603050405020304" pitchFamily="18" charset="0"/>
              </a:rPr>
              <a:t>Collaborators:</a:t>
            </a:r>
          </a:p>
          <a:p>
            <a:r>
              <a:rPr kumimoji="1" lang="en-US" altLang="zh-CN" dirty="0" err="1">
                <a:latin typeface="Times New Roman" panose="02020603050405020304" pitchFamily="18" charset="0"/>
                <a:cs typeface="Times New Roman" panose="02020603050405020304" pitchFamily="18" charset="0"/>
              </a:rPr>
              <a:t>Yikang</a:t>
            </a:r>
            <a:r>
              <a:rPr kumimoji="1" lang="en-US" altLang="zh-CN" dirty="0">
                <a:latin typeface="Times New Roman" panose="02020603050405020304" pitchFamily="18" charset="0"/>
                <a:cs typeface="Times New Roman" panose="02020603050405020304" pitchFamily="18" charset="0"/>
              </a:rPr>
              <a:t> Chen, He Gao, Bing Zhang, Lin Lan, </a:t>
            </a:r>
            <a:r>
              <a:rPr kumimoji="1" lang="en-US" altLang="zh-CN" dirty="0" err="1">
                <a:latin typeface="Times New Roman" panose="02020603050405020304" pitchFamily="18" charset="0"/>
                <a:cs typeface="Times New Roman" panose="02020603050405020304" pitchFamily="18" charset="0"/>
              </a:rPr>
              <a:t>Zong</a:t>
            </a:r>
            <a:r>
              <a:rPr kumimoji="1" lang="en-US" altLang="zh-CN" dirty="0">
                <a:latin typeface="Times New Roman" panose="02020603050405020304" pitchFamily="18" charset="0"/>
                <a:cs typeface="Times New Roman" panose="02020603050405020304" pitchFamily="18" charset="0"/>
              </a:rPr>
              <a:t>-Hong Zhu …</a:t>
            </a:r>
            <a:endParaRPr kumimoji="1" lang="zh-CN" alt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6099E21-2995-F541-9686-F304B3D5F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460" y="4884235"/>
            <a:ext cx="1749415" cy="174941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44FF9BCF-5D76-BD43-8D77-55ACBAE2C871}"/>
              </a:ext>
            </a:extLst>
          </p:cNvPr>
          <p:cNvSpPr txBox="1"/>
          <p:nvPr/>
        </p:nvSpPr>
        <p:spPr>
          <a:xfrm>
            <a:off x="253403" y="5487948"/>
            <a:ext cx="6797235" cy="400110"/>
          </a:xfrm>
          <a:prstGeom prst="rect">
            <a:avLst/>
          </a:prstGeom>
          <a:noFill/>
        </p:spPr>
        <p:txBody>
          <a:bodyPr wrap="square" rtlCol="0">
            <a:spAutoFit/>
          </a:bodyPr>
          <a:lstStyle/>
          <a:p>
            <a:r>
              <a:rPr kumimoji="1" lang="en-US" altLang="zh-CN" sz="2000" b="1" dirty="0">
                <a:solidFill>
                  <a:srgbClr val="C00000"/>
                </a:solidFill>
                <a:latin typeface="Chalkboard SE" panose="03050602040202020205" pitchFamily="66" charset="0"/>
                <a:cs typeface="Times New Roman" panose="02020603050405020304" pitchFamily="18" charset="0"/>
              </a:rPr>
              <a:t>D</a:t>
            </a:r>
            <a:r>
              <a:rPr kumimoji="1" lang="en-US" altLang="zh-CN" sz="2000" b="1" dirty="0">
                <a:latin typeface="Chalkboard SE" panose="03050602040202020205" pitchFamily="66" charset="0"/>
                <a:cs typeface="Times New Roman" panose="02020603050405020304" pitchFamily="18" charset="0"/>
              </a:rPr>
              <a:t>ialogue at the </a:t>
            </a:r>
            <a:r>
              <a:rPr kumimoji="1" lang="en-US" altLang="zh-CN" sz="2000" b="1" dirty="0">
                <a:solidFill>
                  <a:srgbClr val="C00000"/>
                </a:solidFill>
                <a:latin typeface="Chalkboard SE" panose="03050602040202020205" pitchFamily="66" charset="0"/>
                <a:cs typeface="Times New Roman" panose="02020603050405020304" pitchFamily="18" charset="0"/>
              </a:rPr>
              <a:t>D</a:t>
            </a:r>
            <a:r>
              <a:rPr kumimoji="1" lang="en-US" altLang="zh-CN" sz="2000" b="1" dirty="0">
                <a:latin typeface="Chalkboard SE" panose="03050602040202020205" pitchFamily="66" charset="0"/>
                <a:cs typeface="Times New Roman" panose="02020603050405020304" pitchFamily="18" charset="0"/>
              </a:rPr>
              <a:t>ream </a:t>
            </a:r>
            <a:r>
              <a:rPr kumimoji="1" lang="en-US" altLang="zh-CN" sz="2000" b="1" dirty="0">
                <a:solidFill>
                  <a:srgbClr val="C00000"/>
                </a:solidFill>
                <a:latin typeface="Chalkboard SE" panose="03050602040202020205" pitchFamily="66" charset="0"/>
                <a:cs typeface="Times New Roman" panose="02020603050405020304" pitchFamily="18" charset="0"/>
              </a:rPr>
              <a:t>F</a:t>
            </a:r>
            <a:r>
              <a:rPr kumimoji="1" lang="en-US" altLang="zh-CN" sz="2000" b="1" dirty="0">
                <a:latin typeface="Chalkboard SE" panose="03050602040202020205" pitchFamily="66" charset="0"/>
                <a:cs typeface="Times New Roman" panose="02020603050405020304" pitchFamily="18" charset="0"/>
              </a:rPr>
              <a:t>ield 2024 @ Guizhou, May 14</a:t>
            </a:r>
            <a:endParaRPr kumimoji="1" lang="zh-CN" altLang="en-US" sz="2000" b="1" dirty="0">
              <a:latin typeface="Chalkboard SE" panose="03050602040202020205" pitchFamily="66" charset="0"/>
              <a:cs typeface="Times New Roman" panose="02020603050405020304" pitchFamily="18" charset="0"/>
            </a:endParaRPr>
          </a:p>
        </p:txBody>
      </p:sp>
    </p:spTree>
    <p:extLst>
      <p:ext uri="{BB962C8B-B14F-4D97-AF65-F5344CB8AC3E}">
        <p14:creationId xmlns:p14="http://schemas.microsoft.com/office/powerpoint/2010/main" val="325905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41306F-110A-AD44-A900-3E0FAC15A2E1}"/>
              </a:ext>
            </a:extLst>
          </p:cNvPr>
          <p:cNvSpPr>
            <a:spLocks noGrp="1"/>
          </p:cNvSpPr>
          <p:nvPr>
            <p:ph type="title"/>
          </p:nvPr>
        </p:nvSpPr>
        <p:spPr>
          <a:xfrm>
            <a:off x="838200" y="1137022"/>
            <a:ext cx="10515600" cy="1325563"/>
          </a:xfrm>
        </p:spPr>
        <p:txBody>
          <a:bodyPr/>
          <a:lstStyle/>
          <a:p>
            <a:r>
              <a:rPr kumimoji="1" lang="en-US" altLang="zh-CN" b="1" dirty="0"/>
              <a:t>Outline</a:t>
            </a:r>
            <a:endParaRPr kumimoji="1" lang="zh-CN" altLang="en-US" b="1"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C6D0AFF-23FB-1D41-AA76-2DC6CA1D7344}"/>
                  </a:ext>
                </a:extLst>
              </p:cNvPr>
              <p:cNvSpPr>
                <a:spLocks noGrp="1"/>
              </p:cNvSpPr>
              <p:nvPr>
                <p:ph idx="1"/>
              </p:nvPr>
            </p:nvSpPr>
            <p:spPr>
              <a:xfrm>
                <a:off x="743197" y="2708627"/>
                <a:ext cx="11084626" cy="1107580"/>
              </a:xfrm>
            </p:spPr>
            <p:txBody>
              <a:bodyPr/>
              <a:lstStyle/>
              <a:p>
                <a:r>
                  <a:rPr kumimoji="1" lang="en-US" altLang="zh-CN" b="1" dirty="0">
                    <a:latin typeface="Times New Roman" panose="02020603050405020304" pitchFamily="18" charset="0"/>
                    <a:cs typeface="Times New Roman" panose="02020603050405020304" pitchFamily="18" charset="0"/>
                  </a:rPr>
                  <a:t>Current astrophysical constraints on </a:t>
                </a:r>
                <a14:m>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smtClean="0">
                            <a:latin typeface="Cambria Math" panose="02040503050406030204" pitchFamily="18" charset="0"/>
                          </a:rPr>
                          <m:t>𝑴</m:t>
                        </m:r>
                      </m:e>
                      <m:sub>
                        <m:r>
                          <a:rPr kumimoji="1" lang="en-US" altLang="zh-CN" b="1" i="1" smtClean="0">
                            <a:latin typeface="Cambria Math" panose="02040503050406030204" pitchFamily="18" charset="0"/>
                          </a:rPr>
                          <m:t>𝑻𝑶𝑽</m:t>
                        </m:r>
                      </m:sub>
                    </m:sSub>
                  </m:oMath>
                </a14:m>
                <a:r>
                  <a:rPr kumimoji="1" lang="en-US" altLang="zh-CN" b="1" dirty="0">
                    <a:latin typeface="Times New Roman" panose="02020603050405020304" pitchFamily="18" charset="0"/>
                    <a:cs typeface="Times New Roman" panose="02020603050405020304" pitchFamily="18" charset="0"/>
                  </a:rPr>
                  <a:t> (BNS merger remnant)</a:t>
                </a:r>
              </a:p>
              <a:p>
                <a:r>
                  <a:rPr kumimoji="1" lang="en-US" altLang="zh-CN" b="1" dirty="0">
                    <a:solidFill>
                      <a:schemeClr val="accent1"/>
                    </a:solidFill>
                    <a:latin typeface="Times New Roman" panose="02020603050405020304" pitchFamily="18" charset="0"/>
                    <a:cs typeface="Times New Roman" panose="02020603050405020304" pitchFamily="18" charset="0"/>
                  </a:rPr>
                  <a:t>Detailed modeling on engine-fed </a:t>
                </a:r>
                <a:r>
                  <a:rPr kumimoji="1" lang="en-US" altLang="zh-CN" b="1" dirty="0" err="1">
                    <a:solidFill>
                      <a:schemeClr val="accent1"/>
                    </a:solidFill>
                    <a:latin typeface="Times New Roman" panose="02020603050405020304" pitchFamily="18" charset="0"/>
                    <a:cs typeface="Times New Roman" panose="02020603050405020304" pitchFamily="18" charset="0"/>
                  </a:rPr>
                  <a:t>kilonovae</a:t>
                </a:r>
                <a:r>
                  <a:rPr kumimoji="1" lang="en-US" altLang="zh-CN" b="1" dirty="0">
                    <a:solidFill>
                      <a:schemeClr val="accent1"/>
                    </a:solidFill>
                    <a:latin typeface="Times New Roman" panose="02020603050405020304" pitchFamily="18" charset="0"/>
                    <a:cs typeface="Times New Roman" panose="02020603050405020304" pitchFamily="18" charset="0"/>
                  </a:rPr>
                  <a:t> </a:t>
                </a:r>
              </a:p>
              <a:p>
                <a:endParaRPr kumimoji="1" lang="zh-CN" altLang="en-US" b="1"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0C6D0AFF-23FB-1D41-AA76-2DC6CA1D7344}"/>
                  </a:ext>
                </a:extLst>
              </p:cNvPr>
              <p:cNvSpPr>
                <a:spLocks noGrp="1" noRot="1" noChangeAspect="1" noMove="1" noResize="1" noEditPoints="1" noAdjustHandles="1" noChangeArrowheads="1" noChangeShapeType="1" noTextEdit="1"/>
              </p:cNvSpPr>
              <p:nvPr>
                <p:ph idx="1"/>
              </p:nvPr>
            </p:nvSpPr>
            <p:spPr>
              <a:xfrm>
                <a:off x="743197" y="2708627"/>
                <a:ext cx="11084626" cy="1107580"/>
              </a:xfrm>
              <a:blipFill>
                <a:blip r:embed="rId2"/>
                <a:stretch>
                  <a:fillRect l="-1030" t="-10227" b="-56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3588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09AC46E-E8DD-DE47-851E-26C4AE29D490}"/>
              </a:ext>
            </a:extLst>
          </p:cNvPr>
          <p:cNvSpPr txBox="1"/>
          <p:nvPr/>
        </p:nvSpPr>
        <p:spPr>
          <a:xfrm>
            <a:off x="1027958" y="195084"/>
            <a:ext cx="7410201" cy="461665"/>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Engine-fed </a:t>
            </a:r>
            <a:r>
              <a:rPr kumimoji="1" lang="en-US" altLang="zh-CN" sz="2400" dirty="0" err="1">
                <a:latin typeface="Times New Roman" panose="02020603050405020304" pitchFamily="18" charset="0"/>
                <a:cs typeface="Times New Roman" panose="02020603050405020304" pitchFamily="18" charset="0"/>
              </a:rPr>
              <a:t>kilonovae</a:t>
            </a:r>
            <a:r>
              <a:rPr kumimoji="1" lang="en-US" altLang="zh-CN" sz="2400" dirty="0">
                <a:latin typeface="Times New Roman" panose="02020603050405020304" pitchFamily="18" charset="0"/>
                <a:cs typeface="Times New Roman" panose="02020603050405020304" pitchFamily="18" charset="0"/>
              </a:rPr>
              <a:t>  (dynamics &amp; heating efficiency)</a:t>
            </a:r>
            <a:endParaRPr kumimoji="1" lang="zh-CN" altLang="en-US" sz="24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C33F4DEE-797B-384F-B3B6-D97B469B467A}"/>
              </a:ext>
            </a:extLst>
          </p:cNvPr>
          <p:cNvPicPr>
            <a:picLocks noChangeAspect="1"/>
          </p:cNvPicPr>
          <p:nvPr/>
        </p:nvPicPr>
        <p:blipFill>
          <a:blip r:embed="rId2"/>
          <a:stretch>
            <a:fillRect/>
          </a:stretch>
        </p:blipFill>
        <p:spPr>
          <a:xfrm>
            <a:off x="659824" y="960079"/>
            <a:ext cx="4557404" cy="3051833"/>
          </a:xfrm>
          <a:prstGeom prst="rect">
            <a:avLst/>
          </a:prstGeom>
        </p:spPr>
      </p:pic>
      <p:pic>
        <p:nvPicPr>
          <p:cNvPr id="6" name="图片 5">
            <a:extLst>
              <a:ext uri="{FF2B5EF4-FFF2-40B4-BE49-F238E27FC236}">
                <a16:creationId xmlns:a16="http://schemas.microsoft.com/office/drawing/2014/main" id="{212E62B3-26C4-B84D-8D6F-012E202B8E83}"/>
              </a:ext>
            </a:extLst>
          </p:cNvPr>
          <p:cNvPicPr>
            <a:picLocks noChangeAspect="1"/>
          </p:cNvPicPr>
          <p:nvPr/>
        </p:nvPicPr>
        <p:blipFill>
          <a:blip r:embed="rId3"/>
          <a:stretch>
            <a:fillRect/>
          </a:stretch>
        </p:blipFill>
        <p:spPr>
          <a:xfrm>
            <a:off x="517320" y="3681750"/>
            <a:ext cx="4557404" cy="2822393"/>
          </a:xfrm>
          <a:prstGeom prst="rect">
            <a:avLst/>
          </a:prstGeom>
        </p:spPr>
      </p:pic>
      <p:pic>
        <p:nvPicPr>
          <p:cNvPr id="7" name="图片 6">
            <a:extLst>
              <a:ext uri="{FF2B5EF4-FFF2-40B4-BE49-F238E27FC236}">
                <a16:creationId xmlns:a16="http://schemas.microsoft.com/office/drawing/2014/main" id="{D5452355-28C8-D544-9075-9D9C01CC7433}"/>
              </a:ext>
            </a:extLst>
          </p:cNvPr>
          <p:cNvPicPr>
            <a:picLocks noChangeAspect="1"/>
          </p:cNvPicPr>
          <p:nvPr/>
        </p:nvPicPr>
        <p:blipFill>
          <a:blip r:embed="rId4"/>
          <a:stretch>
            <a:fillRect/>
          </a:stretch>
        </p:blipFill>
        <p:spPr>
          <a:xfrm>
            <a:off x="5404513" y="1140900"/>
            <a:ext cx="3703862" cy="5081699"/>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08098A27-0D18-8741-B223-3DEB25D4BF77}"/>
                  </a:ext>
                </a:extLst>
              </p:cNvPr>
              <p:cNvSpPr txBox="1"/>
              <p:nvPr/>
            </p:nvSpPr>
            <p:spPr>
              <a:xfrm>
                <a:off x="9438164" y="2024789"/>
                <a:ext cx="12545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𝜉</m:t>
                      </m:r>
                      <m:r>
                        <a:rPr kumimoji="1" lang="en-US" altLang="zh-CN" b="0" i="1" smtClean="0">
                          <a:latin typeface="Cambria Math" panose="02040503050406030204" pitchFamily="18" charset="0"/>
                        </a:rPr>
                        <m:t>≈0.3~0.6</m:t>
                      </m:r>
                    </m:oMath>
                  </m:oMathPara>
                </a14:m>
                <a:endParaRPr kumimoji="1" lang="zh-CN" altLang="en-US" dirty="0"/>
              </a:p>
            </p:txBody>
          </p:sp>
        </mc:Choice>
        <mc:Fallback xmlns="">
          <p:sp>
            <p:nvSpPr>
              <p:cNvPr id="8" name="文本框 7">
                <a:extLst>
                  <a:ext uri="{FF2B5EF4-FFF2-40B4-BE49-F238E27FC236}">
                    <a16:creationId xmlns:a16="http://schemas.microsoft.com/office/drawing/2014/main" id="{08098A27-0D18-8741-B223-3DEB25D4BF77}"/>
                  </a:ext>
                </a:extLst>
              </p:cNvPr>
              <p:cNvSpPr txBox="1">
                <a:spLocks noRot="1" noChangeAspect="1" noMove="1" noResize="1" noEditPoints="1" noAdjustHandles="1" noChangeArrowheads="1" noChangeShapeType="1" noTextEdit="1"/>
              </p:cNvSpPr>
              <p:nvPr/>
            </p:nvSpPr>
            <p:spPr>
              <a:xfrm>
                <a:off x="9438164" y="2024789"/>
                <a:ext cx="1254574" cy="276999"/>
              </a:xfrm>
              <a:prstGeom prst="rect">
                <a:avLst/>
              </a:prstGeom>
              <a:blipFill>
                <a:blip r:embed="rId5"/>
                <a:stretch>
                  <a:fillRect l="-6061" t="-4348" r="-4040"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5709201-EA03-FD46-939A-BC790E65DD86}"/>
                  </a:ext>
                </a:extLst>
              </p:cNvPr>
              <p:cNvSpPr txBox="1"/>
              <p:nvPr/>
            </p:nvSpPr>
            <p:spPr>
              <a:xfrm>
                <a:off x="9366910" y="4706587"/>
                <a:ext cx="14538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𝜉</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≈0.01~0.3</m:t>
                      </m:r>
                    </m:oMath>
                  </m:oMathPara>
                </a14:m>
                <a:endParaRPr kumimoji="1" lang="zh-CN" altLang="en-US" dirty="0"/>
              </a:p>
            </p:txBody>
          </p:sp>
        </mc:Choice>
        <mc:Fallback xmlns="">
          <p:sp>
            <p:nvSpPr>
              <p:cNvPr id="9" name="文本框 8">
                <a:extLst>
                  <a:ext uri="{FF2B5EF4-FFF2-40B4-BE49-F238E27FC236}">
                    <a16:creationId xmlns:a16="http://schemas.microsoft.com/office/drawing/2014/main" id="{C5709201-EA03-FD46-939A-BC790E65DD86}"/>
                  </a:ext>
                </a:extLst>
              </p:cNvPr>
              <p:cNvSpPr txBox="1">
                <a:spLocks noRot="1" noChangeAspect="1" noMove="1" noResize="1" noEditPoints="1" noAdjustHandles="1" noChangeArrowheads="1" noChangeShapeType="1" noTextEdit="1"/>
              </p:cNvSpPr>
              <p:nvPr/>
            </p:nvSpPr>
            <p:spPr>
              <a:xfrm>
                <a:off x="9366910" y="4706587"/>
                <a:ext cx="1453860" cy="276999"/>
              </a:xfrm>
              <a:prstGeom prst="rect">
                <a:avLst/>
              </a:prstGeom>
              <a:blipFill>
                <a:blip r:embed="rId6"/>
                <a:stretch>
                  <a:fillRect l="-5172" r="-2586" b="-34783"/>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04BEFBD5-933B-2549-825B-A365D3995EC0}"/>
              </a:ext>
            </a:extLst>
          </p:cNvPr>
          <p:cNvSpPr txBox="1"/>
          <p:nvPr/>
        </p:nvSpPr>
        <p:spPr>
          <a:xfrm>
            <a:off x="8799616" y="6334866"/>
            <a:ext cx="3021278" cy="338554"/>
          </a:xfrm>
          <a:prstGeom prst="rect">
            <a:avLst/>
          </a:prstGeom>
          <a:noFill/>
        </p:spPr>
        <p:txBody>
          <a:bodyPr wrap="square" rtlCol="0">
            <a:spAutoFit/>
          </a:bodyPr>
          <a:lstStyle/>
          <a:p>
            <a:r>
              <a:rPr kumimoji="1" lang="en-US" altLang="zh-CN" sz="1600" dirty="0">
                <a:latin typeface="Times New Roman" panose="02020603050405020304" pitchFamily="18" charset="0"/>
                <a:cs typeface="Times New Roman" panose="02020603050405020304" pitchFamily="18" charset="0"/>
              </a:rPr>
              <a:t>(Ai, Zhang &amp; Zhu, 2022, MNRAS)</a:t>
            </a:r>
            <a:endParaRPr kumimoji="1"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46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7B624F2-79F1-A344-8DDF-5F59C70E20D9}"/>
              </a:ext>
            </a:extLst>
          </p:cNvPr>
          <p:cNvPicPr>
            <a:picLocks noChangeAspect="1"/>
          </p:cNvPicPr>
          <p:nvPr/>
        </p:nvPicPr>
        <p:blipFill>
          <a:blip r:embed="rId2"/>
          <a:stretch>
            <a:fillRect/>
          </a:stretch>
        </p:blipFill>
        <p:spPr>
          <a:xfrm>
            <a:off x="40085" y="2078182"/>
            <a:ext cx="4174260" cy="3837873"/>
          </a:xfrm>
          <a:prstGeom prst="rect">
            <a:avLst/>
          </a:prstGeom>
        </p:spPr>
      </p:pic>
      <p:pic>
        <p:nvPicPr>
          <p:cNvPr id="5" name="图片 4">
            <a:extLst>
              <a:ext uri="{FF2B5EF4-FFF2-40B4-BE49-F238E27FC236}">
                <a16:creationId xmlns:a16="http://schemas.microsoft.com/office/drawing/2014/main" id="{8E7A225F-EC44-7148-886B-E8606A2F2B37}"/>
              </a:ext>
            </a:extLst>
          </p:cNvPr>
          <p:cNvPicPr>
            <a:picLocks noChangeAspect="1"/>
          </p:cNvPicPr>
          <p:nvPr/>
        </p:nvPicPr>
        <p:blipFill>
          <a:blip r:embed="rId3"/>
          <a:stretch>
            <a:fillRect/>
          </a:stretch>
        </p:blipFill>
        <p:spPr>
          <a:xfrm>
            <a:off x="4107467" y="2090057"/>
            <a:ext cx="4023952" cy="3837873"/>
          </a:xfrm>
          <a:prstGeom prst="rect">
            <a:avLst/>
          </a:prstGeom>
        </p:spPr>
      </p:pic>
      <p:pic>
        <p:nvPicPr>
          <p:cNvPr id="6" name="图片 5">
            <a:extLst>
              <a:ext uri="{FF2B5EF4-FFF2-40B4-BE49-F238E27FC236}">
                <a16:creationId xmlns:a16="http://schemas.microsoft.com/office/drawing/2014/main" id="{34170D53-7FB2-3740-B542-8E8DE60A4E12}"/>
              </a:ext>
            </a:extLst>
          </p:cNvPr>
          <p:cNvPicPr>
            <a:picLocks noChangeAspect="1"/>
          </p:cNvPicPr>
          <p:nvPr/>
        </p:nvPicPr>
        <p:blipFill>
          <a:blip r:embed="rId4"/>
          <a:stretch>
            <a:fillRect/>
          </a:stretch>
        </p:blipFill>
        <p:spPr>
          <a:xfrm>
            <a:off x="8198601" y="2129337"/>
            <a:ext cx="3825001" cy="3726536"/>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C2AB338-1612-8047-AC73-094EFB6C7D4A}"/>
                  </a:ext>
                </a:extLst>
              </p:cNvPr>
              <p:cNvSpPr txBox="1"/>
              <p:nvPr/>
            </p:nvSpPr>
            <p:spPr>
              <a:xfrm>
                <a:off x="676893" y="643810"/>
                <a:ext cx="6412676" cy="406265"/>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Case</a:t>
                </a:r>
                <a:r>
                  <a:rPr kumimoji="1" lang="zh-CN" altLang="en-US" sz="2000" b="1" dirty="0">
                    <a:latin typeface="Times New Roman" panose="02020603050405020304" pitchFamily="18" charset="0"/>
                    <a:cs typeface="Times New Roman" panose="02020603050405020304" pitchFamily="18" charset="0"/>
                  </a:rPr>
                  <a:t> </a:t>
                </a:r>
                <a:r>
                  <a:rPr kumimoji="1" lang="en-US" altLang="zh-CN" sz="2000" b="1" dirty="0">
                    <a:latin typeface="Times New Roman" panose="02020603050405020304" pitchFamily="18" charset="0"/>
                    <a:cs typeface="Times New Roman" panose="02020603050405020304" pitchFamily="18" charset="0"/>
                  </a:rPr>
                  <a:t>I: high spin-down luminosity (</a:t>
                </a:r>
                <a14:m>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𝑳</m:t>
                        </m:r>
                      </m:e>
                      <m:sub>
                        <m:r>
                          <a:rPr kumimoji="1" lang="en-US" altLang="zh-CN" sz="2000" b="1" i="1" smtClean="0">
                            <a:latin typeface="Cambria Math" panose="02040503050406030204" pitchFamily="18" charset="0"/>
                          </a:rPr>
                          <m:t>𝒔𝒅</m:t>
                        </m:r>
                      </m:sub>
                    </m:sSub>
                    <m:r>
                      <a:rPr kumimoji="1" lang="en-US" altLang="zh-CN" sz="2000" b="1" i="1" smtClean="0">
                        <a:latin typeface="Cambria Math" panose="02040503050406030204" pitchFamily="18" charset="0"/>
                      </a:rPr>
                      <m:t>=</m:t>
                    </m:r>
                    <m:sSup>
                      <m:sSupPr>
                        <m:ctrlPr>
                          <a:rPr kumimoji="1" lang="en-US" altLang="zh-CN" sz="2000" b="1" i="1" smtClean="0">
                            <a:latin typeface="Cambria Math" panose="02040503050406030204" pitchFamily="18" charset="0"/>
                          </a:rPr>
                        </m:ctrlPr>
                      </m:sSupPr>
                      <m:e>
                        <m:r>
                          <a:rPr kumimoji="1" lang="en-US" altLang="zh-CN" sz="2000" b="1" i="1" smtClean="0">
                            <a:latin typeface="Cambria Math" panose="02040503050406030204" pitchFamily="18" charset="0"/>
                          </a:rPr>
                          <m:t>𝟏𝟎</m:t>
                        </m:r>
                      </m:e>
                      <m:sup>
                        <m:r>
                          <a:rPr kumimoji="1" lang="en-US" altLang="zh-CN" sz="2000" b="1" i="1" smtClean="0">
                            <a:latin typeface="Cambria Math" panose="02040503050406030204" pitchFamily="18" charset="0"/>
                          </a:rPr>
                          <m:t>𝟒𝟕</m:t>
                        </m:r>
                      </m:sup>
                    </m:sSup>
                  </m:oMath>
                </a14:m>
                <a:r>
                  <a:rPr kumimoji="1" lang="en-US" altLang="zh-CN" sz="2000" b="1" dirty="0">
                    <a:latin typeface="Times New Roman" panose="02020603050405020304" pitchFamily="18" charset="0"/>
                    <a:cs typeface="Times New Roman" panose="02020603050405020304" pitchFamily="18" charset="0"/>
                  </a:rPr>
                  <a:t>erg/s)</a:t>
                </a:r>
                <a:endParaRPr kumimoji="1" lang="zh-CN" altLang="en-US" sz="2000" b="1"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3C2AB338-1612-8047-AC73-094EFB6C7D4A}"/>
                  </a:ext>
                </a:extLst>
              </p:cNvPr>
              <p:cNvSpPr txBox="1">
                <a:spLocks noRot="1" noChangeAspect="1" noMove="1" noResize="1" noEditPoints="1" noAdjustHandles="1" noChangeArrowheads="1" noChangeShapeType="1" noTextEdit="1"/>
              </p:cNvSpPr>
              <p:nvPr/>
            </p:nvSpPr>
            <p:spPr>
              <a:xfrm>
                <a:off x="676893" y="643810"/>
                <a:ext cx="6412676" cy="406265"/>
              </a:xfrm>
              <a:prstGeom prst="rect">
                <a:avLst/>
              </a:prstGeom>
              <a:blipFill>
                <a:blip r:embed="rId5"/>
                <a:stretch>
                  <a:fillRect l="-988" t="-6061" b="-27273"/>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29C0022C-6031-C346-8877-8F77F8B08410}"/>
              </a:ext>
            </a:extLst>
          </p:cNvPr>
          <p:cNvSpPr txBox="1"/>
          <p:nvPr/>
        </p:nvSpPr>
        <p:spPr>
          <a:xfrm>
            <a:off x="555854" y="1113674"/>
            <a:ext cx="11234057" cy="1015663"/>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000" b="1" dirty="0">
                <a:solidFill>
                  <a:schemeClr val="accent1"/>
                </a:solidFill>
                <a:latin typeface="Times New Roman" panose="02020603050405020304" pitchFamily="18" charset="0"/>
                <a:cs typeface="Times New Roman" panose="02020603050405020304" pitchFamily="18" charset="0"/>
              </a:rPr>
              <a:t>Early blue bump</a:t>
            </a:r>
          </a:p>
          <a:p>
            <a:pPr marL="285750" indent="-285750">
              <a:buFont typeface="Arial" panose="020B0604020202020204" pitchFamily="34" charset="0"/>
              <a:buChar char="•"/>
            </a:pPr>
            <a:r>
              <a:rPr kumimoji="1" lang="en-US" altLang="zh-CN" sz="2000" b="1" dirty="0">
                <a:solidFill>
                  <a:schemeClr val="accent1"/>
                </a:solidFill>
                <a:latin typeface="Times New Roman" panose="02020603050405020304" pitchFamily="18" charset="0"/>
                <a:cs typeface="Times New Roman" panose="02020603050405020304" pitchFamily="18" charset="0"/>
              </a:rPr>
              <a:t>Late-time luminosity depends on the </a:t>
            </a:r>
            <a:r>
              <a:rPr kumimoji="1" lang="en-US" altLang="zh-CN" sz="2000" b="1" dirty="0">
                <a:solidFill>
                  <a:srgbClr val="C00000"/>
                </a:solidFill>
                <a:latin typeface="Times New Roman" panose="02020603050405020304" pitchFamily="18" charset="0"/>
                <a:cs typeface="Times New Roman" panose="02020603050405020304" pitchFamily="18" charset="0"/>
              </a:rPr>
              <a:t>total energy budget </a:t>
            </a:r>
            <a:r>
              <a:rPr kumimoji="1" lang="en-US" altLang="zh-CN" sz="2000" b="1" dirty="0">
                <a:solidFill>
                  <a:schemeClr val="accent1"/>
                </a:solidFill>
                <a:latin typeface="Times New Roman" panose="02020603050405020304" pitchFamily="18" charset="0"/>
                <a:cs typeface="Times New Roman" panose="02020603050405020304" pitchFamily="18" charset="0"/>
              </a:rPr>
              <a:t>and </a:t>
            </a:r>
            <a:r>
              <a:rPr kumimoji="1" lang="en-US" altLang="zh-CN" sz="2000" b="1" dirty="0">
                <a:solidFill>
                  <a:srgbClr val="C00000"/>
                </a:solidFill>
                <a:latin typeface="Times New Roman" panose="02020603050405020304" pitchFamily="18" charset="0"/>
                <a:cs typeface="Times New Roman" panose="02020603050405020304" pitchFamily="18" charset="0"/>
              </a:rPr>
              <a:t>the fraction of wind dissipating into X-rays</a:t>
            </a:r>
            <a:endParaRPr kumimoji="1" lang="zh-CN" altLang="en-US" sz="2000" b="1" dirty="0">
              <a:solidFill>
                <a:srgbClr val="C00000"/>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E1CDA014-0D47-0B48-88DD-359AF562F349}"/>
              </a:ext>
            </a:extLst>
          </p:cNvPr>
          <p:cNvSpPr txBox="1"/>
          <p:nvPr/>
        </p:nvSpPr>
        <p:spPr>
          <a:xfrm>
            <a:off x="7804106" y="674513"/>
            <a:ext cx="3906982" cy="338554"/>
          </a:xfrm>
          <a:prstGeom prst="rect">
            <a:avLst/>
          </a:prstGeom>
          <a:noFill/>
        </p:spPr>
        <p:txBody>
          <a:bodyPr wrap="square" rtlCol="0">
            <a:spAutoFit/>
          </a:bodyPr>
          <a:lstStyle/>
          <a:p>
            <a:r>
              <a:rPr kumimoji="1" lang="en-US" altLang="zh-CN" sz="1600" dirty="0">
                <a:latin typeface="Times New Roman" panose="02020603050405020304" pitchFamily="18" charset="0"/>
                <a:cs typeface="Times New Roman" panose="02020603050405020304" pitchFamily="18" charset="0"/>
              </a:rPr>
              <a:t>(Ai, Gao &amp; Zhang, 2024, </a:t>
            </a:r>
            <a:r>
              <a:rPr kumimoji="1" lang="en-US" altLang="zh-CN" sz="1600" dirty="0" err="1">
                <a:latin typeface="Times New Roman" panose="02020603050405020304" pitchFamily="18" charset="0"/>
                <a:cs typeface="Times New Roman" panose="02020603050405020304" pitchFamily="18" charset="0"/>
              </a:rPr>
              <a:t>arXiv</a:t>
            </a:r>
            <a:r>
              <a:rPr kumimoji="1" lang="en-US" altLang="zh-CN" sz="1600" dirty="0">
                <a:latin typeface="Times New Roman" panose="02020603050405020304" pitchFamily="18" charset="0"/>
                <a:cs typeface="Times New Roman" panose="02020603050405020304" pitchFamily="18" charset="0"/>
              </a:rPr>
              <a:t>: 2405.00638)</a:t>
            </a:r>
            <a:endParaRPr kumimoji="1"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34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FA4C401-CBC4-6C4B-B959-4C1E1E9AEA22}"/>
                  </a:ext>
                </a:extLst>
              </p:cNvPr>
              <p:cNvSpPr txBox="1"/>
              <p:nvPr/>
            </p:nvSpPr>
            <p:spPr>
              <a:xfrm>
                <a:off x="676893" y="643810"/>
                <a:ext cx="6412676" cy="411651"/>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Case</a:t>
                </a:r>
                <a:r>
                  <a:rPr kumimoji="1" lang="zh-CN" altLang="en-US" sz="2000" b="1" dirty="0">
                    <a:latin typeface="Times New Roman" panose="02020603050405020304" pitchFamily="18" charset="0"/>
                    <a:cs typeface="Times New Roman" panose="02020603050405020304" pitchFamily="18" charset="0"/>
                  </a:rPr>
                  <a:t> </a:t>
                </a:r>
                <a:r>
                  <a:rPr kumimoji="1" lang="en-US" altLang="zh-CN" sz="2000" b="1" dirty="0">
                    <a:latin typeface="Times New Roman" panose="02020603050405020304" pitchFamily="18" charset="0"/>
                    <a:cs typeface="Times New Roman" panose="02020603050405020304" pitchFamily="18" charset="0"/>
                  </a:rPr>
                  <a:t>II: high spin-down luminosity (</a:t>
                </a:r>
                <a14:m>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𝑳</m:t>
                        </m:r>
                      </m:e>
                      <m:sub>
                        <m:r>
                          <a:rPr kumimoji="1" lang="en-US" altLang="zh-CN" sz="2000" b="1" i="1" smtClean="0">
                            <a:latin typeface="Cambria Math" panose="02040503050406030204" pitchFamily="18" charset="0"/>
                          </a:rPr>
                          <m:t>𝒔𝒅</m:t>
                        </m:r>
                      </m:sub>
                    </m:sSub>
                    <m:r>
                      <a:rPr kumimoji="1" lang="en-US" altLang="zh-CN" sz="2000" b="1" i="1" smtClean="0">
                        <a:latin typeface="Cambria Math" panose="02040503050406030204" pitchFamily="18" charset="0"/>
                      </a:rPr>
                      <m:t>=</m:t>
                    </m:r>
                    <m:sSup>
                      <m:sSupPr>
                        <m:ctrlPr>
                          <a:rPr kumimoji="1" lang="en-US" altLang="zh-CN" sz="2000" b="1" i="1" smtClean="0">
                            <a:latin typeface="Cambria Math" panose="02040503050406030204" pitchFamily="18" charset="0"/>
                          </a:rPr>
                        </m:ctrlPr>
                      </m:sSupPr>
                      <m:e>
                        <m:r>
                          <a:rPr kumimoji="1" lang="en-US" altLang="zh-CN" sz="2000" b="1" i="1" smtClean="0">
                            <a:latin typeface="Cambria Math" panose="02040503050406030204" pitchFamily="18" charset="0"/>
                          </a:rPr>
                          <m:t>𝟏𝟎</m:t>
                        </m:r>
                      </m:e>
                      <m:sup>
                        <m:r>
                          <a:rPr kumimoji="1" lang="en-US" altLang="zh-CN" sz="2000" b="1" i="1" smtClean="0">
                            <a:latin typeface="Cambria Math" panose="02040503050406030204" pitchFamily="18" charset="0"/>
                          </a:rPr>
                          <m:t>𝟒𝟓</m:t>
                        </m:r>
                      </m:sup>
                    </m:sSup>
                  </m:oMath>
                </a14:m>
                <a:r>
                  <a:rPr kumimoji="1" lang="en-US" altLang="zh-CN" sz="2000" b="1" dirty="0">
                    <a:latin typeface="Times New Roman" panose="02020603050405020304" pitchFamily="18" charset="0"/>
                    <a:cs typeface="Times New Roman" panose="02020603050405020304" pitchFamily="18" charset="0"/>
                  </a:rPr>
                  <a:t>erg/s)</a:t>
                </a:r>
                <a:endParaRPr kumimoji="1" lang="zh-CN" altLang="en-US" sz="2000" b="1"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0FA4C401-CBC4-6C4B-B959-4C1E1E9AEA22}"/>
                  </a:ext>
                </a:extLst>
              </p:cNvPr>
              <p:cNvSpPr txBox="1">
                <a:spLocks noRot="1" noChangeAspect="1" noMove="1" noResize="1" noEditPoints="1" noAdjustHandles="1" noChangeArrowheads="1" noChangeShapeType="1" noTextEdit="1"/>
              </p:cNvSpPr>
              <p:nvPr/>
            </p:nvSpPr>
            <p:spPr>
              <a:xfrm>
                <a:off x="676893" y="643810"/>
                <a:ext cx="6412676" cy="411651"/>
              </a:xfrm>
              <a:prstGeom prst="rect">
                <a:avLst/>
              </a:prstGeom>
              <a:blipFill>
                <a:blip r:embed="rId2"/>
                <a:stretch>
                  <a:fillRect l="-988" t="-5882" b="-23529"/>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5FC90E64-C8D1-9E42-9FDF-E39311D71747}"/>
              </a:ext>
            </a:extLst>
          </p:cNvPr>
          <p:cNvSpPr txBox="1"/>
          <p:nvPr/>
        </p:nvSpPr>
        <p:spPr>
          <a:xfrm>
            <a:off x="555854" y="1113674"/>
            <a:ext cx="11234057" cy="707886"/>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000" b="1" dirty="0">
                <a:solidFill>
                  <a:schemeClr val="accent1"/>
                </a:solidFill>
                <a:latin typeface="Times New Roman" panose="02020603050405020304" pitchFamily="18" charset="0"/>
                <a:cs typeface="Times New Roman" panose="02020603050405020304" pitchFamily="18" charset="0"/>
              </a:rPr>
              <a:t>Early blue bump</a:t>
            </a:r>
            <a:r>
              <a:rPr kumimoji="1" lang="zh-CN" altLang="en-US" sz="2000" b="1" dirty="0">
                <a:solidFill>
                  <a:schemeClr val="accent1"/>
                </a:solidFill>
                <a:latin typeface="Times New Roman" panose="02020603050405020304" pitchFamily="18" charset="0"/>
                <a:cs typeface="Times New Roman" panose="02020603050405020304" pitchFamily="18" charset="0"/>
              </a:rPr>
              <a:t> </a:t>
            </a:r>
            <a:r>
              <a:rPr kumimoji="1" lang="en-US" altLang="zh-CN" sz="2000" b="1" dirty="0">
                <a:solidFill>
                  <a:schemeClr val="accent1"/>
                </a:solidFill>
                <a:latin typeface="Times New Roman" panose="02020603050405020304" pitchFamily="18" charset="0"/>
                <a:cs typeface="Times New Roman" panose="02020603050405020304" pitchFamily="18" charset="0"/>
              </a:rPr>
              <a:t> is not clear</a:t>
            </a:r>
          </a:p>
          <a:p>
            <a:pPr marL="285750" indent="-285750">
              <a:buFont typeface="Arial" panose="020B0604020202020204" pitchFamily="34" charset="0"/>
              <a:buChar char="•"/>
            </a:pPr>
            <a:r>
              <a:rPr kumimoji="1" lang="en-US" altLang="zh-CN" sz="2000" b="1" dirty="0">
                <a:solidFill>
                  <a:schemeClr val="accent1"/>
                </a:solidFill>
                <a:latin typeface="Times New Roman" panose="02020603050405020304" pitchFamily="18" charset="0"/>
                <a:cs typeface="Times New Roman" panose="02020603050405020304" pitchFamily="18" charset="0"/>
              </a:rPr>
              <a:t>A substantial brightening in the relatively late stage </a:t>
            </a:r>
          </a:p>
        </p:txBody>
      </p:sp>
      <p:pic>
        <p:nvPicPr>
          <p:cNvPr id="6" name="图片 5">
            <a:extLst>
              <a:ext uri="{FF2B5EF4-FFF2-40B4-BE49-F238E27FC236}">
                <a16:creationId xmlns:a16="http://schemas.microsoft.com/office/drawing/2014/main" id="{F163546C-0A56-9948-AA4B-B2D5201E45D7}"/>
              </a:ext>
            </a:extLst>
          </p:cNvPr>
          <p:cNvPicPr>
            <a:picLocks noChangeAspect="1"/>
          </p:cNvPicPr>
          <p:nvPr/>
        </p:nvPicPr>
        <p:blipFill>
          <a:blip r:embed="rId3"/>
          <a:stretch>
            <a:fillRect/>
          </a:stretch>
        </p:blipFill>
        <p:spPr>
          <a:xfrm>
            <a:off x="155092" y="2396622"/>
            <a:ext cx="3964585" cy="3734086"/>
          </a:xfrm>
          <a:prstGeom prst="rect">
            <a:avLst/>
          </a:prstGeom>
        </p:spPr>
      </p:pic>
      <p:pic>
        <p:nvPicPr>
          <p:cNvPr id="7" name="图片 6">
            <a:extLst>
              <a:ext uri="{FF2B5EF4-FFF2-40B4-BE49-F238E27FC236}">
                <a16:creationId xmlns:a16="http://schemas.microsoft.com/office/drawing/2014/main" id="{AB7B6BAF-126B-6B47-B96D-6135DB7DF16F}"/>
              </a:ext>
            </a:extLst>
          </p:cNvPr>
          <p:cNvPicPr>
            <a:picLocks noChangeAspect="1"/>
          </p:cNvPicPr>
          <p:nvPr/>
        </p:nvPicPr>
        <p:blipFill>
          <a:blip r:embed="rId4"/>
          <a:stretch>
            <a:fillRect/>
          </a:stretch>
        </p:blipFill>
        <p:spPr>
          <a:xfrm>
            <a:off x="4216587" y="2462110"/>
            <a:ext cx="3824684" cy="3704222"/>
          </a:xfrm>
          <a:prstGeom prst="rect">
            <a:avLst/>
          </a:prstGeom>
        </p:spPr>
      </p:pic>
      <p:pic>
        <p:nvPicPr>
          <p:cNvPr id="8" name="图片 7">
            <a:extLst>
              <a:ext uri="{FF2B5EF4-FFF2-40B4-BE49-F238E27FC236}">
                <a16:creationId xmlns:a16="http://schemas.microsoft.com/office/drawing/2014/main" id="{F54ADCA1-0ED1-9746-9080-3BCCD7C1B623}"/>
              </a:ext>
            </a:extLst>
          </p:cNvPr>
          <p:cNvPicPr>
            <a:picLocks noChangeAspect="1"/>
          </p:cNvPicPr>
          <p:nvPr/>
        </p:nvPicPr>
        <p:blipFill>
          <a:blip r:embed="rId5"/>
          <a:stretch>
            <a:fillRect/>
          </a:stretch>
        </p:blipFill>
        <p:spPr>
          <a:xfrm>
            <a:off x="8256930" y="2521835"/>
            <a:ext cx="3682801" cy="3558333"/>
          </a:xfrm>
          <a:prstGeom prst="rect">
            <a:avLst/>
          </a:prstGeom>
        </p:spPr>
      </p:pic>
      <p:sp>
        <p:nvSpPr>
          <p:cNvPr id="9" name="文本框 8">
            <a:extLst>
              <a:ext uri="{FF2B5EF4-FFF2-40B4-BE49-F238E27FC236}">
                <a16:creationId xmlns:a16="http://schemas.microsoft.com/office/drawing/2014/main" id="{0085F5C7-59BA-6547-BF40-8325F88B4234}"/>
              </a:ext>
            </a:extLst>
          </p:cNvPr>
          <p:cNvSpPr txBox="1"/>
          <p:nvPr/>
        </p:nvSpPr>
        <p:spPr>
          <a:xfrm>
            <a:off x="7804106" y="674513"/>
            <a:ext cx="3906982" cy="338554"/>
          </a:xfrm>
          <a:prstGeom prst="rect">
            <a:avLst/>
          </a:prstGeom>
          <a:noFill/>
        </p:spPr>
        <p:txBody>
          <a:bodyPr wrap="square" rtlCol="0">
            <a:spAutoFit/>
          </a:bodyPr>
          <a:lstStyle/>
          <a:p>
            <a:r>
              <a:rPr kumimoji="1" lang="en-US" altLang="zh-CN" sz="1600" dirty="0">
                <a:latin typeface="Times New Roman" panose="02020603050405020304" pitchFamily="18" charset="0"/>
                <a:cs typeface="Times New Roman" panose="02020603050405020304" pitchFamily="18" charset="0"/>
              </a:rPr>
              <a:t>(Ai, Gao &amp; Zhang, 2024, </a:t>
            </a:r>
            <a:r>
              <a:rPr kumimoji="1" lang="en-US" altLang="zh-CN" sz="1600" dirty="0" err="1">
                <a:latin typeface="Times New Roman" panose="02020603050405020304" pitchFamily="18" charset="0"/>
                <a:cs typeface="Times New Roman" panose="02020603050405020304" pitchFamily="18" charset="0"/>
              </a:rPr>
              <a:t>arXiv</a:t>
            </a:r>
            <a:r>
              <a:rPr kumimoji="1" lang="en-US" altLang="zh-CN" sz="1600" dirty="0">
                <a:latin typeface="Times New Roman" panose="02020603050405020304" pitchFamily="18" charset="0"/>
                <a:cs typeface="Times New Roman" panose="02020603050405020304" pitchFamily="18" charset="0"/>
              </a:rPr>
              <a:t>: 2405.00638)</a:t>
            </a:r>
            <a:endParaRPr kumimoji="1"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6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3942D03-D186-6149-8F74-228946A4659D}"/>
              </a:ext>
            </a:extLst>
          </p:cNvPr>
          <p:cNvPicPr>
            <a:picLocks noChangeAspect="1"/>
          </p:cNvPicPr>
          <p:nvPr/>
        </p:nvPicPr>
        <p:blipFill>
          <a:blip r:embed="rId2"/>
          <a:stretch>
            <a:fillRect/>
          </a:stretch>
        </p:blipFill>
        <p:spPr>
          <a:xfrm>
            <a:off x="6694538" y="432652"/>
            <a:ext cx="4025597" cy="6275196"/>
          </a:xfrm>
          <a:prstGeom prst="rect">
            <a:avLst/>
          </a:prstGeom>
        </p:spPr>
      </p:pic>
      <p:pic>
        <p:nvPicPr>
          <p:cNvPr id="5" name="图片 4">
            <a:extLst>
              <a:ext uri="{FF2B5EF4-FFF2-40B4-BE49-F238E27FC236}">
                <a16:creationId xmlns:a16="http://schemas.microsoft.com/office/drawing/2014/main" id="{13A74D4D-4BB0-F64E-8448-4EAFB14473CB}"/>
              </a:ext>
            </a:extLst>
          </p:cNvPr>
          <p:cNvPicPr>
            <a:picLocks noChangeAspect="1"/>
          </p:cNvPicPr>
          <p:nvPr/>
        </p:nvPicPr>
        <p:blipFill>
          <a:blip r:embed="rId3"/>
          <a:stretch>
            <a:fillRect/>
          </a:stretch>
        </p:blipFill>
        <p:spPr>
          <a:xfrm>
            <a:off x="990456" y="1825320"/>
            <a:ext cx="4797843" cy="4308099"/>
          </a:xfrm>
          <a:prstGeom prst="rect">
            <a:avLst/>
          </a:prstGeom>
        </p:spPr>
      </p:pic>
      <p:sp>
        <p:nvSpPr>
          <p:cNvPr id="6" name="文本框 5">
            <a:extLst>
              <a:ext uri="{FF2B5EF4-FFF2-40B4-BE49-F238E27FC236}">
                <a16:creationId xmlns:a16="http://schemas.microsoft.com/office/drawing/2014/main" id="{211778CE-9BDB-5E4F-A55D-A639476875E9}"/>
              </a:ext>
            </a:extLst>
          </p:cNvPr>
          <p:cNvSpPr txBox="1"/>
          <p:nvPr/>
        </p:nvSpPr>
        <p:spPr>
          <a:xfrm>
            <a:off x="840113" y="932205"/>
            <a:ext cx="5608813" cy="523220"/>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Engine-fed </a:t>
            </a:r>
            <a:r>
              <a:rPr kumimoji="1" lang="en-US" altLang="zh-CN" sz="2800" dirty="0" err="1">
                <a:latin typeface="Times New Roman" panose="02020603050405020304" pitchFamily="18" charset="0"/>
                <a:cs typeface="Times New Roman" panose="02020603050405020304" pitchFamily="18" charset="0"/>
              </a:rPr>
              <a:t>kilonova</a:t>
            </a:r>
            <a:r>
              <a:rPr kumimoji="1" lang="en-US" altLang="zh-CN" sz="2800" dirty="0">
                <a:latin typeface="Times New Roman" panose="02020603050405020304" pitchFamily="18" charset="0"/>
                <a:cs typeface="Times New Roman" panose="02020603050405020304" pitchFamily="18" charset="0"/>
              </a:rPr>
              <a:t> is relatively blue</a:t>
            </a:r>
            <a:endParaRPr kumimoji="1"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16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F00F44C-8C7E-A046-B8B0-FB99A0D18210}"/>
              </a:ext>
            </a:extLst>
          </p:cNvPr>
          <p:cNvPicPr>
            <a:picLocks noChangeAspect="1"/>
          </p:cNvPicPr>
          <p:nvPr/>
        </p:nvPicPr>
        <p:blipFill>
          <a:blip r:embed="rId2"/>
          <a:stretch>
            <a:fillRect/>
          </a:stretch>
        </p:blipFill>
        <p:spPr>
          <a:xfrm>
            <a:off x="2054432" y="1314550"/>
            <a:ext cx="7718960" cy="5145974"/>
          </a:xfrm>
          <a:prstGeom prst="rect">
            <a:avLst/>
          </a:prstGeom>
        </p:spPr>
      </p:pic>
      <p:sp>
        <p:nvSpPr>
          <p:cNvPr id="7" name="文本框 6">
            <a:extLst>
              <a:ext uri="{FF2B5EF4-FFF2-40B4-BE49-F238E27FC236}">
                <a16:creationId xmlns:a16="http://schemas.microsoft.com/office/drawing/2014/main" id="{B47FDB08-5154-7247-A755-1CF8A737DE65}"/>
              </a:ext>
            </a:extLst>
          </p:cNvPr>
          <p:cNvSpPr txBox="1"/>
          <p:nvPr/>
        </p:nvSpPr>
        <p:spPr>
          <a:xfrm>
            <a:off x="973775" y="558140"/>
            <a:ext cx="7208323" cy="461665"/>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Energy injection to interpret the blue component?</a:t>
            </a:r>
            <a:endParaRPr kumimoji="1" lang="zh-CN" altLang="en-US" sz="2400" b="1"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E8EAF4E2-419B-0E43-8378-9B6BBB7A5624}"/>
              </a:ext>
            </a:extLst>
          </p:cNvPr>
          <p:cNvSpPr txBox="1"/>
          <p:nvPr/>
        </p:nvSpPr>
        <p:spPr>
          <a:xfrm>
            <a:off x="619432" y="6299860"/>
            <a:ext cx="5707626" cy="369332"/>
          </a:xfrm>
          <a:prstGeom prst="rect">
            <a:avLst/>
          </a:prstGeom>
          <a:noFill/>
        </p:spPr>
        <p:txBody>
          <a:bodyPr wrap="square" rtlCol="0">
            <a:spAutoFit/>
          </a:bodyPr>
          <a:lstStyle/>
          <a:p>
            <a:r>
              <a:rPr kumimoji="1" lang="en-US" altLang="zh-CN" dirty="0"/>
              <a:t>Correction: blue</a:t>
            </a:r>
            <a:r>
              <a:rPr kumimoji="1" lang="zh-CN" altLang="en-US" dirty="0"/>
              <a:t> </a:t>
            </a:r>
            <a:r>
              <a:rPr kumimoji="1" lang="en-US" altLang="zh-CN" dirty="0"/>
              <a:t>and</a:t>
            </a:r>
            <a:r>
              <a:rPr kumimoji="1" lang="zh-CN" altLang="en-US" dirty="0"/>
              <a:t> </a:t>
            </a:r>
            <a:r>
              <a:rPr kumimoji="1" lang="en-US" altLang="zh-CN" dirty="0"/>
              <a:t>red components are backwards</a:t>
            </a:r>
            <a:endParaRPr kumimoji="1" lang="zh-CN" altLang="en-US" dirty="0"/>
          </a:p>
        </p:txBody>
      </p:sp>
    </p:spTree>
    <p:extLst>
      <p:ext uri="{BB962C8B-B14F-4D97-AF65-F5344CB8AC3E}">
        <p14:creationId xmlns:p14="http://schemas.microsoft.com/office/powerpoint/2010/main" val="189335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043BEA9-38C1-8A44-8524-B89755F6FDDC}"/>
              </a:ext>
            </a:extLst>
          </p:cNvPr>
          <p:cNvSpPr txBox="1"/>
          <p:nvPr/>
        </p:nvSpPr>
        <p:spPr>
          <a:xfrm>
            <a:off x="629393" y="771897"/>
            <a:ext cx="2276039" cy="584775"/>
          </a:xfrm>
          <a:prstGeom prst="rect">
            <a:avLst/>
          </a:prstGeom>
          <a:noFill/>
        </p:spPr>
        <p:txBody>
          <a:bodyPr wrap="square" rtlCol="0">
            <a:spAutoFit/>
          </a:bodyPr>
          <a:lstStyle/>
          <a:p>
            <a:r>
              <a:rPr kumimoji="1" lang="en-US" altLang="zh-CN" sz="3200" b="1" dirty="0">
                <a:latin typeface="Times New Roman" panose="02020603050405020304" pitchFamily="18" charset="0"/>
                <a:cs typeface="Times New Roman" panose="02020603050405020304" pitchFamily="18" charset="0"/>
              </a:rPr>
              <a:t>Summary:</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6D1DD88-E5ED-F441-BF5B-8C5CBB4573AA}"/>
                  </a:ext>
                </a:extLst>
              </p:cNvPr>
              <p:cNvSpPr txBox="1"/>
              <p:nvPr/>
            </p:nvSpPr>
            <p:spPr>
              <a:xfrm>
                <a:off x="510638" y="1828799"/>
                <a:ext cx="11127180" cy="3183436"/>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000" b="1" dirty="0">
                    <a:latin typeface="Times New Roman" panose="02020603050405020304" pitchFamily="18" charset="0"/>
                    <a:cs typeface="Times New Roman" panose="02020603050405020304" pitchFamily="18" charset="0"/>
                  </a:rPr>
                  <a:t>Early time EM follow-up of GWs from a binary-neutron-star merger should be crucial to determine the type of central remnant. </a:t>
                </a:r>
              </a:p>
              <a:p>
                <a:r>
                  <a:rPr kumimoji="1" lang="zh-CN" altLang="en-US" sz="2000" b="1" dirty="0">
                    <a:latin typeface="Times New Roman" panose="02020603050405020304" pitchFamily="18" charset="0"/>
                    <a:cs typeface="Times New Roman" panose="02020603050405020304" pitchFamily="18" charset="0"/>
                  </a:rPr>
                  <a:t>     </a:t>
                </a:r>
                <a:r>
                  <a:rPr kumimoji="1" lang="en-US" altLang="zh-CN" sz="2000" b="1" dirty="0">
                    <a:solidFill>
                      <a:srgbClr val="0070C0"/>
                    </a:solidFill>
                    <a:latin typeface="Times New Roman" panose="02020603050405020304" pitchFamily="18" charset="0"/>
                    <a:cs typeface="Times New Roman" panose="02020603050405020304" pitchFamily="18" charset="0"/>
                  </a:rPr>
                  <a:t>Less convincing than the detection of post-merger GWs, but more practical.</a:t>
                </a:r>
              </a:p>
              <a:p>
                <a:endParaRPr kumimoji="1" lang="en-US" altLang="zh-CN" sz="2000" b="1"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en-US" altLang="zh-CN" sz="2000" b="1" dirty="0">
                    <a:latin typeface="Times New Roman" panose="02020603050405020304" pitchFamily="18" charset="0"/>
                    <a:cs typeface="Times New Roman" panose="02020603050405020304" pitchFamily="18" charset="0"/>
                  </a:rPr>
                  <a:t>Based on currently existing constraints on </a:t>
                </a:r>
                <a:r>
                  <a:rPr kumimoji="1" lang="en-US" altLang="zh-CN" sz="2000" b="1" dirty="0" err="1">
                    <a:latin typeface="Times New Roman" panose="02020603050405020304" pitchFamily="18" charset="0"/>
                    <a:cs typeface="Times New Roman" panose="02020603050405020304" pitchFamily="18" charset="0"/>
                  </a:rPr>
                  <a:t>EoS</a:t>
                </a:r>
                <a:r>
                  <a:rPr kumimoji="1" lang="en-US" altLang="zh-CN" sz="2000" b="1" dirty="0">
                    <a:latin typeface="Times New Roman" panose="02020603050405020304" pitchFamily="18" charset="0"/>
                    <a:cs typeface="Times New Roman" panose="02020603050405020304" pitchFamily="18" charset="0"/>
                  </a:rPr>
                  <a:t> + X-ray internal fraction in SGRB afterglow, from Bayesian inference, we have </a:t>
                </a:r>
                <a14:m>
                  <m:oMath xmlns:m="http://schemas.openxmlformats.org/officeDocument/2006/math">
                    <m:sSub>
                      <m:sSubPr>
                        <m:ctrlPr>
                          <a:rPr kumimoji="1" lang="en-US" altLang="zh-CN" sz="2000" b="1" i="1" smtClean="0">
                            <a:solidFill>
                              <a:srgbClr val="0070C0"/>
                            </a:solidFill>
                            <a:latin typeface="Cambria Math" panose="02040503050406030204" pitchFamily="18" charset="0"/>
                          </a:rPr>
                        </m:ctrlPr>
                      </m:sSubPr>
                      <m:e>
                        <m:r>
                          <a:rPr kumimoji="1" lang="en-US" altLang="zh-CN" sz="2000" b="1" i="1" smtClean="0">
                            <a:solidFill>
                              <a:srgbClr val="0070C0"/>
                            </a:solidFill>
                            <a:latin typeface="Cambria Math" panose="02040503050406030204" pitchFamily="18" charset="0"/>
                          </a:rPr>
                          <m:t>𝑴</m:t>
                        </m:r>
                      </m:e>
                      <m:sub>
                        <m:r>
                          <a:rPr kumimoji="1" lang="en-US" altLang="zh-CN" sz="2000" b="1" i="1" smtClean="0">
                            <a:solidFill>
                              <a:srgbClr val="0070C0"/>
                            </a:solidFill>
                            <a:latin typeface="Cambria Math" panose="02040503050406030204" pitchFamily="18" charset="0"/>
                          </a:rPr>
                          <m:t>𝑻𝑶𝑽</m:t>
                        </m:r>
                      </m:sub>
                    </m:sSub>
                    <m:r>
                      <a:rPr kumimoji="1" lang="en-US" altLang="zh-CN" sz="2000" b="1" i="1" smtClean="0">
                        <a:solidFill>
                          <a:srgbClr val="0070C0"/>
                        </a:solidFill>
                        <a:latin typeface="Cambria Math" panose="02040503050406030204" pitchFamily="18" charset="0"/>
                      </a:rPr>
                      <m:t>~</m:t>
                    </m:r>
                    <m:r>
                      <a:rPr kumimoji="1" lang="en-US" altLang="zh-CN" sz="2000" b="1" i="1" smtClean="0">
                        <a:solidFill>
                          <a:srgbClr val="0070C0"/>
                        </a:solidFill>
                        <a:latin typeface="Cambria Math" panose="02040503050406030204" pitchFamily="18" charset="0"/>
                      </a:rPr>
                      <m:t>𝟐</m:t>
                    </m:r>
                    <m:r>
                      <a:rPr kumimoji="1" lang="en-US" altLang="zh-CN" sz="2000" b="1" i="1" smtClean="0">
                        <a:solidFill>
                          <a:srgbClr val="0070C0"/>
                        </a:solidFill>
                        <a:latin typeface="Cambria Math" panose="02040503050406030204" pitchFamily="18" charset="0"/>
                      </a:rPr>
                      <m:t>.</m:t>
                    </m:r>
                    <m:r>
                      <a:rPr kumimoji="1" lang="en-US" altLang="zh-CN" sz="2000" b="1" i="1" smtClean="0">
                        <a:solidFill>
                          <a:srgbClr val="0070C0"/>
                        </a:solidFill>
                        <a:latin typeface="Cambria Math" panose="02040503050406030204" pitchFamily="18" charset="0"/>
                      </a:rPr>
                      <m:t>𝟓</m:t>
                    </m:r>
                    <m:r>
                      <a:rPr kumimoji="1" lang="en-US" altLang="zh-CN" sz="2000" b="1" i="1" smtClean="0">
                        <a:solidFill>
                          <a:srgbClr val="0070C0"/>
                        </a:solidFill>
                        <a:latin typeface="Cambria Math" panose="02040503050406030204" pitchFamily="18" charset="0"/>
                      </a:rPr>
                      <m:t>±</m:t>
                    </m:r>
                    <m:r>
                      <a:rPr kumimoji="1" lang="en-US" altLang="zh-CN" sz="2000" b="1" i="1" smtClean="0">
                        <a:solidFill>
                          <a:srgbClr val="0070C0"/>
                        </a:solidFill>
                        <a:latin typeface="Cambria Math" panose="02040503050406030204" pitchFamily="18" charset="0"/>
                      </a:rPr>
                      <m:t>𝟎</m:t>
                    </m:r>
                    <m:r>
                      <a:rPr kumimoji="1" lang="en-US" altLang="zh-CN" sz="2000" b="1" i="1" smtClean="0">
                        <a:solidFill>
                          <a:srgbClr val="0070C0"/>
                        </a:solidFill>
                        <a:latin typeface="Cambria Math" panose="02040503050406030204" pitchFamily="18" charset="0"/>
                      </a:rPr>
                      <m:t>.</m:t>
                    </m:r>
                    <m:r>
                      <a:rPr kumimoji="1" lang="en-US" altLang="zh-CN" sz="2000" b="1" i="1" smtClean="0">
                        <a:solidFill>
                          <a:srgbClr val="0070C0"/>
                        </a:solidFill>
                        <a:latin typeface="Cambria Math" panose="02040503050406030204" pitchFamily="18" charset="0"/>
                      </a:rPr>
                      <m:t>𝟏𝟓</m:t>
                    </m:r>
                    <m:sSub>
                      <m:sSubPr>
                        <m:ctrlPr>
                          <a:rPr kumimoji="1" lang="en-US" altLang="zh-CN" sz="2000" b="1" i="1" smtClean="0">
                            <a:solidFill>
                              <a:srgbClr val="0070C0"/>
                            </a:solidFill>
                            <a:latin typeface="Cambria Math" panose="02040503050406030204" pitchFamily="18" charset="0"/>
                          </a:rPr>
                        </m:ctrlPr>
                      </m:sSubPr>
                      <m:e>
                        <m:r>
                          <a:rPr kumimoji="1" lang="en-US" altLang="zh-CN" sz="2000" b="1" i="1" smtClean="0">
                            <a:solidFill>
                              <a:srgbClr val="0070C0"/>
                            </a:solidFill>
                            <a:latin typeface="Cambria Math" panose="02040503050406030204" pitchFamily="18" charset="0"/>
                          </a:rPr>
                          <m:t>𝑴</m:t>
                        </m:r>
                      </m:e>
                      <m:sub>
                        <m:r>
                          <a:rPr kumimoji="1" lang="en-US" altLang="zh-CN" sz="2000" b="1" i="1" smtClean="0">
                            <a:solidFill>
                              <a:srgbClr val="0070C0"/>
                            </a:solidFill>
                            <a:latin typeface="Cambria Math" panose="02040503050406030204" pitchFamily="18" charset="0"/>
                          </a:rPr>
                          <m:t>⊙</m:t>
                        </m:r>
                      </m:sub>
                    </m:sSub>
                  </m:oMath>
                </a14:m>
                <a:r>
                  <a:rPr kumimoji="1" lang="en-US" altLang="zh-CN" sz="2000" b="1" dirty="0">
                    <a:solidFill>
                      <a:srgbClr val="0070C0"/>
                    </a:solidFill>
                    <a:latin typeface="Times New Roman" panose="02020603050405020304" pitchFamily="18" charset="0"/>
                    <a:cs typeface="Times New Roman" panose="02020603050405020304" pitchFamily="18" charset="0"/>
                  </a:rPr>
                  <a:t> </a:t>
                </a:r>
              </a:p>
              <a:p>
                <a:endParaRPr kumimoji="1" lang="en-US" altLang="zh-C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en-US" altLang="zh-CN" sz="2000" b="1" dirty="0">
                    <a:latin typeface="Times New Roman" panose="02020603050405020304" pitchFamily="18" charset="0"/>
                    <a:cs typeface="Times New Roman" panose="02020603050405020304" pitchFamily="18" charset="0"/>
                  </a:rPr>
                  <a:t>A normal </a:t>
                </a:r>
                <a:r>
                  <a:rPr kumimoji="1" lang="en-US" altLang="zh-CN" sz="2000" b="1" dirty="0" err="1">
                    <a:latin typeface="Times New Roman" panose="02020603050405020304" pitchFamily="18" charset="0"/>
                    <a:cs typeface="Times New Roman" panose="02020603050405020304" pitchFamily="18" charset="0"/>
                  </a:rPr>
                  <a:t>kilonova</a:t>
                </a:r>
                <a:r>
                  <a:rPr kumimoji="1" lang="en-US" altLang="zh-CN" sz="2000" b="1" dirty="0">
                    <a:latin typeface="Times New Roman" panose="02020603050405020304" pitchFamily="18" charset="0"/>
                    <a:cs typeface="Times New Roman" panose="02020603050405020304" pitchFamily="18" charset="0"/>
                  </a:rPr>
                  <a:t> detected ~0.5 days after the merger time might not rule out the possibility that a long-lasting SMNS is produced. However, a bright engine-fed </a:t>
                </a:r>
                <a:r>
                  <a:rPr kumimoji="1" lang="en-US" altLang="zh-CN" sz="2000" b="1" dirty="0" err="1">
                    <a:latin typeface="Times New Roman" panose="02020603050405020304" pitchFamily="18" charset="0"/>
                    <a:cs typeface="Times New Roman" panose="02020603050405020304" pitchFamily="18" charset="0"/>
                  </a:rPr>
                  <a:t>kilonova</a:t>
                </a:r>
                <a:r>
                  <a:rPr kumimoji="1" lang="en-US" altLang="zh-CN" sz="2000" b="1" dirty="0">
                    <a:latin typeface="Times New Roman" panose="02020603050405020304" pitchFamily="18" charset="0"/>
                    <a:cs typeface="Times New Roman" panose="02020603050405020304" pitchFamily="18" charset="0"/>
                  </a:rPr>
                  <a:t> can be strong evidence to support its existence.</a:t>
                </a:r>
              </a:p>
            </p:txBody>
          </p:sp>
        </mc:Choice>
        <mc:Fallback xmlns="">
          <p:sp>
            <p:nvSpPr>
              <p:cNvPr id="6" name="文本框 5">
                <a:extLst>
                  <a:ext uri="{FF2B5EF4-FFF2-40B4-BE49-F238E27FC236}">
                    <a16:creationId xmlns:a16="http://schemas.microsoft.com/office/drawing/2014/main" id="{26D1DD88-E5ED-F441-BF5B-8C5CBB4573AA}"/>
                  </a:ext>
                </a:extLst>
              </p:cNvPr>
              <p:cNvSpPr txBox="1">
                <a:spLocks noRot="1" noChangeAspect="1" noMove="1" noResize="1" noEditPoints="1" noAdjustHandles="1" noChangeArrowheads="1" noChangeShapeType="1" noTextEdit="1"/>
              </p:cNvSpPr>
              <p:nvPr/>
            </p:nvSpPr>
            <p:spPr>
              <a:xfrm>
                <a:off x="510638" y="1828799"/>
                <a:ext cx="11127180" cy="3183436"/>
              </a:xfrm>
              <a:prstGeom prst="rect">
                <a:avLst/>
              </a:prstGeom>
              <a:blipFill>
                <a:blip r:embed="rId2"/>
                <a:stretch>
                  <a:fillRect l="-456" t="-1195" r="-456" b="-23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436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41306F-110A-AD44-A900-3E0FAC15A2E1}"/>
              </a:ext>
            </a:extLst>
          </p:cNvPr>
          <p:cNvSpPr>
            <a:spLocks noGrp="1"/>
          </p:cNvSpPr>
          <p:nvPr>
            <p:ph type="title"/>
          </p:nvPr>
        </p:nvSpPr>
        <p:spPr>
          <a:xfrm>
            <a:off x="838200" y="1137022"/>
            <a:ext cx="10515600" cy="1325563"/>
          </a:xfrm>
        </p:spPr>
        <p:txBody>
          <a:bodyPr/>
          <a:lstStyle/>
          <a:p>
            <a:r>
              <a:rPr kumimoji="1" lang="en-US" altLang="zh-CN" b="1" dirty="0">
                <a:latin typeface="Times New Roman" panose="02020603050405020304" pitchFamily="18" charset="0"/>
                <a:cs typeface="Times New Roman" panose="02020603050405020304" pitchFamily="18" charset="0"/>
              </a:rPr>
              <a:t>Outline</a:t>
            </a:r>
            <a:endParaRPr kumimoji="1" lang="zh-CN"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C6D0AFF-23FB-1D41-AA76-2DC6CA1D7344}"/>
                  </a:ext>
                </a:extLst>
              </p:cNvPr>
              <p:cNvSpPr>
                <a:spLocks noGrp="1"/>
              </p:cNvSpPr>
              <p:nvPr>
                <p:ph idx="1"/>
              </p:nvPr>
            </p:nvSpPr>
            <p:spPr>
              <a:xfrm>
                <a:off x="743197" y="2708627"/>
                <a:ext cx="11084626" cy="1107580"/>
              </a:xfrm>
            </p:spPr>
            <p:txBody>
              <a:bodyPr/>
              <a:lstStyle/>
              <a:p>
                <a:r>
                  <a:rPr kumimoji="1" lang="en-US" altLang="zh-CN" b="1" dirty="0">
                    <a:latin typeface="Times New Roman" panose="02020603050405020304" pitchFamily="18" charset="0"/>
                    <a:cs typeface="Times New Roman" panose="02020603050405020304" pitchFamily="18" charset="0"/>
                  </a:rPr>
                  <a:t>Current astrophysical constraints on </a:t>
                </a:r>
                <a14:m>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smtClean="0">
                            <a:latin typeface="Cambria Math" panose="02040503050406030204" pitchFamily="18" charset="0"/>
                          </a:rPr>
                          <m:t>𝑴</m:t>
                        </m:r>
                      </m:e>
                      <m:sub>
                        <m:r>
                          <a:rPr kumimoji="1" lang="en-US" altLang="zh-CN" b="1" i="1" smtClean="0">
                            <a:latin typeface="Cambria Math" panose="02040503050406030204" pitchFamily="18" charset="0"/>
                          </a:rPr>
                          <m:t>𝑻𝑶𝑽</m:t>
                        </m:r>
                      </m:sub>
                    </m:sSub>
                  </m:oMath>
                </a14:m>
                <a:r>
                  <a:rPr kumimoji="1" lang="en-US" altLang="zh-CN" b="1" dirty="0">
                    <a:latin typeface="Times New Roman" panose="02020603050405020304" pitchFamily="18" charset="0"/>
                    <a:cs typeface="Times New Roman" panose="02020603050405020304" pitchFamily="18" charset="0"/>
                  </a:rPr>
                  <a:t> (</a:t>
                </a:r>
                <a:r>
                  <a:rPr kumimoji="1" lang="en-US" altLang="zh-CN" b="1" dirty="0">
                    <a:solidFill>
                      <a:srgbClr val="0070C0"/>
                    </a:solidFill>
                    <a:latin typeface="Times New Roman" panose="02020603050405020304" pitchFamily="18" charset="0"/>
                    <a:cs typeface="Times New Roman" panose="02020603050405020304" pitchFamily="18" charset="0"/>
                  </a:rPr>
                  <a:t>BNS merger remnant</a:t>
                </a:r>
                <a:r>
                  <a:rPr kumimoji="1" lang="en-US" altLang="zh-CN" b="1" dirty="0">
                    <a:latin typeface="Times New Roman" panose="02020603050405020304" pitchFamily="18" charset="0"/>
                    <a:cs typeface="Times New Roman" panose="02020603050405020304" pitchFamily="18" charset="0"/>
                  </a:rPr>
                  <a:t>)</a:t>
                </a:r>
              </a:p>
              <a:p>
                <a:r>
                  <a:rPr kumimoji="1" lang="en-US" altLang="zh-CN" b="1" dirty="0">
                    <a:latin typeface="Times New Roman" panose="02020603050405020304" pitchFamily="18" charset="0"/>
                    <a:cs typeface="Times New Roman" panose="02020603050405020304" pitchFamily="18" charset="0"/>
                  </a:rPr>
                  <a:t>Detailed modeling on engine-fed </a:t>
                </a:r>
                <a:r>
                  <a:rPr kumimoji="1" lang="en-US" altLang="zh-CN" b="1" dirty="0" err="1">
                    <a:latin typeface="Times New Roman" panose="02020603050405020304" pitchFamily="18" charset="0"/>
                    <a:cs typeface="Times New Roman" panose="02020603050405020304" pitchFamily="18" charset="0"/>
                  </a:rPr>
                  <a:t>kilonovae</a:t>
                </a:r>
                <a:r>
                  <a:rPr kumimoji="1" lang="en-US" altLang="zh-CN" b="1" dirty="0">
                    <a:latin typeface="Times New Roman" panose="02020603050405020304" pitchFamily="18" charset="0"/>
                    <a:cs typeface="Times New Roman" panose="02020603050405020304" pitchFamily="18" charset="0"/>
                  </a:rPr>
                  <a:t> </a:t>
                </a:r>
              </a:p>
              <a:p>
                <a:endParaRPr kumimoji="1" lang="zh-CN" altLang="en-US" b="1"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0C6D0AFF-23FB-1D41-AA76-2DC6CA1D7344}"/>
                  </a:ext>
                </a:extLst>
              </p:cNvPr>
              <p:cNvSpPr>
                <a:spLocks noGrp="1" noRot="1" noChangeAspect="1" noMove="1" noResize="1" noEditPoints="1" noAdjustHandles="1" noChangeArrowheads="1" noChangeShapeType="1" noTextEdit="1"/>
              </p:cNvSpPr>
              <p:nvPr>
                <p:ph idx="1"/>
              </p:nvPr>
            </p:nvSpPr>
            <p:spPr>
              <a:xfrm>
                <a:off x="743197" y="2708627"/>
                <a:ext cx="11084626" cy="1107580"/>
              </a:xfrm>
              <a:blipFill>
                <a:blip r:embed="rId3"/>
                <a:stretch>
                  <a:fillRect l="-1030" t="-10227" b="-56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5830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3B1478D-BC43-8A4F-99BF-D1262E93F913}"/>
              </a:ext>
            </a:extLst>
          </p:cNvPr>
          <p:cNvSpPr txBox="1"/>
          <p:nvPr/>
        </p:nvSpPr>
        <p:spPr>
          <a:xfrm>
            <a:off x="492825" y="415635"/>
            <a:ext cx="4904510" cy="461665"/>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Existing constraints on NS </a:t>
            </a:r>
            <a:r>
              <a:rPr kumimoji="1" lang="en-US" altLang="zh-CN" sz="2400" b="1" dirty="0" err="1">
                <a:latin typeface="Times New Roman" panose="02020603050405020304" pitchFamily="18" charset="0"/>
                <a:cs typeface="Times New Roman" panose="02020603050405020304" pitchFamily="18" charset="0"/>
              </a:rPr>
              <a:t>EoS</a:t>
            </a:r>
            <a:endParaRPr kumimoji="1" lang="zh-CN" altLang="en-US" sz="2400" b="1" dirty="0">
              <a:latin typeface="Times New Roman" panose="02020603050405020304" pitchFamily="18" charset="0"/>
              <a:cs typeface="Times New Roman" panose="02020603050405020304" pitchFamily="18" charset="0"/>
            </a:endParaRPr>
          </a:p>
        </p:txBody>
      </p:sp>
      <p:pic>
        <p:nvPicPr>
          <p:cNvPr id="3" name="Picture 3">
            <a:extLst>
              <a:ext uri="{FF2B5EF4-FFF2-40B4-BE49-F238E27FC236}">
                <a16:creationId xmlns:a16="http://schemas.microsoft.com/office/drawing/2014/main" id="{9433CDE1-7F8A-2C45-B913-7E5C6277BFC2}"/>
              </a:ext>
            </a:extLst>
          </p:cNvPr>
          <p:cNvPicPr>
            <a:picLocks noChangeAspect="1"/>
          </p:cNvPicPr>
          <p:nvPr/>
        </p:nvPicPr>
        <p:blipFill>
          <a:blip r:embed="rId3"/>
          <a:stretch>
            <a:fillRect/>
          </a:stretch>
        </p:blipFill>
        <p:spPr>
          <a:xfrm>
            <a:off x="6085483" y="784622"/>
            <a:ext cx="5198743" cy="4887173"/>
          </a:xfrm>
          <a:prstGeom prst="rect">
            <a:avLst/>
          </a:prstGeom>
        </p:spPr>
      </p:pic>
      <p:sp>
        <p:nvSpPr>
          <p:cNvPr id="2" name="文本框 1">
            <a:extLst>
              <a:ext uri="{FF2B5EF4-FFF2-40B4-BE49-F238E27FC236}">
                <a16:creationId xmlns:a16="http://schemas.microsoft.com/office/drawing/2014/main" id="{DF7BF9EB-B2B2-4248-A286-B9AD06303640}"/>
              </a:ext>
            </a:extLst>
          </p:cNvPr>
          <p:cNvSpPr txBox="1"/>
          <p:nvPr/>
        </p:nvSpPr>
        <p:spPr>
          <a:xfrm>
            <a:off x="295889" y="1731135"/>
            <a:ext cx="5397336" cy="1631216"/>
          </a:xfrm>
          <a:prstGeom prst="rect">
            <a:avLst/>
          </a:prstGeom>
          <a:noFill/>
          <a:ln w="28575">
            <a:solidFill>
              <a:schemeClr val="tx1"/>
            </a:solidFill>
            <a:extLst>
              <a:ext uri="{C807C97D-BFC1-408E-A445-0C87EB9F89A2}">
                <ask:lineSketchStyleProps xmlns:ask="http://schemas.microsoft.com/office/drawing/2018/sketchyshapes" sd="642848645">
                  <a:custGeom>
                    <a:avLst/>
                    <a:gdLst>
                      <a:gd name="connsiteX0" fmla="*/ 0 w 5397336"/>
                      <a:gd name="connsiteY0" fmla="*/ 0 h 1631216"/>
                      <a:gd name="connsiteX1" fmla="*/ 512747 w 5397336"/>
                      <a:gd name="connsiteY1" fmla="*/ 0 h 1631216"/>
                      <a:gd name="connsiteX2" fmla="*/ 1079467 w 5397336"/>
                      <a:gd name="connsiteY2" fmla="*/ 0 h 1631216"/>
                      <a:gd name="connsiteX3" fmla="*/ 1646187 w 5397336"/>
                      <a:gd name="connsiteY3" fmla="*/ 0 h 1631216"/>
                      <a:gd name="connsiteX4" fmla="*/ 2212908 w 5397336"/>
                      <a:gd name="connsiteY4" fmla="*/ 0 h 1631216"/>
                      <a:gd name="connsiteX5" fmla="*/ 2779628 w 5397336"/>
                      <a:gd name="connsiteY5" fmla="*/ 0 h 1631216"/>
                      <a:gd name="connsiteX6" fmla="*/ 3292375 w 5397336"/>
                      <a:gd name="connsiteY6" fmla="*/ 0 h 1631216"/>
                      <a:gd name="connsiteX7" fmla="*/ 3805122 w 5397336"/>
                      <a:gd name="connsiteY7" fmla="*/ 0 h 1631216"/>
                      <a:gd name="connsiteX8" fmla="*/ 4425816 w 5397336"/>
                      <a:gd name="connsiteY8" fmla="*/ 0 h 1631216"/>
                      <a:gd name="connsiteX9" fmla="*/ 5397336 w 5397336"/>
                      <a:gd name="connsiteY9" fmla="*/ 0 h 1631216"/>
                      <a:gd name="connsiteX10" fmla="*/ 5397336 w 5397336"/>
                      <a:gd name="connsiteY10" fmla="*/ 560051 h 1631216"/>
                      <a:gd name="connsiteX11" fmla="*/ 5397336 w 5397336"/>
                      <a:gd name="connsiteY11" fmla="*/ 1120102 h 1631216"/>
                      <a:gd name="connsiteX12" fmla="*/ 5397336 w 5397336"/>
                      <a:gd name="connsiteY12" fmla="*/ 1631216 h 1631216"/>
                      <a:gd name="connsiteX13" fmla="*/ 4668696 w 5397336"/>
                      <a:gd name="connsiteY13" fmla="*/ 1631216 h 1631216"/>
                      <a:gd name="connsiteX14" fmla="*/ 4048002 w 5397336"/>
                      <a:gd name="connsiteY14" fmla="*/ 1631216 h 1631216"/>
                      <a:gd name="connsiteX15" fmla="*/ 3481282 w 5397336"/>
                      <a:gd name="connsiteY15" fmla="*/ 1631216 h 1631216"/>
                      <a:gd name="connsiteX16" fmla="*/ 2806615 w 5397336"/>
                      <a:gd name="connsiteY16" fmla="*/ 1631216 h 1631216"/>
                      <a:gd name="connsiteX17" fmla="*/ 2239894 w 5397336"/>
                      <a:gd name="connsiteY17" fmla="*/ 1631216 h 1631216"/>
                      <a:gd name="connsiteX18" fmla="*/ 1511254 w 5397336"/>
                      <a:gd name="connsiteY18" fmla="*/ 1631216 h 1631216"/>
                      <a:gd name="connsiteX19" fmla="*/ 998507 w 5397336"/>
                      <a:gd name="connsiteY19" fmla="*/ 1631216 h 1631216"/>
                      <a:gd name="connsiteX20" fmla="*/ 0 w 5397336"/>
                      <a:gd name="connsiteY20" fmla="*/ 1631216 h 1631216"/>
                      <a:gd name="connsiteX21" fmla="*/ 0 w 5397336"/>
                      <a:gd name="connsiteY21" fmla="*/ 1103789 h 1631216"/>
                      <a:gd name="connsiteX22" fmla="*/ 0 w 5397336"/>
                      <a:gd name="connsiteY22" fmla="*/ 592675 h 1631216"/>
                      <a:gd name="connsiteX23" fmla="*/ 0 w 5397336"/>
                      <a:gd name="connsiteY23"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97336" h="1631216" extrusionOk="0">
                        <a:moveTo>
                          <a:pt x="0" y="0"/>
                        </a:moveTo>
                        <a:cubicBezTo>
                          <a:pt x="131305" y="13316"/>
                          <a:pt x="277789" y="3163"/>
                          <a:pt x="512747" y="0"/>
                        </a:cubicBezTo>
                        <a:cubicBezTo>
                          <a:pt x="747705" y="-3163"/>
                          <a:pt x="925237" y="-18494"/>
                          <a:pt x="1079467" y="0"/>
                        </a:cubicBezTo>
                        <a:cubicBezTo>
                          <a:pt x="1233697" y="18494"/>
                          <a:pt x="1525668" y="18784"/>
                          <a:pt x="1646187" y="0"/>
                        </a:cubicBezTo>
                        <a:cubicBezTo>
                          <a:pt x="1766706" y="-18784"/>
                          <a:pt x="1938595" y="-23109"/>
                          <a:pt x="2212908" y="0"/>
                        </a:cubicBezTo>
                        <a:cubicBezTo>
                          <a:pt x="2487221" y="23109"/>
                          <a:pt x="2599568" y="-5370"/>
                          <a:pt x="2779628" y="0"/>
                        </a:cubicBezTo>
                        <a:cubicBezTo>
                          <a:pt x="2959688" y="5370"/>
                          <a:pt x="3158177" y="-2613"/>
                          <a:pt x="3292375" y="0"/>
                        </a:cubicBezTo>
                        <a:cubicBezTo>
                          <a:pt x="3426573" y="2613"/>
                          <a:pt x="3684543" y="16056"/>
                          <a:pt x="3805122" y="0"/>
                        </a:cubicBezTo>
                        <a:cubicBezTo>
                          <a:pt x="3925701" y="-16056"/>
                          <a:pt x="4218233" y="5187"/>
                          <a:pt x="4425816" y="0"/>
                        </a:cubicBezTo>
                        <a:cubicBezTo>
                          <a:pt x="4633399" y="-5187"/>
                          <a:pt x="4945748" y="22220"/>
                          <a:pt x="5397336" y="0"/>
                        </a:cubicBezTo>
                        <a:cubicBezTo>
                          <a:pt x="5394805" y="166101"/>
                          <a:pt x="5393009" y="404787"/>
                          <a:pt x="5397336" y="560051"/>
                        </a:cubicBezTo>
                        <a:cubicBezTo>
                          <a:pt x="5401663" y="715315"/>
                          <a:pt x="5398098" y="872043"/>
                          <a:pt x="5397336" y="1120102"/>
                        </a:cubicBezTo>
                        <a:cubicBezTo>
                          <a:pt x="5396574" y="1368161"/>
                          <a:pt x="5383693" y="1484535"/>
                          <a:pt x="5397336" y="1631216"/>
                        </a:cubicBezTo>
                        <a:cubicBezTo>
                          <a:pt x="5225837" y="1645590"/>
                          <a:pt x="4865237" y="1642108"/>
                          <a:pt x="4668696" y="1631216"/>
                        </a:cubicBezTo>
                        <a:cubicBezTo>
                          <a:pt x="4472155" y="1620324"/>
                          <a:pt x="4179935" y="1603527"/>
                          <a:pt x="4048002" y="1631216"/>
                        </a:cubicBezTo>
                        <a:cubicBezTo>
                          <a:pt x="3916069" y="1658905"/>
                          <a:pt x="3595371" y="1614446"/>
                          <a:pt x="3481282" y="1631216"/>
                        </a:cubicBezTo>
                        <a:cubicBezTo>
                          <a:pt x="3367193" y="1647986"/>
                          <a:pt x="3102442" y="1652324"/>
                          <a:pt x="2806615" y="1631216"/>
                        </a:cubicBezTo>
                        <a:cubicBezTo>
                          <a:pt x="2510788" y="1610108"/>
                          <a:pt x="2430785" y="1631840"/>
                          <a:pt x="2239894" y="1631216"/>
                        </a:cubicBezTo>
                        <a:cubicBezTo>
                          <a:pt x="2049003" y="1630592"/>
                          <a:pt x="1708425" y="1598782"/>
                          <a:pt x="1511254" y="1631216"/>
                        </a:cubicBezTo>
                        <a:cubicBezTo>
                          <a:pt x="1314083" y="1663650"/>
                          <a:pt x="1175087" y="1608612"/>
                          <a:pt x="998507" y="1631216"/>
                        </a:cubicBezTo>
                        <a:cubicBezTo>
                          <a:pt x="821927" y="1653820"/>
                          <a:pt x="371873" y="1597810"/>
                          <a:pt x="0" y="1631216"/>
                        </a:cubicBezTo>
                        <a:cubicBezTo>
                          <a:pt x="-567" y="1370399"/>
                          <a:pt x="5987" y="1270858"/>
                          <a:pt x="0" y="1103789"/>
                        </a:cubicBezTo>
                        <a:cubicBezTo>
                          <a:pt x="-5987" y="936720"/>
                          <a:pt x="20086" y="828569"/>
                          <a:pt x="0" y="592675"/>
                        </a:cubicBezTo>
                        <a:cubicBezTo>
                          <a:pt x="-20086" y="356781"/>
                          <a:pt x="-26503" y="261762"/>
                          <a:pt x="0" y="0"/>
                        </a:cubicBezTo>
                        <a:close/>
                      </a:path>
                    </a:pathLst>
                  </a:custGeom>
                  <ask:type>
                    <ask:lineSketchFreehand/>
                  </ask:type>
                </ask:lineSketchStyleProps>
              </a:ext>
            </a:extLst>
          </a:ln>
        </p:spPr>
        <p:txBody>
          <a:bodyPr wrap="square" rtlCol="0">
            <a:spAutoFit/>
          </a:bodyPr>
          <a:lstStyle/>
          <a:p>
            <a:pPr marL="342900" indent="-342900">
              <a:buFont typeface="Arial" panose="020B0604020202020204" pitchFamily="34" charset="0"/>
              <a:buChar char="•"/>
            </a:pPr>
            <a:r>
              <a:rPr lang="en-US" altLang="zh-CN" sz="2000" b="1" dirty="0">
                <a:latin typeface="Chalkboard SE" panose="03050602040202020205" pitchFamily="66" charset="0"/>
                <a:ea typeface="KaiTi" panose="02010609060101010101" pitchFamily="49" charset="-122"/>
                <a:cs typeface="Arial" panose="020B0604020202020204" pitchFamily="34" charset="0"/>
              </a:rPr>
              <a:t>Most</a:t>
            </a:r>
            <a:r>
              <a:rPr lang="zh-CN" altLang="en-US" sz="2000" b="1" dirty="0">
                <a:latin typeface="Chalkboard SE" panose="03050602040202020205" pitchFamily="66" charset="0"/>
                <a:ea typeface="KaiTi" panose="02010609060101010101" pitchFamily="49" charset="-122"/>
                <a:cs typeface="Arial" panose="020B0604020202020204" pitchFamily="34" charset="0"/>
              </a:rPr>
              <a:t> </a:t>
            </a:r>
            <a:r>
              <a:rPr lang="en-US" altLang="zh-CN" sz="2000" b="1" dirty="0">
                <a:latin typeface="Chalkboard SE" panose="03050602040202020205" pitchFamily="66" charset="0"/>
                <a:ea typeface="KaiTi" panose="02010609060101010101" pitchFamily="49" charset="-122"/>
                <a:cs typeface="Arial" panose="020B0604020202020204" pitchFamily="34" charset="0"/>
              </a:rPr>
              <a:t>massive pulsars (e.g. </a:t>
            </a:r>
            <a:r>
              <a:rPr kumimoji="0" lang="en-US" altLang="zh-CN" sz="2000" b="1" i="0" u="none" strike="noStrike" kern="1200" cap="none" spc="0" normalizeH="0" baseline="0" noProof="0" dirty="0">
                <a:ln>
                  <a:noFill/>
                </a:ln>
                <a:effectLst/>
                <a:uLnTx/>
                <a:uFillTx/>
                <a:latin typeface="Chalkboard SE" panose="03050602040202020205" pitchFamily="66" charset="0"/>
                <a:ea typeface="等线" panose="02010600030101010101" pitchFamily="2" charset="-122"/>
                <a:cs typeface="Arial" panose="020B0604020202020204" pitchFamily="34" charset="0"/>
              </a:rPr>
              <a:t>J0952-0607</a:t>
            </a:r>
            <a:r>
              <a:rPr lang="en-US" altLang="zh-CN" sz="2000" b="1" dirty="0">
                <a:latin typeface="Chalkboard SE" panose="03050602040202020205" pitchFamily="66" charset="0"/>
                <a:ea typeface="KaiTi" panose="02010609060101010101" pitchFamily="49" charset="-122"/>
                <a:cs typeface="Arial" panose="020B0604020202020204" pitchFamily="34" charset="0"/>
              </a:rPr>
              <a:t>)</a:t>
            </a:r>
          </a:p>
          <a:p>
            <a:pPr marL="342900" indent="-342900">
              <a:buFont typeface="Arial" panose="020B0604020202020204" pitchFamily="34" charset="0"/>
              <a:buChar char="•"/>
            </a:pPr>
            <a:r>
              <a:rPr lang="en-US" altLang="zh-CN" sz="2000" b="1" dirty="0">
                <a:latin typeface="Chalkboard SE" panose="03050602040202020205" pitchFamily="66" charset="0"/>
                <a:ea typeface="KaiTi" panose="02010609060101010101" pitchFamily="49" charset="-122"/>
                <a:cs typeface="Arial" panose="020B0604020202020204" pitchFamily="34" charset="0"/>
              </a:rPr>
              <a:t>Radius measurement of massive pulsars</a:t>
            </a:r>
          </a:p>
          <a:p>
            <a:pPr marL="285750" indent="-285750">
              <a:buFont typeface="Arial" panose="020B0604020202020204" pitchFamily="34" charset="0"/>
              <a:buChar char="•"/>
            </a:pPr>
            <a:r>
              <a:rPr lang="en-US" altLang="zh-CN" sz="2000" b="1" dirty="0">
                <a:latin typeface="Chalkboard SE" panose="03050602040202020205" pitchFamily="66" charset="0"/>
                <a:ea typeface="KaiTi" panose="02010609060101010101" pitchFamily="49" charset="-122"/>
                <a:cs typeface="Arial" panose="020B0604020202020204" pitchFamily="34" charset="0"/>
              </a:rPr>
              <a:t>tidal deformability measurements through BNS mergers with GWs (GW170817, GW190425)</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0B7198D-E558-4942-8015-C81FF67BA73E}"/>
                  </a:ext>
                </a:extLst>
              </p:cNvPr>
              <p:cNvSpPr txBox="1"/>
              <p:nvPr/>
            </p:nvSpPr>
            <p:spPr>
              <a:xfrm>
                <a:off x="381986" y="4216186"/>
                <a:ext cx="5225142" cy="707886"/>
              </a:xfrm>
              <a:prstGeom prst="rect">
                <a:avLst/>
              </a:prstGeom>
              <a:noFill/>
              <a:ln w="28575">
                <a:noFill/>
                <a:extLst>
                  <a:ext uri="{C807C97D-BFC1-408E-A445-0C87EB9F89A2}">
                    <ask:lineSketchStyleProps xmlns:ask="http://schemas.microsoft.com/office/drawing/2018/sketchyshapes" sd="642848645">
                      <a:custGeom>
                        <a:avLst/>
                        <a:gdLst>
                          <a:gd name="connsiteX0" fmla="*/ 0 w 5225142"/>
                          <a:gd name="connsiteY0" fmla="*/ 0 h 707886"/>
                          <a:gd name="connsiteX1" fmla="*/ 496388 w 5225142"/>
                          <a:gd name="connsiteY1" fmla="*/ 0 h 707886"/>
                          <a:gd name="connsiteX2" fmla="*/ 1045028 w 5225142"/>
                          <a:gd name="connsiteY2" fmla="*/ 0 h 707886"/>
                          <a:gd name="connsiteX3" fmla="*/ 1593668 w 5225142"/>
                          <a:gd name="connsiteY3" fmla="*/ 0 h 707886"/>
                          <a:gd name="connsiteX4" fmla="*/ 2142308 w 5225142"/>
                          <a:gd name="connsiteY4" fmla="*/ 0 h 707886"/>
                          <a:gd name="connsiteX5" fmla="*/ 2690948 w 5225142"/>
                          <a:gd name="connsiteY5" fmla="*/ 0 h 707886"/>
                          <a:gd name="connsiteX6" fmla="*/ 3187337 w 5225142"/>
                          <a:gd name="connsiteY6" fmla="*/ 0 h 707886"/>
                          <a:gd name="connsiteX7" fmla="*/ 3683725 w 5225142"/>
                          <a:gd name="connsiteY7" fmla="*/ 0 h 707886"/>
                          <a:gd name="connsiteX8" fmla="*/ 4284616 w 5225142"/>
                          <a:gd name="connsiteY8" fmla="*/ 0 h 707886"/>
                          <a:gd name="connsiteX9" fmla="*/ 5225142 w 5225142"/>
                          <a:gd name="connsiteY9" fmla="*/ 0 h 707886"/>
                          <a:gd name="connsiteX10" fmla="*/ 5225142 w 5225142"/>
                          <a:gd name="connsiteY10" fmla="*/ 361022 h 707886"/>
                          <a:gd name="connsiteX11" fmla="*/ 5225142 w 5225142"/>
                          <a:gd name="connsiteY11" fmla="*/ 707886 h 707886"/>
                          <a:gd name="connsiteX12" fmla="*/ 4571999 w 5225142"/>
                          <a:gd name="connsiteY12" fmla="*/ 707886 h 707886"/>
                          <a:gd name="connsiteX13" fmla="*/ 3971108 w 5225142"/>
                          <a:gd name="connsiteY13" fmla="*/ 707886 h 707886"/>
                          <a:gd name="connsiteX14" fmla="*/ 3370217 w 5225142"/>
                          <a:gd name="connsiteY14" fmla="*/ 707886 h 707886"/>
                          <a:gd name="connsiteX15" fmla="*/ 2821577 w 5225142"/>
                          <a:gd name="connsiteY15" fmla="*/ 707886 h 707886"/>
                          <a:gd name="connsiteX16" fmla="*/ 2168434 w 5225142"/>
                          <a:gd name="connsiteY16" fmla="*/ 707886 h 707886"/>
                          <a:gd name="connsiteX17" fmla="*/ 1619794 w 5225142"/>
                          <a:gd name="connsiteY17" fmla="*/ 707886 h 707886"/>
                          <a:gd name="connsiteX18" fmla="*/ 914400 w 5225142"/>
                          <a:gd name="connsiteY18" fmla="*/ 707886 h 707886"/>
                          <a:gd name="connsiteX19" fmla="*/ 0 w 5225142"/>
                          <a:gd name="connsiteY19" fmla="*/ 707886 h 707886"/>
                          <a:gd name="connsiteX20" fmla="*/ 0 w 5225142"/>
                          <a:gd name="connsiteY20" fmla="*/ 346864 h 707886"/>
                          <a:gd name="connsiteX21" fmla="*/ 0 w 5225142"/>
                          <a:gd name="connsiteY21"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5142" h="707886" extrusionOk="0">
                            <a:moveTo>
                              <a:pt x="0" y="0"/>
                            </a:moveTo>
                            <a:cubicBezTo>
                              <a:pt x="146927" y="3376"/>
                              <a:pt x="308041" y="13372"/>
                              <a:pt x="496388" y="0"/>
                            </a:cubicBezTo>
                            <a:cubicBezTo>
                              <a:pt x="684735" y="-13372"/>
                              <a:pt x="809944" y="-11782"/>
                              <a:pt x="1045028" y="0"/>
                            </a:cubicBezTo>
                            <a:cubicBezTo>
                              <a:pt x="1280112" y="11782"/>
                              <a:pt x="1475600" y="12456"/>
                              <a:pt x="1593668" y="0"/>
                            </a:cubicBezTo>
                            <a:cubicBezTo>
                              <a:pt x="1711736" y="-12456"/>
                              <a:pt x="1900899" y="13624"/>
                              <a:pt x="2142308" y="0"/>
                            </a:cubicBezTo>
                            <a:cubicBezTo>
                              <a:pt x="2383717" y="-13624"/>
                              <a:pt x="2469890" y="17390"/>
                              <a:pt x="2690948" y="0"/>
                            </a:cubicBezTo>
                            <a:cubicBezTo>
                              <a:pt x="2912006" y="-17390"/>
                              <a:pt x="3079833" y="13425"/>
                              <a:pt x="3187337" y="0"/>
                            </a:cubicBezTo>
                            <a:cubicBezTo>
                              <a:pt x="3294841" y="-13425"/>
                              <a:pt x="3452930" y="-6591"/>
                              <a:pt x="3683725" y="0"/>
                            </a:cubicBezTo>
                            <a:cubicBezTo>
                              <a:pt x="3914520" y="6591"/>
                              <a:pt x="4104478" y="3524"/>
                              <a:pt x="4284616" y="0"/>
                            </a:cubicBezTo>
                            <a:cubicBezTo>
                              <a:pt x="4464754" y="-3524"/>
                              <a:pt x="4932945" y="-21348"/>
                              <a:pt x="5225142" y="0"/>
                            </a:cubicBezTo>
                            <a:cubicBezTo>
                              <a:pt x="5226412" y="132504"/>
                              <a:pt x="5220412" y="203439"/>
                              <a:pt x="5225142" y="361022"/>
                            </a:cubicBezTo>
                            <a:cubicBezTo>
                              <a:pt x="5229872" y="518605"/>
                              <a:pt x="5220429" y="551677"/>
                              <a:pt x="5225142" y="707886"/>
                            </a:cubicBezTo>
                            <a:cubicBezTo>
                              <a:pt x="4951310" y="720316"/>
                              <a:pt x="4860564" y="695548"/>
                              <a:pt x="4571999" y="707886"/>
                            </a:cubicBezTo>
                            <a:cubicBezTo>
                              <a:pt x="4283434" y="720224"/>
                              <a:pt x="4094288" y="689499"/>
                              <a:pt x="3971108" y="707886"/>
                            </a:cubicBezTo>
                            <a:cubicBezTo>
                              <a:pt x="3847928" y="726273"/>
                              <a:pt x="3498863" y="697265"/>
                              <a:pt x="3370217" y="707886"/>
                            </a:cubicBezTo>
                            <a:cubicBezTo>
                              <a:pt x="3241571" y="718507"/>
                              <a:pt x="2936448" y="731412"/>
                              <a:pt x="2821577" y="707886"/>
                            </a:cubicBezTo>
                            <a:cubicBezTo>
                              <a:pt x="2706706" y="684360"/>
                              <a:pt x="2418409" y="735673"/>
                              <a:pt x="2168434" y="707886"/>
                            </a:cubicBezTo>
                            <a:cubicBezTo>
                              <a:pt x="1918459" y="680099"/>
                              <a:pt x="1805599" y="703513"/>
                              <a:pt x="1619794" y="707886"/>
                            </a:cubicBezTo>
                            <a:cubicBezTo>
                              <a:pt x="1433989" y="712259"/>
                              <a:pt x="1079054" y="683875"/>
                              <a:pt x="914400" y="707886"/>
                            </a:cubicBezTo>
                            <a:cubicBezTo>
                              <a:pt x="749746" y="731897"/>
                              <a:pt x="302650" y="727921"/>
                              <a:pt x="0" y="707886"/>
                            </a:cubicBezTo>
                            <a:cubicBezTo>
                              <a:pt x="13768" y="628306"/>
                              <a:pt x="-16772" y="489697"/>
                              <a:pt x="0" y="346864"/>
                            </a:cubicBezTo>
                            <a:cubicBezTo>
                              <a:pt x="16772" y="204031"/>
                              <a:pt x="-2171" y="152462"/>
                              <a:pt x="0" y="0"/>
                            </a:cubicBezTo>
                            <a:close/>
                          </a:path>
                        </a:pathLst>
                      </a:custGeom>
                      <ask:type>
                        <ask:lineSketchFreehand/>
                      </ask:type>
                    </ask:lineSketchStyleProps>
                  </a:ext>
                </a:extLst>
              </a:ln>
            </p:spPr>
            <p:txBody>
              <a:bodyPr wrap="square" rtlCol="0">
                <a:spAutoFit/>
              </a:bodyPr>
              <a:lstStyle/>
              <a:p>
                <a:pPr marL="285750" indent="-285750">
                  <a:buFont typeface="Arial" panose="020B0604020202020204" pitchFamily="34" charset="0"/>
                  <a:buChar char="•"/>
                </a:pPr>
                <a:r>
                  <a:rPr kumimoji="1" lang="en-US" altLang="zh-CN" sz="2000" b="1" dirty="0">
                    <a:solidFill>
                      <a:srgbClr val="C00000"/>
                    </a:solidFill>
                  </a:rPr>
                  <a:t>Constraints on </a:t>
                </a:r>
                <a14:m>
                  <m:oMath xmlns:m="http://schemas.openxmlformats.org/officeDocument/2006/math">
                    <m:sSub>
                      <m:sSubPr>
                        <m:ctrlPr>
                          <a:rPr kumimoji="1" lang="en-US" altLang="zh-CN" sz="2000" b="1" i="1" smtClean="0">
                            <a:solidFill>
                              <a:srgbClr val="C00000"/>
                            </a:solidFill>
                            <a:latin typeface="Cambria Math" panose="02040503050406030204" pitchFamily="18" charset="0"/>
                          </a:rPr>
                        </m:ctrlPr>
                      </m:sSubPr>
                      <m:e>
                        <m:r>
                          <a:rPr kumimoji="1" lang="en-US" altLang="zh-CN" sz="2000" b="1" i="1" smtClean="0">
                            <a:solidFill>
                              <a:srgbClr val="C00000"/>
                            </a:solidFill>
                            <a:latin typeface="Cambria Math" panose="02040503050406030204" pitchFamily="18" charset="0"/>
                          </a:rPr>
                          <m:t>𝑴</m:t>
                        </m:r>
                      </m:e>
                      <m:sub>
                        <m:r>
                          <a:rPr kumimoji="1" lang="en-US" altLang="zh-CN" sz="2000" b="1" i="0" smtClean="0">
                            <a:solidFill>
                              <a:srgbClr val="C00000"/>
                            </a:solidFill>
                            <a:latin typeface="Cambria Math" panose="02040503050406030204" pitchFamily="18" charset="0"/>
                          </a:rPr>
                          <m:t>𝐓𝐎𝐕</m:t>
                        </m:r>
                      </m:sub>
                    </m:sSub>
                  </m:oMath>
                </a14:m>
                <a:r>
                  <a:rPr kumimoji="1" lang="zh-CN" altLang="en-US" sz="2000" b="1" dirty="0">
                    <a:solidFill>
                      <a:srgbClr val="C00000"/>
                    </a:solidFill>
                  </a:rPr>
                  <a:t> </a:t>
                </a:r>
                <a:r>
                  <a:rPr kumimoji="1" lang="en-US" altLang="zh-CN" sz="2000" b="1" dirty="0">
                    <a:solidFill>
                      <a:srgbClr val="C00000"/>
                    </a:solidFill>
                  </a:rPr>
                  <a:t>based</a:t>
                </a:r>
                <a:r>
                  <a:rPr kumimoji="1" lang="zh-CN" altLang="en-US" sz="2000" b="1" dirty="0">
                    <a:solidFill>
                      <a:srgbClr val="C00000"/>
                    </a:solidFill>
                  </a:rPr>
                  <a:t> </a:t>
                </a:r>
                <a:r>
                  <a:rPr kumimoji="1" lang="en-US" altLang="zh-CN" sz="2000" b="1" dirty="0">
                    <a:solidFill>
                      <a:srgbClr val="C00000"/>
                    </a:solidFill>
                  </a:rPr>
                  <a:t>on the type of central remnant of BNS mergers</a:t>
                </a:r>
              </a:p>
            </p:txBody>
          </p:sp>
        </mc:Choice>
        <mc:Fallback xmlns="">
          <p:sp>
            <p:nvSpPr>
              <p:cNvPr id="6" name="文本框 5">
                <a:extLst>
                  <a:ext uri="{FF2B5EF4-FFF2-40B4-BE49-F238E27FC236}">
                    <a16:creationId xmlns:a16="http://schemas.microsoft.com/office/drawing/2014/main" id="{A0B7198D-E558-4942-8015-C81FF67BA73E}"/>
                  </a:ext>
                </a:extLst>
              </p:cNvPr>
              <p:cNvSpPr txBox="1">
                <a:spLocks noRot="1" noChangeAspect="1" noMove="1" noResize="1" noEditPoints="1" noAdjustHandles="1" noChangeArrowheads="1" noChangeShapeType="1" noTextEdit="1"/>
              </p:cNvSpPr>
              <p:nvPr/>
            </p:nvSpPr>
            <p:spPr>
              <a:xfrm>
                <a:off x="381986" y="4216186"/>
                <a:ext cx="5225142" cy="707886"/>
              </a:xfrm>
              <a:prstGeom prst="rect">
                <a:avLst/>
              </a:prstGeom>
              <a:blipFill>
                <a:blip r:embed="rId4"/>
                <a:stretch>
                  <a:fillRect l="-1214" t="-5357" b="-14286"/>
                </a:stretch>
              </a:blipFill>
              <a:ln w="28575">
                <a:noFill/>
                <a:extLst>
                  <a:ext uri="{C807C97D-BFC1-408E-A445-0C87EB9F89A2}">
                    <ask:lineSketchStyleProps xmlns:ask="http://schemas.microsoft.com/office/drawing/2018/sketchyshapes" sd="642848645">
                      <a:custGeom>
                        <a:avLst/>
                        <a:gdLst>
                          <a:gd name="connsiteX0" fmla="*/ 0 w 5225142"/>
                          <a:gd name="connsiteY0" fmla="*/ 0 h 707886"/>
                          <a:gd name="connsiteX1" fmla="*/ 496388 w 5225142"/>
                          <a:gd name="connsiteY1" fmla="*/ 0 h 707886"/>
                          <a:gd name="connsiteX2" fmla="*/ 1045028 w 5225142"/>
                          <a:gd name="connsiteY2" fmla="*/ 0 h 707886"/>
                          <a:gd name="connsiteX3" fmla="*/ 1593668 w 5225142"/>
                          <a:gd name="connsiteY3" fmla="*/ 0 h 707886"/>
                          <a:gd name="connsiteX4" fmla="*/ 2142308 w 5225142"/>
                          <a:gd name="connsiteY4" fmla="*/ 0 h 707886"/>
                          <a:gd name="connsiteX5" fmla="*/ 2690948 w 5225142"/>
                          <a:gd name="connsiteY5" fmla="*/ 0 h 707886"/>
                          <a:gd name="connsiteX6" fmla="*/ 3187337 w 5225142"/>
                          <a:gd name="connsiteY6" fmla="*/ 0 h 707886"/>
                          <a:gd name="connsiteX7" fmla="*/ 3683725 w 5225142"/>
                          <a:gd name="connsiteY7" fmla="*/ 0 h 707886"/>
                          <a:gd name="connsiteX8" fmla="*/ 4284616 w 5225142"/>
                          <a:gd name="connsiteY8" fmla="*/ 0 h 707886"/>
                          <a:gd name="connsiteX9" fmla="*/ 5225142 w 5225142"/>
                          <a:gd name="connsiteY9" fmla="*/ 0 h 707886"/>
                          <a:gd name="connsiteX10" fmla="*/ 5225142 w 5225142"/>
                          <a:gd name="connsiteY10" fmla="*/ 361022 h 707886"/>
                          <a:gd name="connsiteX11" fmla="*/ 5225142 w 5225142"/>
                          <a:gd name="connsiteY11" fmla="*/ 707886 h 707886"/>
                          <a:gd name="connsiteX12" fmla="*/ 4571999 w 5225142"/>
                          <a:gd name="connsiteY12" fmla="*/ 707886 h 707886"/>
                          <a:gd name="connsiteX13" fmla="*/ 3971108 w 5225142"/>
                          <a:gd name="connsiteY13" fmla="*/ 707886 h 707886"/>
                          <a:gd name="connsiteX14" fmla="*/ 3370217 w 5225142"/>
                          <a:gd name="connsiteY14" fmla="*/ 707886 h 707886"/>
                          <a:gd name="connsiteX15" fmla="*/ 2821577 w 5225142"/>
                          <a:gd name="connsiteY15" fmla="*/ 707886 h 707886"/>
                          <a:gd name="connsiteX16" fmla="*/ 2168434 w 5225142"/>
                          <a:gd name="connsiteY16" fmla="*/ 707886 h 707886"/>
                          <a:gd name="connsiteX17" fmla="*/ 1619794 w 5225142"/>
                          <a:gd name="connsiteY17" fmla="*/ 707886 h 707886"/>
                          <a:gd name="connsiteX18" fmla="*/ 914400 w 5225142"/>
                          <a:gd name="connsiteY18" fmla="*/ 707886 h 707886"/>
                          <a:gd name="connsiteX19" fmla="*/ 0 w 5225142"/>
                          <a:gd name="connsiteY19" fmla="*/ 707886 h 707886"/>
                          <a:gd name="connsiteX20" fmla="*/ 0 w 5225142"/>
                          <a:gd name="connsiteY20" fmla="*/ 346864 h 707886"/>
                          <a:gd name="connsiteX21" fmla="*/ 0 w 5225142"/>
                          <a:gd name="connsiteY21"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25142" h="707886" extrusionOk="0">
                            <a:moveTo>
                              <a:pt x="0" y="0"/>
                            </a:moveTo>
                            <a:cubicBezTo>
                              <a:pt x="146927" y="3376"/>
                              <a:pt x="308041" y="13372"/>
                              <a:pt x="496388" y="0"/>
                            </a:cubicBezTo>
                            <a:cubicBezTo>
                              <a:pt x="684735" y="-13372"/>
                              <a:pt x="809944" y="-11782"/>
                              <a:pt x="1045028" y="0"/>
                            </a:cubicBezTo>
                            <a:cubicBezTo>
                              <a:pt x="1280112" y="11782"/>
                              <a:pt x="1475600" y="12456"/>
                              <a:pt x="1593668" y="0"/>
                            </a:cubicBezTo>
                            <a:cubicBezTo>
                              <a:pt x="1711736" y="-12456"/>
                              <a:pt x="1900899" y="13624"/>
                              <a:pt x="2142308" y="0"/>
                            </a:cubicBezTo>
                            <a:cubicBezTo>
                              <a:pt x="2383717" y="-13624"/>
                              <a:pt x="2469890" y="17390"/>
                              <a:pt x="2690948" y="0"/>
                            </a:cubicBezTo>
                            <a:cubicBezTo>
                              <a:pt x="2912006" y="-17390"/>
                              <a:pt x="3079833" y="13425"/>
                              <a:pt x="3187337" y="0"/>
                            </a:cubicBezTo>
                            <a:cubicBezTo>
                              <a:pt x="3294841" y="-13425"/>
                              <a:pt x="3452930" y="-6591"/>
                              <a:pt x="3683725" y="0"/>
                            </a:cubicBezTo>
                            <a:cubicBezTo>
                              <a:pt x="3914520" y="6591"/>
                              <a:pt x="4104478" y="3524"/>
                              <a:pt x="4284616" y="0"/>
                            </a:cubicBezTo>
                            <a:cubicBezTo>
                              <a:pt x="4464754" y="-3524"/>
                              <a:pt x="4932945" y="-21348"/>
                              <a:pt x="5225142" y="0"/>
                            </a:cubicBezTo>
                            <a:cubicBezTo>
                              <a:pt x="5226412" y="132504"/>
                              <a:pt x="5220412" y="203439"/>
                              <a:pt x="5225142" y="361022"/>
                            </a:cubicBezTo>
                            <a:cubicBezTo>
                              <a:pt x="5229872" y="518605"/>
                              <a:pt x="5220429" y="551677"/>
                              <a:pt x="5225142" y="707886"/>
                            </a:cubicBezTo>
                            <a:cubicBezTo>
                              <a:pt x="4951310" y="720316"/>
                              <a:pt x="4860564" y="695548"/>
                              <a:pt x="4571999" y="707886"/>
                            </a:cubicBezTo>
                            <a:cubicBezTo>
                              <a:pt x="4283434" y="720224"/>
                              <a:pt x="4094288" y="689499"/>
                              <a:pt x="3971108" y="707886"/>
                            </a:cubicBezTo>
                            <a:cubicBezTo>
                              <a:pt x="3847928" y="726273"/>
                              <a:pt x="3498863" y="697265"/>
                              <a:pt x="3370217" y="707886"/>
                            </a:cubicBezTo>
                            <a:cubicBezTo>
                              <a:pt x="3241571" y="718507"/>
                              <a:pt x="2936448" y="731412"/>
                              <a:pt x="2821577" y="707886"/>
                            </a:cubicBezTo>
                            <a:cubicBezTo>
                              <a:pt x="2706706" y="684360"/>
                              <a:pt x="2418409" y="735673"/>
                              <a:pt x="2168434" y="707886"/>
                            </a:cubicBezTo>
                            <a:cubicBezTo>
                              <a:pt x="1918459" y="680099"/>
                              <a:pt x="1805599" y="703513"/>
                              <a:pt x="1619794" y="707886"/>
                            </a:cubicBezTo>
                            <a:cubicBezTo>
                              <a:pt x="1433989" y="712259"/>
                              <a:pt x="1079054" y="683875"/>
                              <a:pt x="914400" y="707886"/>
                            </a:cubicBezTo>
                            <a:cubicBezTo>
                              <a:pt x="749746" y="731897"/>
                              <a:pt x="302650" y="727921"/>
                              <a:pt x="0" y="707886"/>
                            </a:cubicBezTo>
                            <a:cubicBezTo>
                              <a:pt x="13768" y="628306"/>
                              <a:pt x="-16772" y="489697"/>
                              <a:pt x="0" y="346864"/>
                            </a:cubicBezTo>
                            <a:cubicBezTo>
                              <a:pt x="16772" y="204031"/>
                              <a:pt x="-2171" y="152462"/>
                              <a:pt x="0" y="0"/>
                            </a:cubicBezTo>
                            <a:close/>
                          </a:path>
                        </a:pathLst>
                      </a:custGeom>
                      <ask:type>
                        <ask:lineSketchFreehand/>
                      </ask:type>
                    </ask:lineSketchStyleProps>
                  </a:ext>
                </a:extLst>
              </a:ln>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AD569C50-A264-694B-BAA2-D3A83A44434E}"/>
              </a:ext>
            </a:extLst>
          </p:cNvPr>
          <p:cNvSpPr txBox="1"/>
          <p:nvPr/>
        </p:nvSpPr>
        <p:spPr>
          <a:xfrm>
            <a:off x="7728155" y="5741583"/>
            <a:ext cx="4070556" cy="400110"/>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Miller et al. 2021,APJL,918,28</a:t>
            </a:r>
            <a:endParaRPr kumimoji="1" lang="zh-CN" altLang="en-US" sz="20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5C495265-D42F-084E-9134-E69FADFC3489}"/>
              </a:ext>
            </a:extLst>
          </p:cNvPr>
          <p:cNvSpPr txBox="1"/>
          <p:nvPr/>
        </p:nvSpPr>
        <p:spPr>
          <a:xfrm>
            <a:off x="7728155" y="6119323"/>
            <a:ext cx="3254612" cy="400110"/>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Li et al. 2021, APJ, 913,27</a:t>
            </a:r>
            <a:endParaRPr kumimoji="1"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77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7990735-7259-CC48-9BCB-C15AFD95A72A}"/>
                  </a:ext>
                </a:extLst>
              </p:cNvPr>
              <p:cNvSpPr txBox="1"/>
              <p:nvPr/>
            </p:nvSpPr>
            <p:spPr>
              <a:xfrm>
                <a:off x="8975555" y="4707078"/>
                <a:ext cx="2576946" cy="369332"/>
              </a:xfrm>
              <a:prstGeom prst="rect">
                <a:avLst/>
              </a:prstGeom>
              <a:noFill/>
            </p:spPr>
            <p:txBody>
              <a:bodyPr wrap="square" rtlCol="0">
                <a:spAutoFit/>
              </a:bodyPr>
              <a:lstStyle/>
              <a:p>
                <a:r>
                  <a:rPr kumimoji="1" lang="en-US" altLang="zh-CN" b="1" dirty="0"/>
                  <a:t>GW </a:t>
                </a:r>
                <a:r>
                  <a:rPr kumimoji="1" lang="en-US" altLang="zh-CN" b="1" dirty="0">
                    <a:sym typeface="Wingdings" pitchFamily="2" charset="2"/>
                  </a:rPr>
                  <a:t> </a:t>
                </a:r>
                <a14:m>
                  <m:oMath xmlns:m="http://schemas.openxmlformats.org/officeDocument/2006/math">
                    <m:sSub>
                      <m:sSubPr>
                        <m:ctrlPr>
                          <a:rPr kumimoji="1" lang="en-US" altLang="zh-CN" b="1" i="1" smtClean="0">
                            <a:latin typeface="Cambria Math" panose="02040503050406030204" pitchFamily="18" charset="0"/>
                            <a:sym typeface="Wingdings" pitchFamily="2" charset="2"/>
                          </a:rPr>
                        </m:ctrlPr>
                      </m:sSubPr>
                      <m:e>
                        <m:r>
                          <a:rPr kumimoji="1" lang="en-US" altLang="zh-CN" b="1" i="1" smtClean="0">
                            <a:latin typeface="Cambria Math" panose="02040503050406030204" pitchFamily="18" charset="0"/>
                            <a:sym typeface="Wingdings" pitchFamily="2" charset="2"/>
                          </a:rPr>
                          <m:t>𝑴</m:t>
                        </m:r>
                      </m:e>
                      <m:sub>
                        <m:r>
                          <a:rPr kumimoji="1" lang="en-US" altLang="zh-CN" b="1" i="1" smtClean="0">
                            <a:latin typeface="Cambria Math" panose="02040503050406030204" pitchFamily="18" charset="0"/>
                            <a:sym typeface="Wingdings" pitchFamily="2" charset="2"/>
                          </a:rPr>
                          <m:t>𝒕𝒐𝒕</m:t>
                        </m:r>
                      </m:sub>
                    </m:sSub>
                  </m:oMath>
                </a14:m>
                <a:r>
                  <a:rPr kumimoji="1" lang="en-US" altLang="zh-CN" b="1" dirty="0">
                    <a:sym typeface="Wingdings" pitchFamily="2" charset="2"/>
                  </a:rPr>
                  <a:t> </a:t>
                </a:r>
                <a14:m>
                  <m:oMath xmlns:m="http://schemas.openxmlformats.org/officeDocument/2006/math">
                    <m:sSub>
                      <m:sSubPr>
                        <m:ctrlPr>
                          <a:rPr kumimoji="1" lang="en-US" altLang="zh-CN" b="1" i="1" smtClean="0">
                            <a:latin typeface="Cambria Math" panose="02040503050406030204" pitchFamily="18" charset="0"/>
                            <a:sym typeface="Wingdings" pitchFamily="2" charset="2"/>
                          </a:rPr>
                        </m:ctrlPr>
                      </m:sSubPr>
                      <m:e>
                        <m:r>
                          <a:rPr kumimoji="1" lang="en-US" altLang="zh-CN" b="1" i="1" smtClean="0">
                            <a:latin typeface="Cambria Math" panose="02040503050406030204" pitchFamily="18" charset="0"/>
                            <a:sym typeface="Wingdings" pitchFamily="2" charset="2"/>
                          </a:rPr>
                          <m:t>𝑴</m:t>
                        </m:r>
                      </m:e>
                      <m:sub>
                        <m:r>
                          <a:rPr kumimoji="1" lang="en-US" altLang="zh-CN" b="1" i="1" smtClean="0">
                            <a:latin typeface="Cambria Math" panose="02040503050406030204" pitchFamily="18" charset="0"/>
                            <a:sym typeface="Wingdings" pitchFamily="2" charset="2"/>
                          </a:rPr>
                          <m:t>𝒓𝒆𝒎</m:t>
                        </m:r>
                      </m:sub>
                    </m:sSub>
                  </m:oMath>
                </a14:m>
                <a:endParaRPr kumimoji="1" lang="en-US" altLang="zh-CN" b="1" dirty="0">
                  <a:sym typeface="Wingdings" pitchFamily="2" charset="2"/>
                </a:endParaRPr>
              </a:p>
            </p:txBody>
          </p:sp>
        </mc:Choice>
        <mc:Fallback xmlns="">
          <p:sp>
            <p:nvSpPr>
              <p:cNvPr id="3" name="文本框 2">
                <a:extLst>
                  <a:ext uri="{FF2B5EF4-FFF2-40B4-BE49-F238E27FC236}">
                    <a16:creationId xmlns:a16="http://schemas.microsoft.com/office/drawing/2014/main" id="{97990735-7259-CC48-9BCB-C15AFD95A72A}"/>
                  </a:ext>
                </a:extLst>
              </p:cNvPr>
              <p:cNvSpPr txBox="1">
                <a:spLocks noRot="1" noChangeAspect="1" noMove="1" noResize="1" noEditPoints="1" noAdjustHandles="1" noChangeArrowheads="1" noChangeShapeType="1" noTextEdit="1"/>
              </p:cNvSpPr>
              <p:nvPr/>
            </p:nvSpPr>
            <p:spPr>
              <a:xfrm>
                <a:off x="8975555" y="4707078"/>
                <a:ext cx="2576946" cy="369332"/>
              </a:xfrm>
              <a:prstGeom prst="rect">
                <a:avLst/>
              </a:prstGeom>
              <a:blipFill>
                <a:blip r:embed="rId3"/>
                <a:stretch>
                  <a:fillRect l="-1961" t="-6667" b="-26667"/>
                </a:stretch>
              </a:blipFill>
            </p:spPr>
            <p:txBody>
              <a:bodyPr/>
              <a:lstStyle/>
              <a:p>
                <a:r>
                  <a:rPr lang="zh-CN" altLang="en-US">
                    <a:noFill/>
                  </a:rPr>
                  <a:t> </a:t>
                </a:r>
              </a:p>
            </p:txBody>
          </p:sp>
        </mc:Fallback>
      </mc:AlternateContent>
      <p:pic>
        <p:nvPicPr>
          <p:cNvPr id="14" name="Picture 4">
            <a:extLst>
              <a:ext uri="{FF2B5EF4-FFF2-40B4-BE49-F238E27FC236}">
                <a16:creationId xmlns:a16="http://schemas.microsoft.com/office/drawing/2014/main" id="{9A73884A-E0A1-F547-8B00-951AA7F809CF}"/>
              </a:ext>
            </a:extLst>
          </p:cNvPr>
          <p:cNvPicPr>
            <a:picLocks noChangeAspect="1"/>
          </p:cNvPicPr>
          <p:nvPr/>
        </p:nvPicPr>
        <p:blipFill>
          <a:blip r:embed="rId4"/>
          <a:stretch>
            <a:fillRect/>
          </a:stretch>
        </p:blipFill>
        <p:spPr>
          <a:xfrm>
            <a:off x="3811463" y="1963118"/>
            <a:ext cx="4070262" cy="2688475"/>
          </a:xfrm>
          <a:prstGeom prst="rect">
            <a:avLst/>
          </a:prstGeom>
        </p:spPr>
      </p:pic>
      <p:sp>
        <p:nvSpPr>
          <p:cNvPr id="16" name="TextBox 5">
            <a:extLst>
              <a:ext uri="{FF2B5EF4-FFF2-40B4-BE49-F238E27FC236}">
                <a16:creationId xmlns:a16="http://schemas.microsoft.com/office/drawing/2014/main" id="{BBE1CB3B-CE20-3D40-BD54-5FBCA094A79D}"/>
              </a:ext>
            </a:extLst>
          </p:cNvPr>
          <p:cNvSpPr txBox="1"/>
          <p:nvPr/>
        </p:nvSpPr>
        <p:spPr>
          <a:xfrm>
            <a:off x="8114384" y="1427034"/>
            <a:ext cx="40776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dirty="0">
                <a:solidFill>
                  <a:srgbClr val="0070C0"/>
                </a:solidFill>
                <a:latin typeface="Times New Roman" panose="02020603050405020304" pitchFamily="18" charset="0"/>
                <a:cs typeface="Times New Roman" panose="02020603050405020304" pitchFamily="18" charset="0"/>
              </a:rPr>
              <a:t>Ai</a:t>
            </a:r>
            <a:r>
              <a:rPr lang="en-US" dirty="0">
                <a:latin typeface="Times New Roman" panose="02020603050405020304" pitchFamily="18" charset="0"/>
                <a:cs typeface="Times New Roman" panose="02020603050405020304" pitchFamily="18" charset="0"/>
              </a:rPr>
              <a:t>, Gao &amp; Zhang 2020, APJ, 893,146) </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E9CF736-8454-3A4D-9943-ABF22DD5AD46}"/>
                  </a:ext>
                </a:extLst>
              </p:cNvPr>
              <p:cNvSpPr txBox="1"/>
              <p:nvPr/>
            </p:nvSpPr>
            <p:spPr>
              <a:xfrm>
                <a:off x="1166713" y="5385829"/>
                <a:ext cx="10827365" cy="1045992"/>
              </a:xfrm>
              <a:prstGeom prst="rect">
                <a:avLst/>
              </a:prstGeom>
              <a:noFill/>
              <a:ln w="38100">
                <a:noFill/>
              </a:ln>
            </p:spPr>
            <p:txBody>
              <a:bodyPr wrap="square" rtlCol="0">
                <a:spAutoFit/>
              </a:bodyPr>
              <a:lstStyle/>
              <a:p>
                <a:r>
                  <a:rPr kumimoji="1" lang="en-US" altLang="zh-CN" b="1" dirty="0">
                    <a:latin typeface="Cambria Math" panose="02040503050406030204" pitchFamily="18" charset="0"/>
                  </a:rPr>
                  <a:t>BH(HMNS</a:t>
                </a:r>
                <a:r>
                  <a:rPr kumimoji="1" lang="en-US" altLang="zh-CN" b="1" dirty="0">
                    <a:latin typeface="Cambria Math" panose="02040503050406030204" pitchFamily="18" charset="0"/>
                    <a:sym typeface="Wingdings" pitchFamily="2" charset="2"/>
                  </a:rPr>
                  <a:t>BH</a:t>
                </a:r>
                <a:r>
                  <a:rPr kumimoji="1" lang="en-US" altLang="zh-CN" b="1" dirty="0">
                    <a:latin typeface="Cambria Math" panose="02040503050406030204" pitchFamily="18" charset="0"/>
                  </a:rPr>
                  <a:t>):                      </a:t>
                </a:r>
                <a14:m>
                  <m:oMath xmlns:m="http://schemas.openxmlformats.org/officeDocument/2006/math">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𝑴</m:t>
                        </m:r>
                      </m:e>
                      <m:sub>
                        <m:r>
                          <a:rPr kumimoji="1" lang="en-US" altLang="zh-CN" b="1" i="1" smtClean="0">
                            <a:solidFill>
                              <a:schemeClr val="accent1"/>
                            </a:solidFill>
                            <a:latin typeface="Cambria Math" panose="02040503050406030204" pitchFamily="18" charset="0"/>
                          </a:rPr>
                          <m:t>𝒓𝒆𝒎</m:t>
                        </m:r>
                      </m:sub>
                    </m:sSub>
                    <m:r>
                      <a:rPr kumimoji="1" lang="en-US" altLang="zh-CN" b="1" i="1" smtClean="0">
                        <a:solidFill>
                          <a:schemeClr val="accent1"/>
                        </a:solidFill>
                        <a:latin typeface="Cambria Math" panose="02040503050406030204" pitchFamily="18" charset="0"/>
                      </a:rPr>
                      <m:t>&gt;</m:t>
                    </m:r>
                    <m:d>
                      <m:dPr>
                        <m:ctrlPr>
                          <a:rPr kumimoji="1" lang="en-US" altLang="zh-CN" b="1" i="1" smtClean="0">
                            <a:solidFill>
                              <a:schemeClr val="accent1"/>
                            </a:solidFill>
                            <a:latin typeface="Cambria Math" panose="02040503050406030204" pitchFamily="18" charset="0"/>
                          </a:rPr>
                        </m:ctrlPr>
                      </m:dPr>
                      <m:e>
                        <m:r>
                          <a:rPr kumimoji="1" lang="en-US" altLang="zh-CN" b="1" i="1" smtClean="0">
                            <a:solidFill>
                              <a:schemeClr val="accent1"/>
                            </a:solidFill>
                            <a:latin typeface="Cambria Math" panose="02040503050406030204" pitchFamily="18" charset="0"/>
                          </a:rPr>
                          <m:t>𝟏</m:t>
                        </m:r>
                        <m:r>
                          <a:rPr kumimoji="1" lang="en-US" altLang="zh-CN" b="1" i="1" smtClean="0">
                            <a:solidFill>
                              <a:schemeClr val="accent1"/>
                            </a:solidFill>
                            <a:latin typeface="Cambria Math" panose="02040503050406030204" pitchFamily="18" charset="0"/>
                          </a:rPr>
                          <m:t>+</m:t>
                        </m:r>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𝝌</m:t>
                            </m:r>
                          </m:e>
                          <m:sub>
                            <m:r>
                              <a:rPr kumimoji="1" lang="en-US" altLang="zh-CN" b="1" i="1" smtClean="0">
                                <a:solidFill>
                                  <a:schemeClr val="accent1"/>
                                </a:solidFill>
                                <a:latin typeface="Cambria Math" panose="02040503050406030204" pitchFamily="18" charset="0"/>
                              </a:rPr>
                              <m:t>𝒓</m:t>
                            </m:r>
                          </m:sub>
                        </m:sSub>
                      </m:e>
                    </m:d>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𝑴</m:t>
                        </m:r>
                      </m:e>
                      <m:sub>
                        <m:r>
                          <a:rPr kumimoji="1" lang="en-US" altLang="zh-CN" b="1" i="1" smtClean="0">
                            <a:solidFill>
                              <a:schemeClr val="accent1"/>
                            </a:solidFill>
                            <a:latin typeface="Cambria Math" panose="02040503050406030204" pitchFamily="18" charset="0"/>
                          </a:rPr>
                          <m:t>𝑻𝑶𝑽</m:t>
                        </m:r>
                      </m:sub>
                    </m:sSub>
                    <m:r>
                      <a:rPr kumimoji="1" lang="en-US" altLang="zh-CN" b="1" i="0" smtClean="0">
                        <a:solidFill>
                          <a:schemeClr val="accent1"/>
                        </a:solidFill>
                        <a:latin typeface="Cambria Math" panose="02040503050406030204" pitchFamily="18" charset="0"/>
                      </a:rPr>
                      <m:t> </m:t>
                    </m:r>
                  </m:oMath>
                </a14:m>
                <a:r>
                  <a:rPr kumimoji="1" lang="en-US" altLang="zh-CN" b="1" dirty="0">
                    <a:solidFill>
                      <a:srgbClr val="C00000"/>
                    </a:solidFill>
                    <a:latin typeface="Cambria Math" panose="02040503050406030204" pitchFamily="18" charset="0"/>
                  </a:rPr>
                  <a:t>                                       </a:t>
                </a:r>
                <a14:m>
                  <m:oMath xmlns:m="http://schemas.openxmlformats.org/officeDocument/2006/math">
                    <m:r>
                      <a:rPr lang="en-US" altLang="zh-CN" b="1" i="0" smtClean="0">
                        <a:solidFill>
                          <a:srgbClr val="C00000"/>
                        </a:solidFill>
                        <a:latin typeface="Cambria Math" panose="02040503050406030204" pitchFamily="18" charset="0"/>
                      </a:rPr>
                      <m:t> </m:t>
                    </m:r>
                    <m:sSub>
                      <m:sSubPr>
                        <m:ctrlPr>
                          <a:rPr lang="en-US" altLang="zh-CN" b="1" i="1" smtClean="0">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𝑴</m:t>
                        </m:r>
                      </m:e>
                      <m:sub>
                        <m:r>
                          <a:rPr lang="en-US" altLang="zh-CN" b="1" i="1">
                            <a:solidFill>
                              <a:srgbClr val="C00000"/>
                            </a:solidFill>
                            <a:latin typeface="Cambria Math" panose="02040503050406030204" pitchFamily="18" charset="0"/>
                          </a:rPr>
                          <m:t>𝑻𝑶𝑽</m:t>
                        </m:r>
                      </m:sub>
                    </m:sSub>
                    <m:r>
                      <a:rPr lang="en-US" altLang="zh-CN" b="1" i="1">
                        <a:solidFill>
                          <a:srgbClr val="C00000"/>
                        </a:solidFill>
                        <a:latin typeface="Cambria Math" panose="02040503050406030204" pitchFamily="18" charset="0"/>
                      </a:rPr>
                      <m:t>&lt;</m:t>
                    </m:r>
                    <m:sSubSup>
                      <m:sSubSupPr>
                        <m:ctrlPr>
                          <a:rPr lang="en-US" altLang="zh-CN" b="1" i="1">
                            <a:solidFill>
                              <a:srgbClr val="C00000"/>
                            </a:solidFill>
                            <a:latin typeface="Cambria Math" panose="02040503050406030204" pitchFamily="18" charset="0"/>
                          </a:rPr>
                        </m:ctrlPr>
                      </m:sSubSupPr>
                      <m:e>
                        <m:r>
                          <a:rPr lang="en-US" altLang="zh-CN" b="1" i="1">
                            <a:solidFill>
                              <a:srgbClr val="C00000"/>
                            </a:solidFill>
                            <a:latin typeface="Cambria Math" panose="02040503050406030204" pitchFamily="18" charset="0"/>
                          </a:rPr>
                          <m:t>𝟐</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𝟎𝟗</m:t>
                        </m:r>
                      </m:e>
                      <m:sub>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𝟎𝟗</m:t>
                        </m:r>
                      </m:sub>
                      <m:sup>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𝟏𝟏</m:t>
                        </m:r>
                      </m:sup>
                    </m:sSubSup>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𝑴</m:t>
                        </m:r>
                      </m:e>
                      <m:sub>
                        <m:r>
                          <a:rPr lang="en-US" altLang="zh-CN" b="1" i="1">
                            <a:solidFill>
                              <a:srgbClr val="C00000"/>
                            </a:solidFill>
                            <a:latin typeface="Cambria Math" panose="02040503050406030204" pitchFamily="18" charset="0"/>
                          </a:rPr>
                          <m:t>⊙</m:t>
                        </m:r>
                      </m:sub>
                    </m:sSub>
                  </m:oMath>
                </a14:m>
                <a:endParaRPr kumimoji="1" lang="en-US" altLang="zh-CN" b="1" dirty="0">
                  <a:solidFill>
                    <a:schemeClr val="accent1"/>
                  </a:solidFill>
                  <a:latin typeface="Cambria Math" panose="02040503050406030204" pitchFamily="18" charset="0"/>
                </a:endParaRPr>
              </a:p>
              <a:p>
                <a:r>
                  <a:rPr kumimoji="1" lang="en-US" altLang="zh-CN" b="1" dirty="0">
                    <a:solidFill>
                      <a:schemeClr val="accent1"/>
                    </a:solidFill>
                    <a:latin typeface="Cambria Math" panose="02040503050406030204" pitchFamily="18" charset="0"/>
                  </a:rPr>
                  <a:t>         </a:t>
                </a:r>
                <a:r>
                  <a:rPr kumimoji="1" lang="en-US" altLang="zh-CN" b="1" dirty="0">
                    <a:latin typeface="Cambria Math" panose="02040503050406030204" pitchFamily="18" charset="0"/>
                  </a:rPr>
                  <a:t>SMNS:                  </a:t>
                </a:r>
                <a14:m>
                  <m:oMath xmlns:m="http://schemas.openxmlformats.org/officeDocument/2006/math">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𝑴</m:t>
                        </m:r>
                      </m:e>
                      <m:sub>
                        <m:r>
                          <a:rPr kumimoji="1" lang="en-US" altLang="zh-CN" b="1" i="1" smtClean="0">
                            <a:solidFill>
                              <a:schemeClr val="accent1"/>
                            </a:solidFill>
                            <a:latin typeface="Cambria Math" panose="02040503050406030204" pitchFamily="18" charset="0"/>
                          </a:rPr>
                          <m:t>𝑻𝑶𝑽</m:t>
                        </m:r>
                      </m:sub>
                    </m:sSub>
                    <m:r>
                      <a:rPr kumimoji="1" lang="en-US" altLang="zh-CN" b="1" i="1" smtClean="0">
                        <a:solidFill>
                          <a:schemeClr val="accent1"/>
                        </a:solidFill>
                        <a:latin typeface="Cambria Math" panose="02040503050406030204" pitchFamily="18" charset="0"/>
                      </a:rPr>
                      <m:t>(</m:t>
                    </m:r>
                    <m:r>
                      <a:rPr kumimoji="1" lang="en-US" altLang="zh-CN" b="1" i="1" smtClean="0">
                        <a:solidFill>
                          <a:schemeClr val="accent1"/>
                        </a:solidFill>
                        <a:latin typeface="Cambria Math" panose="02040503050406030204" pitchFamily="18" charset="0"/>
                      </a:rPr>
                      <m:t>𝟏</m:t>
                    </m:r>
                    <m:r>
                      <a:rPr kumimoji="1" lang="en-US" altLang="zh-CN" b="1" i="1" smtClean="0">
                        <a:solidFill>
                          <a:schemeClr val="accent1"/>
                        </a:solidFill>
                        <a:latin typeface="Cambria Math" panose="02040503050406030204" pitchFamily="18" charset="0"/>
                      </a:rPr>
                      <m:t>+</m:t>
                    </m:r>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𝝌</m:t>
                        </m:r>
                      </m:e>
                      <m:sub>
                        <m:r>
                          <a:rPr kumimoji="1" lang="en-US" altLang="zh-CN" b="1" i="1" smtClean="0">
                            <a:solidFill>
                              <a:schemeClr val="accent1"/>
                            </a:solidFill>
                            <a:latin typeface="Cambria Math" panose="02040503050406030204" pitchFamily="18" charset="0"/>
                          </a:rPr>
                          <m:t>𝒔</m:t>
                        </m:r>
                      </m:sub>
                    </m:sSub>
                    <m:r>
                      <a:rPr kumimoji="1" lang="en-US" altLang="zh-CN" b="1" i="1" smtClean="0">
                        <a:solidFill>
                          <a:schemeClr val="accent1"/>
                        </a:solidFill>
                        <a:latin typeface="Cambria Math" panose="02040503050406030204" pitchFamily="18" charset="0"/>
                      </a:rPr>
                      <m:t>)</m:t>
                    </m:r>
                    <m:r>
                      <a:rPr kumimoji="1" lang="en-US" altLang="zh-CN" b="1" i="0" smtClean="0">
                        <a:solidFill>
                          <a:schemeClr val="accent1"/>
                        </a:solidFill>
                        <a:latin typeface="Cambria Math" panose="02040503050406030204" pitchFamily="18" charset="0"/>
                      </a:rPr>
                      <m:t>&lt;</m:t>
                    </m:r>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𝑴</m:t>
                        </m:r>
                      </m:e>
                      <m:sub>
                        <m:r>
                          <a:rPr kumimoji="1" lang="en-US" altLang="zh-CN" b="1" i="1" smtClean="0">
                            <a:solidFill>
                              <a:schemeClr val="accent1"/>
                            </a:solidFill>
                            <a:latin typeface="Cambria Math" panose="02040503050406030204" pitchFamily="18" charset="0"/>
                          </a:rPr>
                          <m:t>𝒓𝒆𝒎</m:t>
                        </m:r>
                      </m:sub>
                    </m:sSub>
                    <m:r>
                      <a:rPr kumimoji="1" lang="en-US" altLang="zh-CN" b="1" i="1" smtClean="0">
                        <a:solidFill>
                          <a:schemeClr val="accent1"/>
                        </a:solidFill>
                        <a:latin typeface="Cambria Math" panose="02040503050406030204" pitchFamily="18" charset="0"/>
                      </a:rPr>
                      <m:t>&lt;</m:t>
                    </m:r>
                    <m:d>
                      <m:dPr>
                        <m:ctrlPr>
                          <a:rPr kumimoji="1" lang="en-US" altLang="zh-CN" b="1" i="1" smtClean="0">
                            <a:solidFill>
                              <a:schemeClr val="accent1"/>
                            </a:solidFill>
                            <a:latin typeface="Cambria Math" panose="02040503050406030204" pitchFamily="18" charset="0"/>
                          </a:rPr>
                        </m:ctrlPr>
                      </m:dPr>
                      <m:e>
                        <m:r>
                          <a:rPr kumimoji="1" lang="en-US" altLang="zh-CN" b="1" i="1" smtClean="0">
                            <a:solidFill>
                              <a:schemeClr val="accent1"/>
                            </a:solidFill>
                            <a:latin typeface="Cambria Math" panose="02040503050406030204" pitchFamily="18" charset="0"/>
                          </a:rPr>
                          <m:t>𝟏</m:t>
                        </m:r>
                        <m:r>
                          <a:rPr kumimoji="1" lang="en-US" altLang="zh-CN" b="1" i="1" smtClean="0">
                            <a:solidFill>
                              <a:schemeClr val="accent1"/>
                            </a:solidFill>
                            <a:latin typeface="Cambria Math" panose="02040503050406030204" pitchFamily="18" charset="0"/>
                          </a:rPr>
                          <m:t>+</m:t>
                        </m:r>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𝝌</m:t>
                            </m:r>
                          </m:e>
                          <m:sub>
                            <m:r>
                              <a:rPr kumimoji="1" lang="en-US" altLang="zh-CN" b="1" i="1" smtClean="0">
                                <a:solidFill>
                                  <a:schemeClr val="accent1"/>
                                </a:solidFill>
                                <a:latin typeface="Cambria Math" panose="02040503050406030204" pitchFamily="18" charset="0"/>
                              </a:rPr>
                              <m:t>𝒓</m:t>
                            </m:r>
                          </m:sub>
                        </m:sSub>
                      </m:e>
                    </m:d>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𝑴</m:t>
                        </m:r>
                      </m:e>
                      <m:sub>
                        <m:r>
                          <a:rPr kumimoji="1" lang="en-US" altLang="zh-CN" b="1" i="1" smtClean="0">
                            <a:solidFill>
                              <a:schemeClr val="accent1"/>
                            </a:solidFill>
                            <a:latin typeface="Cambria Math" panose="02040503050406030204" pitchFamily="18" charset="0"/>
                          </a:rPr>
                          <m:t>𝑻𝑶𝑽</m:t>
                        </m:r>
                      </m:sub>
                    </m:sSub>
                  </m:oMath>
                </a14:m>
                <a:r>
                  <a:rPr kumimoji="1" lang="en-US" altLang="zh-CN" b="1" dirty="0">
                    <a:solidFill>
                      <a:schemeClr val="accent1"/>
                    </a:solidFill>
                    <a:latin typeface="Cambria Math" panose="02040503050406030204" pitchFamily="18" charset="0"/>
                  </a:rPr>
                  <a:t>.         </a:t>
                </a:r>
                <a14:m>
                  <m:oMath xmlns:m="http://schemas.openxmlformats.org/officeDocument/2006/math">
                    <m:sSub>
                      <m:sSubPr>
                        <m:ctrlPr>
                          <a:rPr lang="en-US" altLang="zh-CN" b="1" i="1" smtClean="0">
                            <a:solidFill>
                              <a:srgbClr val="C00000"/>
                            </a:solidFill>
                            <a:latin typeface="Cambria Math" panose="02040503050406030204" pitchFamily="18" charset="0"/>
                          </a:rPr>
                        </m:ctrlPr>
                      </m:sSubPr>
                      <m:e>
                        <m:sSubSup>
                          <m:sSubSupPr>
                            <m:ctrlPr>
                              <a:rPr lang="en-US" altLang="zh-CN" b="1" i="1">
                                <a:solidFill>
                                  <a:srgbClr val="C00000"/>
                                </a:solidFill>
                                <a:latin typeface="Cambria Math" panose="02040503050406030204" pitchFamily="18" charset="0"/>
                              </a:rPr>
                            </m:ctrlPr>
                          </m:sSubSupPr>
                          <m:e>
                            <m:r>
                              <a:rPr lang="en-US" altLang="zh-CN" b="1" i="1">
                                <a:solidFill>
                                  <a:srgbClr val="C00000"/>
                                </a:solidFill>
                                <a:latin typeface="Cambria Math" panose="02040503050406030204" pitchFamily="18" charset="0"/>
                              </a:rPr>
                              <m:t>𝟐</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𝟎𝟗</m:t>
                            </m:r>
                          </m:e>
                          <m:sub>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𝟎𝟗</m:t>
                            </m:r>
                          </m:sub>
                          <m:sup>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𝟏𝟏</m:t>
                            </m:r>
                          </m:sup>
                        </m:sSubSup>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𝑴</m:t>
                            </m:r>
                          </m:e>
                          <m:sub>
                            <m:r>
                              <m:rPr>
                                <m:lit/>
                              </m:rPr>
                              <a:rPr lang="en-US" altLang="zh-CN" b="1" i="1">
                                <a:solidFill>
                                  <a:srgbClr val="C00000"/>
                                </a:solidFill>
                                <a:latin typeface="Cambria Math" panose="02040503050406030204" pitchFamily="18" charset="0"/>
                              </a:rPr>
                              <m:t> </m:t>
                            </m:r>
                            <m:r>
                              <a:rPr lang="en-US" altLang="zh-CN" b="1" i="1">
                                <a:solidFill>
                                  <a:srgbClr val="C00000"/>
                                </a:solidFill>
                                <a:latin typeface="Cambria Math" panose="02040503050406030204" pitchFamily="18" charset="0"/>
                              </a:rPr>
                              <m:t>⊙</m:t>
                            </m:r>
                          </m:sub>
                        </m:sSub>
                        <m:r>
                          <a:rPr lang="en-US" altLang="zh-CN" b="1" i="1">
                            <a:solidFill>
                              <a:srgbClr val="C00000"/>
                            </a:solidFill>
                            <a:latin typeface="Cambria Math" panose="02040503050406030204" pitchFamily="18" charset="0"/>
                          </a:rPr>
                          <m:t>&lt;</m:t>
                        </m:r>
                        <m:r>
                          <a:rPr lang="en-US" altLang="zh-CN" b="1" i="1">
                            <a:solidFill>
                              <a:srgbClr val="C00000"/>
                            </a:solidFill>
                            <a:latin typeface="Cambria Math" panose="02040503050406030204" pitchFamily="18" charset="0"/>
                          </a:rPr>
                          <m:t>𝑴</m:t>
                        </m:r>
                      </m:e>
                      <m:sub>
                        <m:r>
                          <a:rPr lang="en-US" altLang="zh-CN" b="1" i="1">
                            <a:solidFill>
                              <a:srgbClr val="C00000"/>
                            </a:solidFill>
                            <a:latin typeface="Cambria Math" panose="02040503050406030204" pitchFamily="18" charset="0"/>
                          </a:rPr>
                          <m:t>𝑻𝑶𝑽</m:t>
                        </m:r>
                      </m:sub>
                    </m:sSub>
                    <m:r>
                      <a:rPr lang="en-US" altLang="zh-CN" b="1" i="1">
                        <a:solidFill>
                          <a:srgbClr val="C00000"/>
                        </a:solidFill>
                        <a:latin typeface="Cambria Math" panose="02040503050406030204" pitchFamily="18" charset="0"/>
                      </a:rPr>
                      <m:t>&lt;</m:t>
                    </m:r>
                    <m:sSubSup>
                      <m:sSubSupPr>
                        <m:ctrlPr>
                          <a:rPr lang="en-US" altLang="zh-CN" b="1" i="1">
                            <a:solidFill>
                              <a:srgbClr val="C00000"/>
                            </a:solidFill>
                            <a:latin typeface="Cambria Math" panose="02040503050406030204" pitchFamily="18" charset="0"/>
                          </a:rPr>
                        </m:ctrlPr>
                      </m:sSubSupPr>
                      <m:e>
                        <m:r>
                          <a:rPr lang="en-US" altLang="zh-CN" b="1" i="1">
                            <a:solidFill>
                              <a:srgbClr val="C00000"/>
                            </a:solidFill>
                            <a:latin typeface="Cambria Math" panose="02040503050406030204" pitchFamily="18" charset="0"/>
                          </a:rPr>
                          <m:t>𝟐</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𝟒𝟑</m:t>
                        </m:r>
                      </m:e>
                      <m:sub>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𝟎𝟖</m:t>
                        </m:r>
                      </m:sub>
                      <m:sup>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𝟏𝟎</m:t>
                        </m:r>
                      </m:sup>
                    </m:sSubSup>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𝑴</m:t>
                        </m:r>
                      </m:e>
                      <m:sub>
                        <m:r>
                          <a:rPr lang="en-US" altLang="zh-CN" b="1" i="1">
                            <a:solidFill>
                              <a:srgbClr val="C00000"/>
                            </a:solidFill>
                            <a:latin typeface="Cambria Math" panose="02040503050406030204" pitchFamily="18" charset="0"/>
                          </a:rPr>
                          <m:t>⊙</m:t>
                        </m:r>
                      </m:sub>
                    </m:sSub>
                  </m:oMath>
                </a14:m>
                <a:endParaRPr kumimoji="1" lang="en-US" altLang="zh-CN" b="1" dirty="0">
                  <a:solidFill>
                    <a:schemeClr val="accent1"/>
                  </a:solidFill>
                  <a:latin typeface="Cambria Math" panose="02040503050406030204" pitchFamily="18" charset="0"/>
                </a:endParaRPr>
              </a:p>
              <a:p>
                <a:r>
                  <a:rPr kumimoji="1" lang="en-US" altLang="zh-CN" b="1" dirty="0">
                    <a:latin typeface="Cambria Math" panose="02040503050406030204" pitchFamily="18" charset="0"/>
                  </a:rPr>
                  <a:t>           SNS:                                   </a:t>
                </a:r>
                <a14:m>
                  <m:oMath xmlns:m="http://schemas.openxmlformats.org/officeDocument/2006/math">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𝑴</m:t>
                        </m:r>
                      </m:e>
                      <m:sub>
                        <m:r>
                          <a:rPr kumimoji="1" lang="en-US" altLang="zh-CN" b="1" i="1" smtClean="0">
                            <a:solidFill>
                              <a:schemeClr val="accent1"/>
                            </a:solidFill>
                            <a:latin typeface="Cambria Math" panose="02040503050406030204" pitchFamily="18" charset="0"/>
                          </a:rPr>
                          <m:t>𝒓𝒆𝒎</m:t>
                        </m:r>
                      </m:sub>
                    </m:sSub>
                    <m:r>
                      <a:rPr kumimoji="1" lang="en-US" altLang="zh-CN" b="1" i="1" smtClean="0">
                        <a:solidFill>
                          <a:schemeClr val="accent1"/>
                        </a:solidFill>
                        <a:latin typeface="Cambria Math" panose="02040503050406030204" pitchFamily="18" charset="0"/>
                      </a:rPr>
                      <m:t>&lt;</m:t>
                    </m:r>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𝑴</m:t>
                        </m:r>
                      </m:e>
                      <m:sub>
                        <m:r>
                          <a:rPr kumimoji="1" lang="en-US" altLang="zh-CN" b="1" i="1" smtClean="0">
                            <a:solidFill>
                              <a:schemeClr val="accent1"/>
                            </a:solidFill>
                            <a:latin typeface="Cambria Math" panose="02040503050406030204" pitchFamily="18" charset="0"/>
                          </a:rPr>
                          <m:t>𝑻𝑶𝑽</m:t>
                        </m:r>
                      </m:sub>
                    </m:sSub>
                    <m:r>
                      <a:rPr kumimoji="1" lang="en-US" altLang="zh-CN" b="1" i="1" smtClean="0">
                        <a:solidFill>
                          <a:schemeClr val="accent1"/>
                        </a:solidFill>
                        <a:latin typeface="Cambria Math" panose="02040503050406030204" pitchFamily="18" charset="0"/>
                      </a:rPr>
                      <m:t>(</m:t>
                    </m:r>
                    <m:r>
                      <a:rPr kumimoji="1" lang="en-US" altLang="zh-CN" b="1" i="1" smtClean="0">
                        <a:solidFill>
                          <a:schemeClr val="accent1"/>
                        </a:solidFill>
                        <a:latin typeface="Cambria Math" panose="02040503050406030204" pitchFamily="18" charset="0"/>
                      </a:rPr>
                      <m:t>𝟏</m:t>
                    </m:r>
                    <m:r>
                      <a:rPr kumimoji="1" lang="en-US" altLang="zh-CN" b="1" i="1" smtClean="0">
                        <a:solidFill>
                          <a:schemeClr val="accent1"/>
                        </a:solidFill>
                        <a:latin typeface="Cambria Math" panose="02040503050406030204" pitchFamily="18" charset="0"/>
                      </a:rPr>
                      <m:t>+</m:t>
                    </m:r>
                    <m:sSub>
                      <m:sSubPr>
                        <m:ctrlPr>
                          <a:rPr kumimoji="1" lang="en-US" altLang="zh-CN" b="1" i="1" smtClean="0">
                            <a:solidFill>
                              <a:schemeClr val="accent1"/>
                            </a:solidFill>
                            <a:latin typeface="Cambria Math" panose="02040503050406030204" pitchFamily="18" charset="0"/>
                          </a:rPr>
                        </m:ctrlPr>
                      </m:sSubPr>
                      <m:e>
                        <m:r>
                          <a:rPr kumimoji="1" lang="en-US" altLang="zh-CN" b="1" i="1" smtClean="0">
                            <a:solidFill>
                              <a:schemeClr val="accent1"/>
                            </a:solidFill>
                            <a:latin typeface="Cambria Math" panose="02040503050406030204" pitchFamily="18" charset="0"/>
                          </a:rPr>
                          <m:t>𝝌</m:t>
                        </m:r>
                      </m:e>
                      <m:sub>
                        <m:r>
                          <a:rPr kumimoji="1" lang="en-US" altLang="zh-CN" b="1" i="1" smtClean="0">
                            <a:solidFill>
                              <a:schemeClr val="accent1"/>
                            </a:solidFill>
                            <a:latin typeface="Cambria Math" panose="02040503050406030204" pitchFamily="18" charset="0"/>
                          </a:rPr>
                          <m:t>𝒓</m:t>
                        </m:r>
                      </m:sub>
                    </m:sSub>
                    <m:r>
                      <a:rPr kumimoji="1" lang="en-US" altLang="zh-CN" b="1" i="1" smtClean="0">
                        <a:solidFill>
                          <a:schemeClr val="accent1"/>
                        </a:solidFill>
                        <a:latin typeface="Cambria Math" panose="02040503050406030204" pitchFamily="18" charset="0"/>
                      </a:rPr>
                      <m:t>)</m:t>
                    </m:r>
                  </m:oMath>
                </a14:m>
                <a:r>
                  <a:rPr kumimoji="1" lang="en-US" altLang="zh-CN" b="1" i="1" dirty="0">
                    <a:solidFill>
                      <a:schemeClr val="accent1"/>
                    </a:solidFill>
                    <a:latin typeface="Cambria Math" panose="02040503050406030204" pitchFamily="18" charset="0"/>
                  </a:rPr>
                  <a:t>                                         </a:t>
                </a:r>
                <a14:m>
                  <m:oMath xmlns:m="http://schemas.openxmlformats.org/officeDocument/2006/math">
                    <m:sSub>
                      <m:sSubPr>
                        <m:ctrlPr>
                          <a:rPr lang="en-US" altLang="zh-CN" b="1" i="1" smtClean="0">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𝑴</m:t>
                        </m:r>
                      </m:e>
                      <m:sub>
                        <m:r>
                          <a:rPr lang="en-US" altLang="zh-CN" b="1" i="1">
                            <a:solidFill>
                              <a:srgbClr val="C00000"/>
                            </a:solidFill>
                            <a:latin typeface="Cambria Math" panose="02040503050406030204" pitchFamily="18" charset="0"/>
                          </a:rPr>
                          <m:t>𝑻𝑶𝑽</m:t>
                        </m:r>
                      </m:sub>
                    </m:sSub>
                    <m:r>
                      <a:rPr lang="en-US" altLang="zh-CN" b="1" i="1">
                        <a:solidFill>
                          <a:srgbClr val="C00000"/>
                        </a:solidFill>
                        <a:latin typeface="Cambria Math" panose="02040503050406030204" pitchFamily="18" charset="0"/>
                      </a:rPr>
                      <m:t>&gt;</m:t>
                    </m:r>
                    <m:sSubSup>
                      <m:sSubSupPr>
                        <m:ctrlPr>
                          <a:rPr lang="en-US" altLang="zh-CN" b="1" i="1">
                            <a:solidFill>
                              <a:srgbClr val="C00000"/>
                            </a:solidFill>
                            <a:latin typeface="Cambria Math" panose="02040503050406030204" pitchFamily="18" charset="0"/>
                          </a:rPr>
                        </m:ctrlPr>
                      </m:sSubSupPr>
                      <m:e>
                        <m:r>
                          <a:rPr lang="en-US" altLang="zh-CN" b="1" i="1">
                            <a:solidFill>
                              <a:srgbClr val="C00000"/>
                            </a:solidFill>
                            <a:latin typeface="Cambria Math" panose="02040503050406030204" pitchFamily="18" charset="0"/>
                          </a:rPr>
                          <m:t>𝟐</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𝟒𝟑</m:t>
                        </m:r>
                      </m:e>
                      <m:sub>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𝟎𝟖</m:t>
                        </m:r>
                      </m:sub>
                      <m:sup>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𝟎</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𝟏𝟎</m:t>
                        </m:r>
                      </m:sup>
                    </m:sSubSup>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𝑴</m:t>
                        </m:r>
                      </m:e>
                      <m:sub>
                        <m:r>
                          <a:rPr lang="en-US" altLang="zh-CN" b="1" i="1">
                            <a:solidFill>
                              <a:srgbClr val="C00000"/>
                            </a:solidFill>
                            <a:latin typeface="Cambria Math" panose="02040503050406030204" pitchFamily="18" charset="0"/>
                          </a:rPr>
                          <m:t>⊙</m:t>
                        </m:r>
                      </m:sub>
                    </m:sSub>
                  </m:oMath>
                </a14:m>
                <a:endParaRPr kumimoji="1" lang="en-US" altLang="zh-CN" b="1" i="1" dirty="0">
                  <a:solidFill>
                    <a:schemeClr val="accent1"/>
                  </a:solidFill>
                  <a:latin typeface="Cambria Math" panose="02040503050406030204" pitchFamily="18" charset="0"/>
                </a:endParaRPr>
              </a:p>
            </p:txBody>
          </p:sp>
        </mc:Choice>
        <mc:Fallback xmlns="">
          <p:sp>
            <p:nvSpPr>
              <p:cNvPr id="18" name="文本框 17">
                <a:extLst>
                  <a:ext uri="{FF2B5EF4-FFF2-40B4-BE49-F238E27FC236}">
                    <a16:creationId xmlns:a16="http://schemas.microsoft.com/office/drawing/2014/main" id="{1E9CF736-8454-3A4D-9943-ABF22DD5AD46}"/>
                  </a:ext>
                </a:extLst>
              </p:cNvPr>
              <p:cNvSpPr txBox="1">
                <a:spLocks noRot="1" noChangeAspect="1" noMove="1" noResize="1" noEditPoints="1" noAdjustHandles="1" noChangeArrowheads="1" noChangeShapeType="1" noTextEdit="1"/>
              </p:cNvSpPr>
              <p:nvPr/>
            </p:nvSpPr>
            <p:spPr>
              <a:xfrm>
                <a:off x="1166713" y="5385829"/>
                <a:ext cx="10827365" cy="1045992"/>
              </a:xfrm>
              <a:prstGeom prst="rect">
                <a:avLst/>
              </a:prstGeom>
              <a:blipFill>
                <a:blip r:embed="rId5"/>
                <a:stretch>
                  <a:fillRect l="-468" t="-1205" b="-4819"/>
                </a:stretch>
              </a:blipFill>
              <a:ln w="38100">
                <a:noFill/>
              </a:ln>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ABF6D34E-7DF7-B74F-94CB-F5FCD4FDE74C}"/>
              </a:ext>
            </a:extLst>
          </p:cNvPr>
          <p:cNvSpPr txBox="1"/>
          <p:nvPr/>
        </p:nvSpPr>
        <p:spPr>
          <a:xfrm>
            <a:off x="903474" y="369871"/>
            <a:ext cx="5815978" cy="523220"/>
          </a:xfrm>
          <a:prstGeom prst="rect">
            <a:avLst/>
          </a:prstGeom>
          <a:noFill/>
        </p:spPr>
        <p:txBody>
          <a:bodyPr wrap="square" rtlCol="0">
            <a:spAutoFit/>
          </a:bodyPr>
          <a:lstStyle/>
          <a:p>
            <a:r>
              <a:rPr kumimoji="1" lang="en-US" altLang="zh-CN" sz="2800" b="1" dirty="0">
                <a:latin typeface="Times New Roman" panose="02020603050405020304" pitchFamily="18" charset="0"/>
                <a:cs typeface="Times New Roman" panose="02020603050405020304" pitchFamily="18" charset="0"/>
              </a:rPr>
              <a:t>Remnant of GW170817</a:t>
            </a:r>
            <a:endParaRPr kumimoji="1" lang="zh-CN" altLang="en-US" sz="2800" b="1"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7E106DFE-C1A0-0241-8D0B-1069A07C4982}"/>
              </a:ext>
            </a:extLst>
          </p:cNvPr>
          <p:cNvSpPr txBox="1"/>
          <p:nvPr/>
        </p:nvSpPr>
        <p:spPr>
          <a:xfrm>
            <a:off x="927171" y="1060154"/>
            <a:ext cx="5176187" cy="400110"/>
          </a:xfrm>
          <a:prstGeom prst="rect">
            <a:avLst/>
          </a:prstGeom>
          <a:noFill/>
        </p:spPr>
        <p:txBody>
          <a:bodyPr wrap="square" rtlCol="0">
            <a:spAutoFit/>
          </a:bodyPr>
          <a:lstStyle/>
          <a:p>
            <a:r>
              <a:rPr kumimoji="1" lang="en-US" altLang="zh-CN" sz="2000" b="1" dirty="0"/>
              <a:t>Universal relations for rigidly rotating NSs</a:t>
            </a:r>
            <a:endParaRPr kumimoji="1" lang="zh-CN" altLang="en-US" sz="2000" b="1" dirty="0"/>
          </a:p>
        </p:txBody>
      </p:sp>
      <p:pic>
        <p:nvPicPr>
          <p:cNvPr id="12" name="Picture 3">
            <a:extLst>
              <a:ext uri="{FF2B5EF4-FFF2-40B4-BE49-F238E27FC236}">
                <a16:creationId xmlns:a16="http://schemas.microsoft.com/office/drawing/2014/main" id="{E32BD961-06A2-C745-87A6-A49677CC0C7C}"/>
              </a:ext>
            </a:extLst>
          </p:cNvPr>
          <p:cNvPicPr>
            <a:picLocks noChangeAspect="1"/>
          </p:cNvPicPr>
          <p:nvPr/>
        </p:nvPicPr>
        <p:blipFill>
          <a:blip r:embed="rId6"/>
          <a:stretch>
            <a:fillRect/>
          </a:stretch>
        </p:blipFill>
        <p:spPr>
          <a:xfrm>
            <a:off x="8065171" y="2003372"/>
            <a:ext cx="3638253" cy="2746249"/>
          </a:xfrm>
          <a:prstGeom prst="rect">
            <a:avLst/>
          </a:prstGeom>
        </p:spPr>
      </p:pic>
      <p:pic>
        <p:nvPicPr>
          <p:cNvPr id="2" name="图片 1">
            <a:extLst>
              <a:ext uri="{FF2B5EF4-FFF2-40B4-BE49-F238E27FC236}">
                <a16:creationId xmlns:a16="http://schemas.microsoft.com/office/drawing/2014/main" id="{A0F4B5A0-B279-2843-A208-C4016D51D68A}"/>
              </a:ext>
            </a:extLst>
          </p:cNvPr>
          <p:cNvPicPr>
            <a:picLocks noChangeAspect="1"/>
          </p:cNvPicPr>
          <p:nvPr/>
        </p:nvPicPr>
        <p:blipFill>
          <a:blip r:embed="rId7"/>
          <a:stretch>
            <a:fillRect/>
          </a:stretch>
        </p:blipFill>
        <p:spPr>
          <a:xfrm>
            <a:off x="927171" y="1712054"/>
            <a:ext cx="2340012" cy="3328887"/>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CE33EA3-697E-CD43-969B-73D038D70B15}"/>
                  </a:ext>
                </a:extLst>
              </p:cNvPr>
              <p:cNvSpPr txBox="1"/>
              <p:nvPr/>
            </p:nvSpPr>
            <p:spPr>
              <a:xfrm>
                <a:off x="4488872" y="4824037"/>
                <a:ext cx="32063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smtClean="0">
                              <a:solidFill>
                                <a:schemeClr val="tx1"/>
                              </a:solidFill>
                              <a:latin typeface="Cambria Math" panose="02040503050406030204" pitchFamily="18" charset="0"/>
                            </a:rPr>
                          </m:ctrlPr>
                        </m:sSubPr>
                        <m:e>
                          <m:r>
                            <a:rPr kumimoji="1" lang="en-US" altLang="zh-CN" b="1" i="1" smtClean="0">
                              <a:solidFill>
                                <a:schemeClr val="tx1"/>
                              </a:solidFill>
                              <a:latin typeface="Cambria Math" panose="02040503050406030204" pitchFamily="18" charset="0"/>
                            </a:rPr>
                            <m:t>𝝌</m:t>
                          </m:r>
                        </m:e>
                        <m:sub>
                          <m:r>
                            <a:rPr kumimoji="1" lang="en-US" altLang="zh-CN" b="1" i="1" smtClean="0">
                              <a:solidFill>
                                <a:schemeClr val="tx1"/>
                              </a:solidFill>
                              <a:latin typeface="Cambria Math" panose="02040503050406030204" pitchFamily="18" charset="0"/>
                            </a:rPr>
                            <m:t>𝒓</m:t>
                          </m:r>
                        </m:sub>
                      </m:sSub>
                      <m:r>
                        <a:rPr kumimoji="1" lang="en-US" altLang="zh-CN" b="1" i="1" smtClean="0">
                          <a:solidFill>
                            <a:schemeClr val="tx1"/>
                          </a:solidFill>
                          <a:latin typeface="Cambria Math" panose="02040503050406030204" pitchFamily="18" charset="0"/>
                        </a:rPr>
                        <m:t>~</m:t>
                      </m:r>
                      <m:r>
                        <a:rPr kumimoji="1" lang="en-US" altLang="zh-CN" b="1" i="1" smtClean="0">
                          <a:solidFill>
                            <a:schemeClr val="tx1"/>
                          </a:solidFill>
                          <a:latin typeface="Cambria Math" panose="02040503050406030204" pitchFamily="18" charset="0"/>
                        </a:rPr>
                        <m:t>𝟎</m:t>
                      </m:r>
                      <m:r>
                        <a:rPr kumimoji="1" lang="en-US" altLang="zh-CN" b="1" i="1" smtClean="0">
                          <a:solidFill>
                            <a:schemeClr val="tx1"/>
                          </a:solidFill>
                          <a:latin typeface="Cambria Math" panose="02040503050406030204" pitchFamily="18" charset="0"/>
                        </a:rPr>
                        <m:t>.</m:t>
                      </m:r>
                      <m:r>
                        <a:rPr kumimoji="1" lang="en-US" altLang="zh-CN" b="1" i="1" smtClean="0">
                          <a:solidFill>
                            <a:schemeClr val="tx1"/>
                          </a:solidFill>
                          <a:latin typeface="Cambria Math" panose="02040503050406030204" pitchFamily="18" charset="0"/>
                        </a:rPr>
                        <m:t>𝟐</m:t>
                      </m:r>
                      <m:r>
                        <a:rPr kumimoji="1" lang="en-US" altLang="zh-CN" b="1" i="1" smtClean="0">
                          <a:solidFill>
                            <a:schemeClr val="tx1"/>
                          </a:solidFill>
                          <a:latin typeface="Cambria Math" panose="02040503050406030204" pitchFamily="18" charset="0"/>
                        </a:rPr>
                        <m:t>, </m:t>
                      </m:r>
                      <m:sSub>
                        <m:sSubPr>
                          <m:ctrlPr>
                            <a:rPr kumimoji="1" lang="en-US" altLang="zh-CN" b="1" i="1" smtClean="0">
                              <a:solidFill>
                                <a:schemeClr val="tx1"/>
                              </a:solidFill>
                              <a:latin typeface="Cambria Math" panose="02040503050406030204" pitchFamily="18" charset="0"/>
                            </a:rPr>
                          </m:ctrlPr>
                        </m:sSubPr>
                        <m:e>
                          <m:r>
                            <a:rPr kumimoji="1" lang="en-US" altLang="zh-CN" b="1" i="1" smtClean="0">
                              <a:solidFill>
                                <a:schemeClr val="tx1"/>
                              </a:solidFill>
                              <a:latin typeface="Cambria Math" panose="02040503050406030204" pitchFamily="18" charset="0"/>
                            </a:rPr>
                            <m:t>𝝌</m:t>
                          </m:r>
                        </m:e>
                        <m:sub>
                          <m:r>
                            <a:rPr kumimoji="1" lang="en-US" altLang="zh-CN" b="1" i="1" smtClean="0">
                              <a:solidFill>
                                <a:schemeClr val="tx1"/>
                              </a:solidFill>
                              <a:latin typeface="Cambria Math" panose="02040503050406030204" pitchFamily="18" charset="0"/>
                            </a:rPr>
                            <m:t>𝒔</m:t>
                          </m:r>
                        </m:sub>
                      </m:sSub>
                      <m:r>
                        <a:rPr kumimoji="1" lang="en-US" altLang="zh-CN" b="1" i="1" smtClean="0">
                          <a:solidFill>
                            <a:schemeClr val="tx1"/>
                          </a:solidFill>
                          <a:latin typeface="Cambria Math" panose="02040503050406030204" pitchFamily="18" charset="0"/>
                        </a:rPr>
                        <m:t>~</m:t>
                      </m:r>
                      <m:r>
                        <a:rPr kumimoji="1" lang="en-US" altLang="zh-CN" b="1" i="1" smtClean="0">
                          <a:solidFill>
                            <a:schemeClr val="tx1"/>
                          </a:solidFill>
                          <a:latin typeface="Cambria Math" panose="02040503050406030204" pitchFamily="18" charset="0"/>
                        </a:rPr>
                        <m:t>𝟎</m:t>
                      </m:r>
                      <m:r>
                        <a:rPr kumimoji="1" lang="en-US" altLang="zh-CN" b="1" i="1" smtClean="0">
                          <a:solidFill>
                            <a:schemeClr val="tx1"/>
                          </a:solidFill>
                          <a:latin typeface="Cambria Math" panose="02040503050406030204" pitchFamily="18" charset="0"/>
                        </a:rPr>
                        <m:t>.</m:t>
                      </m:r>
                      <m:r>
                        <a:rPr kumimoji="1" lang="en-US" altLang="zh-CN" b="1" i="1" smtClean="0">
                          <a:solidFill>
                            <a:schemeClr val="tx1"/>
                          </a:solidFill>
                          <a:latin typeface="Cambria Math" panose="02040503050406030204" pitchFamily="18" charset="0"/>
                        </a:rPr>
                        <m:t>𝟎𝟓</m:t>
                      </m:r>
                    </m:oMath>
                  </m:oMathPara>
                </a14:m>
                <a:endParaRPr kumimoji="1" lang="zh-CN" altLang="en-US" b="1" dirty="0">
                  <a:solidFill>
                    <a:schemeClr val="tx1"/>
                  </a:solidFill>
                </a:endParaRPr>
              </a:p>
            </p:txBody>
          </p:sp>
        </mc:Choice>
        <mc:Fallback xmlns="">
          <p:sp>
            <p:nvSpPr>
              <p:cNvPr id="4" name="文本框 3">
                <a:extLst>
                  <a:ext uri="{FF2B5EF4-FFF2-40B4-BE49-F238E27FC236}">
                    <a16:creationId xmlns:a16="http://schemas.microsoft.com/office/drawing/2014/main" id="{8CE33EA3-697E-CD43-969B-73D038D70B15}"/>
                  </a:ext>
                </a:extLst>
              </p:cNvPr>
              <p:cNvSpPr txBox="1">
                <a:spLocks noRot="1" noChangeAspect="1" noMove="1" noResize="1" noEditPoints="1" noAdjustHandles="1" noChangeArrowheads="1" noChangeShapeType="1" noTextEdit="1"/>
              </p:cNvSpPr>
              <p:nvPr/>
            </p:nvSpPr>
            <p:spPr>
              <a:xfrm>
                <a:off x="4488872" y="4824037"/>
                <a:ext cx="3206337" cy="369332"/>
              </a:xfrm>
              <a:prstGeom prst="rect">
                <a:avLst/>
              </a:prstGeom>
              <a:blipFill>
                <a:blip r:embed="rId8"/>
                <a:stretch>
                  <a:fillRect b="-10000"/>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460C15D7-1F98-7947-9EFC-DBFE4626597A}"/>
              </a:ext>
            </a:extLst>
          </p:cNvPr>
          <p:cNvPicPr>
            <a:picLocks noChangeAspect="1"/>
          </p:cNvPicPr>
          <p:nvPr/>
        </p:nvPicPr>
        <p:blipFill>
          <a:blip r:embed="rId7"/>
          <a:stretch>
            <a:fillRect/>
          </a:stretch>
        </p:blipFill>
        <p:spPr>
          <a:xfrm>
            <a:off x="1079571" y="1864454"/>
            <a:ext cx="2340012" cy="3328887"/>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793E5E3-5C52-414F-A563-3C31211FDC4D}"/>
                  </a:ext>
                </a:extLst>
              </p:cNvPr>
              <p:cNvSpPr txBox="1"/>
              <p:nvPr/>
            </p:nvSpPr>
            <p:spPr>
              <a:xfrm>
                <a:off x="7433188" y="672211"/>
                <a:ext cx="4560890" cy="321114"/>
              </a:xfrm>
              <a:prstGeom prst="rect">
                <a:avLst/>
              </a:prstGeom>
              <a:noFill/>
            </p:spPr>
            <p:txBody>
              <a:bodyPr wrap="square" lIns="0" tIns="0" rIns="0" bIns="0" rtlCol="0">
                <a:spAutoFit/>
              </a:bodyPr>
              <a:lstStyle/>
              <a:p>
                <a14:m>
                  <m:oMath xmlns:m="http://schemas.openxmlformats.org/officeDocument/2006/math">
                    <m:sSub>
                      <m:sSubPr>
                        <m:ctrlPr>
                          <a:rPr kumimoji="1" lang="en-US" altLang="zh-CN" sz="2000" b="1" i="1" smtClean="0">
                            <a:solidFill>
                              <a:srgbClr val="0070C0"/>
                            </a:solidFill>
                            <a:latin typeface="Cambria Math" panose="02040503050406030204" pitchFamily="18" charset="0"/>
                          </a:rPr>
                        </m:ctrlPr>
                      </m:sSubPr>
                      <m:e>
                        <m:r>
                          <a:rPr kumimoji="1" lang="en-US" altLang="zh-CN" sz="2000" b="1" i="1" smtClean="0">
                            <a:solidFill>
                              <a:srgbClr val="0070C0"/>
                            </a:solidFill>
                            <a:latin typeface="Cambria Math" panose="02040503050406030204" pitchFamily="18" charset="0"/>
                          </a:rPr>
                          <m:t>𝑴</m:t>
                        </m:r>
                      </m:e>
                      <m:sub>
                        <m:r>
                          <a:rPr kumimoji="1" lang="en-US" altLang="zh-CN" sz="2000" b="1" i="1" smtClean="0">
                            <a:solidFill>
                              <a:srgbClr val="0070C0"/>
                            </a:solidFill>
                            <a:latin typeface="Cambria Math" panose="02040503050406030204" pitchFamily="18" charset="0"/>
                          </a:rPr>
                          <m:t>𝑻𝑶𝑽</m:t>
                        </m:r>
                      </m:sub>
                    </m:sSub>
                    <m:r>
                      <a:rPr kumimoji="1" lang="en-US" altLang="zh-CN" sz="2000" b="1" i="1" smtClean="0">
                        <a:solidFill>
                          <a:srgbClr val="0070C0"/>
                        </a:solidFill>
                        <a:latin typeface="Cambria Math" panose="02040503050406030204" pitchFamily="18" charset="0"/>
                      </a:rPr>
                      <m:t>&lt;~</m:t>
                    </m:r>
                    <m:r>
                      <a:rPr kumimoji="1" lang="en-US" altLang="zh-CN" sz="2000" b="1" i="1" smtClean="0">
                        <a:solidFill>
                          <a:srgbClr val="0070C0"/>
                        </a:solidFill>
                        <a:latin typeface="Cambria Math" panose="02040503050406030204" pitchFamily="18" charset="0"/>
                      </a:rPr>
                      <m:t>𝟐</m:t>
                    </m:r>
                    <m:r>
                      <a:rPr kumimoji="1" lang="en-US" altLang="zh-CN" sz="2000" b="1" i="1" smtClean="0">
                        <a:solidFill>
                          <a:srgbClr val="0070C0"/>
                        </a:solidFill>
                        <a:latin typeface="Cambria Math" panose="02040503050406030204" pitchFamily="18" charset="0"/>
                      </a:rPr>
                      <m:t>.</m:t>
                    </m:r>
                    <m:r>
                      <a:rPr kumimoji="1" lang="en-US" altLang="zh-CN" sz="2000" b="1" i="1" smtClean="0">
                        <a:solidFill>
                          <a:srgbClr val="0070C0"/>
                        </a:solidFill>
                        <a:latin typeface="Cambria Math" panose="02040503050406030204" pitchFamily="18" charset="0"/>
                      </a:rPr>
                      <m:t>𝟑</m:t>
                    </m:r>
                    <m:sSub>
                      <m:sSubPr>
                        <m:ctrlPr>
                          <a:rPr kumimoji="1" lang="en-US" altLang="zh-CN" sz="2000" b="1" i="1" smtClean="0">
                            <a:solidFill>
                              <a:srgbClr val="0070C0"/>
                            </a:solidFill>
                            <a:latin typeface="Cambria Math" panose="02040503050406030204" pitchFamily="18" charset="0"/>
                          </a:rPr>
                        </m:ctrlPr>
                      </m:sSubPr>
                      <m:e>
                        <m:r>
                          <a:rPr kumimoji="1" lang="en-US" altLang="zh-CN" sz="2000" b="1" i="1" smtClean="0">
                            <a:solidFill>
                              <a:srgbClr val="0070C0"/>
                            </a:solidFill>
                            <a:latin typeface="Cambria Math" panose="02040503050406030204" pitchFamily="18" charset="0"/>
                          </a:rPr>
                          <m:t>𝑴</m:t>
                        </m:r>
                      </m:e>
                      <m:sub>
                        <m:r>
                          <a:rPr kumimoji="1" lang="en-US" altLang="zh-CN" sz="2000" b="1" i="1" smtClean="0">
                            <a:solidFill>
                              <a:srgbClr val="0070C0"/>
                            </a:solidFill>
                            <a:latin typeface="Cambria Math" panose="02040503050406030204" pitchFamily="18" charset="0"/>
                          </a:rPr>
                          <m:t>⊙</m:t>
                        </m:r>
                      </m:sub>
                    </m:sSub>
                  </m:oMath>
                </a14:m>
                <a:r>
                  <a:rPr kumimoji="1" lang="en-US" altLang="zh-CN" sz="2000" b="1" dirty="0">
                    <a:solidFill>
                      <a:srgbClr val="0070C0"/>
                    </a:solidFill>
                  </a:rPr>
                  <a:t> </a:t>
                </a:r>
                <a:r>
                  <a:rPr kumimoji="1" lang="en-US" altLang="zh-CN" sz="2000" b="1" dirty="0"/>
                  <a:t>(Shibata et al. 2019)</a:t>
                </a:r>
                <a:endParaRPr kumimoji="1" lang="zh-CN" altLang="en-US" sz="2000" b="1" dirty="0"/>
              </a:p>
            </p:txBody>
          </p:sp>
        </mc:Choice>
        <mc:Fallback xmlns="">
          <p:sp>
            <p:nvSpPr>
              <p:cNvPr id="6" name="文本框 5">
                <a:extLst>
                  <a:ext uri="{FF2B5EF4-FFF2-40B4-BE49-F238E27FC236}">
                    <a16:creationId xmlns:a16="http://schemas.microsoft.com/office/drawing/2014/main" id="{0793E5E3-5C52-414F-A563-3C31211FDC4D}"/>
                  </a:ext>
                </a:extLst>
              </p:cNvPr>
              <p:cNvSpPr txBox="1">
                <a:spLocks noRot="1" noChangeAspect="1" noMove="1" noResize="1" noEditPoints="1" noAdjustHandles="1" noChangeArrowheads="1" noChangeShapeType="1" noTextEdit="1"/>
              </p:cNvSpPr>
              <p:nvPr/>
            </p:nvSpPr>
            <p:spPr>
              <a:xfrm>
                <a:off x="7433188" y="672211"/>
                <a:ext cx="4560890" cy="321114"/>
              </a:xfrm>
              <a:prstGeom prst="rect">
                <a:avLst/>
              </a:prstGeom>
              <a:blipFill>
                <a:blip r:embed="rId9"/>
                <a:stretch>
                  <a:fillRect l="-1944" t="-22222" b="-407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938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50BA581-B46C-A343-B9AE-0C70D2FC8743}"/>
              </a:ext>
            </a:extLst>
          </p:cNvPr>
          <p:cNvSpPr txBox="1"/>
          <p:nvPr/>
        </p:nvSpPr>
        <p:spPr>
          <a:xfrm>
            <a:off x="688768" y="439387"/>
            <a:ext cx="8134597" cy="461665"/>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Can we pin our hope on post-merger GWs detection?</a:t>
            </a:r>
            <a:endParaRPr kumimoji="1" lang="zh-CN" altLang="en-US" sz="2400" b="1"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A5181449-E6B6-8544-9042-AFC2B5CEF835}"/>
              </a:ext>
            </a:extLst>
          </p:cNvPr>
          <p:cNvPicPr>
            <a:picLocks noChangeAspect="1"/>
          </p:cNvPicPr>
          <p:nvPr/>
        </p:nvPicPr>
        <p:blipFill>
          <a:blip r:embed="rId2"/>
          <a:stretch>
            <a:fillRect/>
          </a:stretch>
        </p:blipFill>
        <p:spPr>
          <a:xfrm>
            <a:off x="171506" y="2169303"/>
            <a:ext cx="3936369" cy="2508258"/>
          </a:xfrm>
          <a:prstGeom prst="rect">
            <a:avLst/>
          </a:prstGeom>
        </p:spPr>
      </p:pic>
      <p:pic>
        <p:nvPicPr>
          <p:cNvPr id="5" name="图片 4">
            <a:extLst>
              <a:ext uri="{FF2B5EF4-FFF2-40B4-BE49-F238E27FC236}">
                <a16:creationId xmlns:a16="http://schemas.microsoft.com/office/drawing/2014/main" id="{9C13A789-1928-F94B-80A5-98F8C80A2EDF}"/>
              </a:ext>
            </a:extLst>
          </p:cNvPr>
          <p:cNvPicPr>
            <a:picLocks noChangeAspect="1"/>
          </p:cNvPicPr>
          <p:nvPr/>
        </p:nvPicPr>
        <p:blipFill>
          <a:blip r:embed="rId3"/>
          <a:stretch>
            <a:fillRect/>
          </a:stretch>
        </p:blipFill>
        <p:spPr>
          <a:xfrm>
            <a:off x="7976992" y="2028692"/>
            <a:ext cx="3967632" cy="2531076"/>
          </a:xfrm>
          <a:prstGeom prst="rect">
            <a:avLst/>
          </a:prstGeom>
        </p:spPr>
      </p:pic>
      <p:pic>
        <p:nvPicPr>
          <p:cNvPr id="6" name="图片 5">
            <a:extLst>
              <a:ext uri="{FF2B5EF4-FFF2-40B4-BE49-F238E27FC236}">
                <a16:creationId xmlns:a16="http://schemas.microsoft.com/office/drawing/2014/main" id="{0976A5F8-406A-204B-BC6B-C3E2B632A2AD}"/>
              </a:ext>
            </a:extLst>
          </p:cNvPr>
          <p:cNvPicPr>
            <a:picLocks noChangeAspect="1"/>
          </p:cNvPicPr>
          <p:nvPr/>
        </p:nvPicPr>
        <p:blipFill>
          <a:blip r:embed="rId4"/>
          <a:stretch>
            <a:fillRect/>
          </a:stretch>
        </p:blipFill>
        <p:spPr>
          <a:xfrm>
            <a:off x="8157407" y="992294"/>
            <a:ext cx="1803400" cy="825500"/>
          </a:xfrm>
          <a:prstGeom prst="rect">
            <a:avLst/>
          </a:prstGeom>
        </p:spPr>
      </p:pic>
      <p:sp>
        <p:nvSpPr>
          <p:cNvPr id="9" name="文本框 8">
            <a:extLst>
              <a:ext uri="{FF2B5EF4-FFF2-40B4-BE49-F238E27FC236}">
                <a16:creationId xmlns:a16="http://schemas.microsoft.com/office/drawing/2014/main" id="{29DAE486-94B3-FF48-A405-19FBF369285C}"/>
              </a:ext>
            </a:extLst>
          </p:cNvPr>
          <p:cNvSpPr txBox="1"/>
          <p:nvPr/>
        </p:nvSpPr>
        <p:spPr>
          <a:xfrm>
            <a:off x="688768" y="1035204"/>
            <a:ext cx="6903158" cy="461665"/>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Secular GW signal from a long-lived post-merger NS</a:t>
            </a:r>
            <a:endParaRPr kumimoji="1"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87BD041-DE06-2C46-969E-59179A8B6986}"/>
                  </a:ext>
                </a:extLst>
              </p:cNvPr>
              <p:cNvSpPr txBox="1"/>
              <p:nvPr/>
            </p:nvSpPr>
            <p:spPr>
              <a:xfrm>
                <a:off x="876405" y="4920837"/>
                <a:ext cx="10363319" cy="707886"/>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kumimoji="1" lang="en-US" altLang="zh-CN" sz="2000" b="1" i="1" smtClean="0">
                        <a:latin typeface="Cambria Math" panose="02040503050406030204" pitchFamily="18" charset="0"/>
                      </a:rPr>
                      <m:t>𝟏</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𝟏𝟎</m:t>
                    </m:r>
                    <m:r>
                      <a:rPr kumimoji="1" lang="en-US" altLang="zh-CN" sz="2000" b="1" i="1" smtClean="0">
                        <a:latin typeface="Cambria Math" panose="02040503050406030204" pitchFamily="18" charset="0"/>
                      </a:rPr>
                      <m:t>%</m:t>
                    </m:r>
                  </m:oMath>
                </a14:m>
                <a:r>
                  <a:rPr kumimoji="1" lang="en-US" altLang="zh-CN" sz="2000" b="1" dirty="0">
                    <a:latin typeface="Times New Roman" panose="02020603050405020304" pitchFamily="18" charset="0"/>
                    <a:cs typeface="Times New Roman" panose="02020603050405020304" pitchFamily="18" charset="0"/>
                  </a:rPr>
                  <a:t> of BNS mergers detected by LIGO A+ will have a detectable secular GW signal</a:t>
                </a:r>
              </a:p>
              <a:p>
                <a:pPr marL="285750" indent="-285750">
                  <a:buFont typeface="Arial" panose="020B0604020202020204" pitchFamily="34" charset="0"/>
                  <a:buChar char="•"/>
                </a:pPr>
                <a:r>
                  <a:rPr kumimoji="1" lang="en-US" altLang="zh-CN" sz="2000" b="1" dirty="0">
                    <a:solidFill>
                      <a:srgbClr val="0070C0"/>
                    </a:solidFill>
                    <a:latin typeface="Times New Roman" panose="02020603050405020304" pitchFamily="18" charset="0"/>
                    <a:cs typeface="Times New Roman" panose="02020603050405020304" pitchFamily="18" charset="0"/>
                  </a:rPr>
                  <a:t>Very advanced kilohertz GW detector is required</a:t>
                </a:r>
                <a:endParaRPr kumimoji="1" lang="zh-CN" altLang="en-US" sz="2000" b="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D87BD041-DE06-2C46-969E-59179A8B6986}"/>
                  </a:ext>
                </a:extLst>
              </p:cNvPr>
              <p:cNvSpPr txBox="1">
                <a:spLocks noRot="1" noChangeAspect="1" noMove="1" noResize="1" noEditPoints="1" noAdjustHandles="1" noChangeArrowheads="1" noChangeShapeType="1" noTextEdit="1"/>
              </p:cNvSpPr>
              <p:nvPr/>
            </p:nvSpPr>
            <p:spPr>
              <a:xfrm>
                <a:off x="876405" y="4920837"/>
                <a:ext cx="10363319" cy="707886"/>
              </a:xfrm>
              <a:prstGeom prst="rect">
                <a:avLst/>
              </a:prstGeom>
              <a:blipFill>
                <a:blip r:embed="rId5"/>
                <a:stretch>
                  <a:fillRect l="-612" t="-5263" b="-14035"/>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F572EC67-82D4-024D-BCBC-28DC43211A7C}"/>
              </a:ext>
            </a:extLst>
          </p:cNvPr>
          <p:cNvSpPr txBox="1"/>
          <p:nvPr/>
        </p:nvSpPr>
        <p:spPr>
          <a:xfrm>
            <a:off x="8197321" y="5715238"/>
            <a:ext cx="3526973"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(Chen, Liu, </a:t>
            </a:r>
            <a:r>
              <a:rPr kumimoji="1" lang="en-US" altLang="zh-CN" b="1" dirty="0">
                <a:latin typeface="Times New Roman" panose="02020603050405020304" pitchFamily="18" charset="0"/>
                <a:cs typeface="Times New Roman" panose="02020603050405020304" pitchFamily="18" charset="0"/>
              </a:rPr>
              <a:t>Ai</a:t>
            </a:r>
            <a:r>
              <a:rPr kumimoji="1" lang="en-US" altLang="zh-CN" dirty="0">
                <a:latin typeface="Times New Roman" panose="02020603050405020304" pitchFamily="18" charset="0"/>
                <a:cs typeface="Times New Roman" panose="02020603050405020304" pitchFamily="18" charset="0"/>
              </a:rPr>
              <a:t> et al. 2023,MNRAS)</a:t>
            </a:r>
            <a:endParaRPr kumimoji="1" lang="zh-CN" altLang="en-US"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9390C5FE-558D-5B48-8F5A-F723877ECD0A}"/>
              </a:ext>
            </a:extLst>
          </p:cNvPr>
          <p:cNvPicPr>
            <a:picLocks noChangeAspect="1"/>
          </p:cNvPicPr>
          <p:nvPr/>
        </p:nvPicPr>
        <p:blipFill>
          <a:blip r:embed="rId6"/>
          <a:stretch>
            <a:fillRect/>
          </a:stretch>
        </p:blipFill>
        <p:spPr>
          <a:xfrm>
            <a:off x="3778429" y="2000861"/>
            <a:ext cx="4559272" cy="2586737"/>
          </a:xfrm>
          <a:prstGeom prst="rect">
            <a:avLst/>
          </a:prstGeom>
        </p:spPr>
      </p:pic>
    </p:spTree>
    <p:extLst>
      <p:ext uri="{BB962C8B-B14F-4D97-AF65-F5344CB8AC3E}">
        <p14:creationId xmlns:p14="http://schemas.microsoft.com/office/powerpoint/2010/main" val="245230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D79CE0-A584-2944-B203-5CA60392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42" y="1877195"/>
            <a:ext cx="3730206" cy="323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F46B00D2-1B82-AD45-AB04-B75D9FB5858F}"/>
              </a:ext>
            </a:extLst>
          </p:cNvPr>
          <p:cNvSpPr txBox="1"/>
          <p:nvPr/>
        </p:nvSpPr>
        <p:spPr>
          <a:xfrm>
            <a:off x="1164741" y="1003641"/>
            <a:ext cx="6714315"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X-ray Internal plateau:  </a:t>
            </a:r>
            <a:r>
              <a:rPr kumimoji="1" lang="en-US" altLang="zh-CN" sz="2000" b="1" dirty="0">
                <a:solidFill>
                  <a:schemeClr val="accent1"/>
                </a:solidFill>
                <a:latin typeface="Times New Roman" panose="02020603050405020304" pitchFamily="18" charset="0"/>
                <a:cs typeface="Times New Roman" panose="02020603050405020304" pitchFamily="18" charset="0"/>
              </a:rPr>
              <a:t>SMNS </a:t>
            </a:r>
            <a:r>
              <a:rPr kumimoji="1" lang="en-US" altLang="zh-CN" sz="2000" b="1" dirty="0">
                <a:solidFill>
                  <a:schemeClr val="accent1"/>
                </a:solidFill>
                <a:latin typeface="Times New Roman" panose="02020603050405020304" pitchFamily="18" charset="0"/>
                <a:cs typeface="Times New Roman" panose="02020603050405020304" pitchFamily="18" charset="0"/>
                <a:sym typeface="Wingdings" pitchFamily="2" charset="2"/>
              </a:rPr>
              <a:t> BH    </a:t>
            </a:r>
            <a:r>
              <a:rPr kumimoji="1" lang="en-US" altLang="zh-CN" sz="2000" b="1" dirty="0">
                <a:latin typeface="Times New Roman" panose="02020603050405020304" pitchFamily="18" charset="0"/>
                <a:cs typeface="Times New Roman" panose="02020603050405020304" pitchFamily="18" charset="0"/>
                <a:sym typeface="Wingdings" pitchFamily="2" charset="2"/>
              </a:rPr>
              <a:t>(Bing’s talk)</a:t>
            </a:r>
            <a:endParaRPr kumimoji="1" lang="zh-CN"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7" name="TextBox 8">
            <a:extLst>
              <a:ext uri="{FF2B5EF4-FFF2-40B4-BE49-F238E27FC236}">
                <a16:creationId xmlns:a16="http://schemas.microsoft.com/office/drawing/2014/main" id="{316CFBB3-6C4E-2A42-9EB0-CE25A885B687}"/>
              </a:ext>
            </a:extLst>
          </p:cNvPr>
          <p:cNvSpPr txBox="1"/>
          <p:nvPr/>
        </p:nvSpPr>
        <p:spPr>
          <a:xfrm>
            <a:off x="2350645" y="5113016"/>
            <a:ext cx="1573482" cy="369332"/>
          </a:xfrm>
          <a:prstGeom prst="rect">
            <a:avLst/>
          </a:prstGeom>
          <a:noFill/>
        </p:spPr>
        <p:txBody>
          <a:bodyPr wrap="square">
            <a:spAutoFit/>
          </a:bodyPr>
          <a:lstStyle/>
          <a:p>
            <a:r>
              <a:rPr lang="en-US" altLang="en-US" sz="1800" dirty="0">
                <a:latin typeface="Times New Roman" panose="02020603050405020304" pitchFamily="18" charset="0"/>
                <a:cs typeface="Times New Roman" panose="02020603050405020304" pitchFamily="18" charset="0"/>
              </a:rPr>
              <a:t>(Li et al. 2016)</a:t>
            </a:r>
            <a:endParaRPr 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55D8F3EC-9BD7-164A-A2B2-DA5F41AA67D6}"/>
              </a:ext>
            </a:extLst>
          </p:cNvPr>
          <p:cNvSpPr txBox="1"/>
          <p:nvPr/>
        </p:nvSpPr>
        <p:spPr>
          <a:xfrm>
            <a:off x="1164742" y="409089"/>
            <a:ext cx="5938587" cy="461665"/>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EM features associated with a SMNS</a:t>
            </a:r>
            <a:endParaRPr kumimoji="1" lang="zh-CN" altLang="en-US" sz="2400" b="1"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3BF80FED-3B02-BF45-828B-C5BCE76B88FB}"/>
              </a:ext>
            </a:extLst>
          </p:cNvPr>
          <p:cNvPicPr>
            <a:picLocks noChangeAspect="1"/>
          </p:cNvPicPr>
          <p:nvPr/>
        </p:nvPicPr>
        <p:blipFill>
          <a:blip r:embed="rId3"/>
          <a:stretch>
            <a:fillRect/>
          </a:stretch>
        </p:blipFill>
        <p:spPr>
          <a:xfrm>
            <a:off x="4605493" y="2009565"/>
            <a:ext cx="3957570" cy="2971079"/>
          </a:xfrm>
          <a:prstGeom prst="rect">
            <a:avLst/>
          </a:prstGeom>
        </p:spPr>
      </p:pic>
      <p:sp>
        <p:nvSpPr>
          <p:cNvPr id="10" name="TextBox 12">
            <a:extLst>
              <a:ext uri="{FF2B5EF4-FFF2-40B4-BE49-F238E27FC236}">
                <a16:creationId xmlns:a16="http://schemas.microsoft.com/office/drawing/2014/main" id="{1B25EA53-3850-544F-BC89-7B0317772C69}"/>
              </a:ext>
            </a:extLst>
          </p:cNvPr>
          <p:cNvSpPr txBox="1">
            <a:spLocks noChangeArrowheads="1"/>
          </p:cNvSpPr>
          <p:nvPr/>
        </p:nvSpPr>
        <p:spPr bwMode="auto">
          <a:xfrm>
            <a:off x="6025632" y="5113016"/>
            <a:ext cx="1853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anose="020B0600000000000000"/>
                <a:cs typeface="Osaka" panose="020B0600000000000000"/>
              </a:defRPr>
            </a:lvl1pPr>
            <a:lvl2pPr marL="742950" indent="-285750">
              <a:spcBef>
                <a:spcPct val="20000"/>
              </a:spcBef>
              <a:buChar char="–"/>
              <a:defRPr sz="2800">
                <a:solidFill>
                  <a:schemeClr val="tx1"/>
                </a:solidFill>
                <a:latin typeface="Arial" panose="020B0604020202020204" pitchFamily="34" charset="0"/>
                <a:ea typeface="Osaka" panose="020B0600000000000000"/>
                <a:cs typeface="Osaka" panose="020B0600000000000000"/>
              </a:defRPr>
            </a:lvl2pPr>
            <a:lvl3pPr marL="1143000" indent="-228600">
              <a:spcBef>
                <a:spcPct val="20000"/>
              </a:spcBef>
              <a:buChar char="•"/>
              <a:defRPr sz="2400">
                <a:solidFill>
                  <a:schemeClr val="tx1"/>
                </a:solidFill>
                <a:latin typeface="Arial" panose="020B0604020202020204" pitchFamily="34" charset="0"/>
                <a:ea typeface="Osaka" panose="020B0600000000000000"/>
                <a:cs typeface="Osaka" panose="020B0600000000000000"/>
              </a:defRPr>
            </a:lvl3pPr>
            <a:lvl4pPr marL="1600200" indent="-228600">
              <a:spcBef>
                <a:spcPct val="20000"/>
              </a:spcBef>
              <a:buChar char="–"/>
              <a:defRPr sz="2000">
                <a:solidFill>
                  <a:schemeClr val="tx1"/>
                </a:solidFill>
                <a:latin typeface="Arial" panose="020B0604020202020204" pitchFamily="34" charset="0"/>
                <a:ea typeface="Osaka" panose="020B0600000000000000"/>
                <a:cs typeface="Osaka" panose="020B0600000000000000"/>
              </a:defRPr>
            </a:lvl4pPr>
            <a:lvl5pPr marL="2057400" indent="-228600">
              <a:spcBef>
                <a:spcPct val="20000"/>
              </a:spcBef>
              <a:buChar char="»"/>
              <a:defRPr sz="2000">
                <a:solidFill>
                  <a:schemeClr val="tx1"/>
                </a:solidFill>
                <a:latin typeface="Arial" panose="020B0604020202020204" pitchFamily="34" charset="0"/>
                <a:ea typeface="Osaka" panose="020B0600000000000000"/>
                <a:cs typeface="Osaka" panose="020B060000000000000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a:cs typeface="Osaka" panose="020B060000000000000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a:cs typeface="Osaka" panose="020B060000000000000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a:cs typeface="Osaka" panose="020B060000000000000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a:cs typeface="Osaka" panose="020B0600000000000000"/>
              </a:defRPr>
            </a:lvl9pPr>
          </a:lstStyle>
          <a:p>
            <a:pPr>
              <a:spcBef>
                <a:spcPct val="0"/>
              </a:spcBef>
              <a:buFontTx/>
              <a:buNone/>
            </a:pPr>
            <a:r>
              <a:rPr lang="en-US" altLang="en-US" sz="1800" dirty="0">
                <a:latin typeface="Times New Roman" panose="02020603050405020304" pitchFamily="18" charset="0"/>
                <a:cs typeface="Times New Roman" panose="02020603050405020304" pitchFamily="18" charset="0"/>
              </a:rPr>
              <a:t>(</a:t>
            </a:r>
            <a:r>
              <a:rPr lang="en-US" altLang="en-US" sz="1800" dirty="0" err="1">
                <a:latin typeface="Times New Roman" panose="02020603050405020304" pitchFamily="18" charset="0"/>
                <a:cs typeface="Times New Roman" panose="02020603050405020304" pitchFamily="18" charset="0"/>
              </a:rPr>
              <a:t>Lü</a:t>
            </a:r>
            <a:r>
              <a:rPr lang="en-US" altLang="en-US" sz="1800" dirty="0">
                <a:latin typeface="Times New Roman" panose="02020603050405020304" pitchFamily="18" charset="0"/>
                <a:cs typeface="Times New Roman" panose="02020603050405020304" pitchFamily="18" charset="0"/>
              </a:rPr>
              <a:t> et al. 2015)</a:t>
            </a:r>
          </a:p>
        </p:txBody>
      </p:sp>
      <p:sp>
        <p:nvSpPr>
          <p:cNvPr id="12" name="文本框 11">
            <a:extLst>
              <a:ext uri="{FF2B5EF4-FFF2-40B4-BE49-F238E27FC236}">
                <a16:creationId xmlns:a16="http://schemas.microsoft.com/office/drawing/2014/main" id="{0604B3EA-61DB-0F4C-AB95-0B4D7EA276AA}"/>
              </a:ext>
            </a:extLst>
          </p:cNvPr>
          <p:cNvSpPr txBox="1"/>
          <p:nvPr/>
        </p:nvSpPr>
        <p:spPr>
          <a:xfrm>
            <a:off x="9048473" y="1727474"/>
            <a:ext cx="2991127" cy="3754874"/>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CDF-S-XT1</a:t>
            </a:r>
          </a:p>
          <a:p>
            <a:r>
              <a:rPr lang="en-US" altLang="zh-CN" b="1" dirty="0">
                <a:latin typeface="Times New Roman" panose="02020603050405020304" pitchFamily="18" charset="0"/>
                <a:cs typeface="Times New Roman" panose="02020603050405020304" pitchFamily="18" charset="0"/>
              </a:rPr>
              <a:t>(</a:t>
            </a:r>
            <a:r>
              <a:rPr lang="en-US" altLang="zh-CN" sz="1800" b="1" dirty="0">
                <a:effectLst/>
                <a:latin typeface="Times New Roman" panose="02020603050405020304" pitchFamily="18" charset="0"/>
                <a:cs typeface="Times New Roman" panose="02020603050405020304" pitchFamily="18" charset="0"/>
              </a:rPr>
              <a:t>Bauer et al. 2017, MNRAS</a:t>
            </a:r>
            <a:r>
              <a:rPr lang="en-US" altLang="zh-CN" b="1" dirty="0">
                <a:latin typeface="Times New Roman" panose="02020603050405020304" pitchFamily="18" charset="0"/>
                <a:cs typeface="Times New Roman" panose="02020603050405020304" pitchFamily="18" charset="0"/>
              </a:rPr>
              <a:t>)</a:t>
            </a:r>
            <a:endParaRPr lang="en-US" altLang="zh-CN" sz="1800" b="1"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CDF-S-XT2</a:t>
            </a:r>
          </a:p>
          <a:p>
            <a:r>
              <a:rPr lang="en-US" altLang="zh-CN" b="1" dirty="0">
                <a:latin typeface="Times New Roman" panose="02020603050405020304" pitchFamily="18" charset="0"/>
                <a:cs typeface="Times New Roman" panose="02020603050405020304" pitchFamily="18" charset="0"/>
              </a:rPr>
              <a:t>(</a:t>
            </a:r>
            <a:r>
              <a:rPr lang="en-US" altLang="zh-CN" b="1" dirty="0" err="1">
                <a:latin typeface="Times New Roman" panose="02020603050405020304" pitchFamily="18" charset="0"/>
                <a:cs typeface="Times New Roman" panose="02020603050405020304" pitchFamily="18" charset="0"/>
              </a:rPr>
              <a:t>Xue</a:t>
            </a:r>
            <a:r>
              <a:rPr lang="en-US" altLang="zh-CN" b="1" dirty="0">
                <a:latin typeface="Times New Roman" panose="02020603050405020304" pitchFamily="18" charset="0"/>
                <a:cs typeface="Times New Roman" panose="02020603050405020304" pitchFamily="18" charset="0"/>
              </a:rPr>
              <a:t> et al. 2019, Nature)</a:t>
            </a:r>
          </a:p>
          <a:p>
            <a:r>
              <a:rPr lang="en-US" altLang="zh-CN" sz="1800" b="1" dirty="0">
                <a:latin typeface="Times New Roman" panose="02020603050405020304" pitchFamily="18" charset="0"/>
                <a:cs typeface="Times New Roman" panose="02020603050405020304" pitchFamily="18" charset="0"/>
              </a:rPr>
              <a:t>XRT240423</a:t>
            </a:r>
          </a:p>
          <a:p>
            <a:r>
              <a:rPr lang="en-US" altLang="zh-CN" b="1" dirty="0">
                <a:latin typeface="Times New Roman" panose="02020603050405020304" pitchFamily="18" charset="0"/>
                <a:cs typeface="Times New Roman" panose="02020603050405020304" pitchFamily="18" charset="0"/>
              </a:rPr>
              <a:t>(Ai &amp; Zhang 2023, APJL)</a:t>
            </a:r>
            <a:endParaRPr lang="en-US" altLang="zh-CN" sz="1800" b="1"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GRB230307A</a:t>
            </a:r>
          </a:p>
          <a:p>
            <a:r>
              <a:rPr lang="en-US" altLang="zh-CN" b="1" dirty="0">
                <a:latin typeface="Times New Roman" panose="02020603050405020304" pitchFamily="18" charset="0"/>
                <a:cs typeface="Times New Roman" panose="02020603050405020304" pitchFamily="18" charset="0"/>
              </a:rPr>
              <a:t>(Sun et al. 2023)</a:t>
            </a:r>
          </a:p>
          <a:p>
            <a:r>
              <a:rPr lang="en-US" altLang="zh-CN" sz="1800" b="1" dirty="0">
                <a:latin typeface="Times New Roman" panose="02020603050405020304" pitchFamily="18" charset="0"/>
                <a:cs typeface="Times New Roman" panose="02020603050405020304" pitchFamily="18" charset="0"/>
              </a:rPr>
              <a:t>…….</a:t>
            </a:r>
          </a:p>
          <a:p>
            <a:endParaRPr lang="en-US" altLang="zh-CN" b="1"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See Sun et al. 2017, 2019</a:t>
            </a:r>
          </a:p>
          <a:p>
            <a:r>
              <a:rPr lang="en-US" altLang="zh-CN" sz="2000" b="1" dirty="0">
                <a:latin typeface="Times New Roman" panose="02020603050405020304" pitchFamily="18" charset="0"/>
                <a:cs typeface="Times New Roman" panose="02020603050405020304" pitchFamily="18" charset="0"/>
              </a:rPr>
              <a:t>for a unified model</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13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4133A5-9D48-8040-9561-23BBF0E03C4A}"/>
              </a:ext>
            </a:extLst>
          </p:cNvPr>
          <p:cNvSpPr txBox="1"/>
          <p:nvPr/>
        </p:nvSpPr>
        <p:spPr>
          <a:xfrm>
            <a:off x="1142434" y="208274"/>
            <a:ext cx="3363063" cy="461665"/>
          </a:xfrm>
          <a:prstGeom prst="rect">
            <a:avLst/>
          </a:prstGeom>
          <a:noFill/>
        </p:spPr>
        <p:txBody>
          <a:bodyPr wrap="square" rtlCol="0">
            <a:spAutoFit/>
          </a:bodyPr>
          <a:lstStyle/>
          <a:p>
            <a:r>
              <a:rPr kumimoji="1" lang="en-US" altLang="zh-CN" sz="2400" b="1" dirty="0"/>
              <a:t>Only EM observation</a:t>
            </a:r>
            <a:endParaRPr kumimoji="1" lang="zh-CN" altLang="en-US" sz="2400" b="1" dirty="0"/>
          </a:p>
        </p:txBody>
      </p:sp>
      <p:pic>
        <p:nvPicPr>
          <p:cNvPr id="5" name="图片 4">
            <a:extLst>
              <a:ext uri="{FF2B5EF4-FFF2-40B4-BE49-F238E27FC236}">
                <a16:creationId xmlns:a16="http://schemas.microsoft.com/office/drawing/2014/main" id="{74231438-8BB0-AA4D-9573-C54196CD87C6}"/>
              </a:ext>
            </a:extLst>
          </p:cNvPr>
          <p:cNvPicPr>
            <a:picLocks noChangeAspect="1"/>
          </p:cNvPicPr>
          <p:nvPr/>
        </p:nvPicPr>
        <p:blipFill>
          <a:blip r:embed="rId3"/>
          <a:stretch>
            <a:fillRect/>
          </a:stretch>
        </p:blipFill>
        <p:spPr>
          <a:xfrm>
            <a:off x="1097413" y="834705"/>
            <a:ext cx="4017355" cy="4679939"/>
          </a:xfrm>
          <a:prstGeom prst="rect">
            <a:avLst/>
          </a:prstGeom>
        </p:spPr>
      </p:pic>
      <p:grpSp>
        <p:nvGrpSpPr>
          <p:cNvPr id="16" name="组合 15">
            <a:extLst>
              <a:ext uri="{FF2B5EF4-FFF2-40B4-BE49-F238E27FC236}">
                <a16:creationId xmlns:a16="http://schemas.microsoft.com/office/drawing/2014/main" id="{67E02D17-5A9F-7D4A-94D6-214DC728378F}"/>
              </a:ext>
            </a:extLst>
          </p:cNvPr>
          <p:cNvGrpSpPr/>
          <p:nvPr/>
        </p:nvGrpSpPr>
        <p:grpSpPr>
          <a:xfrm>
            <a:off x="6096000" y="1234697"/>
            <a:ext cx="4610027" cy="1996654"/>
            <a:chOff x="6305797" y="3943447"/>
            <a:chExt cx="4883637" cy="2233321"/>
          </a:xfrm>
        </p:grpSpPr>
        <p:pic>
          <p:nvPicPr>
            <p:cNvPr id="11" name="图片 10">
              <a:extLst>
                <a:ext uri="{FF2B5EF4-FFF2-40B4-BE49-F238E27FC236}">
                  <a16:creationId xmlns:a16="http://schemas.microsoft.com/office/drawing/2014/main" id="{518A1088-CF4F-E642-838F-74681ABB1329}"/>
                </a:ext>
              </a:extLst>
            </p:cNvPr>
            <p:cNvPicPr>
              <a:picLocks noChangeAspect="1"/>
            </p:cNvPicPr>
            <p:nvPr/>
          </p:nvPicPr>
          <p:blipFill>
            <a:blip r:embed="rId4"/>
            <a:stretch>
              <a:fillRect/>
            </a:stretch>
          </p:blipFill>
          <p:spPr>
            <a:xfrm>
              <a:off x="6305797" y="3943447"/>
              <a:ext cx="4713344" cy="494957"/>
            </a:xfrm>
            <a:prstGeom prst="rect">
              <a:avLst/>
            </a:prstGeom>
          </p:spPr>
        </p:pic>
        <p:pic>
          <p:nvPicPr>
            <p:cNvPr id="12" name="图片 11">
              <a:extLst>
                <a:ext uri="{FF2B5EF4-FFF2-40B4-BE49-F238E27FC236}">
                  <a16:creationId xmlns:a16="http://schemas.microsoft.com/office/drawing/2014/main" id="{B00A101D-15A4-A048-838C-0EAABDCE90CF}"/>
                </a:ext>
              </a:extLst>
            </p:cNvPr>
            <p:cNvPicPr>
              <a:picLocks noChangeAspect="1"/>
            </p:cNvPicPr>
            <p:nvPr/>
          </p:nvPicPr>
          <p:blipFill>
            <a:blip r:embed="rId5"/>
            <a:stretch>
              <a:fillRect/>
            </a:stretch>
          </p:blipFill>
          <p:spPr>
            <a:xfrm>
              <a:off x="7406476" y="4477671"/>
              <a:ext cx="3782958" cy="1164874"/>
            </a:xfrm>
            <a:prstGeom prst="rect">
              <a:avLst/>
            </a:prstGeom>
          </p:spPr>
        </p:pic>
        <p:pic>
          <p:nvPicPr>
            <p:cNvPr id="13" name="图片 12">
              <a:extLst>
                <a:ext uri="{FF2B5EF4-FFF2-40B4-BE49-F238E27FC236}">
                  <a16:creationId xmlns:a16="http://schemas.microsoft.com/office/drawing/2014/main" id="{CBB6E621-FB29-B14F-B08D-EE70D8B9D645}"/>
                </a:ext>
              </a:extLst>
            </p:cNvPr>
            <p:cNvPicPr>
              <a:picLocks noChangeAspect="1"/>
            </p:cNvPicPr>
            <p:nvPr/>
          </p:nvPicPr>
          <p:blipFill>
            <a:blip r:embed="rId6"/>
            <a:stretch>
              <a:fillRect/>
            </a:stretch>
          </p:blipFill>
          <p:spPr>
            <a:xfrm>
              <a:off x="7246062" y="5681812"/>
              <a:ext cx="2448730" cy="494956"/>
            </a:xfrm>
            <a:prstGeom prst="rect">
              <a:avLst/>
            </a:prstGeom>
          </p:spPr>
        </p:pic>
      </p:grpSp>
      <p:sp>
        <p:nvSpPr>
          <p:cNvPr id="14" name="文本框 13">
            <a:extLst>
              <a:ext uri="{FF2B5EF4-FFF2-40B4-BE49-F238E27FC236}">
                <a16:creationId xmlns:a16="http://schemas.microsoft.com/office/drawing/2014/main" id="{3DB0B123-9488-3D43-BF7B-E44E273B718D}"/>
              </a:ext>
            </a:extLst>
          </p:cNvPr>
          <p:cNvSpPr txBox="1"/>
          <p:nvPr/>
        </p:nvSpPr>
        <p:spPr>
          <a:xfrm>
            <a:off x="519048" y="5792436"/>
            <a:ext cx="6015053" cy="646331"/>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b="1" dirty="0">
                <a:solidFill>
                  <a:schemeClr val="accent1"/>
                </a:solidFill>
                <a:latin typeface="Times New Roman" panose="02020603050405020304" pitchFamily="18" charset="0"/>
                <a:cs typeface="Times New Roman" panose="02020603050405020304" pitchFamily="18" charset="0"/>
              </a:rPr>
              <a:t>144 </a:t>
            </a:r>
            <a:r>
              <a:rPr kumimoji="1" lang="en-US" altLang="zh-CN" b="1" dirty="0">
                <a:latin typeface="Times New Roman" panose="02020603050405020304" pitchFamily="18" charset="0"/>
                <a:cs typeface="Times New Roman" panose="02020603050405020304" pitchFamily="18" charset="0"/>
              </a:rPr>
              <a:t>short GRBs with X-ray afterglows detected by Swift</a:t>
            </a:r>
          </a:p>
          <a:p>
            <a:pPr marL="285750" indent="-285750">
              <a:buFont typeface="Arial" panose="020B0604020202020204" pitchFamily="34" charset="0"/>
              <a:buChar char="•"/>
            </a:pPr>
            <a:r>
              <a:rPr kumimoji="1" lang="en-US" altLang="zh-CN" b="1" dirty="0">
                <a:solidFill>
                  <a:srgbClr val="C00000"/>
                </a:solidFill>
                <a:latin typeface="Times New Roman" panose="02020603050405020304" pitchFamily="18" charset="0"/>
                <a:cs typeface="Times New Roman" panose="02020603050405020304" pitchFamily="18" charset="0"/>
              </a:rPr>
              <a:t>35</a:t>
            </a:r>
            <a:r>
              <a:rPr kumimoji="1" lang="en-US" altLang="zh-CN" b="1" dirty="0">
                <a:latin typeface="Times New Roman" panose="02020603050405020304" pitchFamily="18" charset="0"/>
                <a:cs typeface="Times New Roman" panose="02020603050405020304" pitchFamily="18" charset="0"/>
              </a:rPr>
              <a:t> has X-ray internal plateau</a:t>
            </a:r>
            <a:endParaRPr kumimoji="1" lang="zh-CN"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61A4663-C7E3-A44A-82C0-213D8BB23090}"/>
                  </a:ext>
                </a:extLst>
              </p:cNvPr>
              <p:cNvSpPr txBox="1"/>
              <p:nvPr/>
            </p:nvSpPr>
            <p:spPr>
              <a:xfrm>
                <a:off x="6534101" y="3552347"/>
                <a:ext cx="4171926" cy="923330"/>
              </a:xfrm>
              <a:prstGeom prst="rect">
                <a:avLst/>
              </a:prstGeom>
              <a:noFill/>
            </p:spPr>
            <p:txBody>
              <a:bodyPr wrap="square" rtlCol="0">
                <a:spAutoFit/>
              </a:bodyPr>
              <a:lstStyle/>
              <a:p>
                <a14:m>
                  <m:oMath xmlns:m="http://schemas.openxmlformats.org/officeDocument/2006/math">
                    <m:r>
                      <a:rPr kumimoji="1" lang="en-US" altLang="zh-CN" i="1" smtClean="0">
                        <a:latin typeface="Cambria Math" panose="02040503050406030204" pitchFamily="18" charset="0"/>
                        <a:ea typeface="Cambria Math" panose="02040503050406030204" pitchFamily="18" charset="0"/>
                      </a:rPr>
                      <m:t>ℛ</m:t>
                    </m:r>
                  </m:oMath>
                </a14:m>
                <a:r>
                  <a:rPr kumimoji="1" lang="en-US" altLang="zh-CN" dirty="0">
                    <a:latin typeface="Times New Roman" panose="02020603050405020304" pitchFamily="18" charset="0"/>
                    <a:cs typeface="Times New Roman" panose="02020603050405020304" pitchFamily="18" charset="0"/>
                  </a:rPr>
                  <a:t>: BNS total mass distribution</a:t>
                </a:r>
              </a:p>
              <a:p>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𝑒𝑟𝑟</m:t>
                        </m:r>
                      </m:sub>
                    </m:sSub>
                  </m:oMath>
                </a14:m>
                <a:r>
                  <a:rPr kumimoji="1" lang="en-US" altLang="zh-CN" dirty="0">
                    <a:latin typeface="Times New Roman" panose="02020603050405020304" pitchFamily="18" charset="0"/>
                    <a:cs typeface="Times New Roman" panose="02020603050405020304" pitchFamily="18" charset="0"/>
                  </a:rPr>
                  <a:t>: errors in calculating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r>
                          <a:rPr kumimoji="1" lang="en-US" altLang="zh-CN" b="0" i="1" smtClean="0">
                            <a:latin typeface="Cambria Math" panose="02040503050406030204" pitchFamily="18" charset="0"/>
                          </a:rPr>
                          <m:t>𝑟𝑒𝑚</m:t>
                        </m:r>
                      </m:sub>
                    </m:sSub>
                  </m:oMath>
                </a14:m>
                <a:endParaRPr kumimoji="1" lang="zh-CN" altLang="en-US"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a:rPr kumimoji="1" lang="en-US" altLang="zh-CN" b="0" i="1" smtClean="0">
                            <a:latin typeface="Cambria Math" panose="02040503050406030204" pitchFamily="18" charset="0"/>
                          </a:rPr>
                          <m:t>𝑋</m:t>
                        </m:r>
                      </m:sub>
                    </m:sSub>
                    <m:r>
                      <a:rPr kumimoji="1" lang="en-US" altLang="zh-CN" b="0" i="1" smtClean="0">
                        <a:latin typeface="Cambria Math" panose="02040503050406030204" pitchFamily="18" charset="0"/>
                      </a:rPr>
                      <m:t> </m:t>
                    </m:r>
                  </m:oMath>
                </a14:m>
                <a:r>
                  <a:rPr kumimoji="1" lang="en-US" altLang="zh-CN" dirty="0">
                    <a:latin typeface="Times New Roman" panose="02020603050405020304" pitchFamily="18" charset="0"/>
                    <a:cs typeface="Times New Roman" panose="02020603050405020304" pitchFamily="18" charset="0"/>
                  </a:rPr>
                  <a:t>: X-ray internal fraction in observation</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F61A4663-C7E3-A44A-82C0-213D8BB23090}"/>
                  </a:ext>
                </a:extLst>
              </p:cNvPr>
              <p:cNvSpPr txBox="1">
                <a:spLocks noRot="1" noChangeAspect="1" noMove="1" noResize="1" noEditPoints="1" noAdjustHandles="1" noChangeArrowheads="1" noChangeShapeType="1" noTextEdit="1"/>
              </p:cNvSpPr>
              <p:nvPr/>
            </p:nvSpPr>
            <p:spPr>
              <a:xfrm>
                <a:off x="6534101" y="3552347"/>
                <a:ext cx="4171926" cy="923330"/>
              </a:xfrm>
              <a:prstGeom prst="rect">
                <a:avLst/>
              </a:prstGeom>
              <a:blipFill>
                <a:blip r:embed="rId7"/>
                <a:stretch>
                  <a:fillRect l="-304" t="-2703" b="-9459"/>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7386B9BE-3EF1-B44C-AABA-A9CC62B2DE28}"/>
              </a:ext>
            </a:extLst>
          </p:cNvPr>
          <p:cNvSpPr txBox="1"/>
          <p:nvPr/>
        </p:nvSpPr>
        <p:spPr>
          <a:xfrm>
            <a:off x="6534101" y="4624976"/>
            <a:ext cx="45465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(Gao et al. 2016,PRD; Ai et al. 2023,MNRAS)</a:t>
            </a:r>
            <a:endParaRPr kumimoji="1"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E9573AC-3E20-8A4E-AFD0-02A36DA00C61}"/>
              </a:ext>
            </a:extLst>
          </p:cNvPr>
          <p:cNvSpPr txBox="1"/>
          <p:nvPr/>
        </p:nvSpPr>
        <p:spPr>
          <a:xfrm>
            <a:off x="4712335" y="6168725"/>
            <a:ext cx="1658969" cy="369332"/>
          </a:xfrm>
          <a:prstGeom prst="rect">
            <a:avLst/>
          </a:prstGeom>
          <a:noFill/>
        </p:spPr>
        <p:txBody>
          <a:bodyPr wrap="square" rtlCol="0">
            <a:spAutoFit/>
          </a:bodyPr>
          <a:lstStyle/>
          <a:p>
            <a:r>
              <a:rPr kumimoji="1" lang="en-US" altLang="zh-CN" b="1" dirty="0"/>
              <a:t>~22%</a:t>
            </a:r>
            <a:endParaRPr kumimoji="1" lang="zh-CN" altLang="en-US" b="1" dirty="0"/>
          </a:p>
        </p:txBody>
      </p:sp>
    </p:spTree>
    <p:extLst>
      <p:ext uri="{BB962C8B-B14F-4D97-AF65-F5344CB8AC3E}">
        <p14:creationId xmlns:p14="http://schemas.microsoft.com/office/powerpoint/2010/main" val="411298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2D5DEC9-0312-6E4A-B25E-09A4FFAE7FA5}"/>
              </a:ext>
            </a:extLst>
          </p:cNvPr>
          <p:cNvSpPr txBox="1"/>
          <p:nvPr/>
        </p:nvSpPr>
        <p:spPr>
          <a:xfrm>
            <a:off x="1270661" y="288918"/>
            <a:ext cx="5474523" cy="461665"/>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Mass distribution of BNS mergers</a:t>
            </a:r>
            <a:endParaRPr kumimoji="1" lang="zh-CN" altLang="en-US" sz="2400" b="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6C8C2297-B5CE-7F4E-8174-48D8B3382C0D}"/>
              </a:ext>
            </a:extLst>
          </p:cNvPr>
          <p:cNvPicPr>
            <a:picLocks noChangeAspect="1"/>
          </p:cNvPicPr>
          <p:nvPr/>
        </p:nvPicPr>
        <p:blipFill>
          <a:blip r:embed="rId2"/>
          <a:stretch>
            <a:fillRect/>
          </a:stretch>
        </p:blipFill>
        <p:spPr>
          <a:xfrm>
            <a:off x="1567543" y="1022034"/>
            <a:ext cx="3372592" cy="5238281"/>
          </a:xfrm>
          <a:prstGeom prst="rect">
            <a:avLst/>
          </a:prstGeom>
        </p:spPr>
      </p:pic>
      <p:pic>
        <p:nvPicPr>
          <p:cNvPr id="6" name="图片 5">
            <a:extLst>
              <a:ext uri="{FF2B5EF4-FFF2-40B4-BE49-F238E27FC236}">
                <a16:creationId xmlns:a16="http://schemas.microsoft.com/office/drawing/2014/main" id="{2BBB25E8-A5FD-4944-B434-751996AE049B}"/>
              </a:ext>
            </a:extLst>
          </p:cNvPr>
          <p:cNvPicPr>
            <a:picLocks noChangeAspect="1"/>
          </p:cNvPicPr>
          <p:nvPr/>
        </p:nvPicPr>
        <p:blipFill>
          <a:blip r:embed="rId3"/>
          <a:stretch>
            <a:fillRect/>
          </a:stretch>
        </p:blipFill>
        <p:spPr>
          <a:xfrm>
            <a:off x="6250380" y="3134465"/>
            <a:ext cx="4199855" cy="2805216"/>
          </a:xfrm>
          <a:prstGeom prst="rect">
            <a:avLst/>
          </a:prstGeom>
        </p:spPr>
      </p:pic>
      <p:pic>
        <p:nvPicPr>
          <p:cNvPr id="7" name="图片 6">
            <a:extLst>
              <a:ext uri="{FF2B5EF4-FFF2-40B4-BE49-F238E27FC236}">
                <a16:creationId xmlns:a16="http://schemas.microsoft.com/office/drawing/2014/main" id="{98F70BB6-6B49-BF4A-BAFA-262E17F53CFA}"/>
              </a:ext>
            </a:extLst>
          </p:cNvPr>
          <p:cNvPicPr>
            <a:picLocks noChangeAspect="1"/>
          </p:cNvPicPr>
          <p:nvPr/>
        </p:nvPicPr>
        <p:blipFill>
          <a:blip r:embed="rId4"/>
          <a:stretch>
            <a:fillRect/>
          </a:stretch>
        </p:blipFill>
        <p:spPr>
          <a:xfrm>
            <a:off x="5655541" y="2428833"/>
            <a:ext cx="5702300" cy="685800"/>
          </a:xfrm>
          <a:prstGeom prst="rect">
            <a:avLst/>
          </a:prstGeom>
        </p:spPr>
      </p:pic>
      <p:sp>
        <p:nvSpPr>
          <p:cNvPr id="8" name="文本框 7">
            <a:extLst>
              <a:ext uri="{FF2B5EF4-FFF2-40B4-BE49-F238E27FC236}">
                <a16:creationId xmlns:a16="http://schemas.microsoft.com/office/drawing/2014/main" id="{FA5805B1-3D24-384D-8224-5EDF6F4AE62E}"/>
              </a:ext>
            </a:extLst>
          </p:cNvPr>
          <p:cNvSpPr txBox="1"/>
          <p:nvPr/>
        </p:nvSpPr>
        <p:spPr>
          <a:xfrm>
            <a:off x="5881172" y="1242811"/>
            <a:ext cx="5946652" cy="954107"/>
          </a:xfrm>
          <a:prstGeom prst="rect">
            <a:avLst/>
          </a:prstGeom>
          <a:noFill/>
        </p:spPr>
        <p:txBody>
          <a:bodyPr wrap="square" rtlCol="0">
            <a:spAutoFit/>
          </a:bodyPr>
          <a:lstStyle/>
          <a:p>
            <a:r>
              <a:rPr kumimoji="1" lang="en-US" altLang="zh-CN" sz="2000" b="1" dirty="0">
                <a:latin typeface="Chalkboard SE" panose="03050602040202020205" pitchFamily="66" charset="0"/>
              </a:rPr>
              <a:t>Two</a:t>
            </a:r>
            <a:r>
              <a:rPr kumimoji="1" lang="zh-CN" altLang="en-US" sz="2000" b="1" dirty="0">
                <a:latin typeface="Chalkboard SE" panose="03050602040202020205" pitchFamily="66" charset="0"/>
              </a:rPr>
              <a:t> </a:t>
            </a:r>
            <a:r>
              <a:rPr kumimoji="1" lang="en-US" altLang="zh-CN" sz="2000" b="1" dirty="0">
                <a:latin typeface="Chalkboard SE" panose="03050602040202020205" pitchFamily="66" charset="0"/>
              </a:rPr>
              <a:t>components:</a:t>
            </a:r>
          </a:p>
          <a:p>
            <a:pPr marL="285750" indent="-285750">
              <a:buFont typeface="Arial" panose="020B0604020202020204" pitchFamily="34" charset="0"/>
              <a:buChar char="•"/>
            </a:pPr>
            <a:r>
              <a:rPr kumimoji="1" lang="en-US" altLang="zh-CN" b="1" dirty="0"/>
              <a:t>Galactic BNS mass distribution</a:t>
            </a:r>
          </a:p>
          <a:p>
            <a:pPr marL="285750" indent="-285750">
              <a:buFont typeface="Arial" panose="020B0604020202020204" pitchFamily="34" charset="0"/>
              <a:buChar char="•"/>
            </a:pPr>
            <a:r>
              <a:rPr kumimoji="1" lang="en-US" altLang="zh-CN" b="1" dirty="0"/>
              <a:t>BNS systems containing at least one recycled pulsar</a:t>
            </a:r>
          </a:p>
        </p:txBody>
      </p:sp>
      <p:sp>
        <p:nvSpPr>
          <p:cNvPr id="9" name="文本框 8">
            <a:extLst>
              <a:ext uri="{FF2B5EF4-FFF2-40B4-BE49-F238E27FC236}">
                <a16:creationId xmlns:a16="http://schemas.microsoft.com/office/drawing/2014/main" id="{6FA009F8-7A71-454B-803E-D9EF84EB4FD2}"/>
              </a:ext>
            </a:extLst>
          </p:cNvPr>
          <p:cNvSpPr txBox="1"/>
          <p:nvPr/>
        </p:nvSpPr>
        <p:spPr>
          <a:xfrm>
            <a:off x="7259782" y="6075649"/>
            <a:ext cx="2493817"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(Ai et al. 2023, MNRAS)</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92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A446AF3-5ADD-3649-875A-954ED1BE4442}"/>
              </a:ext>
            </a:extLst>
          </p:cNvPr>
          <p:cNvPicPr>
            <a:picLocks noChangeAspect="1"/>
          </p:cNvPicPr>
          <p:nvPr/>
        </p:nvPicPr>
        <p:blipFill>
          <a:blip r:embed="rId2"/>
          <a:stretch>
            <a:fillRect/>
          </a:stretch>
        </p:blipFill>
        <p:spPr>
          <a:xfrm>
            <a:off x="1012269" y="1027509"/>
            <a:ext cx="5492405" cy="5428260"/>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6681FFC-894F-DE42-9F13-610C0749383B}"/>
                  </a:ext>
                </a:extLst>
              </p:cNvPr>
              <p:cNvSpPr txBox="1"/>
              <p:nvPr/>
            </p:nvSpPr>
            <p:spPr>
              <a:xfrm>
                <a:off x="3598223" y="1717270"/>
                <a:ext cx="2671947" cy="3814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smtClean="0">
                              <a:latin typeface="Cambria Math" panose="02040503050406030204" pitchFamily="18" charset="0"/>
                            </a:rPr>
                            <m:t>𝑴</m:t>
                          </m:r>
                        </m:e>
                        <m:sub>
                          <m:r>
                            <a:rPr kumimoji="1" lang="en-US" altLang="zh-CN" b="1" i="1" smtClean="0">
                              <a:latin typeface="Cambria Math" panose="02040503050406030204" pitchFamily="18" charset="0"/>
                            </a:rPr>
                            <m:t>𝑻𝑶𝑽</m:t>
                          </m:r>
                        </m:sub>
                      </m:sSub>
                      <m:r>
                        <a:rPr kumimoji="1" lang="en-US" altLang="zh-CN" b="1" i="1" smtClean="0">
                          <a:latin typeface="Cambria Math" panose="02040503050406030204" pitchFamily="18" charset="0"/>
                        </a:rPr>
                        <m:t>~</m:t>
                      </m:r>
                      <m:r>
                        <a:rPr kumimoji="1" lang="en-US" altLang="zh-CN" b="1" i="1" smtClean="0">
                          <a:latin typeface="Cambria Math" panose="02040503050406030204" pitchFamily="18" charset="0"/>
                        </a:rPr>
                        <m:t>𝟐</m:t>
                      </m:r>
                      <m:r>
                        <a:rPr kumimoji="1" lang="en-US" altLang="zh-CN" b="1" i="1" smtClean="0">
                          <a:latin typeface="Cambria Math" panose="02040503050406030204" pitchFamily="18" charset="0"/>
                        </a:rPr>
                        <m:t>.</m:t>
                      </m:r>
                      <m:r>
                        <a:rPr kumimoji="1" lang="en-US" altLang="zh-CN" b="1" i="1" smtClean="0">
                          <a:latin typeface="Cambria Math" panose="02040503050406030204" pitchFamily="18" charset="0"/>
                        </a:rPr>
                        <m:t>𝟓</m:t>
                      </m:r>
                      <m:r>
                        <a:rPr kumimoji="1" lang="en-US" altLang="zh-CN" b="1" i="1" smtClean="0">
                          <a:latin typeface="Cambria Math" panose="02040503050406030204" pitchFamily="18" charset="0"/>
                        </a:rPr>
                        <m:t>±</m:t>
                      </m:r>
                      <m:r>
                        <a:rPr kumimoji="1" lang="en-US" altLang="zh-CN" b="1" i="1" smtClean="0">
                          <a:latin typeface="Cambria Math" panose="02040503050406030204" pitchFamily="18" charset="0"/>
                        </a:rPr>
                        <m:t>𝟎</m:t>
                      </m:r>
                      <m:r>
                        <a:rPr kumimoji="1" lang="en-US" altLang="zh-CN" b="1" i="1" smtClean="0">
                          <a:latin typeface="Cambria Math" panose="02040503050406030204" pitchFamily="18" charset="0"/>
                        </a:rPr>
                        <m:t>.</m:t>
                      </m:r>
                      <m:r>
                        <a:rPr kumimoji="1" lang="en-US" altLang="zh-CN" b="1" i="1" smtClean="0">
                          <a:latin typeface="Cambria Math" panose="02040503050406030204" pitchFamily="18" charset="0"/>
                        </a:rPr>
                        <m:t>𝟏𝟓</m:t>
                      </m:r>
                      <m:sSub>
                        <m:sSubPr>
                          <m:ctrlPr>
                            <a:rPr kumimoji="1" lang="en-US" altLang="zh-CN" b="1" i="1" smtClean="0">
                              <a:latin typeface="Cambria Math" panose="02040503050406030204" pitchFamily="18" charset="0"/>
                            </a:rPr>
                          </m:ctrlPr>
                        </m:sSubPr>
                        <m:e>
                          <m:r>
                            <a:rPr kumimoji="1" lang="en-US" altLang="zh-CN" b="1" i="1" smtClean="0">
                              <a:latin typeface="Cambria Math" panose="02040503050406030204" pitchFamily="18" charset="0"/>
                            </a:rPr>
                            <m:t>𝑴</m:t>
                          </m:r>
                        </m:e>
                        <m:sub>
                          <m:r>
                            <a:rPr kumimoji="1" lang="en-US" altLang="zh-CN" b="1" i="1" smtClean="0">
                              <a:latin typeface="Cambria Math" panose="02040503050406030204" pitchFamily="18" charset="0"/>
                            </a:rPr>
                            <m:t>⊙</m:t>
                          </m:r>
                        </m:sub>
                      </m:sSub>
                    </m:oMath>
                  </m:oMathPara>
                </a14:m>
                <a:endParaRPr kumimoji="1" lang="zh-CN" altLang="en-US" b="1" dirty="0"/>
              </a:p>
            </p:txBody>
          </p:sp>
        </mc:Choice>
        <mc:Fallback xmlns="">
          <p:sp>
            <p:nvSpPr>
              <p:cNvPr id="10" name="文本框 9">
                <a:extLst>
                  <a:ext uri="{FF2B5EF4-FFF2-40B4-BE49-F238E27FC236}">
                    <a16:creationId xmlns:a16="http://schemas.microsoft.com/office/drawing/2014/main" id="{46681FFC-894F-DE42-9F13-610C0749383B}"/>
                  </a:ext>
                </a:extLst>
              </p:cNvPr>
              <p:cNvSpPr txBox="1">
                <a:spLocks noRot="1" noChangeAspect="1" noMove="1" noResize="1" noEditPoints="1" noAdjustHandles="1" noChangeArrowheads="1" noChangeShapeType="1" noTextEdit="1"/>
              </p:cNvSpPr>
              <p:nvPr/>
            </p:nvSpPr>
            <p:spPr>
              <a:xfrm>
                <a:off x="3598223" y="1717270"/>
                <a:ext cx="2671947" cy="381451"/>
              </a:xfrm>
              <a:prstGeom prst="rect">
                <a:avLst/>
              </a:prstGeom>
              <a:blipFill>
                <a:blip r:embed="rId3"/>
                <a:stretch>
                  <a:fillRect b="-6452"/>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64A0668D-4F0E-A142-AE72-B9A270509F48}"/>
              </a:ext>
            </a:extLst>
          </p:cNvPr>
          <p:cNvSpPr txBox="1"/>
          <p:nvPr/>
        </p:nvSpPr>
        <p:spPr>
          <a:xfrm>
            <a:off x="1012269" y="402231"/>
            <a:ext cx="7656718" cy="461665"/>
          </a:xfrm>
          <a:prstGeom prst="rect">
            <a:avLst/>
          </a:prstGeom>
          <a:noFill/>
        </p:spPr>
        <p:txBody>
          <a:bodyPr wrap="square" rtlCol="0">
            <a:spAutoFit/>
          </a:bodyPr>
          <a:lstStyle/>
          <a:p>
            <a:r>
              <a:rPr kumimoji="1" lang="en-US" altLang="zh-CN" sz="2400" b="1" dirty="0">
                <a:latin typeface="Times New Roman" panose="02020603050405020304" pitchFamily="18" charset="0"/>
                <a:cs typeface="Times New Roman" panose="02020603050405020304" pitchFamily="18" charset="0"/>
              </a:rPr>
              <a:t>All previous constraints + X-ray internal plateau fraction</a:t>
            </a:r>
            <a:endParaRPr kumimoji="1" lang="zh-CN" altLang="en-US" sz="2400" b="1"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845915BA-14C9-6F42-9196-E058A7007292}"/>
              </a:ext>
            </a:extLst>
          </p:cNvPr>
          <p:cNvPicPr>
            <a:picLocks noChangeAspect="1"/>
          </p:cNvPicPr>
          <p:nvPr/>
        </p:nvPicPr>
        <p:blipFill>
          <a:blip r:embed="rId4"/>
          <a:stretch>
            <a:fillRect/>
          </a:stretch>
        </p:blipFill>
        <p:spPr>
          <a:xfrm>
            <a:off x="6545465" y="1027509"/>
            <a:ext cx="3256416" cy="5633808"/>
          </a:xfrm>
          <a:prstGeom prst="rect">
            <a:avLst/>
          </a:prstGeom>
        </p:spPr>
      </p:pic>
      <p:sp>
        <p:nvSpPr>
          <p:cNvPr id="6" name="文本框 5">
            <a:extLst>
              <a:ext uri="{FF2B5EF4-FFF2-40B4-BE49-F238E27FC236}">
                <a16:creationId xmlns:a16="http://schemas.microsoft.com/office/drawing/2014/main" id="{7BE90CF9-C5F4-4B4F-8F47-C086FD8FDD9D}"/>
              </a:ext>
            </a:extLst>
          </p:cNvPr>
          <p:cNvSpPr txBox="1"/>
          <p:nvPr/>
        </p:nvSpPr>
        <p:spPr>
          <a:xfrm>
            <a:off x="9801881" y="6015973"/>
            <a:ext cx="2493817" cy="338554"/>
          </a:xfrm>
          <a:prstGeom prst="rect">
            <a:avLst/>
          </a:prstGeom>
          <a:noFill/>
        </p:spPr>
        <p:txBody>
          <a:bodyPr wrap="square" rtlCol="0">
            <a:spAutoFit/>
          </a:bodyPr>
          <a:lstStyle/>
          <a:p>
            <a:r>
              <a:rPr kumimoji="1" lang="en-US" altLang="zh-CN" sz="1600" b="1" dirty="0"/>
              <a:t>(Ai et al. 2023, MNRAS)</a:t>
            </a:r>
            <a:endParaRPr kumimoji="1" lang="zh-CN" altLang="en-US" sz="1600" b="1" dirty="0"/>
          </a:p>
        </p:txBody>
      </p:sp>
    </p:spTree>
    <p:extLst>
      <p:ext uri="{BB962C8B-B14F-4D97-AF65-F5344CB8AC3E}">
        <p14:creationId xmlns:p14="http://schemas.microsoft.com/office/powerpoint/2010/main" val="3190923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3994</TotalTime>
  <Words>946</Words>
  <Application>Microsoft Macintosh PowerPoint</Application>
  <PresentationFormat>宽屏</PresentationFormat>
  <Paragraphs>97</Paragraphs>
  <Slides>16</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等线</vt:lpstr>
      <vt:lpstr>等线 Light</vt:lpstr>
      <vt:lpstr>Arial</vt:lpstr>
      <vt:lpstr>Cambria Math</vt:lpstr>
      <vt:lpstr>Chalkboard SE</vt:lpstr>
      <vt:lpstr>Times New Roman</vt:lpstr>
      <vt:lpstr>Office 主题​​</vt:lpstr>
      <vt:lpstr>Remnants of binary-neutron-star mergers and constraints on M_TOV</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Remnants of binary-neutron-star mergers and constraints on M_TOV</dc:title>
  <dc:creator>Microsoft Office User</dc:creator>
  <cp:lastModifiedBy>Microsoft Office User</cp:lastModifiedBy>
  <cp:revision>41</cp:revision>
  <dcterms:created xsi:type="dcterms:W3CDTF">2024-05-10T01:04:03Z</dcterms:created>
  <dcterms:modified xsi:type="dcterms:W3CDTF">2024-05-17T12:23:33Z</dcterms:modified>
</cp:coreProperties>
</file>