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750" r:id="rId2"/>
    <p:sldId id="531" r:id="rId3"/>
    <p:sldId id="728" r:id="rId4"/>
    <p:sldId id="710" r:id="rId5"/>
    <p:sldId id="757" r:id="rId6"/>
    <p:sldId id="782" r:id="rId7"/>
    <p:sldId id="783" r:id="rId8"/>
    <p:sldId id="752" r:id="rId9"/>
    <p:sldId id="778" r:id="rId10"/>
    <p:sldId id="759" r:id="rId11"/>
    <p:sldId id="766" r:id="rId12"/>
    <p:sldId id="767" r:id="rId13"/>
    <p:sldId id="703" r:id="rId14"/>
    <p:sldId id="779" r:id="rId15"/>
    <p:sldId id="316" r:id="rId16"/>
    <p:sldId id="763" r:id="rId17"/>
    <p:sldId id="706" r:id="rId18"/>
    <p:sldId id="784" r:id="rId19"/>
    <p:sldId id="780" r:id="rId20"/>
    <p:sldId id="781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3" userDrawn="1">
          <p15:clr>
            <a:srgbClr val="A4A3A4"/>
          </p15:clr>
        </p15:guide>
        <p15:guide id="2" pos="31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7">
          <p15:clr>
            <a:srgbClr val="A4A3A4"/>
          </p15:clr>
        </p15:guide>
        <p15:guide id="2" pos="23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D4CD"/>
    <a:srgbClr val="0000FF"/>
    <a:srgbClr val="3794EB"/>
    <a:srgbClr val="FF9900"/>
    <a:srgbClr val="21FF06"/>
    <a:srgbClr val="FFFFFF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97" autoAdjust="0"/>
    <p:restoredTop sz="88682" autoAdjust="0"/>
  </p:normalViewPr>
  <p:slideViewPr>
    <p:cSldViewPr snapToGrid="0" showGuides="1">
      <p:cViewPr varScale="1">
        <p:scale>
          <a:sx n="115" d="100"/>
          <a:sy n="115" d="100"/>
        </p:scale>
        <p:origin x="1616" y="208"/>
      </p:cViewPr>
      <p:guideLst>
        <p:guide orient="horz" pos="2263"/>
        <p:guide pos="31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880" y="-84"/>
      </p:cViewPr>
      <p:guideLst>
        <p:guide orient="horz" pos="3017"/>
        <p:guide pos="23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9D6F0-FA1E-4414-A344-9BB2ADEC4CCC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E6A3B-AEEE-441F-B154-1E897A6078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07D5C-708D-41AC-A898-AE2CAE757A07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30BD8-998F-414F-8CCE-03C6882F0B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>
                <a:effectLst/>
                <a:latin typeface="Helvetica" pitchFamily="2" charset="0"/>
              </a:rPr>
              <a:t>The “thickness” here is determined by radial and transverse observing time rather than the true spatial size for the two dimensions. So </a:t>
            </a:r>
            <a:r>
              <a:rPr lang="en-GB" altLang="zh-CN" dirty="0" err="1">
                <a:effectLst/>
                <a:latin typeface="Helvetica" pitchFamily="2" charset="0"/>
              </a:rPr>
              <a:t>the“thick</a:t>
            </a:r>
            <a:r>
              <a:rPr lang="en-GB" altLang="zh-CN" dirty="0">
                <a:effectLst/>
                <a:latin typeface="Helvetica" pitchFamily="2" charset="0"/>
              </a:rPr>
              <a:t>” and “thin” cases here are of the visual effects from an observer, not representing the intrinsic geometry of the bulk itself. If the angle \rad is almost constant, a “thick” bulk would be observed for a rapidly spinning object, while a “thin” bulk would be observed for a slowly spinning one.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Only downward drift…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The propagation effect is challenged by why such structures are favored in repeaters.</a:t>
            </a: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538400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0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No CP was detecting in repeating FRBs before our paper submitted.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7CC0F-04A4-478D-836A-54DCC5A3BF28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GIF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0.png"/><Relationship Id="rId10" Type="http://schemas.openxmlformats.org/officeDocument/2006/relationships/image" Target="../media/image34.emf"/><Relationship Id="rId4" Type="http://schemas.openxmlformats.org/officeDocument/2006/relationships/image" Target="../media/image31.emf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剪影蓝 低版本"/>
          <p:cNvPicPr>
            <a:picLocks noChangeAspect="1"/>
          </p:cNvPicPr>
          <p:nvPr/>
        </p:nvPicPr>
        <p:blipFill rotWithShape="1">
          <a:blip r:embed="rId3"/>
          <a:srcRect l="16881"/>
          <a:stretch>
            <a:fillRect/>
          </a:stretch>
        </p:blipFill>
        <p:spPr>
          <a:xfrm>
            <a:off x="354330" y="5553075"/>
            <a:ext cx="8789670" cy="2115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3510846" y="4779989"/>
            <a:ext cx="771914" cy="76425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alphaModFix amt="85000"/>
          </a:blip>
          <a:srcRect l="22650" t="10769" r="23846" b="33163"/>
          <a:stretch>
            <a:fillRect/>
          </a:stretch>
        </p:blipFill>
        <p:spPr>
          <a:xfrm>
            <a:off x="4384097" y="4779114"/>
            <a:ext cx="730136" cy="765126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-197883" y="3076609"/>
            <a:ext cx="9894096" cy="151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27" tIns="47613" rIns="95227" bIns="4761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zh-CN" sz="2000" dirty="0">
              <a:latin typeface="Comic Sans MS" panose="030F0902030302020204" pitchFamily="66" charset="0"/>
              <a:ea typeface="方正粗倩简体" panose="03000509000000000000" pitchFamily="65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2000" dirty="0" err="1">
                <a:latin typeface="Comic Sans MS" panose="030F0902030302020204" pitchFamily="66" charset="0"/>
                <a:ea typeface="方正舒体" panose="02010601030101010101" pitchFamily="2" charset="-122"/>
                <a:cs typeface="Times New Roman" panose="02020503050405090304" pitchFamily="18" charset="0"/>
              </a:rPr>
              <a:t>Weiyang</a:t>
            </a:r>
            <a:r>
              <a:rPr lang="en-US" altLang="zh-CN" sz="2000" dirty="0">
                <a:latin typeface="Comic Sans MS" panose="030F0902030302020204" pitchFamily="66" charset="0"/>
                <a:ea typeface="方正舒体" panose="02010601030101010101" pitchFamily="2" charset="-122"/>
                <a:cs typeface="Times New Roman" panose="02020503050405090304" pitchFamily="18" charset="0"/>
              </a:rPr>
              <a:t> Wang</a:t>
            </a:r>
            <a:r>
              <a:rPr lang="zh-CN" altLang="en-US" sz="2000" dirty="0">
                <a:latin typeface="Comic Sans MS" panose="030F0902030302020204" pitchFamily="66" charset="0"/>
                <a:ea typeface="华文楷体" panose="02010600040101010101" charset="-122"/>
                <a:cs typeface="华文楷体" panose="02010600040101010101" charset="-122"/>
              </a:rPr>
              <a:t>（</a:t>
            </a:r>
            <a:r>
              <a:rPr lang="zh-CN" altLang="en-US" sz="2000" b="1" dirty="0">
                <a:latin typeface="Xingkai SC Bold" panose="02010800040101010101" charset="-122"/>
                <a:ea typeface="Xingkai SC Bold" panose="02010800040101010101" charset="-122"/>
                <a:cs typeface="华文楷体" panose="02010600040101010101" charset="-122"/>
              </a:rPr>
              <a:t>王维扬</a:t>
            </a:r>
            <a:r>
              <a:rPr lang="zh-CN" altLang="en-US" sz="2000" dirty="0">
                <a:latin typeface="Comic Sans MS" panose="030F0902030302020204" pitchFamily="66" charset="0"/>
                <a:ea typeface="华文楷体" panose="02010600040101010101" charset="-122"/>
                <a:cs typeface="华文楷体" panose="02010600040101010101" charset="-122"/>
              </a:rPr>
              <a:t>）</a:t>
            </a:r>
            <a:endParaRPr lang="en-US" altLang="zh-CN" sz="2000" dirty="0">
              <a:latin typeface="Comic Sans MS" panose="030F0902030302020204" pitchFamily="66" charset="0"/>
              <a:ea typeface="华文楷体" panose="02010600040101010101" charset="-122"/>
              <a:cs typeface="华文楷体" panose="02010600040101010101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endParaRPr lang="en-US" altLang="zh-CN" sz="1800" dirty="0">
              <a:latin typeface="Comic Sans MS" panose="030F0902030302020204" pitchFamily="66" charset="0"/>
              <a:ea typeface="华文楷体" panose="02010600040101010101" charset="-122"/>
              <a:cs typeface="华文楷体" panose="02010600040101010101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University</a:t>
            </a:r>
            <a:r>
              <a:rPr lang="zh-CN" altLang="en-US" sz="18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US" altLang="zh-CN" sz="18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of</a:t>
            </a:r>
            <a:r>
              <a:rPr lang="zh-CN" altLang="en-US" sz="18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GB" altLang="zh-CN" sz="18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Chinese Academy of Sciences</a:t>
            </a:r>
            <a:endParaRPr lang="en-US" altLang="zh-CN" sz="1800" dirty="0">
              <a:latin typeface="Times New Roman" panose="02020503050405090304" pitchFamily="18" charset="0"/>
              <a:ea typeface="华文楷体" panose="02010600040101010101" charset="-122"/>
              <a:cs typeface="Times New Roman" panose="02020503050405090304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School</a:t>
            </a:r>
            <a:r>
              <a:rPr lang="zh-CN" altLang="en-US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of</a:t>
            </a:r>
            <a:r>
              <a:rPr lang="zh-CN" altLang="en-US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Astronomy</a:t>
            </a:r>
            <a:r>
              <a:rPr lang="zh-CN" altLang="en-US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and</a:t>
            </a:r>
            <a:r>
              <a:rPr lang="zh-CN" altLang="en-US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Space</a:t>
            </a:r>
            <a:r>
              <a:rPr lang="zh-CN" altLang="en-US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ea typeface="华文楷体" panose="02010600040101010101" charset="-122"/>
                <a:cs typeface="Times New Roman" panose="02020503050405090304" pitchFamily="18" charset="0"/>
              </a:rPr>
              <a:t>Science</a:t>
            </a:r>
            <a:endParaRPr lang="en-US" altLang="zh-CN" sz="1200" dirty="0">
              <a:latin typeface="Times New Roman" panose="02020503050405090304" pitchFamily="18" charset="0"/>
              <a:ea typeface="方正舒体" panose="02010601030101010101" pitchFamily="2" charset="-122"/>
              <a:cs typeface="Times New Roman" panose="02020503050405090304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82575" y="2004946"/>
            <a:ext cx="8578850" cy="131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27" tIns="47613" rIns="95227" bIns="4761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buNone/>
            </a:pPr>
            <a:r>
              <a:rPr lang="en-GB" altLang="zh-CN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Magnetospheric origin of repeating</a:t>
            </a:r>
            <a:endParaRPr lang="en-US" altLang="zh-CN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>
              <a:buNone/>
            </a:pPr>
            <a:r>
              <a:rPr lang="en-GB" altLang="zh-CN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Fast Radio Burst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0" y="311453"/>
            <a:ext cx="3048635" cy="16910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2073" y="311453"/>
            <a:ext cx="1857266" cy="17122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/>
          <a:srcRect l="14027" r="9327"/>
          <a:stretch>
            <a:fillRect/>
          </a:stretch>
        </p:blipFill>
        <p:spPr>
          <a:xfrm>
            <a:off x="0" y="301295"/>
            <a:ext cx="2018999" cy="17119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0225" y="287804"/>
            <a:ext cx="2018999" cy="173830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75596" y="5638146"/>
            <a:ext cx="4947138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1400" dirty="0">
                <a:latin typeface="Comic Sans MS" panose="030F0902030302020204" pitchFamily="66" charset="0"/>
                <a:ea typeface="华文楷体" panose="02010600040101010101" charset="-122"/>
                <a:cs typeface="Comic Sans MS" panose="030F0902030302020204" pitchFamily="66" charset="0"/>
              </a:rPr>
              <a:t>2024.5.14 @DDF conference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5570" y="4778518"/>
            <a:ext cx="749522" cy="7495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867" y="740574"/>
            <a:ext cx="2603500" cy="22987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Temporal and spectral properties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6" y="1318689"/>
            <a:ext cx="3565882" cy="10231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53509" y="2532165"/>
            <a:ext cx="2124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Beamed</a:t>
            </a:r>
            <a:r>
              <a:rPr lang="zh-CN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radiation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134" y="2071300"/>
            <a:ext cx="2903191" cy="2185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01133" y="4189206"/>
            <a:ext cx="287871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Rockwell" panose="02060503020205020403" pitchFamily="18" charset="0"/>
              </a:rPr>
              <a:t>Wideband in </a:t>
            </a:r>
            <a:r>
              <a:rPr lang="en-US" altLang="zh-CN" dirty="0">
                <a:solidFill>
                  <a:srgbClr val="FF0000"/>
                </a:solidFill>
                <a:latin typeface="Rockwell" panose="02060503020205020403" pitchFamily="18" charset="0"/>
              </a:rPr>
              <a:t>log-log</a:t>
            </a:r>
            <a:r>
              <a:rPr lang="en-US" altLang="zh-CN" dirty="0">
                <a:latin typeface="Rockwell" panose="02060503020205020403" pitchFamily="18" charset="0"/>
              </a:rPr>
              <a:t> plot</a:t>
            </a:r>
          </a:p>
        </p:txBody>
      </p:sp>
      <p:sp>
        <p:nvSpPr>
          <p:cNvPr id="5" name="右箭头 4"/>
          <p:cNvSpPr/>
          <p:nvPr/>
        </p:nvSpPr>
        <p:spPr>
          <a:xfrm rot="1949379">
            <a:off x="5488088" y="1775389"/>
            <a:ext cx="710708" cy="425360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5840624" y="1416000"/>
            <a:ext cx="1912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b="0" i="0" u="none" strike="noStrike" dirty="0">
                <a:solidFill>
                  <a:srgbClr val="333333"/>
                </a:solidFill>
                <a:effectLst/>
                <a:latin typeface="Times New Roman" panose="02020503050405090304" pitchFamily="18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Fourier transform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20163" y="3173750"/>
            <a:ext cx="3759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A</a:t>
            </a:r>
            <a:r>
              <a:rPr lang="zh-CN" altLang="en-US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wide-band</a:t>
            </a:r>
            <a:r>
              <a:rPr lang="zh-CN" altLang="en-US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503050405090304" pitchFamily="18" charset="0"/>
              </a:rPr>
              <a:t>emission</a:t>
            </a:r>
            <a:endParaRPr lang="zh-CN" altLang="en-US" sz="2400" dirty="0">
              <a:latin typeface="Comic Sans MS" panose="030F0902030302020204" pitchFamily="66" charset="0"/>
              <a:cs typeface="Times New Roman" panose="0202050305040509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11856" y="5380055"/>
            <a:ext cx="4651498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b="0" i="0" dirty="0">
                <a:solidFill>
                  <a:schemeClr val="tx1"/>
                </a:solidFill>
                <a:latin typeface="Cambria Math" panose="02040503050406030204" pitchFamily="18" charset="0"/>
              </a:rPr>
              <a:t>The observed narrow band is</a:t>
            </a:r>
            <a:r>
              <a:rPr kumimoji="1" lang="zh-CN" altLang="en-US" sz="2000" b="0" i="0" dirty="0">
                <a:solidFill>
                  <a:schemeClr val="tx1"/>
                </a:solidFill>
                <a:latin typeface="Cambria Math" panose="02040503050406030204" pitchFamily="18" charset="0"/>
              </a:rPr>
              <a:t> </a:t>
            </a:r>
            <a:r>
              <a:rPr kumimoji="1" lang="en-US" altLang="zh-CN" sz="2000" b="1" dirty="0">
                <a:latin typeface="Cambria Math" panose="02040503050406030204" pitchFamily="18" charset="0"/>
              </a:rPr>
              <a:t>181 MHz </a:t>
            </a:r>
            <a:r>
              <a:rPr kumimoji="1" lang="en-US" altLang="zh-CN" sz="2000" dirty="0">
                <a:latin typeface="Cambria Math" panose="02040503050406030204" pitchFamily="18" charset="0"/>
              </a:rPr>
              <a:t>for 1—1.5 GHz bands.</a:t>
            </a:r>
            <a:endParaRPr lang="zh-CN" altLang="en-US" sz="20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51" y="3760716"/>
            <a:ext cx="3326741" cy="304393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814771" y="6491498"/>
            <a:ext cx="18756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Zhang et al. 2023, </a:t>
            </a:r>
            <a:r>
              <a:rPr lang="en-US" altLang="zh-CN" sz="14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ApJ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Intrinsic mechanism </a:t>
            </a:r>
            <a:r>
              <a:rPr lang="en-US" altLang="zh-CN" sz="20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for narrow spectra</a:t>
            </a:r>
            <a:endParaRPr lang="en-US" altLang="zh-CN" sz="3600" i="1" cap="none" spc="1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20020" t="17198" r="55276" b="45978"/>
          <a:stretch>
            <a:fillRect/>
          </a:stretch>
        </p:blipFill>
        <p:spPr>
          <a:xfrm>
            <a:off x="166417" y="1814374"/>
            <a:ext cx="1638846" cy="132450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599" y="1478485"/>
            <a:ext cx="3153543" cy="198603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53507" y="3480607"/>
            <a:ext cx="17566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200" dirty="0" err="1">
                <a:solidFill>
                  <a:srgbClr val="0000FF"/>
                </a:solidFill>
                <a:effectLst/>
                <a:latin typeface="Times"/>
              </a:rPr>
              <a:t>Timokhin</a:t>
            </a:r>
            <a:r>
              <a:rPr lang="en-GB" altLang="zh-CN" sz="1200" dirty="0">
                <a:solidFill>
                  <a:srgbClr val="0000FF"/>
                </a:solidFill>
                <a:effectLst/>
                <a:latin typeface="Times"/>
              </a:rPr>
              <a:t> 2010, MNRAS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7715" y="985672"/>
            <a:ext cx="400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Charges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are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quasi-periodically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distributed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from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“gap”.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56" y="4192769"/>
            <a:ext cx="3393768" cy="253857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46560" y="3772162"/>
            <a:ext cx="3131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The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height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of</a:t>
            </a:r>
            <a:r>
              <a:rPr kumimoji="1"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“gap” is ~ 1 m</a:t>
            </a:r>
            <a:endParaRPr lang="zh-CN" altLang="en-US" sz="1600" dirty="0"/>
          </a:p>
        </p:txBody>
      </p: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378619" y="673493"/>
            <a:ext cx="18871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400" dirty="0">
                <a:solidFill>
                  <a:srgbClr val="0000FF"/>
                </a:solidFill>
                <a:effectLst/>
                <a:latin typeface="Times"/>
              </a:rPr>
              <a:t>Wang</a:t>
            </a:r>
            <a:r>
              <a:rPr lang="zh-CN" altLang="en-US" sz="1400" dirty="0">
                <a:solidFill>
                  <a:srgbClr val="0000FF"/>
                </a:solidFill>
                <a:effectLst/>
                <a:latin typeface="Times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effectLst/>
                <a:latin typeface="Times"/>
              </a:rPr>
              <a:t>et</a:t>
            </a:r>
            <a:r>
              <a:rPr lang="zh-CN" altLang="en-US" sz="1400" dirty="0">
                <a:solidFill>
                  <a:srgbClr val="0000FF"/>
                </a:solidFill>
                <a:effectLst/>
                <a:latin typeface="Times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effectLst/>
                <a:latin typeface="Times"/>
              </a:rPr>
              <a:t>al. 202</a:t>
            </a:r>
            <a:r>
              <a:rPr lang="en-US" sz="1400" dirty="0">
                <a:solidFill>
                  <a:srgbClr val="0000FF"/>
                </a:solidFill>
                <a:effectLst/>
                <a:latin typeface="Times"/>
              </a:rPr>
              <a:t>4, A&amp;A</a:t>
            </a:r>
            <a:endParaRPr lang="zh-CN" altLang="en-US" sz="1400" dirty="0">
              <a:solidFill>
                <a:srgbClr val="0000FF"/>
              </a:solidFill>
              <a:effectLst/>
              <a:latin typeface="Time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650F58A-9C60-0030-A289-79F5EE0F74FE}"/>
              </a:ext>
            </a:extLst>
          </p:cNvPr>
          <p:cNvSpPr/>
          <p:nvPr/>
        </p:nvSpPr>
        <p:spPr>
          <a:xfrm>
            <a:off x="55755" y="985672"/>
            <a:ext cx="4822045" cy="582772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8CDC57D-2D7F-B70C-53C1-4C12FE6BD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7452" y="1049200"/>
            <a:ext cx="2225091" cy="12361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C792BD4-342D-41F7-1DA6-7E35712E7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8452" y="4354926"/>
            <a:ext cx="3186757" cy="240766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67176232-89F6-5915-D3F3-93A51C2DBD94}"/>
              </a:ext>
            </a:extLst>
          </p:cNvPr>
          <p:cNvSpPr txBox="1"/>
          <p:nvPr/>
        </p:nvSpPr>
        <p:spPr>
          <a:xfrm>
            <a:off x="5030378" y="680604"/>
            <a:ext cx="3869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Monochrome perturbation </a:t>
            </a:r>
          </a:p>
          <a:p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ICS? </a:t>
            </a:r>
            <a:endParaRPr kumimoji="1" lang="zh-CN" altLang="en-US" sz="16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56A0505-C40C-906E-F7B4-C4311B3091A5}"/>
                  </a:ext>
                </a:extLst>
              </p:cNvPr>
              <p:cNvSpPr txBox="1"/>
              <p:nvPr/>
            </p:nvSpPr>
            <p:spPr>
              <a:xfrm>
                <a:off x="5107587" y="2981259"/>
                <a:ext cx="386999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Electromagnetic wave</a:t>
                </a:r>
                <a:r>
                  <a:rPr lang="zh-CN" altLang="en-US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of</a:t>
                </a:r>
                <a:r>
                  <a:rPr lang="zh-CN" altLang="en-US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low</a:t>
                </a:r>
                <a:r>
                  <a:rPr lang="zh-CN" altLang="en-US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frequency</a:t>
                </a:r>
                <a:r>
                  <a:rPr lang="en-GB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as</a:t>
                </a:r>
                <a:r>
                  <a:rPr lang="zh-CN" altLang="en-US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X-mode and</a:t>
                </a:r>
                <a:r>
                  <a:rPr kumimoji="1" lang="zh-CN" altLang="en-US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large</a:t>
                </a:r>
                <a:r>
                  <a:rPr kumimoji="1" lang="zh-CN" altLang="en-US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  <a:cs typeface="Times New Roman" panose="020205030504050903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cs typeface="Times New Roman" panose="020205030504050903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600" b="0" i="0" smtClean="0">
                            <a:latin typeface="Cambria Math" panose="02040503050406030204" pitchFamily="18" charset="0"/>
                            <a:cs typeface="Times New Roman" panose="02020503050405090304" pitchFamily="18" charset="0"/>
                          </a:rPr>
                          <m:t>in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 are required.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56A0505-C40C-906E-F7B4-C4311B309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587" y="2981259"/>
                <a:ext cx="3869996" cy="584775"/>
              </a:xfrm>
              <a:prstGeom prst="rect">
                <a:avLst/>
              </a:prstGeom>
              <a:blipFill>
                <a:blip r:embed="rId9"/>
                <a:stretch>
                  <a:fillRect l="-980" t="-2128" b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CB469716-9396-C76D-3FB7-AE9DFA8A67D8}"/>
              </a:ext>
            </a:extLst>
          </p:cNvPr>
          <p:cNvSpPr txBox="1"/>
          <p:nvPr/>
        </p:nvSpPr>
        <p:spPr>
          <a:xfrm>
            <a:off x="5107587" y="3568859"/>
            <a:ext cx="3681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Alfvén wave can </a:t>
            </a:r>
            <a:r>
              <a:rPr kumimoji="1" lang="en-US" altLang="zh-CN" sz="1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not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generate a narrow spectrum at 100 MHz-10 GHz.</a:t>
            </a:r>
            <a:endParaRPr kumimoji="1" lang="zh-CN" altLang="en-US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26C148D-341A-D4E0-6260-AA959DE4627F}"/>
              </a:ext>
            </a:extLst>
          </p:cNvPr>
          <p:cNvSpPr/>
          <p:nvPr/>
        </p:nvSpPr>
        <p:spPr>
          <a:xfrm>
            <a:off x="4985774" y="741745"/>
            <a:ext cx="4050512" cy="608280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802FCDC-8085-2659-1AB5-1478CC3456F5}"/>
                  </a:ext>
                </a:extLst>
              </p:cNvPr>
              <p:cNvSpPr txBox="1"/>
              <p:nvPr/>
            </p:nvSpPr>
            <p:spPr>
              <a:xfrm>
                <a:off x="4764787" y="2353559"/>
                <a:ext cx="4644804" cy="632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2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kumimoji="1" lang="en-US" altLang="zh-CN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1" lang="en-US" altLang="zh-CN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1" lang="en-US" altLang="zh-CN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kumimoji="1" lang="en-US" altLang="zh-CN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func>
                            <m:funcPr>
                              <m:ctrlPr>
                                <a:rPr kumimoji="1" lang="en-US" altLang="zh-CN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1" lang="en-US" altLang="zh-CN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1" lang="en-US" altLang="zh-CN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</m:e>
                          </m:func>
                          <m:r>
                            <a:rPr kumimoji="1" lang="en-US" altLang="zh-CN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m:rPr>
                              <m:sty m:val="p"/>
                            </m:rP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kumimoji="1" lang="zh-CN" altLang="en-US" sz="1200" b="0" i="1" smtClean="0">
                          <a:latin typeface="Cambria Math" panose="02040503050406030204" pitchFamily="18" charset="0"/>
                        </a:rPr>
                        <m:t>～</m:t>
                      </m:r>
                      <m:f>
                        <m:fPr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CN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kumimoji="1" lang="en-US" altLang="zh-CN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func>
                        <m:funcPr>
                          <m:ctrlPr>
                            <a:rPr kumimoji="1" lang="en-US" altLang="zh-CN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zh-CN" sz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kumimoji="1" lang="en-US" altLang="zh-CN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1" lang="en-US" altLang="zh-CN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zh-CN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func>
                      <m:r>
                        <a:rPr kumimoji="1" lang="en-US" altLang="zh-CN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802FCDC-8085-2659-1AB5-1478CC345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787" y="2353559"/>
                <a:ext cx="4644804" cy="63280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AFACDB83-A67F-4188-4A3C-C970668DFD2D}"/>
              </a:ext>
            </a:extLst>
          </p:cNvPr>
          <p:cNvSpPr txBox="1"/>
          <p:nvPr/>
        </p:nvSpPr>
        <p:spPr>
          <a:xfrm>
            <a:off x="7825691" y="2050248"/>
            <a:ext cx="17990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Zhang 2022, </a:t>
            </a:r>
            <a:r>
              <a:rPr kumimoji="1" lang="en-US" altLang="zh-CN" sz="12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ApJ</a:t>
            </a:r>
            <a:endParaRPr kumimoji="1" lang="zh-CN" altLang="en-US" sz="16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Absorption</a:t>
            </a:r>
            <a:r>
              <a:rPr lang="zh-CN" altLang="en-US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in</a:t>
            </a:r>
            <a:r>
              <a:rPr lang="zh-CN" altLang="en-US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magnetosphere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9" y="1615994"/>
            <a:ext cx="4368436" cy="347506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0489" y="5873481"/>
            <a:ext cx="4656949" cy="103394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kumimoji="1" lang="en-US" altLang="zh-CN" sz="1600" dirty="0" err="1">
                <a:latin typeface="Cambria Math" panose="02040503050406030204" pitchFamily="18" charset="0"/>
                <a:sym typeface="+mn-ea"/>
              </a:rPr>
              <a:t>Superluminous</a:t>
            </a:r>
            <a:r>
              <a:rPr kumimoji="1" lang="en-US" altLang="zh-CN" sz="1600" dirty="0">
                <a:latin typeface="Cambria Math" panose="02040503050406030204" pitchFamily="18" charset="0"/>
                <a:sym typeface="+mn-ea"/>
              </a:rPr>
              <a:t> O-mode has a low frequency cut-off, which depends on number density.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439" y="1623368"/>
            <a:ext cx="4266071" cy="326145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42435" y="802877"/>
            <a:ext cx="5456242" cy="720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kumimoji="1" lang="en-US" altLang="zh-CN" sz="2000" dirty="0">
                <a:latin typeface="Cambria Math" panose="02040503050406030204" pitchFamily="18" charset="0"/>
                <a:sym typeface="+mn-ea"/>
              </a:rPr>
              <a:t>Low frequency waves are absorbed significantly.</a:t>
            </a:r>
          </a:p>
          <a:p>
            <a:pPr algn="ctr"/>
            <a:r>
              <a:rPr kumimoji="1" lang="en-US" altLang="zh-CN" sz="2000" dirty="0">
                <a:latin typeface="Cambria Math" panose="02040503050406030204" pitchFamily="18" charset="0"/>
                <a:sym typeface="+mn-ea"/>
              </a:rPr>
              <a:t>Spectra can</a:t>
            </a:r>
            <a:r>
              <a:rPr kumimoji="1" lang="zh-CN" altLang="en-US" sz="2000" dirty="0">
                <a:latin typeface="Cambria Math" panose="02040503050406030204" pitchFamily="18" charset="0"/>
                <a:sym typeface="+mn-ea"/>
              </a:rPr>
              <a:t> </a:t>
            </a:r>
            <a:r>
              <a:rPr kumimoji="1" lang="en-US" altLang="zh-CN" sz="2000" dirty="0">
                <a:latin typeface="Cambria Math" panose="02040503050406030204" pitchFamily="18" charset="0"/>
                <a:sym typeface="+mn-ea"/>
              </a:rPr>
              <a:t>become narrower.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-33117" y="5091056"/>
            <a:ext cx="5097486" cy="63014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kumimoji="1" lang="en-US" altLang="zh-CN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Landau damping  only for subluminous O-mode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825805" y="4985194"/>
            <a:ext cx="2838453" cy="63014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kumimoji="1" lang="en-US" altLang="zh-CN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Curvature self-absorption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529368" y="5450941"/>
            <a:ext cx="3504142" cy="63014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kumimoji="1" lang="en-US" altLang="zh-CN" sz="1400" dirty="0">
              <a:latin typeface="Cambria Math" panose="020405030504060302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12775" y="5558408"/>
            <a:ext cx="3337328" cy="63014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kumimoji="1" lang="en-US" altLang="zh-CN" sz="1600" dirty="0">
                <a:latin typeface="Cambria Math" panose="02040503050406030204" pitchFamily="18" charset="0"/>
                <a:sym typeface="+mn-ea"/>
              </a:rPr>
              <a:t>Spectral index is 5/3 at lower band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843" y="5524895"/>
            <a:ext cx="2445727" cy="348586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244311" y="6551295"/>
            <a:ext cx="18996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400" dirty="0">
                <a:solidFill>
                  <a:srgbClr val="0000FF"/>
                </a:solidFill>
                <a:effectLst/>
                <a:latin typeface="Times"/>
              </a:rPr>
              <a:t>Wang</a:t>
            </a:r>
            <a:r>
              <a:rPr lang="zh-CN" altLang="en-US" sz="1400" dirty="0">
                <a:solidFill>
                  <a:srgbClr val="0000FF"/>
                </a:solidFill>
                <a:effectLst/>
                <a:latin typeface="Times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effectLst/>
                <a:latin typeface="Times"/>
              </a:rPr>
              <a:t>et</a:t>
            </a:r>
            <a:r>
              <a:rPr lang="zh-CN" altLang="en-US" sz="1400" dirty="0">
                <a:solidFill>
                  <a:srgbClr val="0000FF"/>
                </a:solidFill>
                <a:effectLst/>
                <a:latin typeface="Times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effectLst/>
                <a:latin typeface="Times"/>
              </a:rPr>
              <a:t>al. 202</a:t>
            </a:r>
            <a:r>
              <a:rPr lang="en-US" sz="1400" dirty="0">
                <a:solidFill>
                  <a:srgbClr val="0000FF"/>
                </a:solidFill>
                <a:effectLst/>
                <a:latin typeface="Times"/>
              </a:rPr>
              <a:t>4, A&amp;A</a:t>
            </a:r>
            <a:endParaRPr lang="zh-CN" altLang="en-US" sz="1400" dirty="0">
              <a:solidFill>
                <a:srgbClr val="0000FF"/>
              </a:solidFill>
              <a:effectLst/>
              <a:latin typeface="Time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1019046"/>
            <a:ext cx="3337607" cy="328958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9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411480" y="95250"/>
            <a:ext cx="7959725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P</a:t>
            </a:r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ulse</a:t>
            </a:r>
            <a:r>
              <a:rPr lang="zh-CN" altLang="en-US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to pulse</a:t>
            </a:r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drift structure</a:t>
            </a:r>
          </a:p>
        </p:txBody>
      </p:sp>
      <p:sp>
        <p:nvSpPr>
          <p:cNvPr id="16" name="矩形 15"/>
          <p:cNvSpPr/>
          <p:nvPr/>
        </p:nvSpPr>
        <p:spPr>
          <a:xfrm>
            <a:off x="7506949" y="6396335"/>
            <a:ext cx="1637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200" dirty="0">
                <a:solidFill>
                  <a:srgbClr val="0000FF"/>
                </a:solidFill>
                <a:latin typeface="Times" panose="00000500000000020000" pitchFamily="2" charset="0"/>
              </a:rPr>
              <a:t>Wang et al. 2019, </a:t>
            </a:r>
            <a:r>
              <a:rPr lang="en-GB" altLang="zh-CN" sz="1200" dirty="0" err="1">
                <a:solidFill>
                  <a:srgbClr val="0000FF"/>
                </a:solidFill>
                <a:latin typeface="Times" panose="00000500000000020000" pitchFamily="2" charset="0"/>
              </a:rPr>
              <a:t>ApJL</a:t>
            </a:r>
            <a:endParaRPr lang="en-GB" altLang="zh-CN" sz="1200" dirty="0">
              <a:solidFill>
                <a:srgbClr val="0000FF"/>
              </a:solidFill>
              <a:latin typeface="Times" panose="00000500000000020000" pitchFamily="2" charset="0"/>
            </a:endParaRPr>
          </a:p>
          <a:p>
            <a:r>
              <a:rPr lang="en-GB" altLang="zh-CN" sz="1200" dirty="0">
                <a:solidFill>
                  <a:srgbClr val="0000FF"/>
                </a:solidFill>
                <a:latin typeface="Times" panose="00000500000000020000" pitchFamily="2" charset="0"/>
              </a:rPr>
              <a:t>Wang et al. 2022, </a:t>
            </a:r>
            <a:r>
              <a:rPr lang="en-GB" altLang="zh-CN" sz="1200" dirty="0" err="1">
                <a:solidFill>
                  <a:srgbClr val="0000FF"/>
                </a:solidFill>
                <a:latin typeface="Times" panose="00000500000000020000" pitchFamily="2" charset="0"/>
              </a:rPr>
              <a:t>ApJ</a:t>
            </a:r>
            <a:endParaRPr lang="en-GB" altLang="zh-CN" sz="1200" dirty="0">
              <a:solidFill>
                <a:srgbClr val="0000FF"/>
              </a:solidFill>
              <a:effectLst/>
              <a:latin typeface="Times" panose="00000500000000020000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135" y="4990857"/>
            <a:ext cx="973455" cy="2508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11157" y="4973447"/>
            <a:ext cx="25095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For a constant Lorentz factor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811157" y="4726102"/>
            <a:ext cx="25095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Best</a:t>
            </a:r>
            <a:r>
              <a:rPr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fitting</a:t>
            </a:r>
            <a:r>
              <a:rPr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index: 2.29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112" y="3339986"/>
            <a:ext cx="2912803" cy="6745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l="50000"/>
          <a:stretch>
            <a:fillRect/>
          </a:stretch>
        </p:blipFill>
        <p:spPr>
          <a:xfrm>
            <a:off x="135043" y="4014536"/>
            <a:ext cx="3890477" cy="2819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267074"/>
            <a:ext cx="4356170" cy="342318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519219" y="1201282"/>
            <a:ext cx="4461733" cy="407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559849" y="3496941"/>
            <a:ext cx="1207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0 &lt;</a:t>
            </a:r>
            <a:endParaRPr kumimoji="1" lang="zh-CN" altLang="en-US" sz="2000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34319" y="5902635"/>
            <a:ext cx="3263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>
                <a:latin typeface="Cambria Math" panose="02040503050406030204" pitchFamily="18" charset="0"/>
                <a:sym typeface="+mn-ea"/>
              </a:rPr>
              <a:t>Radius to frequency mapping for a quadrupole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6817A94-1A5F-EEFA-03ED-38ACA5994836}"/>
              </a:ext>
            </a:extLst>
          </p:cNvPr>
          <p:cNvSpPr txBox="1"/>
          <p:nvPr/>
        </p:nvSpPr>
        <p:spPr>
          <a:xfrm>
            <a:off x="112952" y="1149143"/>
            <a:ext cx="1848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200" dirty="0">
                <a:latin typeface="Cambria Math" panose="02040503050406030204" pitchFamily="18" charset="0"/>
                <a:sym typeface="+mn-ea"/>
              </a:rPr>
              <a:t>Bulk 1 and 2 are created at the same time</a:t>
            </a:r>
            <a:endParaRPr lang="zh-CN" alt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9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411480" y="95250"/>
            <a:ext cx="7959725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P</a:t>
            </a:r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ulse</a:t>
            </a:r>
            <a:r>
              <a:rPr lang="zh-CN" altLang="en-US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to pulse</a:t>
            </a:r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drift structure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061" y="1647020"/>
            <a:ext cx="5503735" cy="21369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" y="1183001"/>
            <a:ext cx="3397250" cy="288103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529692" y="6581001"/>
            <a:ext cx="16830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200" dirty="0" err="1">
                <a:solidFill>
                  <a:srgbClr val="0000FF"/>
                </a:solidFill>
                <a:effectLst/>
                <a:latin typeface="Times" panose="00000500000000020000" pitchFamily="2" charset="0"/>
              </a:rPr>
              <a:t>Bilous</a:t>
            </a:r>
            <a:r>
              <a:rPr lang="en-GB" altLang="zh-CN" sz="1200" dirty="0">
                <a:solidFill>
                  <a:srgbClr val="0000FF"/>
                </a:solidFill>
                <a:effectLst/>
                <a:latin typeface="Times" panose="00000500000000020000" pitchFamily="2" charset="0"/>
              </a:rPr>
              <a:t> et al. 2022, A&amp;A</a:t>
            </a: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1457" y="4063861"/>
            <a:ext cx="1640205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GB" sz="1200" dirty="0" err="1">
                <a:solidFill>
                  <a:srgbClr val="0000FF"/>
                </a:solidFill>
                <a:effectLst/>
                <a:latin typeface="Times" panose="00000500000000020000" pitchFamily="2" charset="0"/>
              </a:rPr>
              <a:t>Wang </a:t>
            </a:r>
            <a:r>
              <a:rPr lang="en-GB" altLang="zh-CN" sz="1200" dirty="0">
                <a:solidFill>
                  <a:srgbClr val="0000FF"/>
                </a:solidFill>
                <a:effectLst/>
                <a:latin typeface="Times" panose="00000500000000020000" pitchFamily="2" charset="0"/>
              </a:rPr>
              <a:t>et al. 20</a:t>
            </a:r>
            <a:r>
              <a:rPr lang="en-US" altLang="en-GB" sz="1200" dirty="0">
                <a:solidFill>
                  <a:srgbClr val="0000FF"/>
                </a:solidFill>
                <a:effectLst/>
                <a:latin typeface="Times" panose="00000500000000020000" pitchFamily="2" charset="0"/>
              </a:rPr>
              <a:t>19</a:t>
            </a:r>
            <a:r>
              <a:rPr lang="en-GB" altLang="zh-CN" sz="1200" dirty="0">
                <a:solidFill>
                  <a:srgbClr val="0000FF"/>
                </a:solidFill>
                <a:effectLst/>
                <a:latin typeface="Times" panose="00000500000000020000" pitchFamily="2" charset="0"/>
              </a:rPr>
              <a:t>, A</a:t>
            </a:r>
            <a:r>
              <a:rPr lang="en-US" altLang="en-GB" sz="1200" dirty="0">
                <a:solidFill>
                  <a:srgbClr val="0000FF"/>
                </a:solidFill>
                <a:effectLst/>
                <a:latin typeface="Times" panose="00000500000000020000" pitchFamily="2" charset="0"/>
              </a:rPr>
              <a:t>pJL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747135" y="1183005"/>
            <a:ext cx="1672358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PSR B0950+08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089403-AC0D-8F1B-8696-EFBBDB582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699" y="4109877"/>
            <a:ext cx="5503736" cy="11390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8C3AE39-50F6-A938-FC70-6A65A300B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387" y="5248902"/>
            <a:ext cx="6350620" cy="134395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ECB8945-A4FE-C3F6-077F-C25C634AE236}"/>
              </a:ext>
            </a:extLst>
          </p:cNvPr>
          <p:cNvSpPr txBox="1"/>
          <p:nvPr/>
        </p:nvSpPr>
        <p:spPr>
          <a:xfrm>
            <a:off x="143510" y="4841647"/>
            <a:ext cx="221316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latin typeface="Cambria Math" panose="02040503050406030204" pitchFamily="18" charset="0"/>
                <a:sym typeface="+mn-ea"/>
              </a:rPr>
              <a:t>Consecutive trigger:</a:t>
            </a:r>
          </a:p>
          <a:p>
            <a:r>
              <a:rPr kumimoji="1" lang="en-US" altLang="zh-CN" dirty="0">
                <a:latin typeface="Cambria Math" panose="02040503050406030204" pitchFamily="18" charset="0"/>
                <a:sym typeface="+mn-ea"/>
              </a:rPr>
              <a:t>FRB</a:t>
            </a:r>
            <a:r>
              <a:rPr kumimoji="1" lang="zh-CN" altLang="en-US" dirty="0">
                <a:latin typeface="Cambria Math" panose="02040503050406030204" pitchFamily="18" charset="0"/>
                <a:sym typeface="+mn-ea"/>
              </a:rPr>
              <a:t> </a:t>
            </a:r>
            <a:r>
              <a:rPr kumimoji="1" lang="en-US" altLang="zh-CN" sz="1800" dirty="0"/>
              <a:t>❌</a:t>
            </a:r>
            <a:endParaRPr kumimoji="1" lang="en-US" altLang="zh-CN" dirty="0">
              <a:latin typeface="Cambria Math" panose="02040503050406030204" pitchFamily="18" charset="0"/>
              <a:sym typeface="+mn-ea"/>
            </a:endParaRPr>
          </a:p>
          <a:p>
            <a:r>
              <a:rPr lang="en-US" altLang="zh-CN" dirty="0"/>
              <a:t>Pulsar</a:t>
            </a:r>
            <a:r>
              <a:rPr lang="zh-CN" altLang="en-US" dirty="0"/>
              <a:t> </a:t>
            </a:r>
            <a:r>
              <a:rPr lang="en-US" altLang="zh-CN" dirty="0"/>
              <a:t>✅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8" y="705432"/>
            <a:ext cx="7703140" cy="52367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5" name="矩形 4"/>
          <p:cNvSpPr/>
          <p:nvPr/>
        </p:nvSpPr>
        <p:spPr>
          <a:xfrm>
            <a:off x="291428" y="121880"/>
            <a:ext cx="20313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FFC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Summary</a:t>
            </a:r>
            <a:endParaRPr lang="zh-CN" alt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84446" y="1906220"/>
            <a:ext cx="32948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Starquake is</a:t>
            </a:r>
            <a:r>
              <a:rPr lang="zh-CN" altLang="en-US" sz="2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2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the</a:t>
            </a:r>
            <a:r>
              <a:rPr lang="zh-CN" altLang="en-US" sz="2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22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trigger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331860" y="2884590"/>
            <a:ext cx="3831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Narrow</a:t>
            </a:r>
            <a:r>
              <a:rPr lang="zh-CN" altLang="en-US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spectrum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altLang="zh-CN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quasi-periodic bunch distribution?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11033" y="6008642"/>
            <a:ext cx="4971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Drift</a:t>
            </a:r>
            <a:r>
              <a:rPr lang="zh-CN" altLang="en-US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pattern: Natural</a:t>
            </a:r>
            <a:r>
              <a:rPr lang="zh-CN" altLang="en-US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consequence</a:t>
            </a:r>
            <a:r>
              <a:rPr lang="zh-CN" altLang="en-US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of</a:t>
            </a:r>
            <a:r>
              <a:rPr lang="zh-CN" altLang="en-US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multi-bulks</a:t>
            </a:r>
          </a:p>
          <a:p>
            <a:pPr algn="just"/>
            <a:r>
              <a:rPr lang="en-US" altLang="zh-CN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Radius to frequency mapping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155" y="5997534"/>
            <a:ext cx="4407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Variety polarization:</a:t>
            </a:r>
          </a:p>
          <a:p>
            <a:pPr algn="just"/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On-beam (</a:t>
            </a:r>
            <a:r>
              <a:rPr lang="en-US" altLang="zh-CN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Linear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); Off-beam (</a:t>
            </a:r>
            <a:r>
              <a:rPr lang="en-US" altLang="zh-CN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Circular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)</a:t>
            </a:r>
            <a:endParaRPr lang="en-US" altLang="zh-CN" sz="1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E6C4358-2128-2C6B-CB75-2EEC5D54661A}"/>
              </a:ext>
            </a:extLst>
          </p:cNvPr>
          <p:cNvSpPr/>
          <p:nvPr/>
        </p:nvSpPr>
        <p:spPr>
          <a:xfrm>
            <a:off x="3319771" y="561841"/>
            <a:ext cx="20120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Thanks!</a:t>
            </a:r>
            <a:endParaRPr lang="zh-CN" altLang="en-US" sz="4000" b="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902030302020204" pitchFamily="66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91D48D2-A91E-6B6B-902C-0CBC32BF0873}"/>
              </a:ext>
            </a:extLst>
          </p:cNvPr>
          <p:cNvSpPr txBox="1"/>
          <p:nvPr/>
        </p:nvSpPr>
        <p:spPr>
          <a:xfrm>
            <a:off x="82354" y="1271578"/>
            <a:ext cx="323741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7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Magnetic and gravitational energy can match the required budget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5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1" y="1254821"/>
            <a:ext cx="2584719" cy="42923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5" name="文本框 4"/>
          <p:cNvSpPr txBox="1"/>
          <p:nvPr/>
        </p:nvSpPr>
        <p:spPr>
          <a:xfrm>
            <a:off x="4933333" y="3447093"/>
            <a:ext cx="454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omic Sans MS" panose="030F0902030302020204" pitchFamily="66" charset="0"/>
              </a:rPr>
              <a:t>Only</a:t>
            </a:r>
            <a:r>
              <a:rPr kumimoji="1" lang="zh-CN" altLang="en-US" dirty="0"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Comic Sans MS" panose="030F0902030302020204" pitchFamily="66" charset="0"/>
              </a:rPr>
              <a:t>part</a:t>
            </a:r>
            <a:r>
              <a:rPr kumimoji="1" lang="zh-CN" altLang="en-US" dirty="0"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latin typeface="Comic Sans MS" panose="030F0902030302020204" pitchFamily="66" charset="0"/>
              </a:rPr>
              <a:t>radiation</a:t>
            </a:r>
            <a:r>
              <a:rPr kumimoji="1" lang="zh-CN" altLang="en-US" dirty="0"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latin typeface="Comic Sans MS" panose="030F0902030302020204" pitchFamily="66" charset="0"/>
              </a:rPr>
              <a:t>beam</a:t>
            </a:r>
            <a:r>
              <a:rPr kumimoji="1" lang="zh-CN" altLang="en-US" dirty="0"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latin typeface="Comic Sans MS" panose="030F0902030302020204" pitchFamily="66" charset="0"/>
              </a:rPr>
              <a:t>can</a:t>
            </a:r>
            <a:r>
              <a:rPr kumimoji="1" lang="zh-CN" altLang="en-US" dirty="0"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latin typeface="Comic Sans MS" panose="030F0902030302020204" pitchFamily="66" charset="0"/>
              </a:rPr>
              <a:t>be</a:t>
            </a:r>
            <a:r>
              <a:rPr kumimoji="1" lang="zh-CN" altLang="en-US" dirty="0"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latin typeface="Comic Sans MS" panose="030F0902030302020204" pitchFamily="66" charset="0"/>
              </a:rPr>
              <a:t>seen</a:t>
            </a:r>
          </a:p>
        </p:txBody>
      </p:sp>
      <p:sp>
        <p:nvSpPr>
          <p:cNvPr id="14" name="右箭头 13"/>
          <p:cNvSpPr/>
          <p:nvPr/>
        </p:nvSpPr>
        <p:spPr>
          <a:xfrm rot="14052905">
            <a:off x="6593735" y="2826679"/>
            <a:ext cx="649537" cy="33855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226" y="3905121"/>
            <a:ext cx="4178449" cy="261782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327900" y="5013977"/>
            <a:ext cx="679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omic Sans MS" panose="030F0902030302020204" pitchFamily="66" charset="0"/>
              </a:rPr>
              <a:t>VS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98" y="4921157"/>
            <a:ext cx="505436" cy="481010"/>
          </a:xfrm>
          <a:prstGeom prst="rect">
            <a:avLst/>
          </a:prstGeom>
        </p:spPr>
      </p:pic>
      <p:sp>
        <p:nvSpPr>
          <p:cNvPr id="22" name="圆角矩形标注 21"/>
          <p:cNvSpPr/>
          <p:nvPr/>
        </p:nvSpPr>
        <p:spPr>
          <a:xfrm>
            <a:off x="382295" y="5711062"/>
            <a:ext cx="1771839" cy="646986"/>
          </a:xfrm>
          <a:prstGeom prst="wedgeRoundRectCallout">
            <a:avLst>
              <a:gd name="adj1" fmla="val -25088"/>
              <a:gd name="adj2" fmla="val -82319"/>
              <a:gd name="adj3" fmla="val 16667"/>
            </a:avLst>
          </a:prstGeom>
          <a:solidFill>
            <a:srgbClr val="89D4C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What I see in the frame of beam</a:t>
            </a:r>
            <a:endParaRPr kumimoji="1" lang="zh-CN" altLang="en-US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77" b="50000"/>
          <a:stretch>
            <a:fillRect/>
          </a:stretch>
        </p:blipFill>
        <p:spPr>
          <a:xfrm>
            <a:off x="2882544" y="758667"/>
            <a:ext cx="1407291" cy="268842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5" b="50000"/>
          <a:stretch>
            <a:fillRect/>
          </a:stretch>
        </p:blipFill>
        <p:spPr>
          <a:xfrm>
            <a:off x="4572000" y="679430"/>
            <a:ext cx="2076685" cy="2688426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126274" y="2280184"/>
            <a:ext cx="679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omic Sans MS" panose="030F0902030302020204" pitchFamily="66" charset="0"/>
              </a:rPr>
              <a:t>VS</a:t>
            </a:r>
          </a:p>
        </p:txBody>
      </p:sp>
      <p:cxnSp>
        <p:nvCxnSpPr>
          <p:cNvPr id="4" name="直线箭头连接符 3"/>
          <p:cNvCxnSpPr/>
          <p:nvPr/>
        </p:nvCxnSpPr>
        <p:spPr>
          <a:xfrm flipH="1">
            <a:off x="1024569" y="1700537"/>
            <a:ext cx="638978" cy="402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00624" y="2510943"/>
            <a:ext cx="1189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Rockwell" panose="02060503020205020403" pitchFamily="18" charset="0"/>
              </a:rPr>
              <a:t>“thick” bulk</a:t>
            </a:r>
            <a:endParaRPr kumimoji="1" lang="zh-CN" altLang="en-US" sz="1400" dirty="0">
              <a:latin typeface="Rockwell" panose="02060503020205020403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6498" y="2120958"/>
            <a:ext cx="1189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Rockwell" panose="02060503020205020403" pitchFamily="18" charset="0"/>
              </a:rPr>
              <a:t>“thin” bulk</a:t>
            </a:r>
            <a:endParaRPr kumimoji="1" lang="zh-CN" altLang="en-US" sz="1400" dirty="0">
              <a:latin typeface="Rockwell" panose="02060503020205020403" pitchFamily="18" charset="0"/>
            </a:endParaRPr>
          </a:p>
        </p:txBody>
      </p:sp>
      <p:cxnSp>
        <p:nvCxnSpPr>
          <p:cNvPr id="9" name="直线箭头连接符 8"/>
          <p:cNvCxnSpPr/>
          <p:nvPr/>
        </p:nvCxnSpPr>
        <p:spPr>
          <a:xfrm flipH="1">
            <a:off x="1801258" y="1642368"/>
            <a:ext cx="480301" cy="837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5405" y="1220637"/>
            <a:ext cx="2621693" cy="16201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314473" y="4213758"/>
            <a:ext cx="25754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FRBs prefer “thin” bulk because there is no significant trend between CP and width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928338" y="5730315"/>
            <a:ext cx="22156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Wang et al. 2022, MNRAS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9552" y="130080"/>
            <a:ext cx="3164649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Backup</a:t>
            </a:r>
            <a:r>
              <a:rPr lang="zh-CN" altLang="en-US" sz="36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 </a:t>
            </a:r>
            <a:r>
              <a:rPr lang="en-US" altLang="zh-CN" sz="36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slides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468" y="890092"/>
            <a:ext cx="3680632" cy="310808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5" y="5424987"/>
            <a:ext cx="9016409" cy="133759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5001830"/>
            <a:ext cx="480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omic Sans MS" panose="030F0902030302020204" pitchFamily="66" charset="0"/>
              </a:rPr>
              <a:t>Several equations easy to get</a:t>
            </a:r>
            <a:endParaRPr kumimoji="1" lang="zh-CN" altLang="en-US" dirty="0">
              <a:latin typeface="Comic Sans MS" panose="030F0902030302020204" pitchFamily="66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258639" y="5604434"/>
            <a:ext cx="200967" cy="351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911802"/>
            <a:ext cx="3611627" cy="30116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16" y="3777496"/>
            <a:ext cx="3611627" cy="109829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178061" y="4147699"/>
            <a:ext cx="2732445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Detailed</a:t>
            </a:r>
            <a:r>
              <a:rPr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calculation</a:t>
            </a:r>
            <a:r>
              <a:rPr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can</a:t>
            </a:r>
            <a:r>
              <a:rPr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be</a:t>
            </a:r>
            <a:r>
              <a:rPr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seen</a:t>
            </a:r>
            <a:r>
              <a:rPr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in</a:t>
            </a:r>
          </a:p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Wang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al. 2022, </a:t>
            </a:r>
            <a:r>
              <a:rPr lang="en-US" altLang="zh-CN" sz="14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ApJ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9552" y="130080"/>
            <a:ext cx="3164649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Backup</a:t>
            </a:r>
            <a:r>
              <a:rPr lang="zh-CN" altLang="en-US" sz="36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 </a:t>
            </a:r>
            <a:r>
              <a:rPr lang="en-US" altLang="zh-CN" sz="36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slides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15F165-DF6A-0E7E-3552-16A47F043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" y="776778"/>
            <a:ext cx="6125905" cy="423393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B46872-B591-AEED-3894-08105AD55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0"/>
          <a:stretch/>
        </p:blipFill>
        <p:spPr bwMode="auto">
          <a:xfrm>
            <a:off x="5241073" y="1477110"/>
            <a:ext cx="3891776" cy="393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顺序访问存储器 3">
            <a:extLst>
              <a:ext uri="{FF2B5EF4-FFF2-40B4-BE49-F238E27FC236}">
                <a16:creationId xmlns:a16="http://schemas.microsoft.com/office/drawing/2014/main" id="{4D0A648C-B528-80A7-029C-C4575AB33CA4}"/>
              </a:ext>
            </a:extLst>
          </p:cNvPr>
          <p:cNvSpPr/>
          <p:nvPr/>
        </p:nvSpPr>
        <p:spPr>
          <a:xfrm flipH="1">
            <a:off x="3183942" y="4484654"/>
            <a:ext cx="3416159" cy="1577185"/>
          </a:xfrm>
          <a:prstGeom prst="flowChartMagneticTape">
            <a:avLst/>
          </a:prstGeom>
          <a:solidFill>
            <a:srgbClr val="89D4CD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3D1D1E-4239-54BF-A7B9-8AE8392D2C0F}"/>
              </a:ext>
            </a:extLst>
          </p:cNvPr>
          <p:cNvSpPr/>
          <p:nvPr/>
        </p:nvSpPr>
        <p:spPr>
          <a:xfrm>
            <a:off x="0" y="24064"/>
            <a:ext cx="56380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4400" b="1" cap="none" spc="0" dirty="0">
                <a:ln/>
                <a:solidFill>
                  <a:schemeClr val="accent4"/>
                </a:solidFill>
                <a:effectLst/>
                <a:latin typeface="Britannic Bold" panose="020B0903060703020204" pitchFamily="34" charset="0"/>
              </a:rPr>
              <a:t>The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next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DDF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(2026)</a:t>
            </a:r>
            <a:endParaRPr lang="en-US" altLang="zh-CN" sz="4400" b="1" cap="none" spc="0" dirty="0">
              <a:ln/>
              <a:solidFill>
                <a:schemeClr val="accent4"/>
              </a:solidFill>
              <a:effectLst/>
              <a:latin typeface="Britannic Bold" panose="020B0903060703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46BD141-56E2-433A-4ABD-EA7E3CD32E56}"/>
              </a:ext>
            </a:extLst>
          </p:cNvPr>
          <p:cNvSpPr txBox="1"/>
          <p:nvPr/>
        </p:nvSpPr>
        <p:spPr>
          <a:xfrm>
            <a:off x="11151" y="856172"/>
            <a:ext cx="37415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Guiyang</a:t>
            </a:r>
            <a:r>
              <a:rPr lang="zh-CN" alt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Beijing</a:t>
            </a:r>
            <a:endParaRPr lang="zh-CN" altLang="en-US" sz="2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998DB3F-232C-7349-1C64-0F171909900D}"/>
              </a:ext>
            </a:extLst>
          </p:cNvPr>
          <p:cNvSpPr txBox="1"/>
          <p:nvPr/>
        </p:nvSpPr>
        <p:spPr>
          <a:xfrm>
            <a:off x="2592958" y="4085154"/>
            <a:ext cx="962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DDF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BD62C18-B7DC-AF2C-A28C-DF0211201C20}"/>
              </a:ext>
            </a:extLst>
          </p:cNvPr>
          <p:cNvSpPr txBox="1"/>
          <p:nvPr/>
        </p:nvSpPr>
        <p:spPr>
          <a:xfrm>
            <a:off x="4289934" y="2291797"/>
            <a:ext cx="962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DDF2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8C6131A-F21D-5FB4-542C-64EB4A139766}"/>
              </a:ext>
            </a:extLst>
          </p:cNvPr>
          <p:cNvSpPr txBox="1"/>
          <p:nvPr/>
        </p:nvSpPr>
        <p:spPr>
          <a:xfrm>
            <a:off x="3338071" y="4831273"/>
            <a:ext cx="34161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b="0" i="0" u="none" strike="noStrike" dirty="0">
                <a:effectLst/>
                <a:latin typeface="Times New Roman" panose="02020603050405020304" pitchFamily="18" charset="0"/>
                <a:ea typeface="PingFang SC" panose="020B0400000000000000" pitchFamily="34" charset="-122"/>
                <a:cs typeface="Times New Roman" panose="02020603050405020304" pitchFamily="18" charset="0"/>
              </a:rPr>
              <a:t>The emperor guards the country's gates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29D600C6-35EC-B84F-26FD-53D66ED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44" y="4672604"/>
            <a:ext cx="1489307" cy="21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6EDD337-6F23-44E8-5E8D-768807B5BE52}"/>
              </a:ext>
            </a:extLst>
          </p:cNvPr>
          <p:cNvSpPr txBox="1"/>
          <p:nvPr/>
        </p:nvSpPr>
        <p:spPr>
          <a:xfrm>
            <a:off x="-36627" y="6112475"/>
            <a:ext cx="20982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明成祖朱棣</a:t>
            </a:r>
            <a:endParaRPr lang="en-US" altLang="zh-CN" sz="1400" dirty="0"/>
          </a:p>
          <a:p>
            <a:r>
              <a:rPr lang="en-US" altLang="zh-CN" sz="1400" dirty="0"/>
              <a:t>Di Zhu, an</a:t>
            </a:r>
            <a:r>
              <a:rPr lang="zh-CN" altLang="en-US" sz="1400" dirty="0"/>
              <a:t> </a:t>
            </a:r>
            <a:r>
              <a:rPr lang="en-US" altLang="zh-CN" sz="1400" dirty="0"/>
              <a:t>emperor</a:t>
            </a:r>
            <a:r>
              <a:rPr lang="zh-CN" altLang="en-US" sz="1400" dirty="0"/>
              <a:t> </a:t>
            </a:r>
            <a:r>
              <a:rPr lang="en-US" altLang="zh-CN" sz="1400" dirty="0"/>
              <a:t>in</a:t>
            </a:r>
            <a:r>
              <a:rPr lang="zh-CN" altLang="en-US" sz="1400" dirty="0"/>
              <a:t> </a:t>
            </a:r>
            <a:r>
              <a:rPr lang="en-US" altLang="zh-CN" sz="1400" dirty="0"/>
              <a:t>Ming</a:t>
            </a:r>
            <a:r>
              <a:rPr lang="zh-CN" altLang="en-US" sz="1400" dirty="0"/>
              <a:t> </a:t>
            </a:r>
            <a:r>
              <a:rPr lang="en-US" altLang="zh-CN" sz="1400" dirty="0"/>
              <a:t>Dynasty</a:t>
            </a:r>
            <a:endParaRPr lang="zh-CN" altLang="en-US" sz="1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1286235-3CE9-CDB7-3AAB-CD6224359303}"/>
              </a:ext>
            </a:extLst>
          </p:cNvPr>
          <p:cNvSpPr txBox="1"/>
          <p:nvPr/>
        </p:nvSpPr>
        <p:spPr>
          <a:xfrm>
            <a:off x="4836343" y="942278"/>
            <a:ext cx="4307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Comic Sans MS" panose="030F0902030302020204" pitchFamily="66" charset="0"/>
              </a:rPr>
              <a:t>Weiyang</a:t>
            </a:r>
            <a:r>
              <a:rPr lang="zh-CN" altLang="en-US" dirty="0"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latin typeface="Comic Sans MS" panose="030F0902030302020204" pitchFamily="66" charset="0"/>
              </a:rPr>
              <a:t>Wang</a:t>
            </a:r>
            <a:r>
              <a:rPr lang="zh-CN" altLang="en-US" dirty="0"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latin typeface="Comic Sans MS" panose="030F0902030302020204" pitchFamily="66" charset="0"/>
              </a:rPr>
              <a:t>will</a:t>
            </a:r>
            <a:r>
              <a:rPr lang="zh-CN" altLang="en-US" dirty="0"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latin typeface="Comic Sans MS" panose="030F0902030302020204" pitchFamily="66" charset="0"/>
              </a:rPr>
              <a:t>hold</a:t>
            </a:r>
            <a:r>
              <a:rPr lang="zh-CN" altLang="en-US" dirty="0"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latin typeface="Comic Sans MS" panose="030F0902030302020204" pitchFamily="66" charset="0"/>
              </a:rPr>
              <a:t>DDF2</a:t>
            </a:r>
            <a:r>
              <a:rPr lang="zh-CN" altLang="en-US" dirty="0"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latin typeface="Comic Sans MS" panose="030F0902030302020204" pitchFamily="66" charset="0"/>
              </a:rPr>
              <a:t>in</a:t>
            </a:r>
            <a:r>
              <a:rPr lang="zh-CN" altLang="en-US" dirty="0"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latin typeface="Comic Sans MS" panose="030F0902030302020204" pitchFamily="66" charset="0"/>
              </a:rPr>
              <a:t>2026</a:t>
            </a:r>
            <a:endParaRPr lang="zh-CN" alt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0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11" grpId="0"/>
      <p:bldP spid="1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B94ED2-B84F-3775-9E32-BBA8CCA86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3"/>
          <a:stretch/>
        </p:blipFill>
        <p:spPr bwMode="auto">
          <a:xfrm>
            <a:off x="0" y="904142"/>
            <a:ext cx="9144000" cy="487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0467AD4-6A8A-5FE4-C088-E5942D49EE58}"/>
              </a:ext>
            </a:extLst>
          </p:cNvPr>
          <p:cNvSpPr txBox="1"/>
          <p:nvPr/>
        </p:nvSpPr>
        <p:spPr>
          <a:xfrm>
            <a:off x="227564" y="5818273"/>
            <a:ext cx="70690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Chinese people often say:</a:t>
            </a:r>
            <a:r>
              <a:rPr lang="zh-CN" alt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Those who have never been to the Great Wall will never be heroes.</a:t>
            </a:r>
          </a:p>
          <a:p>
            <a:r>
              <a:rPr lang="zh-CN" alt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不到长城非好汉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3D1D1E-4239-54BF-A7B9-8AE8392D2C0F}"/>
              </a:ext>
            </a:extLst>
          </p:cNvPr>
          <p:cNvSpPr/>
          <p:nvPr/>
        </p:nvSpPr>
        <p:spPr>
          <a:xfrm>
            <a:off x="0" y="24064"/>
            <a:ext cx="56380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4400" b="1" cap="none" spc="0" dirty="0">
                <a:ln/>
                <a:solidFill>
                  <a:schemeClr val="accent4"/>
                </a:solidFill>
                <a:effectLst/>
                <a:latin typeface="Britannic Bold" panose="020B0903060703020204" pitchFamily="34" charset="0"/>
              </a:rPr>
              <a:t>The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next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DDF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(2026)</a:t>
            </a:r>
            <a:endParaRPr lang="en-US" altLang="zh-CN" sz="4400" b="1" cap="none" spc="0" dirty="0">
              <a:ln/>
              <a:solidFill>
                <a:schemeClr val="accent4"/>
              </a:solidFill>
              <a:effectLst/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26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" y="571406"/>
            <a:ext cx="2653670" cy="66632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856" y="219333"/>
            <a:ext cx="291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altLang="zh-CN" sz="3600" dirty="0">
                <a:solidFill>
                  <a:schemeClr val="bg1"/>
                </a:solidFill>
                <a:latin typeface="Times New Roman" panose="02020503050405090304" pitchFamily="18" charset="0"/>
                <a:ea typeface="方正兰亭黑_GBK" pitchFamily="2" charset="-122"/>
                <a:cs typeface="Times New Roman" panose="02020503050405090304" pitchFamily="18" charset="0"/>
                <a:sym typeface="方正兰亭黑_GBK" pitchFamily="2" charset="-122"/>
              </a:rPr>
              <a:t>OUTLINES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385036" y="1368191"/>
            <a:ext cx="6501440" cy="925245"/>
            <a:chOff x="2725786" y="1922641"/>
            <a:chExt cx="6994428" cy="692277"/>
          </a:xfrm>
        </p:grpSpPr>
        <p:grpSp>
          <p:nvGrpSpPr>
            <p:cNvPr id="7" name="组合 6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6" name="对角圆角矩形 5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32" name="对角圆角矩形 31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848829" y="1929673"/>
              <a:ext cx="4210050" cy="48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Background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378456" y="2459428"/>
            <a:ext cx="6501440" cy="925245"/>
            <a:chOff x="2725786" y="1922641"/>
            <a:chExt cx="6994428" cy="692277"/>
          </a:xfrm>
        </p:grpSpPr>
        <p:grpSp>
          <p:nvGrpSpPr>
            <p:cNvPr id="39" name="组合 38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42" name="对角圆角矩形 41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43" name="对角圆角矩形 42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3478765" y="1922689"/>
              <a:ext cx="5799587" cy="437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Origin and Radiation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503050405090304" pitchFamily="18" charset="0"/>
                <a:ea typeface="方正兰亭超细黑简体" pitchFamily="2" charset="-122"/>
                <a:cs typeface="Times New Roman" panose="0202050305040509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376015" y="4813549"/>
            <a:ext cx="6503881" cy="925246"/>
            <a:chOff x="2716071" y="1922641"/>
            <a:chExt cx="7004143" cy="692277"/>
          </a:xfrm>
        </p:grpSpPr>
        <p:grpSp>
          <p:nvGrpSpPr>
            <p:cNvPr id="45" name="组合 44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48" name="对角圆角矩形 47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49" name="对角圆角矩形 48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2716071" y="1932795"/>
              <a:ext cx="7004143" cy="483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Summary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378456" y="3635974"/>
            <a:ext cx="6501440" cy="925245"/>
            <a:chOff x="2725786" y="1922641"/>
            <a:chExt cx="6994428" cy="692277"/>
          </a:xfrm>
        </p:grpSpPr>
        <p:grpSp>
          <p:nvGrpSpPr>
            <p:cNvPr id="24" name="组合 23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28" name="对角圆角矩形 27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29" name="对角圆角矩形 28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3210278" y="1956592"/>
              <a:ext cx="6068074" cy="48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Discussion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687429F-4AC6-16F0-8203-7ACB67876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91" y="842166"/>
            <a:ext cx="3592860" cy="471636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D877F68-8C4B-9302-CAAA-B4CAA1285F65}"/>
              </a:ext>
            </a:extLst>
          </p:cNvPr>
          <p:cNvSpPr/>
          <p:nvPr/>
        </p:nvSpPr>
        <p:spPr>
          <a:xfrm>
            <a:off x="0" y="24064"/>
            <a:ext cx="56380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4400" b="1" cap="none" spc="0" dirty="0">
                <a:ln/>
                <a:solidFill>
                  <a:schemeClr val="accent4"/>
                </a:solidFill>
                <a:effectLst/>
                <a:latin typeface="Britannic Bold" panose="020B0903060703020204" pitchFamily="34" charset="0"/>
              </a:rPr>
              <a:t>The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next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DDF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(2026)</a:t>
            </a:r>
            <a:endParaRPr lang="en-US" altLang="zh-CN" sz="4400" b="1" cap="none" spc="0" dirty="0">
              <a:ln/>
              <a:solidFill>
                <a:schemeClr val="accent4"/>
              </a:solidFill>
              <a:effectLst/>
              <a:latin typeface="Britannic Bold" panose="020B0903060703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FC7543A-C1F2-6696-EE82-AD201F925A13}"/>
              </a:ext>
            </a:extLst>
          </p:cNvPr>
          <p:cNvSpPr/>
          <p:nvPr/>
        </p:nvSpPr>
        <p:spPr>
          <a:xfrm>
            <a:off x="125110" y="5891783"/>
            <a:ext cx="89210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The</a:t>
            </a:r>
            <a:r>
              <a:rPr lang="zh-CN" alt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zh-CN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Wall + Hot spring + Snow (maybe)</a:t>
            </a:r>
            <a:r>
              <a:rPr lang="zh-CN" alt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zh-CN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=</a:t>
            </a:r>
            <a:r>
              <a:rPr lang="zh-CN" alt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zh-CN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Dream field</a:t>
            </a:r>
            <a:r>
              <a:rPr lang="en-US" altLang="zh-C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!</a:t>
            </a:r>
            <a:endParaRPr lang="zh-CN" alt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1985437-F2CA-1980-EBA6-59B026C4F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641" y="2788393"/>
            <a:ext cx="2040346" cy="27701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6896BA8-9436-6C10-3C28-16E13B849FA4}"/>
              </a:ext>
            </a:extLst>
          </p:cNvPr>
          <p:cNvSpPr txBox="1"/>
          <p:nvPr/>
        </p:nvSpPr>
        <p:spPr>
          <a:xfrm>
            <a:off x="4119523" y="2870070"/>
            <a:ext cx="2753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Beginning of Winter, 2026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D5612E-740B-C47D-A717-35975B539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914" y="744429"/>
            <a:ext cx="3245006" cy="19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0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BFA137-5C02-1036-19F7-39127CF3E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582" y="626063"/>
            <a:ext cx="4050833" cy="221951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2" name="矩形 21"/>
          <p:cNvSpPr/>
          <p:nvPr/>
        </p:nvSpPr>
        <p:spPr>
          <a:xfrm>
            <a:off x="334863" y="105369"/>
            <a:ext cx="2294219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Discovery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924627" y="2728830"/>
            <a:ext cx="26891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800+</a:t>
            </a:r>
            <a:r>
              <a:rPr lang="zh-CN" altLang="en-US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FRB</a:t>
            </a:r>
            <a:r>
              <a:rPr lang="zh-CN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sources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60+</a:t>
            </a:r>
            <a:r>
              <a:rPr lang="zh-CN" altLang="en-US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repeaters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One</a:t>
            </a:r>
            <a:r>
              <a:rPr lang="zh-CN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is Galactic magnetar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53585" y="893718"/>
                <a:ext cx="349054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200" b="1" dirty="0">
                    <a:latin typeface="Times" panose="00000500000000020000" pitchFamily="2" charset="0"/>
                    <a:ea typeface="STXingkai" panose="02010800040101010101" pitchFamily="2" charset="-122"/>
                  </a:rPr>
                  <a:t>Fast</a:t>
                </a:r>
                <a:r>
                  <a:rPr kumimoji="1" lang="en-US" altLang="zh-CN" sz="2200" dirty="0">
                    <a:solidFill>
                      <a:schemeClr val="tx1"/>
                    </a:solidFill>
                    <a:latin typeface="Times" panose="00000500000000020000" pitchFamily="2" charset="0"/>
                    <a:ea typeface="STXingkai" panose="02010800040101010101" pitchFamily="2" charset="-122"/>
                  </a:rPr>
                  <a:t> : 1—10 </a:t>
                </a:r>
                <a:r>
                  <a:rPr kumimoji="1" lang="en-US" altLang="zh-CN" sz="2200" dirty="0" err="1">
                    <a:solidFill>
                      <a:schemeClr val="tx1"/>
                    </a:solidFill>
                    <a:latin typeface="Times" panose="00000500000000020000" pitchFamily="2" charset="0"/>
                    <a:ea typeface="STXingkai" panose="02010800040101010101" pitchFamily="2" charset="-122"/>
                  </a:rPr>
                  <a:t>ms</a:t>
                </a:r>
                <a:endParaRPr kumimoji="1" lang="en-US" altLang="zh-CN" sz="2200" dirty="0">
                  <a:solidFill>
                    <a:schemeClr val="tx1"/>
                  </a:solidFill>
                  <a:latin typeface="Times" panose="00000500000000020000" pitchFamily="2" charset="0"/>
                  <a:ea typeface="STXingkai" panose="02010800040101010101" pitchFamily="2" charset="-122"/>
                </a:endParaRPr>
              </a:p>
              <a:p>
                <a:r>
                  <a:rPr kumimoji="1" lang="en-US" altLang="zh-CN" sz="2200" b="1" dirty="0">
                    <a:latin typeface="Times" panose="00000500000000020000" pitchFamily="2" charset="0"/>
                    <a:ea typeface="STXingkai" panose="02010800040101010101" pitchFamily="2" charset="-122"/>
                  </a:rPr>
                  <a:t>Radio</a:t>
                </a:r>
                <a:r>
                  <a:rPr kumimoji="1" lang="en-US" altLang="zh-CN" sz="2200" dirty="0">
                    <a:latin typeface="Times" panose="00000500000000020000" pitchFamily="2" charset="0"/>
                    <a:ea typeface="STXingkai" panose="02010800040101010101" pitchFamily="2" charset="-122"/>
                  </a:rPr>
                  <a:t>: 100 MHz—10 GHz</a:t>
                </a:r>
              </a:p>
              <a:p>
                <a:r>
                  <a:rPr kumimoji="1" lang="en-US" altLang="zh-CN" sz="2200" b="1" dirty="0">
                    <a:latin typeface="Times" panose="00000500000000020000" pitchFamily="2" charset="0"/>
                  </a:rPr>
                  <a:t>Burst</a:t>
                </a:r>
                <a:r>
                  <a:rPr kumimoji="1" lang="en-US" altLang="zh-CN" sz="2200" b="0" dirty="0">
                    <a:solidFill>
                      <a:schemeClr val="tx1"/>
                    </a:solidFill>
                    <a:latin typeface="Times" panose="00000500000000020000" pitchFamily="2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~10</m:t>
                        </m:r>
                      </m:e>
                      <m:sup>
                        <m:r>
                          <a:rPr kumimoji="1"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40−46</m:t>
                        </m:r>
                      </m:sup>
                    </m:sSup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Times" panose="00000500000000020000" pitchFamily="2" charset="0"/>
                    <a:ea typeface="Baskerville" panose="02020502070401020303" pitchFamily="18" charset="0"/>
                  </a:rPr>
                  <a:t> </a:t>
                </a:r>
                <a:r>
                  <a:rPr kumimoji="1" lang="en-US" altLang="zh-CN" sz="2200" dirty="0">
                    <a:solidFill>
                      <a:schemeClr val="tx1"/>
                    </a:solidFill>
                    <a:latin typeface="Times" panose="00000500000000020000" pitchFamily="2" charset="0"/>
                    <a:ea typeface="Baskerville" panose="02020502070401020303" pitchFamily="18" charset="0"/>
                    <a:cs typeface="Times New Roman" panose="02020503050405090304" pitchFamily="18" charset="0"/>
                  </a:rPr>
                  <a:t>erg/s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5" y="893718"/>
                <a:ext cx="3490540" cy="1107996"/>
              </a:xfrm>
              <a:prstGeom prst="rect">
                <a:avLst/>
              </a:prstGeom>
              <a:blipFill>
                <a:blip r:embed="rId4"/>
                <a:stretch>
                  <a:fillRect l="-2182" t="-3409" b="-102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1398198" y="4911126"/>
            <a:ext cx="36634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Key questions:</a:t>
            </a:r>
          </a:p>
          <a:p>
            <a:endParaRPr lang="en-US" altLang="zh-CN" sz="1400" b="1" dirty="0">
              <a:solidFill>
                <a:srgbClr val="FF0000"/>
              </a:solidFill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r>
              <a:rPr lang="en-US" altLang="zh-CN" b="1" dirty="0">
                <a:latin typeface="STXinwei" panose="02010800040101010101" pitchFamily="2" charset="-122"/>
                <a:ea typeface="STXinwei" panose="02010800040101010101" pitchFamily="2" charset="-122"/>
              </a:rPr>
              <a:t>How to trigger FRB?</a:t>
            </a:r>
            <a:endParaRPr lang="en-US" altLang="zh-CN" b="1" dirty="0">
              <a:solidFill>
                <a:srgbClr val="FF0000"/>
              </a:solidFill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r>
              <a:rPr lang="en-US" altLang="zh-CN" b="1" dirty="0">
                <a:latin typeface="STXinwei" panose="02010800040101010101" pitchFamily="2" charset="-122"/>
                <a:ea typeface="STXinwei" panose="02010800040101010101" pitchFamily="2" charset="-122"/>
              </a:rPr>
              <a:t>What is the radiation mechanism?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093" y="3701666"/>
            <a:ext cx="2923322" cy="280697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92182" y="3410733"/>
            <a:ext cx="18982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CHIME et al. 2020, Nature</a:t>
            </a:r>
            <a:endParaRPr lang="zh-CN" altLang="en-US" sz="1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675973" y="6520868"/>
            <a:ext cx="341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Comic Sans MS Regular" panose="030F0902030302020204" charset="0"/>
                <a:cs typeface="Comic Sans MS Regular" panose="030F0902030302020204" charset="0"/>
              </a:rPr>
              <a:t>FRB-like Burst</a:t>
            </a:r>
            <a:r>
              <a:rPr lang="zh-CN" altLang="en-US" sz="1400" dirty="0">
                <a:latin typeface="Comic Sans MS Regular" panose="030F0902030302020204" charset="0"/>
                <a:cs typeface="Comic Sans MS Regular" panose="030F0902030302020204" charset="0"/>
              </a:rPr>
              <a:t> </a:t>
            </a:r>
            <a:r>
              <a:rPr lang="en-US" altLang="zh-CN" sz="1400" dirty="0">
                <a:latin typeface="Comic Sans MS Regular" panose="030F0902030302020204" charset="0"/>
                <a:cs typeface="Comic Sans MS Regular" panose="030F0902030302020204" charset="0"/>
              </a:rPr>
              <a:t>from</a:t>
            </a:r>
            <a:r>
              <a:rPr lang="zh-CN" altLang="en-US" sz="1400" dirty="0">
                <a:latin typeface="Comic Sans MS Regular" panose="030F0902030302020204" charset="0"/>
                <a:cs typeface="Comic Sans MS Regular" panose="030F0902030302020204" charset="0"/>
              </a:rPr>
              <a:t> </a:t>
            </a:r>
            <a:r>
              <a:rPr lang="en-US" altLang="zh-CN" sz="1400" dirty="0">
                <a:latin typeface="Comic Sans MS Regular" panose="030F0902030302020204" charset="0"/>
                <a:cs typeface="Comic Sans MS Regular" panose="030F0902030302020204" charset="0"/>
              </a:rPr>
              <a:t>SGR J1935+2154</a:t>
            </a:r>
            <a:endParaRPr lang="zh-CN" altLang="en-US" sz="1400" dirty="0"/>
          </a:p>
        </p:txBody>
      </p:sp>
      <p:cxnSp>
        <p:nvCxnSpPr>
          <p:cNvPr id="11" name="直线箭头连接符 10"/>
          <p:cNvCxnSpPr>
            <a:cxnSpLocks/>
          </p:cNvCxnSpPr>
          <p:nvPr/>
        </p:nvCxnSpPr>
        <p:spPr>
          <a:xfrm>
            <a:off x="5892432" y="3739080"/>
            <a:ext cx="549322" cy="3355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云形 13"/>
          <p:cNvSpPr/>
          <p:nvPr/>
        </p:nvSpPr>
        <p:spPr>
          <a:xfrm>
            <a:off x="1035668" y="4688894"/>
            <a:ext cx="4282277" cy="1527784"/>
          </a:xfrm>
          <a:prstGeom prst="cloud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16" name="云形 15"/>
          <p:cNvSpPr/>
          <p:nvPr/>
        </p:nvSpPr>
        <p:spPr>
          <a:xfrm rot="753255">
            <a:off x="887348" y="4744782"/>
            <a:ext cx="4189575" cy="1942759"/>
          </a:xfrm>
          <a:prstGeom prst="cloud">
            <a:avLst/>
          </a:prstGeom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B0FB18-0540-9C20-D370-0CAD59083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94" y="2183757"/>
            <a:ext cx="3917504" cy="248163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B782093-C46C-46A6-7B87-B81C01320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35" y="751699"/>
            <a:ext cx="1621898" cy="105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322285" y="88960"/>
            <a:ext cx="429514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Narrow band drift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00" y="2944471"/>
            <a:ext cx="3253071" cy="367958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218763" y="6550223"/>
            <a:ext cx="21305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Hessels</a:t>
            </a:r>
            <a:r>
              <a:rPr lang="zh-CN" altLang="en-US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et  al. 2019, </a:t>
            </a:r>
            <a:r>
              <a:rPr lang="en-US" altLang="zh-CN" sz="1400" dirty="0" err="1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ApJ</a:t>
            </a:r>
            <a:endParaRPr lang="en-US" altLang="zh-CN" sz="1400" dirty="0">
              <a:solidFill>
                <a:srgbClr val="0000FF"/>
              </a:solidFill>
              <a:latin typeface="Times" panose="00000500000000020000" pitchFamily="2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85" y="772905"/>
            <a:ext cx="5644571" cy="211012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124750" y="2455082"/>
            <a:ext cx="19670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 err="1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Plenuis</a:t>
            </a:r>
            <a:r>
              <a:rPr lang="zh-CN" altLang="en-US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et  al. 2021, </a:t>
            </a:r>
            <a:r>
              <a:rPr lang="en-US" altLang="zh-CN" sz="1400" dirty="0" err="1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ApJ</a:t>
            </a:r>
            <a:endParaRPr lang="en-US" altLang="zh-CN" sz="1400" dirty="0">
              <a:solidFill>
                <a:srgbClr val="0000FF"/>
              </a:solidFill>
              <a:latin typeface="Times" panose="00000500000000020000" pitchFamily="2" charset="0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18F296-4786-AADD-4695-4109AB99D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419" y="3181237"/>
            <a:ext cx="5644571" cy="170233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9134FAC-301E-1B28-281B-8C6A350A7556}"/>
              </a:ext>
            </a:extLst>
          </p:cNvPr>
          <p:cNvSpPr txBox="1"/>
          <p:nvPr/>
        </p:nvSpPr>
        <p:spPr>
          <a:xfrm>
            <a:off x="3009801" y="5301945"/>
            <a:ext cx="518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Structures: Downward/upward drifting, complex structure, and no drifting pattern</a:t>
            </a:r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64A4874-1BE4-11A9-AD61-81E326085795}"/>
              </a:ext>
            </a:extLst>
          </p:cNvPr>
          <p:cNvSpPr/>
          <p:nvPr/>
        </p:nvSpPr>
        <p:spPr>
          <a:xfrm>
            <a:off x="7176911" y="4883568"/>
            <a:ext cx="19670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Zhou</a:t>
            </a:r>
            <a:r>
              <a:rPr lang="zh-CN" altLang="en-US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et  al. 2022, RAA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07D34A2-4DF9-BDFF-7A86-3076BB111DBA}"/>
              </a:ext>
            </a:extLst>
          </p:cNvPr>
          <p:cNvSpPr txBox="1"/>
          <p:nvPr/>
        </p:nvSpPr>
        <p:spPr>
          <a:xfrm>
            <a:off x="6475781" y="1122537"/>
            <a:ext cx="206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Repeaters prefer to narrow spectra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51791"/>
          <a:stretch>
            <a:fillRect/>
          </a:stretch>
        </p:blipFill>
        <p:spPr>
          <a:xfrm>
            <a:off x="185614" y="3322140"/>
            <a:ext cx="4572000" cy="306936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2" name="矩形 11"/>
          <p:cNvSpPr/>
          <p:nvPr/>
        </p:nvSpPr>
        <p:spPr>
          <a:xfrm>
            <a:off x="103867" y="6462343"/>
            <a:ext cx="1410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FRB</a:t>
            </a:r>
            <a:r>
              <a:rPr kumimoji="1"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20201124A</a:t>
            </a:r>
            <a:endParaRPr lang="zh-CN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524342" y="6476994"/>
            <a:ext cx="19056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Xu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al. 2022, Nature</a:t>
            </a:r>
            <a:endParaRPr lang="en-US" altLang="zh-CN" sz="12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/>
          <a:srcRect b="53220"/>
          <a:stretch>
            <a:fillRect/>
          </a:stretch>
        </p:blipFill>
        <p:spPr>
          <a:xfrm>
            <a:off x="309176" y="804288"/>
            <a:ext cx="4949833" cy="2272505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113662" y="3061814"/>
            <a:ext cx="19068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Michilli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al. 2018, Nature</a:t>
            </a:r>
            <a:endParaRPr lang="en-US" altLang="zh-CN" sz="12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5645" y="3031036"/>
            <a:ext cx="1410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FRB</a:t>
            </a:r>
            <a:r>
              <a:rPr kumimoji="1"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20121102A</a:t>
            </a:r>
            <a:endParaRPr lang="zh-CN" altLang="en-US" sz="1400" dirty="0"/>
          </a:p>
        </p:txBody>
      </p:sp>
      <p:sp>
        <p:nvSpPr>
          <p:cNvPr id="2" name="矩形 1"/>
          <p:cNvSpPr/>
          <p:nvPr/>
        </p:nvSpPr>
        <p:spPr>
          <a:xfrm>
            <a:off x="289723" y="67900"/>
            <a:ext cx="4467891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Polarization of FRB</a:t>
            </a:r>
          </a:p>
        </p:txBody>
      </p:sp>
      <p:sp>
        <p:nvSpPr>
          <p:cNvPr id="5" name="矩形 4"/>
          <p:cNvSpPr/>
          <p:nvPr/>
        </p:nvSpPr>
        <p:spPr>
          <a:xfrm>
            <a:off x="5259009" y="879454"/>
            <a:ext cx="19056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300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Linear polarization (LP)</a:t>
            </a:r>
          </a:p>
          <a:p>
            <a:pPr algn="l"/>
            <a:r>
              <a:rPr lang="en-US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Circular polarization (CP)</a:t>
            </a:r>
            <a:endParaRPr lang="en-US" altLang="zh-CN" sz="13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446" y="3076793"/>
            <a:ext cx="3908912" cy="378120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522460" y="2799794"/>
            <a:ext cx="17477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Jiang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al. 2022, RAA</a:t>
            </a:r>
            <a:endParaRPr lang="en-US" altLang="zh-CN" sz="12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E42F50A-FE80-8667-9C44-EB83867D856F}"/>
              </a:ext>
            </a:extLst>
          </p:cNvPr>
          <p:cNvSpPr/>
          <p:nvPr/>
        </p:nvSpPr>
        <p:spPr>
          <a:xfrm>
            <a:off x="5357091" y="1784132"/>
            <a:ext cx="3615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Most FRBs are dominated by </a:t>
            </a:r>
            <a:r>
              <a:rPr kumimoji="1" lang="en-US" altLang="zh-CN" sz="1600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LP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, but there are some of them dominated by </a:t>
            </a:r>
            <a:r>
              <a:rPr kumimoji="1" lang="en-US" altLang="zh-CN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CP</a:t>
            </a:r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. 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432430" y="2769320"/>
            <a:ext cx="204329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Younes</a:t>
            </a:r>
            <a:r>
              <a:rPr lang="en-GB" altLang="zh-CN" sz="1300" dirty="0">
                <a:solidFill>
                  <a:srgbClr val="0000FF"/>
                </a:solidFill>
                <a:latin typeface="NimbusRomNo9L"/>
                <a:cs typeface="Times New Roman" panose="02020503050405090304" pitchFamily="18" charset="0"/>
              </a:rPr>
              <a:t> </a:t>
            </a:r>
            <a:r>
              <a:rPr lang="en-US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 al. 2022, </a:t>
            </a:r>
            <a:r>
              <a:rPr lang="en-GB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NA</a:t>
            </a:r>
          </a:p>
        </p:txBody>
      </p:sp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3" name="矩形 2"/>
          <p:cNvSpPr/>
          <p:nvPr/>
        </p:nvSpPr>
        <p:spPr>
          <a:xfrm>
            <a:off x="286163" y="90975"/>
            <a:ext cx="63097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Starquake in SGR</a:t>
            </a:r>
            <a:r>
              <a:rPr lang="zh-CN" altLang="en-US" sz="32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 </a:t>
            </a:r>
            <a:r>
              <a:rPr lang="en-US" altLang="zh-CN" sz="32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J1935+2154</a:t>
            </a:r>
            <a:r>
              <a:rPr lang="zh-CN" altLang="en-US" sz="32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503050405090304" pitchFamily="18" charset="0"/>
              </a:rPr>
              <a:t> </a:t>
            </a:r>
            <a:endParaRPr lang="en-US" altLang="zh-CN" sz="3200" b="1" dirty="0">
              <a:solidFill>
                <a:srgbClr val="FFC000"/>
              </a:solidFill>
              <a:latin typeface="Comic Sans MS" panose="030F0902030302020204" pitchFamily="66" charset="0"/>
              <a:cs typeface="Times New Roman" panose="0202050305040509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611" y="812404"/>
            <a:ext cx="4470184" cy="188507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82" y="881534"/>
            <a:ext cx="3980408" cy="244483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83605" y="2755180"/>
            <a:ext cx="3309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Glitches</a:t>
            </a:r>
            <a:r>
              <a:rPr lang="en-US" altLang="zh-CN" sz="1400" dirty="0">
                <a:latin typeface="Comic Sans MS Regular" panose="030F0902030302020204" charset="0"/>
                <a:cs typeface="Comic Sans MS Regular" panose="030F0902030302020204" charset="0"/>
              </a:rPr>
              <a:t> before FRBs</a:t>
            </a:r>
          </a:p>
        </p:txBody>
      </p:sp>
      <p:sp>
        <p:nvSpPr>
          <p:cNvPr id="5" name="矩形 4"/>
          <p:cNvSpPr/>
          <p:nvPr/>
        </p:nvSpPr>
        <p:spPr>
          <a:xfrm>
            <a:off x="6748303" y="3050007"/>
            <a:ext cx="264051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Ge</a:t>
            </a:r>
            <a:r>
              <a:rPr lang="en-GB" altLang="zh-CN" sz="1300" dirty="0">
                <a:solidFill>
                  <a:srgbClr val="0000FF"/>
                </a:solidFill>
                <a:latin typeface="NimbusRomNo9L"/>
                <a:cs typeface="Times New Roman" panose="02020503050405090304" pitchFamily="18" charset="0"/>
              </a:rPr>
              <a:t> </a:t>
            </a:r>
            <a:r>
              <a:rPr lang="en-US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 al. 2022, </a:t>
            </a:r>
            <a:r>
              <a:rPr lang="en-GB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arXiv:2211.03246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8" y="3713027"/>
            <a:ext cx="4276166" cy="257145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39517" y="6584986"/>
            <a:ext cx="160050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Li </a:t>
            </a:r>
            <a:r>
              <a:rPr lang="en-US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et al. 2022, </a:t>
            </a:r>
            <a:r>
              <a:rPr lang="en-GB" altLang="zh-CN" sz="13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ApJ</a:t>
            </a:r>
            <a:endParaRPr lang="en-GB" altLang="zh-CN" sz="13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30295" y="6363650"/>
            <a:ext cx="3309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QPO </a:t>
            </a:r>
            <a:r>
              <a:rPr lang="en-US" altLang="zh-CN" sz="1400" dirty="0">
                <a:latin typeface="Comic Sans MS Regular" panose="030F0902030302020204" charset="0"/>
              </a:rPr>
              <a:t>of SGR</a:t>
            </a:r>
            <a:r>
              <a:rPr lang="zh-CN" altLang="en-US" sz="1400" dirty="0">
                <a:latin typeface="Comic Sans MS Regular" panose="030F0902030302020204" charset="0"/>
              </a:rPr>
              <a:t> </a:t>
            </a:r>
            <a:r>
              <a:rPr lang="en-US" altLang="zh-CN" sz="1400" dirty="0">
                <a:latin typeface="Comic Sans MS Regular" panose="030F0902030302020204" charset="0"/>
              </a:rPr>
              <a:t>J1935+2154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329" y="3524509"/>
            <a:ext cx="4616087" cy="283914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526868" y="6560801"/>
            <a:ext cx="192540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3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Wang et al. 2018, </a:t>
            </a:r>
            <a:r>
              <a:rPr lang="en-GB" altLang="zh-CN" sz="13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ApJ</a:t>
            </a:r>
            <a:endParaRPr lang="en-GB" altLang="zh-CN" sz="13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51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29804DDB-CB05-7182-DD16-F420DF8A6E8B}"/>
              </a:ext>
            </a:extLst>
          </p:cNvPr>
          <p:cNvSpPr/>
          <p:nvPr/>
        </p:nvSpPr>
        <p:spPr>
          <a:xfrm>
            <a:off x="253398" y="1684686"/>
            <a:ext cx="2300854" cy="510778"/>
          </a:xfrm>
          <a:prstGeom prst="round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线箭头连接符 3">
            <a:extLst>
              <a:ext uri="{FF2B5EF4-FFF2-40B4-BE49-F238E27FC236}">
                <a16:creationId xmlns:a16="http://schemas.microsoft.com/office/drawing/2014/main" id="{348DB170-CDE1-730D-385A-5389F6BBD380}"/>
              </a:ext>
            </a:extLst>
          </p:cNvPr>
          <p:cNvCxnSpPr>
            <a:cxnSpLocks/>
          </p:cNvCxnSpPr>
          <p:nvPr/>
        </p:nvCxnSpPr>
        <p:spPr>
          <a:xfrm>
            <a:off x="1527186" y="2275552"/>
            <a:ext cx="913497" cy="2141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圆角矩形 5">
            <a:extLst>
              <a:ext uri="{FF2B5EF4-FFF2-40B4-BE49-F238E27FC236}">
                <a16:creationId xmlns:a16="http://schemas.microsoft.com/office/drawing/2014/main" id="{52E05166-996C-A7B6-62CC-B3DA67088436}"/>
              </a:ext>
            </a:extLst>
          </p:cNvPr>
          <p:cNvSpPr/>
          <p:nvPr/>
        </p:nvSpPr>
        <p:spPr>
          <a:xfrm>
            <a:off x="1286973" y="4499848"/>
            <a:ext cx="2554252" cy="919401"/>
          </a:xfrm>
          <a:prstGeom prst="roundRect">
            <a:avLst/>
          </a:prstGeom>
          <a:solidFill>
            <a:srgbClr val="3794EB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Kinetic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charges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CB017CA-A262-1217-83B6-3FA7090E3425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2564099" y="5419249"/>
            <a:ext cx="1432" cy="8359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圆角矩形 9">
            <a:extLst>
              <a:ext uri="{FF2B5EF4-FFF2-40B4-BE49-F238E27FC236}">
                <a16:creationId xmlns:a16="http://schemas.microsoft.com/office/drawing/2014/main" id="{435FFADE-DD47-D1F6-3203-2C4FFBDD973C}"/>
              </a:ext>
            </a:extLst>
          </p:cNvPr>
          <p:cNvSpPr/>
          <p:nvPr/>
        </p:nvSpPr>
        <p:spPr>
          <a:xfrm>
            <a:off x="1424448" y="6255151"/>
            <a:ext cx="2282165" cy="5107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FRB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287D47D-7C9D-DADA-7788-B87D90DA8FBD}"/>
              </a:ext>
            </a:extLst>
          </p:cNvPr>
          <p:cNvSpPr txBox="1"/>
          <p:nvPr/>
        </p:nvSpPr>
        <p:spPr>
          <a:xfrm>
            <a:off x="-327084" y="3239141"/>
            <a:ext cx="25542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reconnection</a:t>
            </a:r>
          </a:p>
          <a:p>
            <a:pPr algn="ctr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Alfvén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ejecta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D9AE9370-F2AB-48E8-0E4D-A358A8F7DC0B}"/>
              </a:ext>
            </a:extLst>
          </p:cNvPr>
          <p:cNvSpPr/>
          <p:nvPr/>
        </p:nvSpPr>
        <p:spPr>
          <a:xfrm>
            <a:off x="3375189" y="1706284"/>
            <a:ext cx="1979882" cy="510778"/>
          </a:xfrm>
          <a:prstGeom prst="round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18BA692A-A3F3-E42F-D43A-0AD3471AEDE7}"/>
              </a:ext>
            </a:extLst>
          </p:cNvPr>
          <p:cNvSpPr/>
          <p:nvPr/>
        </p:nvSpPr>
        <p:spPr>
          <a:xfrm>
            <a:off x="2440683" y="713531"/>
            <a:ext cx="2531861" cy="510778"/>
          </a:xfrm>
          <a:prstGeom prst="round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Rotational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49591FA7-28D7-0A8C-BA6B-ECAB5A2B3407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3706614" y="1224309"/>
            <a:ext cx="231878" cy="4162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ACE46C54-2FF1-0103-0330-44F062B9B3BA}"/>
              </a:ext>
            </a:extLst>
          </p:cNvPr>
          <p:cNvCxnSpPr>
            <a:cxnSpLocks/>
          </p:cNvCxnSpPr>
          <p:nvPr/>
        </p:nvCxnSpPr>
        <p:spPr>
          <a:xfrm>
            <a:off x="2868343" y="1261878"/>
            <a:ext cx="0" cy="31550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F42B15DA-BC9A-5B11-6B5F-ED72B9E3B5F6}"/>
              </a:ext>
            </a:extLst>
          </p:cNvPr>
          <p:cNvSpPr txBox="1"/>
          <p:nvPr/>
        </p:nvSpPr>
        <p:spPr>
          <a:xfrm>
            <a:off x="916589" y="1202544"/>
            <a:ext cx="2300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Spindown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0C30072A-A5CE-E00D-FA0C-B7B730DCE024}"/>
              </a:ext>
            </a:extLst>
          </p:cNvPr>
          <p:cNvSpPr/>
          <p:nvPr/>
        </p:nvSpPr>
        <p:spPr>
          <a:xfrm>
            <a:off x="6116697" y="1706284"/>
            <a:ext cx="2820779" cy="510778"/>
          </a:xfrm>
          <a:prstGeom prst="round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1FB192A4-D27D-D3FA-202C-59E3869A714C}"/>
              </a:ext>
            </a:extLst>
          </p:cNvPr>
          <p:cNvCxnSpPr>
            <a:cxnSpLocks/>
            <a:stCxn id="26" idx="2"/>
            <a:endCxn id="32" idx="0"/>
          </p:cNvCxnSpPr>
          <p:nvPr/>
        </p:nvCxnSpPr>
        <p:spPr>
          <a:xfrm flipH="1">
            <a:off x="7527086" y="2217062"/>
            <a:ext cx="1" cy="7819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4E2ECC70-29AD-5415-2EDD-69D53EE13F67}"/>
              </a:ext>
            </a:extLst>
          </p:cNvPr>
          <p:cNvSpPr/>
          <p:nvPr/>
        </p:nvSpPr>
        <p:spPr>
          <a:xfrm>
            <a:off x="6456683" y="2998991"/>
            <a:ext cx="2140805" cy="510778"/>
          </a:xfrm>
          <a:prstGeom prst="round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C5AB1392-772A-E42C-2E8D-11DE80890AFE}"/>
              </a:ext>
            </a:extLst>
          </p:cNvPr>
          <p:cNvSpPr/>
          <p:nvPr/>
        </p:nvSpPr>
        <p:spPr>
          <a:xfrm>
            <a:off x="3065200" y="2941189"/>
            <a:ext cx="2599859" cy="919401"/>
          </a:xfrm>
          <a:prstGeom prst="round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Kinetic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oscillation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B7436A6B-EF5D-84E0-1756-37B62B44FC0D}"/>
              </a:ext>
            </a:extLst>
          </p:cNvPr>
          <p:cNvCxnSpPr>
            <a:cxnSpLocks/>
            <a:stCxn id="13" idx="2"/>
            <a:endCxn id="35" idx="0"/>
          </p:cNvCxnSpPr>
          <p:nvPr/>
        </p:nvCxnSpPr>
        <p:spPr>
          <a:xfrm>
            <a:off x="4365130" y="2217062"/>
            <a:ext cx="0" cy="7241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7EC48E8F-0683-C92B-2818-73F1F3EC299C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3573696" y="3860590"/>
            <a:ext cx="791434" cy="5562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2C264FD9-2651-37BB-2C06-914A1EE26350}"/>
              </a:ext>
            </a:extLst>
          </p:cNvPr>
          <p:cNvSpPr txBox="1"/>
          <p:nvPr/>
        </p:nvSpPr>
        <p:spPr>
          <a:xfrm>
            <a:off x="3743793" y="1276637"/>
            <a:ext cx="25318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Bulk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glitch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F8608BC7-A9CB-AF11-FA38-4B2638369D0B}"/>
              </a:ext>
            </a:extLst>
          </p:cNvPr>
          <p:cNvCxnSpPr>
            <a:cxnSpLocks/>
            <a:stCxn id="26" idx="1"/>
            <a:endCxn id="13" idx="3"/>
          </p:cNvCxnSpPr>
          <p:nvPr/>
        </p:nvCxnSpPr>
        <p:spPr>
          <a:xfrm flipH="1">
            <a:off x="5355071" y="1961673"/>
            <a:ext cx="76162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F3FFC604-65B8-07F9-EADA-A6DB0DD88CAB}"/>
              </a:ext>
            </a:extLst>
          </p:cNvPr>
          <p:cNvCxnSpPr>
            <a:cxnSpLocks/>
          </p:cNvCxnSpPr>
          <p:nvPr/>
        </p:nvCxnSpPr>
        <p:spPr>
          <a:xfrm flipH="1">
            <a:off x="5526030" y="2275552"/>
            <a:ext cx="590667" cy="5691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矩形 86">
            <a:extLst>
              <a:ext uri="{FF2B5EF4-FFF2-40B4-BE49-F238E27FC236}">
                <a16:creationId xmlns:a16="http://schemas.microsoft.com/office/drawing/2014/main" id="{61EEC011-0E30-DD07-7C03-AE4686FC83F5}"/>
              </a:ext>
            </a:extLst>
          </p:cNvPr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636907-8A53-6091-6590-0E5FA2970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907" y="3929045"/>
            <a:ext cx="3582409" cy="12970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6753127-6249-52E1-58B3-BDA94364E2BD}"/>
              </a:ext>
            </a:extLst>
          </p:cNvPr>
          <p:cNvSpPr txBox="1"/>
          <p:nvPr/>
        </p:nvSpPr>
        <p:spPr>
          <a:xfrm>
            <a:off x="3400407" y="5590624"/>
            <a:ext cx="5626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1400" dirty="0">
                <a:latin typeface="Comic Sans MS" panose="030F0902030302020204" pitchFamily="66" charset="0"/>
                <a:cs typeface="Times New Roman" panose="02020603050405020304" pitchFamily="18" charset="0"/>
              </a:rPr>
              <a:t>Considering the beam factor, duty cycle, and efficiency, the total energy budget is at least </a:t>
            </a:r>
            <a:r>
              <a:rPr kumimoji="1" lang="en-US" altLang="zh-CN" sz="14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10</a:t>
            </a:r>
            <a:r>
              <a:rPr kumimoji="1" lang="en-US" altLang="zh-CN" sz="1400" b="1" baseline="30000" dirty="0">
                <a:latin typeface="Comic Sans MS" panose="030F0902030302020204" pitchFamily="66" charset="0"/>
                <a:cs typeface="Times New Roman" panose="02020603050405020304" pitchFamily="18" charset="0"/>
              </a:rPr>
              <a:t>46</a:t>
            </a:r>
            <a:r>
              <a:rPr kumimoji="1" lang="en-US" altLang="zh-CN" sz="14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 erg</a:t>
            </a:r>
            <a:r>
              <a:rPr kumimoji="1" lang="en-US" altLang="zh-CN" sz="1400" dirty="0">
                <a:latin typeface="Comic Sans MS" panose="030F0902030302020204" pitchFamily="66" charset="0"/>
                <a:cs typeface="Times New Roman" panose="02020603050405020304" pitchFamily="18" charset="0"/>
              </a:rPr>
              <a:t>.</a:t>
            </a:r>
            <a:endParaRPr kumimoji="1" lang="zh-CN" altLang="en-US" sz="14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E91E430-D918-42BB-30B7-5C6DF66B178E}"/>
                  </a:ext>
                </a:extLst>
              </p:cNvPr>
              <p:cNvSpPr txBox="1"/>
              <p:nvPr/>
            </p:nvSpPr>
            <p:spPr>
              <a:xfrm>
                <a:off x="47044" y="3819353"/>
                <a:ext cx="187518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1"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kumimoji="1" lang="en-US" altLang="zh-CN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 toroidal field is required</a:t>
                </a:r>
                <a:endParaRPr kumimoji="1" lang="zh-CN" alt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E91E430-D918-42BB-30B7-5C6DF66B1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4" y="3819353"/>
                <a:ext cx="1875183" cy="584775"/>
              </a:xfrm>
              <a:prstGeom prst="rect">
                <a:avLst/>
              </a:prstGeom>
              <a:blipFill>
                <a:blip r:embed="rId4"/>
                <a:stretch>
                  <a:fillRect t="-2128" r="-4027" b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97926887-7501-F2B9-0CD6-22E8AC88291F}"/>
              </a:ext>
            </a:extLst>
          </p:cNvPr>
          <p:cNvSpPr txBox="1"/>
          <p:nvPr/>
        </p:nvSpPr>
        <p:spPr>
          <a:xfrm>
            <a:off x="4962412" y="1015838"/>
            <a:ext cx="2357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Needs a long waiting time</a:t>
            </a:r>
            <a:endParaRPr kumimoji="1"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661F8E9-1A78-4391-9F3C-3B85CCC7AF1F}"/>
              </a:ext>
            </a:extLst>
          </p:cNvPr>
          <p:cNvSpPr txBox="1"/>
          <p:nvPr/>
        </p:nvSpPr>
        <p:spPr>
          <a:xfrm>
            <a:off x="6323221" y="1371821"/>
            <a:ext cx="28207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massive star with stiff EOS</a:t>
            </a:r>
            <a:endParaRPr kumimoji="1"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33D00AC-612E-16D3-AEB1-62C4424B3DB1}"/>
              </a:ext>
            </a:extLst>
          </p:cNvPr>
          <p:cNvSpPr/>
          <p:nvPr/>
        </p:nvSpPr>
        <p:spPr>
          <a:xfrm>
            <a:off x="5962557" y="6424032"/>
            <a:ext cx="31290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Wang et al. 2024, today’s </a:t>
            </a:r>
            <a:r>
              <a:rPr lang="en-GB" altLang="zh-CN" sz="16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arXiv</a:t>
            </a:r>
            <a:endParaRPr lang="en-GB" altLang="zh-CN" sz="16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7ABFFF8-078F-07F7-193C-7DFE805C4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28" y="973887"/>
            <a:ext cx="5253615" cy="295515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76EB16C-F761-C5E1-E2A9-3B5643C10321}"/>
              </a:ext>
            </a:extLst>
          </p:cNvPr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Energy budget and conversion</a:t>
            </a:r>
          </a:p>
        </p:txBody>
      </p:sp>
    </p:spTree>
    <p:extLst>
      <p:ext uri="{BB962C8B-B14F-4D97-AF65-F5344CB8AC3E}">
        <p14:creationId xmlns:p14="http://schemas.microsoft.com/office/powerpoint/2010/main" val="227648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2" grpId="0"/>
      <p:bldP spid="13" grpId="0" animBg="1"/>
      <p:bldP spid="14" grpId="0" animBg="1"/>
      <p:bldP spid="22" grpId="0"/>
      <p:bldP spid="26" grpId="0" animBg="1"/>
      <p:bldP spid="32" grpId="0" animBg="1"/>
      <p:bldP spid="35" grpId="0" animBg="1"/>
      <p:bldP spid="46" grpId="0"/>
      <p:bldP spid="5" grpId="0"/>
      <p:bldP spid="5" grpId="1"/>
      <p:bldP spid="8" grpId="0"/>
      <p:bldP spid="9" grpId="0"/>
      <p:bldP spid="11" grpId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887102" y="814446"/>
            <a:ext cx="399759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latin typeface="Times New Roman" panose="02020503050405090304" pitchFamily="18" charset="0"/>
                <a:ea typeface="STXingkai" panose="02010800040101010101" pitchFamily="2" charset="-122"/>
                <a:cs typeface="Times New Roman" panose="02020503050405090304" pitchFamily="18" charset="0"/>
              </a:rPr>
              <a:t>Relativistic charges’ emission prefers:</a:t>
            </a:r>
          </a:p>
          <a:p>
            <a:pPr marL="342900" indent="-342900">
              <a:buAutoNum type="arabicPeriod"/>
            </a:pPr>
            <a:r>
              <a:rPr kumimoji="1" lang="en-US" altLang="zh-CN" dirty="0">
                <a:latin typeface="Times New Roman" panose="02020503050405090304" pitchFamily="18" charset="0"/>
                <a:ea typeface="STXingkai" panose="02010800040101010101" pitchFamily="2" charset="-122"/>
                <a:cs typeface="Times New Roman" panose="02020503050405090304" pitchFamily="18" charset="0"/>
              </a:rPr>
              <a:t>High luminosities</a:t>
            </a: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pPr marL="342900" indent="-342900">
              <a:buAutoNum type="arabicPeriod"/>
            </a:pPr>
            <a:endParaRPr kumimoji="1" lang="en-US" altLang="zh-CN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endParaRPr kumimoji="1" lang="en-US" altLang="zh-CN" sz="1400" dirty="0">
              <a:latin typeface="Times New Roman" panose="02020503050405090304" pitchFamily="18" charset="0"/>
              <a:ea typeface="STXingkai" panose="02010800040101010101" pitchFamily="2" charset="-122"/>
              <a:cs typeface="Times New Roman" panose="02020503050405090304" pitchFamily="18" charset="0"/>
            </a:endParaRPr>
          </a:p>
          <a:p>
            <a:r>
              <a:rPr kumimoji="1" lang="en-US" altLang="zh-CN" dirty="0">
                <a:latin typeface="Times New Roman" panose="02020503050405090304" pitchFamily="18" charset="0"/>
                <a:ea typeface="STXingkai" panose="02010800040101010101" pitchFamily="2" charset="-122"/>
                <a:cs typeface="Times New Roman" panose="02020503050405090304" pitchFamily="18" charset="0"/>
              </a:rPr>
              <a:t>2.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Polarization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794311" y="1488236"/>
                <a:ext cx="4183180" cy="1869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503050405090304" pitchFamily="18" charset="0"/>
                        </a:rPr>
                        <m:t>𝑁</m:t>
                      </m:r>
                      <m:r>
                        <a:rPr kumimoji="1" lang="en-US" altLang="zh-CN" sz="1400" i="1" dirty="0">
                          <a:latin typeface="Cambria Math" panose="02040503050406030204" pitchFamily="18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1400" i="0" dirty="0" smtClean="0">
                          <a:latin typeface="Cambria Math" panose="02040503050406030204" pitchFamily="18" charset="0"/>
                          <a:cs typeface="Times New Roman" panose="02020503050405090304" pitchFamily="18" charset="0"/>
                        </a:rPr>
                        <m:t>electrons</m:t>
                      </m:r>
                      <m:d>
                        <m:dPr>
                          <m:begChr m:val="{"/>
                          <m:endChr m:val=""/>
                          <m:ctrlPr>
                            <a:rPr kumimoji="1" lang="en-US" altLang="zh-CN" sz="1400" i="1" dirty="0" smtClean="0">
                              <a:latin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zh-CN" sz="1400" i="1" dirty="0" smtClean="0">
                                  <a:latin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kumimoji="1" lang="en-US" altLang="zh-CN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kumimoji="1" lang="en-US" altLang="zh-CN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solidFill>
                                    <a:srgbClr val="0000FF"/>
                                  </a:solidFill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bunches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 (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coherent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)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kumimoji="1" lang="en-US" altLang="zh-CN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kumimoji="1" lang="en-US" altLang="zh-CN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solidFill>
                                    <a:srgbClr val="0000FF"/>
                                  </a:solidFill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bun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 smtClean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ch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es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 (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adding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incoherently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1400" dirty="0">
                                  <a:latin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) </m:t>
                              </m:r>
                            </m:e>
                          </m:eqArr>
                        </m:e>
                      </m:d>
                      <m:r>
                        <a:rPr kumimoji="1" lang="zh-CN" altLang="en-US" sz="1400" i="1" dirty="0" smtClean="0">
                          <a:latin typeface="Cambria Math" panose="02040503050406030204" pitchFamily="18" charset="0"/>
                          <a:cs typeface="Times New Roman" panose="02020503050405090304" pitchFamily="18" charset="0"/>
                        </a:rPr>
                        <m:t> </m:t>
                      </m:r>
                    </m:oMath>
                  </m:oMathPara>
                </a14:m>
                <a:endParaRPr kumimoji="1" lang="zh-CN" altLang="en-US" sz="1400" dirty="0">
                  <a:latin typeface="Times New Roman" panose="02020503050405090304" pitchFamily="18" charset="0"/>
                  <a:cs typeface="Times New Roman" panose="02020503050405090304" pitchFamily="18" charset="0"/>
                </a:endParaRPr>
              </a:p>
              <a:p>
                <a:endParaRPr kumimoji="1" lang="en-US" altLang="zh-CN" sz="1600" dirty="0">
                  <a:latin typeface="Times New Roman" panose="02020503050405090304" pitchFamily="18" charset="0"/>
                  <a:cs typeface="Times New Roman" panose="0202050305040509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ℒ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𝑖𝑠𝑜</m:t>
                          </m:r>
                        </m:sub>
                      </m:sSub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503050405090304" pitchFamily="18" charset="0"/>
                        </a:rPr>
                        <m:t>≈</m:t>
                      </m:r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𝐵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50305040509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zh-CN" sz="1600" dirty="0"/>
              </a:p>
              <a:p>
                <a:pPr algn="ctr"/>
                <a:endParaRPr lang="en-US" altLang="zh-CN" sz="1600" dirty="0"/>
              </a:p>
              <a:p>
                <a:pPr algn="ctr"/>
                <a:r>
                  <a:rPr lang="el-GR" altLang="zh-CN" sz="1600" dirty="0" err="1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en-US" sz="1600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lit/>
                          </m:rP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is required to sustain the radiation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311" y="1488236"/>
                <a:ext cx="4183180" cy="1869486"/>
              </a:xfrm>
              <a:prstGeom prst="rect">
                <a:avLst/>
              </a:prstGeom>
              <a:blipFill>
                <a:blip r:embed="rId3"/>
                <a:stretch>
                  <a:fillRect t="-55405" b="-10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Relativistic</a:t>
            </a:r>
            <a:r>
              <a:rPr lang="zh-CN" altLang="en-US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charge</a:t>
            </a:r>
            <a:r>
              <a:rPr lang="zh-CN" altLang="en-US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radiation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60" y="937846"/>
            <a:ext cx="4197741" cy="550432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4422" y="3167390"/>
            <a:ext cx="18170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100" dirty="0">
                <a:solidFill>
                  <a:schemeClr val="bg1"/>
                </a:solidFill>
                <a:latin typeface="Times New Roman" panose="02020503050405090304" pitchFamily="18" charset="0"/>
                <a:ea typeface="STXingkai" panose="02010800040101010101" pitchFamily="2" charset="-122"/>
                <a:cs typeface="Times New Roman" panose="02020503050405090304" pitchFamily="18" charset="0"/>
              </a:rPr>
              <a:t>Charged Bunches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6" r="32982" b="5611"/>
          <a:stretch>
            <a:fillRect/>
          </a:stretch>
        </p:blipFill>
        <p:spPr>
          <a:xfrm>
            <a:off x="5304795" y="3909964"/>
            <a:ext cx="3209192" cy="2407467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 flipV="1">
            <a:off x="7395181" y="3946834"/>
            <a:ext cx="0" cy="255057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/>
          <p:cNvCxnSpPr/>
          <p:nvPr/>
        </p:nvCxnSpPr>
        <p:spPr>
          <a:xfrm flipV="1">
            <a:off x="6647929" y="3946834"/>
            <a:ext cx="0" cy="255057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6617611" y="6389590"/>
            <a:ext cx="8882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On-beam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547292" y="6284799"/>
            <a:ext cx="10775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Off-beam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622861" y="6293392"/>
            <a:ext cx="10775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Off-beam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0700"/>
            <a:ext cx="9078545" cy="2441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155429" y="5216506"/>
                <a:ext cx="1041504" cy="30008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  <m:t>𝑡</m:t>
                          </m:r>
                        </m:sub>
                      </m:sSub>
                      <m:r>
                        <a:rPr lang="en-US" altLang="zh-CN" sz="1350" b="0" i="1" smtClean="0">
                          <a:latin typeface="Cambria Math" panose="02040503050406030204" pitchFamily="18" charset="0"/>
                          <a:sym typeface="+mn-ea"/>
                        </a:rPr>
                        <m:t>=0.1/</m:t>
                      </m:r>
                      <m:r>
                        <a:rPr lang="en-US" altLang="zh-CN" sz="1350" b="0" i="1" smtClean="0">
                          <a:latin typeface="Cambria Math" panose="02040503050406030204" pitchFamily="18" charset="0"/>
                          <a:sym typeface="+mn-ea"/>
                        </a:rPr>
                        <m:t>𝛾</m:t>
                      </m:r>
                    </m:oMath>
                  </m:oMathPara>
                </a14:m>
                <a:endParaRPr lang="en-US" altLang="zh-CN" sz="1350" dirty="0">
                  <a:sym typeface="+mn-ea"/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429" y="5216506"/>
                <a:ext cx="1041504" cy="300082"/>
              </a:xfrm>
              <a:prstGeom prst="rect">
                <a:avLst/>
              </a:prstGeom>
              <a:blipFill rotWithShape="1">
                <a:blip r:embed="rId5"/>
                <a:stretch>
                  <a:fillRect l="-35" t="-205" r="45" b="1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4168664" y="5207060"/>
                <a:ext cx="910056" cy="30008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  <m:t>𝑡</m:t>
                          </m:r>
                        </m:sub>
                      </m:sSub>
                      <m:r>
                        <a:rPr lang="en-US" altLang="zh-CN" sz="1350" b="0" i="1" smtClean="0">
                          <a:latin typeface="Cambria Math" panose="02040503050406030204" pitchFamily="18" charset="0"/>
                          <a:sym typeface="+mn-ea"/>
                        </a:rPr>
                        <m:t>=1/</m:t>
                      </m:r>
                      <m:r>
                        <a:rPr lang="en-US" altLang="zh-CN" sz="1350" b="0" i="1" smtClean="0">
                          <a:latin typeface="Cambria Math" panose="02040503050406030204" pitchFamily="18" charset="0"/>
                          <a:sym typeface="+mn-ea"/>
                        </a:rPr>
                        <m:t>𝛾</m:t>
                      </m:r>
                    </m:oMath>
                  </m:oMathPara>
                </a14:m>
                <a:endParaRPr lang="en-US" altLang="zh-CN" sz="1350" dirty="0">
                  <a:sym typeface="+mn-ea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664" y="5207060"/>
                <a:ext cx="910056" cy="300082"/>
              </a:xfrm>
              <a:prstGeom prst="rect">
                <a:avLst/>
              </a:prstGeom>
              <a:blipFill rotWithShape="1">
                <a:blip r:embed="rId6"/>
                <a:stretch>
                  <a:fillRect l="-58" t="-20" r="69" b="1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7279961" y="5182221"/>
                <a:ext cx="1006238" cy="30008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  <m:t>𝑡</m:t>
                          </m:r>
                        </m:sub>
                      </m:sSub>
                      <m:r>
                        <a:rPr lang="en-US" altLang="zh-CN" sz="1350" b="0" i="1" smtClean="0">
                          <a:latin typeface="Cambria Math" panose="02040503050406030204" pitchFamily="18" charset="0"/>
                          <a:sym typeface="+mn-ea"/>
                        </a:rPr>
                        <m:t>=10/</m:t>
                      </m:r>
                      <m:r>
                        <a:rPr lang="en-US" altLang="zh-CN" sz="1350" b="0" i="1" smtClean="0">
                          <a:latin typeface="Cambria Math" panose="02040503050406030204" pitchFamily="18" charset="0"/>
                          <a:sym typeface="+mn-ea"/>
                        </a:rPr>
                        <m:t>𝛾</m:t>
                      </m:r>
                    </m:oMath>
                  </m:oMathPara>
                </a14:m>
                <a:endParaRPr lang="en-US" altLang="zh-CN" sz="1350" dirty="0">
                  <a:sym typeface="+mn-ea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961" y="5182221"/>
                <a:ext cx="1006238" cy="300082"/>
              </a:xfrm>
              <a:prstGeom prst="rect">
                <a:avLst/>
              </a:prstGeom>
              <a:blipFill rotWithShape="1">
                <a:blip r:embed="rId7"/>
                <a:stretch>
                  <a:fillRect l="-32" t="-207" r="8" b="1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文本框 1"/>
          <p:cNvSpPr txBox="1"/>
          <p:nvPr/>
        </p:nvSpPr>
        <p:spPr>
          <a:xfrm>
            <a:off x="913999" y="5446832"/>
            <a:ext cx="194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&lt;</a:t>
            </a:r>
            <a:r>
              <a:rPr kumimoji="1" lang="en-US" altLang="zh-CN" i="1" dirty="0"/>
              <a:t>V/I</a:t>
            </a:r>
            <a:r>
              <a:rPr kumimoji="1" lang="en-US" altLang="zh-CN" dirty="0"/>
              <a:t>&gt; = 54%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015368" y="5474548"/>
            <a:ext cx="194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&lt;</a:t>
            </a:r>
            <a:r>
              <a:rPr kumimoji="1" lang="en-US" altLang="zh-CN" i="1" dirty="0"/>
              <a:t>V/I</a:t>
            </a:r>
            <a:r>
              <a:rPr kumimoji="1" lang="en-US" altLang="zh-CN" dirty="0"/>
              <a:t>&gt; = 38%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257031" y="5446832"/>
            <a:ext cx="194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&lt;</a:t>
            </a:r>
            <a:r>
              <a:rPr kumimoji="1" lang="en-US" altLang="zh-CN" i="1" dirty="0"/>
              <a:t>V/I</a:t>
            </a:r>
            <a:r>
              <a:rPr kumimoji="1" lang="en-US" altLang="zh-CN" dirty="0"/>
              <a:t>&gt; = 0%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5566257" y="5649821"/>
            <a:ext cx="2081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Off-beam:</a:t>
            </a:r>
          </a:p>
          <a:p>
            <a:r>
              <a:rPr kumimoji="1"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High </a:t>
            </a:r>
            <a:r>
              <a:rPr kumimoji="1" lang="en-US" altLang="zh-CN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CP</a:t>
            </a:r>
            <a:r>
              <a:rPr kumimoji="1"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 fraction</a:t>
            </a:r>
          </a:p>
          <a:p>
            <a:r>
              <a:rPr kumimoji="1"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Flux</a:t>
            </a:r>
            <a:r>
              <a:rPr kumimoji="1" lang="zh-CN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are</a:t>
            </a:r>
            <a:r>
              <a:rPr kumimoji="1" lang="zh-CN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smaller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09" y="1091028"/>
            <a:ext cx="1336073" cy="3179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87896" y="1521414"/>
                <a:ext cx="22042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On-beam: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𝜑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kumimoji="1" lang="en-US" altLang="zh-CN" dirty="0">
                  <a:latin typeface="Times New Roman" panose="02020503050405090304" pitchFamily="18" charset="0"/>
                  <a:cs typeface="Times New Roman" panose="02020503050405090304" pitchFamily="18" charset="0"/>
                </a:endParaRPr>
              </a:p>
              <a:p>
                <a:r>
                  <a:rPr kumimoji="1" lang="en-US" altLang="zh-CN" dirty="0"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Off-beam: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kumimoji="1" lang="en-US" altLang="zh-CN" b="0" dirty="0">
                  <a:latin typeface="Times New Roman" panose="02020503050405090304" pitchFamily="18" charset="0"/>
                  <a:cs typeface="Times New Roman" panose="020205030504050903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6" y="1521414"/>
                <a:ext cx="2204265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12" t="-91" r="20" b="-6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112469" y="1070190"/>
            <a:ext cx="1896476" cy="121263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7065010" y="6566037"/>
            <a:ext cx="2168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Wang et al. 2022, MNRAS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8619" y="5967937"/>
            <a:ext cx="446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Rockwell" panose="02060503020205020403" pitchFamily="18" charset="0"/>
                <a:cs typeface="Times New Roman" panose="02020503050405090304" pitchFamily="18" charset="0"/>
              </a:rPr>
              <a:t>We calculated circular polarization before discovery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5" b="50000"/>
          <a:stretch>
            <a:fillRect/>
          </a:stretch>
        </p:blipFill>
        <p:spPr>
          <a:xfrm>
            <a:off x="3270876" y="792392"/>
            <a:ext cx="1488983" cy="192760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77" b="50000"/>
          <a:stretch>
            <a:fillRect/>
          </a:stretch>
        </p:blipFill>
        <p:spPr>
          <a:xfrm>
            <a:off x="2371603" y="827473"/>
            <a:ext cx="1026224" cy="1960452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450284" y="2392875"/>
            <a:ext cx="131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Rockwell" panose="02060503020205020403" pitchFamily="18" charset="0"/>
              </a:rPr>
              <a:t>Whole</a:t>
            </a:r>
            <a:r>
              <a:rPr kumimoji="1" lang="zh-CN" altLang="en-US" sz="1400" dirty="0">
                <a:latin typeface="Rockwell" panose="02060503020205020403" pitchFamily="18" charset="0"/>
              </a:rPr>
              <a:t> </a:t>
            </a:r>
            <a:r>
              <a:rPr kumimoji="1" lang="en-US" altLang="zh-CN" sz="1400" dirty="0">
                <a:latin typeface="Rockwell" panose="02060503020205020403" pitchFamily="18" charset="0"/>
              </a:rPr>
              <a:t>beam</a:t>
            </a:r>
            <a:endParaRPr kumimoji="1" lang="zh-CN" altLang="en-US" sz="1400" dirty="0">
              <a:latin typeface="Rockwell" panose="02060503020205020403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345288" y="2418357"/>
            <a:ext cx="131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Rockwell" panose="02060503020205020403" pitchFamily="18" charset="0"/>
              </a:rPr>
              <a:t>Part</a:t>
            </a:r>
            <a:r>
              <a:rPr kumimoji="1" lang="zh-CN" altLang="en-US" sz="1400" dirty="0">
                <a:latin typeface="Rockwell" panose="02060503020205020403" pitchFamily="18" charset="0"/>
              </a:rPr>
              <a:t> </a:t>
            </a:r>
            <a:r>
              <a:rPr kumimoji="1" lang="en-US" altLang="zh-CN" sz="1400" dirty="0">
                <a:latin typeface="Rockwell" panose="02060503020205020403" pitchFamily="18" charset="0"/>
              </a:rPr>
              <a:t>beam</a:t>
            </a:r>
            <a:endParaRPr kumimoji="1" lang="zh-CN" altLang="en-US" sz="1400" dirty="0">
              <a:latin typeface="Rockwell" panose="02060503020205020403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Polarization for charged bunches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3284" y="1031824"/>
            <a:ext cx="2584719" cy="429231"/>
          </a:xfrm>
          <a:prstGeom prst="rect">
            <a:avLst/>
          </a:prstGeom>
        </p:spPr>
      </p:pic>
      <p:cxnSp>
        <p:nvCxnSpPr>
          <p:cNvPr id="18" name="直线箭头连接符 17"/>
          <p:cNvCxnSpPr/>
          <p:nvPr/>
        </p:nvCxnSpPr>
        <p:spPr>
          <a:xfrm flipH="1">
            <a:off x="7379002" y="1477540"/>
            <a:ext cx="638978" cy="402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155057" y="2287946"/>
            <a:ext cx="1189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Rockwell" panose="02060503020205020403" pitchFamily="18" charset="0"/>
              </a:rPr>
              <a:t>“thick” bulk</a:t>
            </a:r>
            <a:endParaRPr kumimoji="1" lang="zh-CN" altLang="en-US" sz="1400" dirty="0">
              <a:latin typeface="Rockwell" panose="02060503020205020403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60931" y="1897961"/>
            <a:ext cx="1189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Rockwell" panose="02060503020205020403" pitchFamily="18" charset="0"/>
              </a:rPr>
              <a:t>“thin” bulk</a:t>
            </a:r>
            <a:endParaRPr kumimoji="1" lang="zh-CN" altLang="en-US" sz="1400" dirty="0">
              <a:latin typeface="Rockwell" panose="02060503020205020403" pitchFamily="18" charset="0"/>
            </a:endParaRPr>
          </a:p>
        </p:txBody>
      </p:sp>
      <p:cxnSp>
        <p:nvCxnSpPr>
          <p:cNvPr id="21" name="直线箭头连接符 20"/>
          <p:cNvCxnSpPr/>
          <p:nvPr/>
        </p:nvCxnSpPr>
        <p:spPr>
          <a:xfrm flipH="1">
            <a:off x="8155691" y="1419371"/>
            <a:ext cx="480301" cy="837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6409838" y="997640"/>
            <a:ext cx="2621693" cy="16201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2800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1276</TotalTime>
  <Words>1032</Words>
  <Application>Microsoft Macintosh PowerPoint</Application>
  <PresentationFormat>全屏显示(4:3)</PresentationFormat>
  <Paragraphs>204</Paragraphs>
  <Slides>20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STXinwei</vt:lpstr>
      <vt:lpstr>Comic Sans MS Bold</vt:lpstr>
      <vt:lpstr>NimbusRomNo9L</vt:lpstr>
      <vt:lpstr>Times</vt:lpstr>
      <vt:lpstr>Xingkai SC Bold</vt:lpstr>
      <vt:lpstr>Arial</vt:lpstr>
      <vt:lpstr>Britannic Bold</vt:lpstr>
      <vt:lpstr>Calibri</vt:lpstr>
      <vt:lpstr>Calibri Light</vt:lpstr>
      <vt:lpstr>Cambria Math</vt:lpstr>
      <vt:lpstr>Comic Sans MS</vt:lpstr>
      <vt:lpstr>Comic Sans MS Regular</vt:lpstr>
      <vt:lpstr>Helvetica</vt:lpstr>
      <vt:lpstr>Rockwell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JC L</dc:creator>
  <cp:lastModifiedBy>Microsoft Office User</cp:lastModifiedBy>
  <cp:revision>1553</cp:revision>
  <dcterms:created xsi:type="dcterms:W3CDTF">2024-02-28T02:05:09Z</dcterms:created>
  <dcterms:modified xsi:type="dcterms:W3CDTF">2024-05-14T00:45:07Z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2052-6.5.2.8766</vt:lpwstr>
  </property>
  <property fmtid="{D5CDD505-2E9C-101B-9397-08002B2CF9AE}" pid="3" name="ICV">
    <vt:lpwstr>8EFA8616BA6DFAA247F3A9621B3AB54F</vt:lpwstr>
  </property>
</Properties>
</file>