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551" r:id="rId4"/>
    <p:sldId id="577" r:id="rId5"/>
    <p:sldId id="578" r:id="rId6"/>
    <p:sldId id="579" r:id="rId7"/>
    <p:sldId id="548" r:id="rId8"/>
    <p:sldId id="580" r:id="rId9"/>
    <p:sldId id="581" r:id="rId10"/>
    <p:sldId id="582" r:id="rId11"/>
    <p:sldId id="606" r:id="rId12"/>
    <p:sldId id="584" r:id="rId13"/>
    <p:sldId id="450" r:id="rId14"/>
    <p:sldId id="605" r:id="rId15"/>
    <p:sldId id="595" r:id="rId16"/>
    <p:sldId id="596" r:id="rId17"/>
    <p:sldId id="597" r:id="rId18"/>
    <p:sldId id="607" r:id="rId19"/>
    <p:sldId id="549" r:id="rId20"/>
    <p:sldId id="598" r:id="rId21"/>
    <p:sldId id="604" r:id="rId22"/>
    <p:sldId id="603" r:id="rId23"/>
    <p:sldId id="58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1EF"/>
    <a:srgbClr val="ECA783"/>
    <a:srgbClr val="7CDB05"/>
    <a:srgbClr val="401BC0"/>
    <a:srgbClr val="693F99"/>
    <a:srgbClr val="F4C1A7"/>
    <a:srgbClr val="CCFFFF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1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36C600-4A7D-4FA1-9FD2-4E97761B1CE1}" type="datetimeFigureOut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2024/5/11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宋体" panose="02010600030101010101" pitchFamily="2" charset="-122"/>
              </a:rPr>
              <a:t>单击此处编辑母版文本样式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EA6776-AE99-4DCC-A413-B8EF3FDB6654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7"/>
          <p:cNvCxnSpPr/>
          <p:nvPr/>
        </p:nvCxnSpPr>
        <p:spPr>
          <a:xfrm>
            <a:off x="914400" y="3398838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C50791-51A7-438B-9D3A-ECF91533FBCC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7"/>
          <p:cNvCxnSpPr/>
          <p:nvPr/>
        </p:nvCxnSpPr>
        <p:spPr>
          <a:xfrm>
            <a:off x="914400" y="3398838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C50791-51A7-438B-9D3A-ECF91533FBCC}" type="slidenum"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/>
        </p:nvCxnSpPr>
        <p:spPr>
          <a:xfrm>
            <a:off x="975784" y="4598988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4E2C00-5856-4120-869A-9B9E434F439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/>
          <p:nvPr/>
        </p:nvCxnSpPr>
        <p:spPr>
          <a:xfrm rot="5400000">
            <a:off x="2958041" y="4045744"/>
            <a:ext cx="6278033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37457-660A-4960-B4D2-6915C9590D6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7992" y="3580606"/>
            <a:ext cx="743796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374CDD-C5C8-4EB6-A14E-728412A81006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华文新魏" panose="02010800040101010101" pitchFamily="2" charset="-122"/>
              </a:rPr>
              <a:t>将图片拖动到占位符，或单击添加图标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新魏" panose="02010800040101010101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/>
        </p:nvCxnSpPr>
        <p:spPr>
          <a:xfrm>
            <a:off x="975784" y="4598988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4E2C00-5856-4120-869A-9B9E434F439D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0"/>
          <p:cNvCxnSpPr/>
          <p:nvPr/>
        </p:nvCxnSpPr>
        <p:spPr>
          <a:xfrm rot="5400000">
            <a:off x="2958041" y="4045744"/>
            <a:ext cx="6278033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37457-660A-4960-B4D2-6915C9590D62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-17992" y="3580606"/>
            <a:ext cx="743796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二级</a:t>
            </a:r>
          </a:p>
          <a:p>
            <a:pPr lvl="2" fontAlgn="base"/>
            <a:r>
              <a:rPr lang="zh-CN" altLang="en-US" strike="noStrike" noProof="1"/>
              <a:t>三级</a:t>
            </a:r>
          </a:p>
          <a:p>
            <a:pPr lvl="3" fontAlgn="base"/>
            <a:r>
              <a:rPr lang="zh-CN" altLang="en-US" strike="noStrike" noProof="1"/>
              <a:t>四级</a:t>
            </a:r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4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374CDD-C5C8-4EB6-A14E-728412A81006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kumimoji="1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华文新魏" panose="02010800040101010101" pitchFamily="2" charset="-122"/>
              </a:rPr>
              <a:t>将图片拖动到占位符，或单击添加图标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华文新魏" panose="02010800040101010101" pitchFamily="2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82245"/>
            <a:r>
              <a:rPr lang="zh-CN" altLang="en-US" dirty="0"/>
              <a:t>二级</a:t>
            </a:r>
          </a:p>
          <a:p>
            <a:pPr lvl="2" indent="-182245"/>
            <a:r>
              <a:rPr lang="zh-CN" altLang="en-US" dirty="0"/>
              <a:t>三级</a:t>
            </a:r>
          </a:p>
          <a:p>
            <a:pPr lvl="3" indent="-182880"/>
            <a:r>
              <a:rPr lang="zh-CN" altLang="en-US" dirty="0"/>
              <a:t>四级</a:t>
            </a:r>
          </a:p>
          <a:p>
            <a:pPr lvl="4" indent="-136525"/>
            <a:r>
              <a:rPr lang="zh-CN" altLang="en-US" dirty="0"/>
              <a:t>五级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0" sz="1200">
                <a:solidFill>
                  <a:srgbClr val="FFFFFF"/>
                </a:solidFill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0" sz="1400" b="1">
                <a:solidFill>
                  <a:srgbClr val="FFFFFF"/>
                </a:solidFill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chemeClr val="tx2"/>
          </a:solidFill>
          <a:latin typeface="+mj-lt"/>
          <a:ea typeface="+mj-ea"/>
          <a:cs typeface="华文新魏" panose="0201080004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82245"/>
            <a:r>
              <a:rPr lang="zh-CN" altLang="en-US" dirty="0"/>
              <a:t>二级</a:t>
            </a:r>
          </a:p>
          <a:p>
            <a:pPr lvl="2" indent="-182245"/>
            <a:r>
              <a:rPr lang="zh-CN" altLang="en-US" dirty="0"/>
              <a:t>三级</a:t>
            </a:r>
          </a:p>
          <a:p>
            <a:pPr lvl="3" indent="-182880"/>
            <a:r>
              <a:rPr lang="zh-CN" altLang="en-US" dirty="0"/>
              <a:t>四级</a:t>
            </a:r>
          </a:p>
          <a:p>
            <a:pPr lvl="4" indent="-136525"/>
            <a:r>
              <a:rPr lang="zh-CN" altLang="en-US" dirty="0"/>
              <a:t>五级</a:t>
            </a: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0"/>
            <a:ext cx="3860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0" sz="1200">
                <a:solidFill>
                  <a:srgbClr val="FFFFFF"/>
                </a:solidFill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0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0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kumimoji="0" sz="1400" b="1">
                <a:solidFill>
                  <a:srgbClr val="FFFFFF"/>
                </a:solidFill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DBE833-67EE-4F21-96A2-31053025D230}" type="slidenum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‹#›</a:t>
            </a:fld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 spc="-100">
          <a:solidFill>
            <a:schemeClr val="tx2"/>
          </a:solidFill>
          <a:latin typeface="+mj-lt"/>
          <a:ea typeface="+mj-ea"/>
          <a:cs typeface="华文新魏" panose="02010800040101010101" pitchFamily="2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  <a:cs typeface="华文新魏" panose="02010800040101010101" pitchFamily="2" charset="-122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1pPr>
      <a:lvl2pPr marL="45720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2pPr>
      <a:lvl3pPr marL="730250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3pPr>
      <a:lvl4pPr marL="1005205" indent="-1828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华文新魏" panose="02010800040101010101" pitchFamily="2" charset="-122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" Type="http://schemas.openxmlformats.org/officeDocument/2006/relationships/tags" Target="../tags/tag155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image" Target="../media/image2.jpe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9.wmf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oleObject" Target="../embeddings/oleObject2.bin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oleObject" Target="../embeddings/oleObject3.bin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image" Target="../media/image13.png"/><Relationship Id="rId2" Type="http://schemas.openxmlformats.org/officeDocument/2006/relationships/tags" Target="../tags/tag173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.jpeg"/><Relationship Id="rId1" Type="http://schemas.openxmlformats.org/officeDocument/2006/relationships/vmlDrawing" Target="../drawings/vmlDrawing4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10" Type="http://schemas.openxmlformats.org/officeDocument/2006/relationships/tags" Target="../tags/tag181.xml"/><Relationship Id="rId19" Type="http://schemas.openxmlformats.org/officeDocument/2006/relationships/image" Target="../media/image9.wmf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7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8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9.xml"/><Relationship Id="rId6" Type="http://schemas.openxmlformats.org/officeDocument/2006/relationships/image" Target="../media/image21.png"/><Relationship Id="rId5" Type="http://schemas.openxmlformats.org/officeDocument/2006/relationships/image" Target="../media/image2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0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1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tags" Target="../tags/tag218.xml"/><Relationship Id="rId39" Type="http://schemas.openxmlformats.org/officeDocument/2006/relationships/tags" Target="../tags/tag231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tags" Target="../tags/tag239.xml"/><Relationship Id="rId50" Type="http://schemas.openxmlformats.org/officeDocument/2006/relationships/tags" Target="../tags/tag242.xml"/><Relationship Id="rId7" Type="http://schemas.openxmlformats.org/officeDocument/2006/relationships/tags" Target="../tags/tag199.xml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slideLayout" Target="../slideLayouts/slideLayout13.xml"/><Relationship Id="rId5" Type="http://schemas.openxmlformats.org/officeDocument/2006/relationships/tags" Target="../tags/tag197.xml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tags" Target="../tags/tag244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tags" Target="../tags/tag240.xml"/><Relationship Id="rId8" Type="http://schemas.openxmlformats.org/officeDocument/2006/relationships/tags" Target="../tags/tag200.xml"/><Relationship Id="rId51" Type="http://schemas.openxmlformats.org/officeDocument/2006/relationships/tags" Target="../tags/tag243.xml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tags" Target="../tags/tag238.xml"/><Relationship Id="rId20" Type="http://schemas.openxmlformats.org/officeDocument/2006/relationships/tags" Target="../tags/tag212.xml"/><Relationship Id="rId41" Type="http://schemas.openxmlformats.org/officeDocument/2006/relationships/tags" Target="../tags/tag233.xml"/><Relationship Id="rId54" Type="http://schemas.openxmlformats.org/officeDocument/2006/relationships/image" Target="../media/image2.jpe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tags" Target="../tags/tag24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47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2.jpeg"/><Relationship Id="rId5" Type="http://schemas.openxmlformats.org/officeDocument/2006/relationships/tags" Target="../tags/tag249.xml"/><Relationship Id="rId10" Type="http://schemas.openxmlformats.org/officeDocument/2006/relationships/image" Target="../media/image31.png"/><Relationship Id="rId4" Type="http://schemas.openxmlformats.org/officeDocument/2006/relationships/tags" Target="../tags/tag248.xml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5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ui.adsabs.harvard.edu/#abs/2024ApJ...964L...9W/abstrac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image" Target="../media/image2.jpeg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image" Target="../media/image2.jpeg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image" Target="../media/image2.jpe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image" Target="../media/image2.jpeg"/><Relationship Id="rId8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image" Target="../media/image2.jpe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3" Type="http://schemas.openxmlformats.org/officeDocument/2006/relationships/tags" Target="../tags/tag118.xml"/><Relationship Id="rId21" Type="http://schemas.openxmlformats.org/officeDocument/2006/relationships/image" Target="../media/image10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image" Target="../media/image2.jpe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image" Target="../media/image9.wmf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3" Type="http://schemas.openxmlformats.org/officeDocument/2006/relationships/tags" Target="../tags/tag136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image" Target="../media/image11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2.jpe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9.wmf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7845896" cy="1927225"/>
          </a:xfrm>
        </p:spPr>
        <p:txBody>
          <a:bodyPr vert="horz" wrap="square" lIns="91440" tIns="45720" rIns="91440" bIns="45720" numCol="1" anchor="b" anchorCtr="0" compatLnSpc="1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all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Understanding various optical transient phenomena wiht the magnetar engine model</a:t>
            </a:r>
          </a:p>
        </p:txBody>
      </p:sp>
      <p:sp>
        <p:nvSpPr>
          <p:cNvPr id="22530" name="副标题 2"/>
          <p:cNvSpPr>
            <a:spLocks noGrp="1"/>
          </p:cNvSpPr>
          <p:nvPr>
            <p:ph type="subTitle" idx="1"/>
          </p:nvPr>
        </p:nvSpPr>
        <p:spPr>
          <a:xfrm>
            <a:off x="1055370" y="3505200"/>
            <a:ext cx="7631113" cy="17526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150000"/>
              </a:lnSpc>
              <a:buSzPct val="85000"/>
            </a:pPr>
            <a:r>
              <a:rPr kumimoji="1" lang="en-US" kern="1200" dirty="0">
                <a:solidFill>
                  <a:schemeClr val="tx1"/>
                </a:solidFill>
                <a:latin typeface="+mn-lt"/>
                <a:ea typeface="+mn-ea"/>
                <a:cs typeface="华文新魏" panose="02010800040101010101" pitchFamily="2" charset="-122"/>
              </a:rPr>
              <a:t>Yun-Wei YU</a:t>
            </a:r>
          </a:p>
          <a:p>
            <a:pPr eaLnBrk="1" hangingPunct="1">
              <a:lnSpc>
                <a:spcPct val="150000"/>
              </a:lnSpc>
              <a:buSzPct val="85000"/>
            </a:pPr>
            <a:r>
              <a:rPr kumimoji="1" lang="en-US" kern="1200" dirty="0">
                <a:solidFill>
                  <a:schemeClr val="tx1"/>
                </a:solidFill>
                <a:latin typeface="+mn-lt"/>
                <a:ea typeface="+mn-ea"/>
                <a:cs typeface="华文新魏" panose="02010800040101010101" pitchFamily="2" charset="-122"/>
              </a:rPr>
              <a:t>Central China Normal University (CCNU)</a:t>
            </a:r>
            <a:endParaRPr kumimoji="1" lang="en-US" altLang="zh-CN" kern="1200" dirty="0">
              <a:solidFill>
                <a:schemeClr val="tx1"/>
              </a:solidFill>
              <a:latin typeface="+mn-lt"/>
              <a:ea typeface="+mn-ea"/>
              <a:cs typeface="华文新魏" panose="02010800040101010101" pitchFamily="2" charset="-122"/>
            </a:endParaRPr>
          </a:p>
          <a:p>
            <a:pPr eaLnBrk="1" hangingPunct="1">
              <a:lnSpc>
                <a:spcPct val="150000"/>
              </a:lnSpc>
              <a:buSzPct val="85000"/>
            </a:pPr>
            <a:r>
              <a:rPr kumimoji="1" lang="en-US" altLang="zh-CN" sz="1600" kern="1200" dirty="0">
                <a:solidFill>
                  <a:schemeClr val="tx1"/>
                </a:solidFill>
                <a:latin typeface="+mn-lt"/>
                <a:ea typeface="+mn-ea"/>
                <a:cs typeface="华文新魏" panose="02010800040101010101" pitchFamily="2" charset="-122"/>
              </a:rPr>
              <a:t>Collaborators: Aming Chen, Zi-Gao Dai, Shao-Ze Li, Liang-Duan Liu, Guang-Lei Wu, Zhen-Dong Zhang, Bing Zhang, </a:t>
            </a:r>
            <a:r>
              <a:rPr kumimoji="1" lang="en-US" altLang="zh-CN" sz="1600" kern="1200" dirty="0" err="1">
                <a:solidFill>
                  <a:schemeClr val="tx1"/>
                </a:solidFill>
                <a:latin typeface="+mn-lt"/>
                <a:ea typeface="+mn-ea"/>
                <a:cs typeface="华文新魏" panose="02010800040101010101" pitchFamily="2" charset="-122"/>
              </a:rPr>
              <a:t>Jin</a:t>
            </a:r>
            <a:r>
              <a:rPr kumimoji="1" lang="en-US" altLang="zh-CN" sz="1600" kern="1200" dirty="0">
                <a:solidFill>
                  <a:schemeClr val="tx1"/>
                </a:solidFill>
                <a:latin typeface="+mn-lt"/>
                <a:ea typeface="+mn-ea"/>
                <a:cs typeface="华文新魏" panose="02010800040101010101" pitchFamily="2" charset="-122"/>
              </a:rPr>
              <a:t>-Ping Zhu</a:t>
            </a:r>
            <a:endParaRPr kumimoji="1" lang="zh-CN" altLang="en-US" sz="1600" kern="1200" dirty="0">
              <a:solidFill>
                <a:schemeClr val="tx1"/>
              </a:solidFill>
              <a:latin typeface="+mn-lt"/>
              <a:ea typeface="+mn-ea"/>
              <a:cs typeface="华文新魏" panose="02010800040101010101" pitchFamily="2" charset="-122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rcRect l="50476"/>
          <a:stretch>
            <a:fillRect/>
          </a:stretch>
        </p:blipFill>
        <p:spPr>
          <a:xfrm>
            <a:off x="6359525" y="2773045"/>
            <a:ext cx="5253355" cy="3462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How does the spin-down energy affect the SN emission?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3"/>
            </p:custDataLst>
          </p:nvPr>
        </p:nvGraphicFramePr>
        <p:xfrm>
          <a:off x="833120" y="1776095"/>
          <a:ext cx="468947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r:id="rId23" imgW="3093720" imgH="3070860" progId="Paint.Picture">
                  <p:embed/>
                </p:oleObj>
              </mc:Choice>
              <mc:Fallback>
                <p:oleObj r:id="rId23" imgW="3093720" imgH="307086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33120" y="1776095"/>
                        <a:ext cx="4689475" cy="465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 rot="2520000">
            <a:off x="893445" y="58058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Magnetar Wind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 rot="2520000">
            <a:off x="1243965" y="4366260"/>
            <a:ext cx="3048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</a:rPr>
              <a:t>Shocked Wind</a:t>
            </a:r>
          </a:p>
          <a:p>
            <a:pPr algn="ctr"/>
            <a:r>
              <a:rPr lang="en-US" altLang="zh-CN" sz="1500">
                <a:solidFill>
                  <a:schemeClr val="bg1"/>
                </a:solidFill>
              </a:rPr>
              <a:t>(magnetar wind nebula)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 rot="2520000">
            <a:off x="2447290" y="432943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Shocked SN ejecta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 rot="2520000">
            <a:off x="2735580" y="360934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Unshocked SN ejecta</a:t>
            </a:r>
          </a:p>
        </p:txBody>
      </p:sp>
      <p:sp>
        <p:nvSpPr>
          <p:cNvPr id="12" name="文本框 11"/>
          <p:cNvSpPr txBox="1"/>
          <p:nvPr/>
        </p:nvSpPr>
        <p:spPr>
          <a:xfrm rot="840000">
            <a:off x="1228090" y="2199640"/>
            <a:ext cx="12992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FF0000"/>
                </a:solidFill>
              </a:rPr>
              <a:t>Forward shock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 rot="840000">
            <a:off x="691515" y="3997325"/>
            <a:ext cx="13804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</a:rPr>
              <a:t>Termination shock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20055" y="162877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>
                <a:sym typeface="+mn-ea"/>
              </a:rPr>
              <a:t>The interaction between the magnetar wind and the SN ejecta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 rot="2520000">
            <a:off x="1650365" y="6777355"/>
            <a:ext cx="30480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</a:rPr>
              <a:t>Magnetar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01764" y="2813686"/>
            <a:ext cx="3170871" cy="3403599"/>
            <a:chOff x="1616" y="4431"/>
            <a:chExt cx="4993" cy="5360"/>
          </a:xfrm>
        </p:grpSpPr>
        <p:grpSp>
          <p:nvGrpSpPr>
            <p:cNvPr id="18" name="组合 17"/>
            <p:cNvGrpSpPr/>
            <p:nvPr/>
          </p:nvGrpSpPr>
          <p:grpSpPr>
            <a:xfrm>
              <a:off x="1616" y="4431"/>
              <a:ext cx="4719" cy="3929"/>
              <a:chOff x="1389" y="4544"/>
              <a:chExt cx="4720" cy="3929"/>
            </a:xfrm>
          </p:grpSpPr>
          <p:sp>
            <p:nvSpPr>
              <p:cNvPr id="16" name="任意多边形 15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790" y="514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18"/>
                </p:custDataLst>
              </p:nvPr>
            </p:nvSpPr>
            <p:spPr>
              <a:xfrm rot="17400000">
                <a:off x="1758" y="5327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19"/>
                </p:custDataLst>
              </p:nvPr>
            </p:nvSpPr>
            <p:spPr>
              <a:xfrm rot="20340000">
                <a:off x="4791" y="835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任意多边形 19"/>
              <p:cNvSpPr/>
              <p:nvPr>
                <p:custDataLst>
                  <p:tags r:id="rId20"/>
                </p:custDataLst>
              </p:nvPr>
            </p:nvSpPr>
            <p:spPr>
              <a:xfrm rot="18300000">
                <a:off x="2578" y="5742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>
              <p:custDataLst>
                <p:tags r:id="rId16"/>
              </p:custDataLst>
            </p:nvPr>
          </p:nvSpPr>
          <p:spPr>
            <a:xfrm rot="240000">
              <a:off x="5291" y="9642"/>
              <a:ext cx="1318" cy="149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00206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13501" y="1590041"/>
            <a:ext cx="4502594" cy="4137024"/>
            <a:chOff x="1584" y="5051"/>
            <a:chExt cx="7090" cy="6515"/>
          </a:xfrm>
        </p:grpSpPr>
        <p:grpSp>
          <p:nvGrpSpPr>
            <p:cNvPr id="24" name="组合 23"/>
            <p:cNvGrpSpPr/>
            <p:nvPr/>
          </p:nvGrpSpPr>
          <p:grpSpPr>
            <a:xfrm>
              <a:off x="1584" y="5051"/>
              <a:ext cx="6571" cy="4903"/>
              <a:chOff x="1357" y="5164"/>
              <a:chExt cx="6572" cy="4903"/>
            </a:xfrm>
          </p:grpSpPr>
          <p:sp>
            <p:nvSpPr>
              <p:cNvPr id="25" name="任意多边形 24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1052" y="5469"/>
                <a:ext cx="730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13"/>
                </p:custDataLst>
              </p:nvPr>
            </p:nvSpPr>
            <p:spPr>
              <a:xfrm rot="17400000">
                <a:off x="2392" y="5599"/>
                <a:ext cx="879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任意多边形 26"/>
              <p:cNvSpPr/>
              <p:nvPr>
                <p:custDataLst>
                  <p:tags r:id="rId14"/>
                </p:custDataLst>
              </p:nvPr>
            </p:nvSpPr>
            <p:spPr>
              <a:xfrm rot="20340000">
                <a:off x="7092" y="9852"/>
                <a:ext cx="837" cy="215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任意多边形 27"/>
              <p:cNvSpPr/>
              <p:nvPr>
                <p:custDataLst>
                  <p:tags r:id="rId15"/>
                </p:custDataLst>
              </p:nvPr>
            </p:nvSpPr>
            <p:spPr>
              <a:xfrm rot="18300000">
                <a:off x="3718" y="6209"/>
                <a:ext cx="805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>
            <a:xfrm rot="240000">
              <a:off x="7725" y="11446"/>
              <a:ext cx="949" cy="120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 rot="1860000">
            <a:off x="2797175" y="2390775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</a:rPr>
              <a:t>Shock breakout emission (SBO)</a:t>
            </a:r>
          </a:p>
        </p:txBody>
      </p:sp>
      <p:sp>
        <p:nvSpPr>
          <p:cNvPr id="28678" name="矩形 8"/>
          <p:cNvSpPr/>
          <p:nvPr>
            <p:custDataLst>
              <p:tags r:id="rId9"/>
            </p:custDataLst>
          </p:nvPr>
        </p:nvSpPr>
        <p:spPr>
          <a:xfrm>
            <a:off x="7104380" y="6093460"/>
            <a:ext cx="300736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Zhang et al. 2022, ApJ,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936,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54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861984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rcRect r="49527"/>
          <a:stretch>
            <a:fillRect/>
          </a:stretch>
        </p:blipFill>
        <p:spPr>
          <a:xfrm>
            <a:off x="6456045" y="2630805"/>
            <a:ext cx="5455285" cy="357632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对象 5"/>
          <p:cNvGraphicFramePr/>
          <p:nvPr>
            <p:custDataLst>
              <p:tags r:id="rId3"/>
            </p:custDataLst>
          </p:nvPr>
        </p:nvGraphicFramePr>
        <p:xfrm>
          <a:off x="833120" y="1776095"/>
          <a:ext cx="468947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18" imgW="3093720" imgH="3070860" progId="Paint.Picture">
                  <p:embed/>
                </p:oleObj>
              </mc:Choice>
              <mc:Fallback>
                <p:oleObj r:id="rId18" imgW="3093720" imgH="307086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3120" y="1776095"/>
                        <a:ext cx="4689475" cy="465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空心弧 22"/>
          <p:cNvSpPr/>
          <p:nvPr/>
        </p:nvSpPr>
        <p:spPr>
          <a:xfrm>
            <a:off x="-3836670" y="1769745"/>
            <a:ext cx="9319260" cy="9319260"/>
          </a:xfrm>
          <a:prstGeom prst="blockArc">
            <a:avLst>
              <a:gd name="adj1" fmla="val 16211716"/>
              <a:gd name="adj2" fmla="val 21592502"/>
              <a:gd name="adj3" fmla="val 10616"/>
            </a:avLst>
          </a:prstGeom>
          <a:solidFill>
            <a:srgbClr val="ECA78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How does the spin-down energy affect the SN emission?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 rot="2520000">
            <a:off x="893445" y="58058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Magnetar Wind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 rot="2520000">
            <a:off x="1243965" y="4366260"/>
            <a:ext cx="3048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</a:rPr>
              <a:t>Shocked Wind</a:t>
            </a:r>
          </a:p>
          <a:p>
            <a:pPr algn="ctr"/>
            <a:r>
              <a:rPr lang="en-US" altLang="zh-CN" sz="1500">
                <a:solidFill>
                  <a:schemeClr val="bg1"/>
                </a:solidFill>
              </a:rPr>
              <a:t>(magnetar wind nebula)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 rot="2520000">
            <a:off x="2447290" y="432943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Shocked SN ejecta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 rot="840000">
            <a:off x="691515" y="3997325"/>
            <a:ext cx="13804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</a:rPr>
              <a:t>Termination shock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20055" y="162877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>
                <a:sym typeface="+mn-ea"/>
              </a:rPr>
              <a:t>The interaction between the magnetar wind and the SN ejecta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 rot="2520000">
            <a:off x="1650365" y="6777355"/>
            <a:ext cx="30480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</a:rPr>
              <a:t>Magnetar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382081" y="1527811"/>
            <a:ext cx="4439724" cy="4663439"/>
            <a:chOff x="1585" y="2406"/>
            <a:chExt cx="6991" cy="7344"/>
          </a:xfrm>
        </p:grpSpPr>
        <p:grpSp>
          <p:nvGrpSpPr>
            <p:cNvPr id="18" name="组合 17"/>
            <p:cNvGrpSpPr/>
            <p:nvPr/>
          </p:nvGrpSpPr>
          <p:grpSpPr>
            <a:xfrm>
              <a:off x="1585" y="2406"/>
              <a:ext cx="6688" cy="5594"/>
              <a:chOff x="1358" y="2519"/>
              <a:chExt cx="6689" cy="5594"/>
            </a:xfrm>
          </p:grpSpPr>
          <p:sp>
            <p:nvSpPr>
              <p:cNvPr id="16" name="任意多边形 15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-270" y="4146"/>
                <a:ext cx="3375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13"/>
                </p:custDataLst>
              </p:nvPr>
            </p:nvSpPr>
            <p:spPr>
              <a:xfrm rot="17400000">
                <a:off x="1106" y="4380"/>
                <a:ext cx="3322" cy="16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14"/>
                </p:custDataLst>
              </p:nvPr>
            </p:nvSpPr>
            <p:spPr>
              <a:xfrm rot="20340000">
                <a:off x="4699" y="7993"/>
                <a:ext cx="334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任意多边形 19"/>
              <p:cNvSpPr/>
              <p:nvPr>
                <p:custDataLst>
                  <p:tags r:id="rId15"/>
                </p:custDataLst>
              </p:nvPr>
            </p:nvSpPr>
            <p:spPr>
              <a:xfrm rot="18300000" flipV="1">
                <a:off x="2077" y="4902"/>
                <a:ext cx="3364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>
              <p:custDataLst>
                <p:tags r:id="rId11"/>
              </p:custDataLst>
            </p:nvPr>
          </p:nvSpPr>
          <p:spPr>
            <a:xfrm rot="240000" flipV="1">
              <a:off x="5297" y="9630"/>
              <a:ext cx="3279" cy="120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8678" name="矩形 8"/>
          <p:cNvSpPr/>
          <p:nvPr>
            <p:custDataLst>
              <p:tags r:id="rId8"/>
            </p:custDataLst>
          </p:nvPr>
        </p:nvSpPr>
        <p:spPr>
          <a:xfrm>
            <a:off x="7104380" y="6093460"/>
            <a:ext cx="300736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Zhang et al. 2022, ApJ,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936,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54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 rot="1860000">
            <a:off x="2830195" y="2272030"/>
            <a:ext cx="25857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>
                <a:solidFill>
                  <a:srgbClr val="FF0000"/>
                </a:solidFill>
              </a:rPr>
              <a:t>Leakage of the magnetar wind emission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5974864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Magnetar wind-driven SBO in SLSNe</a:t>
            </a:r>
          </a:p>
        </p:txBody>
      </p:sp>
      <p:pic>
        <p:nvPicPr>
          <p:cNvPr id="3481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11275"/>
            <a:ext cx="4554855" cy="313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85" y="3141345"/>
            <a:ext cx="4469130" cy="3039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45" y="1557020"/>
            <a:ext cx="4278630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TextBox 6"/>
          <p:cNvSpPr txBox="1"/>
          <p:nvPr/>
        </p:nvSpPr>
        <p:spPr>
          <a:xfrm>
            <a:off x="7397750" y="6335713"/>
            <a:ext cx="3384550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Liu et al 2021, ApJ, 911, 142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86513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8BC78-BA8C-44F2-ABB9-35B53888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Lightcurve</a:t>
            </a:r>
            <a:r>
              <a:rPr lang="en-US" altLang="zh-CN" dirty="0"/>
              <a:t> Fittings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1242DA-7E70-4484-B14E-03AE44CD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F79CCB-3163-4669-A03F-7EFD4727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CA79F6-C0C2-42A6-A701-5125B052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83" y="1412776"/>
            <a:ext cx="4040371" cy="49118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50E9CF2-BD6E-4F1E-891D-F68725A2EEA1}"/>
              </a:ext>
            </a:extLst>
          </p:cNvPr>
          <p:cNvSpPr txBox="1"/>
          <p:nvPr/>
        </p:nvSpPr>
        <p:spPr>
          <a:xfrm>
            <a:off x="2200623" y="6353488"/>
            <a:ext cx="6097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Y</a:t>
            </a:r>
            <a:r>
              <a:rPr lang="en-US" altLang="zh-CN" sz="1600" b="1" dirty="0">
                <a:solidFill>
                  <a:srgbClr val="FF0000"/>
                </a:solidFill>
              </a:rPr>
              <a:t>WY</a:t>
            </a:r>
            <a:r>
              <a:rPr lang="en-US" altLang="zh-CN" sz="1600" dirty="0">
                <a:solidFill>
                  <a:srgbClr val="FF0000"/>
                </a:solidFill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</a:rPr>
              <a:t>Zhu</a:t>
            </a:r>
            <a:r>
              <a:rPr lang="en-US" altLang="zh-CN" sz="1600" dirty="0">
                <a:solidFill>
                  <a:srgbClr val="FF0000"/>
                </a:solidFill>
              </a:rPr>
              <a:t>, </a:t>
            </a:r>
            <a:r>
              <a:rPr lang="zh-CN" altLang="en-US" sz="1600" dirty="0">
                <a:solidFill>
                  <a:srgbClr val="FF0000"/>
                </a:solidFill>
              </a:rPr>
              <a:t>Li </a:t>
            </a:r>
            <a:r>
              <a:rPr lang="en-US" altLang="zh-CN" sz="1600" dirty="0">
                <a:solidFill>
                  <a:srgbClr val="FF0000"/>
                </a:solidFill>
              </a:rPr>
              <a:t>et al. </a:t>
            </a:r>
            <a:r>
              <a:rPr lang="zh-CN" altLang="en-US" sz="1600" dirty="0">
                <a:solidFill>
                  <a:srgbClr val="FF0000"/>
                </a:solidFill>
              </a:rPr>
              <a:t>ApJ840(2017)12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15F883F-EFDC-4D52-98C9-BF0EB3F41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93" y="683717"/>
            <a:ext cx="4237087" cy="5669771"/>
          </a:xfrm>
          <a:prstGeom prst="rect">
            <a:avLst/>
          </a:prstGeom>
        </p:spPr>
      </p:pic>
      <p:sp>
        <p:nvSpPr>
          <p:cNvPr id="12" name="矩形 7">
            <a:extLst>
              <a:ext uri="{FF2B5EF4-FFF2-40B4-BE49-F238E27FC236}">
                <a16:creationId xmlns:a16="http://schemas.microsoft.com/office/drawing/2014/main" id="{2972604A-0777-46E4-B2CC-A46E8FECA4DC}"/>
              </a:ext>
            </a:extLst>
          </p:cNvPr>
          <p:cNvSpPr/>
          <p:nvPr/>
        </p:nvSpPr>
        <p:spPr>
          <a:xfrm>
            <a:off x="6161303" y="6334528"/>
            <a:ext cx="4388189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Liu</a:t>
            </a:r>
            <a:r>
              <a:rPr lang="en-US" altLang="zh-CN" sz="1600" dirty="0">
                <a:solidFill>
                  <a:srgbClr val="FF0000"/>
                </a:solidFill>
                <a:ea typeface="华文新魏" panose="02010800040101010101" pitchFamily="2" charset="-122"/>
              </a:rPr>
              <a:t>,</a:t>
            </a:r>
            <a:r>
              <a:rPr lang="zh-CN" altLang="en-US" sz="1600" dirty="0">
                <a:solidFill>
                  <a:srgbClr val="FF0000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华文新魏" panose="02010800040101010101" pitchFamily="2" charset="-122"/>
              </a:rPr>
              <a:t>Zhu, Liu, </a:t>
            </a:r>
            <a:r>
              <a:rPr lang="en-US" altLang="zh-CN" sz="1600" b="1" dirty="0">
                <a:solidFill>
                  <a:srgbClr val="FF0000"/>
                </a:solidFill>
                <a:ea typeface="华文新魏" panose="02010800040101010101" pitchFamily="2" charset="-122"/>
              </a:rPr>
              <a:t>YWY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et al. 2022, ApJL,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935, L34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13" name="Picture 2" descr="http://h.hiphotos.baidu.com/baike/w%3D268/sign=78e32ed4b68f8c54e3d3c22902282dee/fc1f4134970a304ef2ad48c0d3c8a786c9175c79.jpg">
            <a:extLst>
              <a:ext uri="{FF2B5EF4-FFF2-40B4-BE49-F238E27FC236}">
                <a16:creationId xmlns:a16="http://schemas.microsoft.com/office/drawing/2014/main" id="{320A56BB-AF7D-4031-8173-73F925765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072593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</a:t>
            </a:r>
            <a:r>
              <a:rPr kumimoji="1" lang="en-US" altLang="zh-CN" sz="4000" b="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rot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-M</a:t>
            </a:r>
            <a:r>
              <a:rPr kumimoji="1" lang="en-US" altLang="zh-CN" sz="4000" b="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ej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 relationship</a:t>
            </a:r>
            <a:endParaRPr kumimoji="1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华文新魏" panose="02010800040101010101" pitchFamily="2" charset="-122"/>
            </a:endParaRPr>
          </a:p>
        </p:txBody>
      </p:sp>
      <p:pic>
        <p:nvPicPr>
          <p:cNvPr id="3891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1524000"/>
            <a:ext cx="6022975" cy="494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3" y="3337561"/>
            <a:ext cx="1428750" cy="63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6" name="文本框 5"/>
          <p:cNvSpPr txBox="1"/>
          <p:nvPr/>
        </p:nvSpPr>
        <p:spPr>
          <a:xfrm>
            <a:off x="728006" y="5643342"/>
            <a:ext cx="4392339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Ultra-Stripped Supernova in Close Binary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矩形 7"/>
          <p:cNvSpPr/>
          <p:nvPr/>
        </p:nvSpPr>
        <p:spPr>
          <a:xfrm>
            <a:off x="4385578" y="6430141"/>
            <a:ext cx="4388189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Liu</a:t>
            </a:r>
            <a:r>
              <a:rPr lang="en-US" altLang="zh-CN" sz="1600" dirty="0">
                <a:solidFill>
                  <a:srgbClr val="FF0000"/>
                </a:solidFill>
                <a:ea typeface="华文新魏" panose="02010800040101010101" pitchFamily="2" charset="-122"/>
              </a:rPr>
              <a:t>,</a:t>
            </a:r>
            <a:r>
              <a:rPr lang="zh-CN" altLang="en-US" sz="1600" dirty="0">
                <a:solidFill>
                  <a:srgbClr val="FF0000"/>
                </a:solidFill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ea typeface="华文新魏" panose="02010800040101010101" pitchFamily="2" charset="-122"/>
              </a:rPr>
              <a:t>Zhu, Liu, </a:t>
            </a:r>
            <a:r>
              <a:rPr lang="en-US" altLang="zh-CN" sz="1600" b="1" dirty="0">
                <a:solidFill>
                  <a:srgbClr val="FF0000"/>
                </a:solidFill>
                <a:ea typeface="华文新魏" panose="02010800040101010101" pitchFamily="2" charset="-122"/>
              </a:rPr>
              <a:t>YWY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et al. 2022, ApJL,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935, L34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B9B50EA-70A7-41A7-864F-5A1A44DA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58" y="1608869"/>
            <a:ext cx="4999355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0782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</a:t>
            </a:r>
            <a:r>
              <a:rPr kumimoji="1" lang="en-US" altLang="zh-CN" sz="4000" b="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rot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-M</a:t>
            </a:r>
            <a:r>
              <a:rPr kumimoji="1" lang="en-US" altLang="zh-CN" sz="4000" b="0" i="0" u="none" strike="noStrike" kern="1200" cap="none" spc="-10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ej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 relationship</a:t>
            </a:r>
            <a:endParaRPr kumimoji="1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华文新魏" panose="02010800040101010101" pitchFamily="2" charset="-122"/>
            </a:endParaRPr>
          </a:p>
        </p:txBody>
      </p:sp>
      <p:pic>
        <p:nvPicPr>
          <p:cNvPr id="3993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13" y="2952750"/>
            <a:ext cx="4764087" cy="328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矩形 3"/>
          <p:cNvSpPr/>
          <p:nvPr/>
        </p:nvSpPr>
        <p:spPr>
          <a:xfrm>
            <a:off x="6383338" y="6237288"/>
            <a:ext cx="363537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1201E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Fuller &amp; Lu, 2022, MNRAS, 511, 3951</a:t>
            </a:r>
            <a:endParaRPr lang="zh-CN" altLang="en-US" sz="1600" dirty="0">
              <a:solidFill>
                <a:srgbClr val="1201E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9940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275" y="1544638"/>
            <a:ext cx="3779838" cy="661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63" y="2227263"/>
            <a:ext cx="3640137" cy="701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椭圆 6"/>
          <p:cNvSpPr/>
          <p:nvPr/>
        </p:nvSpPr>
        <p:spPr>
          <a:xfrm>
            <a:off x="2919413" y="1857375"/>
            <a:ext cx="936625" cy="93662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543175" y="2071688"/>
            <a:ext cx="2201863" cy="508000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46563" y="2459038"/>
            <a:ext cx="142875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2914650" y="1857375"/>
            <a:ext cx="941388" cy="941388"/>
          </a:xfrm>
          <a:prstGeom prst="pie">
            <a:avLst>
              <a:gd name="adj1" fmla="val 10662323"/>
              <a:gd name="adj2" fmla="val 2107464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76513" y="4787900"/>
            <a:ext cx="2201863" cy="508000"/>
          </a:xfrm>
          <a:prstGeom prst="ellips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246563" y="5167313"/>
            <a:ext cx="142875" cy="144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330575" y="4970463"/>
            <a:ext cx="144463" cy="1428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45851" y="3284982"/>
            <a:ext cx="3514045" cy="3514045"/>
            <a:chOff x="121851" y="3284984"/>
            <a:chExt cx="3514045" cy="3514045"/>
          </a:xfrm>
          <a:solidFill>
            <a:srgbClr val="FFC000"/>
          </a:solidFill>
        </p:grpSpPr>
        <p:sp>
          <p:nvSpPr>
            <p:cNvPr id="16" name="同心圆 15"/>
            <p:cNvSpPr/>
            <p:nvPr/>
          </p:nvSpPr>
          <p:spPr>
            <a:xfrm>
              <a:off x="121851" y="3284984"/>
              <a:ext cx="3514045" cy="3514045"/>
            </a:xfrm>
            <a:prstGeom prst="donut">
              <a:avLst>
                <a:gd name="adj" fmla="val 7561"/>
              </a:avLst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燕尾形箭头 16"/>
            <p:cNvSpPr/>
            <p:nvPr/>
          </p:nvSpPr>
          <p:spPr>
            <a:xfrm rot="10800000">
              <a:off x="766147" y="4915212"/>
              <a:ext cx="648072" cy="252028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燕尾形箭头 17"/>
            <p:cNvSpPr/>
            <p:nvPr/>
          </p:nvSpPr>
          <p:spPr>
            <a:xfrm rot="16200000">
              <a:off x="1554837" y="4066738"/>
              <a:ext cx="648072" cy="252028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燕尾形箭头 18"/>
            <p:cNvSpPr/>
            <p:nvPr/>
          </p:nvSpPr>
          <p:spPr>
            <a:xfrm>
              <a:off x="2393452" y="4896571"/>
              <a:ext cx="648072" cy="252028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燕尾形箭头 19"/>
            <p:cNvSpPr/>
            <p:nvPr/>
          </p:nvSpPr>
          <p:spPr>
            <a:xfrm rot="5400000">
              <a:off x="1537620" y="5746010"/>
              <a:ext cx="648072" cy="252028"/>
            </a:xfrm>
            <a:prstGeom prst="notchedRightArrow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5391245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</a:t>
            </a:r>
            <a:r>
              <a:rPr kumimoji="1" lang="en-US" altLang="zh-CN" sz="4000" b="0" i="0" u="none" strike="noStrike" kern="1200" cap="none" spc="-100" normalizeH="0" baseline="-2500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rot</a:t>
            </a:r>
            <a:r>
              <a:rPr kumimoji="1" lang="en-US" altLang="zh-CN" sz="40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-M</a:t>
            </a:r>
            <a:r>
              <a:rPr kumimoji="1" lang="en-US" altLang="zh-CN" sz="4000" b="0" i="0" u="none" strike="noStrike" kern="1200" cap="none" spc="-100" normalizeH="0" baseline="-2500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ej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 relationship</a:t>
            </a:r>
            <a:endParaRPr kumimoji="1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华文新魏" panose="02010800040101010101" pitchFamily="2" charset="-122"/>
            </a:endParaRPr>
          </a:p>
        </p:txBody>
      </p:sp>
      <p:pic>
        <p:nvPicPr>
          <p:cNvPr id="40962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925" y="1628775"/>
            <a:ext cx="5100638" cy="432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文本框 4"/>
          <p:cNvSpPr txBox="1"/>
          <p:nvPr/>
        </p:nvSpPr>
        <p:spPr>
          <a:xfrm rot="-2870946">
            <a:off x="1938338" y="2884488"/>
            <a:ext cx="3344862" cy="768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4400" dirty="0">
                <a:solidFill>
                  <a:srgbClr val="F6DDD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preliminary</a:t>
            </a:r>
            <a:endParaRPr lang="zh-CN" altLang="en-US" sz="4400" dirty="0">
              <a:solidFill>
                <a:srgbClr val="F6DDD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4" name="文本框 5"/>
          <p:cNvSpPr txBox="1"/>
          <p:nvPr/>
        </p:nvSpPr>
        <p:spPr>
          <a:xfrm>
            <a:off x="2205038" y="6172200"/>
            <a:ext cx="321119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 et al. 2023, arXiv: 2301.06402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663" y="1196975"/>
            <a:ext cx="4581525" cy="544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723666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0" i="0" u="none" strike="noStrike" kern="1200" cap="none" spc="-10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Magentar</a:t>
            </a:r>
            <a:r>
              <a:rPr kumimoji="1" lang="en-US" altLang="zh-CN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 binary engine</a:t>
            </a:r>
            <a:endParaRPr kumimoji="1" lang="zh-CN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华文新魏" panose="020108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31BB8A-7AA1-414B-B87C-E84B3DF16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4" y="1484784"/>
            <a:ext cx="3776966" cy="51909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288C4F-DD42-4822-8526-E22D44307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484784"/>
            <a:ext cx="5358272" cy="47303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E257006-F426-45F4-BE7B-CCB1F2AE593E}"/>
              </a:ext>
            </a:extLst>
          </p:cNvPr>
          <p:cNvSpPr txBox="1"/>
          <p:nvPr/>
        </p:nvSpPr>
        <p:spPr>
          <a:xfrm>
            <a:off x="6672064" y="6324600"/>
            <a:ext cx="43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Zhu+</a:t>
            </a:r>
            <a:r>
              <a:rPr lang="en-US" altLang="zh-CN" b="0" i="0" dirty="0">
                <a:solidFill>
                  <a:srgbClr val="5D5D5D"/>
                </a:solidFill>
                <a:effectLst/>
                <a:latin typeface="Helvetica Neue"/>
              </a:rPr>
              <a:t>2024arXiv2405.01224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43813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圆角右箭头 54"/>
          <p:cNvSpPr/>
          <p:nvPr>
            <p:custDataLst>
              <p:tags r:id="rId1"/>
            </p:custDataLst>
          </p:nvPr>
        </p:nvSpPr>
        <p:spPr>
          <a:xfrm rot="16620000" flipH="1">
            <a:off x="7433945" y="6050280"/>
            <a:ext cx="578485" cy="689610"/>
          </a:xfrm>
          <a:prstGeom prst="bentArrow">
            <a:avLst>
              <a:gd name="adj1" fmla="val 16864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FEE042"/>
              </a:gs>
              <a:gs pos="100000">
                <a:srgbClr val="FB789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" name="平行四边形 82"/>
          <p:cNvSpPr/>
          <p:nvPr/>
        </p:nvSpPr>
        <p:spPr>
          <a:xfrm rot="21360000">
            <a:off x="4129405" y="2778760"/>
            <a:ext cx="6199505" cy="1875790"/>
          </a:xfrm>
          <a:prstGeom prst="parallelogram">
            <a:avLst>
              <a:gd name="adj" fmla="val 8558"/>
            </a:avLst>
          </a:prstGeom>
          <a:solidFill>
            <a:schemeClr val="accent6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空心弧 81"/>
          <p:cNvSpPr/>
          <p:nvPr/>
        </p:nvSpPr>
        <p:spPr>
          <a:xfrm>
            <a:off x="-4016375" y="2132330"/>
            <a:ext cx="11522710" cy="9593580"/>
          </a:xfrm>
          <a:prstGeom prst="blockArc">
            <a:avLst>
              <a:gd name="adj1" fmla="val 16215775"/>
              <a:gd name="adj2" fmla="val 21564731"/>
              <a:gd name="adj3" fmla="val 19590"/>
            </a:avLst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>
            <p:custDataLst>
              <p:tags r:id="rId2"/>
            </p:custDataLst>
          </p:nvPr>
        </p:nvSpPr>
        <p:spPr>
          <a:xfrm>
            <a:off x="6311900" y="6055995"/>
            <a:ext cx="189865" cy="1898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>
            <p:custDataLst>
              <p:tags r:id="rId3"/>
            </p:custDataLst>
          </p:nvPr>
        </p:nvSpPr>
        <p:spPr>
          <a:xfrm>
            <a:off x="5163185" y="3498215"/>
            <a:ext cx="200025" cy="2000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8485505" y="5972175"/>
            <a:ext cx="680085" cy="542925"/>
            <a:chOff x="10715" y="7405"/>
            <a:chExt cx="1071" cy="855"/>
          </a:xfrm>
        </p:grpSpPr>
        <p:sp>
          <p:nvSpPr>
            <p:cNvPr id="47" name="椭圆 46"/>
            <p:cNvSpPr/>
            <p:nvPr/>
          </p:nvSpPr>
          <p:spPr>
            <a:xfrm>
              <a:off x="10715" y="7710"/>
              <a:ext cx="321" cy="32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>
              <p:custDataLst>
                <p:tags r:id="rId51"/>
              </p:custDataLst>
            </p:nvPr>
          </p:nvSpPr>
          <p:spPr>
            <a:xfrm>
              <a:off x="11489" y="7710"/>
              <a:ext cx="297" cy="29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29" y="7405"/>
              <a:ext cx="814" cy="220"/>
            </a:xfrm>
            <a:custGeom>
              <a:avLst/>
              <a:gdLst>
                <a:gd name="connisteX0" fmla="*/ 0 w 516890"/>
                <a:gd name="connsiteY0" fmla="*/ 139774 h 139774"/>
                <a:gd name="connisteX1" fmla="*/ 328295 w 516890"/>
                <a:gd name="connsiteY1" fmla="*/ 74 h 139774"/>
                <a:gd name="connisteX2" fmla="*/ 516890 w 516890"/>
                <a:gd name="connsiteY2" fmla="*/ 123264 h 13977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16890" h="139775">
                  <a:moveTo>
                    <a:pt x="0" y="139775"/>
                  </a:moveTo>
                  <a:cubicBezTo>
                    <a:pt x="61595" y="109295"/>
                    <a:pt x="224790" y="3250"/>
                    <a:pt x="328295" y="75"/>
                  </a:cubicBezTo>
                  <a:cubicBezTo>
                    <a:pt x="431800" y="-3100"/>
                    <a:pt x="485775" y="95960"/>
                    <a:pt x="516890" y="12326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任意多边形 56"/>
            <p:cNvSpPr/>
            <p:nvPr>
              <p:custDataLst>
                <p:tags r:id="rId52"/>
              </p:custDataLst>
            </p:nvPr>
          </p:nvSpPr>
          <p:spPr>
            <a:xfrm rot="10980000">
              <a:off x="10834" y="8040"/>
              <a:ext cx="814" cy="220"/>
            </a:xfrm>
            <a:custGeom>
              <a:avLst/>
              <a:gdLst>
                <a:gd name="connisteX0" fmla="*/ 0 w 516890"/>
                <a:gd name="connsiteY0" fmla="*/ 139774 h 139774"/>
                <a:gd name="connisteX1" fmla="*/ 328295 w 516890"/>
                <a:gd name="connsiteY1" fmla="*/ 74 h 139774"/>
                <a:gd name="connisteX2" fmla="*/ 516890 w 516890"/>
                <a:gd name="connsiteY2" fmla="*/ 123264 h 13977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516890" h="139775">
                  <a:moveTo>
                    <a:pt x="0" y="139775"/>
                  </a:moveTo>
                  <a:cubicBezTo>
                    <a:pt x="61595" y="109295"/>
                    <a:pt x="224790" y="3250"/>
                    <a:pt x="328295" y="75"/>
                  </a:cubicBezTo>
                  <a:cubicBezTo>
                    <a:pt x="431800" y="-3100"/>
                    <a:pt x="485775" y="95960"/>
                    <a:pt x="516890" y="12326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燕尾形箭头 58"/>
          <p:cNvSpPr/>
          <p:nvPr/>
        </p:nvSpPr>
        <p:spPr>
          <a:xfrm rot="14580000">
            <a:off x="2826385" y="4653280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燕尾形箭头 59"/>
          <p:cNvSpPr/>
          <p:nvPr>
            <p:custDataLst>
              <p:tags r:id="rId4"/>
            </p:custDataLst>
          </p:nvPr>
        </p:nvSpPr>
        <p:spPr>
          <a:xfrm rot="18480000">
            <a:off x="3918585" y="484441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燕尾形箭头 60"/>
          <p:cNvSpPr/>
          <p:nvPr>
            <p:custDataLst>
              <p:tags r:id="rId5"/>
            </p:custDataLst>
          </p:nvPr>
        </p:nvSpPr>
        <p:spPr>
          <a:xfrm rot="300000">
            <a:off x="4451350" y="580326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燕尾形箭头 63"/>
          <p:cNvSpPr/>
          <p:nvPr>
            <p:custDataLst>
              <p:tags r:id="rId6"/>
            </p:custDataLst>
          </p:nvPr>
        </p:nvSpPr>
        <p:spPr>
          <a:xfrm rot="16740000">
            <a:off x="8424545" y="5086350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燕尾形箭头 64"/>
          <p:cNvSpPr/>
          <p:nvPr>
            <p:custDataLst>
              <p:tags r:id="rId7"/>
            </p:custDataLst>
          </p:nvPr>
        </p:nvSpPr>
        <p:spPr>
          <a:xfrm rot="11040000">
            <a:off x="7183120" y="605599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271905" y="1762125"/>
            <a:ext cx="3048000" cy="1957070"/>
            <a:chOff x="-397" y="2775"/>
            <a:chExt cx="4800" cy="3082"/>
          </a:xfrm>
          <a:solidFill>
            <a:srgbClr val="00B050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8" name="同心圆 7"/>
              <p:cNvSpPr/>
              <p:nvPr/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右箭头 8"/>
              <p:cNvSpPr/>
              <p:nvPr/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右箭头 9"/>
              <p:cNvSpPr/>
              <p:nvPr>
                <p:custDataLst>
                  <p:tags r:id="rId48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右箭头 10"/>
              <p:cNvSpPr/>
              <p:nvPr>
                <p:custDataLst>
                  <p:tags r:id="rId49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右箭头 11"/>
              <p:cNvSpPr/>
              <p:nvPr>
                <p:custDataLst>
                  <p:tags r:id="rId50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椭圆 51"/>
            <p:cNvSpPr/>
            <p:nvPr>
              <p:custDataLst>
                <p:tags r:id="rId47"/>
              </p:custDataLst>
            </p:nvPr>
          </p:nvSpPr>
          <p:spPr>
            <a:xfrm>
              <a:off x="1794" y="4942"/>
              <a:ext cx="317" cy="3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397" y="2775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00B050"/>
                  </a:solidFill>
                </a:rPr>
                <a:t>SLSN</a:t>
              </a:r>
            </a:p>
            <a:p>
              <a:pPr algn="ctr"/>
              <a:r>
                <a:rPr lang="en-US" altLang="zh-CN" sz="1300">
                  <a:solidFill>
                    <a:srgbClr val="00B05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00B050"/>
                  </a:solidFill>
                </a:rPr>
                <a:t>14</a:t>
              </a:r>
              <a:r>
                <a:rPr lang="en-US" altLang="zh-CN" sz="1300">
                  <a:solidFill>
                    <a:srgbClr val="00B05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Kasen &amp; Bildsten (2010); 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Yu et al. (2017)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575050" y="2099945"/>
            <a:ext cx="3048000" cy="2597150"/>
            <a:chOff x="3449" y="2834"/>
            <a:chExt cx="4800" cy="4090"/>
          </a:xfrm>
          <a:solidFill>
            <a:srgbClr val="7030A0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5072" y="4917"/>
              <a:ext cx="1598" cy="1557"/>
              <a:chOff x="5727" y="4153"/>
              <a:chExt cx="4280" cy="4171"/>
            </a:xfrm>
            <a:grpFill/>
          </p:grpSpPr>
          <p:sp>
            <p:nvSpPr>
              <p:cNvPr id="15" name="同心圆 14"/>
              <p:cNvSpPr/>
              <p:nvPr>
                <p:custDataLst>
                  <p:tags r:id="rId42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7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右箭头 15"/>
              <p:cNvSpPr/>
              <p:nvPr>
                <p:custDataLst>
                  <p:tags r:id="rId43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右箭头 16"/>
              <p:cNvSpPr/>
              <p:nvPr>
                <p:custDataLst>
                  <p:tags r:id="rId44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右箭头 17"/>
              <p:cNvSpPr/>
              <p:nvPr>
                <p:custDataLst>
                  <p:tags r:id="rId45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右箭头 18"/>
              <p:cNvSpPr/>
              <p:nvPr>
                <p:custDataLst>
                  <p:tags r:id="rId46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702" y="4366"/>
              <a:ext cx="344" cy="2558"/>
              <a:chOff x="5928" y="2693"/>
              <a:chExt cx="344" cy="2558"/>
            </a:xfrm>
            <a:grpFill/>
          </p:grpSpPr>
          <p:sp>
            <p:nvSpPr>
              <p:cNvPr id="32" name="等腰三角形 31"/>
              <p:cNvSpPr/>
              <p:nvPr/>
            </p:nvSpPr>
            <p:spPr>
              <a:xfrm>
                <a:off x="5932" y="3926"/>
                <a:ext cx="340" cy="13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32"/>
              <p:cNvSpPr/>
              <p:nvPr>
                <p:custDataLst>
                  <p:tags r:id="rId41"/>
                </p:custDataLst>
              </p:nvPr>
            </p:nvSpPr>
            <p:spPr>
              <a:xfrm rot="10800000">
                <a:off x="5928" y="2693"/>
                <a:ext cx="340" cy="1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文本框 66"/>
            <p:cNvSpPr txBox="1"/>
            <p:nvPr>
              <p:custDataLst>
                <p:tags r:id="rId40"/>
              </p:custDataLst>
            </p:nvPr>
          </p:nvSpPr>
          <p:spPr>
            <a:xfrm>
              <a:off x="3449" y="2834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7030A0"/>
                  </a:solidFill>
                </a:rPr>
                <a:t>LGRB + SN</a:t>
              </a:r>
            </a:p>
            <a:p>
              <a:pPr algn="ctr"/>
              <a:r>
                <a:rPr lang="en-US" altLang="zh-CN" sz="1300">
                  <a:solidFill>
                    <a:srgbClr val="7030A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7030A0"/>
                  </a:solidFill>
                </a:rPr>
                <a:t>15</a:t>
              </a:r>
              <a:r>
                <a:rPr lang="en-US" altLang="zh-CN" sz="1300">
                  <a:solidFill>
                    <a:srgbClr val="7030A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Usov (1992); Dai &amp; Lu (1998a,b)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Zhang, Yu, Liu (2022)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592445" y="1844675"/>
            <a:ext cx="3048000" cy="2731135"/>
            <a:chOff x="6492" y="2709"/>
            <a:chExt cx="4800" cy="4301"/>
          </a:xfrm>
        </p:grpSpPr>
        <p:grpSp>
          <p:nvGrpSpPr>
            <p:cNvPr id="20" name="组合 19"/>
            <p:cNvGrpSpPr/>
            <p:nvPr/>
          </p:nvGrpSpPr>
          <p:grpSpPr>
            <a:xfrm>
              <a:off x="8066" y="4943"/>
              <a:ext cx="1598" cy="1557"/>
              <a:chOff x="5727" y="4153"/>
              <a:chExt cx="4280" cy="4171"/>
            </a:xfrm>
            <a:solidFill>
              <a:srgbClr val="00B050"/>
            </a:solidFill>
          </p:grpSpPr>
          <p:sp>
            <p:nvSpPr>
              <p:cNvPr id="21" name="同心圆 20"/>
              <p:cNvSpPr/>
              <p:nvPr>
                <p:custDataLst>
                  <p:tags r:id="rId35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11393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右箭头 21"/>
              <p:cNvSpPr/>
              <p:nvPr>
                <p:custDataLst>
                  <p:tags r:id="rId36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右箭头 22"/>
              <p:cNvSpPr/>
              <p:nvPr>
                <p:custDataLst>
                  <p:tags r:id="rId37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右箭头 23"/>
              <p:cNvSpPr/>
              <p:nvPr>
                <p:custDataLst>
                  <p:tags r:id="rId38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右箭头 24"/>
              <p:cNvSpPr/>
              <p:nvPr>
                <p:custDataLst>
                  <p:tags r:id="rId39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708" y="4301"/>
              <a:ext cx="344" cy="2709"/>
              <a:chOff x="5928" y="2614"/>
              <a:chExt cx="344" cy="2709"/>
            </a:xfrm>
            <a:solidFill>
              <a:srgbClr val="7030A0"/>
            </a:solidFill>
          </p:grpSpPr>
          <p:sp>
            <p:nvSpPr>
              <p:cNvPr id="36" name="等腰三角形 35"/>
              <p:cNvSpPr/>
              <p:nvPr>
                <p:custDataLst>
                  <p:tags r:id="rId33"/>
                </p:custDataLst>
              </p:nvPr>
            </p:nvSpPr>
            <p:spPr>
              <a:xfrm>
                <a:off x="5932" y="3926"/>
                <a:ext cx="340" cy="1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等腰三角形 36"/>
              <p:cNvSpPr/>
              <p:nvPr>
                <p:custDataLst>
                  <p:tags r:id="rId34"/>
                </p:custDataLst>
              </p:nvPr>
            </p:nvSpPr>
            <p:spPr>
              <a:xfrm rot="10800000">
                <a:off x="5928" y="2614"/>
                <a:ext cx="340" cy="141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/>
            <p:cNvSpPr txBox="1"/>
            <p:nvPr>
              <p:custDataLst>
                <p:tags r:id="rId32"/>
              </p:custDataLst>
            </p:nvPr>
          </p:nvSpPr>
          <p:spPr>
            <a:xfrm>
              <a:off x="6492" y="2709"/>
              <a:ext cx="480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0070C0"/>
                  </a:solidFill>
                </a:rPr>
                <a:t>LGRB + faint OT</a:t>
              </a:r>
            </a:p>
            <a:p>
              <a:pPr algn="ctr"/>
              <a:r>
                <a:rPr lang="en-US" altLang="zh-CN" sz="1300">
                  <a:solidFill>
                    <a:srgbClr val="0070C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0070C0"/>
                  </a:solidFill>
                </a:rPr>
                <a:t>15</a:t>
              </a:r>
              <a:r>
                <a:rPr lang="en-US" altLang="zh-CN" sz="1300">
                  <a:solidFill>
                    <a:srgbClr val="0070C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0070C0"/>
                  </a:solidFill>
                </a:rPr>
                <a:t>Wang, Yu, Zhang et al. (2023)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734935" y="1732915"/>
            <a:ext cx="3048000" cy="2718435"/>
            <a:chOff x="9781" y="2729"/>
            <a:chExt cx="4800" cy="4281"/>
          </a:xfrm>
        </p:grpSpPr>
        <p:grpSp>
          <p:nvGrpSpPr>
            <p:cNvPr id="26" name="组合 25"/>
            <p:cNvGrpSpPr/>
            <p:nvPr/>
          </p:nvGrpSpPr>
          <p:grpSpPr>
            <a:xfrm>
              <a:off x="11241" y="4942"/>
              <a:ext cx="1598" cy="1557"/>
              <a:chOff x="5727" y="4153"/>
              <a:chExt cx="4280" cy="417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27" name="同心圆 26"/>
              <p:cNvSpPr/>
              <p:nvPr>
                <p:custDataLst>
                  <p:tags r:id="rId27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804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右箭头 27"/>
              <p:cNvSpPr/>
              <p:nvPr>
                <p:custDataLst>
                  <p:tags r:id="rId28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右箭头 28"/>
              <p:cNvSpPr/>
              <p:nvPr>
                <p:custDataLst>
                  <p:tags r:id="rId29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右箭头 29"/>
              <p:cNvSpPr/>
              <p:nvPr>
                <p:custDataLst>
                  <p:tags r:id="rId30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右箭头 30"/>
              <p:cNvSpPr/>
              <p:nvPr>
                <p:custDataLst>
                  <p:tags r:id="rId31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1850" y="4301"/>
              <a:ext cx="344" cy="2709"/>
              <a:chOff x="5928" y="2628"/>
              <a:chExt cx="344" cy="2709"/>
            </a:xfrm>
            <a:solidFill>
              <a:srgbClr val="7030A0"/>
            </a:solidFill>
          </p:grpSpPr>
          <p:sp>
            <p:nvSpPr>
              <p:cNvPr id="39" name="等腰三角形 38"/>
              <p:cNvSpPr/>
              <p:nvPr>
                <p:custDataLst>
                  <p:tags r:id="rId25"/>
                </p:custDataLst>
              </p:nvPr>
            </p:nvSpPr>
            <p:spPr>
              <a:xfrm>
                <a:off x="5932" y="3926"/>
                <a:ext cx="340" cy="141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等腰三角形 39"/>
              <p:cNvSpPr/>
              <p:nvPr>
                <p:custDataLst>
                  <p:tags r:id="rId26"/>
                </p:custDataLst>
              </p:nvPr>
            </p:nvSpPr>
            <p:spPr>
              <a:xfrm rot="10800000">
                <a:off x="5928" y="2628"/>
                <a:ext cx="340" cy="1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文本框 68"/>
            <p:cNvSpPr txBox="1"/>
            <p:nvPr>
              <p:custDataLst>
                <p:tags r:id="rId24"/>
              </p:custDataLst>
            </p:nvPr>
          </p:nvSpPr>
          <p:spPr>
            <a:xfrm>
              <a:off x="9781" y="2729"/>
              <a:ext cx="4800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SGRB + mergernova</a:t>
              </a:r>
            </a:p>
            <a:p>
              <a:pPr algn="ctr"/>
              <a:r>
                <a:rPr lang="en-US" altLang="zh-CN" sz="13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B~10</a:t>
              </a:r>
              <a:r>
                <a:rPr lang="en-US" altLang="zh-CN" sz="1300" baseline="300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15</a:t>
              </a:r>
              <a:r>
                <a:rPr lang="en-US" altLang="zh-CN" sz="130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Yu et al. (2013)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026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r>
              <a:rPr lang="en-US" altLang="zh-CN" sz="1500" b="1"/>
              <a:t>(in binary with a compact star?)</a:t>
            </a:r>
          </a:p>
        </p:txBody>
      </p:sp>
      <p:sp>
        <p:nvSpPr>
          <p:cNvPr id="71" name="文本框 70"/>
          <p:cNvSpPr txBox="1"/>
          <p:nvPr>
            <p:custDataLst>
              <p:tags r:id="rId8"/>
            </p:custDataLst>
          </p:nvPr>
        </p:nvSpPr>
        <p:spPr>
          <a:xfrm>
            <a:off x="9267190" y="5842000"/>
            <a:ext cx="1375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Compact Binary Merger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655820" y="4868545"/>
            <a:ext cx="3048000" cy="1767205"/>
            <a:chOff x="5096" y="7535"/>
            <a:chExt cx="4800" cy="2783"/>
          </a:xfrm>
          <a:solidFill>
            <a:srgbClr val="FF0000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7046" y="8761"/>
              <a:ext cx="1598" cy="1557"/>
              <a:chOff x="5727" y="4153"/>
              <a:chExt cx="4280" cy="4171"/>
            </a:xfrm>
            <a:grpFill/>
          </p:grpSpPr>
          <p:sp>
            <p:nvSpPr>
              <p:cNvPr id="42" name="同心圆 4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113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右箭头 42"/>
              <p:cNvSpPr/>
              <p:nvPr>
                <p:custDataLst>
                  <p:tags r:id="rId20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右箭头 43"/>
              <p:cNvSpPr/>
              <p:nvPr>
                <p:custDataLst>
                  <p:tags r:id="rId21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右箭头 44"/>
              <p:cNvSpPr/>
              <p:nvPr>
                <p:custDataLst>
                  <p:tags r:id="rId22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右箭头 45"/>
              <p:cNvSpPr/>
              <p:nvPr>
                <p:custDataLst>
                  <p:tags r:id="rId23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>
              <p:custDataLst>
                <p:tags r:id="rId18"/>
              </p:custDataLst>
            </p:nvPr>
          </p:nvSpPr>
          <p:spPr>
            <a:xfrm>
              <a:off x="5096" y="7535"/>
              <a:ext cx="4800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FBOT</a:t>
              </a:r>
            </a:p>
            <a:p>
              <a:pPr algn="ctr"/>
              <a:r>
                <a:rPr lang="en-US" altLang="zh-CN" sz="1300">
                  <a:solidFill>
                    <a:srgbClr val="FF0000"/>
                  </a:solidFill>
                </a:rPr>
                <a:t>B~(10</a:t>
              </a:r>
              <a:r>
                <a:rPr lang="en-US" altLang="zh-CN" sz="1300" baseline="30000">
                  <a:solidFill>
                    <a:srgbClr val="FF0000"/>
                  </a:solidFill>
                </a:rPr>
                <a:t>14</a:t>
              </a:r>
              <a:r>
                <a:rPr lang="en-US" altLang="zh-CN" sz="1300">
                  <a:solidFill>
                    <a:srgbClr val="FF0000"/>
                  </a:solidFill>
                </a:rPr>
                <a:t>-10</a:t>
              </a:r>
              <a:r>
                <a:rPr lang="en-US" altLang="zh-CN" sz="1300" baseline="30000">
                  <a:solidFill>
                    <a:srgbClr val="FF0000"/>
                  </a:solidFill>
                </a:rPr>
                <a:t>15</a:t>
              </a:r>
              <a:r>
                <a:rPr lang="en-US" altLang="zh-CN" sz="1300">
                  <a:solidFill>
                    <a:srgbClr val="FF0000"/>
                  </a:solidFill>
                </a:rPr>
                <a:t>)G, P&gt;10 ms</a:t>
              </a:r>
            </a:p>
            <a:p>
              <a:pPr algn="ctr"/>
              <a:r>
                <a:rPr lang="en-US" altLang="zh-CN" sz="1300" i="1">
                  <a:solidFill>
                    <a:srgbClr val="FF0000"/>
                  </a:solidFill>
                </a:rPr>
                <a:t>Yu et al. (2015, 2019a,b)</a:t>
              </a:r>
            </a:p>
          </p:txBody>
        </p:sp>
      </p:grpSp>
      <p:sp>
        <p:nvSpPr>
          <p:cNvPr id="79" name="文本框 78"/>
          <p:cNvSpPr txBox="1"/>
          <p:nvPr/>
        </p:nvSpPr>
        <p:spPr>
          <a:xfrm rot="16800000">
            <a:off x="8332470" y="4996815"/>
            <a:ext cx="96456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NS+NS</a:t>
            </a:r>
          </a:p>
        </p:txBody>
      </p:sp>
      <p:sp>
        <p:nvSpPr>
          <p:cNvPr id="80" name="文本框 79"/>
          <p:cNvSpPr txBox="1"/>
          <p:nvPr>
            <p:custDataLst>
              <p:tags r:id="rId9"/>
            </p:custDataLst>
          </p:nvPr>
        </p:nvSpPr>
        <p:spPr>
          <a:xfrm rot="3660000">
            <a:off x="7681595" y="5053965"/>
            <a:ext cx="11017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NS+WD</a:t>
            </a:r>
          </a:p>
        </p:txBody>
      </p:sp>
      <p:sp>
        <p:nvSpPr>
          <p:cNvPr id="81" name="文本框 80"/>
          <p:cNvSpPr txBox="1"/>
          <p:nvPr>
            <p:custDataLst>
              <p:tags r:id="rId10"/>
            </p:custDataLst>
          </p:nvPr>
        </p:nvSpPr>
        <p:spPr>
          <a:xfrm rot="180000">
            <a:off x="7268210" y="5761990"/>
            <a:ext cx="110172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WD+WD</a:t>
            </a:r>
          </a:p>
          <a:p>
            <a:endParaRPr lang="en-US" altLang="zh-CN" sz="1500"/>
          </a:p>
          <a:p>
            <a:r>
              <a:rPr lang="en-US" altLang="zh-CN" sz="1500"/>
              <a:t>WD AIC</a:t>
            </a:r>
          </a:p>
        </p:txBody>
      </p:sp>
      <p:sp>
        <p:nvSpPr>
          <p:cNvPr id="84" name="椭圆 83"/>
          <p:cNvSpPr/>
          <p:nvPr>
            <p:custDataLst>
              <p:tags r:id="rId11"/>
            </p:custDataLst>
          </p:nvPr>
        </p:nvSpPr>
        <p:spPr>
          <a:xfrm>
            <a:off x="5031740" y="3836670"/>
            <a:ext cx="189865" cy="1898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>
            <p:custDataLst>
              <p:tags r:id="rId12"/>
            </p:custDataLst>
          </p:nvPr>
        </p:nvSpPr>
        <p:spPr>
          <a:xfrm>
            <a:off x="9067800" y="3480435"/>
            <a:ext cx="212725" cy="2127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>
            <p:custDataLst>
              <p:tags r:id="rId13"/>
            </p:custDataLst>
          </p:nvPr>
        </p:nvSpPr>
        <p:spPr>
          <a:xfrm>
            <a:off x="7012940" y="3618230"/>
            <a:ext cx="205105" cy="20510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右箭头 84"/>
          <p:cNvSpPr/>
          <p:nvPr/>
        </p:nvSpPr>
        <p:spPr>
          <a:xfrm rot="19800000" flipH="1">
            <a:off x="7101205" y="5172710"/>
            <a:ext cx="1102360" cy="647700"/>
          </a:xfrm>
          <a:prstGeom prst="bentArrow">
            <a:avLst>
              <a:gd name="adj1" fmla="val 16864"/>
              <a:gd name="adj2" fmla="val 25000"/>
              <a:gd name="adj3" fmla="val 25000"/>
              <a:gd name="adj4" fmla="val 43750"/>
            </a:avLst>
          </a:prstGeom>
          <a:gradFill>
            <a:gsLst>
              <a:gs pos="0">
                <a:srgbClr val="FEE042"/>
              </a:gs>
              <a:gs pos="100000">
                <a:srgbClr val="FB789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燕尾形箭头 62"/>
          <p:cNvSpPr/>
          <p:nvPr>
            <p:custDataLst>
              <p:tags r:id="rId14"/>
            </p:custDataLst>
          </p:nvPr>
        </p:nvSpPr>
        <p:spPr>
          <a:xfrm rot="14340000">
            <a:off x="7492365" y="506285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 rot="240000">
            <a:off x="4341495" y="5603240"/>
            <a:ext cx="1359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/>
              <a:t>Ultra-stripped Star</a:t>
            </a:r>
          </a:p>
        </p:txBody>
      </p:sp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 rot="21300000">
            <a:off x="3656965" y="1432560"/>
            <a:ext cx="70967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A sequence of different GRBs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" name="文本框 77"/>
          <p:cNvSpPr txBox="1"/>
          <p:nvPr>
            <p:custDataLst>
              <p:tags r:id="rId17"/>
            </p:custDataLst>
          </p:nvPr>
        </p:nvSpPr>
        <p:spPr>
          <a:xfrm rot="1140000">
            <a:off x="156210" y="4154170"/>
            <a:ext cx="52584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>
                <a:solidFill>
                  <a:schemeClr val="accent2">
                    <a:lumMod val="75000"/>
                  </a:schemeClr>
                </a:solidFill>
              </a:rPr>
              <a:t>A sequence of unusual SNe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Non-thermal component in mergernvoa emission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7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1525" y="4005580"/>
            <a:ext cx="3168015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6770" y="1557655"/>
            <a:ext cx="2998470" cy="2277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文本框 4"/>
          <p:cNvSpPr txBox="1"/>
          <p:nvPr>
            <p:custDataLst>
              <p:tags r:id="rId3"/>
            </p:custDataLst>
          </p:nvPr>
        </p:nvSpPr>
        <p:spPr>
          <a:xfrm>
            <a:off x="1131570" y="3790315"/>
            <a:ext cx="2772410" cy="291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13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YWY</a:t>
            </a:r>
            <a:r>
              <a:rPr lang="en-US" altLang="zh-CN" sz="13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Liu, Dai, 2018, ApJ, 861, 114</a:t>
            </a:r>
          </a:p>
        </p:txBody>
      </p:sp>
      <p:sp>
        <p:nvSpPr>
          <p:cNvPr id="31750" name="文本框 5"/>
          <p:cNvSpPr txBox="1"/>
          <p:nvPr>
            <p:custDataLst>
              <p:tags r:id="rId4"/>
            </p:custDataLst>
          </p:nvPr>
        </p:nvSpPr>
        <p:spPr>
          <a:xfrm>
            <a:off x="1418273" y="6295708"/>
            <a:ext cx="3330575" cy="2914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300" dirty="0">
                <a:solidFill>
                  <a:srgbClr val="00B0F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Ren et al. 2019, ApJ, 885, 60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929380" y="1621790"/>
            <a:ext cx="500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AT2017gfo emission after GRB 170817A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5865" y="2429510"/>
            <a:ext cx="6652260" cy="361823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713220" y="2061210"/>
            <a:ext cx="5287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Optical excess in the afterglow of GRB 160821B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07935" y="6165850"/>
            <a:ext cx="4572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00" dirty="0">
                <a:solidFill>
                  <a:srgbClr val="FF0000"/>
                </a:solidFill>
              </a:rPr>
              <a:t>Wu</a:t>
            </a:r>
            <a:r>
              <a:rPr lang="en-US" altLang="zh-CN" sz="1300" dirty="0">
                <a:solidFill>
                  <a:srgbClr val="FF0000"/>
                </a:solidFill>
              </a:rPr>
              <a:t>, </a:t>
            </a:r>
            <a:r>
              <a:rPr lang="zh-CN" altLang="en-US" sz="1300" b="1" dirty="0">
                <a:solidFill>
                  <a:srgbClr val="FF0000"/>
                </a:solidFill>
              </a:rPr>
              <a:t>Y</a:t>
            </a:r>
            <a:r>
              <a:rPr lang="en-US" altLang="zh-CN" sz="1300" b="1" dirty="0">
                <a:solidFill>
                  <a:srgbClr val="FF0000"/>
                </a:solidFill>
              </a:rPr>
              <a:t>WY</a:t>
            </a:r>
            <a:r>
              <a:rPr lang="en-US" altLang="zh-CN" sz="1300" dirty="0">
                <a:solidFill>
                  <a:srgbClr val="FF0000"/>
                </a:solidFill>
              </a:rPr>
              <a:t>, </a:t>
            </a:r>
            <a:r>
              <a:rPr lang="zh-CN" altLang="en-US" sz="1300" dirty="0">
                <a:solidFill>
                  <a:srgbClr val="FF0000"/>
                </a:solidFill>
              </a:rPr>
              <a:t>Zhu_AA654(2021)A124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631074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燕尾形箭头 58"/>
          <p:cNvSpPr/>
          <p:nvPr/>
        </p:nvSpPr>
        <p:spPr>
          <a:xfrm rot="19440000">
            <a:off x="4408170" y="4618990"/>
            <a:ext cx="1325245" cy="56959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026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endParaRPr lang="en-US" altLang="zh-CN" sz="1500" b="1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8976360" y="1628775"/>
            <a:ext cx="1374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7CDB05"/>
                </a:solidFill>
              </a:rPr>
              <a:t>Supernova Emission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43905" y="1430655"/>
            <a:ext cx="3728720" cy="3745865"/>
            <a:chOff x="5231" y="2367"/>
            <a:chExt cx="5872" cy="5899"/>
          </a:xfrm>
        </p:grpSpPr>
        <p:grpSp>
          <p:nvGrpSpPr>
            <p:cNvPr id="20" name="组合 19"/>
            <p:cNvGrpSpPr/>
            <p:nvPr/>
          </p:nvGrpSpPr>
          <p:grpSpPr>
            <a:xfrm>
              <a:off x="8148" y="2367"/>
              <a:ext cx="185" cy="5872"/>
              <a:chOff x="8148" y="2367"/>
              <a:chExt cx="185" cy="5872"/>
            </a:xfrm>
          </p:grpSpPr>
          <p:sp>
            <p:nvSpPr>
              <p:cNvPr id="17" name="任意多边形 16"/>
              <p:cNvSpPr/>
              <p:nvPr>
                <p:custDataLst>
                  <p:tags r:id="rId15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5400000">
              <a:off x="8075" y="2340"/>
              <a:ext cx="185" cy="5872"/>
              <a:chOff x="8148" y="2367"/>
              <a:chExt cx="185" cy="5872"/>
            </a:xfrm>
          </p:grpSpPr>
          <p:sp>
            <p:nvSpPr>
              <p:cNvPr id="22" name="任意多边形 21"/>
              <p:cNvSpPr/>
              <p:nvPr>
                <p:custDataLst>
                  <p:tags r:id="rId13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14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9740000">
              <a:off x="8094" y="2369"/>
              <a:ext cx="185" cy="5872"/>
              <a:chOff x="8148" y="2367"/>
              <a:chExt cx="185" cy="5872"/>
            </a:xfrm>
          </p:grpSpPr>
          <p:sp>
            <p:nvSpPr>
              <p:cNvPr id="25" name="任意多边形 24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12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440000">
              <a:off x="8137" y="2394"/>
              <a:ext cx="185" cy="5872"/>
              <a:chOff x="8148" y="2367"/>
              <a:chExt cx="185" cy="5872"/>
            </a:xfrm>
          </p:grpSpPr>
          <p:sp>
            <p:nvSpPr>
              <p:cNvPr id="28" name="任意多边形 27"/>
              <p:cNvSpPr/>
              <p:nvPr>
                <p:custDataLst>
                  <p:tags r:id="rId9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460490" y="2060575"/>
            <a:ext cx="2564765" cy="2499360"/>
            <a:chOff x="1149" y="4300"/>
            <a:chExt cx="1598" cy="1557"/>
          </a:xfrm>
          <a:solidFill>
            <a:srgbClr val="7CDB05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33" name="同心圆 32"/>
              <p:cNvSpPr/>
              <p:nvPr>
                <p:custDataLst>
                  <p:tags r:id="rId4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4" name="右箭头 33"/>
              <p:cNvSpPr/>
              <p:nvPr>
                <p:custDataLst>
                  <p:tags r:id="rId5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5" name="右箭头 34"/>
              <p:cNvSpPr/>
              <p:nvPr>
                <p:custDataLst>
                  <p:tags r:id="rId6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6" name="右箭头 35"/>
              <p:cNvSpPr/>
              <p:nvPr>
                <p:custDataLst>
                  <p:tags r:id="rId7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7" name="右箭头 36"/>
              <p:cNvSpPr/>
              <p:nvPr>
                <p:custDataLst>
                  <p:tags r:id="rId8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38" name="椭圆 37"/>
            <p:cNvSpPr/>
            <p:nvPr>
              <p:custDataLst>
                <p:tags r:id="rId3"/>
              </p:custDataLst>
            </p:nvPr>
          </p:nvSpPr>
          <p:spPr>
            <a:xfrm>
              <a:off x="1884" y="4993"/>
              <a:ext cx="158" cy="1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392035" y="33566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Neutron Star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508BA-6FE0-4F17-9981-01F9A8F41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i="0" dirty="0" err="1">
                <a:effectLst/>
                <a:latin typeface="Arial" panose="020B0604020202020204" pitchFamily="34" charset="0"/>
              </a:rPr>
              <a:t>Kilonova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-Like Emission After GRB 230307A 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E3B5AC-D937-47F5-B379-241B8868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7AFEE8-1DC2-40B4-ACEB-9AA87DFE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EF1528-94CB-438D-B516-49F8638A3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46" y="1757363"/>
            <a:ext cx="4388535" cy="399323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F3B02B-06E4-4311-8206-184E490DE0C6}"/>
              </a:ext>
            </a:extLst>
          </p:cNvPr>
          <p:cNvSpPr txBox="1"/>
          <p:nvPr/>
        </p:nvSpPr>
        <p:spPr>
          <a:xfrm>
            <a:off x="5879976" y="5717430"/>
            <a:ext cx="373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Wang, </a:t>
            </a:r>
            <a:r>
              <a:rPr lang="en-US" altLang="zh-CN" sz="1600" b="1" dirty="0">
                <a:solidFill>
                  <a:srgbClr val="FF0000"/>
                </a:solidFill>
              </a:rPr>
              <a:t>YWY</a:t>
            </a:r>
            <a:r>
              <a:rPr lang="en-US" altLang="zh-CN" sz="1600" dirty="0">
                <a:solidFill>
                  <a:srgbClr val="FF0000"/>
                </a:solidFill>
              </a:rPr>
              <a:t>, et al. 2024, </a:t>
            </a:r>
            <a:r>
              <a:rPr lang="en-US" altLang="zh-CN" sz="1600" dirty="0" err="1">
                <a:solidFill>
                  <a:srgbClr val="FF0000"/>
                </a:solidFill>
              </a:rPr>
              <a:t>ApJL</a:t>
            </a:r>
            <a:r>
              <a:rPr lang="en-US" altLang="zh-CN" sz="1600" dirty="0">
                <a:solidFill>
                  <a:srgbClr val="FF0000"/>
                </a:solidFill>
              </a:rPr>
              <a:t>, </a:t>
            </a:r>
            <a:r>
              <a:rPr lang="en-US" altLang="zh-CN" sz="1600" b="0" i="0" u="none" strike="noStrike" dirty="0">
                <a:solidFill>
                  <a:srgbClr val="FF0000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964, L9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2E30006-364B-4B1B-AB25-6FF1ED156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437880"/>
            <a:ext cx="3551228" cy="47248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EEBDBF-9E3B-4E65-A958-3DA709440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89" y="1863893"/>
            <a:ext cx="3995121" cy="32212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E06AE38-A481-45F1-918E-86C68737FA52}"/>
              </a:ext>
            </a:extLst>
          </p:cNvPr>
          <p:cNvSpPr txBox="1"/>
          <p:nvPr/>
        </p:nvSpPr>
        <p:spPr>
          <a:xfrm>
            <a:off x="263352" y="6207808"/>
            <a:ext cx="60973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1201EF"/>
                </a:solidFill>
                <a:effectLst/>
                <a:latin typeface="Arial" panose="020B0604020202020204" pitchFamily="34" charset="0"/>
              </a:rPr>
              <a:t>Sun, Het al. 2023, arXiv:2307.05689</a:t>
            </a:r>
            <a:endParaRPr lang="zh-CN" altLang="en-US" sz="1600" dirty="0">
              <a:solidFill>
                <a:srgbClr val="1201EF"/>
              </a:solidFill>
            </a:endParaRPr>
          </a:p>
        </p:txBody>
      </p:sp>
      <p:pic>
        <p:nvPicPr>
          <p:cNvPr id="14" name="Picture 2" descr="http://h.hiphotos.baidu.com/baike/w%3D268/sign=78e32ed4b68f8c54e3d3c22902282dee/fc1f4134970a304ef2ad48c0d3c8a786c9175c79.jpg">
            <a:extLst>
              <a:ext uri="{FF2B5EF4-FFF2-40B4-BE49-F238E27FC236}">
                <a16:creationId xmlns:a16="http://schemas.microsoft.com/office/drawing/2014/main" id="{483FBDD9-6E10-450D-8215-CEFD0785C0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905605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" name="椭圆 53"/>
          <p:cNvSpPr/>
          <p:nvPr/>
        </p:nvSpPr>
        <p:spPr>
          <a:xfrm rot="1260000">
            <a:off x="2455545" y="2105025"/>
            <a:ext cx="4345305" cy="2592070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>
            <p:custDataLst>
              <p:tags r:id="rId2"/>
            </p:custDataLst>
          </p:nvPr>
        </p:nvSpPr>
        <p:spPr>
          <a:xfrm rot="21120000">
            <a:off x="4474845" y="2563495"/>
            <a:ext cx="2316480" cy="3765550"/>
          </a:xfrm>
          <a:prstGeom prst="ellipse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>
            <p:custDataLst>
              <p:tags r:id="rId3"/>
            </p:custDataLst>
          </p:nvPr>
        </p:nvSpPr>
        <p:spPr>
          <a:xfrm rot="20520000">
            <a:off x="4302760" y="2087880"/>
            <a:ext cx="4314825" cy="2592070"/>
          </a:xfrm>
          <a:prstGeom prst="ellipse">
            <a:avLst/>
          </a:prstGeom>
          <a:solidFill>
            <a:schemeClr val="tx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框 87"/>
          <p:cNvSpPr txBox="1"/>
          <p:nvPr/>
        </p:nvSpPr>
        <p:spPr>
          <a:xfrm>
            <a:off x="2568575" y="2636520"/>
            <a:ext cx="258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Superluminous supernovae </a:t>
            </a:r>
          </a:p>
        </p:txBody>
      </p:sp>
      <p:sp>
        <p:nvSpPr>
          <p:cNvPr id="89" name="文本框 88"/>
          <p:cNvSpPr txBox="1"/>
          <p:nvPr>
            <p:custDataLst>
              <p:tags r:id="rId4"/>
            </p:custDataLst>
          </p:nvPr>
        </p:nvSpPr>
        <p:spPr>
          <a:xfrm>
            <a:off x="6456045" y="2636520"/>
            <a:ext cx="2580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Gamma-ray bursts </a:t>
            </a:r>
          </a:p>
        </p:txBody>
      </p:sp>
      <p:sp>
        <p:nvSpPr>
          <p:cNvPr id="90" name="文本框 89"/>
          <p:cNvSpPr txBox="1"/>
          <p:nvPr>
            <p:custDataLst>
              <p:tags r:id="rId5"/>
            </p:custDataLst>
          </p:nvPr>
        </p:nvSpPr>
        <p:spPr>
          <a:xfrm>
            <a:off x="4440555" y="5013325"/>
            <a:ext cx="258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Fast blue optical transients</a:t>
            </a:r>
          </a:p>
        </p:txBody>
      </p:sp>
      <p:sp>
        <p:nvSpPr>
          <p:cNvPr id="91" name="椭圆 90"/>
          <p:cNvSpPr/>
          <p:nvPr/>
        </p:nvSpPr>
        <p:spPr>
          <a:xfrm>
            <a:off x="4439920" y="2564765"/>
            <a:ext cx="2160270" cy="22320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cap="all" spc="-100" dirty="0">
                <a:solidFill>
                  <a:schemeClr val="tx2"/>
                </a:solidFill>
                <a:cs typeface="华文新魏" panose="02010800040101010101" pitchFamily="2" charset="-122"/>
              </a:rPr>
              <a:t>magnetar engine-driven transients</a:t>
            </a:r>
            <a:endParaRPr lang="zh-CN" altLang="en-US" b="1" dirty="0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1524000"/>
            <a:ext cx="9878888" cy="5088210"/>
          </a:xfrm>
        </p:spPr>
        <p:txBody>
          <a:bodyPr/>
          <a:lstStyle/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altLang="zh-CN" sz="2200" dirty="0"/>
              <a:t>Formation of a rapidly rotating magnetar can substantially influence the optical transient emission from the ejecta material during the explosion/merger event.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altLang="zh-CN" sz="2200" dirty="0">
                <a:sym typeface="+mn-ea"/>
              </a:rPr>
              <a:t>The magnetar engine can provide an explanation for a remarkable fraction of GRBs and associated </a:t>
            </a:r>
            <a:r>
              <a:rPr lang="en-US" altLang="zh-CN" sz="2200" dirty="0" err="1">
                <a:sym typeface="+mn-ea"/>
              </a:rPr>
              <a:t>SNe</a:t>
            </a:r>
            <a:r>
              <a:rPr lang="en-US" altLang="zh-CN" sz="2200" dirty="0">
                <a:sym typeface="+mn-ea"/>
              </a:rPr>
              <a:t>/</a:t>
            </a:r>
            <a:r>
              <a:rPr lang="en-US" altLang="zh-CN" sz="2200" dirty="0" err="1">
                <a:sym typeface="+mn-ea"/>
              </a:rPr>
              <a:t>mergernovae</a:t>
            </a:r>
            <a:r>
              <a:rPr lang="en-US" altLang="zh-CN" sz="2200" dirty="0">
                <a:sym typeface="+mn-ea"/>
              </a:rPr>
              <a:t>(</a:t>
            </a:r>
            <a:r>
              <a:rPr lang="en-US" altLang="zh-CN" sz="2200" dirty="0" err="1">
                <a:sym typeface="+mn-ea"/>
              </a:rPr>
              <a:t>kilonovae</a:t>
            </a:r>
            <a:r>
              <a:rPr lang="en-US" altLang="zh-CN" sz="2200" dirty="0">
                <a:sym typeface="+mn-ea"/>
              </a:rPr>
              <a:t>), </a:t>
            </a:r>
            <a:r>
              <a:rPr lang="en-US" altLang="zh-CN" sz="2200" dirty="0" err="1">
                <a:sym typeface="+mn-ea"/>
              </a:rPr>
              <a:t>SLSNe</a:t>
            </a:r>
            <a:r>
              <a:rPr lang="en-US" altLang="zh-CN" sz="2200" dirty="0">
                <a:sym typeface="+mn-ea"/>
              </a:rPr>
              <a:t>, and FBOTs. </a:t>
            </a:r>
            <a:r>
              <a:rPr lang="en-US" altLang="zh-CN" sz="2200" dirty="0"/>
              <a:t>The interaction between the magnetar wind and the ejecta needs to be investigated in more detail.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r>
              <a:rPr lang="en-US" altLang="zh-CN" sz="2200" dirty="0"/>
              <a:t>In the magnetar engine model, the different GRB, SLSN, and FBOT phenomena could have an united origin and explosion mechanism, the progenitors of which may be in a binary with a close companion star. </a:t>
            </a:r>
          </a:p>
          <a:p>
            <a:pPr>
              <a:spcBef>
                <a:spcPts val="20"/>
              </a:spcBef>
              <a:spcAft>
                <a:spcPts val="1000"/>
              </a:spcAft>
            </a:pPr>
            <a:endParaRPr lang="en-US" altLang="zh-CN" sz="2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6460490" y="2060575"/>
            <a:ext cx="2564765" cy="2499360"/>
            <a:chOff x="1149" y="4300"/>
            <a:chExt cx="1598" cy="1557"/>
          </a:xfrm>
          <a:solidFill>
            <a:srgbClr val="00B050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8" name="同心圆 7"/>
              <p:cNvSpPr/>
              <p:nvPr/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9" name="右箭头 8"/>
              <p:cNvSpPr/>
              <p:nvPr/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0" name="右箭头 9"/>
              <p:cNvSpPr/>
              <p:nvPr>
                <p:custDataLst>
                  <p:tags r:id="rId13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1" name="右箭头 10"/>
              <p:cNvSpPr/>
              <p:nvPr>
                <p:custDataLst>
                  <p:tags r:id="rId14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" name="右箭头 11"/>
              <p:cNvSpPr/>
              <p:nvPr>
                <p:custDataLst>
                  <p:tags r:id="rId15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52" name="椭圆 51"/>
            <p:cNvSpPr/>
            <p:nvPr>
              <p:custDataLst>
                <p:tags r:id="rId12"/>
              </p:custDataLst>
            </p:nvPr>
          </p:nvSpPr>
          <p:spPr>
            <a:xfrm>
              <a:off x="1884" y="4993"/>
              <a:ext cx="158" cy="1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502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endParaRPr lang="en-US" altLang="zh-CN" sz="1500" b="1"/>
          </a:p>
        </p:txBody>
      </p:sp>
      <p:sp>
        <p:nvSpPr>
          <p:cNvPr id="15" name="文本框 14"/>
          <p:cNvSpPr txBox="1"/>
          <p:nvPr/>
        </p:nvSpPr>
        <p:spPr>
          <a:xfrm>
            <a:off x="5795645" y="34283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Rapidly rotating magentar</a:t>
            </a:r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8226059" y="1162050"/>
            <a:ext cx="1950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solidFill>
                  <a:srgbClr val="00B050"/>
                </a:solidFill>
              </a:rPr>
              <a:t>Superluminous</a:t>
            </a:r>
            <a:r>
              <a:rPr lang="en-US" altLang="zh-CN" b="1" dirty="0">
                <a:solidFill>
                  <a:srgbClr val="00B050"/>
                </a:solidFill>
              </a:rPr>
              <a:t> Supernova Emission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53430" y="1430655"/>
            <a:ext cx="3728720" cy="3745865"/>
            <a:chOff x="5231" y="2367"/>
            <a:chExt cx="5872" cy="5899"/>
          </a:xfrm>
        </p:grpSpPr>
        <p:grpSp>
          <p:nvGrpSpPr>
            <p:cNvPr id="20" name="组合 19"/>
            <p:cNvGrpSpPr/>
            <p:nvPr/>
          </p:nvGrpSpPr>
          <p:grpSpPr>
            <a:xfrm>
              <a:off x="8148" y="2367"/>
              <a:ext cx="185" cy="5872"/>
              <a:chOff x="8148" y="2367"/>
              <a:chExt cx="185" cy="5872"/>
            </a:xfrm>
          </p:grpSpPr>
          <p:sp>
            <p:nvSpPr>
              <p:cNvPr id="17" name="任意多边形 16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11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5400000">
              <a:off x="8075" y="2340"/>
              <a:ext cx="185" cy="5872"/>
              <a:chOff x="8148" y="2367"/>
              <a:chExt cx="185" cy="5872"/>
            </a:xfrm>
          </p:grpSpPr>
          <p:sp>
            <p:nvSpPr>
              <p:cNvPr id="22" name="任意多边形 21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9740000">
              <a:off x="8094" y="2369"/>
              <a:ext cx="185" cy="5872"/>
              <a:chOff x="8148" y="2367"/>
              <a:chExt cx="185" cy="5872"/>
            </a:xfrm>
          </p:grpSpPr>
          <p:sp>
            <p:nvSpPr>
              <p:cNvPr id="25" name="任意多边形 24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7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440000">
              <a:off x="8137" y="2394"/>
              <a:ext cx="185" cy="5872"/>
              <a:chOff x="8148" y="2367"/>
              <a:chExt cx="185" cy="5872"/>
            </a:xfrm>
          </p:grpSpPr>
          <p:sp>
            <p:nvSpPr>
              <p:cNvPr id="28" name="任意多边形 27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7811770" y="3824605"/>
            <a:ext cx="12592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</a:rPr>
              <a:t>t</a:t>
            </a:r>
            <a:r>
              <a:rPr lang="en-US" altLang="zh-CN" sz="2400" i="1" baseline="-25000">
                <a:solidFill>
                  <a:srgbClr val="FF0000"/>
                </a:solidFill>
              </a:rPr>
              <a:t>sd </a:t>
            </a:r>
            <a:r>
              <a:rPr lang="en-US" altLang="zh-CN" sz="2400" i="1">
                <a:solidFill>
                  <a:srgbClr val="FF0000"/>
                </a:solidFill>
              </a:rPr>
              <a:t>~ t</a:t>
            </a:r>
            <a:r>
              <a:rPr lang="en-US" altLang="zh-CN" sz="2400" i="1" baseline="-25000">
                <a:solidFill>
                  <a:srgbClr val="FF0000"/>
                </a:solidFill>
              </a:rPr>
              <a:t>diff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74055" y="6083300"/>
            <a:ext cx="4572000" cy="946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1500">
                <a:solidFill>
                  <a:srgbClr val="00B050"/>
                </a:solidFill>
                <a:sym typeface="+mn-ea"/>
              </a:rPr>
              <a:t>B~10</a:t>
            </a:r>
            <a:r>
              <a:rPr lang="en-US" altLang="zh-CN" sz="1500" baseline="30000">
                <a:solidFill>
                  <a:srgbClr val="00B050"/>
                </a:solidFill>
                <a:sym typeface="+mn-ea"/>
              </a:rPr>
              <a:t>14</a:t>
            </a:r>
            <a:r>
              <a:rPr lang="en-US" altLang="zh-CN" sz="1500">
                <a:solidFill>
                  <a:srgbClr val="00B050"/>
                </a:solidFill>
                <a:sym typeface="+mn-ea"/>
              </a:rPr>
              <a:t>G, P~(1-10)ms</a:t>
            </a:r>
            <a:endParaRPr lang="en-US" altLang="zh-CN" sz="1500">
              <a:solidFill>
                <a:srgbClr val="00B050"/>
              </a:solidFill>
            </a:endParaRPr>
          </a:p>
          <a:p>
            <a:pPr algn="ctr"/>
            <a:r>
              <a:rPr lang="en-US" altLang="zh-CN" sz="1500" i="1">
                <a:solidFill>
                  <a:srgbClr val="00B050"/>
                </a:solidFill>
                <a:sym typeface="+mn-ea"/>
              </a:rPr>
              <a:t>Kasen &amp; Bildsten (2010); </a:t>
            </a:r>
            <a:endParaRPr lang="en-US" altLang="zh-CN" sz="1500" i="1">
              <a:solidFill>
                <a:srgbClr val="00B050"/>
              </a:solidFill>
            </a:endParaRPr>
          </a:p>
          <a:p>
            <a:pPr algn="ctr"/>
            <a:r>
              <a:rPr lang="en-US" altLang="zh-CN" sz="1500" i="1">
                <a:solidFill>
                  <a:srgbClr val="00B050"/>
                </a:solidFill>
                <a:sym typeface="+mn-ea"/>
              </a:rPr>
              <a:t>Yu et al. (2017)</a:t>
            </a:r>
            <a:endParaRPr lang="en-US" altLang="zh-CN" sz="1500" i="1">
              <a:solidFill>
                <a:srgbClr val="00B050"/>
              </a:solidFill>
            </a:endParaRPr>
          </a:p>
          <a:p>
            <a:pPr algn="ctr"/>
            <a:endParaRPr lang="en-US" altLang="zh-CN" sz="1500" i="1">
              <a:solidFill>
                <a:srgbClr val="00B050"/>
              </a:solidFill>
            </a:endParaRPr>
          </a:p>
        </p:txBody>
      </p:sp>
      <p:sp>
        <p:nvSpPr>
          <p:cNvPr id="31" name="燕尾形箭头 30"/>
          <p:cNvSpPr/>
          <p:nvPr>
            <p:custDataLst>
              <p:tags r:id="rId2"/>
            </p:custDataLst>
          </p:nvPr>
        </p:nvSpPr>
        <p:spPr>
          <a:xfrm rot="19440000">
            <a:off x="4408170" y="4618990"/>
            <a:ext cx="1325245" cy="56959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4161790" y="5258435"/>
            <a:ext cx="4837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/>
              <a:t>SN emission is powered by </a:t>
            </a:r>
          </a:p>
          <a:p>
            <a:pPr algn="ctr"/>
            <a:r>
              <a:rPr lang="en-US" altLang="zh-CN" sz="2000" b="1"/>
              <a:t>the Spin-down + decays of </a:t>
            </a:r>
            <a:r>
              <a:rPr lang="en-US" altLang="zh-CN" sz="2000" b="1" baseline="30000"/>
              <a:t>56</a:t>
            </a:r>
            <a:r>
              <a:rPr lang="en-US" altLang="zh-CN" sz="2000" b="1"/>
              <a:t>Ni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026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endParaRPr lang="en-US" altLang="zh-CN" sz="1500" b="1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8759825" y="1700530"/>
            <a:ext cx="1950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7030A0"/>
                </a:solidFill>
              </a:rPr>
              <a:t>Long Gamma-Ray Bursts + Supernova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18835" y="1419225"/>
            <a:ext cx="3728720" cy="3745865"/>
            <a:chOff x="5231" y="2367"/>
            <a:chExt cx="5872" cy="5899"/>
          </a:xfrm>
        </p:grpSpPr>
        <p:grpSp>
          <p:nvGrpSpPr>
            <p:cNvPr id="20" name="组合 19"/>
            <p:cNvGrpSpPr/>
            <p:nvPr/>
          </p:nvGrpSpPr>
          <p:grpSpPr>
            <a:xfrm>
              <a:off x="8148" y="2367"/>
              <a:ext cx="185" cy="5872"/>
              <a:chOff x="8148" y="2367"/>
              <a:chExt cx="185" cy="5872"/>
            </a:xfrm>
          </p:grpSpPr>
          <p:sp>
            <p:nvSpPr>
              <p:cNvPr id="17" name="任意多边形 16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5400000">
              <a:off x="8075" y="2340"/>
              <a:ext cx="185" cy="5872"/>
              <a:chOff x="8148" y="2367"/>
              <a:chExt cx="185" cy="5872"/>
            </a:xfrm>
          </p:grpSpPr>
          <p:sp>
            <p:nvSpPr>
              <p:cNvPr id="22" name="任意多边形 21"/>
              <p:cNvSpPr/>
              <p:nvPr>
                <p:custDataLst>
                  <p:tags r:id="rId24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25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9740000">
              <a:off x="8094" y="2369"/>
              <a:ext cx="185" cy="5872"/>
              <a:chOff x="8148" y="2367"/>
              <a:chExt cx="185" cy="5872"/>
            </a:xfrm>
          </p:grpSpPr>
          <p:sp>
            <p:nvSpPr>
              <p:cNvPr id="25" name="任意多边形 24"/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440000">
              <a:off x="8137" y="2394"/>
              <a:ext cx="185" cy="5872"/>
              <a:chOff x="8148" y="2367"/>
              <a:chExt cx="185" cy="5872"/>
            </a:xfrm>
          </p:grpSpPr>
          <p:sp>
            <p:nvSpPr>
              <p:cNvPr id="28" name="任意多边形 27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21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9103995" y="3890010"/>
            <a:ext cx="1632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</a:rPr>
              <a:t>t</a:t>
            </a:r>
            <a:r>
              <a:rPr lang="en-US" altLang="zh-CN" sz="2400" i="1" baseline="-25000">
                <a:solidFill>
                  <a:srgbClr val="FF0000"/>
                </a:solidFill>
              </a:rPr>
              <a:t>sd </a:t>
            </a:r>
            <a:r>
              <a:rPr lang="en-US" altLang="zh-CN" sz="2400" i="1">
                <a:solidFill>
                  <a:srgbClr val="FF0000"/>
                </a:solidFill>
              </a:rPr>
              <a:t>&lt;&lt; t</a:t>
            </a:r>
            <a:r>
              <a:rPr lang="en-US" altLang="zh-CN" sz="2400" i="1" baseline="-25000">
                <a:solidFill>
                  <a:srgbClr val="FF0000"/>
                </a:solidFill>
              </a:rPr>
              <a:t>diff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71905" y="1762125"/>
            <a:ext cx="3048000" cy="1957070"/>
            <a:chOff x="-397" y="2775"/>
            <a:chExt cx="4800" cy="3082"/>
          </a:xfrm>
          <a:solidFill>
            <a:srgbClr val="00B050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32" name="同心圆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右箭头 32"/>
              <p:cNvSpPr/>
              <p:nvPr>
                <p:custDataLst>
                  <p:tags r:id="rId16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右箭头 33"/>
              <p:cNvSpPr/>
              <p:nvPr>
                <p:custDataLst>
                  <p:tags r:id="rId17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右箭头 34"/>
              <p:cNvSpPr/>
              <p:nvPr>
                <p:custDataLst>
                  <p:tags r:id="rId18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右箭头 35"/>
              <p:cNvSpPr/>
              <p:nvPr>
                <p:custDataLst>
                  <p:tags r:id="rId19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椭圆 36"/>
            <p:cNvSpPr/>
            <p:nvPr>
              <p:custDataLst>
                <p:tags r:id="rId13"/>
              </p:custDataLst>
            </p:nvPr>
          </p:nvSpPr>
          <p:spPr>
            <a:xfrm>
              <a:off x="1794" y="4942"/>
              <a:ext cx="317" cy="3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14"/>
              </p:custDataLst>
            </p:nvPr>
          </p:nvSpPr>
          <p:spPr>
            <a:xfrm>
              <a:off x="-397" y="2775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00B050"/>
                  </a:solidFill>
                </a:rPr>
                <a:t>SLSN</a:t>
              </a:r>
            </a:p>
            <a:p>
              <a:pPr algn="ctr"/>
              <a:r>
                <a:rPr lang="en-US" altLang="zh-CN" sz="1300">
                  <a:solidFill>
                    <a:srgbClr val="00B05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00B050"/>
                  </a:solidFill>
                </a:rPr>
                <a:t>14</a:t>
              </a:r>
              <a:r>
                <a:rPr lang="en-US" altLang="zh-CN" sz="1300">
                  <a:solidFill>
                    <a:srgbClr val="00B05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Kasen &amp; Bildsten (2010); 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Yu et al. (2017)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774055" y="6315710"/>
            <a:ext cx="4572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500" i="1">
                <a:solidFill>
                  <a:srgbClr val="7030A0"/>
                </a:solidFill>
                <a:sym typeface="+mn-ea"/>
              </a:rPr>
              <a:t>Usov (1992); Dai &amp; Lu (1998a,b)</a:t>
            </a:r>
            <a:endParaRPr lang="en-US" altLang="zh-CN" sz="1500" i="1">
              <a:solidFill>
                <a:srgbClr val="7030A0"/>
              </a:solidFill>
            </a:endParaRPr>
          </a:p>
          <a:p>
            <a:pPr algn="ctr"/>
            <a:r>
              <a:rPr lang="en-US" altLang="zh-CN" sz="1500" i="1">
                <a:solidFill>
                  <a:srgbClr val="7030A0"/>
                </a:solidFill>
                <a:sym typeface="+mn-ea"/>
              </a:rPr>
              <a:t>Zhang, Yu, Liu (2022)</a:t>
            </a:r>
          </a:p>
        </p:txBody>
      </p:sp>
      <p:sp>
        <p:nvSpPr>
          <p:cNvPr id="41" name="燕尾形箭头 40"/>
          <p:cNvSpPr/>
          <p:nvPr>
            <p:custDataLst>
              <p:tags r:id="rId2"/>
            </p:custDataLst>
          </p:nvPr>
        </p:nvSpPr>
        <p:spPr>
          <a:xfrm rot="19440000">
            <a:off x="4408170" y="4618990"/>
            <a:ext cx="1325245" cy="56959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460490" y="2060575"/>
            <a:ext cx="2564765" cy="2499360"/>
            <a:chOff x="1149" y="4300"/>
            <a:chExt cx="1598" cy="1557"/>
          </a:xfrm>
          <a:solidFill>
            <a:srgbClr val="7030A0"/>
          </a:solidFill>
        </p:grpSpPr>
        <p:grpSp>
          <p:nvGrpSpPr>
            <p:cNvPr id="53" name="组合 52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54" name="同心圆 53"/>
              <p:cNvSpPr/>
              <p:nvPr>
                <p:custDataLst>
                  <p:tags r:id="rId8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5" name="右箭头 54"/>
              <p:cNvSpPr/>
              <p:nvPr>
                <p:custDataLst>
                  <p:tags r:id="rId9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6" name="右箭头 55"/>
              <p:cNvSpPr/>
              <p:nvPr>
                <p:custDataLst>
                  <p:tags r:id="rId10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7" name="右箭头 56"/>
              <p:cNvSpPr/>
              <p:nvPr>
                <p:custDataLst>
                  <p:tags r:id="rId11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8" name="右箭头 57"/>
              <p:cNvSpPr/>
              <p:nvPr>
                <p:custDataLst>
                  <p:tags r:id="rId12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60" name="椭圆 59"/>
            <p:cNvSpPr/>
            <p:nvPr>
              <p:custDataLst>
                <p:tags r:id="rId7"/>
              </p:custDataLst>
            </p:nvPr>
          </p:nvSpPr>
          <p:spPr>
            <a:xfrm>
              <a:off x="1884" y="4993"/>
              <a:ext cx="158" cy="1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等腰三角形 38"/>
          <p:cNvSpPr/>
          <p:nvPr>
            <p:custDataLst>
              <p:tags r:id="rId3"/>
            </p:custDataLst>
          </p:nvPr>
        </p:nvSpPr>
        <p:spPr>
          <a:xfrm rot="10800000">
            <a:off x="7472045" y="1673860"/>
            <a:ext cx="530225" cy="184658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等腰三角形 37"/>
          <p:cNvSpPr/>
          <p:nvPr>
            <p:custDataLst>
              <p:tags r:id="rId4"/>
            </p:custDataLst>
          </p:nvPr>
        </p:nvSpPr>
        <p:spPr>
          <a:xfrm>
            <a:off x="7458075" y="3284855"/>
            <a:ext cx="542925" cy="165925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55510" y="34766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</a:rPr>
              <a:t>Rapidly rotating magentar</a:t>
            </a:r>
          </a:p>
        </p:txBody>
      </p:sp>
      <p:sp>
        <p:nvSpPr>
          <p:cNvPr id="61" name="文本框 60"/>
          <p:cNvSpPr txBox="1"/>
          <p:nvPr>
            <p:custDataLst>
              <p:tags r:id="rId5"/>
            </p:custDataLst>
          </p:nvPr>
        </p:nvSpPr>
        <p:spPr>
          <a:xfrm>
            <a:off x="5685790" y="5258435"/>
            <a:ext cx="4837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/>
              <a:t>SN emission is powered by </a:t>
            </a:r>
          </a:p>
          <a:p>
            <a:pPr algn="ctr"/>
            <a:r>
              <a:rPr lang="en-US" altLang="zh-CN" sz="2000" b="1"/>
              <a:t>the Spin-down + decays of </a:t>
            </a:r>
            <a:r>
              <a:rPr lang="en-US" altLang="zh-CN" sz="2000" b="1" baseline="30000"/>
              <a:t>56</a:t>
            </a:r>
            <a:r>
              <a:rPr lang="en-US" altLang="zh-CN" sz="2000" b="1"/>
              <a:t>Ni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2026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endParaRPr lang="en-US" altLang="zh-CN" sz="1500" b="1"/>
          </a:p>
        </p:txBody>
      </p:sp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8759825" y="1700530"/>
            <a:ext cx="19500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00B050"/>
                </a:solidFill>
              </a:rPr>
              <a:t>Fast Blue Optical Transients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879465" y="1410970"/>
            <a:ext cx="3728720" cy="3745865"/>
            <a:chOff x="5231" y="2367"/>
            <a:chExt cx="5872" cy="5899"/>
          </a:xfrm>
        </p:grpSpPr>
        <p:grpSp>
          <p:nvGrpSpPr>
            <p:cNvPr id="20" name="组合 19"/>
            <p:cNvGrpSpPr/>
            <p:nvPr/>
          </p:nvGrpSpPr>
          <p:grpSpPr>
            <a:xfrm>
              <a:off x="8148" y="2367"/>
              <a:ext cx="185" cy="5872"/>
              <a:chOff x="8148" y="2367"/>
              <a:chExt cx="185" cy="5872"/>
            </a:xfrm>
          </p:grpSpPr>
          <p:sp>
            <p:nvSpPr>
              <p:cNvPr id="17" name="任意多边形 16"/>
              <p:cNvSpPr/>
              <p:nvPr>
                <p:custDataLst>
                  <p:tags r:id="rId32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33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5400000">
              <a:off x="8075" y="2340"/>
              <a:ext cx="185" cy="5872"/>
              <a:chOff x="8148" y="2367"/>
              <a:chExt cx="185" cy="5872"/>
            </a:xfrm>
          </p:grpSpPr>
          <p:sp>
            <p:nvSpPr>
              <p:cNvPr id="22" name="任意多边形 21"/>
              <p:cNvSpPr/>
              <p:nvPr>
                <p:custDataLst>
                  <p:tags r:id="rId30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31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19740000">
              <a:off x="8094" y="2369"/>
              <a:ext cx="185" cy="5872"/>
              <a:chOff x="8148" y="2367"/>
              <a:chExt cx="185" cy="5872"/>
            </a:xfrm>
          </p:grpSpPr>
          <p:sp>
            <p:nvSpPr>
              <p:cNvPr id="25" name="任意多边形 24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29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440000">
              <a:off x="8137" y="2394"/>
              <a:ext cx="185" cy="5872"/>
              <a:chOff x="8148" y="2367"/>
              <a:chExt cx="185" cy="5872"/>
            </a:xfrm>
          </p:grpSpPr>
          <p:sp>
            <p:nvSpPr>
              <p:cNvPr id="28" name="任意多边形 27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7795" y="2785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/>
              <p:nvPr>
                <p:custDataLst>
                  <p:tags r:id="rId27"/>
                </p:custDataLst>
              </p:nvPr>
            </p:nvSpPr>
            <p:spPr>
              <a:xfrm rot="5400000">
                <a:off x="7730" y="7701"/>
                <a:ext cx="956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C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n>
                    <a:solidFill>
                      <a:srgbClr val="FFFF00"/>
                    </a:solidFill>
                  </a:ln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8903970" y="3945890"/>
            <a:ext cx="202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solidFill>
                  <a:srgbClr val="FF0000"/>
                </a:solidFill>
              </a:rPr>
              <a:t>M</a:t>
            </a:r>
            <a:r>
              <a:rPr lang="en-US" altLang="zh-CN" sz="2400" i="1" baseline="-25000">
                <a:solidFill>
                  <a:srgbClr val="FF0000"/>
                </a:solidFill>
              </a:rPr>
              <a:t>ej</a:t>
            </a:r>
            <a:r>
              <a:rPr lang="en-US" altLang="zh-CN" sz="2400" i="1">
                <a:solidFill>
                  <a:srgbClr val="FF0000"/>
                </a:solidFill>
              </a:rPr>
              <a:t>~0.1 M</a:t>
            </a:r>
            <a:r>
              <a:rPr lang="en-US" altLang="zh-CN" sz="2400" i="1" baseline="-25000">
                <a:solidFill>
                  <a:srgbClr val="FF0000"/>
                </a:solidFill>
              </a:rPr>
              <a:t>sun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271905" y="1762125"/>
            <a:ext cx="3048000" cy="1957070"/>
            <a:chOff x="-397" y="2775"/>
            <a:chExt cx="4800" cy="3082"/>
          </a:xfrm>
          <a:solidFill>
            <a:srgbClr val="00B050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32" name="同心圆 31"/>
              <p:cNvSpPr/>
              <p:nvPr>
                <p:custDataLst>
                  <p:tags r:id="rId21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右箭头 32"/>
              <p:cNvSpPr/>
              <p:nvPr>
                <p:custDataLst>
                  <p:tags r:id="rId22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右箭头 33"/>
              <p:cNvSpPr/>
              <p:nvPr>
                <p:custDataLst>
                  <p:tags r:id="rId23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右箭头 34"/>
              <p:cNvSpPr/>
              <p:nvPr>
                <p:custDataLst>
                  <p:tags r:id="rId24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右箭头 35"/>
              <p:cNvSpPr/>
              <p:nvPr>
                <p:custDataLst>
                  <p:tags r:id="rId25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椭圆 36"/>
            <p:cNvSpPr/>
            <p:nvPr>
              <p:custDataLst>
                <p:tags r:id="rId19"/>
              </p:custDataLst>
            </p:nvPr>
          </p:nvSpPr>
          <p:spPr>
            <a:xfrm>
              <a:off x="1794" y="4942"/>
              <a:ext cx="317" cy="3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20"/>
              </p:custDataLst>
            </p:nvPr>
          </p:nvSpPr>
          <p:spPr>
            <a:xfrm>
              <a:off x="-397" y="2775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00B050"/>
                  </a:solidFill>
                </a:rPr>
                <a:t>SLSN</a:t>
              </a:r>
            </a:p>
            <a:p>
              <a:pPr algn="ctr"/>
              <a:r>
                <a:rPr lang="en-US" altLang="zh-CN" sz="1300">
                  <a:solidFill>
                    <a:srgbClr val="00B05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00B050"/>
                  </a:solidFill>
                </a:rPr>
                <a:t>14</a:t>
              </a:r>
              <a:r>
                <a:rPr lang="en-US" altLang="zh-CN" sz="1300">
                  <a:solidFill>
                    <a:srgbClr val="00B05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Kasen &amp; Bildsten (2010); 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Yu et al. (2017)</a:t>
              </a:r>
            </a:p>
          </p:txBody>
        </p:sp>
      </p:grpSp>
      <p:sp>
        <p:nvSpPr>
          <p:cNvPr id="41" name="燕尾形箭头 40"/>
          <p:cNvSpPr/>
          <p:nvPr>
            <p:custDataLst>
              <p:tags r:id="rId2"/>
            </p:custDataLst>
          </p:nvPr>
        </p:nvSpPr>
        <p:spPr>
          <a:xfrm rot="19440000">
            <a:off x="4408170" y="4618990"/>
            <a:ext cx="1325245" cy="56959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3575050" y="2099945"/>
            <a:ext cx="3048000" cy="2597150"/>
            <a:chOff x="3449" y="2834"/>
            <a:chExt cx="4800" cy="4090"/>
          </a:xfrm>
          <a:solidFill>
            <a:srgbClr val="7030A0"/>
          </a:solidFill>
        </p:grpSpPr>
        <p:grpSp>
          <p:nvGrpSpPr>
            <p:cNvPr id="42" name="组合 41"/>
            <p:cNvGrpSpPr/>
            <p:nvPr/>
          </p:nvGrpSpPr>
          <p:grpSpPr>
            <a:xfrm>
              <a:off x="5072" y="4917"/>
              <a:ext cx="1598" cy="1557"/>
              <a:chOff x="5727" y="4153"/>
              <a:chExt cx="4280" cy="4171"/>
            </a:xfrm>
            <a:grpFill/>
          </p:grpSpPr>
          <p:sp>
            <p:nvSpPr>
              <p:cNvPr id="43" name="同心圆 42"/>
              <p:cNvSpPr/>
              <p:nvPr>
                <p:custDataLst>
                  <p:tags r:id="rId14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7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右箭头 43"/>
              <p:cNvSpPr/>
              <p:nvPr>
                <p:custDataLst>
                  <p:tags r:id="rId15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右箭头 44"/>
              <p:cNvSpPr/>
              <p:nvPr>
                <p:custDataLst>
                  <p:tags r:id="rId16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6" name="右箭头 45"/>
              <p:cNvSpPr/>
              <p:nvPr>
                <p:custDataLst>
                  <p:tags r:id="rId17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47" name="右箭头 46"/>
              <p:cNvSpPr/>
              <p:nvPr>
                <p:custDataLst>
                  <p:tags r:id="rId18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5702" y="4366"/>
              <a:ext cx="344" cy="2558"/>
              <a:chOff x="5928" y="2693"/>
              <a:chExt cx="344" cy="2558"/>
            </a:xfrm>
            <a:grpFill/>
          </p:grpSpPr>
          <p:sp>
            <p:nvSpPr>
              <p:cNvPr id="49" name="等腰三角形 48"/>
              <p:cNvSpPr/>
              <p:nvPr>
                <p:custDataLst>
                  <p:tags r:id="rId12"/>
                </p:custDataLst>
              </p:nvPr>
            </p:nvSpPr>
            <p:spPr>
              <a:xfrm>
                <a:off x="5932" y="3926"/>
                <a:ext cx="340" cy="13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等腰三角形 49"/>
              <p:cNvSpPr/>
              <p:nvPr>
                <p:custDataLst>
                  <p:tags r:id="rId13"/>
                </p:custDataLst>
              </p:nvPr>
            </p:nvSpPr>
            <p:spPr>
              <a:xfrm rot="10800000">
                <a:off x="5928" y="2693"/>
                <a:ext cx="340" cy="1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文本框 66"/>
            <p:cNvSpPr txBox="1"/>
            <p:nvPr>
              <p:custDataLst>
                <p:tags r:id="rId11"/>
              </p:custDataLst>
            </p:nvPr>
          </p:nvSpPr>
          <p:spPr>
            <a:xfrm>
              <a:off x="3449" y="2834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7030A0"/>
                  </a:solidFill>
                </a:rPr>
                <a:t>LGRB + SN</a:t>
              </a:r>
            </a:p>
            <a:p>
              <a:pPr algn="ctr"/>
              <a:r>
                <a:rPr lang="en-US" altLang="zh-CN" sz="1300">
                  <a:solidFill>
                    <a:srgbClr val="7030A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7030A0"/>
                  </a:solidFill>
                </a:rPr>
                <a:t>15</a:t>
              </a:r>
              <a:r>
                <a:rPr lang="en-US" altLang="zh-CN" sz="1300">
                  <a:solidFill>
                    <a:srgbClr val="7030A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Usov (1992); Dai &amp; Lu (1998a,b)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Zhang, Yu, Liu (2022)</a:t>
              </a: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735955" y="6308725"/>
            <a:ext cx="4572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500">
                <a:solidFill>
                  <a:srgbClr val="FF0000"/>
                </a:solidFill>
                <a:sym typeface="+mn-ea"/>
              </a:rPr>
              <a:t>B~(10</a:t>
            </a:r>
            <a:r>
              <a:rPr lang="en-US" altLang="zh-CN" sz="1500" baseline="30000">
                <a:solidFill>
                  <a:srgbClr val="FF0000"/>
                </a:solidFill>
                <a:sym typeface="+mn-ea"/>
              </a:rPr>
              <a:t>14</a:t>
            </a:r>
            <a:r>
              <a:rPr lang="en-US" altLang="zh-CN" sz="1500">
                <a:solidFill>
                  <a:srgbClr val="FF0000"/>
                </a:solidFill>
                <a:sym typeface="+mn-ea"/>
              </a:rPr>
              <a:t>-10</a:t>
            </a:r>
            <a:r>
              <a:rPr lang="en-US" altLang="zh-CN" sz="1500" baseline="30000">
                <a:solidFill>
                  <a:srgbClr val="FF0000"/>
                </a:solidFill>
                <a:sym typeface="+mn-ea"/>
              </a:rPr>
              <a:t>15</a:t>
            </a:r>
            <a:r>
              <a:rPr lang="en-US" altLang="zh-CN" sz="1500">
                <a:solidFill>
                  <a:srgbClr val="FF0000"/>
                </a:solidFill>
                <a:sym typeface="+mn-ea"/>
              </a:rPr>
              <a:t>)G, P&gt;10 ms</a:t>
            </a:r>
            <a:endParaRPr lang="en-US" altLang="zh-CN" sz="1500">
              <a:solidFill>
                <a:srgbClr val="FF0000"/>
              </a:solidFill>
            </a:endParaRPr>
          </a:p>
          <a:p>
            <a:pPr algn="ctr"/>
            <a:r>
              <a:rPr lang="en-US" altLang="zh-CN" sz="1500" i="1">
                <a:solidFill>
                  <a:srgbClr val="FF0000"/>
                </a:solidFill>
                <a:sym typeface="+mn-ea"/>
              </a:rPr>
              <a:t>Yu et al. (2015, 2019a,b)</a:t>
            </a:r>
            <a:r>
              <a:rPr lang="zh-CN" altLang="en-US" sz="1500" i="1">
                <a:solidFill>
                  <a:srgbClr val="FF0000"/>
                </a:solidFill>
                <a:sym typeface="+mn-ea"/>
              </a:rPr>
              <a:t>；</a:t>
            </a:r>
            <a:r>
              <a:rPr lang="en-US" altLang="zh-CN" sz="1500" i="1">
                <a:solidFill>
                  <a:srgbClr val="FF0000"/>
                </a:solidFill>
                <a:sym typeface="+mn-ea"/>
              </a:rPr>
              <a:t>Liu+2022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6460490" y="2060575"/>
            <a:ext cx="2564765" cy="2499360"/>
            <a:chOff x="1149" y="4300"/>
            <a:chExt cx="1598" cy="1557"/>
          </a:xfrm>
          <a:solidFill>
            <a:srgbClr val="FF0000"/>
          </a:solidFill>
        </p:grpSpPr>
        <p:grpSp>
          <p:nvGrpSpPr>
            <p:cNvPr id="54" name="组合 53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55" name="同心圆 54"/>
              <p:cNvSpPr/>
              <p:nvPr>
                <p:custDataLst>
                  <p:tags r:id="rId6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93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6" name="右箭头 55"/>
              <p:cNvSpPr/>
              <p:nvPr>
                <p:custDataLst>
                  <p:tags r:id="rId7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7" name="右箭头 56"/>
              <p:cNvSpPr/>
              <p:nvPr>
                <p:custDataLst>
                  <p:tags r:id="rId8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8" name="右箭头 57"/>
              <p:cNvSpPr/>
              <p:nvPr>
                <p:custDataLst>
                  <p:tags r:id="rId9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9" name="右箭头 58"/>
              <p:cNvSpPr/>
              <p:nvPr>
                <p:custDataLst>
                  <p:tags r:id="rId10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60" name="椭圆 59"/>
            <p:cNvSpPr/>
            <p:nvPr>
              <p:custDataLst>
                <p:tags r:id="rId5"/>
              </p:custDataLst>
            </p:nvPr>
          </p:nvSpPr>
          <p:spPr>
            <a:xfrm>
              <a:off x="1884" y="4993"/>
              <a:ext cx="158" cy="1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255510" y="34766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Rapidly rotating magentar</a:t>
            </a:r>
          </a:p>
        </p:txBody>
      </p:sp>
      <p:sp>
        <p:nvSpPr>
          <p:cNvPr id="61" name="文本框 60"/>
          <p:cNvSpPr txBox="1"/>
          <p:nvPr>
            <p:custDataLst>
              <p:tags r:id="rId3"/>
            </p:custDataLst>
          </p:nvPr>
        </p:nvSpPr>
        <p:spPr>
          <a:xfrm>
            <a:off x="5685790" y="5258435"/>
            <a:ext cx="48374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/>
              <a:t>SN emission is powered by </a:t>
            </a:r>
          </a:p>
          <a:p>
            <a:pPr algn="ctr"/>
            <a:r>
              <a:rPr lang="en-US" altLang="zh-CN" sz="2000" b="1"/>
              <a:t>the Spin-down + decays of </a:t>
            </a:r>
            <a:r>
              <a:rPr lang="en-US" altLang="zh-CN" sz="2000" b="1" baseline="30000"/>
              <a:t>56</a:t>
            </a:r>
            <a:r>
              <a:rPr lang="en-US" altLang="zh-CN" sz="2000" b="1"/>
              <a:t>Ni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空心弧 81"/>
          <p:cNvSpPr/>
          <p:nvPr/>
        </p:nvSpPr>
        <p:spPr>
          <a:xfrm>
            <a:off x="-4016375" y="2132330"/>
            <a:ext cx="11522710" cy="9593580"/>
          </a:xfrm>
          <a:prstGeom prst="blockArc">
            <a:avLst>
              <a:gd name="adj1" fmla="val 16215775"/>
              <a:gd name="adj2" fmla="val 21564731"/>
              <a:gd name="adj3" fmla="val 19590"/>
            </a:avLst>
          </a:prstGeom>
          <a:solidFill>
            <a:schemeClr val="bg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400"/>
              <a:t>Formation of rapidly rotating magnetars and different transients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04565" y="5444490"/>
            <a:ext cx="611505" cy="61150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>
            <p:custDataLst>
              <p:tags r:id="rId1"/>
            </p:custDataLst>
          </p:nvPr>
        </p:nvSpPr>
        <p:spPr>
          <a:xfrm>
            <a:off x="6311900" y="6055995"/>
            <a:ext cx="189865" cy="1898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>
            <p:custDataLst>
              <p:tags r:id="rId2"/>
            </p:custDataLst>
          </p:nvPr>
        </p:nvSpPr>
        <p:spPr>
          <a:xfrm>
            <a:off x="5163185" y="3498215"/>
            <a:ext cx="200025" cy="2000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燕尾形箭头 58"/>
          <p:cNvSpPr/>
          <p:nvPr/>
        </p:nvSpPr>
        <p:spPr>
          <a:xfrm rot="14580000">
            <a:off x="2826385" y="4653280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燕尾形箭头 59"/>
          <p:cNvSpPr/>
          <p:nvPr>
            <p:custDataLst>
              <p:tags r:id="rId3"/>
            </p:custDataLst>
          </p:nvPr>
        </p:nvSpPr>
        <p:spPr>
          <a:xfrm rot="18480000">
            <a:off x="3918585" y="484441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燕尾形箭头 60"/>
          <p:cNvSpPr/>
          <p:nvPr>
            <p:custDataLst>
              <p:tags r:id="rId4"/>
            </p:custDataLst>
          </p:nvPr>
        </p:nvSpPr>
        <p:spPr>
          <a:xfrm rot="300000">
            <a:off x="4451350" y="5803265"/>
            <a:ext cx="1080135" cy="216535"/>
          </a:xfrm>
          <a:prstGeom prst="notchedRightArrow">
            <a:avLst/>
          </a:prstGeom>
          <a:gradFill>
            <a:gsLst>
              <a:gs pos="0">
                <a:srgbClr val="FBE55E"/>
              </a:gs>
              <a:gs pos="100000">
                <a:srgbClr val="EA3F32"/>
              </a:gs>
            </a:gsLst>
            <a:lin ang="882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271905" y="1762125"/>
            <a:ext cx="3048000" cy="1957070"/>
            <a:chOff x="-397" y="2775"/>
            <a:chExt cx="4800" cy="3082"/>
          </a:xfrm>
          <a:solidFill>
            <a:srgbClr val="00B050"/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1149" y="4300"/>
              <a:ext cx="1598" cy="1557"/>
              <a:chOff x="5727" y="4153"/>
              <a:chExt cx="4280" cy="4171"/>
            </a:xfrm>
            <a:grpFill/>
          </p:grpSpPr>
          <p:sp>
            <p:nvSpPr>
              <p:cNvPr id="8" name="同心圆 7"/>
              <p:cNvSpPr/>
              <p:nvPr/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5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右箭头 8"/>
              <p:cNvSpPr/>
              <p:nvPr/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右箭头 9"/>
              <p:cNvSpPr/>
              <p:nvPr>
                <p:custDataLst>
                  <p:tags r:id="rId21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右箭头 10"/>
              <p:cNvSpPr/>
              <p:nvPr>
                <p:custDataLst>
                  <p:tags r:id="rId22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右箭头 11"/>
              <p:cNvSpPr/>
              <p:nvPr>
                <p:custDataLst>
                  <p:tags r:id="rId23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椭圆 51"/>
            <p:cNvSpPr/>
            <p:nvPr>
              <p:custDataLst>
                <p:tags r:id="rId20"/>
              </p:custDataLst>
            </p:nvPr>
          </p:nvSpPr>
          <p:spPr>
            <a:xfrm>
              <a:off x="1794" y="4942"/>
              <a:ext cx="317" cy="31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-397" y="2775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00B050"/>
                  </a:solidFill>
                </a:rPr>
                <a:t>SLSN</a:t>
              </a:r>
            </a:p>
            <a:p>
              <a:pPr algn="ctr"/>
              <a:r>
                <a:rPr lang="en-US" altLang="zh-CN" sz="1300">
                  <a:solidFill>
                    <a:srgbClr val="00B05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00B050"/>
                  </a:solidFill>
                </a:rPr>
                <a:t>14</a:t>
              </a:r>
              <a:r>
                <a:rPr lang="en-US" altLang="zh-CN" sz="1300">
                  <a:solidFill>
                    <a:srgbClr val="00B05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Kasen &amp; Bildsten (2010); </a:t>
              </a:r>
            </a:p>
            <a:p>
              <a:pPr algn="ctr"/>
              <a:r>
                <a:rPr lang="en-US" altLang="zh-CN" sz="1300" i="1">
                  <a:solidFill>
                    <a:srgbClr val="00B050"/>
                  </a:solidFill>
                </a:rPr>
                <a:t>Yu et al. (2017)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575050" y="2099945"/>
            <a:ext cx="3048000" cy="2597150"/>
            <a:chOff x="3449" y="2834"/>
            <a:chExt cx="4800" cy="4090"/>
          </a:xfrm>
          <a:solidFill>
            <a:srgbClr val="7030A0"/>
          </a:solidFill>
        </p:grpSpPr>
        <p:grpSp>
          <p:nvGrpSpPr>
            <p:cNvPr id="14" name="组合 13"/>
            <p:cNvGrpSpPr/>
            <p:nvPr/>
          </p:nvGrpSpPr>
          <p:grpSpPr>
            <a:xfrm>
              <a:off x="5072" y="4917"/>
              <a:ext cx="1598" cy="1557"/>
              <a:chOff x="5727" y="4153"/>
              <a:chExt cx="4280" cy="4171"/>
            </a:xfrm>
            <a:grpFill/>
          </p:grpSpPr>
          <p:sp>
            <p:nvSpPr>
              <p:cNvPr id="15" name="同心圆 14"/>
              <p:cNvSpPr/>
              <p:nvPr>
                <p:custDataLst>
                  <p:tags r:id="rId15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2757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右箭头 15"/>
              <p:cNvSpPr/>
              <p:nvPr>
                <p:custDataLst>
                  <p:tags r:id="rId16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右箭头 16"/>
              <p:cNvSpPr/>
              <p:nvPr>
                <p:custDataLst>
                  <p:tags r:id="rId17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右箭头 17"/>
              <p:cNvSpPr/>
              <p:nvPr>
                <p:custDataLst>
                  <p:tags r:id="rId18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右箭头 18"/>
              <p:cNvSpPr/>
              <p:nvPr>
                <p:custDataLst>
                  <p:tags r:id="rId19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702" y="4366"/>
              <a:ext cx="344" cy="2558"/>
              <a:chOff x="5928" y="2693"/>
              <a:chExt cx="344" cy="2558"/>
            </a:xfrm>
            <a:grpFill/>
          </p:grpSpPr>
          <p:sp>
            <p:nvSpPr>
              <p:cNvPr id="32" name="等腰三角形 31"/>
              <p:cNvSpPr/>
              <p:nvPr/>
            </p:nvSpPr>
            <p:spPr>
              <a:xfrm>
                <a:off x="5932" y="3926"/>
                <a:ext cx="340" cy="13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等腰三角形 32"/>
              <p:cNvSpPr/>
              <p:nvPr>
                <p:custDataLst>
                  <p:tags r:id="rId14"/>
                </p:custDataLst>
              </p:nvPr>
            </p:nvSpPr>
            <p:spPr>
              <a:xfrm rot="10800000">
                <a:off x="5928" y="2693"/>
                <a:ext cx="340" cy="1332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7" name="文本框 66"/>
            <p:cNvSpPr txBox="1"/>
            <p:nvPr>
              <p:custDataLst>
                <p:tags r:id="rId13"/>
              </p:custDataLst>
            </p:nvPr>
          </p:nvSpPr>
          <p:spPr>
            <a:xfrm>
              <a:off x="3449" y="2834"/>
              <a:ext cx="4800" cy="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7030A0"/>
                  </a:solidFill>
                </a:rPr>
                <a:t>LGRB + SN</a:t>
              </a:r>
            </a:p>
            <a:p>
              <a:pPr algn="ctr"/>
              <a:r>
                <a:rPr lang="en-US" altLang="zh-CN" sz="1300">
                  <a:solidFill>
                    <a:srgbClr val="7030A0"/>
                  </a:solidFill>
                </a:rPr>
                <a:t>B~10</a:t>
              </a:r>
              <a:r>
                <a:rPr lang="en-US" altLang="zh-CN" sz="1300" baseline="30000">
                  <a:solidFill>
                    <a:srgbClr val="7030A0"/>
                  </a:solidFill>
                </a:rPr>
                <a:t>15</a:t>
              </a:r>
              <a:r>
                <a:rPr lang="en-US" altLang="zh-CN" sz="1300">
                  <a:solidFill>
                    <a:srgbClr val="7030A0"/>
                  </a:solidFill>
                </a:rPr>
                <a:t>G, P~(1-10)ms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Usov (1992); Dai &amp; Lu (1998a,b)</a:t>
              </a:r>
            </a:p>
            <a:p>
              <a:pPr algn="ctr"/>
              <a:r>
                <a:rPr lang="en-US" altLang="zh-CN" sz="1300" i="1">
                  <a:solidFill>
                    <a:srgbClr val="7030A0"/>
                  </a:solidFill>
                </a:rPr>
                <a:t>Zhang, Yu, Liu (2022)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026920" y="6118860"/>
            <a:ext cx="352425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/>
              <a:t>Collapse of Massive Stars</a:t>
            </a:r>
          </a:p>
          <a:p>
            <a:pPr algn="ctr"/>
            <a:endParaRPr lang="en-US" altLang="zh-CN" sz="1500" b="1"/>
          </a:p>
        </p:txBody>
      </p:sp>
      <p:grpSp>
        <p:nvGrpSpPr>
          <p:cNvPr id="77" name="组合 76"/>
          <p:cNvGrpSpPr/>
          <p:nvPr/>
        </p:nvGrpSpPr>
        <p:grpSpPr>
          <a:xfrm>
            <a:off x="4655820" y="4882515"/>
            <a:ext cx="3048000" cy="1767205"/>
            <a:chOff x="5096" y="7535"/>
            <a:chExt cx="4800" cy="2783"/>
          </a:xfrm>
          <a:solidFill>
            <a:srgbClr val="FF0000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7046" y="8761"/>
              <a:ext cx="1598" cy="1557"/>
              <a:chOff x="5727" y="4153"/>
              <a:chExt cx="4280" cy="4171"/>
            </a:xfrm>
            <a:grpFill/>
          </p:grpSpPr>
          <p:sp>
            <p:nvSpPr>
              <p:cNvPr id="42" name="同心圆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5839" y="4153"/>
                <a:ext cx="4082" cy="4082"/>
              </a:xfrm>
              <a:prstGeom prst="donut">
                <a:avLst>
                  <a:gd name="adj" fmla="val 113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右箭头 42"/>
              <p:cNvSpPr/>
              <p:nvPr>
                <p:custDataLst>
                  <p:tags r:id="rId9"/>
                </p:custDataLst>
              </p:nvPr>
            </p:nvSpPr>
            <p:spPr>
              <a:xfrm rot="19620000">
                <a:off x="9667" y="433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右箭头 43"/>
              <p:cNvSpPr/>
              <p:nvPr>
                <p:custDataLst>
                  <p:tags r:id="rId10"/>
                </p:custDataLst>
              </p:nvPr>
            </p:nvSpPr>
            <p:spPr>
              <a:xfrm rot="8580000">
                <a:off x="5954" y="7078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右箭头 44"/>
              <p:cNvSpPr/>
              <p:nvPr>
                <p:custDataLst>
                  <p:tags r:id="rId11"/>
                </p:custDataLst>
              </p:nvPr>
            </p:nvSpPr>
            <p:spPr>
              <a:xfrm rot="12900000">
                <a:off x="5727" y="436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右箭头 45"/>
              <p:cNvSpPr/>
              <p:nvPr>
                <p:custDataLst>
                  <p:tags r:id="rId12"/>
                </p:custDataLst>
              </p:nvPr>
            </p:nvSpPr>
            <p:spPr>
              <a:xfrm rot="2640000">
                <a:off x="9513" y="7044"/>
                <a:ext cx="340" cy="1247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2" name="文本框 71"/>
            <p:cNvSpPr txBox="1"/>
            <p:nvPr>
              <p:custDataLst>
                <p:tags r:id="rId7"/>
              </p:custDataLst>
            </p:nvPr>
          </p:nvSpPr>
          <p:spPr>
            <a:xfrm>
              <a:off x="5096" y="7535"/>
              <a:ext cx="4800" cy="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rgbClr val="FF0000"/>
                  </a:solidFill>
                </a:rPr>
                <a:t>FBOT</a:t>
              </a:r>
            </a:p>
            <a:p>
              <a:pPr algn="ctr"/>
              <a:r>
                <a:rPr lang="en-US" altLang="zh-CN" sz="1300">
                  <a:solidFill>
                    <a:srgbClr val="FF0000"/>
                  </a:solidFill>
                </a:rPr>
                <a:t>B~(10</a:t>
              </a:r>
              <a:r>
                <a:rPr lang="en-US" altLang="zh-CN" sz="1300" baseline="30000">
                  <a:solidFill>
                    <a:srgbClr val="FF0000"/>
                  </a:solidFill>
                </a:rPr>
                <a:t>14</a:t>
              </a:r>
              <a:r>
                <a:rPr lang="en-US" altLang="zh-CN" sz="1300">
                  <a:solidFill>
                    <a:srgbClr val="FF0000"/>
                  </a:solidFill>
                </a:rPr>
                <a:t>-10</a:t>
              </a:r>
              <a:r>
                <a:rPr lang="en-US" altLang="zh-CN" sz="1300" baseline="30000">
                  <a:solidFill>
                    <a:srgbClr val="FF0000"/>
                  </a:solidFill>
                </a:rPr>
                <a:t>15</a:t>
              </a:r>
              <a:r>
                <a:rPr lang="en-US" altLang="zh-CN" sz="1300">
                  <a:solidFill>
                    <a:srgbClr val="FF0000"/>
                  </a:solidFill>
                </a:rPr>
                <a:t>)G, P&gt;10 ms</a:t>
              </a:r>
            </a:p>
            <a:p>
              <a:pPr algn="ctr"/>
              <a:r>
                <a:rPr lang="en-US" altLang="zh-CN" sz="1300" i="1">
                  <a:solidFill>
                    <a:srgbClr val="FF0000"/>
                  </a:solidFill>
                </a:rPr>
                <a:t>Yu et al. (2015, 2019a,b)</a:t>
              </a:r>
            </a:p>
          </p:txBody>
        </p:sp>
      </p:grpSp>
      <p:sp>
        <p:nvSpPr>
          <p:cNvPr id="84" name="椭圆 83"/>
          <p:cNvSpPr/>
          <p:nvPr>
            <p:custDataLst>
              <p:tags r:id="rId5"/>
            </p:custDataLst>
          </p:nvPr>
        </p:nvSpPr>
        <p:spPr>
          <a:xfrm>
            <a:off x="5031740" y="3836670"/>
            <a:ext cx="189865" cy="18986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 rot="240000">
            <a:off x="4341495" y="5603240"/>
            <a:ext cx="1359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/>
              <a:t>Ultra-stripped Star</a:t>
            </a:r>
          </a:p>
        </p:txBody>
      </p:sp>
      <p:sp>
        <p:nvSpPr>
          <p:cNvPr id="3" name="文本框 2"/>
          <p:cNvSpPr txBox="1"/>
          <p:nvPr/>
        </p:nvSpPr>
        <p:spPr>
          <a:xfrm rot="1140000">
            <a:off x="156210" y="4154170"/>
            <a:ext cx="52584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>
                <a:solidFill>
                  <a:schemeClr val="accent2">
                    <a:lumMod val="75000"/>
                  </a:schemeClr>
                </a:solidFill>
              </a:rPr>
              <a:t>A sequence of unusual SNe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200" cap="none" spc="-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Do such rapidly rotating magnetars exist?</a:t>
            </a:r>
            <a:br>
              <a:rPr kumimoji="1" lang="en-US" altLang="zh-CN" sz="3600" b="0" i="0" u="none" strike="noStrike" kern="1200" cap="none" spc="-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</a:br>
            <a:r>
              <a:rPr kumimoji="1" lang="en-US" altLang="zh-CN" sz="3600" b="0" i="0" u="none" strike="noStrike" kern="1200" cap="none" spc="-10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华文新魏" panose="02010800040101010101" pitchFamily="2" charset="-122"/>
              </a:rPr>
              <a:t>Implication from GRB afterglows</a:t>
            </a:r>
          </a:p>
        </p:txBody>
      </p:sp>
      <p:grpSp>
        <p:nvGrpSpPr>
          <p:cNvPr id="27650" name="组 19"/>
          <p:cNvGrpSpPr/>
          <p:nvPr/>
        </p:nvGrpSpPr>
        <p:grpSpPr>
          <a:xfrm>
            <a:off x="1535113" y="3048000"/>
            <a:ext cx="6977062" cy="3808910"/>
            <a:chOff x="10607" y="3048785"/>
            <a:chExt cx="6978056" cy="3808689"/>
          </a:xfrm>
        </p:grpSpPr>
        <p:grpSp>
          <p:nvGrpSpPr>
            <p:cNvPr id="27651" name="组 18"/>
            <p:cNvGrpSpPr/>
            <p:nvPr/>
          </p:nvGrpSpPr>
          <p:grpSpPr>
            <a:xfrm>
              <a:off x="10607" y="3048785"/>
              <a:ext cx="3697297" cy="3808689"/>
              <a:chOff x="10607" y="3048785"/>
              <a:chExt cx="3697297" cy="3808689"/>
            </a:xfrm>
          </p:grpSpPr>
          <p:grpSp>
            <p:nvGrpSpPr>
              <p:cNvPr id="27652" name="组 16"/>
              <p:cNvGrpSpPr/>
              <p:nvPr/>
            </p:nvGrpSpPr>
            <p:grpSpPr>
              <a:xfrm>
                <a:off x="10607" y="4102515"/>
                <a:ext cx="3697297" cy="2754959"/>
                <a:chOff x="107504" y="3618204"/>
                <a:chExt cx="3697297" cy="2754959"/>
              </a:xfrm>
            </p:grpSpPr>
            <p:pic>
              <p:nvPicPr>
                <p:cNvPr id="27653" name="Picture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504" y="3618204"/>
                  <a:ext cx="3697297" cy="25202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7654" name="TextBox 4"/>
                <p:cNvSpPr txBox="1"/>
                <p:nvPr/>
              </p:nvSpPr>
              <p:spPr>
                <a:xfrm>
                  <a:off x="683568" y="6066476"/>
                  <a:ext cx="2664296" cy="306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rgbClr val="00B0F0"/>
                      </a:solidFill>
                      <a:latin typeface="Arial" panose="020B0604020202020204" pitchFamily="34" charset="0"/>
                      <a:ea typeface="华文新魏" panose="02010800040101010101" pitchFamily="2" charset="-122"/>
                    </a:rPr>
                    <a:t>Zhang et al. 2006</a:t>
                  </a:r>
                  <a:endParaRPr lang="zh-CN" altLang="en-US" sz="1400" dirty="0">
                    <a:solidFill>
                      <a:srgbClr val="00B0F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endParaRPr>
                </a:p>
              </p:txBody>
            </p:sp>
          </p:grpSp>
          <p:pic>
            <p:nvPicPr>
              <p:cNvPr id="27655" name="Picture 14" descr="http://t0.gstatic.com/images?q=tbn:ANd9GcTAJrkvhTiecn2nVd-QD2iZFqoJkqaJy7aXodra2FvGe7ZrZas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1253" y="3048785"/>
                <a:ext cx="1828530" cy="152389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6" name="组 13"/>
            <p:cNvGrpSpPr/>
            <p:nvPr/>
          </p:nvGrpSpPr>
          <p:grpSpPr>
            <a:xfrm>
              <a:off x="3555613" y="3358305"/>
              <a:ext cx="3433050" cy="3428825"/>
              <a:chOff x="5211797" y="2671662"/>
              <a:chExt cx="3433050" cy="3428825"/>
            </a:xfrm>
          </p:grpSpPr>
          <p:pic>
            <p:nvPicPr>
              <p:cNvPr id="27657" name="Picture 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1797" y="2671662"/>
                <a:ext cx="2873905" cy="34288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58" name="TextBox 3"/>
              <p:cNvSpPr txBox="1"/>
              <p:nvPr/>
            </p:nvSpPr>
            <p:spPr>
              <a:xfrm>
                <a:off x="5728015" y="5435541"/>
                <a:ext cx="2916832" cy="306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B0F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Fan &amp; Xu 2006</a:t>
                </a:r>
                <a:endParaRPr lang="zh-CN" altLang="en-US" sz="1400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  <p:sp>
            <p:nvSpPr>
              <p:cNvPr id="27659" name="矩形 10"/>
              <p:cNvSpPr/>
              <p:nvPr/>
            </p:nvSpPr>
            <p:spPr>
              <a:xfrm>
                <a:off x="5870905" y="3600302"/>
                <a:ext cx="1331150" cy="3066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ea typeface="华文新魏" panose="02010800040101010101" pitchFamily="2" charset="-122"/>
                  </a:rPr>
                  <a:t>GRB 051221A</a:t>
                </a:r>
                <a:endParaRPr lang="zh-CN" altLang="en-US" sz="1400" dirty="0"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27660" name="组 12"/>
          <p:cNvGrpSpPr/>
          <p:nvPr/>
        </p:nvGrpSpPr>
        <p:grpSpPr>
          <a:xfrm>
            <a:off x="7704138" y="1357313"/>
            <a:ext cx="2860675" cy="1928812"/>
            <a:chOff x="788307" y="3733776"/>
            <a:chExt cx="3456384" cy="2448272"/>
          </a:xfrm>
        </p:grpSpPr>
        <p:grpSp>
          <p:nvGrpSpPr>
            <p:cNvPr id="27661" name="组 6"/>
            <p:cNvGrpSpPr/>
            <p:nvPr/>
          </p:nvGrpSpPr>
          <p:grpSpPr>
            <a:xfrm>
              <a:off x="788307" y="3733776"/>
              <a:ext cx="3456384" cy="2448272"/>
              <a:chOff x="3249753" y="2400690"/>
              <a:chExt cx="4061859" cy="3240360"/>
            </a:xfrm>
          </p:grpSpPr>
          <p:pic>
            <p:nvPicPr>
              <p:cNvPr id="27662" name="Picture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753" y="2400690"/>
                <a:ext cx="4061859" cy="32403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63" name="文本框 5"/>
              <p:cNvSpPr txBox="1"/>
              <p:nvPr/>
            </p:nvSpPr>
            <p:spPr>
              <a:xfrm>
                <a:off x="4618017" y="2640717"/>
                <a:ext cx="2520280" cy="515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B0F0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Wang &amp; Dai 2001</a:t>
                </a:r>
                <a:endParaRPr lang="zh-CN" altLang="en-US" sz="1400" dirty="0">
                  <a:solidFill>
                    <a:srgbClr val="00B0F0"/>
                  </a:solidFill>
                  <a:latin typeface="Arial" panose="020B0604020202020204" pitchFamily="34" charset="0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27664" name="TextBox 3"/>
            <p:cNvSpPr txBox="1"/>
            <p:nvPr/>
          </p:nvSpPr>
          <p:spPr>
            <a:xfrm>
              <a:off x="1434703" y="5456634"/>
              <a:ext cx="2206062" cy="3893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ea typeface="华文新魏" panose="02010800040101010101" pitchFamily="2" charset="-122"/>
                </a:rPr>
                <a:t>GRB 000301C</a:t>
              </a:r>
            </a:p>
          </p:txBody>
        </p:sp>
      </p:grpSp>
      <p:pic>
        <p:nvPicPr>
          <p:cNvPr id="27665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0" y="3286125"/>
            <a:ext cx="2714625" cy="355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6844" y="1674720"/>
            <a:ext cx="6215106" cy="1254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67" name="文本框 5"/>
          <p:cNvSpPr txBox="1"/>
          <p:nvPr/>
        </p:nvSpPr>
        <p:spPr>
          <a:xfrm>
            <a:off x="8310563" y="4572000"/>
            <a:ext cx="1774825" cy="3067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Yu &amp; Dai 2007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699571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744335" y="2853055"/>
            <a:ext cx="4890770" cy="389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How does the spin-down energy affect the SN emission?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3"/>
            </p:custDataLst>
          </p:nvPr>
        </p:nvGraphicFramePr>
        <p:xfrm>
          <a:off x="833120" y="1776095"/>
          <a:ext cx="468947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22" imgW="3093720" imgH="3070860" progId="Paint.Picture">
                  <p:embed/>
                </p:oleObj>
              </mc:Choice>
              <mc:Fallback>
                <p:oleObj r:id="rId22" imgW="3093720" imgH="307086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3120" y="1776095"/>
                        <a:ext cx="4689475" cy="465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 rot="2520000">
            <a:off x="893445" y="58058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Magnetar Wind</a:t>
            </a: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 rot="2520000">
            <a:off x="1243965" y="4366260"/>
            <a:ext cx="3048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</a:rPr>
              <a:t>Shocked Wind</a:t>
            </a:r>
          </a:p>
          <a:p>
            <a:pPr algn="ctr"/>
            <a:r>
              <a:rPr lang="en-US" altLang="zh-CN" sz="1500">
                <a:solidFill>
                  <a:schemeClr val="bg1"/>
                </a:solidFill>
              </a:rPr>
              <a:t>(magnetar wind nebula)</a:t>
            </a: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 rot="2520000">
            <a:off x="2447290" y="432943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Shocked SN ejecta</a:t>
            </a: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 rot="2520000">
            <a:off x="2735580" y="360934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Unshocked SN ejecta</a:t>
            </a:r>
          </a:p>
        </p:txBody>
      </p:sp>
      <p:sp>
        <p:nvSpPr>
          <p:cNvPr id="12" name="文本框 11"/>
          <p:cNvSpPr txBox="1"/>
          <p:nvPr/>
        </p:nvSpPr>
        <p:spPr>
          <a:xfrm rot="840000">
            <a:off x="1228090" y="2199640"/>
            <a:ext cx="12992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FF0000"/>
                </a:solidFill>
              </a:rPr>
              <a:t>Forward shock</a:t>
            </a: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 rot="840000">
            <a:off x="691515" y="3997325"/>
            <a:ext cx="13804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</a:rPr>
              <a:t>Termination shock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20055" y="162877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>
                <a:sym typeface="+mn-ea"/>
              </a:rPr>
              <a:t>The interaction between the magnetar wind and the SN ejecta</a:t>
            </a: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 rot="2520000">
            <a:off x="1650365" y="6777355"/>
            <a:ext cx="30480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</a:rPr>
              <a:t>Magnetar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01764" y="2813686"/>
            <a:ext cx="3170871" cy="3403599"/>
            <a:chOff x="1616" y="4431"/>
            <a:chExt cx="4993" cy="5360"/>
          </a:xfrm>
        </p:grpSpPr>
        <p:grpSp>
          <p:nvGrpSpPr>
            <p:cNvPr id="18" name="组合 17"/>
            <p:cNvGrpSpPr/>
            <p:nvPr/>
          </p:nvGrpSpPr>
          <p:grpSpPr>
            <a:xfrm>
              <a:off x="1616" y="4431"/>
              <a:ext cx="4719" cy="3929"/>
              <a:chOff x="1389" y="4544"/>
              <a:chExt cx="4720" cy="3929"/>
            </a:xfrm>
          </p:grpSpPr>
          <p:sp>
            <p:nvSpPr>
              <p:cNvPr id="16" name="任意多边形 15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790" y="514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17"/>
                </p:custDataLst>
              </p:nvPr>
            </p:nvSpPr>
            <p:spPr>
              <a:xfrm rot="17400000">
                <a:off x="1758" y="5327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18"/>
                </p:custDataLst>
              </p:nvPr>
            </p:nvSpPr>
            <p:spPr>
              <a:xfrm rot="20340000">
                <a:off x="4791" y="835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任意多边形 19"/>
              <p:cNvSpPr/>
              <p:nvPr>
                <p:custDataLst>
                  <p:tags r:id="rId19"/>
                </p:custDataLst>
              </p:nvPr>
            </p:nvSpPr>
            <p:spPr>
              <a:xfrm rot="18300000">
                <a:off x="2578" y="5742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>
              <p:custDataLst>
                <p:tags r:id="rId15"/>
              </p:custDataLst>
            </p:nvPr>
          </p:nvSpPr>
          <p:spPr>
            <a:xfrm rot="240000">
              <a:off x="5291" y="9642"/>
              <a:ext cx="1318" cy="149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00206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13501" y="1590041"/>
            <a:ext cx="4502594" cy="4137024"/>
            <a:chOff x="1584" y="5051"/>
            <a:chExt cx="7090" cy="6515"/>
          </a:xfrm>
        </p:grpSpPr>
        <p:grpSp>
          <p:nvGrpSpPr>
            <p:cNvPr id="24" name="组合 23"/>
            <p:cNvGrpSpPr/>
            <p:nvPr/>
          </p:nvGrpSpPr>
          <p:grpSpPr>
            <a:xfrm>
              <a:off x="1584" y="5051"/>
              <a:ext cx="6571" cy="4903"/>
              <a:chOff x="1357" y="5164"/>
              <a:chExt cx="6572" cy="4903"/>
            </a:xfrm>
          </p:grpSpPr>
          <p:sp>
            <p:nvSpPr>
              <p:cNvPr id="25" name="任意多边形 24"/>
              <p:cNvSpPr/>
              <p:nvPr>
                <p:custDataLst>
                  <p:tags r:id="rId11"/>
                </p:custDataLst>
              </p:nvPr>
            </p:nvSpPr>
            <p:spPr>
              <a:xfrm rot="16200000">
                <a:off x="1052" y="5469"/>
                <a:ext cx="730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12"/>
                </p:custDataLst>
              </p:nvPr>
            </p:nvSpPr>
            <p:spPr>
              <a:xfrm rot="17400000">
                <a:off x="2392" y="5599"/>
                <a:ext cx="879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任意多边形 26"/>
              <p:cNvSpPr/>
              <p:nvPr>
                <p:custDataLst>
                  <p:tags r:id="rId13"/>
                </p:custDataLst>
              </p:nvPr>
            </p:nvSpPr>
            <p:spPr>
              <a:xfrm rot="20340000">
                <a:off x="7092" y="9852"/>
                <a:ext cx="837" cy="215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任意多边形 27"/>
              <p:cNvSpPr/>
              <p:nvPr>
                <p:custDataLst>
                  <p:tags r:id="rId14"/>
                </p:custDataLst>
              </p:nvPr>
            </p:nvSpPr>
            <p:spPr>
              <a:xfrm rot="18300000">
                <a:off x="3718" y="6209"/>
                <a:ext cx="805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任意多边形 28"/>
            <p:cNvSpPr/>
            <p:nvPr>
              <p:custDataLst>
                <p:tags r:id="rId10"/>
              </p:custDataLst>
            </p:nvPr>
          </p:nvSpPr>
          <p:spPr>
            <a:xfrm rot="240000">
              <a:off x="7725" y="11446"/>
              <a:ext cx="949" cy="120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 rot="1860000">
            <a:off x="2797175" y="2390775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</a:rPr>
              <a:t>Shock breakout emission (SBO)</a:t>
            </a: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850710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800"/>
              <a:t>How does the spin-down energy affect the SN emission?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+mn-cs"/>
              </a:rPr>
              <a:t>Yun-Wei YU @ Guiyang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花溪迎宾馆 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2024-5-11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对象 5"/>
          <p:cNvGraphicFramePr/>
          <p:nvPr>
            <p:custDataLst>
              <p:tags r:id="rId2"/>
            </p:custDataLst>
          </p:nvPr>
        </p:nvGraphicFramePr>
        <p:xfrm>
          <a:off x="833120" y="1776095"/>
          <a:ext cx="4689475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22" imgW="3093720" imgH="3070860" progId="Paint.Picture">
                  <p:embed/>
                </p:oleObj>
              </mc:Choice>
              <mc:Fallback>
                <p:oleObj r:id="rId22" imgW="3093720" imgH="3070860" progId="Paint.Picture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3120" y="1776095"/>
                        <a:ext cx="4689475" cy="465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 rot="2520000">
            <a:off x="893445" y="58058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Magnetar Wind</a:t>
            </a: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 rot="2520000">
            <a:off x="1243965" y="4366260"/>
            <a:ext cx="3048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</a:rPr>
              <a:t>Shocked Wind</a:t>
            </a:r>
          </a:p>
          <a:p>
            <a:pPr algn="ctr"/>
            <a:r>
              <a:rPr lang="en-US" altLang="zh-CN" sz="1500">
                <a:solidFill>
                  <a:schemeClr val="bg1"/>
                </a:solidFill>
              </a:rPr>
              <a:t>(magnetar wind nebula)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 rot="2520000">
            <a:off x="2447290" y="432943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Shocked SN ejecta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 rot="2520000">
            <a:off x="2735580" y="3609340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/>
              <a:t>Unshocked SN ejecta</a:t>
            </a:r>
          </a:p>
        </p:txBody>
      </p:sp>
      <p:sp>
        <p:nvSpPr>
          <p:cNvPr id="12" name="文本框 11"/>
          <p:cNvSpPr txBox="1"/>
          <p:nvPr/>
        </p:nvSpPr>
        <p:spPr>
          <a:xfrm rot="840000">
            <a:off x="1228090" y="2199640"/>
            <a:ext cx="129921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FF0000"/>
                </a:solidFill>
              </a:rPr>
              <a:t>Forward shock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 rot="840000">
            <a:off x="691515" y="3997325"/>
            <a:ext cx="13804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>
                <a:solidFill>
                  <a:srgbClr val="002060"/>
                </a:solidFill>
              </a:rPr>
              <a:t>Termination shock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520055" y="1628775"/>
            <a:ext cx="4572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200">
                <a:sym typeface="+mn-ea"/>
              </a:rPr>
              <a:t>The interaction between the magnetar wind and the SN ejecta</a:t>
            </a: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 rot="2520000">
            <a:off x="1650365" y="6777355"/>
            <a:ext cx="304800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>
                <a:solidFill>
                  <a:schemeClr val="bg1"/>
                </a:solidFill>
              </a:rPr>
              <a:t>Magnetar 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401764" y="2813686"/>
            <a:ext cx="3170871" cy="3403599"/>
            <a:chOff x="1616" y="4431"/>
            <a:chExt cx="4993" cy="5360"/>
          </a:xfrm>
        </p:grpSpPr>
        <p:grpSp>
          <p:nvGrpSpPr>
            <p:cNvPr id="18" name="组合 17"/>
            <p:cNvGrpSpPr/>
            <p:nvPr/>
          </p:nvGrpSpPr>
          <p:grpSpPr>
            <a:xfrm>
              <a:off x="1616" y="4431"/>
              <a:ext cx="4719" cy="3929"/>
              <a:chOff x="1389" y="4544"/>
              <a:chExt cx="4720" cy="3929"/>
            </a:xfrm>
          </p:grpSpPr>
          <p:sp>
            <p:nvSpPr>
              <p:cNvPr id="16" name="任意多边形 15"/>
              <p:cNvSpPr/>
              <p:nvPr>
                <p:custDataLst>
                  <p:tags r:id="rId17"/>
                </p:custDataLst>
              </p:nvPr>
            </p:nvSpPr>
            <p:spPr>
              <a:xfrm rot="16200000">
                <a:off x="790" y="514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任意多边形 16"/>
              <p:cNvSpPr/>
              <p:nvPr>
                <p:custDataLst>
                  <p:tags r:id="rId18"/>
                </p:custDataLst>
              </p:nvPr>
            </p:nvSpPr>
            <p:spPr>
              <a:xfrm rot="17400000">
                <a:off x="1758" y="5327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>
                <p:custDataLst>
                  <p:tags r:id="rId19"/>
                </p:custDataLst>
              </p:nvPr>
            </p:nvSpPr>
            <p:spPr>
              <a:xfrm rot="20340000">
                <a:off x="4791" y="8353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任意多边形 19"/>
              <p:cNvSpPr/>
              <p:nvPr>
                <p:custDataLst>
                  <p:tags r:id="rId20"/>
                </p:custDataLst>
              </p:nvPr>
            </p:nvSpPr>
            <p:spPr>
              <a:xfrm rot="18300000">
                <a:off x="2578" y="5742"/>
                <a:ext cx="1318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00206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任意多边形 20"/>
            <p:cNvSpPr/>
            <p:nvPr>
              <p:custDataLst>
                <p:tags r:id="rId16"/>
              </p:custDataLst>
            </p:nvPr>
          </p:nvSpPr>
          <p:spPr>
            <a:xfrm rot="240000">
              <a:off x="5291" y="9642"/>
              <a:ext cx="1318" cy="149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00206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13501" y="1590041"/>
            <a:ext cx="4502594" cy="4137024"/>
            <a:chOff x="1584" y="5051"/>
            <a:chExt cx="7090" cy="6515"/>
          </a:xfrm>
        </p:grpSpPr>
        <p:grpSp>
          <p:nvGrpSpPr>
            <p:cNvPr id="24" name="组合 23"/>
            <p:cNvGrpSpPr/>
            <p:nvPr/>
          </p:nvGrpSpPr>
          <p:grpSpPr>
            <a:xfrm>
              <a:off x="1584" y="5051"/>
              <a:ext cx="6571" cy="4903"/>
              <a:chOff x="1357" y="5164"/>
              <a:chExt cx="6572" cy="4903"/>
            </a:xfrm>
          </p:grpSpPr>
          <p:sp>
            <p:nvSpPr>
              <p:cNvPr id="25" name="任意多边形 24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1052" y="5469"/>
                <a:ext cx="730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任意多边形 25"/>
              <p:cNvSpPr/>
              <p:nvPr>
                <p:custDataLst>
                  <p:tags r:id="rId13"/>
                </p:custDataLst>
              </p:nvPr>
            </p:nvSpPr>
            <p:spPr>
              <a:xfrm rot="17400000">
                <a:off x="2392" y="5599"/>
                <a:ext cx="879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任意多边形 26"/>
              <p:cNvSpPr/>
              <p:nvPr>
                <p:custDataLst>
                  <p:tags r:id="rId14"/>
                </p:custDataLst>
              </p:nvPr>
            </p:nvSpPr>
            <p:spPr>
              <a:xfrm rot="20340000">
                <a:off x="7092" y="9852"/>
                <a:ext cx="837" cy="215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任意多边形 27"/>
              <p:cNvSpPr/>
              <p:nvPr>
                <p:custDataLst>
                  <p:tags r:id="rId15"/>
                </p:custDataLst>
              </p:nvPr>
            </p:nvSpPr>
            <p:spPr>
              <a:xfrm rot="18300000">
                <a:off x="3718" y="6209"/>
                <a:ext cx="805" cy="120"/>
              </a:xfrm>
              <a:custGeom>
                <a:avLst/>
                <a:gdLst>
                  <a:gd name="connisteX0" fmla="*/ 0 w 1510030"/>
                  <a:gd name="connsiteY0" fmla="*/ 535189 h 931569"/>
                  <a:gd name="connisteX1" fmla="*/ 189865 w 1510030"/>
                  <a:gd name="connsiteY1" fmla="*/ 8774 h 931569"/>
                  <a:gd name="connisteX2" fmla="*/ 379730 w 1510030"/>
                  <a:gd name="connsiteY2" fmla="*/ 931429 h 931569"/>
                  <a:gd name="connisteX3" fmla="*/ 526415 w 1510030"/>
                  <a:gd name="connsiteY3" fmla="*/ 25919 h 931569"/>
                  <a:gd name="connisteX4" fmla="*/ 750570 w 1510030"/>
                  <a:gd name="connsiteY4" fmla="*/ 931429 h 931569"/>
                  <a:gd name="connisteX5" fmla="*/ 888365 w 1510030"/>
                  <a:gd name="connsiteY5" fmla="*/ 86244 h 931569"/>
                  <a:gd name="connisteX6" fmla="*/ 1087120 w 1510030"/>
                  <a:gd name="connsiteY6" fmla="*/ 517409 h 931569"/>
                  <a:gd name="connisteX7" fmla="*/ 1156335 w 1510030"/>
                  <a:gd name="connsiteY7" fmla="*/ 543444 h 931569"/>
                  <a:gd name="connisteX8" fmla="*/ 1510030 w 1510030"/>
                  <a:gd name="connsiteY8" fmla="*/ 535189 h 931569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1510030" h="931569">
                    <a:moveTo>
                      <a:pt x="0" y="535190"/>
                    </a:moveTo>
                    <a:cubicBezTo>
                      <a:pt x="34290" y="411365"/>
                      <a:pt x="113665" y="-70600"/>
                      <a:pt x="189865" y="8775"/>
                    </a:cubicBezTo>
                    <a:cubicBezTo>
                      <a:pt x="266065" y="88150"/>
                      <a:pt x="312420" y="928255"/>
                      <a:pt x="379730" y="931430"/>
                    </a:cubicBezTo>
                    <a:cubicBezTo>
                      <a:pt x="447040" y="934605"/>
                      <a:pt x="452120" y="25920"/>
                      <a:pt x="526415" y="25920"/>
                    </a:cubicBezTo>
                    <a:cubicBezTo>
                      <a:pt x="600710" y="25920"/>
                      <a:pt x="678180" y="919365"/>
                      <a:pt x="750570" y="931430"/>
                    </a:cubicBezTo>
                    <a:cubicBezTo>
                      <a:pt x="822960" y="943495"/>
                      <a:pt x="821055" y="168795"/>
                      <a:pt x="888365" y="86245"/>
                    </a:cubicBezTo>
                    <a:cubicBezTo>
                      <a:pt x="955675" y="3695"/>
                      <a:pt x="1033780" y="425970"/>
                      <a:pt x="1087120" y="517410"/>
                    </a:cubicBezTo>
                    <a:cubicBezTo>
                      <a:pt x="1140460" y="608850"/>
                      <a:pt x="1071880" y="539635"/>
                      <a:pt x="1156335" y="543445"/>
                    </a:cubicBezTo>
                    <a:cubicBezTo>
                      <a:pt x="1240790" y="547255"/>
                      <a:pt x="1440815" y="537095"/>
                      <a:pt x="1510030" y="5351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457200" lvl="1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lvl="2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lvl="3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lvl="4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</a:lstStyle>
              <a:p>
                <a:pPr fontAlgn="base"/>
                <a:endParaRPr strike="noStrike" noProof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任意多边形 28"/>
            <p:cNvSpPr/>
            <p:nvPr>
              <p:custDataLst>
                <p:tags r:id="rId11"/>
              </p:custDataLst>
            </p:nvPr>
          </p:nvSpPr>
          <p:spPr>
            <a:xfrm rot="240000">
              <a:off x="7725" y="11446"/>
              <a:ext cx="949" cy="120"/>
            </a:xfrm>
            <a:custGeom>
              <a:avLst/>
              <a:gdLst>
                <a:gd name="connisteX0" fmla="*/ 0 w 1510030"/>
                <a:gd name="connsiteY0" fmla="*/ 535189 h 931569"/>
                <a:gd name="connisteX1" fmla="*/ 189865 w 1510030"/>
                <a:gd name="connsiteY1" fmla="*/ 8774 h 931569"/>
                <a:gd name="connisteX2" fmla="*/ 379730 w 1510030"/>
                <a:gd name="connsiteY2" fmla="*/ 931429 h 931569"/>
                <a:gd name="connisteX3" fmla="*/ 526415 w 1510030"/>
                <a:gd name="connsiteY3" fmla="*/ 25919 h 931569"/>
                <a:gd name="connisteX4" fmla="*/ 750570 w 1510030"/>
                <a:gd name="connsiteY4" fmla="*/ 931429 h 931569"/>
                <a:gd name="connisteX5" fmla="*/ 888365 w 1510030"/>
                <a:gd name="connsiteY5" fmla="*/ 86244 h 931569"/>
                <a:gd name="connisteX6" fmla="*/ 1087120 w 1510030"/>
                <a:gd name="connsiteY6" fmla="*/ 517409 h 931569"/>
                <a:gd name="connisteX7" fmla="*/ 1156335 w 1510030"/>
                <a:gd name="connsiteY7" fmla="*/ 543444 h 931569"/>
                <a:gd name="connisteX8" fmla="*/ 1510030 w 1510030"/>
                <a:gd name="connsiteY8" fmla="*/ 535189 h 931569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510030" h="931569">
                  <a:moveTo>
                    <a:pt x="0" y="535190"/>
                  </a:moveTo>
                  <a:cubicBezTo>
                    <a:pt x="34290" y="411365"/>
                    <a:pt x="113665" y="-70600"/>
                    <a:pt x="189865" y="8775"/>
                  </a:cubicBezTo>
                  <a:cubicBezTo>
                    <a:pt x="266065" y="88150"/>
                    <a:pt x="312420" y="928255"/>
                    <a:pt x="379730" y="931430"/>
                  </a:cubicBezTo>
                  <a:cubicBezTo>
                    <a:pt x="447040" y="934605"/>
                    <a:pt x="452120" y="25920"/>
                    <a:pt x="526415" y="25920"/>
                  </a:cubicBezTo>
                  <a:cubicBezTo>
                    <a:pt x="600710" y="25920"/>
                    <a:pt x="678180" y="919365"/>
                    <a:pt x="750570" y="931430"/>
                  </a:cubicBezTo>
                  <a:cubicBezTo>
                    <a:pt x="822960" y="943495"/>
                    <a:pt x="821055" y="168795"/>
                    <a:pt x="888365" y="86245"/>
                  </a:cubicBezTo>
                  <a:cubicBezTo>
                    <a:pt x="955675" y="3695"/>
                    <a:pt x="1033780" y="425970"/>
                    <a:pt x="1087120" y="517410"/>
                  </a:cubicBezTo>
                  <a:cubicBezTo>
                    <a:pt x="1140460" y="608850"/>
                    <a:pt x="1071880" y="539635"/>
                    <a:pt x="1156335" y="543445"/>
                  </a:cubicBezTo>
                  <a:cubicBezTo>
                    <a:pt x="1240790" y="547255"/>
                    <a:pt x="1440815" y="537095"/>
                    <a:pt x="1510030" y="53519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fontAlgn="base"/>
              <a:endParaRPr strike="noStrike" noProof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 rot="1860000">
            <a:off x="2797175" y="2390775"/>
            <a:ext cx="30480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>
                <a:solidFill>
                  <a:srgbClr val="FF0000"/>
                </a:solidFill>
              </a:rPr>
              <a:t>Shock breakout emission (SBO)</a:t>
            </a:r>
          </a:p>
        </p:txBody>
      </p:sp>
      <p:sp>
        <p:nvSpPr>
          <p:cNvPr id="28678" name="矩形 8"/>
          <p:cNvSpPr/>
          <p:nvPr>
            <p:custDataLst>
              <p:tags r:id="rId8"/>
            </p:custDataLst>
          </p:nvPr>
        </p:nvSpPr>
        <p:spPr>
          <a:xfrm>
            <a:off x="7104380" y="6093460"/>
            <a:ext cx="300736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Zhang et al. 2022, ApJ,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936,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54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pic>
        <p:nvPicPr>
          <p:cNvPr id="22531" name="Picture 2" descr="http://h.hiphotos.baidu.com/baike/w%3D268/sign=78e32ed4b68f8c54e3d3c22902282dee/fc1f4134970a304ef2ad48c0d3c8a786c9175c79.jp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776268" y="476250"/>
            <a:ext cx="1223962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8">
            <a:extLst>
              <a:ext uri="{FF2B5EF4-FFF2-40B4-BE49-F238E27FC236}">
                <a16:creationId xmlns:a16="http://schemas.microsoft.com/office/drawing/2014/main" id="{CDE4D587-0D01-408E-B338-E6414C1DB83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325870" y="2538730"/>
            <a:ext cx="5366385" cy="36099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34602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lYWE4ZjQ1NDQyZTY5NjMwZmU1NTQyNzFkMGE4YzIifQ=="/>
  <p:tag name="RESOURCE_RECORD_KEY" val="{&quot;13&quot;:[20482077,4663482,4650225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895,&quot;width&quot;:5792.4992125984254}"/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320</TotalTime>
  <Words>1294</Words>
  <Application>Microsoft Office PowerPoint</Application>
  <PresentationFormat>宽屏</PresentationFormat>
  <Paragraphs>219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Helvetica Neue</vt:lpstr>
      <vt:lpstr>Arial</vt:lpstr>
      <vt:lpstr>Calibri</vt:lpstr>
      <vt:lpstr>清晰</vt:lpstr>
      <vt:lpstr>4_清晰</vt:lpstr>
      <vt:lpstr>Paintbrush Picture</vt:lpstr>
      <vt:lpstr>Understanding various optical transient phenomena wiht the magnetar engine model</vt:lpstr>
      <vt:lpstr>Formation of rapidly rotating magnetars and different transients</vt:lpstr>
      <vt:lpstr>Formation of rapidly rotating magnetars and different transients</vt:lpstr>
      <vt:lpstr>Formation of rapidly rotating magnetars and different transients</vt:lpstr>
      <vt:lpstr>Formation of rapidly rotating magnetars and different transients</vt:lpstr>
      <vt:lpstr>Formation of rapidly rotating magnetars and different transients</vt:lpstr>
      <vt:lpstr>Do such rapidly rotating magnetars exist? Implication from GRB afterglows</vt:lpstr>
      <vt:lpstr>How does the spin-down energy affect the SN emission?</vt:lpstr>
      <vt:lpstr>How does the spin-down energy affect the SN emission?</vt:lpstr>
      <vt:lpstr>How does the spin-down energy affect the SN emission?</vt:lpstr>
      <vt:lpstr>How does the spin-down energy affect the SN emission?</vt:lpstr>
      <vt:lpstr>Magnetar wind-driven SBO in SLSNe</vt:lpstr>
      <vt:lpstr>Lightcurve Fittings</vt:lpstr>
      <vt:lpstr>Erot-Mej relationship</vt:lpstr>
      <vt:lpstr>Erot-Mej relationship</vt:lpstr>
      <vt:lpstr>Erot-Mej relationship</vt:lpstr>
      <vt:lpstr>Magentar binary engine</vt:lpstr>
      <vt:lpstr>Formation of rapidly rotating magnetars and different transients</vt:lpstr>
      <vt:lpstr>Non-thermal component in mergernvoa emission</vt:lpstr>
      <vt:lpstr>Kilonova-Like Emission After GRB 230307A </vt:lpstr>
      <vt:lpstr>Formation of rapidly rotating magnetars and different transients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Yunwei</dc:creator>
  <cp:lastModifiedBy>Ipason</cp:lastModifiedBy>
  <cp:revision>412</cp:revision>
  <dcterms:created xsi:type="dcterms:W3CDTF">2016-06-12T03:49:00Z</dcterms:created>
  <dcterms:modified xsi:type="dcterms:W3CDTF">2024-05-11T01:22:23Z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73345E9865EB4B9DA973166A3FD313B5_13</vt:lpwstr>
  </property>
  <property fmtid="{D5CDD505-2E9C-101B-9397-08002B2CF9AE}" pid="3" name="KSOProductBuildVer">
    <vt:lpwstr>2052-12.1.0.16120</vt:lpwstr>
  </property>
</Properties>
</file>