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397" r:id="rId3"/>
    <p:sldId id="585" r:id="rId4"/>
    <p:sldId id="573" r:id="rId5"/>
    <p:sldId id="572" r:id="rId6"/>
    <p:sldId id="574" r:id="rId7"/>
    <p:sldId id="586" r:id="rId8"/>
    <p:sldId id="587" r:id="rId9"/>
    <p:sldId id="576" r:id="rId10"/>
    <p:sldId id="589" r:id="rId11"/>
    <p:sldId id="580" r:id="rId12"/>
    <p:sldId id="595" r:id="rId13"/>
    <p:sldId id="592" r:id="rId14"/>
    <p:sldId id="593" r:id="rId15"/>
    <p:sldId id="583" r:id="rId16"/>
    <p:sldId id="596" r:id="rId17"/>
    <p:sldId id="591" r:id="rId18"/>
    <p:sldId id="599" r:id="rId19"/>
    <p:sldId id="600"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ngwh211@outlook.com" initial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295D8"/>
    <a:srgbClr val="EBF1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FCBC0A95-F142-4AE5-9C29-C11CAD396A6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B42E03-BFCF-4494-978B-B931E8CBAD7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CBC0A95-F142-4AE5-9C29-C11CAD396A6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B42E03-BFCF-4494-978B-B931E8CBAD7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CBC0A95-F142-4AE5-9C29-C11CAD396A6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B42E03-BFCF-4494-978B-B931E8CBAD7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CBC0A95-F142-4AE5-9C29-C11CAD396A6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B42E03-BFCF-4494-978B-B931E8CBAD7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FCBC0A95-F142-4AE5-9C29-C11CAD396A6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B42E03-BFCF-4494-978B-B931E8CBAD7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CBC0A95-F142-4AE5-9C29-C11CAD396A6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B42E03-BFCF-4494-978B-B931E8CBAD7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CBC0A95-F142-4AE5-9C29-C11CAD396A6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7B42E03-BFCF-4494-978B-B931E8CBAD7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CBC0A95-F142-4AE5-9C29-C11CAD396A6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7B42E03-BFCF-4494-978B-B931E8CBAD7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CBC0A95-F142-4AE5-9C29-C11CAD396A6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7B42E03-BFCF-4494-978B-B931E8CBAD7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FCBC0A95-F142-4AE5-9C29-C11CAD396A6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B42E03-BFCF-4494-978B-B931E8CBAD7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FCBC0A95-F142-4AE5-9C29-C11CAD396A6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B42E03-BFCF-4494-978B-B931E8CBAD7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gGrid">
          <a:fgClr>
            <a:srgbClr val="EBF1F3"/>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C0A95-F142-4AE5-9C29-C11CAD396A6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B42E03-BFCF-4494-978B-B931E8CBAD7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0.png"/><Relationship Id="rId1"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2.png"/><Relationship Id="rId1"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16.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9.xml.rels><?xml version="1.0" encoding="UTF-8" standalone="yes"?>
<Relationships xmlns="http://schemas.openxmlformats.org/package/2006/relationships"><Relationship Id="rId9" Type="http://schemas.openxmlformats.org/officeDocument/2006/relationships/image" Target="../media/image29.png"/><Relationship Id="rId8" Type="http://schemas.openxmlformats.org/officeDocument/2006/relationships/image" Target="../media/image28.png"/><Relationship Id="rId7" Type="http://schemas.openxmlformats.org/officeDocument/2006/relationships/image" Target="../media/image27.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2" Type="http://schemas.openxmlformats.org/officeDocument/2006/relationships/slideLayout" Target="../slideLayouts/slideLayout1.xml"/><Relationship Id="rId11" Type="http://schemas.openxmlformats.org/officeDocument/2006/relationships/image" Target="../media/image31.png"/><Relationship Id="rId10" Type="http://schemas.openxmlformats.org/officeDocument/2006/relationships/image" Target="../media/image30.png"/><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135505" y="1506220"/>
            <a:ext cx="8340090" cy="3046095"/>
          </a:xfrm>
          <a:prstGeom prst="rect">
            <a:avLst/>
          </a:prstGeom>
          <a:noFill/>
        </p:spPr>
        <p:txBody>
          <a:bodyPr wrap="square" rtlCol="0">
            <a:spAutoFit/>
          </a:bodyPr>
          <a:p>
            <a:pPr algn="ctr"/>
            <a:r>
              <a:rPr lang="en-US" altLang="zh-CN" sz="3600">
                <a:sym typeface="+mn-ea"/>
              </a:rPr>
              <a:t>Delayed spin ups of the Crab pulsar as a possible signature of superfluid PBF</a:t>
            </a:r>
            <a:endParaRPr lang="en-US" altLang="zh-CN" sz="3600"/>
          </a:p>
          <a:p>
            <a:pPr algn="ctr"/>
            <a:endParaRPr lang="en-US" altLang="zh-CN" sz="3600"/>
          </a:p>
          <a:p>
            <a:pPr algn="ctr"/>
            <a:r>
              <a:rPr lang="en-US" altLang="zh-CN" sz="2400"/>
              <a:t> </a:t>
            </a:r>
            <a:endParaRPr lang="en-US" altLang="zh-CN" sz="2400"/>
          </a:p>
          <a:p>
            <a:pPr algn="ctr"/>
            <a:r>
              <a:rPr lang="en-US" altLang="zh-CN" sz="2000"/>
              <a:t>Weihua Wang(</a:t>
            </a:r>
            <a:r>
              <a:rPr lang="zh-CN" altLang="en-US" sz="2000"/>
              <a:t>汪卫华</a:t>
            </a:r>
            <a:r>
              <a:rPr lang="en-US" altLang="zh-CN" sz="2000"/>
              <a:t>)@</a:t>
            </a:r>
            <a:r>
              <a:rPr lang="en-US" altLang="zh-CN" sz="2000">
                <a:sym typeface="+mn-ea"/>
              </a:rPr>
              <a:t>Postdoc, </a:t>
            </a:r>
            <a:endParaRPr lang="en-US" altLang="zh-CN" sz="2000">
              <a:sym typeface="+mn-ea"/>
            </a:endParaRPr>
          </a:p>
          <a:p>
            <a:pPr algn="ctr"/>
            <a:r>
              <a:rPr lang="en-US" altLang="zh-CN" sz="2000">
                <a:sym typeface="+mn-ea"/>
              </a:rPr>
              <a:t>Department of Astronomy In Peking Uni.</a:t>
            </a:r>
            <a:endParaRPr lang="en-US" altLang="zh-CN" sz="2000"/>
          </a:p>
          <a:p>
            <a:pPr algn="ctr"/>
            <a:r>
              <a:rPr lang="en-US" altLang="zh-CN" sz="2000"/>
              <a:t>Cooperator: Prof. R. X. Xu</a:t>
            </a:r>
            <a:r>
              <a:rPr lang="zh-CN" altLang="en-US" sz="2000"/>
              <a:t>（徐仁新教授）</a:t>
            </a:r>
            <a:endParaRPr lang="en-US" altLang="zh-CN" sz="20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330960" y="711200"/>
            <a:ext cx="9402445" cy="494601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19275" y="1038225"/>
            <a:ext cx="9295765" cy="4276725"/>
          </a:xfrm>
          <a:prstGeom prst="rect">
            <a:avLst/>
          </a:prstGeom>
          <a:noFill/>
        </p:spPr>
        <p:txBody>
          <a:bodyPr wrap="square" rtlCol="0">
            <a:spAutoFit/>
          </a:bodyPr>
          <a:p>
            <a:r>
              <a:rPr lang="en-US" altLang="zh-CN" sz="2800" b="1"/>
              <a:t>Implications:</a:t>
            </a:r>
            <a:endParaRPr lang="en-US" altLang="zh-CN" sz="2800"/>
          </a:p>
          <a:p>
            <a:endParaRPr lang="en-US" altLang="zh-CN" sz="2800"/>
          </a:p>
          <a:p>
            <a:r>
              <a:rPr lang="en-US" altLang="zh-CN" sz="2400"/>
              <a:t>1.Constrain the polytropic index of Eos in outer core to be around </a:t>
            </a:r>
            <a:r>
              <a:rPr lang="en-US" altLang="zh-CN" sz="2400" b="1"/>
              <a:t>1.37</a:t>
            </a:r>
            <a:r>
              <a:rPr lang="en-US" altLang="zh-CN" sz="2400"/>
              <a:t> through fitting to the delayed spin-up timescale.</a:t>
            </a:r>
            <a:endParaRPr lang="en-US" altLang="zh-CN" sz="2400"/>
          </a:p>
          <a:p>
            <a:r>
              <a:rPr lang="en-US" altLang="zh-CN" sz="2400"/>
              <a:t>2.Constrain the relative spin-lag between the superfluid and normal components through the linear relation between the delayed spin-up timescale and the measured persistent shift value to be </a:t>
            </a:r>
            <a:r>
              <a:rPr lang="en-US" altLang="zh-CN" sz="2400" b="1"/>
              <a:t>3.9*10^(-5), for Vela-like middle-aged pulsars, about 10^(-4)</a:t>
            </a:r>
            <a:r>
              <a:rPr lang="en-US" altLang="zh-CN" sz="2400"/>
              <a:t>.</a:t>
            </a:r>
            <a:endParaRPr lang="en-US" altLang="zh-CN" sz="2400"/>
          </a:p>
          <a:p>
            <a:r>
              <a:rPr lang="en-US" altLang="zh-CN" sz="2400"/>
              <a:t>3.Set constraint on the superfluid energy gap.</a:t>
            </a:r>
            <a:endParaRPr lang="en-US" altLang="zh-CN" sz="2400"/>
          </a:p>
          <a:p>
            <a:r>
              <a:rPr lang="en-US" altLang="zh-CN" sz="2400"/>
              <a:t>4.Set constraint on the critical temperature of triplet state superfluid according to the inner temperature of the Crab pulsar.</a:t>
            </a:r>
            <a:endParaRPr lang="en-US" altLang="zh-CN" sz="2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0160" y="1021715"/>
            <a:ext cx="3787140" cy="4652010"/>
          </a:xfrm>
          <a:prstGeom prst="rect">
            <a:avLst/>
          </a:prstGeom>
        </p:spPr>
      </p:pic>
      <p:pic>
        <p:nvPicPr>
          <p:cNvPr id="3" name="图片 2"/>
          <p:cNvPicPr>
            <a:picLocks noChangeAspect="1"/>
          </p:cNvPicPr>
          <p:nvPr/>
        </p:nvPicPr>
        <p:blipFill>
          <a:blip r:embed="rId2"/>
          <a:stretch>
            <a:fillRect/>
          </a:stretch>
        </p:blipFill>
        <p:spPr>
          <a:xfrm>
            <a:off x="3664585" y="1022350"/>
            <a:ext cx="4040505" cy="4651375"/>
          </a:xfrm>
          <a:prstGeom prst="rect">
            <a:avLst/>
          </a:prstGeom>
        </p:spPr>
      </p:pic>
      <p:pic>
        <p:nvPicPr>
          <p:cNvPr id="4" name="图片 3"/>
          <p:cNvPicPr>
            <a:picLocks noChangeAspect="1"/>
          </p:cNvPicPr>
          <p:nvPr/>
        </p:nvPicPr>
        <p:blipFill>
          <a:blip r:embed="rId3"/>
          <a:stretch>
            <a:fillRect/>
          </a:stretch>
        </p:blipFill>
        <p:spPr>
          <a:xfrm>
            <a:off x="7561580" y="1050925"/>
            <a:ext cx="4541520" cy="2305685"/>
          </a:xfrm>
          <a:prstGeom prst="rect">
            <a:avLst/>
          </a:prstGeom>
        </p:spPr>
      </p:pic>
      <p:sp>
        <p:nvSpPr>
          <p:cNvPr id="5" name="文本框 4"/>
          <p:cNvSpPr txBox="1"/>
          <p:nvPr/>
        </p:nvSpPr>
        <p:spPr>
          <a:xfrm>
            <a:off x="2005330" y="5792470"/>
            <a:ext cx="8320405" cy="645160"/>
          </a:xfrm>
          <a:prstGeom prst="rect">
            <a:avLst/>
          </a:prstGeom>
          <a:noFill/>
        </p:spPr>
        <p:txBody>
          <a:bodyPr wrap="square" rtlCol="0">
            <a:spAutoFit/>
          </a:bodyPr>
          <a:p>
            <a:pPr algn="ctr"/>
            <a:r>
              <a:rPr lang="en-US" altLang="zh-CN"/>
              <a:t>glitch activity as a function of various pulsar parameters</a:t>
            </a:r>
            <a:endParaRPr lang="en-US" altLang="zh-CN"/>
          </a:p>
          <a:p>
            <a:pPr algn="ctr"/>
            <a:r>
              <a:rPr lang="en-US" altLang="zh-CN">
                <a:solidFill>
                  <a:schemeClr val="accent5"/>
                </a:solidFill>
                <a:sym typeface="+mn-ea"/>
              </a:rPr>
              <a:t>(Fuentes et al., 2017, A&amp;A, 608, A131)</a:t>
            </a:r>
            <a:endParaRPr lang="en-US" altLang="zh-CN"/>
          </a:p>
        </p:txBody>
      </p:sp>
      <p:pic>
        <p:nvPicPr>
          <p:cNvPr id="6" name="图片 5"/>
          <p:cNvPicPr>
            <a:picLocks noChangeAspect="1"/>
          </p:cNvPicPr>
          <p:nvPr/>
        </p:nvPicPr>
        <p:blipFill>
          <a:blip r:embed="rId4"/>
          <a:stretch>
            <a:fillRect/>
          </a:stretch>
        </p:blipFill>
        <p:spPr>
          <a:xfrm>
            <a:off x="8778240" y="4148455"/>
            <a:ext cx="2476500" cy="1112520"/>
          </a:xfrm>
          <a:prstGeom prst="rect">
            <a:avLst/>
          </a:prstGeom>
        </p:spPr>
      </p:pic>
      <p:sp>
        <p:nvSpPr>
          <p:cNvPr id="8" name="文本框 7"/>
          <p:cNvSpPr txBox="1"/>
          <p:nvPr/>
        </p:nvSpPr>
        <p:spPr>
          <a:xfrm>
            <a:off x="8250555" y="3695065"/>
            <a:ext cx="2424430" cy="368300"/>
          </a:xfrm>
          <a:prstGeom prst="rect">
            <a:avLst/>
          </a:prstGeom>
          <a:noFill/>
        </p:spPr>
        <p:txBody>
          <a:bodyPr wrap="square" rtlCol="0">
            <a:spAutoFit/>
          </a:bodyPr>
          <a:p>
            <a:r>
              <a:rPr lang="en-US" altLang="zh-CN"/>
              <a:t>glitch activity:</a:t>
            </a:r>
            <a:endParaRPr lang="en-US" altLang="zh-CN"/>
          </a:p>
        </p:txBody>
      </p:sp>
      <p:sp>
        <p:nvSpPr>
          <p:cNvPr id="23" name="文本框 22"/>
          <p:cNvSpPr txBox="1"/>
          <p:nvPr/>
        </p:nvSpPr>
        <p:spPr>
          <a:xfrm>
            <a:off x="270759" y="188086"/>
            <a:ext cx="9458035" cy="521970"/>
          </a:xfrm>
          <a:prstGeom prst="rect">
            <a:avLst/>
          </a:prstGeom>
          <a:noFill/>
        </p:spPr>
        <p:txBody>
          <a:bodyPr wrap="square" rtlCol="0">
            <a:spAutoFit/>
          </a:bodyPr>
          <a:p>
            <a:r>
              <a:rPr lang="en-US" altLang="zh-CN" sz="2800" b="1" dirty="0"/>
              <a:t>Why may the Crab pulsar be so special?</a:t>
            </a:r>
            <a:endParaRPr lang="en-US" altLang="zh-CN" sz="2800" b="1" dirty="0"/>
          </a:p>
        </p:txBody>
      </p:sp>
      <p:sp>
        <p:nvSpPr>
          <p:cNvPr id="7" name="圆角矩形 6"/>
          <p:cNvSpPr/>
          <p:nvPr/>
        </p:nvSpPr>
        <p:spPr>
          <a:xfrm>
            <a:off x="677545" y="3827780"/>
            <a:ext cx="499110" cy="428625"/>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1090295" y="3403600"/>
            <a:ext cx="1276985" cy="368300"/>
          </a:xfrm>
          <a:prstGeom prst="rect">
            <a:avLst/>
          </a:prstGeom>
          <a:noFill/>
          <a:ln w="15875">
            <a:solidFill>
              <a:srgbClr val="FF0000"/>
            </a:solidFill>
          </a:ln>
        </p:spPr>
        <p:txBody>
          <a:bodyPr wrap="square" rtlCol="0">
            <a:spAutoFit/>
          </a:bodyPr>
          <a:p>
            <a:r>
              <a:rPr lang="en-US" altLang="zh-CN"/>
              <a:t>magnetars</a:t>
            </a:r>
            <a:endParaRPr lang="en-US" altLang="zh-C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159510" y="159385"/>
            <a:ext cx="4153535" cy="4907280"/>
          </a:xfrm>
          <a:prstGeom prst="rect">
            <a:avLst/>
          </a:prstGeom>
        </p:spPr>
      </p:pic>
      <p:pic>
        <p:nvPicPr>
          <p:cNvPr id="3" name="图片 2"/>
          <p:cNvPicPr>
            <a:picLocks noChangeAspect="1"/>
          </p:cNvPicPr>
          <p:nvPr/>
        </p:nvPicPr>
        <p:blipFill>
          <a:blip r:embed="rId2"/>
          <a:stretch>
            <a:fillRect/>
          </a:stretch>
        </p:blipFill>
        <p:spPr>
          <a:xfrm>
            <a:off x="5985510" y="3581400"/>
            <a:ext cx="3823970" cy="3138170"/>
          </a:xfrm>
          <a:prstGeom prst="rect">
            <a:avLst/>
          </a:prstGeom>
        </p:spPr>
      </p:pic>
      <p:pic>
        <p:nvPicPr>
          <p:cNvPr id="4" name="图片 3"/>
          <p:cNvPicPr>
            <a:picLocks noChangeAspect="1"/>
          </p:cNvPicPr>
          <p:nvPr/>
        </p:nvPicPr>
        <p:blipFill>
          <a:blip r:embed="rId3"/>
          <a:stretch>
            <a:fillRect/>
          </a:stretch>
        </p:blipFill>
        <p:spPr>
          <a:xfrm>
            <a:off x="5975985" y="159385"/>
            <a:ext cx="3823970" cy="3422015"/>
          </a:xfrm>
          <a:prstGeom prst="rect">
            <a:avLst/>
          </a:prstGeom>
        </p:spPr>
      </p:pic>
      <p:sp>
        <p:nvSpPr>
          <p:cNvPr id="5" name="文本框 4"/>
          <p:cNvSpPr txBox="1"/>
          <p:nvPr/>
        </p:nvSpPr>
        <p:spPr>
          <a:xfrm>
            <a:off x="1263650" y="5735320"/>
            <a:ext cx="4338320" cy="922020"/>
          </a:xfrm>
          <a:prstGeom prst="rect">
            <a:avLst/>
          </a:prstGeom>
          <a:noFill/>
        </p:spPr>
        <p:txBody>
          <a:bodyPr wrap="square" rtlCol="0">
            <a:spAutoFit/>
          </a:bodyPr>
          <a:p>
            <a:pPr algn="ctr"/>
            <a:r>
              <a:rPr lang="en-US" altLang="zh-CN"/>
              <a:t>linear relation between glitch activity and spin down rate</a:t>
            </a:r>
            <a:endParaRPr lang="en-US" altLang="zh-CN"/>
          </a:p>
          <a:p>
            <a:pPr algn="ctr"/>
            <a:r>
              <a:rPr lang="en-US" altLang="zh-CN">
                <a:solidFill>
                  <a:schemeClr val="accent5"/>
                </a:solidFill>
                <a:sym typeface="+mn-ea"/>
              </a:rPr>
              <a:t>(Fuentes et al., 2017, A&amp;A, 608, A131)</a:t>
            </a:r>
            <a:endParaRPr lang="en-US" altLang="zh-CN"/>
          </a:p>
        </p:txBody>
      </p:sp>
      <p:sp>
        <p:nvSpPr>
          <p:cNvPr id="6" name="矩形 5"/>
          <p:cNvSpPr/>
          <p:nvPr/>
        </p:nvSpPr>
        <p:spPr>
          <a:xfrm>
            <a:off x="8748395" y="4251325"/>
            <a:ext cx="809625" cy="1955165"/>
          </a:xfrm>
          <a:prstGeom prst="rect">
            <a:avLst/>
          </a:prstGeom>
          <a:noFill/>
          <a:ln w="28575" cmpd="sng">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endParaRPr lang="zh-CN" altLang="en-US">
              <a:solidFill>
                <a:schemeClr val="accent1"/>
              </a:solidFill>
              <a:effectLst>
                <a:outerShdw blurRad="38100" dist="25400" dir="5400000" algn="ctr" rotWithShape="0">
                  <a:srgbClr val="6E747A">
                    <a:alpha val="43000"/>
                  </a:srgbClr>
                </a:outerShdw>
              </a:effectLst>
            </a:endParaRPr>
          </a:p>
        </p:txBody>
      </p:sp>
      <p:sp>
        <p:nvSpPr>
          <p:cNvPr id="7" name="文本框 6"/>
          <p:cNvSpPr txBox="1"/>
          <p:nvPr/>
        </p:nvSpPr>
        <p:spPr>
          <a:xfrm>
            <a:off x="9690100" y="4274185"/>
            <a:ext cx="2391410" cy="1383665"/>
          </a:xfrm>
          <a:prstGeom prst="rect">
            <a:avLst/>
          </a:prstGeom>
          <a:noFill/>
          <a:ln w="28575" cmpd="sng">
            <a:solidFill>
              <a:schemeClr val="accent5">
                <a:lumMod val="75000"/>
              </a:schemeClr>
            </a:solidFill>
            <a:prstDash val="solid"/>
          </a:ln>
        </p:spPr>
        <p:style>
          <a:lnRef idx="2">
            <a:schemeClr val="accent2">
              <a:shade val="50000"/>
            </a:schemeClr>
          </a:lnRef>
          <a:fillRef idx="1">
            <a:schemeClr val="accent2"/>
          </a:fillRef>
          <a:effectRef idx="0">
            <a:schemeClr val="accent2"/>
          </a:effectRef>
          <a:fontRef idx="minor">
            <a:schemeClr val="lt1"/>
          </a:fontRef>
        </p:style>
        <p:txBody>
          <a:bodyPr wrap="square" rtlCol="0">
            <a:spAutoFit/>
            <a:scene3d>
              <a:camera prst="orthographicFront"/>
              <a:lightRig rig="threePt" dir="t"/>
            </a:scene3d>
          </a:bodyPr>
          <a:p>
            <a:pPr algn="ctr"/>
            <a:r>
              <a:rPr lang="en-US" altLang="zh-CN" sz="2800" i="1">
                <a:solidFill>
                  <a:schemeClr val="accent5">
                    <a:lumMod val="75000"/>
                  </a:schemeClr>
                </a:solidFill>
                <a:effectLst>
                  <a:outerShdw blurRad="38100" dist="25400" dir="5400000" algn="ctr" rotWithShape="0">
                    <a:srgbClr val="6E747A">
                      <a:alpha val="43000"/>
                    </a:srgbClr>
                  </a:outerShdw>
                </a:effectLst>
              </a:rPr>
              <a:t>Very young pulsars are </a:t>
            </a:r>
            <a:r>
              <a:rPr lang="en-US" altLang="zh-CN" sz="2800" b="1" i="1">
                <a:solidFill>
                  <a:schemeClr val="accent5">
                    <a:lumMod val="75000"/>
                  </a:schemeClr>
                </a:solidFill>
                <a:effectLst>
                  <a:outerShdw blurRad="38100" dist="25400" dir="5400000" algn="ctr" rotWithShape="0">
                    <a:srgbClr val="6E747A">
                      <a:alpha val="43000"/>
                    </a:srgbClr>
                  </a:outerShdw>
                </a:effectLst>
              </a:rPr>
              <a:t>special</a:t>
            </a:r>
            <a:r>
              <a:rPr lang="en-US" altLang="zh-CN" sz="2800" i="1">
                <a:solidFill>
                  <a:schemeClr val="accent5">
                    <a:lumMod val="75000"/>
                  </a:schemeClr>
                </a:solidFill>
                <a:effectLst>
                  <a:outerShdw blurRad="38100" dist="25400" dir="5400000" algn="ctr" rotWithShape="0">
                    <a:srgbClr val="6E747A">
                      <a:alpha val="43000"/>
                    </a:srgbClr>
                  </a:outerShdw>
                </a:effectLst>
              </a:rPr>
              <a:t>.</a:t>
            </a:r>
            <a:endParaRPr lang="en-US" altLang="zh-CN" sz="2800" i="1">
              <a:solidFill>
                <a:schemeClr val="accent5">
                  <a:lumMod val="75000"/>
                </a:schemeClr>
              </a:solidFill>
              <a:effectLst>
                <a:outerShdw blurRad="38100" dist="25400" dir="5400000" algn="ctr" rotWithShape="0">
                  <a:srgbClr val="6E747A">
                    <a:alpha val="43000"/>
                  </a:srgbClr>
                </a:outerShdw>
              </a:effectLst>
            </a:endParaRPr>
          </a:p>
        </p:txBody>
      </p:sp>
      <p:pic>
        <p:nvPicPr>
          <p:cNvPr id="8" name="图片 7"/>
          <p:cNvPicPr>
            <a:picLocks noChangeAspect="1"/>
          </p:cNvPicPr>
          <p:nvPr/>
        </p:nvPicPr>
        <p:blipFill>
          <a:blip r:embed="rId4"/>
          <a:stretch>
            <a:fillRect/>
          </a:stretch>
        </p:blipFill>
        <p:spPr>
          <a:xfrm>
            <a:off x="2420620" y="5066665"/>
            <a:ext cx="2049780" cy="5334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12090" y="1150620"/>
            <a:ext cx="4426585" cy="3633470"/>
          </a:xfrm>
          <a:prstGeom prst="rect">
            <a:avLst/>
          </a:prstGeom>
        </p:spPr>
      </p:pic>
      <p:pic>
        <p:nvPicPr>
          <p:cNvPr id="8" name="图片 7"/>
          <p:cNvPicPr>
            <a:picLocks noChangeAspect="1"/>
          </p:cNvPicPr>
          <p:nvPr/>
        </p:nvPicPr>
        <p:blipFill>
          <a:blip r:embed="rId2"/>
          <a:stretch>
            <a:fillRect/>
          </a:stretch>
        </p:blipFill>
        <p:spPr>
          <a:xfrm>
            <a:off x="1472565" y="4764405"/>
            <a:ext cx="2049780" cy="533400"/>
          </a:xfrm>
          <a:prstGeom prst="rect">
            <a:avLst/>
          </a:prstGeom>
        </p:spPr>
      </p:pic>
      <p:sp>
        <p:nvSpPr>
          <p:cNvPr id="2" name="文本框 1"/>
          <p:cNvSpPr txBox="1"/>
          <p:nvPr/>
        </p:nvSpPr>
        <p:spPr>
          <a:xfrm>
            <a:off x="4798060" y="761365"/>
            <a:ext cx="6704965" cy="3476625"/>
          </a:xfrm>
          <a:prstGeom prst="rect">
            <a:avLst/>
          </a:prstGeom>
          <a:noFill/>
        </p:spPr>
        <p:txBody>
          <a:bodyPr wrap="square" rtlCol="0">
            <a:spAutoFit/>
          </a:bodyPr>
          <a:p>
            <a:r>
              <a:rPr lang="en-US" altLang="zh-CN" sz="2000">
                <a:sym typeface="+mn-ea"/>
              </a:rPr>
              <a:t>(1). The linear relation </a:t>
            </a:r>
            <a:r>
              <a:rPr lang="en-US" altLang="zh-CN" sz="2000" b="1">
                <a:sym typeface="+mn-ea"/>
              </a:rPr>
              <a:t>indicating a similar amount of angular momentum resevior for all pulsars.</a:t>
            </a:r>
            <a:endParaRPr lang="en-US" altLang="zh-CN" sz="2000"/>
          </a:p>
          <a:p>
            <a:r>
              <a:rPr lang="en-US" altLang="zh-CN" sz="2000"/>
              <a:t>(2). All these three anamolous pulsars have high spin down rate, </a:t>
            </a:r>
            <a:r>
              <a:rPr lang="en-US" altLang="zh-CN" sz="2000" b="1"/>
              <a:t>very young</a:t>
            </a:r>
            <a:r>
              <a:rPr lang="en-US" altLang="zh-CN" sz="2000"/>
              <a:t>.  </a:t>
            </a:r>
            <a:endParaRPr lang="en-US" altLang="zh-CN" sz="2000" b="1">
              <a:sym typeface="+mn-ea"/>
            </a:endParaRPr>
          </a:p>
          <a:p>
            <a:r>
              <a:rPr lang="en-US" altLang="zh-CN" sz="2000">
                <a:sym typeface="+mn-ea"/>
              </a:rPr>
              <a:t>(3). All pulsars with relatively low spin down rates (</a:t>
            </a:r>
            <a:r>
              <a:rPr lang="en-US" altLang="zh-CN" sz="2000" b="1">
                <a:sym typeface="+mn-ea"/>
              </a:rPr>
              <a:t>aged</a:t>
            </a:r>
            <a:r>
              <a:rPr lang="en-US" altLang="zh-CN" sz="2000">
                <a:sym typeface="+mn-ea"/>
              </a:rPr>
              <a:t>) follow the linear relation, indicating the evolution from young pulsars to aged pulsars.</a:t>
            </a:r>
            <a:endParaRPr lang="en-US" altLang="zh-CN" sz="2000"/>
          </a:p>
          <a:p>
            <a:r>
              <a:rPr lang="en-US" altLang="zh-CN" sz="2000"/>
              <a:t>(4). What have changed most significently when they become aged? Interior physical conditions, such as</a:t>
            </a:r>
            <a:r>
              <a:rPr lang="en-US" altLang="zh-CN" sz="2000" b="1"/>
              <a:t> temperature and interior composition, which are mass dependent.</a:t>
            </a:r>
            <a:endParaRPr lang="en-US" altLang="zh-CN" sz="2000"/>
          </a:p>
        </p:txBody>
      </p:sp>
      <p:sp>
        <p:nvSpPr>
          <p:cNvPr id="5" name="文本框 4"/>
          <p:cNvSpPr txBox="1"/>
          <p:nvPr/>
        </p:nvSpPr>
        <p:spPr>
          <a:xfrm>
            <a:off x="4752975" y="4566920"/>
            <a:ext cx="6724650" cy="1476375"/>
          </a:xfrm>
          <a:prstGeom prst="rect">
            <a:avLst/>
          </a:prstGeom>
          <a:noFill/>
          <a:ln w="15875">
            <a:solidFill>
              <a:schemeClr val="tx1"/>
            </a:solidFill>
          </a:ln>
        </p:spPr>
        <p:txBody>
          <a:bodyPr wrap="square" rtlCol="0">
            <a:spAutoFit/>
          </a:bodyPr>
          <a:p>
            <a:pPr algn="l"/>
            <a:r>
              <a:rPr lang="en-US" altLang="zh-CN"/>
              <a:t>I propose my explaination as, in these three anomolous young pulsars, superfluid forming is still ongoing, thus superfluid component is not enough compared with middle-aged pulsars. This idea will reconcile linear relation of glitch activities of MSPs, magnetars, normal radio pulsars and very young pulsars. </a:t>
            </a:r>
            <a:endParaRPr lang="en-US" altLang="zh-C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789227" y="1140138"/>
            <a:ext cx="3772765" cy="2279964"/>
          </a:xfrm>
          <a:prstGeom prst="rect">
            <a:avLst/>
          </a:prstGeom>
        </p:spPr>
      </p:pic>
      <p:pic>
        <p:nvPicPr>
          <p:cNvPr id="3" name="图片 2"/>
          <p:cNvPicPr>
            <a:picLocks noChangeAspect="1"/>
          </p:cNvPicPr>
          <p:nvPr/>
        </p:nvPicPr>
        <p:blipFill>
          <a:blip r:embed="rId2"/>
          <a:stretch>
            <a:fillRect/>
          </a:stretch>
        </p:blipFill>
        <p:spPr>
          <a:xfrm>
            <a:off x="789227" y="3978457"/>
            <a:ext cx="3649668" cy="2149677"/>
          </a:xfrm>
          <a:prstGeom prst="rect">
            <a:avLst/>
          </a:prstGeom>
        </p:spPr>
      </p:pic>
      <p:sp>
        <p:nvSpPr>
          <p:cNvPr id="10" name="文本框 9"/>
          <p:cNvSpPr txBox="1"/>
          <p:nvPr/>
        </p:nvSpPr>
        <p:spPr>
          <a:xfrm>
            <a:off x="963295" y="6304915"/>
            <a:ext cx="3598545" cy="337185"/>
          </a:xfrm>
          <a:prstGeom prst="rect">
            <a:avLst/>
          </a:prstGeom>
          <a:noFill/>
        </p:spPr>
        <p:txBody>
          <a:bodyPr wrap="square" rtlCol="0">
            <a:spAutoFit/>
          </a:bodyPr>
          <a:lstStyle/>
          <a:p>
            <a:r>
              <a:rPr lang="en-US" altLang="zh-CN" sz="1600" dirty="0"/>
              <a:t>Density dependence for triplet state</a:t>
            </a:r>
            <a:endParaRPr lang="en-US" altLang="zh-CN" sz="1600" dirty="0"/>
          </a:p>
        </p:txBody>
      </p:sp>
      <p:sp>
        <p:nvSpPr>
          <p:cNvPr id="9" name="文本框 8"/>
          <p:cNvSpPr txBox="1"/>
          <p:nvPr/>
        </p:nvSpPr>
        <p:spPr>
          <a:xfrm>
            <a:off x="668020" y="360045"/>
            <a:ext cx="7446010" cy="521970"/>
          </a:xfrm>
          <a:prstGeom prst="rect">
            <a:avLst/>
          </a:prstGeom>
          <a:noFill/>
        </p:spPr>
        <p:txBody>
          <a:bodyPr wrap="square" rtlCol="0">
            <a:spAutoFit/>
          </a:bodyPr>
          <a:p>
            <a:r>
              <a:rPr lang="en-US" altLang="zh-CN" sz="2800" b="1"/>
              <a:t>Is this idea possible?</a:t>
            </a:r>
            <a:endParaRPr lang="en-US" altLang="zh-CN" sz="2800" b="1"/>
          </a:p>
        </p:txBody>
      </p:sp>
      <p:sp>
        <p:nvSpPr>
          <p:cNvPr id="16" name="文本框 15"/>
          <p:cNvSpPr txBox="1"/>
          <p:nvPr/>
        </p:nvSpPr>
        <p:spPr>
          <a:xfrm>
            <a:off x="923925" y="3530600"/>
            <a:ext cx="3598545" cy="337185"/>
          </a:xfrm>
          <a:prstGeom prst="rect">
            <a:avLst/>
          </a:prstGeom>
          <a:noFill/>
        </p:spPr>
        <p:txBody>
          <a:bodyPr wrap="square" rtlCol="0">
            <a:spAutoFit/>
          </a:bodyPr>
          <a:p>
            <a:r>
              <a:rPr lang="en-US" altLang="zh-CN" sz="1600" dirty="0"/>
              <a:t>Density dependence for singet state</a:t>
            </a:r>
            <a:endParaRPr lang="en-US" altLang="zh-CN" sz="1600" dirty="0"/>
          </a:p>
        </p:txBody>
      </p:sp>
      <p:sp>
        <p:nvSpPr>
          <p:cNvPr id="8" name="文本框 7"/>
          <p:cNvSpPr txBox="1"/>
          <p:nvPr/>
        </p:nvSpPr>
        <p:spPr>
          <a:xfrm>
            <a:off x="4818380" y="1162050"/>
            <a:ext cx="6624955" cy="4523105"/>
          </a:xfrm>
          <a:prstGeom prst="rect">
            <a:avLst/>
          </a:prstGeom>
          <a:noFill/>
        </p:spPr>
        <p:txBody>
          <a:bodyPr wrap="square" rtlCol="0">
            <a:spAutoFit/>
          </a:bodyPr>
          <a:p>
            <a:r>
              <a:rPr lang="en-US" altLang="zh-CN" sz="2400"/>
              <a:t>(1).The crust amounts to at most 10% of total moment of inertia, in the crust, singlet state superfluidity has high critical temperature (about 10^10 K), thus the crust become superfluid in a short time after pulsar birth.</a:t>
            </a:r>
            <a:endParaRPr lang="en-US" altLang="zh-CN" sz="2400"/>
          </a:p>
          <a:p>
            <a:r>
              <a:rPr lang="en-US" altLang="zh-CN" sz="2400"/>
              <a:t>(2).The core amounts to at least 90% of total moment of inertia, however, triplet state has low critical temperature, the interior could be normal matter if the temperature is above the critical temperature. The superfluid forming rate depends on the cooling rate, thus on the mass of neutron stars (pulsars).</a:t>
            </a:r>
            <a:endParaRPr lang="en-US" altLang="zh-CN" sz="2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668020" y="360045"/>
            <a:ext cx="10049510" cy="521970"/>
          </a:xfrm>
          <a:prstGeom prst="rect">
            <a:avLst/>
          </a:prstGeom>
          <a:noFill/>
        </p:spPr>
        <p:txBody>
          <a:bodyPr wrap="square" rtlCol="0">
            <a:spAutoFit/>
          </a:bodyPr>
          <a:p>
            <a:r>
              <a:rPr lang="en-US" altLang="zh-CN" sz="2800" b="1"/>
              <a:t>Could starquake be responsible for the low glitch activity?</a:t>
            </a:r>
            <a:endParaRPr lang="en-US" altLang="zh-CN" sz="2800" b="1"/>
          </a:p>
        </p:txBody>
      </p:sp>
      <p:pic>
        <p:nvPicPr>
          <p:cNvPr id="3" name="图片 2"/>
          <p:cNvPicPr>
            <a:picLocks noChangeAspect="1"/>
          </p:cNvPicPr>
          <p:nvPr/>
        </p:nvPicPr>
        <p:blipFill>
          <a:blip r:embed="rId1"/>
          <a:stretch>
            <a:fillRect/>
          </a:stretch>
        </p:blipFill>
        <p:spPr>
          <a:xfrm>
            <a:off x="463550" y="1814195"/>
            <a:ext cx="4482465" cy="3678555"/>
          </a:xfrm>
          <a:prstGeom prst="rect">
            <a:avLst/>
          </a:prstGeom>
        </p:spPr>
      </p:pic>
      <p:sp>
        <p:nvSpPr>
          <p:cNvPr id="8" name="文本框 7"/>
          <p:cNvSpPr txBox="1"/>
          <p:nvPr/>
        </p:nvSpPr>
        <p:spPr>
          <a:xfrm>
            <a:off x="5314950" y="1384935"/>
            <a:ext cx="5966460" cy="4523105"/>
          </a:xfrm>
          <a:prstGeom prst="rect">
            <a:avLst/>
          </a:prstGeom>
          <a:noFill/>
        </p:spPr>
        <p:txBody>
          <a:bodyPr wrap="square" rtlCol="0">
            <a:spAutoFit/>
          </a:bodyPr>
          <a:p>
            <a:r>
              <a:rPr lang="en-US" altLang="zh-CN" sz="2400"/>
              <a:t>Two most important points:</a:t>
            </a:r>
            <a:endParaRPr lang="en-US" altLang="zh-CN" sz="2400"/>
          </a:p>
          <a:p>
            <a:r>
              <a:rPr lang="en-US" altLang="zh-CN" sz="2400"/>
              <a:t>(1). Starquake arises from stress accumulation and deformation of stellar shape, young pulsars suffer high spin down rates, in principle, young pulsars should expericence mainly large glitches and have high glitch activity, inconsistent with observations.</a:t>
            </a:r>
            <a:endParaRPr lang="en-US" altLang="zh-CN" sz="2400"/>
          </a:p>
          <a:p>
            <a:r>
              <a:rPr lang="en-US" altLang="zh-CN" sz="2400"/>
              <a:t>(2). Gravitational energy release accompanied by midium glitch in the Crab pulsar has never been detected, inconsistent with theoretical estimation.</a:t>
            </a:r>
            <a:endParaRPr lang="en-US" altLang="zh-CN" sz="2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236345" y="803910"/>
            <a:ext cx="10049510" cy="4276725"/>
          </a:xfrm>
          <a:prstGeom prst="rect">
            <a:avLst/>
          </a:prstGeom>
          <a:noFill/>
        </p:spPr>
        <p:txBody>
          <a:bodyPr wrap="square" rtlCol="0">
            <a:spAutoFit/>
          </a:bodyPr>
          <a:p>
            <a:r>
              <a:rPr lang="en-US" altLang="zh-CN" sz="2800" b="1"/>
              <a:t>Summary</a:t>
            </a:r>
            <a:endParaRPr lang="en-US" altLang="zh-CN" sz="2800" b="1"/>
          </a:p>
          <a:p>
            <a:endParaRPr lang="en-US" altLang="zh-CN" sz="2800" b="1"/>
          </a:p>
          <a:p>
            <a:r>
              <a:rPr lang="en-US" altLang="zh-CN" sz="2400"/>
              <a:t>(1) The comparsion between post-glitch processes the Crab and the Vela pulsars suggests that, delayed spin up is not a part of glitch rise.</a:t>
            </a:r>
            <a:endParaRPr lang="en-US" altLang="zh-CN" sz="2400"/>
          </a:p>
          <a:p>
            <a:r>
              <a:rPr lang="en-US" altLang="zh-CN" sz="2400"/>
              <a:t>(2)The strong correlation between delayed spin up timescale and persistent shift value indicates their same physical origin.</a:t>
            </a:r>
            <a:endParaRPr lang="en-US" altLang="zh-CN" sz="2400"/>
          </a:p>
          <a:p>
            <a:r>
              <a:rPr lang="en-US" altLang="zh-CN" sz="2400"/>
              <a:t>(3)Delayed spin up may be a signature of superfluid PBF(pair breaking and forming).</a:t>
            </a:r>
            <a:endParaRPr lang="en-US" altLang="zh-CN" sz="2400"/>
          </a:p>
          <a:p>
            <a:r>
              <a:rPr lang="en-US" altLang="zh-CN" sz="2400"/>
              <a:t>(4)It is meaningless to talk about physics regardless of the specified environments, if pulsars turn out to be strangeon stars, new glitch mechanism is needed.</a:t>
            </a:r>
            <a:endParaRPr lang="en-US" altLang="zh-CN" sz="2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46145" y="2569210"/>
            <a:ext cx="5776595" cy="645160"/>
          </a:xfrm>
          <a:prstGeom prst="rect">
            <a:avLst/>
          </a:prstGeom>
          <a:noFill/>
        </p:spPr>
        <p:txBody>
          <a:bodyPr wrap="square" rtlCol="0">
            <a:spAutoFit/>
          </a:bodyPr>
          <a:p>
            <a:pPr algn="ctr"/>
            <a:r>
              <a:rPr lang="en-US" altLang="zh-CN" sz="3600"/>
              <a:t>Thank you.</a:t>
            </a:r>
            <a:endParaRPr lang="en-US" altLang="zh-CN" sz="36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03910" y="770255"/>
            <a:ext cx="2879725" cy="3147695"/>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143" y="3714970"/>
            <a:ext cx="2958539" cy="2167558"/>
          </a:xfrm>
          <a:prstGeom prst="rect">
            <a:avLst/>
          </a:prstGeom>
        </p:spPr>
      </p:pic>
      <p:pic>
        <p:nvPicPr>
          <p:cNvPr id="4" name="图片 3"/>
          <p:cNvPicPr>
            <a:picLocks noChangeAspect="1"/>
          </p:cNvPicPr>
          <p:nvPr/>
        </p:nvPicPr>
        <p:blipFill>
          <a:blip r:embed="rId3"/>
          <a:stretch>
            <a:fillRect/>
          </a:stretch>
        </p:blipFill>
        <p:spPr>
          <a:xfrm>
            <a:off x="4001845" y="1232003"/>
            <a:ext cx="3673886" cy="4394112"/>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4894" y="365288"/>
            <a:ext cx="4012238" cy="5432851"/>
          </a:xfrm>
          <a:prstGeom prst="rect">
            <a:avLst/>
          </a:prstGeom>
        </p:spPr>
      </p:pic>
      <p:sp>
        <p:nvSpPr>
          <p:cNvPr id="8" name="文本框 7"/>
          <p:cNvSpPr txBox="1"/>
          <p:nvPr/>
        </p:nvSpPr>
        <p:spPr>
          <a:xfrm>
            <a:off x="4742663" y="5970446"/>
            <a:ext cx="2671007" cy="583565"/>
          </a:xfrm>
          <a:prstGeom prst="rect">
            <a:avLst/>
          </a:prstGeom>
          <a:noFill/>
        </p:spPr>
        <p:txBody>
          <a:bodyPr wrap="square" rtlCol="0">
            <a:spAutoFit/>
          </a:bodyPr>
          <a:lstStyle/>
          <a:p>
            <a:r>
              <a:rPr lang="en-US" altLang="zh-CN" sz="1600" dirty="0" smtClean="0"/>
              <a:t>(</a:t>
            </a:r>
            <a:r>
              <a:rPr lang="en-US" altLang="zh-CN" sz="1600" dirty="0" smtClean="0">
                <a:solidFill>
                  <a:schemeClr val="accent1"/>
                </a:solidFill>
              </a:rPr>
              <a:t>1996, glitch 50260.031</a:t>
            </a:r>
            <a:endParaRPr lang="en-US" altLang="zh-CN" sz="1600" dirty="0" smtClean="0">
              <a:solidFill>
                <a:schemeClr val="accent1"/>
              </a:solidFill>
            </a:endParaRPr>
          </a:p>
          <a:p>
            <a:r>
              <a:rPr lang="en-US" altLang="zh-CN" sz="1600" dirty="0" smtClean="0">
                <a:solidFill>
                  <a:schemeClr val="accent1"/>
                </a:solidFill>
              </a:rPr>
              <a:t>Wong</a:t>
            </a:r>
            <a:r>
              <a:rPr lang="en-US" altLang="zh-CN" sz="1600" dirty="0">
                <a:solidFill>
                  <a:schemeClr val="accent1"/>
                </a:solidFill>
              </a:rPr>
              <a:t>, 2001, </a:t>
            </a:r>
            <a:r>
              <a:rPr lang="en-US" altLang="zh-CN" sz="1600" dirty="0" err="1">
                <a:solidFill>
                  <a:schemeClr val="accent1"/>
                </a:solidFill>
              </a:rPr>
              <a:t>ApJ</a:t>
            </a:r>
            <a:r>
              <a:rPr lang="en-US" altLang="zh-CN" sz="1600" dirty="0">
                <a:solidFill>
                  <a:schemeClr val="accent1"/>
                </a:solidFill>
              </a:rPr>
              <a:t>, 548, 447</a:t>
            </a:r>
            <a:r>
              <a:rPr lang="en-US" altLang="zh-CN" sz="1600" dirty="0"/>
              <a:t>)</a:t>
            </a:r>
            <a:endParaRPr lang="zh-CN" altLang="en-US" sz="1600" dirty="0"/>
          </a:p>
        </p:txBody>
      </p:sp>
      <p:sp>
        <p:nvSpPr>
          <p:cNvPr id="9" name="文本框 8"/>
          <p:cNvSpPr txBox="1"/>
          <p:nvPr/>
        </p:nvSpPr>
        <p:spPr>
          <a:xfrm>
            <a:off x="8394676" y="5970446"/>
            <a:ext cx="3040700" cy="583565"/>
          </a:xfrm>
          <a:prstGeom prst="rect">
            <a:avLst/>
          </a:prstGeom>
          <a:noFill/>
        </p:spPr>
        <p:txBody>
          <a:bodyPr wrap="square" rtlCol="0">
            <a:spAutoFit/>
          </a:bodyPr>
          <a:lstStyle/>
          <a:p>
            <a:r>
              <a:rPr lang="en-US" altLang="zh-CN" sz="1600" dirty="0" smtClean="0"/>
              <a:t>(</a:t>
            </a:r>
            <a:r>
              <a:rPr lang="en-US" altLang="zh-CN" sz="1600" dirty="0" smtClean="0">
                <a:solidFill>
                  <a:schemeClr val="accent1"/>
                </a:solidFill>
              </a:rPr>
              <a:t>2017, glitch 58064.555</a:t>
            </a:r>
            <a:endParaRPr lang="en-US" altLang="zh-CN" sz="1600" dirty="0" smtClean="0">
              <a:solidFill>
                <a:schemeClr val="accent1"/>
              </a:solidFill>
            </a:endParaRPr>
          </a:p>
          <a:p>
            <a:r>
              <a:rPr lang="en-US" altLang="zh-CN" sz="1600" dirty="0" smtClean="0">
                <a:solidFill>
                  <a:schemeClr val="accent1"/>
                </a:solidFill>
              </a:rPr>
              <a:t>Shaw</a:t>
            </a:r>
            <a:r>
              <a:rPr lang="en-US" altLang="zh-CN" sz="1600" dirty="0">
                <a:solidFill>
                  <a:schemeClr val="accent1"/>
                </a:solidFill>
              </a:rPr>
              <a:t>, 2018, </a:t>
            </a:r>
            <a:r>
              <a:rPr lang="en-US" altLang="zh-CN" sz="1600" dirty="0" smtClean="0">
                <a:solidFill>
                  <a:schemeClr val="accent1"/>
                </a:solidFill>
              </a:rPr>
              <a:t>MNRAS, 478, 3832</a:t>
            </a:r>
            <a:r>
              <a:rPr lang="en-US" altLang="zh-CN" sz="1600" dirty="0" smtClean="0"/>
              <a:t>)</a:t>
            </a:r>
            <a:endParaRPr lang="zh-CN" altLang="en-US" sz="1600" dirty="0"/>
          </a:p>
        </p:txBody>
      </p:sp>
      <p:sp>
        <p:nvSpPr>
          <p:cNvPr id="10" name="文本框 9"/>
          <p:cNvSpPr txBox="1"/>
          <p:nvPr/>
        </p:nvSpPr>
        <p:spPr>
          <a:xfrm>
            <a:off x="805477" y="5970448"/>
            <a:ext cx="2945424" cy="583565"/>
          </a:xfrm>
          <a:prstGeom prst="rect">
            <a:avLst/>
          </a:prstGeom>
          <a:noFill/>
        </p:spPr>
        <p:txBody>
          <a:bodyPr wrap="square" rtlCol="0">
            <a:spAutoFit/>
          </a:bodyPr>
          <a:lstStyle/>
          <a:p>
            <a:r>
              <a:rPr lang="en-US" altLang="zh-CN" sz="1600" dirty="0" smtClean="0"/>
              <a:t>(</a:t>
            </a:r>
            <a:r>
              <a:rPr lang="en-US" altLang="zh-CN" sz="1600" dirty="0" smtClean="0">
                <a:solidFill>
                  <a:schemeClr val="accent1"/>
                </a:solidFill>
              </a:rPr>
              <a:t>1989, glitch MJD 47767.504</a:t>
            </a:r>
            <a:endParaRPr lang="en-US" altLang="zh-CN" sz="1600" dirty="0" smtClean="0">
              <a:solidFill>
                <a:schemeClr val="accent1"/>
              </a:solidFill>
            </a:endParaRPr>
          </a:p>
          <a:p>
            <a:r>
              <a:rPr lang="en-US" altLang="zh-CN" sz="1600" dirty="0" err="1">
                <a:solidFill>
                  <a:schemeClr val="accent1"/>
                </a:solidFill>
              </a:rPr>
              <a:t>Lyne</a:t>
            </a:r>
            <a:r>
              <a:rPr lang="en-US" altLang="zh-CN" sz="1600" dirty="0">
                <a:solidFill>
                  <a:schemeClr val="accent1"/>
                </a:solidFill>
              </a:rPr>
              <a:t>, 1993, MNRAS, 265, </a:t>
            </a:r>
            <a:r>
              <a:rPr lang="en-US" altLang="zh-CN" sz="1600" dirty="0" smtClean="0">
                <a:solidFill>
                  <a:schemeClr val="accent1"/>
                </a:solidFill>
              </a:rPr>
              <a:t>1003</a:t>
            </a:r>
            <a:r>
              <a:rPr lang="en-US" altLang="zh-CN" sz="1600" dirty="0" smtClean="0"/>
              <a:t>)</a:t>
            </a:r>
            <a:endParaRPr lang="zh-CN" altLang="en-US" sz="1600" dirty="0"/>
          </a:p>
        </p:txBody>
      </p:sp>
      <p:sp>
        <p:nvSpPr>
          <p:cNvPr id="5" name="椭圆 4"/>
          <p:cNvSpPr/>
          <p:nvPr/>
        </p:nvSpPr>
        <p:spPr>
          <a:xfrm>
            <a:off x="1468315" y="3918249"/>
            <a:ext cx="738554" cy="583413"/>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12" name="椭圆 11"/>
          <p:cNvSpPr/>
          <p:nvPr/>
        </p:nvSpPr>
        <p:spPr>
          <a:xfrm>
            <a:off x="4557880" y="1338129"/>
            <a:ext cx="738554" cy="583413"/>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13" name="椭圆 12"/>
          <p:cNvSpPr/>
          <p:nvPr/>
        </p:nvSpPr>
        <p:spPr>
          <a:xfrm>
            <a:off x="9286898" y="3023882"/>
            <a:ext cx="738554" cy="583413"/>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7" name="圆角矩形 6"/>
          <p:cNvSpPr/>
          <p:nvPr/>
        </p:nvSpPr>
        <p:spPr>
          <a:xfrm>
            <a:off x="2549236" y="2039505"/>
            <a:ext cx="969819" cy="343513"/>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14" name="文本框 13"/>
          <p:cNvSpPr txBox="1"/>
          <p:nvPr/>
        </p:nvSpPr>
        <p:spPr>
          <a:xfrm>
            <a:off x="4077721" y="5625103"/>
            <a:ext cx="4690988" cy="369332"/>
          </a:xfrm>
          <a:prstGeom prst="rect">
            <a:avLst/>
          </a:prstGeom>
          <a:noFill/>
        </p:spPr>
        <p:txBody>
          <a:bodyPr wrap="square" rtlCol="0">
            <a:spAutoFit/>
          </a:bodyPr>
          <a:lstStyle/>
          <a:p>
            <a:r>
              <a:rPr lang="en-US" altLang="zh-CN" b="1" dirty="0" smtClean="0"/>
              <a:t>Day-long short timescale delayed spin-up</a:t>
            </a:r>
            <a:endParaRPr lang="zh-CN" altLang="en-US" b="1" dirty="0"/>
          </a:p>
        </p:txBody>
      </p:sp>
      <p:cxnSp>
        <p:nvCxnSpPr>
          <p:cNvPr id="19" name="直接箭头连接符 18"/>
          <p:cNvCxnSpPr>
            <a:stCxn id="14" idx="1"/>
          </p:cNvCxnSpPr>
          <p:nvPr/>
        </p:nvCxnSpPr>
        <p:spPr>
          <a:xfrm flipH="1" flipV="1">
            <a:off x="2181860" y="4455160"/>
            <a:ext cx="1896110" cy="1354455"/>
          </a:xfrm>
          <a:prstGeom prst="straightConnector1">
            <a:avLst/>
          </a:prstGeom>
          <a:ln>
            <a:tailEnd type="triangle" w="med" len="med"/>
          </a:ln>
        </p:spPr>
        <p:style>
          <a:lnRef idx="1">
            <a:schemeClr val="accent5"/>
          </a:lnRef>
          <a:fillRef idx="0">
            <a:schemeClr val="accent5"/>
          </a:fillRef>
          <a:effectRef idx="0">
            <a:schemeClr val="accent5"/>
          </a:effectRef>
          <a:fontRef idx="minor">
            <a:schemeClr val="tx1"/>
          </a:fontRef>
        </p:style>
      </p:cxnSp>
      <p:sp>
        <p:nvSpPr>
          <p:cNvPr id="20" name="文本框 19"/>
          <p:cNvSpPr txBox="1"/>
          <p:nvPr/>
        </p:nvSpPr>
        <p:spPr>
          <a:xfrm>
            <a:off x="4001845" y="714437"/>
            <a:ext cx="5150948" cy="369332"/>
          </a:xfrm>
          <a:prstGeom prst="rect">
            <a:avLst/>
          </a:prstGeom>
          <a:noFill/>
        </p:spPr>
        <p:txBody>
          <a:bodyPr wrap="square" rtlCol="0">
            <a:spAutoFit/>
          </a:bodyPr>
          <a:lstStyle/>
          <a:p>
            <a:r>
              <a:rPr lang="en-US" altLang="zh-CN" b="1" dirty="0" smtClean="0"/>
              <a:t>Long timescale persistent shift phenomenon</a:t>
            </a:r>
            <a:endParaRPr lang="zh-CN" altLang="en-US" b="1" dirty="0"/>
          </a:p>
        </p:txBody>
      </p:sp>
      <p:cxnSp>
        <p:nvCxnSpPr>
          <p:cNvPr id="22" name="直接箭头连接符 21"/>
          <p:cNvCxnSpPr/>
          <p:nvPr/>
        </p:nvCxnSpPr>
        <p:spPr>
          <a:xfrm flipH="1">
            <a:off x="3132455" y="1019175"/>
            <a:ext cx="933450" cy="981075"/>
          </a:xfrm>
          <a:prstGeom prst="straightConnector1">
            <a:avLst/>
          </a:prstGeom>
          <a:ln>
            <a:tailEnd type="triangle" w="med" len="med"/>
          </a:ln>
        </p:spPr>
        <p:style>
          <a:lnRef idx="1">
            <a:schemeClr val="accent5"/>
          </a:lnRef>
          <a:fillRef idx="0">
            <a:schemeClr val="accent5"/>
          </a:fillRef>
          <a:effectRef idx="0">
            <a:schemeClr val="accent5"/>
          </a:effectRef>
          <a:fontRef idx="minor">
            <a:schemeClr val="tx1"/>
          </a:fontRef>
        </p:style>
      </p:cxnSp>
      <p:cxnSp>
        <p:nvCxnSpPr>
          <p:cNvPr id="21" name="直接箭头连接符 20"/>
          <p:cNvCxnSpPr/>
          <p:nvPr/>
        </p:nvCxnSpPr>
        <p:spPr>
          <a:xfrm flipV="1">
            <a:off x="8561705" y="4933950"/>
            <a:ext cx="1094740" cy="800100"/>
          </a:xfrm>
          <a:prstGeom prst="straightConnector1">
            <a:avLst/>
          </a:prstGeom>
          <a:ln>
            <a:tailEnd type="triangle" w="med" len="med"/>
          </a:ln>
        </p:spPr>
        <p:style>
          <a:lnRef idx="1">
            <a:schemeClr val="accent5"/>
          </a:lnRef>
          <a:fillRef idx="0">
            <a:schemeClr val="accent5"/>
          </a:fillRef>
          <a:effectRef idx="0">
            <a:schemeClr val="accent5"/>
          </a:effectRef>
          <a:fontRef idx="minor">
            <a:schemeClr val="tx1"/>
          </a:fontRef>
        </p:style>
      </p:cxnSp>
      <p:sp>
        <p:nvSpPr>
          <p:cNvPr id="15" name="文本框 14"/>
          <p:cNvSpPr txBox="1"/>
          <p:nvPr/>
        </p:nvSpPr>
        <p:spPr>
          <a:xfrm>
            <a:off x="478155" y="180340"/>
            <a:ext cx="8566150" cy="460375"/>
          </a:xfrm>
          <a:prstGeom prst="rect">
            <a:avLst/>
          </a:prstGeom>
          <a:noFill/>
        </p:spPr>
        <p:txBody>
          <a:bodyPr wrap="square" rtlCol="0">
            <a:spAutoFit/>
          </a:bodyPr>
          <a:p>
            <a:pPr algn="ctr"/>
            <a:r>
              <a:rPr lang="en-US" altLang="zh-CN" sz="2400" b="1"/>
              <a:t>The Crab pulsar glitches and recovery of the spin down rate</a:t>
            </a:r>
            <a:endParaRPr lang="en-US" altLang="zh-CN" sz="2400" b="1"/>
          </a:p>
        </p:txBody>
      </p:sp>
      <p:pic>
        <p:nvPicPr>
          <p:cNvPr id="16" name="图片 15"/>
          <p:cNvPicPr>
            <a:picLocks noChangeAspect="1"/>
          </p:cNvPicPr>
          <p:nvPr/>
        </p:nvPicPr>
        <p:blipFill>
          <a:blip r:embed="rId5"/>
          <a:stretch>
            <a:fillRect/>
          </a:stretch>
        </p:blipFill>
        <p:spPr>
          <a:xfrm>
            <a:off x="2424430" y="1921510"/>
            <a:ext cx="7049135" cy="2489835"/>
          </a:xfrm>
          <a:prstGeom prst="rect">
            <a:avLst/>
          </a:prstGeom>
          <a:ln w="15875">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1074830" y="1241087"/>
            <a:ext cx="4181209" cy="716020"/>
          </a:xfrm>
          <a:prstGeom prst="rect">
            <a:avLst/>
          </a:prstGeom>
        </p:spPr>
      </p:pic>
      <p:pic>
        <p:nvPicPr>
          <p:cNvPr id="3" name="图片 2"/>
          <p:cNvPicPr>
            <a:picLocks noChangeAspect="1"/>
          </p:cNvPicPr>
          <p:nvPr/>
        </p:nvPicPr>
        <p:blipFill>
          <a:blip r:embed="rId2"/>
          <a:stretch>
            <a:fillRect/>
          </a:stretch>
        </p:blipFill>
        <p:spPr>
          <a:xfrm>
            <a:off x="6590665" y="200025"/>
            <a:ext cx="4826635" cy="5537835"/>
          </a:xfrm>
          <a:prstGeom prst="rect">
            <a:avLst/>
          </a:prstGeom>
        </p:spPr>
      </p:pic>
      <p:pic>
        <p:nvPicPr>
          <p:cNvPr id="4" name="图片 3"/>
          <p:cNvPicPr>
            <a:picLocks noChangeAspect="1"/>
          </p:cNvPicPr>
          <p:nvPr/>
        </p:nvPicPr>
        <p:blipFill>
          <a:blip r:embed="rId3"/>
          <a:stretch>
            <a:fillRect/>
          </a:stretch>
        </p:blipFill>
        <p:spPr>
          <a:xfrm>
            <a:off x="732155" y="1958975"/>
            <a:ext cx="4808220" cy="2141220"/>
          </a:xfrm>
          <a:prstGeom prst="rect">
            <a:avLst/>
          </a:prstGeom>
        </p:spPr>
      </p:pic>
      <p:sp>
        <p:nvSpPr>
          <p:cNvPr id="5" name="文本框 4"/>
          <p:cNvSpPr txBox="1"/>
          <p:nvPr/>
        </p:nvSpPr>
        <p:spPr>
          <a:xfrm>
            <a:off x="685165" y="4204335"/>
            <a:ext cx="5407025" cy="2030095"/>
          </a:xfrm>
          <a:prstGeom prst="rect">
            <a:avLst/>
          </a:prstGeom>
          <a:noFill/>
        </p:spPr>
        <p:txBody>
          <a:bodyPr wrap="square" rtlCol="0">
            <a:spAutoFit/>
          </a:bodyPr>
          <a:p>
            <a:r>
              <a:rPr lang="en-US" altLang="zh-CN"/>
              <a:t>Friction mechanisms and friction parameters:</a:t>
            </a:r>
            <a:endParaRPr lang="en-US" altLang="zh-CN"/>
          </a:p>
          <a:p>
            <a:r>
              <a:rPr lang="en-US" altLang="zh-CN"/>
              <a:t>(1) in the </a:t>
            </a:r>
            <a:r>
              <a:rPr lang="en-US" altLang="zh-CN"/>
              <a:t>crust, phonon excitations (collsions with the lattice), 10^(-8)-10^(-1);</a:t>
            </a:r>
            <a:endParaRPr lang="en-US" altLang="zh-CN"/>
          </a:p>
          <a:p>
            <a:r>
              <a:rPr lang="en-US" altLang="zh-CN"/>
              <a:t>(2) between the crust and core, Kelvin wave excitations, 10^(-5)-10^(-3);</a:t>
            </a:r>
            <a:endParaRPr lang="en-US" altLang="zh-CN"/>
          </a:p>
          <a:p>
            <a:r>
              <a:rPr lang="en-US" altLang="zh-CN"/>
              <a:t>(3)in the outer core, scattering off electrons, 10^(-5)-10^(-3).</a:t>
            </a:r>
            <a:endParaRPr lang="en-US" altLang="zh-CN"/>
          </a:p>
        </p:txBody>
      </p:sp>
      <p:sp>
        <p:nvSpPr>
          <p:cNvPr id="15" name="文本框 14"/>
          <p:cNvSpPr txBox="1"/>
          <p:nvPr/>
        </p:nvSpPr>
        <p:spPr>
          <a:xfrm>
            <a:off x="221615" y="175260"/>
            <a:ext cx="6175375" cy="829945"/>
          </a:xfrm>
          <a:prstGeom prst="rect">
            <a:avLst/>
          </a:prstGeom>
          <a:noFill/>
        </p:spPr>
        <p:txBody>
          <a:bodyPr wrap="square" rtlCol="0">
            <a:spAutoFit/>
          </a:bodyPr>
          <a:p>
            <a:pPr algn="l"/>
            <a:r>
              <a:rPr lang="en-US" altLang="zh-CN" sz="2400" b="1"/>
              <a:t>Understand the slow rise from the motion of vortices, previous model</a:t>
            </a:r>
            <a:endParaRPr lang="zh-CN" altLang="en-US" sz="2400" b="1"/>
          </a:p>
        </p:txBody>
      </p:sp>
      <p:sp>
        <p:nvSpPr>
          <p:cNvPr id="6" name="文本框 5"/>
          <p:cNvSpPr txBox="1"/>
          <p:nvPr/>
        </p:nvSpPr>
        <p:spPr>
          <a:xfrm>
            <a:off x="6287135" y="5702300"/>
            <a:ext cx="5624195" cy="645160"/>
          </a:xfrm>
          <a:prstGeom prst="rect">
            <a:avLst/>
          </a:prstGeom>
          <a:noFill/>
        </p:spPr>
        <p:txBody>
          <a:bodyPr wrap="square" rtlCol="0">
            <a:spAutoFit/>
          </a:bodyPr>
          <a:p>
            <a:pPr algn="ctr"/>
            <a:r>
              <a:rPr lang="en-US" altLang="zh-CN"/>
              <a:t>Slow rise will appear at a reasonable core friction parameter (sensitive to the core).</a:t>
            </a:r>
            <a:endParaRPr lang="en-US" altLang="zh-CN"/>
          </a:p>
        </p:txBody>
      </p:sp>
      <p:sp>
        <p:nvSpPr>
          <p:cNvPr id="7" name="文本框 6"/>
          <p:cNvSpPr txBox="1"/>
          <p:nvPr/>
        </p:nvSpPr>
        <p:spPr>
          <a:xfrm>
            <a:off x="4444365" y="6390005"/>
            <a:ext cx="3124200" cy="368300"/>
          </a:xfrm>
          <a:prstGeom prst="rect">
            <a:avLst/>
          </a:prstGeom>
          <a:noFill/>
        </p:spPr>
        <p:txBody>
          <a:bodyPr wrap="square" rtlCol="0">
            <a:spAutoFit/>
          </a:bodyPr>
          <a:p>
            <a:r>
              <a:rPr lang="en-US" altLang="zh-CN">
                <a:solidFill>
                  <a:schemeClr val="tx1"/>
                </a:solidFill>
              </a:rPr>
              <a:t>(</a:t>
            </a:r>
            <a:r>
              <a:rPr lang="en-US" altLang="zh-CN">
                <a:solidFill>
                  <a:schemeClr val="accent1"/>
                </a:solidFill>
              </a:rPr>
              <a:t>Graber, 2018, ApJ, 865, 23</a:t>
            </a:r>
            <a:r>
              <a:rPr lang="en-US" altLang="zh-CN">
                <a:solidFill>
                  <a:schemeClr val="tx1"/>
                </a:solidFill>
              </a:rPr>
              <a:t>)</a:t>
            </a:r>
            <a:endParaRPr lang="en-US" altLang="zh-CN">
              <a:solidFill>
                <a:schemeClr val="tx1"/>
              </a:solidFill>
            </a:endParaRPr>
          </a:p>
        </p:txBody>
      </p:sp>
      <p:sp>
        <p:nvSpPr>
          <p:cNvPr id="8" name="左箭头 7"/>
          <p:cNvSpPr/>
          <p:nvPr/>
        </p:nvSpPr>
        <p:spPr>
          <a:xfrm>
            <a:off x="7506335" y="442595"/>
            <a:ext cx="648335" cy="755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8214995" y="292100"/>
            <a:ext cx="1636395" cy="368300"/>
          </a:xfrm>
          <a:prstGeom prst="rect">
            <a:avLst/>
          </a:prstGeom>
          <a:noFill/>
        </p:spPr>
        <p:txBody>
          <a:bodyPr wrap="square" rtlCol="0">
            <a:spAutoFit/>
            <a:scene3d>
              <a:camera prst="orthographicFront"/>
              <a:lightRig rig="threePt" dir="t"/>
            </a:scene3d>
          </a:bodyPr>
          <a:p>
            <a:r>
              <a:rPr lang="en-US" altLang="zh-CN" b="1">
                <a:solidFill>
                  <a:schemeClr val="accent1"/>
                </a:solidFill>
                <a:effectLst>
                  <a:outerShdw blurRad="38100" dist="25400" dir="5400000" algn="ctr" rotWithShape="0">
                    <a:srgbClr val="6E747A">
                      <a:alpha val="43000"/>
                    </a:srgbClr>
                  </a:outerShdw>
                </a:effectLst>
              </a:rPr>
              <a:t>Overshoot</a:t>
            </a:r>
            <a:endParaRPr lang="en-US" altLang="zh-CN" b="1">
              <a:solidFill>
                <a:schemeClr val="accent1"/>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10" grpId="0"/>
      <p:bldP spid="1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08915" y="1536700"/>
            <a:ext cx="5734050" cy="3525520"/>
          </a:xfrm>
          <a:prstGeom prst="rect">
            <a:avLst/>
          </a:prstGeom>
        </p:spPr>
      </p:pic>
      <p:pic>
        <p:nvPicPr>
          <p:cNvPr id="3" name="图片 2"/>
          <p:cNvPicPr>
            <a:picLocks noChangeAspect="1"/>
          </p:cNvPicPr>
          <p:nvPr/>
        </p:nvPicPr>
        <p:blipFill>
          <a:blip r:embed="rId2"/>
          <a:stretch>
            <a:fillRect/>
          </a:stretch>
        </p:blipFill>
        <p:spPr>
          <a:xfrm>
            <a:off x="6029325" y="1411605"/>
            <a:ext cx="5972175" cy="3725545"/>
          </a:xfrm>
          <a:prstGeom prst="rect">
            <a:avLst/>
          </a:prstGeom>
        </p:spPr>
      </p:pic>
      <p:sp>
        <p:nvSpPr>
          <p:cNvPr id="7" name="文本框 6"/>
          <p:cNvSpPr txBox="1"/>
          <p:nvPr/>
        </p:nvSpPr>
        <p:spPr>
          <a:xfrm>
            <a:off x="8016240" y="5401945"/>
            <a:ext cx="3124200" cy="368300"/>
          </a:xfrm>
          <a:prstGeom prst="rect">
            <a:avLst/>
          </a:prstGeom>
          <a:noFill/>
        </p:spPr>
        <p:txBody>
          <a:bodyPr wrap="square" rtlCol="0">
            <a:spAutoFit/>
          </a:bodyPr>
          <a:p>
            <a:r>
              <a:rPr lang="en-US" altLang="zh-CN">
                <a:solidFill>
                  <a:schemeClr val="tx1"/>
                </a:solidFill>
              </a:rPr>
              <a:t>(</a:t>
            </a:r>
            <a:r>
              <a:rPr lang="en-US" altLang="zh-CN">
                <a:solidFill>
                  <a:schemeClr val="accent1"/>
                </a:solidFill>
              </a:rPr>
              <a:t>Graber, 2018, ApJ, 865, 23</a:t>
            </a:r>
            <a:r>
              <a:rPr lang="en-US" altLang="zh-CN">
                <a:solidFill>
                  <a:schemeClr val="tx1"/>
                </a:solidFill>
              </a:rPr>
              <a:t>)</a:t>
            </a:r>
            <a:endParaRPr lang="en-US" altLang="zh-CN">
              <a:solidFill>
                <a:schemeClr val="tx1"/>
              </a:solidFill>
            </a:endParaRPr>
          </a:p>
        </p:txBody>
      </p:sp>
      <p:sp>
        <p:nvSpPr>
          <p:cNvPr id="5" name="文本框 4"/>
          <p:cNvSpPr txBox="1"/>
          <p:nvPr/>
        </p:nvSpPr>
        <p:spPr>
          <a:xfrm>
            <a:off x="1318260" y="5401945"/>
            <a:ext cx="3864610" cy="368300"/>
          </a:xfrm>
          <a:prstGeom prst="rect">
            <a:avLst/>
          </a:prstGeom>
          <a:noFill/>
        </p:spPr>
        <p:txBody>
          <a:bodyPr wrap="square" rtlCol="0">
            <a:spAutoFit/>
          </a:bodyPr>
          <a:p>
            <a:r>
              <a:rPr lang="en-US" altLang="zh-CN"/>
              <a:t>(</a:t>
            </a:r>
            <a:r>
              <a:rPr lang="en-US" altLang="zh-CN">
                <a:solidFill>
                  <a:schemeClr val="accent1"/>
                </a:solidFill>
              </a:rPr>
              <a:t>G. Ashton, 2019, Nature Astronomy</a:t>
            </a:r>
            <a:r>
              <a:rPr lang="en-US" altLang="zh-CN"/>
              <a:t>)</a:t>
            </a:r>
            <a:endParaRPr lang="en-US" altLang="zh-CN"/>
          </a:p>
        </p:txBody>
      </p:sp>
      <p:sp>
        <p:nvSpPr>
          <p:cNvPr id="4" name="文本框 3"/>
          <p:cNvSpPr txBox="1"/>
          <p:nvPr/>
        </p:nvSpPr>
        <p:spPr>
          <a:xfrm>
            <a:off x="396240" y="485775"/>
            <a:ext cx="8548370" cy="460375"/>
          </a:xfrm>
          <a:prstGeom prst="rect">
            <a:avLst/>
          </a:prstGeom>
          <a:noFill/>
        </p:spPr>
        <p:txBody>
          <a:bodyPr wrap="square" rtlCol="0">
            <a:spAutoFit/>
          </a:bodyPr>
          <a:p>
            <a:r>
              <a:rPr lang="en-US" altLang="zh-CN" sz="2400" b="1"/>
              <a:t>The Vela pulsar observation support the overshoot picture.</a:t>
            </a:r>
            <a:endParaRPr lang="en-US" altLang="zh-CN" sz="2400" b="1"/>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84810" y="476885"/>
            <a:ext cx="4826635" cy="5537835"/>
          </a:xfrm>
          <a:prstGeom prst="rect">
            <a:avLst/>
          </a:prstGeom>
        </p:spPr>
      </p:pic>
      <p:pic>
        <p:nvPicPr>
          <p:cNvPr id="2" name="图片 1"/>
          <p:cNvPicPr>
            <a:picLocks noChangeAspect="1"/>
          </p:cNvPicPr>
          <p:nvPr/>
        </p:nvPicPr>
        <p:blipFill>
          <a:blip r:embed="rId2"/>
          <a:stretch>
            <a:fillRect/>
          </a:stretch>
        </p:blipFill>
        <p:spPr>
          <a:xfrm>
            <a:off x="5737225" y="588645"/>
            <a:ext cx="5734050" cy="3525520"/>
          </a:xfrm>
          <a:prstGeom prst="rect">
            <a:avLst/>
          </a:prstGeom>
        </p:spPr>
      </p:pic>
      <p:sp>
        <p:nvSpPr>
          <p:cNvPr id="5" name="文本框 4"/>
          <p:cNvSpPr txBox="1"/>
          <p:nvPr/>
        </p:nvSpPr>
        <p:spPr>
          <a:xfrm>
            <a:off x="5706110" y="4363085"/>
            <a:ext cx="6235700" cy="1476375"/>
          </a:xfrm>
          <a:prstGeom prst="rect">
            <a:avLst/>
          </a:prstGeom>
          <a:noFill/>
        </p:spPr>
        <p:txBody>
          <a:bodyPr wrap="square" rtlCol="0">
            <a:spAutoFit/>
          </a:bodyPr>
          <a:p>
            <a:r>
              <a:rPr lang="en-US" altLang="zh-CN"/>
              <a:t>If we reasonably assume the core friction parameter of the Crab pulsar is similar/close to that of the Vela pulsar, </a:t>
            </a:r>
            <a:r>
              <a:rPr lang="en-US" altLang="zh-CN" u="sng"/>
              <a:t>the discenpancy between day-long radio observation of the Crab pulsar and the Vela pulsar indicates that, the vortex motion can't explain the delayed spin up phenomenon (</a:t>
            </a:r>
            <a:r>
              <a:rPr lang="en-US" altLang="zh-CN" b="1" u="sng"/>
              <a:t>timescale</a:t>
            </a:r>
            <a:r>
              <a:rPr lang="en-US" altLang="zh-CN" u="sng"/>
              <a:t>)</a:t>
            </a:r>
            <a:r>
              <a:rPr lang="en-US" altLang="zh-CN"/>
              <a:t>.   </a:t>
            </a:r>
            <a:endParaRPr lang="en-US" altLang="zh-C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357620" y="772795"/>
            <a:ext cx="4356735" cy="1318895"/>
          </a:xfrm>
          <a:prstGeom prst="rect">
            <a:avLst/>
          </a:prstGeom>
        </p:spPr>
      </p:pic>
      <p:pic>
        <p:nvPicPr>
          <p:cNvPr id="3" name="图片 2"/>
          <p:cNvPicPr>
            <a:picLocks noChangeAspect="1"/>
          </p:cNvPicPr>
          <p:nvPr/>
        </p:nvPicPr>
        <p:blipFill>
          <a:blip r:embed="rId2"/>
          <a:stretch>
            <a:fillRect/>
          </a:stretch>
        </p:blipFill>
        <p:spPr>
          <a:xfrm>
            <a:off x="725805" y="772795"/>
            <a:ext cx="4853940" cy="4114800"/>
          </a:xfrm>
          <a:prstGeom prst="rect">
            <a:avLst/>
          </a:prstGeom>
        </p:spPr>
      </p:pic>
      <p:pic>
        <p:nvPicPr>
          <p:cNvPr id="4" name="图片 3"/>
          <p:cNvPicPr>
            <a:picLocks noChangeAspect="1"/>
          </p:cNvPicPr>
          <p:nvPr/>
        </p:nvPicPr>
        <p:blipFill>
          <a:blip r:embed="rId3"/>
          <a:stretch>
            <a:fillRect/>
          </a:stretch>
        </p:blipFill>
        <p:spPr>
          <a:xfrm>
            <a:off x="6132830" y="2394585"/>
            <a:ext cx="4724400" cy="3505200"/>
          </a:xfrm>
          <a:prstGeom prst="rect">
            <a:avLst/>
          </a:prstGeom>
        </p:spPr>
      </p:pic>
      <p:sp>
        <p:nvSpPr>
          <p:cNvPr id="6" name="文本框 5"/>
          <p:cNvSpPr txBox="1"/>
          <p:nvPr/>
        </p:nvSpPr>
        <p:spPr>
          <a:xfrm>
            <a:off x="6620510" y="6236970"/>
            <a:ext cx="3432175" cy="368300"/>
          </a:xfrm>
          <a:prstGeom prst="rect">
            <a:avLst/>
          </a:prstGeom>
          <a:noFill/>
        </p:spPr>
        <p:txBody>
          <a:bodyPr wrap="square" rtlCol="0">
            <a:spAutoFit/>
          </a:bodyPr>
          <a:p>
            <a:r>
              <a:rPr lang="en-US" altLang="zh-CN"/>
              <a:t>(</a:t>
            </a:r>
            <a:r>
              <a:rPr lang="en-US" altLang="zh-CN">
                <a:solidFill>
                  <a:schemeClr val="accent1"/>
                </a:solidFill>
              </a:rPr>
              <a:t>Alpar, 2019, arXiv: 1905.08180</a:t>
            </a:r>
            <a:r>
              <a:rPr lang="en-US" altLang="zh-CN"/>
              <a:t>)</a:t>
            </a:r>
            <a:endParaRPr lang="en-US" altLang="zh-CN"/>
          </a:p>
        </p:txBody>
      </p:sp>
      <p:sp>
        <p:nvSpPr>
          <p:cNvPr id="5" name="文本框 4"/>
          <p:cNvSpPr txBox="1"/>
          <p:nvPr/>
        </p:nvSpPr>
        <p:spPr>
          <a:xfrm>
            <a:off x="797560" y="5031740"/>
            <a:ext cx="4782820" cy="922020"/>
          </a:xfrm>
          <a:prstGeom prst="rect">
            <a:avLst/>
          </a:prstGeom>
          <a:noFill/>
        </p:spPr>
        <p:txBody>
          <a:bodyPr wrap="square" rtlCol="0">
            <a:spAutoFit/>
          </a:bodyPr>
          <a:p>
            <a:pPr algn="ctr"/>
            <a:r>
              <a:rPr lang="en-US" altLang="zh-CN"/>
              <a:t>Day-long timescale inward motion of vortices which go into the so-called depletion region, providing the extra positive torque.</a:t>
            </a:r>
            <a:endParaRPr lang="en-US" altLang="zh-CN"/>
          </a:p>
        </p:txBody>
      </p:sp>
      <p:grpSp>
        <p:nvGrpSpPr>
          <p:cNvPr id="8" name="组合 7"/>
          <p:cNvGrpSpPr/>
          <p:nvPr/>
        </p:nvGrpSpPr>
        <p:grpSpPr>
          <a:xfrm>
            <a:off x="2698750" y="500380"/>
            <a:ext cx="6794500" cy="5739130"/>
            <a:chOff x="-463053" y="-531786"/>
            <a:chExt cx="13942857" cy="13085713"/>
          </a:xfrm>
        </p:grpSpPr>
        <p:pic>
          <p:nvPicPr>
            <p:cNvPr id="9" name="图片 8"/>
            <p:cNvPicPr>
              <a:picLocks noChangeAspect="1"/>
            </p:cNvPicPr>
            <p:nvPr/>
          </p:nvPicPr>
          <p:blipFill>
            <a:blip r:embed="rId4"/>
            <a:stretch>
              <a:fillRect/>
            </a:stretch>
          </p:blipFill>
          <p:spPr>
            <a:xfrm>
              <a:off x="-463053" y="-531786"/>
              <a:ext cx="13942857" cy="7885714"/>
            </a:xfrm>
            <a:prstGeom prst="rect">
              <a:avLst/>
            </a:prstGeom>
            <a:ln>
              <a:solidFill>
                <a:schemeClr val="tx1"/>
              </a:solidFill>
            </a:ln>
          </p:spPr>
        </p:pic>
        <p:pic>
          <p:nvPicPr>
            <p:cNvPr id="10" name="图片 9"/>
            <p:cNvPicPr>
              <a:picLocks noChangeAspect="1"/>
            </p:cNvPicPr>
            <p:nvPr/>
          </p:nvPicPr>
          <p:blipFill>
            <a:blip r:embed="rId5"/>
            <a:stretch>
              <a:fillRect/>
            </a:stretch>
          </p:blipFill>
          <p:spPr>
            <a:xfrm>
              <a:off x="-463053" y="7353232"/>
              <a:ext cx="13941554" cy="5200695"/>
            </a:xfrm>
            <a:prstGeom prst="rect">
              <a:avLst/>
            </a:prstGeom>
            <a:ln>
              <a:solidFill>
                <a:schemeClr val="tx1"/>
              </a:solid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35280" y="951865"/>
            <a:ext cx="5758815" cy="4789805"/>
          </a:xfrm>
          <a:prstGeom prst="rect">
            <a:avLst/>
          </a:prstGeom>
        </p:spPr>
      </p:pic>
      <p:sp>
        <p:nvSpPr>
          <p:cNvPr id="4" name="文本框 3"/>
          <p:cNvSpPr txBox="1"/>
          <p:nvPr/>
        </p:nvSpPr>
        <p:spPr>
          <a:xfrm>
            <a:off x="1187450" y="5905500"/>
            <a:ext cx="10008235" cy="645160"/>
          </a:xfrm>
          <a:prstGeom prst="rect">
            <a:avLst/>
          </a:prstGeom>
          <a:noFill/>
        </p:spPr>
        <p:txBody>
          <a:bodyPr wrap="square" rtlCol="0">
            <a:spAutoFit/>
          </a:bodyPr>
          <a:p>
            <a:pPr algn="ctr"/>
            <a:r>
              <a:rPr lang="en-US" altLang="zh-CN"/>
              <a:t>Spin frequency evolution of glitch MJD 53067.0780 (in 2004) and MJD 55875.5 (in 2011). Provided by M. Y. Ge.</a:t>
            </a:r>
            <a:endParaRPr lang="en-US" altLang="zh-CN"/>
          </a:p>
        </p:txBody>
      </p:sp>
      <p:sp>
        <p:nvSpPr>
          <p:cNvPr id="6" name="文本框 5"/>
          <p:cNvSpPr txBox="1"/>
          <p:nvPr/>
        </p:nvSpPr>
        <p:spPr>
          <a:xfrm>
            <a:off x="6877050" y="1104900"/>
            <a:ext cx="4381500" cy="1753235"/>
          </a:xfrm>
          <a:prstGeom prst="rect">
            <a:avLst/>
          </a:prstGeom>
          <a:noFill/>
        </p:spPr>
        <p:txBody>
          <a:bodyPr wrap="square" rtlCol="0">
            <a:spAutoFit/>
          </a:bodyPr>
          <a:p>
            <a:r>
              <a:rPr lang="en-US" altLang="zh-CN"/>
              <a:t>Glitch MJD 53067.0780 data:</a:t>
            </a:r>
            <a:endParaRPr lang="en-US" altLang="zh-CN"/>
          </a:p>
          <a:p>
            <a:r>
              <a:rPr lang="en-US" altLang="zh-CN"/>
              <a:t>RXTE and INTRGRAL X-ray observations;</a:t>
            </a:r>
            <a:endParaRPr lang="en-US" altLang="zh-CN"/>
          </a:p>
          <a:p>
            <a:endParaRPr lang="en-US" altLang="zh-CN"/>
          </a:p>
          <a:p>
            <a:r>
              <a:rPr lang="en-US" altLang="zh-CN"/>
              <a:t>Glitch MJD 55875.5 data:</a:t>
            </a:r>
            <a:endParaRPr lang="en-US" altLang="zh-CN"/>
          </a:p>
          <a:p>
            <a:r>
              <a:rPr lang="en-US" altLang="zh-CN"/>
              <a:t>Fermi-LAT and GBM X-ray and gamma ray observations.</a:t>
            </a:r>
            <a:endParaRPr lang="en-US" altLang="zh-CN"/>
          </a:p>
        </p:txBody>
      </p:sp>
      <p:pic>
        <p:nvPicPr>
          <p:cNvPr id="7" name="图片 6"/>
          <p:cNvPicPr>
            <a:picLocks noChangeAspect="1"/>
          </p:cNvPicPr>
          <p:nvPr/>
        </p:nvPicPr>
        <p:blipFill>
          <a:blip r:embed="rId2"/>
          <a:stretch>
            <a:fillRect/>
          </a:stretch>
        </p:blipFill>
        <p:spPr>
          <a:xfrm>
            <a:off x="6094730" y="3394710"/>
            <a:ext cx="5826760" cy="2245995"/>
          </a:xfrm>
          <a:prstGeom prst="rect">
            <a:avLst/>
          </a:prstGeom>
        </p:spPr>
      </p:pic>
      <p:sp>
        <p:nvSpPr>
          <p:cNvPr id="8" name="文本框 7"/>
          <p:cNvSpPr txBox="1"/>
          <p:nvPr/>
        </p:nvSpPr>
        <p:spPr>
          <a:xfrm>
            <a:off x="427355" y="323850"/>
            <a:ext cx="10948670" cy="460375"/>
          </a:xfrm>
          <a:prstGeom prst="rect">
            <a:avLst/>
          </a:prstGeom>
          <a:noFill/>
        </p:spPr>
        <p:txBody>
          <a:bodyPr wrap="square" rtlCol="0">
            <a:spAutoFit/>
          </a:bodyPr>
          <a:p>
            <a:r>
              <a:rPr lang="en-US" altLang="zh-CN" sz="2400" b="1"/>
              <a:t>Another two Crab pulsar delayed spin ups found in X-ray/Gamma-ray data</a:t>
            </a:r>
            <a:endParaRPr lang="en-US" altLang="zh-CN" sz="2400" b="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tretch>
            <a:fillRect/>
          </a:stretch>
        </p:blipFill>
        <p:spPr>
          <a:xfrm>
            <a:off x="1928495" y="937260"/>
            <a:ext cx="8732520" cy="3604260"/>
          </a:xfrm>
          <a:prstGeom prst="rect">
            <a:avLst/>
          </a:prstGeom>
        </p:spPr>
      </p:pic>
      <p:sp>
        <p:nvSpPr>
          <p:cNvPr id="12" name="文本框 11"/>
          <p:cNvSpPr txBox="1"/>
          <p:nvPr/>
        </p:nvSpPr>
        <p:spPr>
          <a:xfrm>
            <a:off x="1864995" y="5548630"/>
            <a:ext cx="9098915" cy="368300"/>
          </a:xfrm>
          <a:prstGeom prst="rect">
            <a:avLst/>
          </a:prstGeom>
          <a:noFill/>
        </p:spPr>
        <p:txBody>
          <a:bodyPr wrap="square" rtlCol="0">
            <a:spAutoFit/>
          </a:bodyPr>
          <a:p>
            <a:r>
              <a:rPr lang="en-US" altLang="zh-CN"/>
              <a:t>Indicating a strong correlation between the delayed spin ups and the persistent shift values.</a:t>
            </a:r>
            <a:endParaRPr lang="en-US" altLang="zh-CN"/>
          </a:p>
        </p:txBody>
      </p:sp>
      <p:pic>
        <p:nvPicPr>
          <p:cNvPr id="13" name="图片 12"/>
          <p:cNvPicPr>
            <a:picLocks noChangeAspect="1"/>
          </p:cNvPicPr>
          <p:nvPr/>
        </p:nvPicPr>
        <p:blipFill>
          <a:blip r:embed="rId2"/>
          <a:stretch>
            <a:fillRect/>
          </a:stretch>
        </p:blipFill>
        <p:spPr>
          <a:xfrm>
            <a:off x="1074420" y="937260"/>
            <a:ext cx="7208520" cy="4637405"/>
          </a:xfrm>
          <a:prstGeom prst="rect">
            <a:avLst/>
          </a:prstGeom>
        </p:spPr>
      </p:pic>
      <p:pic>
        <p:nvPicPr>
          <p:cNvPr id="2" name="图片 1"/>
          <p:cNvPicPr>
            <a:picLocks noChangeAspect="1"/>
          </p:cNvPicPr>
          <p:nvPr/>
        </p:nvPicPr>
        <p:blipFill>
          <a:blip r:embed="rId3"/>
          <a:stretch>
            <a:fillRect/>
          </a:stretch>
        </p:blipFill>
        <p:spPr>
          <a:xfrm>
            <a:off x="4304030" y="613410"/>
            <a:ext cx="7237730" cy="5227955"/>
          </a:xfrm>
          <a:prstGeom prst="rect">
            <a:avLst/>
          </a:prstGeom>
        </p:spPr>
      </p:pic>
      <p:sp>
        <p:nvSpPr>
          <p:cNvPr id="3" name="椭圆 2"/>
          <p:cNvSpPr/>
          <p:nvPr/>
        </p:nvSpPr>
        <p:spPr>
          <a:xfrm>
            <a:off x="5271770" y="613410"/>
            <a:ext cx="2045970" cy="1524000"/>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35268" y="818349"/>
            <a:ext cx="3956539" cy="2223269"/>
          </a:xfrm>
          <a:prstGeom prst="rect">
            <a:avLst/>
          </a:prstGeom>
        </p:spPr>
      </p:pic>
      <p:pic>
        <p:nvPicPr>
          <p:cNvPr id="3" name="图片 2"/>
          <p:cNvPicPr>
            <a:picLocks noChangeAspect="1"/>
          </p:cNvPicPr>
          <p:nvPr/>
        </p:nvPicPr>
        <p:blipFill>
          <a:blip r:embed="rId2"/>
          <a:stretch>
            <a:fillRect/>
          </a:stretch>
        </p:blipFill>
        <p:spPr>
          <a:xfrm>
            <a:off x="806692" y="4091914"/>
            <a:ext cx="3956539" cy="2136891"/>
          </a:xfrm>
          <a:prstGeom prst="rect">
            <a:avLst/>
          </a:prstGeom>
        </p:spPr>
      </p:pic>
      <p:sp>
        <p:nvSpPr>
          <p:cNvPr id="4" name="文本框 3"/>
          <p:cNvSpPr txBox="1"/>
          <p:nvPr/>
        </p:nvSpPr>
        <p:spPr>
          <a:xfrm>
            <a:off x="835268" y="2987076"/>
            <a:ext cx="4062047" cy="1076325"/>
          </a:xfrm>
          <a:prstGeom prst="rect">
            <a:avLst/>
          </a:prstGeom>
          <a:noFill/>
        </p:spPr>
        <p:txBody>
          <a:bodyPr wrap="square" rtlCol="0">
            <a:spAutoFit/>
          </a:bodyPr>
          <a:lstStyle/>
          <a:p>
            <a:r>
              <a:rPr lang="en-US" altLang="zh-CN" sz="1600" dirty="0" smtClean="0"/>
              <a:t>Red dots for Cooper pair breaking rate and black for Cooper pair forming, these series of points correspond to different superfluid energy gaps.</a:t>
            </a:r>
            <a:endParaRPr lang="zh-CN" altLang="en-US" sz="1600" dirty="0"/>
          </a:p>
        </p:txBody>
      </p:sp>
      <p:pic>
        <p:nvPicPr>
          <p:cNvPr id="6" name="图片 5"/>
          <p:cNvPicPr>
            <a:picLocks noChangeAspect="1"/>
          </p:cNvPicPr>
          <p:nvPr/>
        </p:nvPicPr>
        <p:blipFill>
          <a:blip r:embed="rId3"/>
          <a:stretch>
            <a:fillRect/>
          </a:stretch>
        </p:blipFill>
        <p:spPr>
          <a:xfrm>
            <a:off x="5665912" y="867336"/>
            <a:ext cx="4961772" cy="478149"/>
          </a:xfrm>
          <a:prstGeom prst="rect">
            <a:avLst/>
          </a:prstGeom>
        </p:spPr>
      </p:pic>
      <p:pic>
        <p:nvPicPr>
          <p:cNvPr id="7" name="图片 6"/>
          <p:cNvPicPr>
            <a:picLocks noChangeAspect="1"/>
          </p:cNvPicPr>
          <p:nvPr/>
        </p:nvPicPr>
        <p:blipFill>
          <a:blip r:embed="rId4"/>
          <a:stretch>
            <a:fillRect/>
          </a:stretch>
        </p:blipFill>
        <p:spPr>
          <a:xfrm>
            <a:off x="5275385" y="2030350"/>
            <a:ext cx="6761285" cy="581449"/>
          </a:xfrm>
          <a:prstGeom prst="rect">
            <a:avLst/>
          </a:prstGeom>
        </p:spPr>
      </p:pic>
      <p:pic>
        <p:nvPicPr>
          <p:cNvPr id="9" name="图片 8"/>
          <p:cNvPicPr>
            <a:picLocks noChangeAspect="1"/>
          </p:cNvPicPr>
          <p:nvPr/>
        </p:nvPicPr>
        <p:blipFill>
          <a:blip r:embed="rId5"/>
          <a:stretch>
            <a:fillRect/>
          </a:stretch>
        </p:blipFill>
        <p:spPr>
          <a:xfrm>
            <a:off x="5579318" y="4174410"/>
            <a:ext cx="2395180" cy="614848"/>
          </a:xfrm>
          <a:prstGeom prst="rect">
            <a:avLst/>
          </a:prstGeom>
        </p:spPr>
      </p:pic>
      <p:pic>
        <p:nvPicPr>
          <p:cNvPr id="10" name="图片 9"/>
          <p:cNvPicPr>
            <a:picLocks noChangeAspect="1"/>
          </p:cNvPicPr>
          <p:nvPr/>
        </p:nvPicPr>
        <p:blipFill>
          <a:blip r:embed="rId6"/>
          <a:stretch>
            <a:fillRect/>
          </a:stretch>
        </p:blipFill>
        <p:spPr>
          <a:xfrm>
            <a:off x="5417393" y="4781701"/>
            <a:ext cx="2792433" cy="626074"/>
          </a:xfrm>
          <a:prstGeom prst="rect">
            <a:avLst/>
          </a:prstGeom>
        </p:spPr>
      </p:pic>
      <p:sp>
        <p:nvSpPr>
          <p:cNvPr id="12" name="文本框 11"/>
          <p:cNvSpPr txBox="1"/>
          <p:nvPr/>
        </p:nvSpPr>
        <p:spPr>
          <a:xfrm>
            <a:off x="5633085" y="460375"/>
            <a:ext cx="5687060" cy="368300"/>
          </a:xfrm>
          <a:prstGeom prst="rect">
            <a:avLst/>
          </a:prstGeom>
          <a:noFill/>
        </p:spPr>
        <p:txBody>
          <a:bodyPr wrap="square" rtlCol="0">
            <a:spAutoFit/>
          </a:bodyPr>
          <a:lstStyle/>
          <a:p>
            <a:r>
              <a:rPr lang="en-US" altLang="zh-CN" dirty="0" smtClean="0"/>
              <a:t>Fitting function for singlet state superfluidity (istropic)</a:t>
            </a:r>
            <a:r>
              <a:rPr lang="zh-CN" altLang="en-US" dirty="0" smtClean="0"/>
              <a:t>：</a:t>
            </a:r>
            <a:endParaRPr lang="zh-CN" altLang="en-US" dirty="0"/>
          </a:p>
        </p:txBody>
      </p:sp>
      <p:pic>
        <p:nvPicPr>
          <p:cNvPr id="14" name="图片 13"/>
          <p:cNvPicPr>
            <a:picLocks noChangeAspect="1"/>
          </p:cNvPicPr>
          <p:nvPr/>
        </p:nvPicPr>
        <p:blipFill>
          <a:blip r:embed="rId7"/>
          <a:stretch>
            <a:fillRect/>
          </a:stretch>
        </p:blipFill>
        <p:spPr>
          <a:xfrm>
            <a:off x="9166867" y="3684442"/>
            <a:ext cx="1881572" cy="455980"/>
          </a:xfrm>
          <a:prstGeom prst="rect">
            <a:avLst/>
          </a:prstGeom>
        </p:spPr>
      </p:pic>
      <p:pic>
        <p:nvPicPr>
          <p:cNvPr id="15" name="图片 14"/>
          <p:cNvPicPr>
            <a:picLocks noChangeAspect="1"/>
          </p:cNvPicPr>
          <p:nvPr/>
        </p:nvPicPr>
        <p:blipFill>
          <a:blip r:embed="rId8"/>
          <a:stretch>
            <a:fillRect/>
          </a:stretch>
        </p:blipFill>
        <p:spPr>
          <a:xfrm>
            <a:off x="8702478" y="4087715"/>
            <a:ext cx="3218811" cy="664104"/>
          </a:xfrm>
          <a:prstGeom prst="rect">
            <a:avLst/>
          </a:prstGeom>
        </p:spPr>
      </p:pic>
      <p:pic>
        <p:nvPicPr>
          <p:cNvPr id="16" name="图片 15"/>
          <p:cNvPicPr>
            <a:picLocks noChangeAspect="1"/>
          </p:cNvPicPr>
          <p:nvPr/>
        </p:nvPicPr>
        <p:blipFill>
          <a:blip r:embed="rId9"/>
          <a:stretch>
            <a:fillRect/>
          </a:stretch>
        </p:blipFill>
        <p:spPr>
          <a:xfrm>
            <a:off x="9141982" y="4695275"/>
            <a:ext cx="1931342" cy="600004"/>
          </a:xfrm>
          <a:prstGeom prst="rect">
            <a:avLst/>
          </a:prstGeom>
        </p:spPr>
      </p:pic>
      <p:pic>
        <p:nvPicPr>
          <p:cNvPr id="17" name="图片 16"/>
          <p:cNvPicPr>
            <a:picLocks noChangeAspect="1"/>
          </p:cNvPicPr>
          <p:nvPr/>
        </p:nvPicPr>
        <p:blipFill>
          <a:blip r:embed="rId10"/>
          <a:stretch>
            <a:fillRect/>
          </a:stretch>
        </p:blipFill>
        <p:spPr>
          <a:xfrm>
            <a:off x="9231978" y="5298636"/>
            <a:ext cx="1811160" cy="628920"/>
          </a:xfrm>
          <a:prstGeom prst="rect">
            <a:avLst/>
          </a:prstGeom>
        </p:spPr>
      </p:pic>
      <p:pic>
        <p:nvPicPr>
          <p:cNvPr id="18" name="图片 17"/>
          <p:cNvPicPr>
            <a:picLocks noChangeAspect="1"/>
          </p:cNvPicPr>
          <p:nvPr/>
        </p:nvPicPr>
        <p:blipFill>
          <a:blip r:embed="rId11"/>
          <a:stretch>
            <a:fillRect/>
          </a:stretch>
        </p:blipFill>
        <p:spPr>
          <a:xfrm>
            <a:off x="9190294" y="5914001"/>
            <a:ext cx="2130518" cy="596335"/>
          </a:xfrm>
          <a:prstGeom prst="rect">
            <a:avLst/>
          </a:prstGeom>
        </p:spPr>
      </p:pic>
      <p:sp>
        <p:nvSpPr>
          <p:cNvPr id="19" name="圆角矩形 18"/>
          <p:cNvSpPr/>
          <p:nvPr/>
        </p:nvSpPr>
        <p:spPr>
          <a:xfrm>
            <a:off x="8567430" y="3640527"/>
            <a:ext cx="3376246" cy="2884862"/>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275689" y="4140057"/>
            <a:ext cx="3011055" cy="1481877"/>
          </a:xfrm>
          <a:prstGeom prst="rect">
            <a:avLst/>
          </a:prstGeom>
          <a:noFill/>
          <a:ln w="25400">
            <a:solidFill>
              <a:schemeClr val="accent1">
                <a:shade val="50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046480" y="6216015"/>
            <a:ext cx="3801110" cy="583565"/>
          </a:xfrm>
          <a:prstGeom prst="rect">
            <a:avLst/>
          </a:prstGeom>
          <a:noFill/>
        </p:spPr>
        <p:txBody>
          <a:bodyPr wrap="square" rtlCol="0">
            <a:spAutoFit/>
          </a:bodyPr>
          <a:p>
            <a:r>
              <a:rPr lang="en-US" altLang="zh-CN" sz="1600"/>
              <a:t>Relation between net reaction rate and chemical departure.</a:t>
            </a:r>
            <a:endParaRPr lang="en-US" altLang="zh-CN" sz="1600"/>
          </a:p>
        </p:txBody>
      </p:sp>
      <p:sp>
        <p:nvSpPr>
          <p:cNvPr id="22" name="文本框 21"/>
          <p:cNvSpPr txBox="1"/>
          <p:nvPr/>
        </p:nvSpPr>
        <p:spPr>
          <a:xfrm>
            <a:off x="5633720" y="1463675"/>
            <a:ext cx="6156325" cy="368300"/>
          </a:xfrm>
          <a:prstGeom prst="rect">
            <a:avLst/>
          </a:prstGeom>
          <a:noFill/>
        </p:spPr>
        <p:txBody>
          <a:bodyPr wrap="square" rtlCol="0">
            <a:spAutoFit/>
          </a:bodyPr>
          <a:p>
            <a:r>
              <a:rPr lang="en-US" altLang="zh-CN" dirty="0" smtClean="0"/>
              <a:t>Fitting function for triplet state superfluidity (anisotropy)</a:t>
            </a:r>
            <a:r>
              <a:rPr lang="zh-CN" altLang="en-US" dirty="0" smtClean="0"/>
              <a:t>：</a:t>
            </a:r>
            <a:endParaRPr lang="zh-CN" altLang="en-US" dirty="0"/>
          </a:p>
        </p:txBody>
      </p:sp>
      <p:sp>
        <p:nvSpPr>
          <p:cNvPr id="23" name="文本框 22"/>
          <p:cNvSpPr txBox="1"/>
          <p:nvPr/>
        </p:nvSpPr>
        <p:spPr>
          <a:xfrm>
            <a:off x="99309" y="311911"/>
            <a:ext cx="9458035" cy="521970"/>
          </a:xfrm>
          <a:prstGeom prst="rect">
            <a:avLst/>
          </a:prstGeom>
          <a:noFill/>
        </p:spPr>
        <p:txBody>
          <a:bodyPr wrap="square" rtlCol="0">
            <a:spAutoFit/>
          </a:bodyPr>
          <a:p>
            <a:r>
              <a:rPr lang="en-US" altLang="zh-CN" sz="2800" b="1" dirty="0"/>
              <a:t>Our Cooper pair breaking picture</a:t>
            </a:r>
            <a:endParaRPr lang="en-US" altLang="zh-CN" sz="2800" b="1" dirty="0"/>
          </a:p>
        </p:txBody>
      </p:sp>
      <p:sp>
        <p:nvSpPr>
          <p:cNvPr id="25" name="文本框 24"/>
          <p:cNvSpPr txBox="1"/>
          <p:nvPr/>
        </p:nvSpPr>
        <p:spPr>
          <a:xfrm>
            <a:off x="6165215" y="2889885"/>
            <a:ext cx="4838700" cy="368300"/>
          </a:xfrm>
          <a:prstGeom prst="rect">
            <a:avLst/>
          </a:prstGeom>
          <a:noFill/>
          <a:ln w="15875">
            <a:solidFill>
              <a:schemeClr val="accent1"/>
            </a:solidFill>
          </a:ln>
        </p:spPr>
        <p:txBody>
          <a:bodyPr wrap="square" rtlCol="0">
            <a:spAutoFit/>
          </a:bodyPr>
          <a:p>
            <a:pPr algn="ctr"/>
            <a:r>
              <a:rPr lang="en-US" altLang="zh-CN" b="1"/>
              <a:t>Odd functions of chemical departure </a:t>
            </a:r>
            <a:endParaRPr lang="en-US" altLang="zh-CN" b="1"/>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5589</Words>
  <Application>WPS 演示</Application>
  <PresentationFormat>宽屏</PresentationFormat>
  <Paragraphs>123</Paragraphs>
  <Slides>18</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18</vt:i4>
      </vt:variant>
    </vt:vector>
  </HeadingPairs>
  <TitlesOfParts>
    <vt:vector size="27" baseType="lpstr">
      <vt:lpstr>Arial</vt:lpstr>
      <vt:lpstr>宋体</vt:lpstr>
      <vt:lpstr>Wingdings</vt:lpstr>
      <vt:lpstr>等线</vt:lpstr>
      <vt:lpstr>微软雅黑</vt:lpstr>
      <vt:lpstr>Arial Unicode MS</vt:lpstr>
      <vt:lpstr>等线 Light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wwhyh1</dc:creator>
  <cp:lastModifiedBy>汪卫华</cp:lastModifiedBy>
  <cp:revision>2148</cp:revision>
  <dcterms:created xsi:type="dcterms:W3CDTF">2019-05-15T03:18:00Z</dcterms:created>
  <dcterms:modified xsi:type="dcterms:W3CDTF">2019-10-15T04:45:39Z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