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40"/>
  </p:notesMasterIdLst>
  <p:sldIdLst>
    <p:sldId id="298" r:id="rId2"/>
    <p:sldId id="257" r:id="rId3"/>
    <p:sldId id="258" r:id="rId4"/>
    <p:sldId id="273" r:id="rId5"/>
    <p:sldId id="269" r:id="rId6"/>
    <p:sldId id="299" r:id="rId7"/>
    <p:sldId id="261" r:id="rId8"/>
    <p:sldId id="262" r:id="rId9"/>
    <p:sldId id="373" r:id="rId10"/>
    <p:sldId id="649" r:id="rId11"/>
    <p:sldId id="356" r:id="rId12"/>
    <p:sldId id="380" r:id="rId13"/>
    <p:sldId id="362" r:id="rId14"/>
    <p:sldId id="309" r:id="rId15"/>
    <p:sldId id="310" r:id="rId16"/>
    <p:sldId id="303" r:id="rId17"/>
    <p:sldId id="304" r:id="rId18"/>
    <p:sldId id="349" r:id="rId19"/>
    <p:sldId id="381" r:id="rId20"/>
    <p:sldId id="353" r:id="rId21"/>
    <p:sldId id="297" r:id="rId22"/>
    <p:sldId id="287" r:id="rId23"/>
    <p:sldId id="289" r:id="rId24"/>
    <p:sldId id="655" r:id="rId25"/>
    <p:sldId id="312" r:id="rId26"/>
    <p:sldId id="652" r:id="rId27"/>
    <p:sldId id="346" r:id="rId28"/>
    <p:sldId id="645" r:id="rId29"/>
    <p:sldId id="644" r:id="rId30"/>
    <p:sldId id="653" r:id="rId31"/>
    <p:sldId id="656" r:id="rId32"/>
    <p:sldId id="642" r:id="rId33"/>
    <p:sldId id="654" r:id="rId34"/>
    <p:sldId id="650" r:id="rId35"/>
    <p:sldId id="651" r:id="rId36"/>
    <p:sldId id="364" r:id="rId37"/>
    <p:sldId id="306" r:id="rId38"/>
    <p:sldId id="270" r:id="rId3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407"/>
  </p:normalViewPr>
  <p:slideViewPr>
    <p:cSldViewPr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61F0DC-B624-4217-8FCA-97669072BCD0}" type="doc">
      <dgm:prSet loTypeId="urn:microsoft.com/office/officeart/2005/8/layout/matrix1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CN" altLang="en-US"/>
        </a:p>
      </dgm:t>
    </dgm:pt>
    <dgm:pt modelId="{707E656C-B437-4FC4-9B04-3EB6B8103926}">
      <dgm:prSet phldrT="[文本]" custT="1"/>
      <dgm:spPr/>
      <dgm:t>
        <a:bodyPr/>
        <a:lstStyle/>
        <a:p>
          <a:r>
            <a:rPr lang="en-US" altLang="zh-CN" sz="1600" dirty="0">
              <a:latin typeface="Adobe 黑体 Std R" pitchFamily="34" charset="-122"/>
              <a:ea typeface="Adobe 黑体 Std R"/>
            </a:rPr>
            <a:t>DIBAS for TM</a:t>
          </a:r>
          <a:endParaRPr lang="zh-CN" altLang="en-US" sz="1600" dirty="0">
            <a:latin typeface="Adobe 黑体 Std R" pitchFamily="34" charset="-122"/>
            <a:ea typeface="Adobe 黑体 Std R"/>
          </a:endParaRPr>
        </a:p>
      </dgm:t>
    </dgm:pt>
    <dgm:pt modelId="{96F2BC5A-AAE1-40EE-B7AA-A560B4491CED}" type="parTrans" cxnId="{A34E109E-59E3-490E-8D11-0B41E920E410}">
      <dgm:prSet/>
      <dgm:spPr/>
      <dgm:t>
        <a:bodyPr/>
        <a:lstStyle/>
        <a:p>
          <a:endParaRPr lang="zh-CN" altLang="en-US" sz="1800">
            <a:latin typeface="Adobe 黑体 Std R" pitchFamily="34" charset="-122"/>
            <a:ea typeface="Adobe 黑体 Std R"/>
          </a:endParaRPr>
        </a:p>
      </dgm:t>
    </dgm:pt>
    <dgm:pt modelId="{F5453B15-2AA5-412A-BF73-7A4D56914F99}" type="sibTrans" cxnId="{A34E109E-59E3-490E-8D11-0B41E920E410}">
      <dgm:prSet/>
      <dgm:spPr/>
      <dgm:t>
        <a:bodyPr/>
        <a:lstStyle/>
        <a:p>
          <a:endParaRPr lang="zh-CN" altLang="en-US" sz="1800">
            <a:latin typeface="Adobe 黑体 Std R" pitchFamily="34" charset="-122"/>
            <a:ea typeface="Adobe 黑体 Std R"/>
          </a:endParaRPr>
        </a:p>
      </dgm:t>
    </dgm:pt>
    <dgm:pt modelId="{D55C7199-CDF3-45DD-89BE-833A23734722}">
      <dgm:prSet phldrT="[文本]" custT="1"/>
      <dgm:spPr/>
      <dgm:t>
        <a:bodyPr/>
        <a:lstStyle/>
        <a:p>
          <a:r>
            <a:rPr lang="en-US" altLang="zh-CN" sz="1600" dirty="0">
              <a:latin typeface="Adobe 黑体 Std R" pitchFamily="34" charset="-122"/>
              <a:ea typeface="Adobe 黑体 Std R"/>
            </a:rPr>
            <a:t>Coherent de-dispersion  online folding</a:t>
          </a:r>
          <a:endParaRPr lang="zh-CN" altLang="en-US" sz="1600" dirty="0">
            <a:latin typeface="Adobe 黑体 Std R" pitchFamily="34" charset="-122"/>
            <a:ea typeface="Adobe 黑体 Std R"/>
          </a:endParaRPr>
        </a:p>
      </dgm:t>
    </dgm:pt>
    <dgm:pt modelId="{FC2E2844-EA82-4E17-B6EA-73B57BFB8BF5}" type="parTrans" cxnId="{50E8CA7C-0647-4A0F-BBD0-5D853CE464CB}">
      <dgm:prSet/>
      <dgm:spPr/>
      <dgm:t>
        <a:bodyPr/>
        <a:lstStyle/>
        <a:p>
          <a:endParaRPr lang="zh-CN" altLang="en-US" sz="1800">
            <a:latin typeface="Adobe 黑体 Std R" pitchFamily="34" charset="-122"/>
            <a:ea typeface="Adobe 黑体 Std R"/>
          </a:endParaRPr>
        </a:p>
      </dgm:t>
    </dgm:pt>
    <dgm:pt modelId="{56EF4952-0355-455A-A370-BED488EA6862}" type="sibTrans" cxnId="{50E8CA7C-0647-4A0F-BBD0-5D853CE464CB}">
      <dgm:prSet/>
      <dgm:spPr/>
      <dgm:t>
        <a:bodyPr/>
        <a:lstStyle/>
        <a:p>
          <a:endParaRPr lang="zh-CN" altLang="en-US" sz="1800">
            <a:latin typeface="Adobe 黑体 Std R" pitchFamily="34" charset="-122"/>
            <a:ea typeface="Adobe 黑体 Std R"/>
          </a:endParaRPr>
        </a:p>
      </dgm:t>
    </dgm:pt>
    <dgm:pt modelId="{0631FF80-BF21-4BD8-8A57-B3BA928B6F90}">
      <dgm:prSet phldrT="[文本]" custT="1"/>
      <dgm:spPr/>
      <dgm:t>
        <a:bodyPr/>
        <a:lstStyle/>
        <a:p>
          <a:endParaRPr lang="en-US" altLang="zh-CN" sz="1600" dirty="0">
            <a:latin typeface="Adobe 黑体 Std R" pitchFamily="34" charset="-122"/>
            <a:ea typeface="Adobe 黑体 Std R"/>
          </a:endParaRPr>
        </a:p>
        <a:p>
          <a:r>
            <a:rPr lang="en-US" altLang="zh-CN" sz="1600" dirty="0">
              <a:latin typeface="Adobe 黑体 Std R" pitchFamily="34" charset="-122"/>
              <a:ea typeface="Adobe 黑体 Std R"/>
            </a:rPr>
            <a:t>Incoherent de-dispersion online folding</a:t>
          </a:r>
        </a:p>
        <a:p>
          <a:endParaRPr lang="zh-CN" altLang="en-US" sz="1600" dirty="0">
            <a:latin typeface="Adobe 黑体 Std R" pitchFamily="34" charset="-122"/>
            <a:ea typeface="Adobe 黑体 Std R"/>
          </a:endParaRPr>
        </a:p>
      </dgm:t>
    </dgm:pt>
    <dgm:pt modelId="{A4084AF6-C42F-4C2C-B692-6135DD4E8628}" type="parTrans" cxnId="{DD8F29E4-C9D6-42A9-A8AA-8F60BCAAA6E2}">
      <dgm:prSet/>
      <dgm:spPr/>
      <dgm:t>
        <a:bodyPr/>
        <a:lstStyle/>
        <a:p>
          <a:endParaRPr lang="zh-CN" altLang="en-US" sz="1800">
            <a:latin typeface="Adobe 黑体 Std R" pitchFamily="34" charset="-122"/>
            <a:ea typeface="Adobe 黑体 Std R"/>
          </a:endParaRPr>
        </a:p>
      </dgm:t>
    </dgm:pt>
    <dgm:pt modelId="{8A453ABF-A86E-406F-9BDE-AA86D5A12BA8}" type="sibTrans" cxnId="{DD8F29E4-C9D6-42A9-A8AA-8F60BCAAA6E2}">
      <dgm:prSet/>
      <dgm:spPr/>
      <dgm:t>
        <a:bodyPr/>
        <a:lstStyle/>
        <a:p>
          <a:endParaRPr lang="zh-CN" altLang="en-US" sz="1800">
            <a:latin typeface="Adobe 黑体 Std R" pitchFamily="34" charset="-122"/>
            <a:ea typeface="Adobe 黑体 Std R"/>
          </a:endParaRPr>
        </a:p>
      </dgm:t>
    </dgm:pt>
    <dgm:pt modelId="{E12F8C16-1426-4EC3-9842-6F1DE11E84F3}">
      <dgm:prSet phldrT="[文本]" custT="1"/>
      <dgm:spPr/>
      <dgm:t>
        <a:bodyPr/>
        <a:lstStyle/>
        <a:p>
          <a:r>
            <a:rPr lang="en-US" altLang="zh-CN" sz="1600" dirty="0">
              <a:latin typeface="Adobe 黑体 Std R" pitchFamily="34" charset="-122"/>
              <a:ea typeface="Adobe 黑体 Std R"/>
            </a:rPr>
            <a:t>Coherent de-dispersion search</a:t>
          </a:r>
          <a:endParaRPr lang="zh-CN" altLang="en-US" sz="1600" dirty="0">
            <a:latin typeface="Adobe 黑体 Std R" pitchFamily="34" charset="-122"/>
            <a:ea typeface="Adobe 黑体 Std R"/>
          </a:endParaRPr>
        </a:p>
      </dgm:t>
    </dgm:pt>
    <dgm:pt modelId="{BB08670E-0B5B-4707-B8B1-28F711378C97}" type="sibTrans" cxnId="{0543FFFE-7DFE-4D6E-B3C3-BD76A7ED1509}">
      <dgm:prSet/>
      <dgm:spPr/>
      <dgm:t>
        <a:bodyPr/>
        <a:lstStyle/>
        <a:p>
          <a:endParaRPr lang="zh-CN" altLang="en-US" sz="1800">
            <a:latin typeface="Adobe 黑体 Std R" pitchFamily="34" charset="-122"/>
            <a:ea typeface="Adobe 黑体 Std R"/>
          </a:endParaRPr>
        </a:p>
      </dgm:t>
    </dgm:pt>
    <dgm:pt modelId="{5C00D890-4EDC-408A-A098-474E761A32D8}" type="parTrans" cxnId="{0543FFFE-7DFE-4D6E-B3C3-BD76A7ED1509}">
      <dgm:prSet/>
      <dgm:spPr/>
      <dgm:t>
        <a:bodyPr/>
        <a:lstStyle/>
        <a:p>
          <a:endParaRPr lang="zh-CN" altLang="en-US" sz="1800">
            <a:latin typeface="Adobe 黑体 Std R" pitchFamily="34" charset="-122"/>
            <a:ea typeface="Adobe 黑体 Std R"/>
          </a:endParaRPr>
        </a:p>
      </dgm:t>
    </dgm:pt>
    <dgm:pt modelId="{428EAAA3-56F0-4131-BC2B-9578A6BD3522}">
      <dgm:prSet phldrT="[文本]" custT="1"/>
      <dgm:spPr/>
      <dgm:t>
        <a:bodyPr/>
        <a:lstStyle/>
        <a:p>
          <a:r>
            <a:rPr lang="en-US" altLang="zh-CN" sz="1600" dirty="0">
              <a:latin typeface="Adobe 黑体 Std R" pitchFamily="34" charset="-122"/>
              <a:ea typeface="Adobe 黑体 Std R"/>
            </a:rPr>
            <a:t>Incoherent de-dispersion search</a:t>
          </a:r>
          <a:endParaRPr lang="zh-CN" altLang="en-US" sz="1600" dirty="0">
            <a:latin typeface="Adobe 黑体 Std R" pitchFamily="34" charset="-122"/>
            <a:ea typeface="Adobe 黑体 Std R"/>
          </a:endParaRPr>
        </a:p>
      </dgm:t>
    </dgm:pt>
    <dgm:pt modelId="{5D70F14F-E14C-4EF4-83B6-0D1434D30B8F}" type="sibTrans" cxnId="{694D356B-CA7E-4313-8792-3219B5198619}">
      <dgm:prSet/>
      <dgm:spPr/>
      <dgm:t>
        <a:bodyPr/>
        <a:lstStyle/>
        <a:p>
          <a:endParaRPr lang="zh-CN" altLang="en-US" sz="1800">
            <a:latin typeface="Adobe 黑体 Std R" pitchFamily="34" charset="-122"/>
            <a:ea typeface="Adobe 黑体 Std R"/>
          </a:endParaRPr>
        </a:p>
      </dgm:t>
    </dgm:pt>
    <dgm:pt modelId="{52ACBC08-F6AC-4767-9254-B3E0EEE992F3}" type="parTrans" cxnId="{694D356B-CA7E-4313-8792-3219B5198619}">
      <dgm:prSet/>
      <dgm:spPr/>
      <dgm:t>
        <a:bodyPr/>
        <a:lstStyle/>
        <a:p>
          <a:endParaRPr lang="zh-CN" altLang="en-US" sz="1800">
            <a:latin typeface="Adobe 黑体 Std R" pitchFamily="34" charset="-122"/>
            <a:ea typeface="Adobe 黑体 Std R"/>
          </a:endParaRPr>
        </a:p>
      </dgm:t>
    </dgm:pt>
    <dgm:pt modelId="{A2C9056A-5F50-45B6-B240-0D751B738EB8}" type="pres">
      <dgm:prSet presAssocID="{5F61F0DC-B624-4217-8FCA-97669072BCD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D0BE6A-A4EA-4B46-BC0C-AE1EFE45983D}" type="pres">
      <dgm:prSet presAssocID="{5F61F0DC-B624-4217-8FCA-97669072BCD0}" presName="matrix" presStyleCnt="0"/>
      <dgm:spPr/>
    </dgm:pt>
    <dgm:pt modelId="{336AC748-453F-45E3-8186-7A5C1FFA95ED}" type="pres">
      <dgm:prSet presAssocID="{5F61F0DC-B624-4217-8FCA-97669072BCD0}" presName="tile1" presStyleLbl="node1" presStyleIdx="0" presStyleCnt="4" custLinFactNeighborX="-2835" custLinFactNeighborY="-4925"/>
      <dgm:spPr/>
    </dgm:pt>
    <dgm:pt modelId="{63ECEABD-4898-425F-8669-6796A6CE234D}" type="pres">
      <dgm:prSet presAssocID="{5F61F0DC-B624-4217-8FCA-97669072BCD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4283B52-9F89-44F8-8082-F14594422CCA}" type="pres">
      <dgm:prSet presAssocID="{5F61F0DC-B624-4217-8FCA-97669072BCD0}" presName="tile2" presStyleLbl="node1" presStyleIdx="1" presStyleCnt="4" custLinFactNeighborX="1990"/>
      <dgm:spPr/>
    </dgm:pt>
    <dgm:pt modelId="{EA140A04-5975-4326-8789-EAA7D86A6C02}" type="pres">
      <dgm:prSet presAssocID="{5F61F0DC-B624-4217-8FCA-97669072BCD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C89EC4C-E2B7-4841-A17D-3E2D3EDA8DA5}" type="pres">
      <dgm:prSet presAssocID="{5F61F0DC-B624-4217-8FCA-97669072BCD0}" presName="tile3" presStyleLbl="node1" presStyleIdx="2" presStyleCnt="4"/>
      <dgm:spPr/>
    </dgm:pt>
    <dgm:pt modelId="{39A49CD5-69EB-4F7A-9D01-D295C4291E2C}" type="pres">
      <dgm:prSet presAssocID="{5F61F0DC-B624-4217-8FCA-97669072BCD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4B14995-9985-4AE4-98C9-38EE19808896}" type="pres">
      <dgm:prSet presAssocID="{5F61F0DC-B624-4217-8FCA-97669072BCD0}" presName="tile4" presStyleLbl="node1" presStyleIdx="3" presStyleCnt="4"/>
      <dgm:spPr/>
    </dgm:pt>
    <dgm:pt modelId="{5DF51006-8B24-4DC9-8511-C8E1FE21B5C0}" type="pres">
      <dgm:prSet presAssocID="{5F61F0DC-B624-4217-8FCA-97669072BCD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A8312FA-110C-45D0-AF97-BF458CC95CA0}" type="pres">
      <dgm:prSet presAssocID="{5F61F0DC-B624-4217-8FCA-97669072BCD0}" presName="centerTile" presStyleLbl="fgShp" presStyleIdx="0" presStyleCnt="1" custScaleX="121693" custScaleY="111061">
        <dgm:presLayoutVars>
          <dgm:chMax val="0"/>
          <dgm:chPref val="0"/>
        </dgm:presLayoutVars>
      </dgm:prSet>
      <dgm:spPr/>
    </dgm:pt>
  </dgm:ptLst>
  <dgm:cxnLst>
    <dgm:cxn modelId="{6995CD1B-4EF9-4D92-800C-5290E7A91C3F}" type="presOf" srcId="{428EAAA3-56F0-4131-BC2B-9578A6BD3522}" destId="{34283B52-9F89-44F8-8082-F14594422CCA}" srcOrd="0" destOrd="0" presId="urn:microsoft.com/office/officeart/2005/8/layout/matrix1"/>
    <dgm:cxn modelId="{43DBAF26-5A34-4926-82BD-1D0DC3B1E95A}" type="presOf" srcId="{0631FF80-BF21-4BD8-8A57-B3BA928B6F90}" destId="{5DF51006-8B24-4DC9-8511-C8E1FE21B5C0}" srcOrd="1" destOrd="0" presId="urn:microsoft.com/office/officeart/2005/8/layout/matrix1"/>
    <dgm:cxn modelId="{7C97B026-C553-4889-9202-07D1C4DC7FDD}" type="presOf" srcId="{E12F8C16-1426-4EC3-9842-6F1DE11E84F3}" destId="{63ECEABD-4898-425F-8669-6796A6CE234D}" srcOrd="1" destOrd="0" presId="urn:microsoft.com/office/officeart/2005/8/layout/matrix1"/>
    <dgm:cxn modelId="{921EE44A-A757-49F7-8790-26E421E08B6B}" type="presOf" srcId="{5F61F0DC-B624-4217-8FCA-97669072BCD0}" destId="{A2C9056A-5F50-45B6-B240-0D751B738EB8}" srcOrd="0" destOrd="0" presId="urn:microsoft.com/office/officeart/2005/8/layout/matrix1"/>
    <dgm:cxn modelId="{134F934E-5D66-4E70-BCFA-C92F263232C1}" type="presOf" srcId="{428EAAA3-56F0-4131-BC2B-9578A6BD3522}" destId="{EA140A04-5975-4326-8789-EAA7D86A6C02}" srcOrd="1" destOrd="0" presId="urn:microsoft.com/office/officeart/2005/8/layout/matrix1"/>
    <dgm:cxn modelId="{694D356B-CA7E-4313-8792-3219B5198619}" srcId="{707E656C-B437-4FC4-9B04-3EB6B8103926}" destId="{428EAAA3-56F0-4131-BC2B-9578A6BD3522}" srcOrd="1" destOrd="0" parTransId="{52ACBC08-F6AC-4767-9254-B3E0EEE992F3}" sibTransId="{5D70F14F-E14C-4EF4-83B6-0D1434D30B8F}"/>
    <dgm:cxn modelId="{8240B479-DE61-45DB-8EC4-0BBDEE147948}" type="presOf" srcId="{E12F8C16-1426-4EC3-9842-6F1DE11E84F3}" destId="{336AC748-453F-45E3-8186-7A5C1FFA95ED}" srcOrd="0" destOrd="0" presId="urn:microsoft.com/office/officeart/2005/8/layout/matrix1"/>
    <dgm:cxn modelId="{9ECD727B-A746-4264-97DB-A80D0A9A5F33}" type="presOf" srcId="{707E656C-B437-4FC4-9B04-3EB6B8103926}" destId="{AA8312FA-110C-45D0-AF97-BF458CC95CA0}" srcOrd="0" destOrd="0" presId="urn:microsoft.com/office/officeart/2005/8/layout/matrix1"/>
    <dgm:cxn modelId="{50E8CA7C-0647-4A0F-BBD0-5D853CE464CB}" srcId="{707E656C-B437-4FC4-9B04-3EB6B8103926}" destId="{D55C7199-CDF3-45DD-89BE-833A23734722}" srcOrd="2" destOrd="0" parTransId="{FC2E2844-EA82-4E17-B6EA-73B57BFB8BF5}" sibTransId="{56EF4952-0355-455A-A370-BED488EA6862}"/>
    <dgm:cxn modelId="{A34E109E-59E3-490E-8D11-0B41E920E410}" srcId="{5F61F0DC-B624-4217-8FCA-97669072BCD0}" destId="{707E656C-B437-4FC4-9B04-3EB6B8103926}" srcOrd="0" destOrd="0" parTransId="{96F2BC5A-AAE1-40EE-B7AA-A560B4491CED}" sibTransId="{F5453B15-2AA5-412A-BF73-7A4D56914F99}"/>
    <dgm:cxn modelId="{1AD6BDA5-9346-4035-8172-E5317CB5AAF3}" type="presOf" srcId="{0631FF80-BF21-4BD8-8A57-B3BA928B6F90}" destId="{74B14995-9985-4AE4-98C9-38EE19808896}" srcOrd="0" destOrd="0" presId="urn:microsoft.com/office/officeart/2005/8/layout/matrix1"/>
    <dgm:cxn modelId="{A0FD40CE-39CE-4555-871B-DCE1BEC145FF}" type="presOf" srcId="{D55C7199-CDF3-45DD-89BE-833A23734722}" destId="{4C89EC4C-E2B7-4841-A17D-3E2D3EDA8DA5}" srcOrd="0" destOrd="0" presId="urn:microsoft.com/office/officeart/2005/8/layout/matrix1"/>
    <dgm:cxn modelId="{DD8F29E4-C9D6-42A9-A8AA-8F60BCAAA6E2}" srcId="{707E656C-B437-4FC4-9B04-3EB6B8103926}" destId="{0631FF80-BF21-4BD8-8A57-B3BA928B6F90}" srcOrd="3" destOrd="0" parTransId="{A4084AF6-C42F-4C2C-B692-6135DD4E8628}" sibTransId="{8A453ABF-A86E-406F-9BDE-AA86D5A12BA8}"/>
    <dgm:cxn modelId="{A6587AEC-B019-4474-9A9D-A4D224D01298}" type="presOf" srcId="{D55C7199-CDF3-45DD-89BE-833A23734722}" destId="{39A49CD5-69EB-4F7A-9D01-D295C4291E2C}" srcOrd="1" destOrd="0" presId="urn:microsoft.com/office/officeart/2005/8/layout/matrix1"/>
    <dgm:cxn modelId="{0543FFFE-7DFE-4D6E-B3C3-BD76A7ED1509}" srcId="{707E656C-B437-4FC4-9B04-3EB6B8103926}" destId="{E12F8C16-1426-4EC3-9842-6F1DE11E84F3}" srcOrd="0" destOrd="0" parTransId="{5C00D890-4EDC-408A-A098-474E761A32D8}" sibTransId="{BB08670E-0B5B-4707-B8B1-28F711378C97}"/>
    <dgm:cxn modelId="{6CF40C36-2BA9-43E1-AEE3-B554D3AF50F3}" type="presParOf" srcId="{A2C9056A-5F50-45B6-B240-0D751B738EB8}" destId="{0ED0BE6A-A4EA-4B46-BC0C-AE1EFE45983D}" srcOrd="0" destOrd="0" presId="urn:microsoft.com/office/officeart/2005/8/layout/matrix1"/>
    <dgm:cxn modelId="{25E25E84-1BD9-49C1-A35A-A8CE0BDD5EBB}" type="presParOf" srcId="{0ED0BE6A-A4EA-4B46-BC0C-AE1EFE45983D}" destId="{336AC748-453F-45E3-8186-7A5C1FFA95ED}" srcOrd="0" destOrd="0" presId="urn:microsoft.com/office/officeart/2005/8/layout/matrix1"/>
    <dgm:cxn modelId="{08210F52-D152-4C65-A3A4-FB6EE41381EA}" type="presParOf" srcId="{0ED0BE6A-A4EA-4B46-BC0C-AE1EFE45983D}" destId="{63ECEABD-4898-425F-8669-6796A6CE234D}" srcOrd="1" destOrd="0" presId="urn:microsoft.com/office/officeart/2005/8/layout/matrix1"/>
    <dgm:cxn modelId="{A5663F00-F011-419C-A451-051F738D4F1C}" type="presParOf" srcId="{0ED0BE6A-A4EA-4B46-BC0C-AE1EFE45983D}" destId="{34283B52-9F89-44F8-8082-F14594422CCA}" srcOrd="2" destOrd="0" presId="urn:microsoft.com/office/officeart/2005/8/layout/matrix1"/>
    <dgm:cxn modelId="{4FEF76D2-8CD3-49CD-8174-545B2AFA9065}" type="presParOf" srcId="{0ED0BE6A-A4EA-4B46-BC0C-AE1EFE45983D}" destId="{EA140A04-5975-4326-8789-EAA7D86A6C02}" srcOrd="3" destOrd="0" presId="urn:microsoft.com/office/officeart/2005/8/layout/matrix1"/>
    <dgm:cxn modelId="{F944A13D-B37B-4DBC-A72B-62CB7A2B41F3}" type="presParOf" srcId="{0ED0BE6A-A4EA-4B46-BC0C-AE1EFE45983D}" destId="{4C89EC4C-E2B7-4841-A17D-3E2D3EDA8DA5}" srcOrd="4" destOrd="0" presId="urn:microsoft.com/office/officeart/2005/8/layout/matrix1"/>
    <dgm:cxn modelId="{00627746-C275-4E13-8969-B37DB0F6EFEC}" type="presParOf" srcId="{0ED0BE6A-A4EA-4B46-BC0C-AE1EFE45983D}" destId="{39A49CD5-69EB-4F7A-9D01-D295C4291E2C}" srcOrd="5" destOrd="0" presId="urn:microsoft.com/office/officeart/2005/8/layout/matrix1"/>
    <dgm:cxn modelId="{2321C416-B73C-45DF-8C1D-4ECB98E677B6}" type="presParOf" srcId="{0ED0BE6A-A4EA-4B46-BC0C-AE1EFE45983D}" destId="{74B14995-9985-4AE4-98C9-38EE19808896}" srcOrd="6" destOrd="0" presId="urn:microsoft.com/office/officeart/2005/8/layout/matrix1"/>
    <dgm:cxn modelId="{EE274B71-0EE9-4F0B-9D38-2FBE31230046}" type="presParOf" srcId="{0ED0BE6A-A4EA-4B46-BC0C-AE1EFE45983D}" destId="{5DF51006-8B24-4DC9-8511-C8E1FE21B5C0}" srcOrd="7" destOrd="0" presId="urn:microsoft.com/office/officeart/2005/8/layout/matrix1"/>
    <dgm:cxn modelId="{1742D06B-6D9B-4279-836E-B276E90D55A8}" type="presParOf" srcId="{A2C9056A-5F50-45B6-B240-0D751B738EB8}" destId="{AA8312FA-110C-45D0-AF97-BF458CC95CA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2CECD1-E5B0-7143-BE1D-83D1C7FE534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zh-CN" altLang="en-US"/>
        </a:p>
      </dgm:t>
    </dgm:pt>
    <dgm:pt modelId="{3B8A6380-7766-9147-9020-026DBF4F8CC2}">
      <dgm:prSet/>
      <dgm:spPr/>
      <dgm:t>
        <a:bodyPr/>
        <a:lstStyle/>
        <a:p>
          <a:r>
            <a:rPr lang="en-US"/>
            <a:t>Mode: incoherent de-dispersion</a:t>
          </a:r>
          <a:endParaRPr lang="zh-CN"/>
        </a:p>
      </dgm:t>
    </dgm:pt>
    <dgm:pt modelId="{1507DEAA-FBEC-544D-BB5A-DC262869B5D1}" type="parTrans" cxnId="{C5D7F06B-0C74-C043-A347-E79C95E367AA}">
      <dgm:prSet/>
      <dgm:spPr/>
      <dgm:t>
        <a:bodyPr/>
        <a:lstStyle/>
        <a:p>
          <a:endParaRPr lang="zh-CN" altLang="en-US"/>
        </a:p>
      </dgm:t>
    </dgm:pt>
    <dgm:pt modelId="{6E1D7A75-A973-6D47-9ADD-390F148617CE}" type="sibTrans" cxnId="{C5D7F06B-0C74-C043-A347-E79C95E367AA}">
      <dgm:prSet/>
      <dgm:spPr/>
      <dgm:t>
        <a:bodyPr/>
        <a:lstStyle/>
        <a:p>
          <a:endParaRPr lang="zh-CN" altLang="en-US"/>
        </a:p>
      </dgm:t>
    </dgm:pt>
    <dgm:pt modelId="{0A6D2955-FAF8-1C44-898E-676E23FEE063}">
      <dgm:prSet/>
      <dgm:spPr/>
      <dgm:t>
        <a:bodyPr/>
        <a:lstStyle/>
        <a:p>
          <a:r>
            <a:rPr lang="en-US"/>
            <a:t>on-line folding</a:t>
          </a:r>
          <a:endParaRPr lang="zh-CN"/>
        </a:p>
      </dgm:t>
    </dgm:pt>
    <dgm:pt modelId="{33FDAD9B-7281-104E-986A-8213F9082C6B}" type="parTrans" cxnId="{A844270F-6FFF-454B-9DFC-02AADA4E7FC0}">
      <dgm:prSet/>
      <dgm:spPr/>
      <dgm:t>
        <a:bodyPr/>
        <a:lstStyle/>
        <a:p>
          <a:endParaRPr lang="zh-CN" altLang="en-US"/>
        </a:p>
      </dgm:t>
    </dgm:pt>
    <dgm:pt modelId="{11820733-8A95-FF43-85EA-BFF8C03CF086}" type="sibTrans" cxnId="{A844270F-6FFF-454B-9DFC-02AADA4E7FC0}">
      <dgm:prSet/>
      <dgm:spPr/>
      <dgm:t>
        <a:bodyPr/>
        <a:lstStyle/>
        <a:p>
          <a:endParaRPr lang="zh-CN" altLang="en-US"/>
        </a:p>
      </dgm:t>
    </dgm:pt>
    <dgm:pt modelId="{ED7C2D59-729B-CB43-8323-50EA844B964B}">
      <dgm:prSet/>
      <dgm:spPr/>
      <dgm:t>
        <a:bodyPr/>
        <a:lstStyle/>
        <a:p>
          <a:r>
            <a:rPr lang="en-US"/>
            <a:t>pulsar search</a:t>
          </a:r>
          <a:endParaRPr lang="zh-CN"/>
        </a:p>
      </dgm:t>
    </dgm:pt>
    <dgm:pt modelId="{908D0717-4C5B-D84C-902F-B089499FE4D6}" type="parTrans" cxnId="{FE2FD46F-7CFA-0B41-B57D-68511C4DDF13}">
      <dgm:prSet/>
      <dgm:spPr/>
      <dgm:t>
        <a:bodyPr/>
        <a:lstStyle/>
        <a:p>
          <a:endParaRPr lang="zh-CN" altLang="en-US"/>
        </a:p>
      </dgm:t>
    </dgm:pt>
    <dgm:pt modelId="{0A42C306-2B46-1E43-BDB8-ED719B74CC37}" type="sibTrans" cxnId="{FE2FD46F-7CFA-0B41-B57D-68511C4DDF13}">
      <dgm:prSet/>
      <dgm:spPr/>
      <dgm:t>
        <a:bodyPr/>
        <a:lstStyle/>
        <a:p>
          <a:endParaRPr lang="zh-CN" altLang="en-US"/>
        </a:p>
      </dgm:t>
    </dgm:pt>
    <dgm:pt modelId="{E6723BFC-3BF6-554A-9BF5-E9B00C68353D}">
      <dgm:prSet/>
      <dgm:spPr/>
      <dgm:t>
        <a:bodyPr/>
        <a:lstStyle/>
        <a:p>
          <a:r>
            <a:rPr lang="en-US"/>
            <a:t>real time FRB </a:t>
          </a:r>
          <a:endParaRPr lang="zh-CN"/>
        </a:p>
      </dgm:t>
    </dgm:pt>
    <dgm:pt modelId="{BCB9A9BE-7C4F-4643-B7E9-E47A1F09C8A5}" type="parTrans" cxnId="{ABFF9EEF-9EB5-034F-953E-1CCB35D18AA8}">
      <dgm:prSet/>
      <dgm:spPr/>
      <dgm:t>
        <a:bodyPr/>
        <a:lstStyle/>
        <a:p>
          <a:endParaRPr lang="zh-CN" altLang="en-US"/>
        </a:p>
      </dgm:t>
    </dgm:pt>
    <dgm:pt modelId="{101EB19F-7280-AA4B-A943-2D861A6465B6}" type="sibTrans" cxnId="{ABFF9EEF-9EB5-034F-953E-1CCB35D18AA8}">
      <dgm:prSet/>
      <dgm:spPr/>
      <dgm:t>
        <a:bodyPr/>
        <a:lstStyle/>
        <a:p>
          <a:endParaRPr lang="zh-CN" altLang="en-US"/>
        </a:p>
      </dgm:t>
    </dgm:pt>
    <dgm:pt modelId="{B4E701DD-688D-FD4D-A9A2-E90065DC95E2}" type="pres">
      <dgm:prSet presAssocID="{092CECD1-E5B0-7143-BE1D-83D1C7FE534C}" presName="compositeShape" presStyleCnt="0">
        <dgm:presLayoutVars>
          <dgm:dir/>
          <dgm:resizeHandles/>
        </dgm:presLayoutVars>
      </dgm:prSet>
      <dgm:spPr/>
    </dgm:pt>
    <dgm:pt modelId="{8A0737E9-8312-FE45-A58D-72C8B776DC22}" type="pres">
      <dgm:prSet presAssocID="{092CECD1-E5B0-7143-BE1D-83D1C7FE534C}" presName="pyramid" presStyleLbl="node1" presStyleIdx="0" presStyleCnt="1"/>
      <dgm:spPr/>
    </dgm:pt>
    <dgm:pt modelId="{F9E71FE6-EC7A-3745-A0D7-13D9A81171B0}" type="pres">
      <dgm:prSet presAssocID="{092CECD1-E5B0-7143-BE1D-83D1C7FE534C}" presName="theList" presStyleCnt="0"/>
      <dgm:spPr/>
    </dgm:pt>
    <dgm:pt modelId="{B4EFE7E4-40C2-184D-87BF-E0E87183E5C5}" type="pres">
      <dgm:prSet presAssocID="{3B8A6380-7766-9147-9020-026DBF4F8CC2}" presName="aNode" presStyleLbl="fgAcc1" presStyleIdx="0" presStyleCnt="4">
        <dgm:presLayoutVars>
          <dgm:bulletEnabled val="1"/>
        </dgm:presLayoutVars>
      </dgm:prSet>
      <dgm:spPr/>
    </dgm:pt>
    <dgm:pt modelId="{0988473D-60C6-384E-B108-B9A386453D1D}" type="pres">
      <dgm:prSet presAssocID="{3B8A6380-7766-9147-9020-026DBF4F8CC2}" presName="aSpace" presStyleCnt="0"/>
      <dgm:spPr/>
    </dgm:pt>
    <dgm:pt modelId="{A8F4F484-7BE5-EB43-9726-0FDC1DF7A95B}" type="pres">
      <dgm:prSet presAssocID="{0A6D2955-FAF8-1C44-898E-676E23FEE063}" presName="aNode" presStyleLbl="fgAcc1" presStyleIdx="1" presStyleCnt="4">
        <dgm:presLayoutVars>
          <dgm:bulletEnabled val="1"/>
        </dgm:presLayoutVars>
      </dgm:prSet>
      <dgm:spPr/>
    </dgm:pt>
    <dgm:pt modelId="{5A247FB5-EA4A-B44A-A2CE-7B2BFCAEEA6F}" type="pres">
      <dgm:prSet presAssocID="{0A6D2955-FAF8-1C44-898E-676E23FEE063}" presName="aSpace" presStyleCnt="0"/>
      <dgm:spPr/>
    </dgm:pt>
    <dgm:pt modelId="{576E06DB-E32B-6E41-B991-7217533E5B88}" type="pres">
      <dgm:prSet presAssocID="{ED7C2D59-729B-CB43-8323-50EA844B964B}" presName="aNode" presStyleLbl="fgAcc1" presStyleIdx="2" presStyleCnt="4">
        <dgm:presLayoutVars>
          <dgm:bulletEnabled val="1"/>
        </dgm:presLayoutVars>
      </dgm:prSet>
      <dgm:spPr/>
    </dgm:pt>
    <dgm:pt modelId="{F177E197-B941-694D-BDD8-8C3EB25D9451}" type="pres">
      <dgm:prSet presAssocID="{ED7C2D59-729B-CB43-8323-50EA844B964B}" presName="aSpace" presStyleCnt="0"/>
      <dgm:spPr/>
    </dgm:pt>
    <dgm:pt modelId="{A01417D3-EF91-2047-AAAF-579BA76154DF}" type="pres">
      <dgm:prSet presAssocID="{E6723BFC-3BF6-554A-9BF5-E9B00C68353D}" presName="aNode" presStyleLbl="fgAcc1" presStyleIdx="3" presStyleCnt="4">
        <dgm:presLayoutVars>
          <dgm:bulletEnabled val="1"/>
        </dgm:presLayoutVars>
      </dgm:prSet>
      <dgm:spPr/>
    </dgm:pt>
    <dgm:pt modelId="{A96558B8-3300-7245-B53F-C6915C741AE8}" type="pres">
      <dgm:prSet presAssocID="{E6723BFC-3BF6-554A-9BF5-E9B00C68353D}" presName="aSpace" presStyleCnt="0"/>
      <dgm:spPr/>
    </dgm:pt>
  </dgm:ptLst>
  <dgm:cxnLst>
    <dgm:cxn modelId="{30697D04-AE24-3449-AE63-AB03B65E4096}" type="presOf" srcId="{0A6D2955-FAF8-1C44-898E-676E23FEE063}" destId="{A8F4F484-7BE5-EB43-9726-0FDC1DF7A95B}" srcOrd="0" destOrd="0" presId="urn:microsoft.com/office/officeart/2005/8/layout/pyramid2"/>
    <dgm:cxn modelId="{A844270F-6FFF-454B-9DFC-02AADA4E7FC0}" srcId="{092CECD1-E5B0-7143-BE1D-83D1C7FE534C}" destId="{0A6D2955-FAF8-1C44-898E-676E23FEE063}" srcOrd="1" destOrd="0" parTransId="{33FDAD9B-7281-104E-986A-8213F9082C6B}" sibTransId="{11820733-8A95-FF43-85EA-BFF8C03CF086}"/>
    <dgm:cxn modelId="{2A8B1A1A-5AC9-434E-99CE-B288A2E122B6}" type="presOf" srcId="{E6723BFC-3BF6-554A-9BF5-E9B00C68353D}" destId="{A01417D3-EF91-2047-AAAF-579BA76154DF}" srcOrd="0" destOrd="0" presId="urn:microsoft.com/office/officeart/2005/8/layout/pyramid2"/>
    <dgm:cxn modelId="{0944CC21-9F70-7F45-90C8-5210AC134342}" type="presOf" srcId="{ED7C2D59-729B-CB43-8323-50EA844B964B}" destId="{576E06DB-E32B-6E41-B991-7217533E5B88}" srcOrd="0" destOrd="0" presId="urn:microsoft.com/office/officeart/2005/8/layout/pyramid2"/>
    <dgm:cxn modelId="{16838B44-C5D0-3F42-BE4A-EE9E87C013EF}" type="presOf" srcId="{3B8A6380-7766-9147-9020-026DBF4F8CC2}" destId="{B4EFE7E4-40C2-184D-87BF-E0E87183E5C5}" srcOrd="0" destOrd="0" presId="urn:microsoft.com/office/officeart/2005/8/layout/pyramid2"/>
    <dgm:cxn modelId="{C5D7F06B-0C74-C043-A347-E79C95E367AA}" srcId="{092CECD1-E5B0-7143-BE1D-83D1C7FE534C}" destId="{3B8A6380-7766-9147-9020-026DBF4F8CC2}" srcOrd="0" destOrd="0" parTransId="{1507DEAA-FBEC-544D-BB5A-DC262869B5D1}" sibTransId="{6E1D7A75-A973-6D47-9ADD-390F148617CE}"/>
    <dgm:cxn modelId="{FE2FD46F-7CFA-0B41-B57D-68511C4DDF13}" srcId="{092CECD1-E5B0-7143-BE1D-83D1C7FE534C}" destId="{ED7C2D59-729B-CB43-8323-50EA844B964B}" srcOrd="2" destOrd="0" parTransId="{908D0717-4C5B-D84C-902F-B089499FE4D6}" sibTransId="{0A42C306-2B46-1E43-BDB8-ED719B74CC37}"/>
    <dgm:cxn modelId="{DAB75BAF-2CAB-1447-8EC3-F98BAD176971}" type="presOf" srcId="{092CECD1-E5B0-7143-BE1D-83D1C7FE534C}" destId="{B4E701DD-688D-FD4D-A9A2-E90065DC95E2}" srcOrd="0" destOrd="0" presId="urn:microsoft.com/office/officeart/2005/8/layout/pyramid2"/>
    <dgm:cxn modelId="{ABFF9EEF-9EB5-034F-953E-1CCB35D18AA8}" srcId="{092CECD1-E5B0-7143-BE1D-83D1C7FE534C}" destId="{E6723BFC-3BF6-554A-9BF5-E9B00C68353D}" srcOrd="3" destOrd="0" parTransId="{BCB9A9BE-7C4F-4643-B7E9-E47A1F09C8A5}" sibTransId="{101EB19F-7280-AA4B-A943-2D861A6465B6}"/>
    <dgm:cxn modelId="{C3619319-1BC3-5D4B-9ECE-CFEAE39212DD}" type="presParOf" srcId="{B4E701DD-688D-FD4D-A9A2-E90065DC95E2}" destId="{8A0737E9-8312-FE45-A58D-72C8B776DC22}" srcOrd="0" destOrd="0" presId="urn:microsoft.com/office/officeart/2005/8/layout/pyramid2"/>
    <dgm:cxn modelId="{524D74CC-2E46-5848-9E6B-106CF5B31C0A}" type="presParOf" srcId="{B4E701DD-688D-FD4D-A9A2-E90065DC95E2}" destId="{F9E71FE6-EC7A-3745-A0D7-13D9A81171B0}" srcOrd="1" destOrd="0" presId="urn:microsoft.com/office/officeart/2005/8/layout/pyramid2"/>
    <dgm:cxn modelId="{141F737B-7B7C-7046-A1A3-370194CD65EE}" type="presParOf" srcId="{F9E71FE6-EC7A-3745-A0D7-13D9A81171B0}" destId="{B4EFE7E4-40C2-184D-87BF-E0E87183E5C5}" srcOrd="0" destOrd="0" presId="urn:microsoft.com/office/officeart/2005/8/layout/pyramid2"/>
    <dgm:cxn modelId="{C85D4F2D-9237-974F-9D5B-B3220951A947}" type="presParOf" srcId="{F9E71FE6-EC7A-3745-A0D7-13D9A81171B0}" destId="{0988473D-60C6-384E-B108-B9A386453D1D}" srcOrd="1" destOrd="0" presId="urn:microsoft.com/office/officeart/2005/8/layout/pyramid2"/>
    <dgm:cxn modelId="{939A4AEB-5675-604D-A509-B15DC750DAB2}" type="presParOf" srcId="{F9E71FE6-EC7A-3745-A0D7-13D9A81171B0}" destId="{A8F4F484-7BE5-EB43-9726-0FDC1DF7A95B}" srcOrd="2" destOrd="0" presId="urn:microsoft.com/office/officeart/2005/8/layout/pyramid2"/>
    <dgm:cxn modelId="{5EAD69D9-793A-3F4F-BFEC-A6E2408252DD}" type="presParOf" srcId="{F9E71FE6-EC7A-3745-A0D7-13D9A81171B0}" destId="{5A247FB5-EA4A-B44A-A2CE-7B2BFCAEEA6F}" srcOrd="3" destOrd="0" presId="urn:microsoft.com/office/officeart/2005/8/layout/pyramid2"/>
    <dgm:cxn modelId="{61AA0CE9-6978-E046-BE96-54C16B3A07A5}" type="presParOf" srcId="{F9E71FE6-EC7A-3745-A0D7-13D9A81171B0}" destId="{576E06DB-E32B-6E41-B991-7217533E5B88}" srcOrd="4" destOrd="0" presId="urn:microsoft.com/office/officeart/2005/8/layout/pyramid2"/>
    <dgm:cxn modelId="{735F419C-1A36-4C48-AE71-E8BC5A30225E}" type="presParOf" srcId="{F9E71FE6-EC7A-3745-A0D7-13D9A81171B0}" destId="{F177E197-B941-694D-BDD8-8C3EB25D9451}" srcOrd="5" destOrd="0" presId="urn:microsoft.com/office/officeart/2005/8/layout/pyramid2"/>
    <dgm:cxn modelId="{F0814568-BE09-3243-B126-D94ADEC65DD0}" type="presParOf" srcId="{F9E71FE6-EC7A-3745-A0D7-13D9A81171B0}" destId="{A01417D3-EF91-2047-AAAF-579BA76154DF}" srcOrd="6" destOrd="0" presId="urn:microsoft.com/office/officeart/2005/8/layout/pyramid2"/>
    <dgm:cxn modelId="{2E93ED6C-C876-FE4A-8139-1CA93E6EA161}" type="presParOf" srcId="{F9E71FE6-EC7A-3745-A0D7-13D9A81171B0}" destId="{A96558B8-3300-7245-B53F-C6915C741AE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AC748-453F-45E3-8186-7A5C1FFA95ED}">
      <dsp:nvSpPr>
        <dsp:cNvPr id="0" name=""/>
        <dsp:cNvSpPr/>
      </dsp:nvSpPr>
      <dsp:spPr>
        <a:xfrm rot="16200000">
          <a:off x="405638" y="-405638"/>
          <a:ext cx="2010524" cy="2821801"/>
        </a:xfrm>
        <a:prstGeom prst="round1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Adobe 黑体 Std R" pitchFamily="34" charset="-122"/>
              <a:ea typeface="Adobe 黑体 Std R"/>
            </a:rPr>
            <a:t>Coherent de-dispersion search</a:t>
          </a:r>
          <a:endParaRPr lang="zh-CN" altLang="en-US" sz="1600" kern="1200" dirty="0">
            <a:latin typeface="Adobe 黑体 Std R" pitchFamily="34" charset="-122"/>
            <a:ea typeface="Adobe 黑体 Std R"/>
          </a:endParaRPr>
        </a:p>
      </dsp:txBody>
      <dsp:txXfrm rot="5400000">
        <a:off x="-1" y="1"/>
        <a:ext cx="2821801" cy="1507893"/>
      </dsp:txXfrm>
    </dsp:sp>
    <dsp:sp modelId="{34283B52-9F89-44F8-8082-F14594422CCA}">
      <dsp:nvSpPr>
        <dsp:cNvPr id="0" name=""/>
        <dsp:cNvSpPr/>
      </dsp:nvSpPr>
      <dsp:spPr>
        <a:xfrm>
          <a:off x="2821801" y="0"/>
          <a:ext cx="2821801" cy="2010524"/>
        </a:xfrm>
        <a:prstGeom prst="round1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Adobe 黑体 Std R" pitchFamily="34" charset="-122"/>
              <a:ea typeface="Adobe 黑体 Std R"/>
            </a:rPr>
            <a:t>Incoherent de-dispersion search</a:t>
          </a:r>
          <a:endParaRPr lang="zh-CN" altLang="en-US" sz="1600" kern="1200" dirty="0">
            <a:latin typeface="Adobe 黑体 Std R" pitchFamily="34" charset="-122"/>
            <a:ea typeface="Adobe 黑体 Std R"/>
          </a:endParaRPr>
        </a:p>
      </dsp:txBody>
      <dsp:txXfrm>
        <a:off x="2821801" y="0"/>
        <a:ext cx="2821801" cy="1507893"/>
      </dsp:txXfrm>
    </dsp:sp>
    <dsp:sp modelId="{4C89EC4C-E2B7-4841-A17D-3E2D3EDA8DA5}">
      <dsp:nvSpPr>
        <dsp:cNvPr id="0" name=""/>
        <dsp:cNvSpPr/>
      </dsp:nvSpPr>
      <dsp:spPr>
        <a:xfrm rot="10800000">
          <a:off x="0" y="2010524"/>
          <a:ext cx="2821801" cy="2010524"/>
        </a:xfrm>
        <a:prstGeom prst="round1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Adobe 黑体 Std R" pitchFamily="34" charset="-122"/>
              <a:ea typeface="Adobe 黑体 Std R"/>
            </a:rPr>
            <a:t>Coherent de-dispersion  online folding</a:t>
          </a:r>
          <a:endParaRPr lang="zh-CN" altLang="en-US" sz="1600" kern="1200" dirty="0">
            <a:latin typeface="Adobe 黑体 Std R" pitchFamily="34" charset="-122"/>
            <a:ea typeface="Adobe 黑体 Std R"/>
          </a:endParaRPr>
        </a:p>
      </dsp:txBody>
      <dsp:txXfrm rot="10800000">
        <a:off x="0" y="2513154"/>
        <a:ext cx="2821801" cy="1507893"/>
      </dsp:txXfrm>
    </dsp:sp>
    <dsp:sp modelId="{74B14995-9985-4AE4-98C9-38EE19808896}">
      <dsp:nvSpPr>
        <dsp:cNvPr id="0" name=""/>
        <dsp:cNvSpPr/>
      </dsp:nvSpPr>
      <dsp:spPr>
        <a:xfrm rot="5400000">
          <a:off x="3227439" y="1604885"/>
          <a:ext cx="2010524" cy="2821801"/>
        </a:xfrm>
        <a:prstGeom prst="round1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1600" kern="1200" dirty="0">
            <a:latin typeface="Adobe 黑体 Std R" pitchFamily="34" charset="-122"/>
            <a:ea typeface="Adobe 黑体 Std R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Adobe 黑体 Std R" pitchFamily="34" charset="-122"/>
              <a:ea typeface="Adobe 黑体 Std R"/>
            </a:rPr>
            <a:t>Incoherent de-dispersion online folding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 dirty="0">
            <a:latin typeface="Adobe 黑体 Std R" pitchFamily="34" charset="-122"/>
            <a:ea typeface="Adobe 黑体 Std R"/>
          </a:endParaRPr>
        </a:p>
      </dsp:txBody>
      <dsp:txXfrm rot="-5400000">
        <a:off x="2821801" y="2513155"/>
        <a:ext cx="2821801" cy="1507893"/>
      </dsp:txXfrm>
    </dsp:sp>
    <dsp:sp modelId="{AA8312FA-110C-45D0-AF97-BF458CC95CA0}">
      <dsp:nvSpPr>
        <dsp:cNvPr id="0" name=""/>
        <dsp:cNvSpPr/>
      </dsp:nvSpPr>
      <dsp:spPr>
        <a:xfrm>
          <a:off x="1791620" y="1452296"/>
          <a:ext cx="2060360" cy="1116454"/>
        </a:xfrm>
        <a:prstGeom prst="round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Adobe 黑体 Std R" pitchFamily="34" charset="-122"/>
              <a:ea typeface="Adobe 黑体 Std R"/>
            </a:rPr>
            <a:t>DIBAS for TM</a:t>
          </a:r>
          <a:endParaRPr lang="zh-CN" altLang="en-US" sz="1600" kern="1200" dirty="0">
            <a:latin typeface="Adobe 黑体 Std R" pitchFamily="34" charset="-122"/>
            <a:ea typeface="Adobe 黑体 Std R"/>
          </a:endParaRPr>
        </a:p>
      </dsp:txBody>
      <dsp:txXfrm>
        <a:off x="1846121" y="1506797"/>
        <a:ext cx="1951358" cy="1007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737E9-8312-FE45-A58D-72C8B776DC22}">
      <dsp:nvSpPr>
        <dsp:cNvPr id="0" name=""/>
        <dsp:cNvSpPr/>
      </dsp:nvSpPr>
      <dsp:spPr>
        <a:xfrm>
          <a:off x="0" y="0"/>
          <a:ext cx="3381245" cy="466331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FE7E4-40C2-184D-87BF-E0E87183E5C5}">
      <dsp:nvSpPr>
        <dsp:cNvPr id="0" name=""/>
        <dsp:cNvSpPr/>
      </dsp:nvSpPr>
      <dsp:spPr>
        <a:xfrm>
          <a:off x="1690622" y="466787"/>
          <a:ext cx="2197809" cy="8288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Mode: incoherent de-dispersion</a:t>
          </a:r>
          <a:endParaRPr lang="zh-CN" sz="2100" kern="1200"/>
        </a:p>
      </dsp:txBody>
      <dsp:txXfrm>
        <a:off x="1731082" y="507247"/>
        <a:ext cx="2116889" cy="747911"/>
      </dsp:txXfrm>
    </dsp:sp>
    <dsp:sp modelId="{A8F4F484-7BE5-EB43-9726-0FDC1DF7A95B}">
      <dsp:nvSpPr>
        <dsp:cNvPr id="0" name=""/>
        <dsp:cNvSpPr/>
      </dsp:nvSpPr>
      <dsp:spPr>
        <a:xfrm>
          <a:off x="1690622" y="1399222"/>
          <a:ext cx="2197809" cy="8288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on-line folding</a:t>
          </a:r>
          <a:endParaRPr lang="zh-CN" sz="2100" kern="1200"/>
        </a:p>
      </dsp:txBody>
      <dsp:txXfrm>
        <a:off x="1731082" y="1439682"/>
        <a:ext cx="2116889" cy="747911"/>
      </dsp:txXfrm>
    </dsp:sp>
    <dsp:sp modelId="{576E06DB-E32B-6E41-B991-7217533E5B88}">
      <dsp:nvSpPr>
        <dsp:cNvPr id="0" name=""/>
        <dsp:cNvSpPr/>
      </dsp:nvSpPr>
      <dsp:spPr>
        <a:xfrm>
          <a:off x="1690622" y="2331658"/>
          <a:ext cx="2197809" cy="8288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pulsar search</a:t>
          </a:r>
          <a:endParaRPr lang="zh-CN" sz="2100" kern="1200"/>
        </a:p>
      </dsp:txBody>
      <dsp:txXfrm>
        <a:off x="1731082" y="2372118"/>
        <a:ext cx="2116889" cy="747911"/>
      </dsp:txXfrm>
    </dsp:sp>
    <dsp:sp modelId="{A01417D3-EF91-2047-AAAF-579BA76154DF}">
      <dsp:nvSpPr>
        <dsp:cNvPr id="0" name=""/>
        <dsp:cNvSpPr/>
      </dsp:nvSpPr>
      <dsp:spPr>
        <a:xfrm>
          <a:off x="1690622" y="3264094"/>
          <a:ext cx="2197809" cy="8288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real time FRB </a:t>
          </a:r>
          <a:endParaRPr lang="zh-CN" sz="2100" kern="1200"/>
        </a:p>
      </dsp:txBody>
      <dsp:txXfrm>
        <a:off x="1731082" y="3304554"/>
        <a:ext cx="2116889" cy="747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D84BE-125D-9547-B049-8559F215AE2B}" type="datetimeFigureOut">
              <a:rPr kumimoji="1" lang="zh-CN" altLang="en-US" smtClean="0"/>
              <a:t>2019/10/12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15AE1-DA76-444B-B9DF-6D5680FD26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038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64B15-B480-409E-B5D9-85E59FE807D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4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EE84F-7903-48CF-A66D-48D3D7888B9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34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yanzhen@shao.ac.cn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2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29DA-9F72-FB43-84C3-B1B28B4E809E}" type="datetime1">
              <a:rPr lang="zh-CN" altLang="en-US" smtClean="0"/>
              <a:t>2019/10/12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闫振</a:t>
            </a:r>
            <a:r>
              <a:rPr lang="en-US" altLang="zh-CN"/>
              <a:t>-2019</a:t>
            </a:r>
            <a:r>
              <a:rPr lang="zh-CN" altLang="en-US"/>
              <a:t>射电论坛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B963-75D7-1545-990B-77FEFEA466E2}" type="datetime1">
              <a:rPr lang="zh-CN" altLang="en-US" smtClean="0"/>
              <a:t>2019/10/12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闫振</a:t>
            </a:r>
            <a:r>
              <a:rPr lang="en-US" altLang="zh-CN"/>
              <a:t>-2019</a:t>
            </a:r>
            <a:r>
              <a:rPr lang="zh-CN" altLang="en-US"/>
              <a:t>射电论坛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930E-0F47-2F44-89E0-8D2852D386CD}" type="datetime1">
              <a:rPr lang="zh-CN" altLang="en-US" smtClean="0"/>
              <a:t>2019/10/12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闫振</a:t>
            </a:r>
            <a:r>
              <a:rPr lang="en-US" altLang="zh-CN"/>
              <a:t>-2019</a:t>
            </a:r>
            <a:r>
              <a:rPr lang="zh-CN" altLang="en-US"/>
              <a:t>射电论坛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F3F-20B7-B84A-B991-C35F9D29B2DC}" type="datetime1">
              <a:rPr lang="zh-CN" altLang="en-US" smtClean="0"/>
              <a:t>2019/10/12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闫振</a:t>
            </a:r>
            <a:r>
              <a:rPr lang="en-US" altLang="zh-CN"/>
              <a:t>-2019</a:t>
            </a:r>
            <a:r>
              <a:rPr lang="zh-CN" altLang="en-US"/>
              <a:t>射电论坛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20F2-8F6F-BE4E-8B7B-93D012FCE368}" type="datetime1">
              <a:rPr lang="zh-CN" altLang="en-US" smtClean="0"/>
              <a:t>2019/10/12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闫振</a:t>
            </a:r>
            <a:r>
              <a:rPr lang="en-US" altLang="zh-CN"/>
              <a:t>-2019</a:t>
            </a:r>
            <a:r>
              <a:rPr lang="zh-CN" altLang="en-US"/>
              <a:t>射电论坛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B31E-1085-634B-844E-119B53E46A25}" type="datetime1">
              <a:rPr lang="zh-CN" altLang="en-US" smtClean="0"/>
              <a:t>2019/10/12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闫振</a:t>
            </a:r>
            <a:r>
              <a:rPr lang="en-US" altLang="zh-CN"/>
              <a:t>-2019</a:t>
            </a:r>
            <a:r>
              <a:rPr lang="zh-CN" altLang="en-US"/>
              <a:t>射电论坛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F27B-FE1A-0348-88A0-9D7E88EB50AC}" type="datetime1">
              <a:rPr lang="zh-CN" altLang="en-US" smtClean="0"/>
              <a:t>2019/10/12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闫振</a:t>
            </a:r>
            <a:r>
              <a:rPr lang="en-US" altLang="zh-CN"/>
              <a:t>-2019</a:t>
            </a:r>
            <a:r>
              <a:rPr lang="zh-CN" altLang="en-US"/>
              <a:t>射电论坛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9520-96B8-FC45-A997-8D9DAAACBBBC}" type="datetime1">
              <a:rPr lang="zh-CN" altLang="en-US" smtClean="0"/>
              <a:t>2019/10/12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闫振</a:t>
            </a:r>
            <a:r>
              <a:rPr lang="en-US" altLang="zh-CN"/>
              <a:t>-2019</a:t>
            </a:r>
            <a:r>
              <a:rPr lang="zh-CN" altLang="en-US"/>
              <a:t>射电论坛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C3AD-B4A8-5A4E-AB10-A61C65784A23}" type="datetime1">
              <a:rPr lang="zh-CN" altLang="en-US" smtClean="0"/>
              <a:t>2019/10/12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闫振</a:t>
            </a:r>
            <a:r>
              <a:rPr lang="en-US" altLang="zh-CN"/>
              <a:t>-2019</a:t>
            </a:r>
            <a:r>
              <a:rPr lang="zh-CN" altLang="en-US"/>
              <a:t>射电论坛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7D1C-FD7A-1D4C-9B88-FB8E506DFA68}" type="datetime1">
              <a:rPr lang="zh-CN" altLang="en-US" smtClean="0"/>
              <a:t>2019/10/12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闫振</a:t>
            </a:r>
            <a:r>
              <a:rPr lang="en-US" altLang="zh-CN"/>
              <a:t>-2019</a:t>
            </a:r>
            <a:r>
              <a:rPr lang="zh-CN" altLang="en-US"/>
              <a:t>射电论坛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7437-C8ED-8746-AB0D-8E3D87F3005B}" type="datetime1">
              <a:rPr lang="zh-CN" altLang="en-US" smtClean="0"/>
              <a:t>2019/10/12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闫振</a:t>
            </a:r>
            <a:r>
              <a:rPr lang="en-US" altLang="zh-CN"/>
              <a:t>-2019</a:t>
            </a:r>
            <a:r>
              <a:rPr lang="zh-CN" altLang="en-US"/>
              <a:t>射电论坛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398F2-CB64-F64B-8118-CE4B52E4CC1F}" type="datetime1">
              <a:rPr lang="zh-CN" altLang="en-US" smtClean="0"/>
              <a:t>2019/10/12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闫振</a:t>
            </a:r>
            <a:r>
              <a:rPr lang="en-US" altLang="zh-CN"/>
              <a:t>-2019</a:t>
            </a:r>
            <a:r>
              <a:rPr lang="zh-CN" altLang="en-US"/>
              <a:t>射电论坛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51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0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55576" y="3343276"/>
            <a:ext cx="7602638" cy="202994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US" altLang="zh-CN" dirty="0"/>
          </a:p>
          <a:p>
            <a:r>
              <a:rPr lang="en-US" altLang="zh-CN" dirty="0"/>
              <a:t>Speaker</a:t>
            </a:r>
            <a:r>
              <a:rPr lang="zh-CN" altLang="en-US" dirty="0"/>
              <a:t>：</a:t>
            </a:r>
            <a:r>
              <a:rPr lang="en-US" altLang="zh-CN" dirty="0"/>
              <a:t>Zhen Yan</a:t>
            </a:r>
            <a:r>
              <a:rPr lang="zh-CN" altLang="en-US" baseline="30000" dirty="0"/>
              <a:t>*</a:t>
            </a:r>
            <a:endParaRPr lang="en-US" altLang="zh-CN" baseline="30000" dirty="0"/>
          </a:p>
          <a:p>
            <a:endParaRPr lang="en-US" altLang="zh-CN" sz="4000" baseline="30000" dirty="0">
              <a:latin typeface="华文行楷" pitchFamily="2" charset="-122"/>
              <a:ea typeface="华文行楷" pitchFamily="2" charset="-122"/>
            </a:endParaRPr>
          </a:p>
          <a:p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Shanghai Astronomical Observatory, CAS</a:t>
            </a:r>
            <a:endParaRPr lang="en-US" altLang="zh-CN" sz="1800" baseline="300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Some</a:t>
            </a:r>
            <a:r>
              <a:rPr lang="zh-CN" altLang="en-US" sz="3200" dirty="0"/>
              <a:t> </a:t>
            </a:r>
            <a:r>
              <a:rPr lang="en-US" altLang="zh-CN" sz="3200" dirty="0"/>
              <a:t>thoughts on </a:t>
            </a:r>
            <a:r>
              <a:rPr kumimoji="1" lang="en-US" altLang="zh-CN" sz="3200" dirty="0"/>
              <a:t>pulsar radiation studies with TMRT at FAST times</a:t>
            </a:r>
            <a:endParaRPr lang="zh-CN" alt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142976" y="5786454"/>
            <a:ext cx="7500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隶书" pitchFamily="49" charset="-122"/>
                <a:ea typeface="隶书" pitchFamily="49" charset="-122"/>
              </a:rPr>
              <a:t>*</a:t>
            </a:r>
            <a:r>
              <a:rPr lang="en-US" altLang="zh-CN" sz="2000" dirty="0">
                <a:solidFill>
                  <a:prstClr val="black"/>
                </a:solidFill>
                <a:latin typeface="隶书" pitchFamily="49" charset="-122"/>
                <a:ea typeface="隶书" pitchFamily="49" charset="-122"/>
              </a:rPr>
              <a:t>On behalf of the Shanghai </a:t>
            </a:r>
            <a:r>
              <a:rPr lang="en-US" altLang="zh-CN" sz="2000" dirty="0" err="1">
                <a:solidFill>
                  <a:prstClr val="black"/>
                </a:solidFill>
                <a:latin typeface="隶书" pitchFamily="49" charset="-122"/>
                <a:ea typeface="隶书" pitchFamily="49" charset="-122"/>
              </a:rPr>
              <a:t>TianMa</a:t>
            </a:r>
            <a:r>
              <a:rPr lang="en-US" altLang="zh-CN" sz="2000" dirty="0">
                <a:solidFill>
                  <a:prstClr val="black"/>
                </a:solidFill>
                <a:latin typeface="隶书" pitchFamily="49" charset="-122"/>
                <a:ea typeface="隶书" pitchFamily="49" charset="-122"/>
              </a:rPr>
              <a:t> Radio Telescope Team</a:t>
            </a:r>
            <a:endParaRPr lang="zh-CN" altLang="en-US" sz="2000" dirty="0">
              <a:solidFill>
                <a:prstClr val="black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5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7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947" y="0"/>
            <a:ext cx="1309053" cy="105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7563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FD2E7E-18D5-4548-B53E-2A1BB6BD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492896"/>
            <a:ext cx="8733656" cy="1507604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Pulsar radiation mechanism</a:t>
            </a:r>
            <a:endParaRPr kumimoji="1" lang="zh-CN" altLang="en-US" dirty="0">
              <a:latin typeface="STXingkai" panose="02010800040101010101" pitchFamily="2" charset="-122"/>
              <a:ea typeface="STXingka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8856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/>
              <a:t>Pulsar radiation mechanism</a:t>
            </a:r>
            <a:endParaRPr kumimoji="1" lang="zh-CN" altLang="en-US" sz="36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31640" y="285035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5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34598"/>
            <a:ext cx="8581100" cy="36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827584" y="1203382"/>
            <a:ext cx="69957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p"/>
            </a:pPr>
            <a:r>
              <a:rPr kumimoji="1" lang="en-US" altLang="zh-CN" sz="2800" dirty="0"/>
              <a:t>Still to be an open field</a:t>
            </a:r>
            <a:endParaRPr kumimoji="1" lang="zh-CN" altLang="en-US" sz="2800" dirty="0"/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400" dirty="0"/>
              <a:t>Shape</a:t>
            </a:r>
            <a:r>
              <a:rPr kumimoji="1" lang="zh-CN" altLang="en-US" sz="2400" dirty="0"/>
              <a:t>？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400" dirty="0"/>
              <a:t>Position</a:t>
            </a:r>
            <a:r>
              <a:rPr kumimoji="1" lang="zh-CN" altLang="en-US" sz="2400" dirty="0"/>
              <a:t>？</a:t>
            </a:r>
          </a:p>
          <a:p>
            <a:pPr marL="742950" lvl="1" indent="-285750">
              <a:buFont typeface="Wingdings" charset="2"/>
              <a:buChar char="Ø"/>
            </a:pPr>
            <a:r>
              <a:rPr kumimoji="1" lang="en-US" altLang="zh-CN" sz="2400" dirty="0"/>
              <a:t>Process</a:t>
            </a:r>
            <a:r>
              <a:rPr kumimoji="1" lang="zh-CN" altLang="en-US" sz="24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420141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67830"/>
            <a:ext cx="3698677" cy="37710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88024" y="4217747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p"/>
            </a:pPr>
            <a:r>
              <a:rPr kumimoji="1" lang="en-US" altLang="zh-CN" sz="2400" dirty="0"/>
              <a:t>Integrated profile</a:t>
            </a:r>
          </a:p>
          <a:p>
            <a:pPr marL="285750" indent="-285750">
              <a:buFont typeface="Wingdings" charset="2"/>
              <a:buChar char="p"/>
            </a:pPr>
            <a:r>
              <a:rPr kumimoji="1" lang="en-US" altLang="zh-CN" sz="2400" dirty="0"/>
              <a:t>Single pulse</a:t>
            </a:r>
            <a:endParaRPr kumimoji="1" lang="zh-CN" altLang="en-US" sz="2400" dirty="0"/>
          </a:p>
          <a:p>
            <a:pPr marL="285750" indent="-285750">
              <a:buFont typeface="Wingdings" charset="2"/>
              <a:buChar char="p"/>
            </a:pPr>
            <a:r>
              <a:rPr kumimoji="1" lang="en-US" altLang="zh-CN" sz="2400" dirty="0"/>
              <a:t>Multi-frequency</a:t>
            </a:r>
            <a:endParaRPr kumimoji="1" lang="zh-CN" altLang="en-US" sz="2400" dirty="0"/>
          </a:p>
          <a:p>
            <a:pPr marL="285750" indent="-285750">
              <a:buFont typeface="Wingdings" charset="2"/>
              <a:buChar char="p"/>
            </a:pPr>
            <a:r>
              <a:rPr kumimoji="1" lang="en-US" altLang="zh-CN" sz="2400" dirty="0">
                <a:solidFill>
                  <a:srgbClr val="FF0000"/>
                </a:solidFill>
              </a:rPr>
              <a:t>Little high frequency data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08890"/>
            <a:ext cx="38608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48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332656"/>
            <a:ext cx="4608512" cy="5675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zh-CN" b="1" dirty="0"/>
              <a:t>26 integrated pulse Profiles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dirty="0"/>
              <a:t>The quality of 26 profiles are comparable with the previous from </a:t>
            </a:r>
            <a:r>
              <a:rPr lang="en-US" altLang="zh-CN" dirty="0" err="1"/>
              <a:t>Effelsberg</a:t>
            </a:r>
            <a:r>
              <a:rPr lang="en-US" altLang="zh-CN" dirty="0"/>
              <a:t> or Parkes.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dirty="0"/>
              <a:t>Mean flux densities of these pulsars are estimated and the calibrated pulse profiles are provided.</a:t>
            </a:r>
            <a:endParaRPr lang="zh-CN" altLang="en-US" dirty="0"/>
          </a:p>
          <a:p>
            <a:pPr lvl="1">
              <a:buFont typeface="Wingdings" pitchFamily="2" charset="2"/>
              <a:buChar char="Ø"/>
            </a:pPr>
            <a:r>
              <a:rPr lang="en-US" altLang="zh-CN" dirty="0"/>
              <a:t>11 profiles of this sample are obtained for the first time at 8.6 GHz. </a:t>
            </a:r>
          </a:p>
          <a:p>
            <a:pPr marL="285750" indent="-285750">
              <a:lnSpc>
                <a:spcPct val="125000"/>
              </a:lnSpc>
              <a:buFont typeface="Wingdings" charset="2"/>
              <a:buChar char="p"/>
            </a:pPr>
            <a:r>
              <a:rPr lang="en-US" altLang="zh-CN" b="1" dirty="0"/>
              <a:t>5 GHz TMRT observations of 71 pulsars</a:t>
            </a:r>
          </a:p>
          <a:p>
            <a:pPr marL="742950" lvl="1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zh-CN" dirty="0"/>
              <a:t>For 19 normal pulsars and one MSP, these are the first detections at 5~GHz</a:t>
            </a:r>
          </a:p>
          <a:p>
            <a:pPr marL="742950" lvl="1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zh-CN" dirty="0"/>
              <a:t>For a further 19, including five MPSs, the profiles have a better signal-to-noise ratio than previous observations</a:t>
            </a:r>
          </a:p>
          <a:p>
            <a:pPr marL="742950" lvl="1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zh-CN" dirty="0"/>
              <a:t> Mean flux density spectra between 400~MHz and 9~GHz are presented for 27 pulsars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8640"/>
            <a:ext cx="3184599" cy="663005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1296" y="5877272"/>
            <a:ext cx="504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+mn-ea"/>
              </a:rPr>
              <a:t>Ru-Shuang Zhao, Xin-</a:t>
            </a:r>
            <a:r>
              <a:rPr lang="en-US" altLang="zh-CN" sz="1400" dirty="0" err="1">
                <a:latin typeface="+mn-ea"/>
              </a:rPr>
              <a:t>Ji</a:t>
            </a:r>
            <a:r>
              <a:rPr lang="en-US" altLang="zh-CN" sz="1400" dirty="0">
                <a:latin typeface="+mn-ea"/>
              </a:rPr>
              <a:t> Wu, Zhen Yan, et al., </a:t>
            </a:r>
            <a:r>
              <a:rPr lang="en-US" altLang="zh-CN" sz="1400" dirty="0" err="1">
                <a:latin typeface="+mn-ea"/>
              </a:rPr>
              <a:t>ApJ</a:t>
            </a:r>
            <a:r>
              <a:rPr lang="en-US" altLang="zh-CN" sz="1400" dirty="0">
                <a:latin typeface="+mn-ea"/>
              </a:rPr>
              <a:t>, 2017</a:t>
            </a:r>
          </a:p>
          <a:p>
            <a:r>
              <a:rPr lang="en-US" altLang="zh-CN" sz="1400" dirty="0">
                <a:latin typeface="+mn-ea"/>
              </a:rPr>
              <a:t>Ru-Shuang Zhao, Zhen Yan, Xin-</a:t>
            </a:r>
            <a:r>
              <a:rPr lang="en-US" altLang="zh-CN" sz="1400" dirty="0" err="1">
                <a:latin typeface="+mn-ea"/>
              </a:rPr>
              <a:t>Ji</a:t>
            </a:r>
            <a:r>
              <a:rPr lang="en-US" altLang="zh-CN" sz="1400" dirty="0">
                <a:latin typeface="+mn-ea"/>
              </a:rPr>
              <a:t> Wu, et al., </a:t>
            </a:r>
            <a:r>
              <a:rPr lang="en-US" altLang="zh-CN" sz="1400" dirty="0" err="1">
                <a:latin typeface="+mn-ea"/>
              </a:rPr>
              <a:t>ApJ</a:t>
            </a:r>
            <a:r>
              <a:rPr lang="en-US" altLang="zh-CN" sz="1400" dirty="0">
                <a:latin typeface="+mn-ea"/>
              </a:rPr>
              <a:t>, 2019 </a:t>
            </a:r>
            <a:endParaRPr lang="zh-CN" altLang="en-US" sz="1400" dirty="0"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ADFD8B-2C8B-064C-A126-7A6AAB927847}"/>
              </a:ext>
            </a:extLst>
          </p:cNvPr>
          <p:cNvSpPr txBox="1"/>
          <p:nvPr/>
        </p:nvSpPr>
        <p:spPr>
          <a:xfrm>
            <a:off x="8388424" y="90872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16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27C553C-DA7C-1044-B2A9-230E2673A33A}"/>
              </a:ext>
            </a:extLst>
          </p:cNvPr>
          <p:cNvSpPr txBox="1"/>
          <p:nvPr/>
        </p:nvSpPr>
        <p:spPr>
          <a:xfrm>
            <a:off x="8316416" y="321297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21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7168CD9-F756-AA4A-801A-01EE26653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08" y="158140"/>
            <a:ext cx="3184599" cy="663005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95719F6-7BC9-984B-9671-EE99C496803C}"/>
              </a:ext>
            </a:extLst>
          </p:cNvPr>
          <p:cNvSpPr txBox="1"/>
          <p:nvPr/>
        </p:nvSpPr>
        <p:spPr>
          <a:xfrm>
            <a:off x="8460432" y="544522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2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8982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7820"/>
            <a:ext cx="7452320" cy="1754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67" y="2092033"/>
            <a:ext cx="2426233" cy="42285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77878"/>
            <a:ext cx="6076613" cy="325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2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952237" cy="351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38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7704" y="0"/>
            <a:ext cx="6264696" cy="1070992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Mode change of PSR B0329+54</a:t>
            </a:r>
            <a:endParaRPr lang="zh-CN" alt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89040"/>
            <a:ext cx="379371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836712"/>
            <a:ext cx="5148064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37719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8377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/>
          </p:cNvSpPr>
          <p:nvPr>
            <p:ph type="title"/>
          </p:nvPr>
        </p:nvSpPr>
        <p:spPr>
          <a:xfrm>
            <a:off x="323528" y="0"/>
            <a:ext cx="8515350" cy="1325562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Dual-frequency mode change studies at single-pulse level</a:t>
            </a:r>
            <a:endParaRPr lang="zh-CN" altLang="en-US" sz="2800" dirty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2" y="1024356"/>
            <a:ext cx="7343923" cy="583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7493794" y="3336925"/>
            <a:ext cx="1633781" cy="6376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b="1" dirty="0">
                <a:latin typeface="+mn-ea"/>
                <a:ea typeface="宋体" charset="-122"/>
              </a:rPr>
              <a:t>S/X-band</a:t>
            </a:r>
          </a:p>
        </p:txBody>
      </p:sp>
    </p:spTree>
    <p:extLst>
      <p:ext uri="{BB962C8B-B14F-4D97-AF65-F5344CB8AC3E}">
        <p14:creationId xmlns:p14="http://schemas.microsoft.com/office/powerpoint/2010/main" val="47682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83568" y="404664"/>
            <a:ext cx="7025954" cy="5753529"/>
            <a:chOff x="971600" y="548680"/>
            <a:chExt cx="7313986" cy="58975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79820" y="-159540"/>
              <a:ext cx="5897545" cy="7313986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572000" y="4365104"/>
              <a:ext cx="3168352" cy="50405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59632" y="6093296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Zhen Yan, </a:t>
            </a:r>
            <a:r>
              <a:rPr lang="en-US" altLang="zh-CN" dirty="0" err="1"/>
              <a:t>Zhi-Qiang</a:t>
            </a:r>
            <a:r>
              <a:rPr lang="en-US" altLang="zh-CN" dirty="0"/>
              <a:t> </a:t>
            </a:r>
            <a:r>
              <a:rPr lang="en-US" altLang="zh-CN" dirty="0" err="1"/>
              <a:t>Shen</a:t>
            </a:r>
            <a:r>
              <a:rPr lang="en-US" altLang="zh-CN" dirty="0"/>
              <a:t>,  R.N. Manchester et al., </a:t>
            </a:r>
            <a:r>
              <a:rPr lang="en-US" altLang="zh-CN" dirty="0" err="1"/>
              <a:t>ApJ</a:t>
            </a:r>
            <a:r>
              <a:rPr lang="en-US" altLang="zh-CN" dirty="0"/>
              <a:t>, 2018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85760" y="2060848"/>
            <a:ext cx="1778728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Subpulse</a:t>
            </a:r>
            <a:r>
              <a:rPr lang="en-US" altLang="zh-CN" dirty="0"/>
              <a:t> drifting properties change with the mode and frequency!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548278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5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4947" y="0"/>
            <a:ext cx="1309053" cy="1052736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550202"/>
            <a:ext cx="3237153" cy="54373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60732" y="5984632"/>
            <a:ext cx="5033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" charset="0"/>
              </a:rPr>
              <a:t>Spiky pulse discovered in 2006 on PSR </a:t>
            </a:r>
            <a:r>
              <a:rPr lang="mr-IN" altLang="zh-CN" dirty="0">
                <a:latin typeface="Times" charset="0"/>
              </a:rPr>
              <a:t>B0656</a:t>
            </a:r>
            <a:r>
              <a:rPr lang="mr-IN" altLang="zh-CN" dirty="0">
                <a:latin typeface="rtxr" charset="0"/>
              </a:rPr>
              <a:t>+</a:t>
            </a:r>
            <a:r>
              <a:rPr lang="mr-IN" altLang="zh-CN" dirty="0">
                <a:latin typeface="Times" charset="0"/>
              </a:rPr>
              <a:t>14 </a:t>
            </a:r>
            <a:endParaRPr lang="mr-IN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5148064" y="1536174"/>
            <a:ext cx="34134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p"/>
            </a:pPr>
            <a:r>
              <a:rPr kumimoji="1" lang="en-US" altLang="zh-CN" sz="2000" dirty="0"/>
              <a:t>B0329+54 also have spiky pulse</a:t>
            </a:r>
            <a:r>
              <a:rPr kumimoji="1" lang="zh-CN" altLang="en-US" sz="2000" dirty="0"/>
              <a:t>；</a:t>
            </a:r>
          </a:p>
          <a:p>
            <a:pPr marL="285750" indent="-285750">
              <a:buFont typeface="Wingdings" charset="2"/>
              <a:buChar char="p"/>
            </a:pPr>
            <a:r>
              <a:rPr lang="en-US" altLang="zh-CN" sz="2000" dirty="0"/>
              <a:t>X band burst rate</a:t>
            </a:r>
            <a:r>
              <a:rPr lang="zh-CN" altLang="en-US" sz="2000" dirty="0"/>
              <a:t>：</a:t>
            </a:r>
            <a:r>
              <a:rPr lang="en-US" altLang="zh-CN" sz="2000" dirty="0"/>
              <a:t>0.66%</a:t>
            </a:r>
            <a:r>
              <a:rPr lang="zh-CN" altLang="en-US" sz="2000" dirty="0"/>
              <a:t> （</a:t>
            </a:r>
            <a:r>
              <a:rPr lang="en-US" altLang="zh-CN" sz="2000" dirty="0"/>
              <a:t>normal mode</a:t>
            </a:r>
            <a:r>
              <a:rPr lang="zh-CN" altLang="en-US" sz="2000" dirty="0"/>
              <a:t>）；</a:t>
            </a:r>
            <a:r>
              <a:rPr lang="en-US" altLang="zh-CN" sz="2000" dirty="0"/>
              <a:t>0.27% </a:t>
            </a:r>
            <a:r>
              <a:rPr lang="zh-CN" altLang="en-US" sz="2000" dirty="0"/>
              <a:t>（</a:t>
            </a:r>
            <a:r>
              <a:rPr lang="en-US" altLang="zh-CN" sz="2000" dirty="0"/>
              <a:t>abnormal mode</a:t>
            </a:r>
            <a:r>
              <a:rPr lang="zh-CN" altLang="en-US" sz="2000" dirty="0"/>
              <a:t>）</a:t>
            </a:r>
          </a:p>
          <a:p>
            <a:pPr marL="285750" indent="-285750">
              <a:buFont typeface="Wingdings" charset="2"/>
              <a:buChar char="p"/>
            </a:pPr>
            <a:r>
              <a:rPr lang="en-US" altLang="zh-CN" sz="2000" dirty="0"/>
              <a:t>S band burst rate</a:t>
            </a:r>
            <a:r>
              <a:rPr lang="zh-CN" altLang="en-US" sz="2000" dirty="0"/>
              <a:t>：</a:t>
            </a:r>
            <a:r>
              <a:rPr lang="en-US" altLang="zh-CN" sz="2000" dirty="0"/>
              <a:t>0.007%</a:t>
            </a:r>
            <a:endParaRPr lang="zh-CN" altLang="en-US" sz="2000" dirty="0"/>
          </a:p>
          <a:p>
            <a:pPr marL="285750" indent="-285750">
              <a:buFont typeface="Wingdings" charset="2"/>
              <a:buChar char="p"/>
            </a:pPr>
            <a:r>
              <a:rPr kumimoji="1" lang="en-US" altLang="zh-CN" sz="2000" dirty="0"/>
              <a:t>Burst rate at S band is only 1% of that at X band.</a:t>
            </a:r>
            <a:endParaRPr kumimoji="1" lang="zh-CN" altLang="en-US" sz="2000" dirty="0"/>
          </a:p>
          <a:p>
            <a:pPr marL="285750" indent="-285750">
              <a:buFont typeface="Wingdings" charset="2"/>
              <a:buChar char="p"/>
            </a:pPr>
            <a:r>
              <a:rPr kumimoji="1" lang="en-US" altLang="zh-CN" sz="2000" dirty="0"/>
              <a:t>We infer that the spiky pulse is not a special phenomena. The burst rate is much at lower frequency. 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34891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447800"/>
            <a:ext cx="8219256" cy="48615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 to Shanghai </a:t>
            </a:r>
            <a:r>
              <a:rPr lang="en-US" altLang="zh-CN" sz="24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TianMa</a:t>
            </a: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Radio Telescope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history of TRMT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Receivers of TMRT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pulsar backend of TMRT </a:t>
            </a:r>
          </a:p>
          <a:p>
            <a:pPr marL="274320" lvl="1" indent="-274320">
              <a:spcBef>
                <a:spcPts val="580"/>
              </a:spcBef>
              <a:buFont typeface="Wingdings" pitchFamily="2" charset="2"/>
              <a:buChar char="p"/>
            </a:pP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Some pulsar  observation results</a:t>
            </a:r>
            <a:r>
              <a:rPr lang="zh-CN" altLang="en-US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on pulsar radiation</a:t>
            </a:r>
          </a:p>
          <a:p>
            <a:pPr marL="742950" lvl="2" indent="-342900">
              <a:spcBef>
                <a:spcPts val="580"/>
              </a:spcBef>
              <a:buFont typeface="Wingdings" pitchFamily="2" charset="2"/>
              <a:buChar char="Ø"/>
            </a:pP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2.3GHz, 5GHz, 8.6GHz</a:t>
            </a:r>
          </a:p>
          <a:p>
            <a:pPr marL="274320" lvl="1" indent="-274320">
              <a:spcBef>
                <a:spcPts val="580"/>
              </a:spcBef>
              <a:buFont typeface="Wingdings" pitchFamily="2" charset="2"/>
              <a:buChar char="p"/>
            </a:pP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What can we do next step</a:t>
            </a:r>
          </a:p>
          <a:p>
            <a:pPr marL="742950" lvl="2" indent="-342900">
              <a:spcBef>
                <a:spcPts val="580"/>
              </a:spcBef>
              <a:buFont typeface="Wingdings" pitchFamily="2" charset="2"/>
              <a:buChar char="Ø"/>
            </a:pP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Restrict RFI</a:t>
            </a:r>
          </a:p>
          <a:p>
            <a:pPr marL="742950" lvl="2" indent="-342900">
              <a:spcBef>
                <a:spcPts val="580"/>
              </a:spcBef>
              <a:buFont typeface="Wingdings" pitchFamily="2" charset="2"/>
              <a:buChar char="Ø"/>
            </a:pP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Make full use of C-band receiver</a:t>
            </a:r>
          </a:p>
          <a:p>
            <a:pPr marL="742950" lvl="2" indent="-342900">
              <a:spcBef>
                <a:spcPts val="580"/>
              </a:spcBef>
              <a:buFont typeface="Wingdings" pitchFamily="2" charset="2"/>
              <a:buChar char="Ø"/>
            </a:pP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New wideband backend</a:t>
            </a:r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buFont typeface="Wingdings" pitchFamily="2" charset="2"/>
              <a:buChar char="p"/>
            </a:pP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Conclusion </a:t>
            </a:r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4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5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4947" y="0"/>
            <a:ext cx="1309053" cy="105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4622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6D448AA6-3607-FB40-B5D3-EE431F505B07}"/>
              </a:ext>
            </a:extLst>
          </p:cNvPr>
          <p:cNvGrpSpPr/>
          <p:nvPr/>
        </p:nvGrpSpPr>
        <p:grpSpPr>
          <a:xfrm>
            <a:off x="605661" y="1772816"/>
            <a:ext cx="8358827" cy="4414852"/>
            <a:chOff x="583171" y="3789040"/>
            <a:chExt cx="7805253" cy="247063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3171" y="3789040"/>
              <a:ext cx="5649042" cy="2470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矩形 7"/>
            <p:cNvSpPr/>
            <p:nvPr/>
          </p:nvSpPr>
          <p:spPr>
            <a:xfrm>
              <a:off x="6228184" y="4437112"/>
              <a:ext cx="2160240" cy="82674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dirty="0"/>
                <a:t>PSR J1945+1211 discovered by the FAST, TMRT detected this pulsar at 2.3 GHz, S</a:t>
              </a:r>
              <a:r>
                <a:rPr lang="en-US" altLang="zh-CN" baseline="-25000" dirty="0"/>
                <a:t>2.3GHz</a:t>
              </a:r>
              <a:r>
                <a:rPr lang="en-US" altLang="zh-CN" dirty="0"/>
                <a:t>~0.2 </a:t>
              </a:r>
              <a:r>
                <a:rPr lang="en-US" altLang="zh-CN" dirty="0" err="1"/>
                <a:t>mJy</a:t>
              </a:r>
              <a:endParaRPr lang="zh-CN" altLang="en-US" dirty="0"/>
            </a:p>
          </p:txBody>
        </p:sp>
      </p:grpSp>
      <p:sp>
        <p:nvSpPr>
          <p:cNvPr id="11" name="标题 10">
            <a:extLst>
              <a:ext uri="{FF2B5EF4-FFF2-40B4-BE49-F238E27FC236}">
                <a16:creationId xmlns:a16="http://schemas.microsoft.com/office/drawing/2014/main" id="{5D547A64-B16E-BF4F-8AA0-8C060CDE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2800" dirty="0"/>
              <a:t>New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pulsar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discovered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with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FAST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detected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with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TMRT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12854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0798" y="836712"/>
            <a:ext cx="4900329" cy="569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6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1925" y="0"/>
            <a:ext cx="1362075" cy="1095376"/>
          </a:xfrm>
          <a:prstGeom prst="rect">
            <a:avLst/>
          </a:prstGeom>
          <a:noFill/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157FB72-DBBC-A648-93BE-25C70A8F6047}"/>
              </a:ext>
            </a:extLst>
          </p:cNvPr>
          <p:cNvSpPr txBox="1"/>
          <p:nvPr/>
        </p:nvSpPr>
        <p:spPr>
          <a:xfrm>
            <a:off x="179512" y="1095376"/>
            <a:ext cx="3587611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Magnetar</a:t>
            </a:r>
            <a:r>
              <a:rPr lang="zh-CN" altLang="en-US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</a:t>
            </a: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XTE J1810-197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discovered in early 2003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dirty="0"/>
              <a:t>first recognized transient AXP</a:t>
            </a: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Period</a:t>
            </a:r>
            <a:r>
              <a:rPr lang="zh-CN" altLang="en-US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</a:t>
            </a: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5:54 s 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surface magnetic dipole field strength 2 </a:t>
            </a:r>
            <a:r>
              <a:rPr lang="zh-CN" altLang="en-US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*</a:t>
            </a: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10</a:t>
            </a:r>
            <a:r>
              <a:rPr lang="en-US" altLang="zh-CN" sz="2000" baseline="30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14</a:t>
            </a: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G 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Show obvious profile change with time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dirty="0"/>
              <a:t>Since late 2008, XTE J1810-197 went into  decade-long period of quiescence, especially at radio band.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4162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92696"/>
            <a:ext cx="5570416" cy="567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4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1925" y="0"/>
            <a:ext cx="1362075" cy="1095376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251520" y="1944583"/>
            <a:ext cx="2304256" cy="31700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/>
              <a:t>On December 8, 2018, the scientists detected a bright pulsed radio signal at 1.52 GHz from this source, which marked the end of a nearly decade of its radio-quietness. </a:t>
            </a:r>
            <a:br>
              <a:rPr lang="en-US" altLang="zh-CN" sz="2000" dirty="0"/>
            </a:b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3151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10" y="1196752"/>
            <a:ext cx="4046040" cy="5219469"/>
          </a:xfrm>
          <a:prstGeom prst="rect">
            <a:avLst/>
          </a:prstGeom>
        </p:spPr>
      </p:pic>
      <p:pic>
        <p:nvPicPr>
          <p:cNvPr id="4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5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1925" y="0"/>
            <a:ext cx="1362075" cy="1095376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323528" y="1095376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Simultaneous 13 cm/3 cm  observations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Very important  as the profiles change with time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Long term changes</a:t>
            </a:r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5E6C49C-16AC-444B-A6C1-DE612EC0D93E}"/>
              </a:ext>
            </a:extLst>
          </p:cNvPr>
          <p:cNvGrpSpPr/>
          <p:nvPr/>
        </p:nvGrpSpPr>
        <p:grpSpPr>
          <a:xfrm>
            <a:off x="276851" y="2621779"/>
            <a:ext cx="4811581" cy="4625992"/>
            <a:chOff x="151334" y="1046301"/>
            <a:chExt cx="8527652" cy="581169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CCF93E1-72E5-EC4E-86BD-66D33F969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512" y="1046301"/>
              <a:ext cx="6353987" cy="337753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FF8EDB4-B376-014C-AE78-0457CD266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1880" y="4293371"/>
              <a:ext cx="5187106" cy="2564629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06A870F-35DF-EF4B-A587-88E9216506B9}"/>
                </a:ext>
              </a:extLst>
            </p:cNvPr>
            <p:cNvSpPr txBox="1"/>
            <p:nvPr/>
          </p:nvSpPr>
          <p:spPr>
            <a:xfrm>
              <a:off x="5088860" y="1800003"/>
              <a:ext cx="2889279" cy="146932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Some times the its profiles change in less than one hour, some times it is comparative stable. </a:t>
              </a:r>
              <a:endParaRPr lang="zh-CN" altLang="en-US" sz="1400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1249F79-1FA8-4F4D-A3B3-61DB05DD31CB}"/>
                </a:ext>
              </a:extLst>
            </p:cNvPr>
            <p:cNvSpPr txBox="1"/>
            <p:nvPr/>
          </p:nvSpPr>
          <p:spPr>
            <a:xfrm>
              <a:off x="151334" y="4593435"/>
              <a:ext cx="3046274" cy="92799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More analysis and works will be done with our data. </a:t>
              </a:r>
              <a:endParaRPr lang="zh-CN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54893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176EE-7109-784B-90C3-C21D352A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What can we do next step to make TMRT can further studies on pulsar magnetosphere</a:t>
            </a:r>
            <a:r>
              <a:rPr kumimoji="1" lang="zh-CN" altLang="en-US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213114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111020"/>
            <a:ext cx="6643734" cy="536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60347-B6B2-D546-9D75-A7B78D348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031" y="3772698"/>
            <a:ext cx="1613773" cy="1070991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7AF2C453-F8EE-2945-BDC1-D710EC65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1522" y="2708920"/>
            <a:ext cx="1489505" cy="9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C836F09A-B674-B44B-B292-D9B82BA16FFC}"/>
              </a:ext>
            </a:extLst>
          </p:cNvPr>
          <p:cNvCxnSpPr>
            <a:cxnSpLocks/>
          </p:cNvCxnSpPr>
          <p:nvPr/>
        </p:nvCxnSpPr>
        <p:spPr>
          <a:xfrm>
            <a:off x="6471522" y="3203664"/>
            <a:ext cx="548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0CDC0B9F-9998-7A4E-90B4-0981447215C5}"/>
              </a:ext>
            </a:extLst>
          </p:cNvPr>
          <p:cNvCxnSpPr>
            <a:cxnSpLocks/>
          </p:cNvCxnSpPr>
          <p:nvPr/>
        </p:nvCxnSpPr>
        <p:spPr>
          <a:xfrm>
            <a:off x="6156176" y="3085302"/>
            <a:ext cx="432048" cy="7757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035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13D122-D51D-2E4D-AABD-C17499F32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52" y="908720"/>
            <a:ext cx="8704295" cy="561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11560" y="897011"/>
            <a:ext cx="7679829" cy="3092575"/>
            <a:chOff x="251520" y="2308647"/>
            <a:chExt cx="8640960" cy="3962155"/>
          </a:xfrm>
        </p:grpSpPr>
        <p:grpSp>
          <p:nvGrpSpPr>
            <p:cNvPr id="9" name="组合 8"/>
            <p:cNvGrpSpPr/>
            <p:nvPr/>
          </p:nvGrpSpPr>
          <p:grpSpPr>
            <a:xfrm>
              <a:off x="251520" y="2837928"/>
              <a:ext cx="8640960" cy="3432874"/>
              <a:chOff x="251520" y="2837928"/>
              <a:chExt cx="8640960" cy="3432874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644008" y="2837928"/>
                <a:ext cx="4248472" cy="3407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3" name="Picture 3" descr="J:\报告\报告\Screenshot - 07012018 - 03_26_38 P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520" y="2852936"/>
                <a:ext cx="4320480" cy="3417866"/>
              </a:xfrm>
              <a:prstGeom prst="rect">
                <a:avLst/>
              </a:prstGeom>
              <a:noFill/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466816" y="2308647"/>
              <a:ext cx="2169079" cy="47318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Previous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40152" y="2339588"/>
              <a:ext cx="1800200" cy="473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Now</a:t>
              </a:r>
              <a:endParaRPr lang="zh-CN" altLang="en-US" dirty="0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EF90B690-7685-FD41-95F8-104A0EC3E91C}"/>
              </a:ext>
            </a:extLst>
          </p:cNvPr>
          <p:cNvSpPr txBox="1"/>
          <p:nvPr/>
        </p:nvSpPr>
        <p:spPr>
          <a:xfrm>
            <a:off x="2411760" y="26064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RFI state: take S-band for example</a:t>
            </a:r>
            <a:endParaRPr kumimoji="1" lang="zh-CN" altLang="en-US" sz="2400" dirty="0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95A0E21-6E08-A34F-8A95-92CAD498154E}"/>
              </a:ext>
            </a:extLst>
          </p:cNvPr>
          <p:cNvGrpSpPr/>
          <p:nvPr/>
        </p:nvGrpSpPr>
        <p:grpSpPr>
          <a:xfrm>
            <a:off x="457200" y="3769406"/>
            <a:ext cx="8281537" cy="2815752"/>
            <a:chOff x="457200" y="3769406"/>
            <a:chExt cx="8281537" cy="2815752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BBAADBB0-52C0-9543-A937-2FF66D59E786}"/>
                </a:ext>
              </a:extLst>
            </p:cNvPr>
            <p:cNvGrpSpPr/>
            <p:nvPr/>
          </p:nvGrpSpPr>
          <p:grpSpPr>
            <a:xfrm>
              <a:off x="457200" y="3906946"/>
              <a:ext cx="7972117" cy="2678212"/>
              <a:chOff x="1043608" y="3987239"/>
              <a:chExt cx="7385709" cy="2597919"/>
            </a:xfrm>
          </p:grpSpPr>
          <p:cxnSp>
            <p:nvCxnSpPr>
              <p:cNvPr id="22" name="曲线连接符 21">
                <a:extLst>
                  <a:ext uri="{FF2B5EF4-FFF2-40B4-BE49-F238E27FC236}">
                    <a16:creationId xmlns:a16="http://schemas.microsoft.com/office/drawing/2014/main" id="{6AB5B8F7-E833-684F-850E-2F448DE6EC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9285" y="4404821"/>
                <a:ext cx="6432376" cy="1296144"/>
              </a:xfrm>
              <a:prstGeom prst="curvedConnector3">
                <a:avLst>
                  <a:gd name="adj1" fmla="val 50000"/>
                </a:avLst>
              </a:prstGeom>
              <a:ln w="1079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1457449-6005-5F47-A841-F7D24CFCC93B}"/>
                  </a:ext>
                </a:extLst>
              </p:cNvPr>
              <p:cNvSpPr txBox="1"/>
              <p:nvPr/>
            </p:nvSpPr>
            <p:spPr>
              <a:xfrm>
                <a:off x="1043608" y="5877272"/>
                <a:ext cx="161197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000" dirty="0"/>
                  <a:t>~100 pulsars, previous</a:t>
                </a:r>
                <a:endParaRPr kumimoji="1" lang="zh-CN" altLang="en-US" sz="2000" dirty="0"/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FE28D47-0161-9945-88D6-7AAE0F3F5B96}"/>
                  </a:ext>
                </a:extLst>
              </p:cNvPr>
              <p:cNvSpPr txBox="1"/>
              <p:nvPr/>
            </p:nvSpPr>
            <p:spPr>
              <a:xfrm>
                <a:off x="4451475" y="5439229"/>
                <a:ext cx="14166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000" dirty="0"/>
                  <a:t>350 pulsars, now</a:t>
                </a:r>
                <a:endParaRPr kumimoji="1" lang="zh-CN" altLang="en-US" sz="2000" dirty="0"/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50001D5-D51F-F84A-A653-A60978812CBA}"/>
                  </a:ext>
                </a:extLst>
              </p:cNvPr>
              <p:cNvSpPr txBox="1"/>
              <p:nvPr/>
            </p:nvSpPr>
            <p:spPr>
              <a:xfrm>
                <a:off x="6876256" y="4729727"/>
                <a:ext cx="15530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000" dirty="0"/>
                  <a:t>&gt;500 pulsars next?</a:t>
                </a:r>
                <a:endParaRPr kumimoji="1" lang="zh-CN" altLang="en-US" sz="2000" dirty="0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1DA43823-1C8C-9941-B6F3-8C5E8BC50BB0}"/>
                  </a:ext>
                </a:extLst>
              </p:cNvPr>
              <p:cNvSpPr/>
              <p:nvPr/>
            </p:nvSpPr>
            <p:spPr>
              <a:xfrm rot="10800000" flipV="1">
                <a:off x="1299284" y="4581105"/>
                <a:ext cx="128867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8000" dirty="0"/>
                  <a:t>😢</a:t>
                </a:r>
                <a:endParaRPr lang="zh-CN" altLang="en-US" sz="8000" dirty="0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189F9D1F-FE98-EB42-B790-41EDF4A421E3}"/>
                  </a:ext>
                </a:extLst>
              </p:cNvPr>
              <p:cNvSpPr/>
              <p:nvPr/>
            </p:nvSpPr>
            <p:spPr>
              <a:xfrm rot="10800000" flipV="1">
                <a:off x="3850348" y="3987239"/>
                <a:ext cx="128867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8000" dirty="0"/>
                  <a:t>😊</a:t>
                </a:r>
                <a:endParaRPr lang="zh-CN" altLang="en-US" sz="8000" dirty="0"/>
              </a:p>
            </p:txBody>
          </p:sp>
        </p:grp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CE81B3E-6A78-DC41-82B0-B067F8E01529}"/>
                </a:ext>
              </a:extLst>
            </p:cNvPr>
            <p:cNvSpPr/>
            <p:nvPr/>
          </p:nvSpPr>
          <p:spPr>
            <a:xfrm rot="10800000" flipV="1">
              <a:off x="7450064" y="3769406"/>
              <a:ext cx="128867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8000" dirty="0"/>
                <a:t>🤔️</a:t>
              </a:r>
              <a:endParaRPr lang="zh-CN" altLang="en-US" sz="8000" dirty="0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082FB66-AD8C-434D-B22E-8FB8AD51C890}"/>
              </a:ext>
            </a:extLst>
          </p:cNvPr>
          <p:cNvSpPr txBox="1"/>
          <p:nvPr/>
        </p:nvSpPr>
        <p:spPr>
          <a:xfrm>
            <a:off x="6752947" y="5402146"/>
            <a:ext cx="198579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/>
              <a:t>Better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receiver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system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88961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265431F-E4A8-994B-89D0-DA5DF81FC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0882"/>
            <a:ext cx="8599585" cy="30421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FF6E3A-3F70-2944-904F-35E84DA33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1" y="3806662"/>
            <a:ext cx="8509677" cy="304217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1A783BE-98BC-BA4B-A7E0-A00F3D4F9216}"/>
              </a:ext>
            </a:extLst>
          </p:cNvPr>
          <p:cNvSpPr txBox="1"/>
          <p:nvPr/>
        </p:nvSpPr>
        <p:spPr>
          <a:xfrm>
            <a:off x="1979712" y="230097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Restrict RFI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966DF28-BA9E-3746-ADF7-6A1E1E3B3ABC}"/>
              </a:ext>
            </a:extLst>
          </p:cNvPr>
          <p:cNvSpPr txBox="1"/>
          <p:nvPr/>
        </p:nvSpPr>
        <p:spPr>
          <a:xfrm>
            <a:off x="7308304" y="54868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06-2019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87CD7E-8DF7-6348-A71E-E8CCDD3D710B}"/>
              </a:ext>
            </a:extLst>
          </p:cNvPr>
          <p:cNvSpPr txBox="1"/>
          <p:nvPr/>
        </p:nvSpPr>
        <p:spPr>
          <a:xfrm>
            <a:off x="7249029" y="364912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08&amp;09-2019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7015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792ED12-D929-1C44-A189-0403E6CEE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49" y="3679439"/>
            <a:ext cx="8684785" cy="31785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89BEA-F201-A044-AAE3-40EBF6868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2" y="476672"/>
            <a:ext cx="8975675" cy="333027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5C19019-886F-554C-A598-3D79AAF95865}"/>
              </a:ext>
            </a:extLst>
          </p:cNvPr>
          <p:cNvSpPr txBox="1"/>
          <p:nvPr/>
        </p:nvSpPr>
        <p:spPr>
          <a:xfrm>
            <a:off x="5292080" y="1073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09-2019</a:t>
            </a:r>
            <a:r>
              <a:rPr kumimoji="1" lang="zh-CN" altLang="en-US" dirty="0"/>
              <a:t>，</a:t>
            </a:r>
            <a:r>
              <a:rPr kumimoji="1" lang="en-US" altLang="zh-CN" dirty="0"/>
              <a:t>turn off camera around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36CCBD5-4C90-354A-9F98-D904D9E4B4A0}"/>
              </a:ext>
            </a:extLst>
          </p:cNvPr>
          <p:cNvSpPr txBox="1"/>
          <p:nvPr/>
        </p:nvSpPr>
        <p:spPr>
          <a:xfrm>
            <a:off x="5148064" y="357301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09-2019</a:t>
            </a:r>
            <a:r>
              <a:rPr kumimoji="1" lang="zh-CN" altLang="en-US" dirty="0"/>
              <a:t>，</a:t>
            </a:r>
            <a:r>
              <a:rPr kumimoji="1" lang="en-US" altLang="zh-CN" dirty="0"/>
              <a:t> turn off  all camera</a:t>
            </a:r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9E2851-4348-8348-8099-618201A1EB61}"/>
              </a:ext>
            </a:extLst>
          </p:cNvPr>
          <p:cNvSpPr txBox="1"/>
          <p:nvPr/>
        </p:nvSpPr>
        <p:spPr>
          <a:xfrm>
            <a:off x="4355976" y="4627002"/>
            <a:ext cx="64807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dirty="0"/>
              <a:t>Where is from</a:t>
            </a:r>
            <a:r>
              <a:rPr kumimoji="1" lang="zh-CN" altLang="en-US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941533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12968" cy="11430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Introduction to Shanghai </a:t>
            </a:r>
            <a:r>
              <a:rPr lang="en-US" altLang="zh-CN" sz="2400" b="1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TianMa</a:t>
            </a:r>
            <a:r>
              <a:rPr lang="en-US" altLang="zh-CN" sz="24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radio telescope</a:t>
            </a:r>
            <a:endParaRPr lang="zh-CN" altLang="en-US" sz="24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14282" y="1785926"/>
            <a:ext cx="4286280" cy="2000264"/>
          </a:xfrm>
        </p:spPr>
        <p:txBody>
          <a:bodyPr>
            <a:normAutofit fontScale="85000" lnSpcReduction="20000"/>
          </a:bodyPr>
          <a:lstStyle/>
          <a:p>
            <a:pPr marL="457200"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p"/>
            </a:pPr>
            <a:r>
              <a:rPr lang="en-US" altLang="zh-CN" sz="2000" dirty="0">
                <a:latin typeface="+mn-ea"/>
                <a:cs typeface="Arial Unicode MS" pitchFamily="34" charset="-122"/>
              </a:rPr>
              <a:t>Newly built 65-m in diameter fully steerable radio telescope located in Song-Jiang district of Shanghai city;</a:t>
            </a:r>
          </a:p>
          <a:p>
            <a:pPr marL="457200"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p"/>
            </a:pPr>
            <a:endParaRPr lang="en-US" altLang="zh-CN" sz="2000" dirty="0">
              <a:latin typeface="+mn-ea"/>
              <a:cs typeface="Arial Unicode MS" pitchFamily="34" charset="-122"/>
            </a:endParaRPr>
          </a:p>
          <a:p>
            <a:pPr marL="457200"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p"/>
            </a:pPr>
            <a:r>
              <a:rPr lang="en-US" altLang="zh-CN" sz="2000" dirty="0">
                <a:latin typeface="+mn-ea"/>
                <a:cs typeface="Arial Unicode MS" pitchFamily="34" charset="-122"/>
              </a:rPr>
              <a:t>It is called </a:t>
            </a:r>
            <a:r>
              <a:rPr lang="en-US" altLang="zh-CN" sz="2000" dirty="0" err="1">
                <a:latin typeface="+mn-ea"/>
                <a:cs typeface="Arial Unicode MS" pitchFamily="34" charset="-122"/>
              </a:rPr>
              <a:t>Tianma</a:t>
            </a:r>
            <a:r>
              <a:rPr lang="en-US" altLang="zh-CN" sz="2000" dirty="0">
                <a:latin typeface="+mn-ea"/>
                <a:cs typeface="Arial Unicode MS" pitchFamily="34" charset="-122"/>
              </a:rPr>
              <a:t> Radio Telescope (TMRT),because it is near the small mountain named </a:t>
            </a:r>
            <a:r>
              <a:rPr lang="en-US" altLang="zh-CN" sz="2000" dirty="0" err="1">
                <a:latin typeface="+mn-ea"/>
                <a:cs typeface="Arial Unicode MS" pitchFamily="34" charset="-122"/>
              </a:rPr>
              <a:t>TianMa</a:t>
            </a:r>
            <a:r>
              <a:rPr lang="en-US" altLang="zh-CN" sz="2000" dirty="0">
                <a:latin typeface="+mn-ea"/>
                <a:cs typeface="Arial Unicode MS" pitchFamily="34" charset="-122"/>
              </a:rPr>
              <a:t>;</a:t>
            </a:r>
          </a:p>
        </p:txBody>
      </p:sp>
      <p:pic>
        <p:nvPicPr>
          <p:cNvPr id="25601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03387"/>
            <a:ext cx="4038600" cy="268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28596" y="3789040"/>
            <a:ext cx="871540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1900" dirty="0">
                <a:solidFill>
                  <a:prstClr val="black"/>
                </a:solidFill>
                <a:latin typeface="宋体"/>
                <a:cs typeface="Arial Unicode MS" pitchFamily="34" charset="-122"/>
              </a:rPr>
              <a:t>Phase of the SH-65m project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1900" dirty="0">
                <a:solidFill>
                  <a:prstClr val="black"/>
                </a:solidFill>
                <a:latin typeface="宋体"/>
                <a:cs typeface="Arial Unicode MS" pitchFamily="34" charset="-122"/>
              </a:rPr>
              <a:t>Funded in 2008; 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1900" dirty="0">
                <a:solidFill>
                  <a:prstClr val="black"/>
                </a:solidFill>
                <a:latin typeface="宋体"/>
                <a:cs typeface="Arial Unicode MS" pitchFamily="34" charset="-122"/>
              </a:rPr>
              <a:t>Started manufacturing in 2009;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1900" dirty="0">
                <a:solidFill>
                  <a:prstClr val="black"/>
                </a:solidFill>
                <a:latin typeface="宋体"/>
                <a:cs typeface="Arial Unicode MS" pitchFamily="34" charset="-122"/>
              </a:rPr>
              <a:t>1</a:t>
            </a:r>
            <a:r>
              <a:rPr lang="en-US" altLang="zh-CN" sz="1900" baseline="30000" dirty="0">
                <a:solidFill>
                  <a:prstClr val="black"/>
                </a:solidFill>
                <a:latin typeface="宋体"/>
                <a:cs typeface="Arial Unicode MS" pitchFamily="34" charset="-122"/>
              </a:rPr>
              <a:t>st</a:t>
            </a:r>
            <a:r>
              <a:rPr lang="en-US" altLang="zh-CN" sz="1900" dirty="0">
                <a:solidFill>
                  <a:prstClr val="black"/>
                </a:solidFill>
                <a:latin typeface="宋体"/>
                <a:cs typeface="Arial Unicode MS" pitchFamily="34" charset="-122"/>
              </a:rPr>
              <a:t>  phase  was finished in July 2013, four low frequency receivers (L,S,C,X) have been installed.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1900" dirty="0">
                <a:solidFill>
                  <a:prstClr val="black"/>
                </a:solidFill>
                <a:latin typeface="宋体"/>
                <a:cs typeface="Arial Unicode MS" pitchFamily="34" charset="-122"/>
              </a:rPr>
              <a:t>Have been expanded to Q-band (43GHz) in 2017 using active surface system to make sure its efficiency</a:t>
            </a:r>
          </a:p>
          <a:p>
            <a:endParaRPr lang="zh-CN" altLang="en-US" dirty="0">
              <a:solidFill>
                <a:prstClr val="black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6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8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947" y="0"/>
            <a:ext cx="1309053" cy="105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6636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6D7DB35-E038-9549-9858-B5C817655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4784876" cy="45665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468841-9E11-AC4B-9968-CF7110CFE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39353"/>
            <a:ext cx="4588254" cy="437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60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21470-1B72-F540-A75C-546DA6F7C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2" y="1066410"/>
            <a:ext cx="8813502" cy="4666846"/>
          </a:xfrm>
          <a:prstGeom prst="rect">
            <a:avLst/>
          </a:prstGeom>
        </p:spPr>
      </p:pic>
      <p:sp>
        <p:nvSpPr>
          <p:cNvPr id="6" name="三角形 5">
            <a:extLst>
              <a:ext uri="{FF2B5EF4-FFF2-40B4-BE49-F238E27FC236}">
                <a16:creationId xmlns:a16="http://schemas.microsoft.com/office/drawing/2014/main" id="{0F40A128-0165-3B40-8F32-482677E2BB9C}"/>
              </a:ext>
            </a:extLst>
          </p:cNvPr>
          <p:cNvSpPr/>
          <p:nvPr/>
        </p:nvSpPr>
        <p:spPr>
          <a:xfrm>
            <a:off x="3779912" y="2492896"/>
            <a:ext cx="504056" cy="360040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三角形 6">
            <a:extLst>
              <a:ext uri="{FF2B5EF4-FFF2-40B4-BE49-F238E27FC236}">
                <a16:creationId xmlns:a16="http://schemas.microsoft.com/office/drawing/2014/main" id="{4788286A-A47F-6C49-A46B-E12D3DDF4946}"/>
              </a:ext>
            </a:extLst>
          </p:cNvPr>
          <p:cNvSpPr/>
          <p:nvPr/>
        </p:nvSpPr>
        <p:spPr>
          <a:xfrm>
            <a:off x="4644008" y="2492896"/>
            <a:ext cx="504056" cy="360040"/>
          </a:xfrm>
          <a:prstGeom prst="triangl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6998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1310DF-B2AB-774D-9A1B-F17BEDFE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Make full use of C-band </a:t>
            </a:r>
            <a:endParaRPr kumimoji="1" lang="zh-CN" altLang="en-US" dirty="0"/>
          </a:p>
        </p:txBody>
      </p:sp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EE8F9B14-38B8-B041-A3CB-4150B5B7D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772816"/>
            <a:ext cx="8785702" cy="4396335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48094D9-E67C-EE48-A9AD-73516A0304F4}"/>
              </a:ext>
            </a:extLst>
          </p:cNvPr>
          <p:cNvSpPr txBox="1"/>
          <p:nvPr/>
        </p:nvSpPr>
        <p:spPr>
          <a:xfrm>
            <a:off x="1403648" y="22768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DIBAS:  2GHz, but RFI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995CAAB-8448-A64B-A1B8-F9CCA153386D}"/>
              </a:ext>
            </a:extLst>
          </p:cNvPr>
          <p:cNvSpPr txBox="1"/>
          <p:nvPr/>
        </p:nvSpPr>
        <p:spPr>
          <a:xfrm>
            <a:off x="1619672" y="622802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So, we need a new </a:t>
            </a:r>
            <a:r>
              <a:rPr kumimoji="1" lang="en-US" altLang="zh-CN" b="1" dirty="0"/>
              <a:t>wide bandwidth </a:t>
            </a:r>
            <a:r>
              <a:rPr kumimoji="1" lang="en-US" altLang="zh-CN" dirty="0"/>
              <a:t>backend can </a:t>
            </a:r>
            <a:r>
              <a:rPr kumimoji="1" lang="en-US" altLang="zh-CN" b="1" dirty="0"/>
              <a:t>remove RFI 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406630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C9C06D6-BCEF-444E-95BA-286CAF9B2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07" y="692696"/>
            <a:ext cx="8787386" cy="570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77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8865" y="211739"/>
            <a:ext cx="7886700" cy="994172"/>
          </a:xfrm>
        </p:spPr>
        <p:txBody>
          <a:bodyPr/>
          <a:lstStyle/>
          <a:p>
            <a:r>
              <a:rPr lang="en-US" altLang="zh-CN" dirty="0"/>
              <a:t>New Backend Structure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65AD02-49C0-2643-BC80-43516C371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4194"/>
            <a:ext cx="9144000" cy="492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64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36214"/>
            <a:ext cx="8229600" cy="1143000"/>
          </a:xfrm>
        </p:spPr>
        <p:txBody>
          <a:bodyPr/>
          <a:lstStyle/>
          <a:p>
            <a:r>
              <a:rPr lang="en-US" altLang="zh-CN" dirty="0"/>
              <a:t>ADC+FPGA Board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57200" y="1117556"/>
            <a:ext cx="3296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+mn-ea"/>
              </a:rPr>
              <a:t>1 channel 10-bit, 10Gsps ADC</a:t>
            </a:r>
            <a:endParaRPr lang="zh-CN" altLang="zh-CN" sz="2000" b="1" dirty="0">
              <a:latin typeface="+mn-ea"/>
            </a:endParaRPr>
          </a:p>
          <a:p>
            <a:endParaRPr lang="zh-CN" altLang="en-US" sz="16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C0853BB-F2CD-C841-99BA-884815D8C9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139952" y="3958912"/>
            <a:ext cx="4765991" cy="29164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3E0BBB-1220-3E4E-A442-7AC29922A0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2927" y="1545209"/>
            <a:ext cx="5274310" cy="27978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A6739F-AF2C-B540-95CC-659CF2920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763411"/>
            <a:ext cx="1844145" cy="11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13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346900" cy="1256645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ea typeface="华文行楷" pitchFamily="2" charset="-122"/>
              </a:rPr>
              <a:t>Mode supported by new backend</a:t>
            </a:r>
            <a:endParaRPr lang="zh-CN" altLang="en-US" sz="3200" dirty="0">
              <a:ea typeface="华文行楷" pitchFamily="2" charset="-122"/>
            </a:endParaRPr>
          </a:p>
        </p:txBody>
      </p:sp>
      <p:graphicFrame>
        <p:nvGraphicFramePr>
          <p:cNvPr id="8" name="图示 7">
            <a:extLst>
              <a:ext uri="{FF2B5EF4-FFF2-40B4-BE49-F238E27FC236}">
                <a16:creationId xmlns:a16="http://schemas.microsoft.com/office/drawing/2014/main" id="{EC1EBE53-84A5-5C4E-9F69-BE73509857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6456545"/>
              </p:ext>
            </p:extLst>
          </p:nvPr>
        </p:nvGraphicFramePr>
        <p:xfrm>
          <a:off x="683568" y="1412776"/>
          <a:ext cx="3888432" cy="4663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6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1925" y="0"/>
            <a:ext cx="1362075" cy="1095376"/>
          </a:xfrm>
          <a:prstGeom prst="rect">
            <a:avLst/>
          </a:prstGeom>
          <a:noFill/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FE288D19-41B4-2E44-A58D-34760CC71C8A}"/>
              </a:ext>
            </a:extLst>
          </p:cNvPr>
          <p:cNvGrpSpPr/>
          <p:nvPr/>
        </p:nvGrpSpPr>
        <p:grpSpPr>
          <a:xfrm>
            <a:off x="5121671" y="1176277"/>
            <a:ext cx="3554785" cy="5329348"/>
            <a:chOff x="5121671" y="1176277"/>
            <a:chExt cx="3554785" cy="5329348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F4D91895-97DD-F14F-AED7-84F29A6AC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21671" y="2492896"/>
              <a:ext cx="3554785" cy="401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" descr="https://timgsa.baidu.com/timg?image&amp;quality=80&amp;size=b9999_10000&amp;sec=1543829458808&amp;di=c62c25e5c28bfef5e2b48e4ecc3347eb&amp;imgtype=jpg&amp;src=http%3A%2F%2Fimg1.imgtn.bdimg.com%2Fit%2Fu%3D391675686%2C2723384777%26fm%3D214%26gp%3D0.jpg">
              <a:extLst>
                <a:ext uri="{FF2B5EF4-FFF2-40B4-BE49-F238E27FC236}">
                  <a16:creationId xmlns:a16="http://schemas.microsoft.com/office/drawing/2014/main" id="{706F7D46-8FC1-DB43-B3E4-6F0040792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92080" y="1176277"/>
              <a:ext cx="3168352" cy="13564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0722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altLang="zh-CN" dirty="0"/>
              <a:t>Conclusions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395536" y="1268760"/>
            <a:ext cx="8496944" cy="51845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400" dirty="0"/>
              <a:t>Pulsar will be one of important scientific targets of TMRT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400" dirty="0"/>
              <a:t>Some  pulsar observations with TMRT have been done. And good results have been obtained.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400" dirty="0"/>
              <a:t>To make further deep study on </a:t>
            </a:r>
            <a:r>
              <a:rPr kumimoji="1" lang="en-US" altLang="zh-CN" sz="2400" dirty="0"/>
              <a:t>pulsar magnetosphere, it is needed to make it more sensitive</a:t>
            </a:r>
            <a:r>
              <a:rPr lang="en-US" altLang="zh-CN" sz="2400" dirty="0"/>
              <a:t> . 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800" dirty="0"/>
              <a:t>Looking forward your cooperation!</a:t>
            </a:r>
            <a:endParaRPr lang="zh-CN" altLang="en-US" sz="2800" dirty="0"/>
          </a:p>
        </p:txBody>
      </p:sp>
      <p:pic>
        <p:nvPicPr>
          <p:cNvPr id="7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8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4947" y="0"/>
            <a:ext cx="1309053" cy="105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4003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2132856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/>
              <a:t>Thank you!</a:t>
            </a:r>
            <a:endParaRPr lang="zh-CN" altLang="en-US" sz="8800" dirty="0"/>
          </a:p>
        </p:txBody>
      </p:sp>
      <p:pic>
        <p:nvPicPr>
          <p:cNvPr id="3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5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1925" y="0"/>
            <a:ext cx="1362075" cy="1095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location of SH65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428736"/>
            <a:ext cx="8932487" cy="494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6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947" y="0"/>
            <a:ext cx="1309053" cy="10527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32040" y="1484784"/>
            <a:ext cx="108012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dirty="0"/>
              <a:t>Yellow</a:t>
            </a:r>
          </a:p>
          <a:p>
            <a:pPr>
              <a:buFont typeface="Arial" pitchFamily="34" charset="0"/>
              <a:buChar char="•"/>
            </a:pPr>
            <a:r>
              <a:rPr lang="en-US" altLang="zh-CN" dirty="0"/>
              <a:t>Brown</a:t>
            </a:r>
          </a:p>
          <a:p>
            <a:pPr>
              <a:buFont typeface="Arial" pitchFamily="34" charset="0"/>
              <a:buChar char="•"/>
            </a:pPr>
            <a:r>
              <a:rPr lang="en-US" altLang="zh-CN" dirty="0"/>
              <a:t>Red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7866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210146"/>
          </a:xfrm>
        </p:spPr>
        <p:txBody>
          <a:bodyPr>
            <a:normAutofit/>
          </a:bodyPr>
          <a:lstStyle/>
          <a:p>
            <a:pPr algn="ctr"/>
            <a:r>
              <a:rPr lang="en-US" altLang="zh-CN" sz="20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Comparison TMRT with others of the same architecture</a:t>
            </a:r>
            <a:endParaRPr lang="zh-CN" altLang="en-US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171514" y="2060906"/>
          <a:ext cx="8901080" cy="342690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87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4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935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79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5554">
                <a:tc gridSpan="2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GBT 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Effelsberg</a:t>
                      </a:r>
                      <a:r>
                        <a:rPr lang="en-US" altLang="zh-CN" dirty="0"/>
                        <a:t> 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Parkes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Lovell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Tianma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68">
                <a:tc rowSpan="2">
                  <a:txBody>
                    <a:bodyPr/>
                    <a:lstStyle/>
                    <a:p>
                      <a:pPr algn="ctr"/>
                      <a:endParaRPr lang="en-US" altLang="zh-CN" sz="1600" dirty="0"/>
                    </a:p>
                    <a:p>
                      <a:pPr algn="ctr"/>
                      <a:r>
                        <a:rPr lang="en-US" altLang="zh-CN" sz="1600" dirty="0"/>
                        <a:t>L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Freq-R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1.15-1.73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1.27-1.45, 1.59-1.73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1.2-1.8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1.25-1.50,</a:t>
                      </a:r>
                      <a:r>
                        <a:rPr lang="en-US" altLang="zh-CN" sz="1600" baseline="0" dirty="0"/>
                        <a:t> 1.55-1.73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1.25-1.75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554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SEFD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20,19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36,65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54">
                <a:tc rowSpan="2">
                  <a:txBody>
                    <a:bodyPr/>
                    <a:lstStyle/>
                    <a:p>
                      <a:pPr algn="ctr"/>
                      <a:endParaRPr lang="en-US" altLang="zh-CN" sz="1600" dirty="0"/>
                    </a:p>
                    <a:p>
                      <a:pPr algn="ctr"/>
                      <a:r>
                        <a:rPr lang="en-US" altLang="zh-CN" sz="1600" dirty="0"/>
                        <a:t>S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Freq-R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1.73-2.6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2.20-2.30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2.2-2.5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-----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2.2-2.4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554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SEFD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300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-----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≥</a:t>
                      </a:r>
                      <a:r>
                        <a:rPr lang="en-US" altLang="zh-CN" sz="1600" dirty="0"/>
                        <a:t>31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554">
                <a:tc rowSpan="2">
                  <a:txBody>
                    <a:bodyPr/>
                    <a:lstStyle/>
                    <a:p>
                      <a:pPr algn="ctr"/>
                      <a:endParaRPr lang="en-US" altLang="zh-CN" sz="1600" dirty="0"/>
                    </a:p>
                    <a:p>
                      <a:pPr algn="ctr"/>
                      <a:r>
                        <a:rPr lang="en-US" altLang="zh-CN" sz="1600" dirty="0"/>
                        <a:t>C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Freq-R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3.95-5.85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5.75-6.75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4.5-5.1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6.0-7.0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4.0-8.0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554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SEFD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28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554">
                <a:tc rowSpan="2">
                  <a:txBody>
                    <a:bodyPr/>
                    <a:lstStyle/>
                    <a:p>
                      <a:pPr algn="ctr"/>
                      <a:endParaRPr lang="en-US" altLang="zh-CN" sz="1600" dirty="0"/>
                    </a:p>
                    <a:p>
                      <a:pPr algn="ctr"/>
                      <a:r>
                        <a:rPr lang="en-US" altLang="zh-CN" sz="1600" dirty="0"/>
                        <a:t>X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Freq-R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8.00-10.1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7.9-9.0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8,1-8.7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-----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8.2-9.0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554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SEFD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18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170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-----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≥</a:t>
                      </a:r>
                      <a:r>
                        <a:rPr lang="en-US" altLang="zh-CN" sz="1600" dirty="0"/>
                        <a:t>38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868144" y="5805264"/>
          <a:ext cx="1600177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" name="Equation" r:id="rId3" imgW="1015920" imgH="457200" progId="Equation.DSMT4">
                  <p:embed/>
                </p:oleObj>
              </mc:Choice>
              <mc:Fallback>
                <p:oleObj name="Equation" r:id="rId3" imgW="1015920" imgH="457200" progId="Equation.DSMT4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5805264"/>
                        <a:ext cx="1600177" cy="7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50958" y="5958741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Note: </a:t>
            </a:r>
            <a:r>
              <a:rPr lang="en-US" altLang="zh-CN" b="1" dirty="0"/>
              <a:t>System Equivalent Flux Density </a:t>
            </a:r>
            <a:r>
              <a:rPr lang="en-US" altLang="zh-CN" dirty="0"/>
              <a:t>(SEFD):</a:t>
            </a:r>
            <a:endParaRPr lang="zh-CN" altLang="en-US" dirty="0"/>
          </a:p>
        </p:txBody>
      </p:sp>
      <p:pic>
        <p:nvPicPr>
          <p:cNvPr id="7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8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4947" y="0"/>
            <a:ext cx="1309053" cy="105273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1412776"/>
            <a:ext cx="75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Frequency: 1.25-50.0 GHz, eight receivers; four low frequency receivers which are suitable for normal pulsar observations.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0842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0"/>
            <a:ext cx="8445624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/>
              <a:t>DIBAS-The Digital Backend System for </a:t>
            </a:r>
            <a:r>
              <a:rPr lang="en-US" altLang="zh-CN" sz="3200" dirty="0" err="1"/>
              <a:t>Tianma</a:t>
            </a:r>
            <a:endParaRPr lang="zh-CN" altLang="en-US" sz="3200" dirty="0"/>
          </a:p>
        </p:txBody>
      </p:sp>
      <p:grpSp>
        <p:nvGrpSpPr>
          <p:cNvPr id="3" name="组合 12"/>
          <p:cNvGrpSpPr/>
          <p:nvPr/>
        </p:nvGrpSpPr>
        <p:grpSpPr>
          <a:xfrm>
            <a:off x="0" y="2492896"/>
            <a:ext cx="9036496" cy="4021048"/>
            <a:chOff x="0" y="2648312"/>
            <a:chExt cx="9036496" cy="4021048"/>
          </a:xfrm>
        </p:grpSpPr>
        <p:graphicFrame>
          <p:nvGraphicFramePr>
            <p:cNvPr id="9" name="内容占位符 3"/>
            <p:cNvGraphicFramePr>
              <a:graphicFrameLocks/>
            </p:cNvGraphicFramePr>
            <p:nvPr/>
          </p:nvGraphicFramePr>
          <p:xfrm>
            <a:off x="1643010" y="2648312"/>
            <a:ext cx="5643602" cy="40210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矩形 9"/>
            <p:cNvSpPr/>
            <p:nvPr/>
          </p:nvSpPr>
          <p:spPr>
            <a:xfrm>
              <a:off x="7002446" y="4649435"/>
              <a:ext cx="2034050" cy="17543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Adobe 楷体 Std R" pitchFamily="18" charset="-122"/>
                  <a:ea typeface="Adobe 楷体 Std R" pitchFamily="18" charset="-122"/>
                </a:rPr>
                <a:t>Incoherent:</a:t>
              </a:r>
            </a:p>
            <a:p>
              <a:pPr>
                <a:buFont typeface="Wingdings" pitchFamily="2" charset="2"/>
                <a:buChar char="p"/>
              </a:pPr>
              <a:r>
                <a:rPr lang="en-US" altLang="zh-CN" sz="1200" dirty="0">
                  <a:latin typeface="Adobe 楷体 Std R" pitchFamily="18" charset="-122"/>
                  <a:ea typeface="Adobe 楷体 Std R" pitchFamily="18" charset="-122"/>
                </a:rPr>
                <a:t>Dispersion effect in sub-band can not be eliminated;  </a:t>
              </a:r>
            </a:p>
            <a:p>
              <a:pPr>
                <a:buFont typeface="Wingdings" pitchFamily="2" charset="2"/>
                <a:buChar char="p"/>
              </a:pPr>
              <a:r>
                <a:rPr lang="en-US" altLang="zh-CN" sz="1200" dirty="0">
                  <a:latin typeface="Adobe 楷体 Std R" pitchFamily="18" charset="-122"/>
                  <a:ea typeface="Adobe 楷体 Std R" pitchFamily="18" charset="-122"/>
                </a:rPr>
                <a:t>Maximum sub-channel number: 8192</a:t>
              </a:r>
            </a:p>
            <a:p>
              <a:pPr>
                <a:buFont typeface="Wingdings" pitchFamily="2" charset="2"/>
                <a:buChar char="p"/>
              </a:pPr>
              <a:r>
                <a:rPr lang="en-US" altLang="zh-CN" sz="1200" dirty="0">
                  <a:latin typeface="Adobe 楷体 Std R" pitchFamily="18" charset="-122"/>
                  <a:ea typeface="Adobe 楷体 Std R" pitchFamily="18" charset="-122"/>
                </a:rPr>
                <a:t>Maximum bandwidth supported :</a:t>
              </a:r>
              <a:r>
                <a:rPr lang="zh-CN" altLang="en-US" sz="1200" dirty="0">
                  <a:latin typeface="Adobe 楷体 Std R" pitchFamily="18" charset="-122"/>
                  <a:ea typeface="Adobe 楷体 Std R" pitchFamily="18" charset="-122"/>
                </a:rPr>
                <a:t> </a:t>
              </a:r>
              <a:r>
                <a:rPr lang="en-US" altLang="zh-CN" sz="1200" dirty="0">
                  <a:latin typeface="Adobe 楷体 Std R" pitchFamily="18" charset="-122"/>
                  <a:ea typeface="Adobe 楷体 Std R" pitchFamily="18" charset="-122"/>
                </a:rPr>
                <a:t>6000MHz (2000MHz/Roach)</a:t>
              </a:r>
              <a:endParaRPr lang="zh-CN" altLang="en-US" sz="1200" dirty="0">
                <a:latin typeface="Adobe 楷体 Std R" pitchFamily="18" charset="-122"/>
                <a:ea typeface="Adobe 楷体 Std R" pitchFamily="18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2720320"/>
              <a:ext cx="1857356" cy="212365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Adobe 楷体 Std R" pitchFamily="18" charset="-122"/>
                  <a:ea typeface="Adobe 楷体 Std R" pitchFamily="18" charset="-122"/>
                </a:rPr>
                <a:t>Coherent:</a:t>
              </a:r>
            </a:p>
            <a:p>
              <a:pPr>
                <a:buFont typeface="Wingdings" pitchFamily="2" charset="2"/>
                <a:buChar char="p"/>
              </a:pPr>
              <a:r>
                <a:rPr lang="en-US" altLang="zh-CN" sz="1200" dirty="0">
                  <a:latin typeface="Adobe 楷体 Std R" pitchFamily="18" charset="-122"/>
                  <a:ea typeface="Adobe 楷体 Std R" pitchFamily="18" charset="-122"/>
                </a:rPr>
                <a:t>Both the inter- and intra-channel dispersion effects can be eliminated.</a:t>
              </a:r>
            </a:p>
            <a:p>
              <a:pPr>
                <a:buFont typeface="Wingdings" pitchFamily="2" charset="2"/>
                <a:buChar char="p"/>
              </a:pPr>
              <a:r>
                <a:rPr lang="en-US" altLang="zh-CN" sz="1200" dirty="0">
                  <a:latin typeface="Adobe 楷体 Std R" pitchFamily="18" charset="-122"/>
                  <a:ea typeface="Adobe 楷体 Std R" pitchFamily="18" charset="-122"/>
                </a:rPr>
                <a:t>Dense computation</a:t>
              </a:r>
            </a:p>
            <a:p>
              <a:pPr>
                <a:buFont typeface="Wingdings" pitchFamily="2" charset="2"/>
                <a:buChar char="p"/>
              </a:pPr>
              <a:r>
                <a:rPr lang="en-US" altLang="zh-CN" sz="1200" dirty="0">
                  <a:latin typeface="Adobe 楷体 Std R" pitchFamily="18" charset="-122"/>
                  <a:ea typeface="Adobe 楷体 Std R" pitchFamily="18" charset="-122"/>
                </a:rPr>
                <a:t>Accomplished with 8 GPU computers</a:t>
              </a:r>
            </a:p>
            <a:p>
              <a:pPr>
                <a:buFont typeface="Wingdings" pitchFamily="2" charset="2"/>
                <a:buChar char="p"/>
              </a:pPr>
              <a:r>
                <a:rPr lang="en-US" altLang="zh-CN" sz="1200" dirty="0">
                  <a:latin typeface="Adobe 楷体 Std R" pitchFamily="18" charset="-122"/>
                  <a:ea typeface="Adobe 楷体 Std R" pitchFamily="18" charset="-122"/>
                </a:rPr>
                <a:t>Maximum bandwidth supported : 800MHz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1520" y="980728"/>
            <a:ext cx="8892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dirty="0"/>
              <a:t>Combination of GUPPI (pulsar system ) and Vegas (spectra line system )  of NRAO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dirty="0"/>
              <a:t>In comparison with GUPPI, DIBAS is  an </a:t>
            </a:r>
            <a:r>
              <a:rPr lang="en-US" altLang="zh-CN" sz="2000" b="1" dirty="0"/>
              <a:t>updated system</a:t>
            </a:r>
            <a:r>
              <a:rPr lang="en-US" altLang="zh-CN" sz="2000" dirty="0"/>
              <a:t>. Maximum bandwidth that GUPPI can support is 800MHz (both coherent &amp; incoherent de-dispersion).  </a:t>
            </a:r>
            <a:endParaRPr lang="zh-CN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300192" y="3212976"/>
            <a:ext cx="273630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/>
              <a:t>As DIBAS is an updated system from NRAO, we have to spent a lot of time on testing!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53990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uyue\AppData\Roaming\Foxmail\FoxmailTemp(1)\DSC_0307(01-05-13-51-0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28226" y="1472402"/>
            <a:ext cx="6730983" cy="3786178"/>
          </a:xfrm>
          <a:prstGeom prst="rect">
            <a:avLst/>
          </a:prstGeom>
          <a:noFill/>
        </p:spPr>
      </p:pic>
      <p:pic>
        <p:nvPicPr>
          <p:cNvPr id="1027" name="Picture 3" descr="C:\Users\huyue\AppData\Roaming\Foxmail\FoxmailTemp(1)\DSC_0302(01-05-13-51-0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93461" y="1564933"/>
            <a:ext cx="6500834" cy="3656719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4429124" y="214290"/>
            <a:ext cx="214314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</a:rPr>
              <a:t>(GTX-580 GPU) 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24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242" y="1525769"/>
            <a:ext cx="4648600" cy="316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12500" y="5178678"/>
            <a:ext cx="4274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prstClr val="black"/>
                </a:solidFill>
              </a:rPr>
              <a:t>Fig.Lustre</a:t>
            </a:r>
            <a:r>
              <a:rPr lang="en-US" altLang="zh-CN" sz="1600" dirty="0">
                <a:solidFill>
                  <a:prstClr val="black"/>
                </a:solidFill>
              </a:rPr>
              <a:t> File System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5643578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zh-CN" sz="2400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Maximum data recording speed: 300MB/s (per thread)</a:t>
            </a:r>
          </a:p>
          <a:p>
            <a:pPr>
              <a:buFont typeface="Wingdings" pitchFamily="2" charset="2"/>
              <a:buChar char="p"/>
            </a:pPr>
            <a:r>
              <a:rPr lang="en-US" altLang="zh-CN" sz="2400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Highest time resolution: 40.96μs </a:t>
            </a:r>
            <a:endParaRPr lang="zh-CN" altLang="en-US" sz="2400" dirty="0">
              <a:solidFill>
                <a:prstClr val="black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1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12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947" y="0"/>
            <a:ext cx="1309053" cy="1052736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32" y="1039330"/>
            <a:ext cx="3052673" cy="459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0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043608" y="1013792"/>
            <a:ext cx="8064896" cy="5799584"/>
            <a:chOff x="1043608" y="764704"/>
            <a:chExt cx="8064896" cy="579958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764704"/>
              <a:ext cx="6676337" cy="5799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矩形 9"/>
            <p:cNvSpPr/>
            <p:nvPr/>
          </p:nvSpPr>
          <p:spPr>
            <a:xfrm>
              <a:off x="6157055" y="2276872"/>
              <a:ext cx="2951449" cy="13388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lnSpc>
                  <a:spcPct val="125000"/>
                </a:lnSpc>
                <a:buFont typeface="Wingdings" pitchFamily="2" charset="2"/>
                <a:buChar char="u"/>
              </a:pPr>
              <a:r>
                <a:rPr lang="zh-CN" altLang="en-US" dirty="0">
                  <a:solidFill>
                    <a:srgbClr val="FF0000"/>
                  </a:solidFill>
                </a:rPr>
                <a:t>对库函数进行封装</a:t>
              </a:r>
              <a:endParaRPr lang="en-US" altLang="zh-CN" dirty="0">
                <a:solidFill>
                  <a:srgbClr val="FF0000"/>
                </a:solidFill>
              </a:endParaRPr>
            </a:p>
            <a:p>
              <a:pPr>
                <a:lnSpc>
                  <a:spcPct val="125000"/>
                </a:lnSpc>
                <a:buFont typeface="Wingdings" pitchFamily="2" charset="2"/>
                <a:buChar char="u"/>
              </a:pPr>
              <a:r>
                <a:rPr lang="zh-CN" altLang="en-US" dirty="0">
                  <a:solidFill>
                    <a:srgbClr val="FF0000"/>
                  </a:solidFill>
                </a:rPr>
                <a:t>设计</a:t>
              </a:r>
              <a:r>
                <a:rPr lang="zh-CN" altLang="zh-CN" dirty="0">
                  <a:solidFill>
                    <a:srgbClr val="FF0000"/>
                  </a:solidFill>
                </a:rPr>
                <a:t>标准化</a:t>
              </a:r>
              <a:r>
                <a:rPr lang="zh-CN" altLang="en-US" dirty="0">
                  <a:solidFill>
                    <a:srgbClr val="FF0000"/>
                  </a:solidFill>
                </a:rPr>
                <a:t>观测纲要文件</a:t>
              </a:r>
              <a:endParaRPr lang="en-US" altLang="zh-CN" dirty="0">
                <a:solidFill>
                  <a:srgbClr val="FF0000"/>
                </a:solidFill>
              </a:endParaRPr>
            </a:p>
            <a:p>
              <a:pPr>
                <a:buFont typeface="Wingdings" pitchFamily="2" charset="2"/>
                <a:buChar char="u"/>
              </a:pPr>
              <a:r>
                <a:rPr lang="zh-CN" altLang="en-US" dirty="0"/>
                <a:t>解决终端和天线控制联动</a:t>
              </a:r>
              <a:endParaRPr lang="en-US" altLang="zh-CN" dirty="0"/>
            </a:p>
            <a:p>
              <a:pPr>
                <a:buFont typeface="Wingdings" pitchFamily="2" charset="2"/>
                <a:buChar char="u"/>
              </a:pPr>
              <a:r>
                <a:rPr lang="zh-CN" altLang="en-US" dirty="0"/>
                <a:t>从而实现标准化、</a:t>
              </a:r>
              <a:r>
                <a:rPr lang="zh-CN" altLang="zh-CN" dirty="0"/>
                <a:t>智能化</a:t>
              </a:r>
              <a:endParaRPr lang="zh-CN" altLang="en-US" dirty="0"/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ea typeface="华文行楷" pitchFamily="2" charset="-122"/>
              </a:rPr>
              <a:t>Automatic pulsar observation with TMRT</a:t>
            </a:r>
            <a:endParaRPr lang="zh-CN" altLang="en-US" sz="2800" dirty="0">
              <a:ea typeface="华文行楷" pitchFamily="2" charset="-122"/>
            </a:endParaRPr>
          </a:p>
        </p:txBody>
      </p:sp>
      <p:pic>
        <p:nvPicPr>
          <p:cNvPr id="11" name="Picture 12" descr="http://www.irap-phd.org/page2/files/shangh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0732" cy="1046301"/>
          </a:xfrm>
          <a:prstGeom prst="rect">
            <a:avLst/>
          </a:prstGeom>
          <a:noFill/>
        </p:spPr>
      </p:pic>
      <p:pic>
        <p:nvPicPr>
          <p:cNvPr id="12" name="Picture 18" descr="http://www.aei.mpg.de/einsteinOnline/en/images/elementary/pulsa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1925" y="0"/>
            <a:ext cx="1362075" cy="1095376"/>
          </a:xfrm>
          <a:prstGeom prst="rect">
            <a:avLst/>
          </a:prstGeom>
          <a:noFill/>
        </p:spPr>
      </p:pic>
      <p:pic>
        <p:nvPicPr>
          <p:cNvPr id="13" name="Picture 2" descr="https://timgsa.baidu.com/timg?image&amp;quality=80&amp;size=b9999_10000&amp;sec=1543824374696&amp;di=88d9933214841c940548ffe5c58933ff&amp;imgtype=jpg&amp;src=http%3A%2F%2Fimg3.imgtn.bdimg.com%2Fit%2Fu%3D2887990118%2C2093854240%26fm%3D214%26gp%3D0.jpg">
            <a:extLst>
              <a:ext uri="{FF2B5EF4-FFF2-40B4-BE49-F238E27FC236}">
                <a16:creationId xmlns:a16="http://schemas.microsoft.com/office/drawing/2014/main" id="{6FE3CF1B-FCAC-0549-9D76-CD483277F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1038" y="887769"/>
            <a:ext cx="1645601" cy="1561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836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1266</TotalTime>
  <Words>1083</Words>
  <Application>Microsoft Macintosh PowerPoint</Application>
  <PresentationFormat>全屏显示(4:3)</PresentationFormat>
  <Paragraphs>209</Paragraphs>
  <Slides>38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4" baseType="lpstr">
      <vt:lpstr>等线</vt:lpstr>
      <vt:lpstr>STXingkai</vt:lpstr>
      <vt:lpstr>STXingkai</vt:lpstr>
      <vt:lpstr>隶书</vt:lpstr>
      <vt:lpstr>宋体</vt:lpstr>
      <vt:lpstr>Adobe 黑体 Std R</vt:lpstr>
      <vt:lpstr>Adobe 楷体 Std R</vt:lpstr>
      <vt:lpstr>Arial Unicode MS</vt:lpstr>
      <vt:lpstr>Lantinghei SC Demibold</vt:lpstr>
      <vt:lpstr>rtxr</vt:lpstr>
      <vt:lpstr>Arial</vt:lpstr>
      <vt:lpstr>Calibri</vt:lpstr>
      <vt:lpstr>Times</vt:lpstr>
      <vt:lpstr>Wingdings</vt:lpstr>
      <vt:lpstr>Office 主题</vt:lpstr>
      <vt:lpstr>Equation</vt:lpstr>
      <vt:lpstr>Some thoughts on pulsar radiation studies with TMRT at FAST times</vt:lpstr>
      <vt:lpstr>Outline</vt:lpstr>
      <vt:lpstr>Introduction to Shanghai TianMa radio telescope</vt:lpstr>
      <vt:lpstr>The location of SH65</vt:lpstr>
      <vt:lpstr>Comparison TMRT with others of the same architecture</vt:lpstr>
      <vt:lpstr>DIBAS-The Digital Backend System for Tianma</vt:lpstr>
      <vt:lpstr>PowerPoint 演示文稿</vt:lpstr>
      <vt:lpstr>PowerPoint 演示文稿</vt:lpstr>
      <vt:lpstr>Automatic pulsar observation with TMRT</vt:lpstr>
      <vt:lpstr>Pulsar radiation mechanism</vt:lpstr>
      <vt:lpstr>Pulsar radiation mechanism</vt:lpstr>
      <vt:lpstr>PowerPoint 演示文稿</vt:lpstr>
      <vt:lpstr>PowerPoint 演示文稿</vt:lpstr>
      <vt:lpstr>PowerPoint 演示文稿</vt:lpstr>
      <vt:lpstr>PowerPoint 演示文稿</vt:lpstr>
      <vt:lpstr>Mode change of PSR B0329+54</vt:lpstr>
      <vt:lpstr>Dual-frequency mode change studies at single-pulse level</vt:lpstr>
      <vt:lpstr>PowerPoint 演示文稿</vt:lpstr>
      <vt:lpstr>PowerPoint 演示文稿</vt:lpstr>
      <vt:lpstr>New pulsar discovered with FAST detected with TMRT</vt:lpstr>
      <vt:lpstr>PowerPoint 演示文稿</vt:lpstr>
      <vt:lpstr>PowerPoint 演示文稿</vt:lpstr>
      <vt:lpstr>PowerPoint 演示文稿</vt:lpstr>
      <vt:lpstr>What can we do next step to make TMRT can further studies on pulsar magnetosphere？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Make full use of C-band </vt:lpstr>
      <vt:lpstr>PowerPoint 演示文稿</vt:lpstr>
      <vt:lpstr>New Backend Structure</vt:lpstr>
      <vt:lpstr>ADC+FPGA Board</vt:lpstr>
      <vt:lpstr>Mode supported by new backend</vt:lpstr>
      <vt:lpstr>Conclusions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yanzhen</dc:creator>
  <cp:lastModifiedBy>Microsoft Office User</cp:lastModifiedBy>
  <cp:revision>244</cp:revision>
  <dcterms:created xsi:type="dcterms:W3CDTF">2015-10-11T00:59:48Z</dcterms:created>
  <dcterms:modified xsi:type="dcterms:W3CDTF">2019-10-12T08:53:44Z</dcterms:modified>
</cp:coreProperties>
</file>