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2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354" r:id="rId2"/>
    <p:sldId id="367" r:id="rId3"/>
    <p:sldId id="369" r:id="rId4"/>
    <p:sldId id="370" r:id="rId5"/>
    <p:sldId id="331" r:id="rId6"/>
    <p:sldId id="261" r:id="rId7"/>
    <p:sldId id="357" r:id="rId8"/>
    <p:sldId id="314" r:id="rId9"/>
    <p:sldId id="341" r:id="rId10"/>
    <p:sldId id="342" r:id="rId11"/>
    <p:sldId id="375" r:id="rId12"/>
    <p:sldId id="358" r:id="rId13"/>
    <p:sldId id="359" r:id="rId14"/>
    <p:sldId id="310" r:id="rId15"/>
    <p:sldId id="361" r:id="rId16"/>
    <p:sldId id="373" r:id="rId17"/>
    <p:sldId id="348" r:id="rId18"/>
    <p:sldId id="350" r:id="rId19"/>
    <p:sldId id="372" r:id="rId20"/>
    <p:sldId id="371" r:id="rId21"/>
    <p:sldId id="362" r:id="rId22"/>
    <p:sldId id="366" r:id="rId23"/>
    <p:sldId id="363" r:id="rId24"/>
    <p:sldId id="374" r:id="rId25"/>
    <p:sldId id="376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49" userDrawn="1">
          <p15:clr>
            <a:srgbClr val="A4A3A4"/>
          </p15:clr>
        </p15:guide>
        <p15:guide id="2" pos="515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12725"/>
    <a:srgbClr val="152F47"/>
    <a:srgbClr val="FFC000"/>
    <a:srgbClr val="05BAC8"/>
    <a:srgbClr val="21AB82"/>
    <a:srgbClr val="F14124"/>
    <a:srgbClr val="5DCEAF"/>
    <a:srgbClr val="1A92A2"/>
    <a:srgbClr val="F69230"/>
    <a:srgbClr val="5ECC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39" autoAdjust="0"/>
    <p:restoredTop sz="93895" autoAdjust="0"/>
  </p:normalViewPr>
  <p:slideViewPr>
    <p:cSldViewPr snapToGrid="0" showGuides="1">
      <p:cViewPr varScale="1">
        <p:scale>
          <a:sx n="105" d="100"/>
          <a:sy n="105" d="100"/>
        </p:scale>
        <p:origin x="45" y="219"/>
      </p:cViewPr>
      <p:guideLst>
        <p:guide orient="horz" pos="1049"/>
        <p:guide pos="5155"/>
      </p:guideLst>
    </p:cSldViewPr>
  </p:slid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60" d="100"/>
        <a:sy n="60" d="100"/>
      </p:scale>
      <p:origin x="0" y="30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D3007C-0BBF-4CAD-B02F-7664B804665F}" type="datetimeFigureOut">
              <a:rPr lang="zh-CN" altLang="en-US" smtClean="0"/>
              <a:t>2025/5/14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27DC7C-EA85-41EA-BE8E-3BC04B9579C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 rot="10800000">
            <a:off x="6115290" y="0"/>
            <a:ext cx="6076710" cy="6858000"/>
          </a:xfrm>
          <a:prstGeom prst="rect">
            <a:avLst/>
          </a:prstGeom>
          <a:gradFill flip="none" rotWithShape="1">
            <a:gsLst>
              <a:gs pos="0">
                <a:srgbClr val="163048"/>
              </a:gs>
              <a:gs pos="100000">
                <a:srgbClr val="0A172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-2" y="0"/>
            <a:ext cx="6115291" cy="6858000"/>
          </a:xfrm>
          <a:prstGeom prst="rect">
            <a:avLst/>
          </a:prstGeom>
          <a:gradFill flip="none" rotWithShape="1">
            <a:gsLst>
              <a:gs pos="0">
                <a:srgbClr val="163048"/>
              </a:gs>
              <a:gs pos="100000">
                <a:srgbClr val="0A172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 rot="10800000">
            <a:off x="0" y="4457700"/>
            <a:ext cx="6076710" cy="2400300"/>
          </a:xfrm>
          <a:prstGeom prst="rect">
            <a:avLst/>
          </a:prstGeom>
          <a:gradFill flip="none" rotWithShape="1">
            <a:gsLst>
              <a:gs pos="0">
                <a:srgbClr val="163048"/>
              </a:gs>
              <a:gs pos="100000">
                <a:srgbClr val="0A172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6076709" y="4457700"/>
            <a:ext cx="6115291" cy="2400300"/>
          </a:xfrm>
          <a:prstGeom prst="rect">
            <a:avLst/>
          </a:prstGeom>
          <a:gradFill flip="none" rotWithShape="1">
            <a:gsLst>
              <a:gs pos="0">
                <a:srgbClr val="163048"/>
              </a:gs>
              <a:gs pos="100000">
                <a:srgbClr val="0A172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绪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00965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8" name="表格 7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234419228"/>
              </p:ext>
            </p:extLst>
          </p:nvPr>
        </p:nvGraphicFramePr>
        <p:xfrm>
          <a:off x="0" y="1268760"/>
          <a:ext cx="1009650" cy="39600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009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92000">
                <a:tc>
                  <a:txBody>
                    <a:bodyPr/>
                    <a:lstStyle/>
                    <a:p>
                      <a:pPr algn="ctr"/>
                      <a:endParaRPr lang="zh-CN" altLang="en-US" sz="11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Method</a:t>
                      </a:r>
                      <a:endParaRPr lang="zh-CN" altLang="en-US"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Results</a:t>
                      </a:r>
                      <a:endParaRPr lang="zh-CN" altLang="en-US"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Applies to binaries</a:t>
                      </a:r>
                      <a:endParaRPr lang="zh-CN" altLang="en-US"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Summary</a:t>
                      </a:r>
                      <a:endParaRPr lang="zh-CN" altLang="en-US"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10" name="组合 9"/>
          <p:cNvGrpSpPr/>
          <p:nvPr userDrawn="1"/>
        </p:nvGrpSpPr>
        <p:grpSpPr>
          <a:xfrm>
            <a:off x="0" y="1268760"/>
            <a:ext cx="1009650" cy="792088"/>
            <a:chOff x="0" y="1272662"/>
            <a:chExt cx="1691680" cy="788186"/>
          </a:xfrm>
        </p:grpSpPr>
        <p:sp>
          <p:nvSpPr>
            <p:cNvPr id="11" name="矩形 10"/>
            <p:cNvSpPr/>
            <p:nvPr userDrawn="1"/>
          </p:nvSpPr>
          <p:spPr>
            <a:xfrm>
              <a:off x="0" y="1272662"/>
              <a:ext cx="1691680" cy="788186"/>
            </a:xfrm>
            <a:prstGeom prst="rect">
              <a:avLst/>
            </a:prstGeom>
            <a:solidFill>
              <a:srgbClr val="152F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Back</a:t>
              </a:r>
            </a:p>
            <a:p>
              <a:pPr algn="ctr"/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Ground</a:t>
              </a:r>
              <a:endPara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等腰三角形 11"/>
            <p:cNvSpPr/>
            <p:nvPr userDrawn="1"/>
          </p:nvSpPr>
          <p:spPr>
            <a:xfrm rot="16200000">
              <a:off x="1547664" y="1594748"/>
              <a:ext cx="144016" cy="1440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3" name="直接连接符 12"/>
          <p:cNvCxnSpPr/>
          <p:nvPr userDrawn="1"/>
        </p:nvCxnSpPr>
        <p:spPr>
          <a:xfrm>
            <a:off x="1009650" y="1268760"/>
            <a:ext cx="100913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直角三角形 17"/>
          <p:cNvSpPr/>
          <p:nvPr userDrawn="1"/>
        </p:nvSpPr>
        <p:spPr>
          <a:xfrm flipH="1">
            <a:off x="11277600" y="6019801"/>
            <a:ext cx="950294" cy="853427"/>
          </a:xfrm>
          <a:prstGeom prst="rtTriangle">
            <a:avLst/>
          </a:prstGeom>
          <a:solidFill>
            <a:srgbClr val="152F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19" name="五边形 18"/>
          <p:cNvSpPr/>
          <p:nvPr userDrawn="1"/>
        </p:nvSpPr>
        <p:spPr>
          <a:xfrm flipH="1">
            <a:off x="11382166" y="6369172"/>
            <a:ext cx="986607" cy="504056"/>
          </a:xfrm>
          <a:prstGeom prst="homePlate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fld id="{170C0C04-E408-48A9-82A4-3716296300DE}" type="slidenum">
              <a:rPr lang="zh-CN" altLang="en-US" sz="180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‹#›</a:t>
            </a:fld>
            <a:endParaRPr lang="zh-CN" altLang="en-US" kern="0" dirty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41" y="319882"/>
            <a:ext cx="1011591" cy="94887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5228760"/>
            <a:ext cx="1009650" cy="55609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研究方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6350"/>
            <a:ext cx="1009650" cy="685164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8" name="表格 7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110152720"/>
              </p:ext>
            </p:extLst>
          </p:nvPr>
        </p:nvGraphicFramePr>
        <p:xfrm>
          <a:off x="0" y="1268760"/>
          <a:ext cx="1009650" cy="39600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009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92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Back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Ground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100" b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研究方法与思路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Results</a:t>
                      </a:r>
                      <a:endParaRPr lang="zh-CN" altLang="en-US"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Applies to binaries</a:t>
                      </a:r>
                      <a:endParaRPr lang="zh-CN" altLang="en-US"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Summary</a:t>
                      </a:r>
                      <a:endParaRPr lang="zh-CN" altLang="en-US"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13" name="直接连接符 12"/>
          <p:cNvCxnSpPr/>
          <p:nvPr userDrawn="1"/>
        </p:nvCxnSpPr>
        <p:spPr>
          <a:xfrm>
            <a:off x="1009650" y="1268760"/>
            <a:ext cx="100913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 userDrawn="1"/>
        </p:nvGrpSpPr>
        <p:grpSpPr>
          <a:xfrm>
            <a:off x="0" y="2038355"/>
            <a:ext cx="1009650" cy="810678"/>
            <a:chOff x="0" y="1279140"/>
            <a:chExt cx="1691680" cy="781707"/>
          </a:xfrm>
        </p:grpSpPr>
        <p:sp>
          <p:nvSpPr>
            <p:cNvPr id="15" name="矩形 14"/>
            <p:cNvSpPr/>
            <p:nvPr userDrawn="1"/>
          </p:nvSpPr>
          <p:spPr>
            <a:xfrm>
              <a:off x="0" y="1279140"/>
              <a:ext cx="1691680" cy="781707"/>
            </a:xfrm>
            <a:prstGeom prst="rect">
              <a:avLst/>
            </a:prstGeom>
            <a:solidFill>
              <a:srgbClr val="152F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Method</a:t>
              </a:r>
              <a:endParaRPr lang="zh-CN" altLang="en-US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等腰三角形 16"/>
            <p:cNvSpPr/>
            <p:nvPr userDrawn="1"/>
          </p:nvSpPr>
          <p:spPr>
            <a:xfrm rot="16200000">
              <a:off x="1547664" y="1594748"/>
              <a:ext cx="144016" cy="1440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直角三角形 11"/>
          <p:cNvSpPr/>
          <p:nvPr userDrawn="1"/>
        </p:nvSpPr>
        <p:spPr>
          <a:xfrm flipH="1">
            <a:off x="11277600" y="6019801"/>
            <a:ext cx="950294" cy="853427"/>
          </a:xfrm>
          <a:prstGeom prst="rtTriangle">
            <a:avLst/>
          </a:prstGeom>
          <a:solidFill>
            <a:srgbClr val="152F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18" name="五边形 17"/>
          <p:cNvSpPr/>
          <p:nvPr userDrawn="1"/>
        </p:nvSpPr>
        <p:spPr>
          <a:xfrm flipH="1">
            <a:off x="11382166" y="6369172"/>
            <a:ext cx="986607" cy="504056"/>
          </a:xfrm>
          <a:prstGeom prst="homePlate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fld id="{170C0C04-E408-48A9-82A4-3716296300DE}" type="slidenum">
              <a:rPr lang="zh-CN" altLang="en-US" sz="180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‹#›</a:t>
            </a:fld>
            <a:endParaRPr lang="zh-CN" altLang="en-US" kern="0" dirty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41" y="319882"/>
            <a:ext cx="1011591" cy="94887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5228760"/>
            <a:ext cx="1009650" cy="55609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关键技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12700"/>
            <a:ext cx="1009650" cy="68452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8" name="表格 7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006370205"/>
              </p:ext>
            </p:extLst>
          </p:nvPr>
        </p:nvGraphicFramePr>
        <p:xfrm>
          <a:off x="0" y="1268760"/>
          <a:ext cx="1009650" cy="39600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009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92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Back Ground</a:t>
                      </a:r>
                      <a:endParaRPr lang="zh-CN" altLang="en-US" sz="1100" b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Method</a:t>
                      </a:r>
                      <a:endParaRPr lang="zh-CN" altLang="en-US"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关键技术与难点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Applies to binaries</a:t>
                      </a:r>
                      <a:endParaRPr lang="zh-CN" altLang="en-US"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Summary</a:t>
                      </a:r>
                      <a:endParaRPr lang="zh-CN" altLang="en-US"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13" name="直接连接符 12"/>
          <p:cNvCxnSpPr/>
          <p:nvPr userDrawn="1"/>
        </p:nvCxnSpPr>
        <p:spPr>
          <a:xfrm>
            <a:off x="1009650" y="1268760"/>
            <a:ext cx="100913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 userDrawn="1"/>
        </p:nvGrpSpPr>
        <p:grpSpPr>
          <a:xfrm>
            <a:off x="0" y="2851150"/>
            <a:ext cx="1009650" cy="791309"/>
            <a:chOff x="0" y="1272662"/>
            <a:chExt cx="1691680" cy="788186"/>
          </a:xfrm>
        </p:grpSpPr>
        <p:sp>
          <p:nvSpPr>
            <p:cNvPr id="15" name="矩形 14"/>
            <p:cNvSpPr/>
            <p:nvPr userDrawn="1"/>
          </p:nvSpPr>
          <p:spPr>
            <a:xfrm>
              <a:off x="0" y="1272662"/>
              <a:ext cx="1691680" cy="788186"/>
            </a:xfrm>
            <a:prstGeom prst="rect">
              <a:avLst/>
            </a:prstGeom>
            <a:solidFill>
              <a:srgbClr val="152F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100" b="1" kern="1200" dirty="0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Results</a:t>
              </a:r>
              <a:endParaRPr lang="zh-CN" altLang="en-US" sz="1100" b="1" kern="1200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7" name="等腰三角形 16"/>
            <p:cNvSpPr/>
            <p:nvPr userDrawn="1"/>
          </p:nvSpPr>
          <p:spPr>
            <a:xfrm rot="16200000">
              <a:off x="1547664" y="1594748"/>
              <a:ext cx="144016" cy="1440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直角三角形 9"/>
          <p:cNvSpPr/>
          <p:nvPr userDrawn="1"/>
        </p:nvSpPr>
        <p:spPr>
          <a:xfrm flipH="1">
            <a:off x="11277600" y="6019801"/>
            <a:ext cx="950294" cy="853427"/>
          </a:xfrm>
          <a:prstGeom prst="rtTriangle">
            <a:avLst/>
          </a:prstGeom>
          <a:solidFill>
            <a:srgbClr val="152F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11" name="五边形 10"/>
          <p:cNvSpPr/>
          <p:nvPr userDrawn="1"/>
        </p:nvSpPr>
        <p:spPr>
          <a:xfrm flipH="1">
            <a:off x="11382166" y="6369172"/>
            <a:ext cx="986607" cy="504056"/>
          </a:xfrm>
          <a:prstGeom prst="homePlate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fld id="{170C0C04-E408-48A9-82A4-3716296300DE}" type="slidenum">
              <a:rPr lang="zh-CN" altLang="en-US" sz="180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‹#›</a:t>
            </a:fld>
            <a:endParaRPr lang="zh-CN" altLang="en-US" kern="0" dirty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41" y="319882"/>
            <a:ext cx="1011591" cy="94887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5228760"/>
            <a:ext cx="1009650" cy="55609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成果与应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00965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8" name="表格 7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702713899"/>
              </p:ext>
            </p:extLst>
          </p:nvPr>
        </p:nvGraphicFramePr>
        <p:xfrm>
          <a:off x="0" y="1268760"/>
          <a:ext cx="1009650" cy="39600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009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92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Back Ground</a:t>
                      </a:r>
                      <a:endParaRPr lang="zh-CN" altLang="en-US" sz="1100" b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Method</a:t>
                      </a:r>
                      <a:endParaRPr lang="zh-CN" altLang="en-US"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Results</a:t>
                      </a:r>
                      <a:endParaRPr lang="zh-CN" altLang="en-US"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成果与应用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Summary</a:t>
                      </a:r>
                      <a:endParaRPr lang="zh-CN" altLang="en-US"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13" name="直接连接符 12"/>
          <p:cNvCxnSpPr/>
          <p:nvPr userDrawn="1"/>
        </p:nvCxnSpPr>
        <p:spPr>
          <a:xfrm>
            <a:off x="1009650" y="1268760"/>
            <a:ext cx="100913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/>
          <p:cNvGrpSpPr/>
          <p:nvPr userDrawn="1"/>
        </p:nvGrpSpPr>
        <p:grpSpPr>
          <a:xfrm>
            <a:off x="0" y="3651250"/>
            <a:ext cx="1009650" cy="785196"/>
            <a:chOff x="0" y="1272662"/>
            <a:chExt cx="1691680" cy="788186"/>
          </a:xfrm>
        </p:grpSpPr>
        <p:sp>
          <p:nvSpPr>
            <p:cNvPr id="11" name="矩形 10"/>
            <p:cNvSpPr/>
            <p:nvPr userDrawn="1"/>
          </p:nvSpPr>
          <p:spPr>
            <a:xfrm>
              <a:off x="0" y="1272662"/>
              <a:ext cx="1691680" cy="788186"/>
            </a:xfrm>
            <a:prstGeom prst="rect">
              <a:avLst/>
            </a:prstGeom>
            <a:solidFill>
              <a:srgbClr val="152F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Applies to binaries</a:t>
              </a:r>
              <a:endParaRPr lang="zh-CN" altLang="en-US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等腰三角形 11"/>
            <p:cNvSpPr/>
            <p:nvPr userDrawn="1"/>
          </p:nvSpPr>
          <p:spPr>
            <a:xfrm rot="16200000">
              <a:off x="1547664" y="1594748"/>
              <a:ext cx="144016" cy="1440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直角三角形 13"/>
          <p:cNvSpPr/>
          <p:nvPr userDrawn="1"/>
        </p:nvSpPr>
        <p:spPr>
          <a:xfrm flipH="1">
            <a:off x="11277600" y="6019801"/>
            <a:ext cx="950294" cy="853427"/>
          </a:xfrm>
          <a:prstGeom prst="rtTriangle">
            <a:avLst/>
          </a:prstGeom>
          <a:solidFill>
            <a:srgbClr val="152F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15" name="五边形 14"/>
          <p:cNvSpPr/>
          <p:nvPr userDrawn="1"/>
        </p:nvSpPr>
        <p:spPr>
          <a:xfrm flipH="1">
            <a:off x="11382166" y="6369172"/>
            <a:ext cx="986607" cy="504056"/>
          </a:xfrm>
          <a:prstGeom prst="homePlate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fld id="{170C0C04-E408-48A9-82A4-3716296300DE}" type="slidenum">
              <a:rPr lang="zh-CN" altLang="en-US" sz="180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‹#›</a:t>
            </a:fld>
            <a:endParaRPr lang="zh-CN" altLang="en-US" kern="0" dirty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41" y="319882"/>
            <a:ext cx="1011591" cy="94887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5228760"/>
            <a:ext cx="1009650" cy="55609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关建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00965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8" name="表格 7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73667366"/>
              </p:ext>
            </p:extLst>
          </p:nvPr>
        </p:nvGraphicFramePr>
        <p:xfrm>
          <a:off x="0" y="1268760"/>
          <a:ext cx="1009650" cy="39600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009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92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Back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Ground</a:t>
                      </a:r>
                      <a:endParaRPr lang="zh-CN" altLang="en-US" sz="1100" b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Method</a:t>
                      </a:r>
                      <a:endParaRPr lang="zh-CN" altLang="en-US"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Result</a:t>
                      </a:r>
                      <a:endParaRPr lang="zh-CN" altLang="en-US"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Applies to binaries</a:t>
                      </a:r>
                      <a:endParaRPr lang="zh-CN" altLang="en-US"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相关建议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13" name="直接连接符 12"/>
          <p:cNvCxnSpPr/>
          <p:nvPr userDrawn="1"/>
        </p:nvCxnSpPr>
        <p:spPr>
          <a:xfrm>
            <a:off x="1009650" y="1268760"/>
            <a:ext cx="100913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 userDrawn="1"/>
        </p:nvGrpSpPr>
        <p:grpSpPr>
          <a:xfrm>
            <a:off x="0" y="4438650"/>
            <a:ext cx="1009650" cy="789517"/>
            <a:chOff x="0" y="1272662"/>
            <a:chExt cx="1691680" cy="788186"/>
          </a:xfrm>
        </p:grpSpPr>
        <p:sp>
          <p:nvSpPr>
            <p:cNvPr id="15" name="矩形 14"/>
            <p:cNvSpPr/>
            <p:nvPr userDrawn="1"/>
          </p:nvSpPr>
          <p:spPr>
            <a:xfrm>
              <a:off x="0" y="1272662"/>
              <a:ext cx="1691680" cy="788186"/>
            </a:xfrm>
            <a:prstGeom prst="rect">
              <a:avLst/>
            </a:prstGeom>
            <a:solidFill>
              <a:srgbClr val="152F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100" b="1" kern="1200" dirty="0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Summary</a:t>
              </a:r>
              <a:endParaRPr lang="zh-CN" altLang="en-US" sz="1100" b="1" kern="1200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7" name="等腰三角形 16"/>
            <p:cNvSpPr/>
            <p:nvPr userDrawn="1"/>
          </p:nvSpPr>
          <p:spPr>
            <a:xfrm rot="16200000">
              <a:off x="1547664" y="1594748"/>
              <a:ext cx="144016" cy="1440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直角三角形 9"/>
          <p:cNvSpPr/>
          <p:nvPr userDrawn="1"/>
        </p:nvSpPr>
        <p:spPr>
          <a:xfrm flipH="1">
            <a:off x="11277600" y="6019801"/>
            <a:ext cx="950294" cy="853427"/>
          </a:xfrm>
          <a:prstGeom prst="rtTriangle">
            <a:avLst/>
          </a:prstGeom>
          <a:solidFill>
            <a:srgbClr val="152F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11" name="五边形 10"/>
          <p:cNvSpPr/>
          <p:nvPr userDrawn="1"/>
        </p:nvSpPr>
        <p:spPr>
          <a:xfrm flipH="1">
            <a:off x="11382166" y="6369172"/>
            <a:ext cx="986607" cy="504056"/>
          </a:xfrm>
          <a:prstGeom prst="homePlate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fld id="{170C0C04-E408-48A9-82A4-3716296300DE}" type="slidenum">
              <a:rPr lang="zh-CN" altLang="en-US" sz="180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‹#›</a:t>
            </a:fld>
            <a:endParaRPr lang="zh-CN" altLang="en-US" kern="0" dirty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41" y="319882"/>
            <a:ext cx="1011591" cy="94887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5228760"/>
            <a:ext cx="1009650" cy="55609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lIns="121917" tIns="60958" rIns="121917" bIns="60958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lIns="121917" tIns="60958" rIns="121917" bIns="60958"/>
          <a:lstStyle>
            <a:lvl1pPr>
              <a:defRPr/>
            </a:lvl1pPr>
          </a:lstStyle>
          <a:p>
            <a:r>
              <a:rPr lang="en-US" altLang="zh-CN" sz="1900" dirty="0"/>
              <a:t>2024/07/04</a:t>
            </a:r>
            <a:endParaRPr lang="zh-CN" altLang="en-US" sz="1900" dirty="0">
              <a:solidFill>
                <a:schemeClr val="tx1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lIns="121917" tIns="60958" rIns="121917" bIns="60958"/>
          <a:lstStyle>
            <a:lvl1pPr>
              <a:defRPr/>
            </a:lvl1pPr>
          </a:lstStyle>
          <a:p>
            <a:r>
              <a:rPr lang="en-US" altLang="zh-CN" dirty="0"/>
              <a:t>GWAC 2024 </a:t>
            </a:r>
            <a:r>
              <a:rPr lang="en-US" altLang="zh-CN" dirty="0" err="1"/>
              <a:t>Jingzhou</a:t>
            </a:r>
            <a:endParaRPr lang="zh-CN" altLang="zh-CN" dirty="0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lIns="121917" tIns="60958" rIns="121917" bIns="60958"/>
          <a:lstStyle>
            <a:lvl1pPr>
              <a:defRPr/>
            </a:lvl1pPr>
          </a:lstStyle>
          <a:p>
            <a:fld id="{C5FC99A0-26D8-5E4B-82FB-70809BCEE9F6}" type="slidenum">
              <a:rPr lang="zh-CN" altLang="en-US"/>
              <a:t>‹#›</a:t>
            </a:fld>
            <a:endParaRPr lang="zh-CN" altLang="en-US" sz="19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UpDiag">
          <a:fgClr>
            <a:schemeClr val="bg1"/>
          </a:fgClr>
          <a:bgClr>
            <a:schemeClr val="bg1">
              <a:lumMod val="95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6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0.emf"/><Relationship Id="rId11" Type="http://schemas.openxmlformats.org/officeDocument/2006/relationships/image" Target="../media/image45.png"/><Relationship Id="rId5" Type="http://schemas.openxmlformats.org/officeDocument/2006/relationships/image" Target="../media/image39.emf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3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9.png"/><Relationship Id="rId5" Type="http://schemas.openxmlformats.org/officeDocument/2006/relationships/image" Target="../media/image66.png"/><Relationship Id="rId4" Type="http://schemas.openxmlformats.org/officeDocument/2006/relationships/image" Target="../media/image36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10" Type="http://schemas.openxmlformats.org/officeDocument/2006/relationships/image" Target="../media/image78.png"/><Relationship Id="rId4" Type="http://schemas.openxmlformats.org/officeDocument/2006/relationships/image" Target="../media/image72.png"/><Relationship Id="rId9" Type="http://schemas.openxmlformats.org/officeDocument/2006/relationships/image" Target="../media/image7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79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52.emf"/><Relationship Id="rId10" Type="http://schemas.openxmlformats.org/officeDocument/2006/relationships/image" Target="../media/image80.png"/><Relationship Id="rId4" Type="http://schemas.openxmlformats.org/officeDocument/2006/relationships/image" Target="../media/image36.jpeg"/><Relationship Id="rId9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7" Type="http://schemas.openxmlformats.org/officeDocument/2006/relationships/image" Target="../media/image87.emf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56.png"/><Relationship Id="rId5" Type="http://schemas.openxmlformats.org/officeDocument/2006/relationships/image" Target="../media/image89.png"/><Relationship Id="rId4" Type="http://schemas.openxmlformats.org/officeDocument/2006/relationships/image" Target="../media/image5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7" Type="http://schemas.openxmlformats.org/officeDocument/2006/relationships/image" Target="../media/image96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2.jpeg"/><Relationship Id="rId4" Type="http://schemas.openxmlformats.org/officeDocument/2006/relationships/image" Target="../media/image10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8966" y="-7112"/>
            <a:ext cx="13429932" cy="686511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04" y="13267"/>
            <a:ext cx="2070335" cy="1224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 cstate="print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78" y="13267"/>
            <a:ext cx="1728794" cy="1224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 cstate="print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782" y="13267"/>
            <a:ext cx="1630851" cy="12240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7" cstate="print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404" y="13267"/>
            <a:ext cx="2176000" cy="12240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8" cstate="print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3855" y="13267"/>
            <a:ext cx="2097349" cy="122400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105697" y="1447117"/>
            <a:ext cx="11980606" cy="15696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The fundamental problems in </a:t>
            </a:r>
          </a:p>
          <a:p>
            <a:pPr algn="ctr"/>
            <a:r>
              <a:rPr lang="en-US" altLang="zh-CN" sz="4800" b="1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binary star evolution</a:t>
            </a:r>
            <a:endParaRPr lang="zh-CN" altLang="en-US" sz="4800" b="1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10607" y="3595269"/>
            <a:ext cx="1126028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Hongwei Ge </a:t>
            </a: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（葛宏伟）</a:t>
            </a:r>
            <a:endParaRPr lang="en-US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Collaborators: </a:t>
            </a:r>
            <a:r>
              <a:rPr lang="en-US" altLang="zh-CN" sz="2800" b="1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Zhenwei</a:t>
            </a:r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Li, </a:t>
            </a:r>
            <a:r>
              <a:rPr lang="en-US" altLang="zh-CN" sz="2800" b="1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Xuefei</a:t>
            </a:r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Chen, </a:t>
            </a:r>
            <a:r>
              <a:rPr lang="en-US" altLang="zh-CN" sz="2800" b="1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Christohper</a:t>
            </a:r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Tout, Ronald </a:t>
            </a:r>
            <a:r>
              <a:rPr lang="en-US" altLang="zh-CN" sz="2800" b="1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Webbink</a:t>
            </a:r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en-US" altLang="zh-CN" sz="2800" b="1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Zhanwen</a:t>
            </a:r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Han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98764" y="6153276"/>
            <a:ext cx="105428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Era When Pulsars Meet FRBs, Guizhou, 2025.05.14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9" cstate="print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4939" y="0"/>
            <a:ext cx="1773913" cy="1224000"/>
          </a:xfrm>
          <a:prstGeom prst="rect">
            <a:avLst/>
          </a:prstGeom>
        </p:spPr>
      </p:pic>
      <p:grpSp>
        <p:nvGrpSpPr>
          <p:cNvPr id="18" name="组合 17">
            <a:extLst>
              <a:ext uri="{FF2B5EF4-FFF2-40B4-BE49-F238E27FC236}">
                <a16:creationId xmlns:a16="http://schemas.microsoft.com/office/drawing/2014/main" id="{F513E890-271B-D4AE-E541-BF2BFF8C6368}"/>
              </a:ext>
            </a:extLst>
          </p:cNvPr>
          <p:cNvGrpSpPr/>
          <p:nvPr/>
        </p:nvGrpSpPr>
        <p:grpSpPr>
          <a:xfrm>
            <a:off x="1018456" y="5143564"/>
            <a:ext cx="10147817" cy="969724"/>
            <a:chOff x="1018456" y="5143564"/>
            <a:chExt cx="10147817" cy="969724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5CA9334B-D420-2843-7625-02904CCEB00B}"/>
                </a:ext>
              </a:extLst>
            </p:cNvPr>
            <p:cNvGrpSpPr/>
            <p:nvPr/>
          </p:nvGrpSpPr>
          <p:grpSpPr>
            <a:xfrm>
              <a:off x="1018456" y="5145839"/>
              <a:ext cx="3957406" cy="967449"/>
              <a:chOff x="3219427" y="4112454"/>
              <a:chExt cx="2923092" cy="976837"/>
            </a:xfrm>
          </p:grpSpPr>
          <p:pic>
            <p:nvPicPr>
              <p:cNvPr id="6" name="图片 5">
                <a:extLst>
                  <a:ext uri="{FF2B5EF4-FFF2-40B4-BE49-F238E27FC236}">
                    <a16:creationId xmlns:a16="http://schemas.microsoft.com/office/drawing/2014/main" id="{201FBB27-E494-2E4A-97B2-092A07BEFAB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261517" y="4112454"/>
                <a:ext cx="1881002" cy="974790"/>
              </a:xfrm>
              <a:prstGeom prst="rect">
                <a:avLst/>
              </a:prstGeom>
            </p:spPr>
          </p:pic>
          <p:pic>
            <p:nvPicPr>
              <p:cNvPr id="8" name="图片 7">
                <a:extLst>
                  <a:ext uri="{FF2B5EF4-FFF2-40B4-BE49-F238E27FC236}">
                    <a16:creationId xmlns:a16="http://schemas.microsoft.com/office/drawing/2014/main" id="{0EFC93B4-6826-8BE6-1948-37D8CBA9B4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219427" y="4112454"/>
                <a:ext cx="1042089" cy="976837"/>
              </a:xfrm>
              <a:prstGeom prst="rect">
                <a:avLst/>
              </a:prstGeom>
            </p:spPr>
          </p:pic>
        </p:grpSp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7BA65242-03BB-5140-7ABE-1953E0DAF93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7972258" y="5143564"/>
              <a:ext cx="3194015" cy="967449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B96C9F45-80F2-04C2-28FC-454D3492E2B1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975862" y="5143564"/>
              <a:ext cx="2996396" cy="967697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3">
            <a:extLst>
              <a:ext uri="{FF2B5EF4-FFF2-40B4-BE49-F238E27FC236}">
                <a16:creationId xmlns:a16="http://schemas.microsoft.com/office/drawing/2014/main" id="{189EF5AE-0574-4490-38CE-9092DC3FBF6F}"/>
              </a:ext>
            </a:extLst>
          </p:cNvPr>
          <p:cNvSpPr txBox="1">
            <a:spLocks/>
          </p:cNvSpPr>
          <p:nvPr/>
        </p:nvSpPr>
        <p:spPr>
          <a:xfrm>
            <a:off x="2534052" y="1670065"/>
            <a:ext cx="10196945" cy="528955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  <a:sym typeface="Verdana" panose="020B060403050404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+mn-lt"/>
                <a:ea typeface="+mn-ea"/>
                <a:sym typeface="Verdana" panose="020B060403050404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sym typeface="Verdana" panose="020B060403050404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+mn-lt"/>
                <a:ea typeface="+mn-ea"/>
                <a:sym typeface="Verdana" panose="020B060403050404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sym typeface="Verdana" panose="020B060403050404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sym typeface="Verdana" panose="020B0604030504040204" pitchFamily="34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sym typeface="Verdana" panose="020B0604030504040204" pitchFamily="34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sym typeface="Verdana" panose="020B0604030504040204" pitchFamily="34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sym typeface="Verdana" panose="020B0604030504040204" pitchFamily="34" charset="0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endParaRPr lang="en-US" altLang="zh-CN" kern="0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altLang="zh-CN" sz="2800" b="1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Stellar Structure Equations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US" altLang="zh-CN" kern="0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Mass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sz="20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Momentum 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sz="20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Energy transport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sz="20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Energy production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sz="20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Chemical</a:t>
            </a:r>
            <a:endParaRPr lang="zh-CN" altLang="en-US" sz="2000" b="1" kern="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itchFamily="18" charset="0"/>
            </a:endParaRPr>
          </a:p>
        </p:txBody>
      </p:sp>
      <p:pic>
        <p:nvPicPr>
          <p:cNvPr id="3" name="Picture 10">
            <a:extLst>
              <a:ext uri="{FF2B5EF4-FFF2-40B4-BE49-F238E27FC236}">
                <a16:creationId xmlns:a16="http://schemas.microsoft.com/office/drawing/2014/main" id="{FDC93CC8-C520-B2F3-4A65-E858463BB0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578" y="3274023"/>
            <a:ext cx="5182933" cy="2743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11">
            <a:extLst>
              <a:ext uri="{FF2B5EF4-FFF2-40B4-BE49-F238E27FC236}">
                <a16:creationId xmlns:a16="http://schemas.microsoft.com/office/drawing/2014/main" id="{6EA84EAC-6FEF-56D5-7571-0C59ACB179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2992" y="1957417"/>
            <a:ext cx="1463519" cy="1329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1">
            <a:extLst>
              <a:ext uri="{FF2B5EF4-FFF2-40B4-BE49-F238E27FC236}">
                <a16:creationId xmlns:a16="http://schemas.microsoft.com/office/drawing/2014/main" id="{B2FF484D-2AD6-4732-80B6-620A1BECFE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1120" y="6090436"/>
            <a:ext cx="51123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Nobel Prizes, 1967, 1983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6" name="Picture 2" descr="D:\powerpoint\星星的故事\HSEq.gif">
            <a:extLst>
              <a:ext uri="{FF2B5EF4-FFF2-40B4-BE49-F238E27FC236}">
                <a16:creationId xmlns:a16="http://schemas.microsoft.com/office/drawing/2014/main" id="{429F1DED-0F4B-FC6B-6C2E-4B2A2B553A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80" t="19991" r="18472"/>
          <a:stretch>
            <a:fillRect/>
          </a:stretch>
        </p:blipFill>
        <p:spPr bwMode="auto">
          <a:xfrm>
            <a:off x="7994601" y="1957417"/>
            <a:ext cx="1358391" cy="1376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组合 6">
            <a:extLst>
              <a:ext uri="{FF2B5EF4-FFF2-40B4-BE49-F238E27FC236}">
                <a16:creationId xmlns:a16="http://schemas.microsoft.com/office/drawing/2014/main" id="{6B9A1DEB-7E34-6582-2518-BE13457F4332}"/>
              </a:ext>
            </a:extLst>
          </p:cNvPr>
          <p:cNvGrpSpPr/>
          <p:nvPr/>
        </p:nvGrpSpPr>
        <p:grpSpPr>
          <a:xfrm>
            <a:off x="2459376" y="3341330"/>
            <a:ext cx="8244916" cy="984383"/>
            <a:chOff x="437279" y="1544618"/>
            <a:chExt cx="8244916" cy="984383"/>
          </a:xfrm>
        </p:grpSpPr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8F651775-9660-CF6C-545E-8B76F3D27CCF}"/>
                </a:ext>
              </a:extLst>
            </p:cNvPr>
            <p:cNvSpPr txBox="1"/>
            <p:nvPr/>
          </p:nvSpPr>
          <p:spPr>
            <a:xfrm>
              <a:off x="437279" y="1544618"/>
              <a:ext cx="8244916" cy="984383"/>
            </a:xfrm>
            <a:prstGeom prst="rect">
              <a:avLst/>
            </a:prstGeom>
            <a:noFill/>
            <a:ln w="31750">
              <a:solidFill>
                <a:srgbClr val="7F7F7F"/>
              </a:solidFill>
            </a:ln>
          </p:spPr>
          <p:txBody>
            <a:bodyPr wrap="square" rtlCol="0">
              <a:spAutoFit/>
            </a:bodyPr>
            <a:lstStyle/>
            <a:p>
              <a:endParaRPr lang="zh-CN" altLang="en-US" dirty="0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0560821B-D263-E583-12DF-E3A2850CC9F7}"/>
                </a:ext>
              </a:extLst>
            </p:cNvPr>
            <p:cNvSpPr txBox="1"/>
            <p:nvPr/>
          </p:nvSpPr>
          <p:spPr>
            <a:xfrm>
              <a:off x="7063259" y="1876552"/>
              <a:ext cx="16068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rgbClr val="0070C0"/>
                  </a:solidFill>
                  <a:latin typeface="Impact" panose="020B0806030902050204" pitchFamily="34" charset="0"/>
                  <a:ea typeface="Microsoft YaHei Light" panose="020B0502040204020203" pitchFamily="34" charset="-122"/>
                </a:rPr>
                <a:t>hydrostatic</a:t>
              </a:r>
              <a:endParaRPr lang="zh-CN" altLang="en-US" b="1" dirty="0">
                <a:solidFill>
                  <a:srgbClr val="0070C0"/>
                </a:solidFill>
                <a:latin typeface="Impact" panose="020B0806030902050204" pitchFamily="34" charset="0"/>
                <a:ea typeface="Microsoft YaHei Light" panose="020B0502040204020203" pitchFamily="34" charset="-122"/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C717C4D1-9C56-4F0A-2BDE-5C5A5ABA87B9}"/>
              </a:ext>
            </a:extLst>
          </p:cNvPr>
          <p:cNvGrpSpPr/>
          <p:nvPr/>
        </p:nvGrpSpPr>
        <p:grpSpPr>
          <a:xfrm>
            <a:off x="2465226" y="4366550"/>
            <a:ext cx="8525345" cy="984383"/>
            <a:chOff x="395536" y="3007779"/>
            <a:chExt cx="8525345" cy="984383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34646604-BAC4-2895-2DD1-155D0A28C430}"/>
                </a:ext>
              </a:extLst>
            </p:cNvPr>
            <p:cNvSpPr txBox="1"/>
            <p:nvPr/>
          </p:nvSpPr>
          <p:spPr>
            <a:xfrm>
              <a:off x="395536" y="3007779"/>
              <a:ext cx="8244916" cy="984383"/>
            </a:xfrm>
            <a:prstGeom prst="rect">
              <a:avLst/>
            </a:prstGeom>
            <a:noFill/>
            <a:ln w="31750">
              <a:solidFill>
                <a:srgbClr val="7F7F7F"/>
              </a:solidFill>
            </a:ln>
          </p:spPr>
          <p:txBody>
            <a:bodyPr wrap="square" rtlCol="0">
              <a:spAutoFit/>
            </a:bodyPr>
            <a:lstStyle/>
            <a:p>
              <a:endParaRPr lang="zh-CN" altLang="en-US" dirty="0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D69C2F59-B462-E75B-5CE8-20E5892A7B83}"/>
                </a:ext>
              </a:extLst>
            </p:cNvPr>
            <p:cNvSpPr txBox="1"/>
            <p:nvPr/>
          </p:nvSpPr>
          <p:spPr>
            <a:xfrm>
              <a:off x="7314024" y="3296275"/>
              <a:ext cx="16068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rgbClr val="0070C0"/>
                  </a:solidFill>
                  <a:latin typeface="Impact" panose="020B0806030902050204" pitchFamily="34" charset="0"/>
                </a:rPr>
                <a:t>thermal</a:t>
              </a:r>
              <a:endParaRPr lang="zh-CN" altLang="en-US" b="1" dirty="0">
                <a:solidFill>
                  <a:srgbClr val="0070C0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95FAC016-D884-3D99-D25B-93C0D4C45395}"/>
              </a:ext>
            </a:extLst>
          </p:cNvPr>
          <p:cNvGrpSpPr/>
          <p:nvPr/>
        </p:nvGrpSpPr>
        <p:grpSpPr>
          <a:xfrm>
            <a:off x="2459376" y="5351320"/>
            <a:ext cx="8521682" cy="646331"/>
            <a:chOff x="383838" y="4000936"/>
            <a:chExt cx="8521682" cy="646331"/>
          </a:xfrm>
        </p:grpSpPr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7E1041E2-8646-A6BD-5DE6-3CAE674F9336}"/>
                </a:ext>
              </a:extLst>
            </p:cNvPr>
            <p:cNvSpPr txBox="1"/>
            <p:nvPr/>
          </p:nvSpPr>
          <p:spPr>
            <a:xfrm>
              <a:off x="383838" y="4057756"/>
              <a:ext cx="8256613" cy="566280"/>
            </a:xfrm>
            <a:prstGeom prst="rect">
              <a:avLst/>
            </a:prstGeom>
            <a:noFill/>
            <a:ln w="31750">
              <a:solidFill>
                <a:srgbClr val="7F7F7F"/>
              </a:solidFill>
            </a:ln>
          </p:spPr>
          <p:txBody>
            <a:bodyPr wrap="square" rtlCol="0">
              <a:spAutoFit/>
            </a:bodyPr>
            <a:lstStyle/>
            <a:p>
              <a:endParaRPr lang="zh-CN" altLang="en-US" dirty="0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BD4072CA-078A-9A2F-F770-C0C21179AC08}"/>
                </a:ext>
              </a:extLst>
            </p:cNvPr>
            <p:cNvSpPr txBox="1"/>
            <p:nvPr/>
          </p:nvSpPr>
          <p:spPr>
            <a:xfrm>
              <a:off x="7298663" y="4000936"/>
              <a:ext cx="16068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rgbClr val="0070C0"/>
                  </a:solidFill>
                  <a:latin typeface="Impact" panose="020B0806030902050204" pitchFamily="34" charset="0"/>
                </a:rPr>
                <a:t>Nuclear+</a:t>
              </a:r>
            </a:p>
            <a:p>
              <a:r>
                <a:rPr lang="en-US" altLang="zh-CN" b="1" dirty="0">
                  <a:solidFill>
                    <a:srgbClr val="0070C0"/>
                  </a:solidFill>
                  <a:latin typeface="Impact" panose="020B0806030902050204" pitchFamily="34" charset="0"/>
                </a:rPr>
                <a:t>mixing</a:t>
              </a:r>
              <a:endParaRPr lang="zh-CN" altLang="en-US" b="1" dirty="0">
                <a:solidFill>
                  <a:srgbClr val="0070C0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C84C4DCE-F428-8067-D909-25B3E9F24F60}"/>
              </a:ext>
            </a:extLst>
          </p:cNvPr>
          <p:cNvGrpSpPr/>
          <p:nvPr/>
        </p:nvGrpSpPr>
        <p:grpSpPr>
          <a:xfrm>
            <a:off x="1347567" y="499958"/>
            <a:ext cx="317010" cy="395013"/>
            <a:chOff x="5284519" y="1508166"/>
            <a:chExt cx="213756" cy="427512"/>
          </a:xfrm>
        </p:grpSpPr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E3DB296E-0131-1297-3F46-17C515662274}"/>
                </a:ext>
              </a:extLst>
            </p:cNvPr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FB16FE73-89FE-2E20-11AC-8427BA61D027}"/>
                </a:ext>
              </a:extLst>
            </p:cNvPr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矩形 3">
            <a:extLst>
              <a:ext uri="{FF2B5EF4-FFF2-40B4-BE49-F238E27FC236}">
                <a16:creationId xmlns:a16="http://schemas.microsoft.com/office/drawing/2014/main" id="{CDC58944-17D8-CAC4-5BBC-8CCB6BC7AD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9696" y="401414"/>
            <a:ext cx="8612607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en-US" altLang="zh-CN" b="1" dirty="0">
                <a:solidFill>
                  <a:srgbClr val="0070C0"/>
                </a:solidFill>
                <a:sym typeface="Impact" panose="020B0806030902050204" pitchFamily="34" charset="0"/>
              </a:rPr>
              <a:t>1.1 Stellar Structure and Evolution 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0E91AEF7-E1EF-402F-C1CE-0ABC758D5B73}"/>
              </a:ext>
            </a:extLst>
          </p:cNvPr>
          <p:cNvSpPr txBox="1"/>
          <p:nvPr/>
        </p:nvSpPr>
        <p:spPr>
          <a:xfrm>
            <a:off x="1856306" y="1387805"/>
            <a:ext cx="9652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en-US" altLang="zh-CN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anose="020B0806030902050204" pitchFamily="34" charset="0"/>
              </a:rPr>
              <a:t>One of two foundational theories in astrophysics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03612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43B8F46-4677-672C-44A1-C71B3A70C9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0888" y="1811639"/>
            <a:ext cx="3193941" cy="2081934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315E13B2-89CC-0917-3E2B-AD9752ABFD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3274" y="4005394"/>
            <a:ext cx="3149605" cy="2362205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id="{F3E3863A-7FB4-F7F4-8883-73FFA36237B3}"/>
              </a:ext>
            </a:extLst>
          </p:cNvPr>
          <p:cNvGrpSpPr/>
          <p:nvPr/>
        </p:nvGrpSpPr>
        <p:grpSpPr>
          <a:xfrm>
            <a:off x="4278983" y="2129426"/>
            <a:ext cx="7913017" cy="4209062"/>
            <a:chOff x="4278983" y="2129426"/>
            <a:chExt cx="7913017" cy="4209062"/>
          </a:xfrm>
        </p:grpSpPr>
        <p:pic>
          <p:nvPicPr>
            <p:cNvPr id="2" name="Picture 2" descr="D:\emails\organizations\中国科学院\院刊中文版\资料\Stellar_Evolution_large-00.jpg">
              <a:extLst>
                <a:ext uri="{FF2B5EF4-FFF2-40B4-BE49-F238E27FC236}">
                  <a16:creationId xmlns:a16="http://schemas.microsoft.com/office/drawing/2014/main" id="{AEE039D2-4978-AD32-17C8-030246BEF8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76780" y="2198551"/>
              <a:ext cx="7344816" cy="4139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6">
              <a:extLst>
                <a:ext uri="{FF2B5EF4-FFF2-40B4-BE49-F238E27FC236}">
                  <a16:creationId xmlns:a16="http://schemas.microsoft.com/office/drawing/2014/main" id="{C1FC3663-7107-D074-CAA1-36F7871DF9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78983" y="2129426"/>
              <a:ext cx="541162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b="1" dirty="0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The life of a star</a:t>
              </a:r>
              <a:endParaRPr lang="zh-CN" altLang="en-US" sz="2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6" name="TextBox 7">
              <a:extLst>
                <a:ext uri="{FF2B5EF4-FFF2-40B4-BE49-F238E27FC236}">
                  <a16:creationId xmlns:a16="http://schemas.microsoft.com/office/drawing/2014/main" id="{3136FFED-7ADB-7C7A-3529-25127C6899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28175" y="2729982"/>
              <a:ext cx="266382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600" b="1" dirty="0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White Dwarf</a:t>
              </a:r>
              <a:endParaRPr lang="zh-CN" altLang="en-US" sz="16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7" name="TextBox 9">
              <a:extLst>
                <a:ext uri="{FF2B5EF4-FFF2-40B4-BE49-F238E27FC236}">
                  <a16:creationId xmlns:a16="http://schemas.microsoft.com/office/drawing/2014/main" id="{CD99DA45-5643-1341-E5FB-542AED6554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450156" y="3816140"/>
              <a:ext cx="266541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600" b="1" dirty="0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Neutron Star</a:t>
              </a:r>
              <a:endParaRPr lang="zh-CN" altLang="en-US" sz="16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FADC4C86-3660-43C7-8634-EBB0759D8A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28175" y="5081587"/>
              <a:ext cx="266382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600" b="1" dirty="0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Black Hole</a:t>
              </a:r>
              <a:endParaRPr lang="zh-CN" altLang="en-US" sz="16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9" name="TextBox 7">
              <a:extLst>
                <a:ext uri="{FF2B5EF4-FFF2-40B4-BE49-F238E27FC236}">
                  <a16:creationId xmlns:a16="http://schemas.microsoft.com/office/drawing/2014/main" id="{172E4D86-CD94-05EB-CD93-559F034795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7635" y="2899259"/>
              <a:ext cx="266382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Low Mass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7">
              <a:extLst>
                <a:ext uri="{FF2B5EF4-FFF2-40B4-BE49-F238E27FC236}">
                  <a16:creationId xmlns:a16="http://schemas.microsoft.com/office/drawing/2014/main" id="{56A977AD-D8D6-775A-FFEB-9BAD0FA8CD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75647" y="4714001"/>
              <a:ext cx="266382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High Mass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文本框 11">
            <a:extLst>
              <a:ext uri="{FF2B5EF4-FFF2-40B4-BE49-F238E27FC236}">
                <a16:creationId xmlns:a16="http://schemas.microsoft.com/office/drawing/2014/main" id="{9D2A492D-FAD3-D4BD-E96A-6EC9860DD2F8}"/>
              </a:ext>
            </a:extLst>
          </p:cNvPr>
          <p:cNvSpPr txBox="1"/>
          <p:nvPr/>
        </p:nvSpPr>
        <p:spPr>
          <a:xfrm>
            <a:off x="1091737" y="1298105"/>
            <a:ext cx="104463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Stellar Structure Equations + </a:t>
            </a:r>
            <a:r>
              <a:rPr lang="en-US" altLang="zh-CN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Macrophysics</a:t>
            </a:r>
            <a:r>
              <a:rPr lang="en-US" altLang="zh-CN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+ </a:t>
            </a:r>
            <a:r>
              <a:rPr lang="en-US" altLang="zh-CN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Microphysics</a:t>
            </a: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7702490F-3C5B-3BCB-20E7-DCE9C97AA21A}"/>
              </a:ext>
            </a:extLst>
          </p:cNvPr>
          <p:cNvGrpSpPr/>
          <p:nvPr/>
        </p:nvGrpSpPr>
        <p:grpSpPr>
          <a:xfrm>
            <a:off x="1484205" y="560918"/>
            <a:ext cx="317010" cy="395013"/>
            <a:chOff x="5284519" y="1508166"/>
            <a:chExt cx="213756" cy="427512"/>
          </a:xfrm>
        </p:grpSpPr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92E240F4-C269-5514-361B-90BA0FABB688}"/>
                </a:ext>
              </a:extLst>
            </p:cNvPr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5A9EA841-1650-94B9-8BE0-B996A5DB7057}"/>
                </a:ext>
              </a:extLst>
            </p:cNvPr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矩形 3">
            <a:extLst>
              <a:ext uri="{FF2B5EF4-FFF2-40B4-BE49-F238E27FC236}">
                <a16:creationId xmlns:a16="http://schemas.microsoft.com/office/drawing/2014/main" id="{AE65D4CE-8652-8188-90BE-1B58430305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2648" y="457801"/>
            <a:ext cx="8612607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en-US" altLang="zh-CN" b="1" dirty="0">
                <a:solidFill>
                  <a:srgbClr val="0070C0"/>
                </a:solidFill>
                <a:sym typeface="Impact" panose="020B0806030902050204" pitchFamily="34" charset="0"/>
              </a:rPr>
              <a:t>1.2 The Life of a Single Star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8423959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>
            <a:extLst>
              <a:ext uri="{FF2B5EF4-FFF2-40B4-BE49-F238E27FC236}">
                <a16:creationId xmlns:a16="http://schemas.microsoft.com/office/drawing/2014/main" id="{0D73BBD4-2DB7-104A-07AA-1B4A486A9A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5423" y="1380556"/>
            <a:ext cx="10771747" cy="5171600"/>
          </a:xfrm>
          <a:prstGeom prst="rect">
            <a:avLst/>
          </a:prstGeom>
        </p:spPr>
      </p:pic>
      <p:grpSp>
        <p:nvGrpSpPr>
          <p:cNvPr id="23" name="组合 22">
            <a:extLst>
              <a:ext uri="{FF2B5EF4-FFF2-40B4-BE49-F238E27FC236}">
                <a16:creationId xmlns:a16="http://schemas.microsoft.com/office/drawing/2014/main" id="{32958E6E-EC84-FA77-79D5-4CA4CB048CB4}"/>
              </a:ext>
            </a:extLst>
          </p:cNvPr>
          <p:cNvGrpSpPr/>
          <p:nvPr/>
        </p:nvGrpSpPr>
        <p:grpSpPr>
          <a:xfrm>
            <a:off x="1484205" y="560918"/>
            <a:ext cx="317010" cy="395013"/>
            <a:chOff x="5284519" y="1508166"/>
            <a:chExt cx="213756" cy="427512"/>
          </a:xfrm>
        </p:grpSpPr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46AB6E8E-BE78-C974-71C4-62DE5B4745DD}"/>
                </a:ext>
              </a:extLst>
            </p:cNvPr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4FE586D9-2487-A05B-04EC-4A51E8D55ADA}"/>
                </a:ext>
              </a:extLst>
            </p:cNvPr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矩形 3">
            <a:extLst>
              <a:ext uri="{FF2B5EF4-FFF2-40B4-BE49-F238E27FC236}">
                <a16:creationId xmlns:a16="http://schemas.microsoft.com/office/drawing/2014/main" id="{A2332C50-2B8B-9C48-D4EF-4AB395DE1A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2648" y="457801"/>
            <a:ext cx="8612607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en-US" altLang="zh-CN" b="1" dirty="0">
                <a:solidFill>
                  <a:srgbClr val="0070C0"/>
                </a:solidFill>
                <a:sym typeface="Impact" panose="020B0806030902050204" pitchFamily="34" charset="0"/>
              </a:rPr>
              <a:t>1.3 Stellar Mass vs. Stellar Remnants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70729A99-A2BA-184F-EB2C-24942A8503DF}"/>
              </a:ext>
            </a:extLst>
          </p:cNvPr>
          <p:cNvSpPr txBox="1"/>
          <p:nvPr/>
        </p:nvSpPr>
        <p:spPr>
          <a:xfrm>
            <a:off x="8490154" y="3089193"/>
            <a:ext cx="34904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Radius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A918C2B-F566-D601-8960-50B48D8B98BF}"/>
              </a:ext>
            </a:extLst>
          </p:cNvPr>
          <p:cNvSpPr txBox="1"/>
          <p:nvPr/>
        </p:nvSpPr>
        <p:spPr>
          <a:xfrm>
            <a:off x="10023987" y="6390367"/>
            <a:ext cx="8504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Mass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E68E6C6-C6B8-4DC8-A203-F07BD8C794E1}"/>
              </a:ext>
            </a:extLst>
          </p:cNvPr>
          <p:cNvSpPr txBox="1"/>
          <p:nvPr/>
        </p:nvSpPr>
        <p:spPr>
          <a:xfrm>
            <a:off x="9360309" y="1067082"/>
            <a:ext cx="21778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err="1">
                <a:latin typeface="Impact" panose="020B0806030902050204" pitchFamily="34" charset="0"/>
                <a:ea typeface="Ebrima" panose="02000000000000000000" pitchFamily="2" charset="0"/>
                <a:cs typeface="Ebrima" panose="02000000000000000000" pitchFamily="2" charset="0"/>
              </a:rPr>
              <a:t>Webbink</a:t>
            </a:r>
            <a:r>
              <a:rPr lang="en-US" altLang="zh-CN" sz="2000" dirty="0">
                <a:latin typeface="Impact" panose="020B0806030902050204" pitchFamily="34" charset="0"/>
                <a:ea typeface="Ebrima" panose="02000000000000000000" pitchFamily="2" charset="0"/>
                <a:cs typeface="Ebrima" panose="02000000000000000000" pitchFamily="2" charset="0"/>
              </a:rPr>
              <a:t> Diagram</a:t>
            </a:r>
            <a:endParaRPr lang="zh-CN" altLang="en-US" sz="2000" dirty="0">
              <a:latin typeface="Impact" panose="020B0806030902050204" pitchFamily="34" charset="0"/>
              <a:cs typeface="Ebrima" panose="02000000000000000000" pitchFamily="2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BE0D3E6-FA2A-F232-C59F-D074600D51B2}"/>
              </a:ext>
            </a:extLst>
          </p:cNvPr>
          <p:cNvSpPr txBox="1"/>
          <p:nvPr/>
        </p:nvSpPr>
        <p:spPr>
          <a:xfrm>
            <a:off x="4249827" y="1480033"/>
            <a:ext cx="44914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: as functions of Mass and Metallicity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DC0CF1E-99B3-D9E0-2CCA-701FB7AF79AE}"/>
              </a:ext>
            </a:extLst>
          </p:cNvPr>
          <p:cNvSpPr txBox="1"/>
          <p:nvPr/>
        </p:nvSpPr>
        <p:spPr>
          <a:xfrm rot="5400000">
            <a:off x="386483" y="3508343"/>
            <a:ext cx="19777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Metallicity</a:t>
            </a:r>
          </a:p>
        </p:txBody>
      </p:sp>
    </p:spTree>
    <p:extLst>
      <p:ext uri="{BB962C8B-B14F-4D97-AF65-F5344CB8AC3E}">
        <p14:creationId xmlns:p14="http://schemas.microsoft.com/office/powerpoint/2010/main" val="5609956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图片 41">
            <a:extLst>
              <a:ext uri="{FF2B5EF4-FFF2-40B4-BE49-F238E27FC236}">
                <a16:creationId xmlns:a16="http://schemas.microsoft.com/office/drawing/2014/main" id="{D2ADF8B6-C863-56D0-3B2B-A6DE1689A3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3972" y="5080680"/>
            <a:ext cx="2051505" cy="1153972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1484205" y="560918"/>
            <a:ext cx="263341" cy="395013"/>
            <a:chOff x="5284519" y="1508166"/>
            <a:chExt cx="213756" cy="427512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3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矩形 3"/>
          <p:cNvSpPr>
            <a:spLocks noChangeArrowheads="1"/>
          </p:cNvSpPr>
          <p:nvPr/>
        </p:nvSpPr>
        <p:spPr bwMode="auto">
          <a:xfrm>
            <a:off x="1957070" y="473089"/>
            <a:ext cx="7407779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b="1" dirty="0">
                <a:solidFill>
                  <a:srgbClr val="0070C0"/>
                </a:solidFill>
                <a:sym typeface="Impact" panose="020B0806030902050204" pitchFamily="34" charset="0"/>
              </a:rPr>
              <a:t>1.4 Growing Insights Over Decades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914335" y="1286692"/>
            <a:ext cx="31304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Pulsar Timing Array Collaborations</a:t>
            </a:r>
            <a:r>
              <a:rPr lang="zh-CN" altLang="en-US" sz="2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en-US" altLang="zh-CN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2023 </a:t>
            </a:r>
          </a:p>
          <a:p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CPTA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IPTA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001F3D4E-B2B7-DCD2-01AE-7A348EF2DB92}"/>
              </a:ext>
            </a:extLst>
          </p:cNvPr>
          <p:cNvSpPr txBox="1"/>
          <p:nvPr/>
        </p:nvSpPr>
        <p:spPr>
          <a:xfrm>
            <a:off x="5158603" y="1274995"/>
            <a:ext cx="294967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LIGO-Virgo-</a:t>
            </a:r>
            <a:r>
              <a:rPr lang="en-US" altLang="zh-CN" sz="2000" b="1" dirty="0" err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Kagra</a:t>
            </a:r>
            <a:r>
              <a:rPr lang="en-US" altLang="zh-CN" sz="2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Collaborations:</a:t>
            </a:r>
          </a:p>
          <a:p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2015 DBH; 2017 DNS</a:t>
            </a:r>
          </a:p>
          <a:p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2020a,b ~150</a:t>
            </a:r>
            <a:r>
              <a:rPr lang="en-US" altLang="zh-CN" sz="1600" b="1" i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M</a:t>
            </a:r>
            <a:r>
              <a:rPr lang="en-US" altLang="zh-CN" sz="16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⊙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; large q</a:t>
            </a:r>
          </a:p>
          <a:p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Stellar mass BHs/NSs ...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A43F57D9-D524-C681-A5AB-C9709FDFEDA5}"/>
              </a:ext>
            </a:extLst>
          </p:cNvPr>
          <p:cNvGrpSpPr/>
          <p:nvPr/>
        </p:nvGrpSpPr>
        <p:grpSpPr>
          <a:xfrm>
            <a:off x="5253972" y="2794058"/>
            <a:ext cx="2051504" cy="4099187"/>
            <a:chOff x="4370440" y="2484976"/>
            <a:chExt cx="2051504" cy="4099187"/>
          </a:xfrm>
        </p:grpSpPr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3AFB36D6-5620-56B3-6BC0-EF685E7123AB}"/>
                </a:ext>
              </a:extLst>
            </p:cNvPr>
            <p:cNvGrpSpPr/>
            <p:nvPr/>
          </p:nvGrpSpPr>
          <p:grpSpPr>
            <a:xfrm>
              <a:off x="4370440" y="2484976"/>
              <a:ext cx="2051504" cy="2273222"/>
              <a:chOff x="4370440" y="2484976"/>
              <a:chExt cx="2051504" cy="2273222"/>
            </a:xfrm>
          </p:grpSpPr>
          <p:pic>
            <p:nvPicPr>
              <p:cNvPr id="11" name="图片 10">
                <a:extLst>
                  <a:ext uri="{FF2B5EF4-FFF2-40B4-BE49-F238E27FC236}">
                    <a16:creationId xmlns:a16="http://schemas.microsoft.com/office/drawing/2014/main" id="{BECB6EBE-FE90-0BF6-CA57-5BD5F0758B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370440" y="2484976"/>
                <a:ext cx="2051504" cy="1260611"/>
              </a:xfrm>
              <a:prstGeom prst="rect">
                <a:avLst/>
              </a:prstGeom>
            </p:spPr>
          </p:pic>
          <p:pic>
            <p:nvPicPr>
              <p:cNvPr id="20" name="图片 19">
                <a:extLst>
                  <a:ext uri="{FF2B5EF4-FFF2-40B4-BE49-F238E27FC236}">
                    <a16:creationId xmlns:a16="http://schemas.microsoft.com/office/drawing/2014/main" id="{7F725C45-9654-155F-ACAA-3B2FAF33A4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370440" y="3751343"/>
                <a:ext cx="2051504" cy="1006855"/>
              </a:xfrm>
              <a:prstGeom prst="rect">
                <a:avLst/>
              </a:prstGeom>
            </p:spPr>
          </p:pic>
        </p:grp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4A2484C4-D960-C08E-CB6C-C40CECD13D2A}"/>
                </a:ext>
              </a:extLst>
            </p:cNvPr>
            <p:cNvSpPr txBox="1"/>
            <p:nvPr/>
          </p:nvSpPr>
          <p:spPr>
            <a:xfrm>
              <a:off x="4482980" y="5937832"/>
              <a:ext cx="18264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Abbott + 2016; 2017</a:t>
              </a:r>
            </a:p>
            <a:p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Abbott + 2020a,b</a:t>
              </a:r>
            </a:p>
            <a:p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Abbott + 2023, </a:t>
              </a:r>
              <a:r>
                <a:rPr lang="en-US" altLang="zh-CN" sz="1200" b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2025</a:t>
              </a:r>
            </a:p>
          </p:txBody>
        </p:sp>
      </p:grpSp>
      <p:sp>
        <p:nvSpPr>
          <p:cNvPr id="28" name="文本框 27">
            <a:extLst>
              <a:ext uri="{FF2B5EF4-FFF2-40B4-BE49-F238E27FC236}">
                <a16:creationId xmlns:a16="http://schemas.microsoft.com/office/drawing/2014/main" id="{9C21F27E-7688-8713-87EA-26CDDF72830B}"/>
              </a:ext>
            </a:extLst>
          </p:cNvPr>
          <p:cNvSpPr txBox="1"/>
          <p:nvPr/>
        </p:nvSpPr>
        <p:spPr>
          <a:xfrm>
            <a:off x="1186883" y="1286692"/>
            <a:ext cx="28968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Type </a:t>
            </a:r>
            <a:r>
              <a:rPr lang="en-US" altLang="zh-CN" sz="2000" b="1" dirty="0" err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Ia</a:t>
            </a:r>
            <a:r>
              <a:rPr lang="en-US" altLang="zh-CN" sz="2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Supernova</a:t>
            </a:r>
          </a:p>
          <a:p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Expansion Accelerating</a:t>
            </a:r>
          </a:p>
          <a:p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Dark Matter</a:t>
            </a:r>
            <a:endParaRPr lang="zh-CN" altLang="en-US" sz="1600" b="1" baseline="-25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E1749DD7-A078-0521-ACC5-F7EA3971875A}"/>
              </a:ext>
            </a:extLst>
          </p:cNvPr>
          <p:cNvGrpSpPr/>
          <p:nvPr/>
        </p:nvGrpSpPr>
        <p:grpSpPr>
          <a:xfrm>
            <a:off x="1211444" y="2794058"/>
            <a:ext cx="2281350" cy="4034005"/>
            <a:chOff x="1211444" y="2794058"/>
            <a:chExt cx="2281350" cy="403400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24984EE5-F043-757E-3C39-2B87B4CCC5E1}"/>
                </a:ext>
              </a:extLst>
            </p:cNvPr>
            <p:cNvGrpSpPr/>
            <p:nvPr/>
          </p:nvGrpSpPr>
          <p:grpSpPr>
            <a:xfrm>
              <a:off x="1211444" y="2794058"/>
              <a:ext cx="2281350" cy="3375423"/>
              <a:chOff x="1211444" y="2794058"/>
              <a:chExt cx="2281350" cy="3375423"/>
            </a:xfrm>
          </p:grpSpPr>
          <p:grpSp>
            <p:nvGrpSpPr>
              <p:cNvPr id="31" name="组合 30">
                <a:extLst>
                  <a:ext uri="{FF2B5EF4-FFF2-40B4-BE49-F238E27FC236}">
                    <a16:creationId xmlns:a16="http://schemas.microsoft.com/office/drawing/2014/main" id="{064DFE52-7CF4-1878-D523-A5B84A863DBA}"/>
                  </a:ext>
                </a:extLst>
              </p:cNvPr>
              <p:cNvGrpSpPr/>
              <p:nvPr/>
            </p:nvGrpSpPr>
            <p:grpSpPr>
              <a:xfrm>
                <a:off x="1211444" y="2799058"/>
                <a:ext cx="1621534" cy="3370423"/>
                <a:chOff x="1211444" y="2799058"/>
                <a:chExt cx="1621534" cy="3370423"/>
              </a:xfrm>
            </p:grpSpPr>
            <p:pic>
              <p:nvPicPr>
                <p:cNvPr id="29" name="图片 28">
                  <a:extLst>
                    <a:ext uri="{FF2B5EF4-FFF2-40B4-BE49-F238E27FC236}">
                      <a16:creationId xmlns:a16="http://schemas.microsoft.com/office/drawing/2014/main" id="{A3A9A488-5952-7211-0626-2C9BC5075FB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211444" y="2799058"/>
                  <a:ext cx="1621534" cy="1683748"/>
                </a:xfrm>
                <a:prstGeom prst="rect">
                  <a:avLst/>
                </a:prstGeom>
              </p:spPr>
            </p:pic>
            <p:pic>
              <p:nvPicPr>
                <p:cNvPr id="30" name="图片 29">
                  <a:extLst>
                    <a:ext uri="{FF2B5EF4-FFF2-40B4-BE49-F238E27FC236}">
                      <a16:creationId xmlns:a16="http://schemas.microsoft.com/office/drawing/2014/main" id="{0810F5B0-E4E5-3B3D-E331-4A9B7CF3AD8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216503" y="4479672"/>
                  <a:ext cx="1372876" cy="1689809"/>
                </a:xfrm>
                <a:prstGeom prst="rect">
                  <a:avLst/>
                </a:prstGeom>
              </p:spPr>
            </p:pic>
          </p:grpSp>
          <p:grpSp>
            <p:nvGrpSpPr>
              <p:cNvPr id="34" name="组合 33">
                <a:extLst>
                  <a:ext uri="{FF2B5EF4-FFF2-40B4-BE49-F238E27FC236}">
                    <a16:creationId xmlns:a16="http://schemas.microsoft.com/office/drawing/2014/main" id="{B23AB6A2-537E-5CA7-A2AF-1A3AB534E3FA}"/>
                  </a:ext>
                </a:extLst>
              </p:cNvPr>
              <p:cNvGrpSpPr/>
              <p:nvPr/>
            </p:nvGrpSpPr>
            <p:grpSpPr>
              <a:xfrm>
                <a:off x="2175854" y="2794058"/>
                <a:ext cx="1316940" cy="3369361"/>
                <a:chOff x="2175854" y="2794058"/>
                <a:chExt cx="1316940" cy="3369361"/>
              </a:xfrm>
            </p:grpSpPr>
            <p:pic>
              <p:nvPicPr>
                <p:cNvPr id="32" name="图片 31">
                  <a:extLst>
                    <a:ext uri="{FF2B5EF4-FFF2-40B4-BE49-F238E27FC236}">
                      <a16:creationId xmlns:a16="http://schemas.microsoft.com/office/drawing/2014/main" id="{9D23E5B4-465C-59BF-907D-9F12DFEE047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175854" y="4482807"/>
                  <a:ext cx="1314249" cy="1680612"/>
                </a:xfrm>
                <a:prstGeom prst="rect">
                  <a:avLst/>
                </a:prstGeom>
              </p:spPr>
            </p:pic>
            <p:pic>
              <p:nvPicPr>
                <p:cNvPr id="33" name="Picture 10">
                  <a:extLst>
                    <a:ext uri="{FF2B5EF4-FFF2-40B4-BE49-F238E27FC236}">
                      <a16:creationId xmlns:a16="http://schemas.microsoft.com/office/drawing/2014/main" id="{14B0DAF9-54BE-0DEE-5A51-28E518E24D2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33694" y="2794058"/>
                  <a:ext cx="1259100" cy="16795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91404A45-110D-E558-6073-1C12ECD8EA69}"/>
                </a:ext>
              </a:extLst>
            </p:cNvPr>
            <p:cNvSpPr txBox="1"/>
            <p:nvPr/>
          </p:nvSpPr>
          <p:spPr>
            <a:xfrm>
              <a:off x="1351587" y="6181732"/>
              <a:ext cx="2138516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Riess et al., 1998, 2004</a:t>
              </a:r>
            </a:p>
            <a:p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Perlmutter et al., 1999</a:t>
              </a:r>
            </a:p>
            <a:p>
              <a:r>
                <a:rPr lang="en-US" altLang="zh-CN" sz="1200" b="1" dirty="0" err="1">
                  <a:latin typeface="微软雅黑" panose="020B0503020204020204" pitchFamily="34" charset="-122"/>
                  <a:ea typeface="微软雅黑" panose="020B0503020204020204" pitchFamily="34" charset="-122"/>
                </a:rPr>
                <a:t>Tonry</a:t>
              </a:r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et al., 2003</a:t>
              </a:r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E2D766B4-3453-32C8-CBFD-200EFCF06B04}"/>
              </a:ext>
            </a:extLst>
          </p:cNvPr>
          <p:cNvGrpSpPr/>
          <p:nvPr/>
        </p:nvGrpSpPr>
        <p:grpSpPr>
          <a:xfrm>
            <a:off x="9066654" y="2831137"/>
            <a:ext cx="2390716" cy="3392552"/>
            <a:chOff x="9106449" y="2789180"/>
            <a:chExt cx="2390716" cy="3392552"/>
          </a:xfrm>
        </p:grpSpPr>
        <p:pic>
          <p:nvPicPr>
            <p:cNvPr id="44" name="图片 43">
              <a:extLst>
                <a:ext uri="{FF2B5EF4-FFF2-40B4-BE49-F238E27FC236}">
                  <a16:creationId xmlns:a16="http://schemas.microsoft.com/office/drawing/2014/main" id="{0AB0B46C-281C-B7AA-4F04-1183FD88F37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9106449" y="4409722"/>
              <a:ext cx="2390716" cy="1772010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id="{6056DBA4-E3F7-D412-A723-8FB3E49D5BF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106450" y="2789180"/>
              <a:ext cx="2390715" cy="1683747"/>
            </a:xfrm>
            <a:prstGeom prst="rect">
              <a:avLst/>
            </a:prstGeom>
          </p:spPr>
        </p:pic>
        <p:pic>
          <p:nvPicPr>
            <p:cNvPr id="43" name="图片 42">
              <a:extLst>
                <a:ext uri="{FF2B5EF4-FFF2-40B4-BE49-F238E27FC236}">
                  <a16:creationId xmlns:a16="http://schemas.microsoft.com/office/drawing/2014/main" id="{3F8120BA-514B-107A-B3F2-48A5754E904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0538419" y="4828179"/>
              <a:ext cx="958746" cy="1333455"/>
            </a:xfrm>
            <a:prstGeom prst="rect">
              <a:avLst/>
            </a:prstGeom>
          </p:spPr>
        </p:pic>
      </p:grpSp>
      <p:sp>
        <p:nvSpPr>
          <p:cNvPr id="46" name="文本框 45">
            <a:extLst>
              <a:ext uri="{FF2B5EF4-FFF2-40B4-BE49-F238E27FC236}">
                <a16:creationId xmlns:a16="http://schemas.microsoft.com/office/drawing/2014/main" id="{9893E44C-3D16-19CE-C11B-055512E0ED2E}"/>
              </a:ext>
            </a:extLst>
          </p:cNvPr>
          <p:cNvSpPr txBox="1"/>
          <p:nvPr/>
        </p:nvSpPr>
        <p:spPr>
          <a:xfrm>
            <a:off x="9072035" y="5174967"/>
            <a:ext cx="124201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CPTA</a:t>
            </a:r>
          </a:p>
          <a:p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EPTA</a:t>
            </a:r>
          </a:p>
          <a:p>
            <a:r>
              <a:rPr lang="en-US" altLang="zh-CN" sz="1600" b="1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NanoGrav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PPTA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5B503B9D-6C4B-340C-9D15-AC01EE0AE7B0}"/>
              </a:ext>
            </a:extLst>
          </p:cNvPr>
          <p:cNvSpPr txBox="1"/>
          <p:nvPr/>
        </p:nvSpPr>
        <p:spPr>
          <a:xfrm>
            <a:off x="9006142" y="6223689"/>
            <a:ext cx="25117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Credit: NASA</a:t>
            </a: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China Daily</a:t>
            </a:r>
          </a:p>
          <a:p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Xu H. et al. 2023</a:t>
            </a:r>
          </a:p>
          <a:p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EPTA Collaboration 2023</a:t>
            </a:r>
          </a:p>
          <a:p>
            <a:endParaRPr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>
    <p:pull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1">
            <a:extLst>
              <a:ext uri="{FF2B5EF4-FFF2-40B4-BE49-F238E27FC236}">
                <a16:creationId xmlns:a16="http://schemas.microsoft.com/office/drawing/2014/main" id="{177F18B4-C298-E932-C740-99B89B7C0A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2" r="1099"/>
          <a:stretch>
            <a:fillRect/>
          </a:stretch>
        </p:blipFill>
        <p:spPr bwMode="auto">
          <a:xfrm>
            <a:off x="1143543" y="1602775"/>
            <a:ext cx="8666163" cy="359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1">
            <a:extLst>
              <a:ext uri="{FF2B5EF4-FFF2-40B4-BE49-F238E27FC236}">
                <a16:creationId xmlns:a16="http://schemas.microsoft.com/office/drawing/2014/main" id="{149E39CC-A647-DC92-226D-A0258E8CA7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2024" y="5371460"/>
            <a:ext cx="2785270" cy="40005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b="1" dirty="0">
                <a:ea typeface="微软雅黑" panose="020B0503020204020204" pitchFamily="34" charset="-122"/>
              </a:rPr>
              <a:t>BH-BH,BH-NS,NS-NS</a:t>
            </a:r>
            <a:endParaRPr lang="zh-CN" altLang="en-US" sz="2000" b="1" dirty="0">
              <a:ea typeface="微软雅黑" panose="020B0503020204020204" pitchFamily="34" charset="-122"/>
            </a:endParaRPr>
          </a:p>
        </p:txBody>
      </p:sp>
      <p:sp>
        <p:nvSpPr>
          <p:cNvPr id="8" name="文本框 2">
            <a:extLst>
              <a:ext uri="{FF2B5EF4-FFF2-40B4-BE49-F238E27FC236}">
                <a16:creationId xmlns:a16="http://schemas.microsoft.com/office/drawing/2014/main" id="{20A90206-4C58-9873-365C-55F9E6F301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6526" y="6023963"/>
            <a:ext cx="213649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b="1" dirty="0">
                <a:solidFill>
                  <a:srgbClr val="000000"/>
                </a:solidFill>
                <a:ea typeface="微软雅黑" panose="020B0503020204020204" pitchFamily="34" charset="-122"/>
              </a:rPr>
              <a:t>standard candles</a:t>
            </a:r>
            <a:endParaRPr lang="zh-CN" altLang="en-US" sz="2000" b="1" dirty="0">
              <a:solidFill>
                <a:srgbClr val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11" name="文本框 1">
            <a:extLst>
              <a:ext uri="{FF2B5EF4-FFF2-40B4-BE49-F238E27FC236}">
                <a16:creationId xmlns:a16="http://schemas.microsoft.com/office/drawing/2014/main" id="{B0486826-1D0C-9486-0C4A-A0B78B9029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7206" y="6034757"/>
            <a:ext cx="32400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 b="1" dirty="0">
                <a:solidFill>
                  <a:srgbClr val="000000"/>
                </a:solidFill>
                <a:ea typeface="微软雅黑" panose="020B0503020204020204" pitchFamily="34" charset="-122"/>
              </a:rPr>
              <a:t>LIGO/Virgo sources</a:t>
            </a:r>
            <a:endParaRPr lang="zh-CN" altLang="en-US" sz="2000" b="1" dirty="0">
              <a:solidFill>
                <a:srgbClr val="000000"/>
              </a:solidFill>
              <a:ea typeface="微软雅黑" panose="020B0503020204020204" pitchFamily="34" charset="-122"/>
            </a:endParaRPr>
          </a:p>
        </p:txBody>
      </p:sp>
      <p:cxnSp>
        <p:nvCxnSpPr>
          <p:cNvPr id="12" name="直线箭头连接符 40">
            <a:extLst>
              <a:ext uri="{FF2B5EF4-FFF2-40B4-BE49-F238E27FC236}">
                <a16:creationId xmlns:a16="http://schemas.microsoft.com/office/drawing/2014/main" id="{D9B6C719-3DBE-681C-D535-0EDBD02EF7C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387419" y="5769129"/>
            <a:ext cx="0" cy="287337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" name="文本框 26">
            <a:extLst>
              <a:ext uri="{FF2B5EF4-FFF2-40B4-BE49-F238E27FC236}">
                <a16:creationId xmlns:a16="http://schemas.microsoft.com/office/drawing/2014/main" id="{91C46324-3273-736A-5106-138766E4F2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5575" y="6019987"/>
            <a:ext cx="332263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b="1" dirty="0">
                <a:solidFill>
                  <a:srgbClr val="000000"/>
                </a:solidFill>
                <a:ea typeface="微软雅黑" panose="020B0503020204020204" pitchFamily="34" charset="-122"/>
              </a:rPr>
              <a:t>Low-frequency GW sources</a:t>
            </a:r>
            <a:endParaRPr lang="zh-CN" altLang="en-US" sz="2000" b="1" dirty="0">
              <a:solidFill>
                <a:srgbClr val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15" name="文本框 10">
            <a:extLst>
              <a:ext uri="{FF2B5EF4-FFF2-40B4-BE49-F238E27FC236}">
                <a16:creationId xmlns:a16="http://schemas.microsoft.com/office/drawing/2014/main" id="{145FD311-91E9-8169-5D2D-F1D59A1F4F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8000" y="5390328"/>
            <a:ext cx="24320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b="1" dirty="0"/>
              <a:t>Double white dwarfs</a:t>
            </a:r>
            <a:endParaRPr lang="zh-CN" altLang="en-US" sz="2000" b="1" dirty="0"/>
          </a:p>
        </p:txBody>
      </p:sp>
      <p:sp>
        <p:nvSpPr>
          <p:cNvPr id="16" name="文本框 2">
            <a:extLst>
              <a:ext uri="{FF2B5EF4-FFF2-40B4-BE49-F238E27FC236}">
                <a16:creationId xmlns:a16="http://schemas.microsoft.com/office/drawing/2014/main" id="{88130844-B88D-7DF1-292D-B3E1E7F36E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64681" y="5425197"/>
            <a:ext cx="24320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b="1" dirty="0">
                <a:solidFill>
                  <a:srgbClr val="000000"/>
                </a:solidFill>
                <a:ea typeface="微软雅黑" panose="020B0503020204020204" pitchFamily="34" charset="-122"/>
              </a:rPr>
              <a:t>Type </a:t>
            </a:r>
            <a:r>
              <a:rPr lang="en-US" altLang="zh-CN" sz="2000" b="1" dirty="0" err="1">
                <a:solidFill>
                  <a:srgbClr val="000000"/>
                </a:solidFill>
                <a:ea typeface="微软雅黑" panose="020B0503020204020204" pitchFamily="34" charset="-122"/>
              </a:rPr>
              <a:t>Ia</a:t>
            </a:r>
            <a:r>
              <a:rPr lang="en-US" altLang="zh-CN" sz="2000" b="1" dirty="0">
                <a:solidFill>
                  <a:srgbClr val="000000"/>
                </a:solidFill>
                <a:ea typeface="微软雅黑" panose="020B0503020204020204" pitchFamily="34" charset="-122"/>
              </a:rPr>
              <a:t> Supernovae</a:t>
            </a:r>
            <a:endParaRPr lang="zh-CN" altLang="en-US" sz="2000" b="1" dirty="0">
              <a:solidFill>
                <a:srgbClr val="000000"/>
              </a:solidFill>
              <a:ea typeface="微软雅黑" panose="020B0503020204020204" pitchFamily="34" charset="-122"/>
            </a:endParaRPr>
          </a:p>
        </p:txBody>
      </p:sp>
      <p:cxnSp>
        <p:nvCxnSpPr>
          <p:cNvPr id="17" name="直线箭头连接符 28">
            <a:extLst>
              <a:ext uri="{FF2B5EF4-FFF2-40B4-BE49-F238E27FC236}">
                <a16:creationId xmlns:a16="http://schemas.microsoft.com/office/drawing/2014/main" id="{CDE2A609-3A64-D2E0-FC01-D4B4724E207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971921" y="5785323"/>
            <a:ext cx="0" cy="252412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" name="组合 1"/>
          <p:cNvGrpSpPr/>
          <p:nvPr/>
        </p:nvGrpSpPr>
        <p:grpSpPr>
          <a:xfrm>
            <a:off x="1484205" y="560918"/>
            <a:ext cx="263341" cy="395013"/>
            <a:chOff x="5284519" y="1508166"/>
            <a:chExt cx="213756" cy="427512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3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矩形 3"/>
          <p:cNvSpPr>
            <a:spLocks noChangeArrowheads="1"/>
          </p:cNvSpPr>
          <p:nvPr/>
        </p:nvSpPr>
        <p:spPr bwMode="auto">
          <a:xfrm>
            <a:off x="1823381" y="440354"/>
            <a:ext cx="10313564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b="1" dirty="0">
                <a:solidFill>
                  <a:srgbClr val="0070C0"/>
                </a:solidFill>
                <a:cs typeface="Arial" panose="020B0604020202020204" pitchFamily="34" charset="0"/>
                <a:sym typeface="Impact" panose="020B0806030902050204" pitchFamily="34" charset="0"/>
              </a:rPr>
              <a:t>1.5 Binary Evolution Tree</a:t>
            </a:r>
            <a:r>
              <a:rPr lang="en-US" altLang="zh-CN" sz="1800" b="1" dirty="0">
                <a:solidFill>
                  <a:srgbClr val="0070C0"/>
                </a:solidFill>
                <a:cs typeface="Arial" panose="020B0604020202020204" pitchFamily="34" charset="0"/>
                <a:sym typeface="Impact" panose="020B0806030902050204" pitchFamily="34" charset="0"/>
              </a:rPr>
              <a:t>: </a:t>
            </a:r>
            <a:r>
              <a:rPr lang="en-US" altLang="zh-CN" sz="1800" b="1" dirty="0">
                <a:cs typeface="Arial" panose="020B0604020202020204" pitchFamily="34" charset="0"/>
                <a:sym typeface="Impact" panose="020B0806030902050204" pitchFamily="34" charset="0"/>
              </a:rPr>
              <a:t>formation and evolution of exotic sources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963571" y="5762323"/>
            <a:ext cx="36260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HM/LMXBs</a:t>
            </a:r>
            <a:r>
              <a:rPr lang="zh-CN" altLang="en-US" sz="2000" b="1" dirty="0"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、</a:t>
            </a:r>
            <a:r>
              <a:rPr lang="en-US" altLang="zh-CN" sz="2000" b="1" dirty="0"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CVs</a:t>
            </a:r>
            <a:r>
              <a:rPr lang="zh-CN" altLang="en-US" sz="2000" b="1" dirty="0"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、</a:t>
            </a:r>
            <a:r>
              <a:rPr lang="en-US" altLang="zh-CN" sz="2000" b="1" dirty="0">
                <a:solidFill>
                  <a:srgbClr val="C0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Pulsars</a:t>
            </a:r>
            <a:endParaRPr lang="zh-CN" altLang="en-US" sz="2000" b="1" dirty="0">
              <a:solidFill>
                <a:srgbClr val="C00000"/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cxnSp>
        <p:nvCxnSpPr>
          <p:cNvPr id="31" name="直接箭头连接符 30"/>
          <p:cNvCxnSpPr/>
          <p:nvPr/>
        </p:nvCxnSpPr>
        <p:spPr>
          <a:xfrm flipH="1">
            <a:off x="8530719" y="1951962"/>
            <a:ext cx="1333376" cy="336397"/>
          </a:xfrm>
          <a:prstGeom prst="straightConnector1">
            <a:avLst/>
          </a:prstGeom>
          <a:ln w="412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/>
          <p:cNvCxnSpPr>
            <a:cxnSpLocks/>
          </p:cNvCxnSpPr>
          <p:nvPr/>
        </p:nvCxnSpPr>
        <p:spPr>
          <a:xfrm>
            <a:off x="6459209" y="4941275"/>
            <a:ext cx="1051425" cy="256401"/>
          </a:xfrm>
          <a:prstGeom prst="straightConnector1">
            <a:avLst/>
          </a:prstGeom>
          <a:ln w="412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/>
        </p:nvSpPr>
        <p:spPr>
          <a:xfrm>
            <a:off x="7492180" y="1284380"/>
            <a:ext cx="2371915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Change the Fate of Stellar Evolution</a:t>
            </a:r>
            <a:endParaRPr lang="zh-CN" altLang="en-US" dirty="0"/>
          </a:p>
        </p:txBody>
      </p:sp>
      <p:cxnSp>
        <p:nvCxnSpPr>
          <p:cNvPr id="24" name="直线箭头连接符 40">
            <a:extLst>
              <a:ext uri="{FF2B5EF4-FFF2-40B4-BE49-F238E27FC236}">
                <a16:creationId xmlns:a16="http://schemas.microsoft.com/office/drawing/2014/main" id="{15F6B69B-8C14-877D-EB93-515648A15B6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67247" y="5768019"/>
            <a:ext cx="0" cy="287337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4" name="图片 33">
            <a:extLst>
              <a:ext uri="{FF2B5EF4-FFF2-40B4-BE49-F238E27FC236}">
                <a16:creationId xmlns:a16="http://schemas.microsoft.com/office/drawing/2014/main" id="{3766DEB8-0DF1-CEA1-EE63-5A08302322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3006" y="4246150"/>
            <a:ext cx="3434608" cy="1196027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id="{83BC3D18-0774-B6FB-6D13-D403B31AC0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2469" y="4737529"/>
            <a:ext cx="646812" cy="688233"/>
          </a:xfrm>
          <a:prstGeom prst="rect">
            <a:avLst/>
          </a:prstGeom>
        </p:spPr>
      </p:pic>
      <p:cxnSp>
        <p:nvCxnSpPr>
          <p:cNvPr id="40" name="直线箭头连接符 28">
            <a:extLst>
              <a:ext uri="{FF2B5EF4-FFF2-40B4-BE49-F238E27FC236}">
                <a16:creationId xmlns:a16="http://schemas.microsoft.com/office/drawing/2014/main" id="{D170A01B-4DFA-D75D-4207-E5D0D68EC41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612598" y="5511310"/>
            <a:ext cx="0" cy="252412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9" name="图片 8">
            <a:extLst>
              <a:ext uri="{FF2B5EF4-FFF2-40B4-BE49-F238E27FC236}">
                <a16:creationId xmlns:a16="http://schemas.microsoft.com/office/drawing/2014/main" id="{B37B447D-48A1-D68C-71B6-7F8A69FEB4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66478" y="4753944"/>
            <a:ext cx="646812" cy="688233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09B78933-3F89-5DB2-E075-DF71B17703A3}"/>
              </a:ext>
            </a:extLst>
          </p:cNvPr>
          <p:cNvSpPr txBox="1"/>
          <p:nvPr/>
        </p:nvSpPr>
        <p:spPr>
          <a:xfrm>
            <a:off x="1089154" y="1330546"/>
            <a:ext cx="20751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Han Z et al. 2020 RAA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EB22E51F-92A4-D003-A3B4-6B5DFB3026A7}"/>
              </a:ext>
            </a:extLst>
          </p:cNvPr>
          <p:cNvSpPr txBox="1"/>
          <p:nvPr/>
        </p:nvSpPr>
        <p:spPr>
          <a:xfrm>
            <a:off x="1292468" y="1661652"/>
            <a:ext cx="3109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i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</a:t>
            </a:r>
            <a:r>
              <a:rPr lang="en-US" altLang="zh-CN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b="1" i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Z</a:t>
            </a:r>
            <a:r>
              <a:rPr lang="en-US" altLang="zh-CN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b="1" i="1" dirty="0" err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</a:t>
            </a:r>
            <a:r>
              <a:rPr lang="en-US" altLang="zh-CN" b="1" baseline="-25000" dirty="0" err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orb</a:t>
            </a:r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b="1" i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 </a:t>
            </a:r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zh-CN" b="1" i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</a:t>
            </a:r>
            <a:r>
              <a:rPr lang="en-US" altLang="zh-CN" b="1" baseline="-25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en-US" altLang="zh-CN" b="1" i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</a:t>
            </a:r>
            <a:r>
              <a:rPr lang="en-US" altLang="zh-CN" b="1" baseline="-25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95B2A7D5-DB17-1113-17BE-392A9ABFC2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43517" y="4812607"/>
            <a:ext cx="681530" cy="707678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29CFD584-2F34-E90B-1B68-53B529DB55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64095" y="1289730"/>
            <a:ext cx="2272850" cy="1209073"/>
          </a:xfrm>
          <a:prstGeom prst="rect">
            <a:avLst/>
          </a:prstGeom>
        </p:spPr>
      </p:pic>
    </p:spTree>
  </p:cSld>
  <p:clrMapOvr>
    <a:masterClrMapping/>
  </p:clrMapOvr>
  <p:transition spd="med">
    <p:pull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484205" y="560918"/>
            <a:ext cx="263341" cy="395013"/>
            <a:chOff x="5284519" y="1508166"/>
            <a:chExt cx="213756" cy="427512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3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矩形 3"/>
          <p:cNvSpPr>
            <a:spLocks noChangeArrowheads="1"/>
          </p:cNvSpPr>
          <p:nvPr/>
        </p:nvSpPr>
        <p:spPr bwMode="auto">
          <a:xfrm>
            <a:off x="1957069" y="473089"/>
            <a:ext cx="9934364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ts val="0"/>
              </a:spcBef>
              <a:buNone/>
              <a:defRPr/>
            </a:pPr>
            <a:r>
              <a:rPr lang="en-US" altLang="zh-CN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1.6 Basic Questions in Binary Evolution: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6" name="Picture 7" descr="D:\zhanwen\powerpoint\Rio-20090803\Snap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173" y="1301009"/>
            <a:ext cx="5110163" cy="398621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5982668" y="2302352"/>
            <a:ext cx="3131047" cy="96128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Q1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：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Mass Transfer Stability</a:t>
            </a:r>
          </a:p>
        </p:txBody>
      </p:sp>
      <p:sp>
        <p:nvSpPr>
          <p:cNvPr id="8" name="TextBox 24"/>
          <p:cNvSpPr txBox="1">
            <a:spLocks noChangeArrowheads="1"/>
          </p:cNvSpPr>
          <p:nvPr/>
        </p:nvSpPr>
        <p:spPr bwMode="auto">
          <a:xfrm>
            <a:off x="5970796" y="3780926"/>
            <a:ext cx="2963601" cy="96128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Q2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：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CE</a:t>
            </a:r>
          </a:p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Common Envelope</a:t>
            </a:r>
          </a:p>
        </p:txBody>
      </p:sp>
      <p:sp>
        <p:nvSpPr>
          <p:cNvPr id="11" name="矩形 10"/>
          <p:cNvSpPr/>
          <p:nvPr/>
        </p:nvSpPr>
        <p:spPr>
          <a:xfrm>
            <a:off x="1228394" y="5820028"/>
            <a:ext cx="66472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  <a:defRPr/>
            </a:pP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These basic questions determines the evolution fate</a:t>
            </a:r>
            <a:endParaRPr lang="en-US" altLang="zh-CN" sz="2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直接箭头连接符 11"/>
          <p:cNvCxnSpPr/>
          <p:nvPr/>
        </p:nvCxnSpPr>
        <p:spPr>
          <a:xfrm>
            <a:off x="5458428" y="2639922"/>
            <a:ext cx="548980" cy="0"/>
          </a:xfrm>
          <a:prstGeom prst="straightConnector1">
            <a:avLst/>
          </a:prstGeom>
          <a:ln w="412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/>
          <p:cNvCxnSpPr/>
          <p:nvPr/>
        </p:nvCxnSpPr>
        <p:spPr>
          <a:xfrm>
            <a:off x="5458428" y="4224098"/>
            <a:ext cx="548980" cy="0"/>
          </a:xfrm>
          <a:prstGeom prst="straightConnector1">
            <a:avLst/>
          </a:prstGeom>
          <a:ln w="412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4"/>
          <p:cNvSpPr txBox="1">
            <a:spLocks noChangeArrowheads="1"/>
          </p:cNvSpPr>
          <p:nvPr/>
        </p:nvSpPr>
        <p:spPr bwMode="auto">
          <a:xfrm>
            <a:off x="973579" y="4319585"/>
            <a:ext cx="2963601" cy="96128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Q3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: </a:t>
            </a:r>
            <a:r>
              <a:rPr lang="en-US" altLang="zh-CN" sz="20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Nonconserved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Mass Transfer</a:t>
            </a:r>
          </a:p>
        </p:txBody>
      </p:sp>
      <p:cxnSp>
        <p:nvCxnSpPr>
          <p:cNvPr id="25" name="直接箭头连接符 24"/>
          <p:cNvCxnSpPr/>
          <p:nvPr/>
        </p:nvCxnSpPr>
        <p:spPr>
          <a:xfrm>
            <a:off x="1951177" y="3733553"/>
            <a:ext cx="0" cy="605074"/>
          </a:xfrm>
          <a:prstGeom prst="straightConnector1">
            <a:avLst/>
          </a:prstGeom>
          <a:ln w="412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7"/>
          <p:cNvSpPr txBox="1">
            <a:spLocks noChangeArrowheads="1"/>
          </p:cNvSpPr>
          <p:nvPr/>
        </p:nvSpPr>
        <p:spPr>
          <a:xfrm>
            <a:off x="2136155" y="5345708"/>
            <a:ext cx="2278617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0" latinLnBrk="0" hangingPunct="0"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j-cs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l" eaLnBrk="1" hangingPunct="1">
              <a:defRPr/>
            </a:pPr>
            <a:r>
              <a: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Credit: Han 2003</a:t>
            </a:r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B8BC2869-8832-0CD3-871D-0A03C6AE1C60}"/>
              </a:ext>
            </a:extLst>
          </p:cNvPr>
          <p:cNvGrpSpPr/>
          <p:nvPr/>
        </p:nvGrpSpPr>
        <p:grpSpPr>
          <a:xfrm>
            <a:off x="8198951" y="1224936"/>
            <a:ext cx="4089776" cy="4912736"/>
            <a:chOff x="8198951" y="1224936"/>
            <a:chExt cx="4089776" cy="4912736"/>
          </a:xfrm>
        </p:grpSpPr>
        <p:grpSp>
          <p:nvGrpSpPr>
            <p:cNvPr id="14" name="组合 13"/>
            <p:cNvGrpSpPr/>
            <p:nvPr/>
          </p:nvGrpSpPr>
          <p:grpSpPr>
            <a:xfrm>
              <a:off x="8198951" y="2696909"/>
              <a:ext cx="4089776" cy="3440763"/>
              <a:chOff x="8309529" y="2639921"/>
              <a:chExt cx="4105391" cy="3488290"/>
            </a:xfrm>
          </p:grpSpPr>
          <p:grpSp>
            <p:nvGrpSpPr>
              <p:cNvPr id="15" name="组合 14"/>
              <p:cNvGrpSpPr/>
              <p:nvPr/>
            </p:nvGrpSpPr>
            <p:grpSpPr>
              <a:xfrm>
                <a:off x="8309529" y="2639921"/>
                <a:ext cx="4105391" cy="3488290"/>
                <a:chOff x="8309529" y="2639921"/>
                <a:chExt cx="4105391" cy="3488290"/>
              </a:xfrm>
            </p:grpSpPr>
            <p:grpSp>
              <p:nvGrpSpPr>
                <p:cNvPr id="17" name="组合 16"/>
                <p:cNvGrpSpPr/>
                <p:nvPr/>
              </p:nvGrpSpPr>
              <p:grpSpPr>
                <a:xfrm>
                  <a:off x="9120647" y="3358930"/>
                  <a:ext cx="3294273" cy="2769281"/>
                  <a:chOff x="301037" y="3092568"/>
                  <a:chExt cx="3294273" cy="2769281"/>
                </a:xfrm>
              </p:grpSpPr>
              <p:sp>
                <p:nvSpPr>
                  <p:cNvPr id="21" name="TextBox 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01037" y="4091611"/>
                    <a:ext cx="3294273" cy="1770238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>
                    <a:spAutoFit/>
                  </a:bodyPr>
                  <a:lstStyle>
                    <a:lvl1pPr eaLnBrk="0" hangingPunct="0">
                      <a:defRPr kumimoji="1"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1pPr>
                    <a:lvl2pPr marL="742950" indent="-285750" eaLnBrk="0" hangingPunct="0">
                      <a:defRPr kumimoji="1"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2pPr>
                    <a:lvl3pPr marL="1143000" indent="-228600" eaLnBrk="0" hangingPunct="0">
                      <a:defRPr kumimoji="1"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3pPr>
                    <a:lvl4pPr marL="1600200" indent="-228600" eaLnBrk="0" hangingPunct="0">
                      <a:defRPr kumimoji="1"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4pPr>
                    <a:lvl5pPr marL="2057400" indent="-228600" eaLnBrk="0" hangingPunct="0">
                      <a:defRPr kumimoji="1"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9pPr>
                  </a:lstStyle>
                  <a:p>
                    <a:pPr eaLnBrk="1" fontAlgn="base" hangingPunct="1">
                      <a:lnSpc>
                        <a:spcPct val="15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altLang="zh-CN" sz="16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rPr>
                      <a:t>DNS</a:t>
                    </a:r>
                    <a:r>
                      <a:rPr lang="zh-CN" altLang="en-US" sz="16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rPr>
                      <a:t>：</a:t>
                    </a:r>
                    <a:r>
                      <a:rPr lang="en-US" altLang="zh-CN" sz="1600" b="1" dirty="0" err="1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rPr>
                      <a:t>Belczynski</a:t>
                    </a:r>
                    <a:r>
                      <a:rPr lang="en-US" altLang="zh-CN" sz="16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rPr>
                      <a:t> et al. 2002</a:t>
                    </a:r>
                  </a:p>
                  <a:p>
                    <a:pPr eaLnBrk="1" fontAlgn="base" hangingPunct="1">
                      <a:lnSpc>
                        <a:spcPct val="15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altLang="zh-CN" sz="1800" b="1" dirty="0">
                        <a:solidFill>
                          <a:srgbClr val="C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rPr>
                      <a:t>Merging Rate/Myr</a:t>
                    </a:r>
                  </a:p>
                  <a:p>
                    <a:pPr eaLnBrk="1" fontAlgn="base" hangingPunct="1">
                      <a:lnSpc>
                        <a:spcPct val="15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altLang="zh-CN" sz="20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rPr>
                      <a:t>E1</a:t>
                    </a:r>
                    <a:r>
                      <a:rPr lang="zh-CN" altLang="en-US" sz="20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rPr>
                      <a:t>       </a:t>
                    </a:r>
                    <a:r>
                      <a:rPr lang="en-US" altLang="zh-CN" sz="20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rPr>
                      <a:t>E2</a:t>
                    </a:r>
                    <a:r>
                      <a:rPr lang="zh-CN" altLang="en-US" sz="20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rPr>
                      <a:t>         </a:t>
                    </a:r>
                    <a:r>
                      <a:rPr lang="en-US" altLang="zh-CN" sz="20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rPr>
                      <a:t>E3</a:t>
                    </a:r>
                  </a:p>
                  <a:p>
                    <a:pPr eaLnBrk="1" fontAlgn="base" hangingPunct="1">
                      <a:lnSpc>
                        <a:spcPct val="15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altLang="zh-CN" sz="2000" b="1" dirty="0">
                        <a:solidFill>
                          <a:srgbClr val="C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rPr>
                      <a:t>2.7</a:t>
                    </a:r>
                    <a:r>
                      <a:rPr lang="en-US" altLang="zh-CN" sz="20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rPr>
                      <a:t>      23.5     </a:t>
                    </a:r>
                    <a:r>
                      <a:rPr lang="en-US" altLang="zh-CN" sz="2000" b="1" dirty="0">
                        <a:solidFill>
                          <a:srgbClr val="C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rPr>
                      <a:t>109.0</a:t>
                    </a:r>
                    <a:endParaRPr lang="en-US" altLang="zh-CN" sz="2000" b="1" dirty="0">
                      <a:solidFill>
                        <a:srgbClr val="C0000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pic>
                <p:nvPicPr>
                  <p:cNvPr id="22" name="图片 21"/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20733" y="3092568"/>
                    <a:ext cx="1412939" cy="1060451"/>
                  </a:xfrm>
                  <a:prstGeom prst="rect">
                    <a:avLst/>
                  </a:prstGeom>
                </p:spPr>
              </p:pic>
            </p:grpSp>
            <p:cxnSp>
              <p:nvCxnSpPr>
                <p:cNvPr id="18" name="直接箭头连接符 17"/>
                <p:cNvCxnSpPr/>
                <p:nvPr/>
              </p:nvCxnSpPr>
              <p:spPr>
                <a:xfrm flipV="1">
                  <a:off x="8309529" y="2639921"/>
                  <a:ext cx="611356" cy="1"/>
                </a:xfrm>
                <a:prstGeom prst="straightConnector1">
                  <a:avLst/>
                </a:prstGeom>
                <a:ln w="38100">
                  <a:solidFill>
                    <a:schemeClr val="tx1">
                      <a:lumMod val="50000"/>
                      <a:lumOff val="50000"/>
                    </a:schemeClr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直接箭头连接符 18"/>
                <p:cNvCxnSpPr/>
                <p:nvPr/>
              </p:nvCxnSpPr>
              <p:spPr>
                <a:xfrm flipV="1">
                  <a:off x="8393511" y="4219354"/>
                  <a:ext cx="611356" cy="1"/>
                </a:xfrm>
                <a:prstGeom prst="straightConnector1">
                  <a:avLst/>
                </a:prstGeom>
                <a:ln w="38100">
                  <a:solidFill>
                    <a:schemeClr val="tx1">
                      <a:lumMod val="50000"/>
                      <a:lumOff val="50000"/>
                    </a:schemeClr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6" name="文本框 15"/>
              <p:cNvSpPr txBox="1"/>
              <p:nvPr/>
            </p:nvSpPr>
            <p:spPr>
              <a:xfrm>
                <a:off x="9120647" y="4840436"/>
                <a:ext cx="3079771" cy="1279926"/>
              </a:xfrm>
              <a:prstGeom prst="rect">
                <a:avLst/>
              </a:prstGeom>
              <a:noFill/>
              <a:ln w="31750"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endParaRPr lang="zh-CN" altLang="en-US" dirty="0"/>
              </a:p>
            </p:txBody>
          </p:sp>
        </p:grpSp>
        <p:sp>
          <p:nvSpPr>
            <p:cNvPr id="9" name="TextBox 3">
              <a:extLst>
                <a:ext uri="{FF2B5EF4-FFF2-40B4-BE49-F238E27FC236}">
                  <a16:creationId xmlns:a16="http://schemas.microsoft.com/office/drawing/2014/main" id="{4593622E-0654-6A6E-8CD3-7C212819E4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26605" y="2248937"/>
              <a:ext cx="3048437" cy="11568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fontAlgn="base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BH-NS: Abbott et al. 2023;</a:t>
              </a:r>
              <a:endParaRPr lang="en-US" altLang="zh-CN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fontAlgn="base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GW190814,191219, 200210, </a:t>
              </a:r>
              <a:r>
                <a:rPr lang="en-US" altLang="zh-CN" sz="16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3</a:t>
              </a:r>
              <a:r>
                <a:rPr lang="zh-CN" altLang="en-US" sz="16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 </a:t>
              </a:r>
              <a:r>
                <a:rPr lang="en-US" altLang="zh-CN" sz="16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samples q=M</a:t>
              </a:r>
              <a:r>
                <a:rPr lang="en-US" altLang="zh-CN" sz="1600" b="1" baseline="-250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1</a:t>
              </a:r>
              <a:r>
                <a:rPr lang="en-US" altLang="zh-CN" sz="16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/M</a:t>
              </a:r>
              <a:r>
                <a:rPr lang="en-US" altLang="zh-CN" sz="1600" b="1" baseline="-250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2</a:t>
              </a:r>
              <a:r>
                <a:rPr lang="en-US" altLang="zh-CN" sz="16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 ~ 10</a:t>
              </a:r>
            </a:p>
          </p:txBody>
        </p:sp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3648C536-28F2-8517-BE00-C395175E420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26606" y="1224936"/>
              <a:ext cx="1407565" cy="1046003"/>
            </a:xfrm>
            <a:prstGeom prst="rect">
              <a:avLst/>
            </a:prstGeom>
          </p:spPr>
        </p:pic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2757BE1F-E37A-1E4C-AF5C-F54FE969971E}"/>
                </a:ext>
              </a:extLst>
            </p:cNvPr>
            <p:cNvSpPr txBox="1"/>
            <p:nvPr/>
          </p:nvSpPr>
          <p:spPr>
            <a:xfrm>
              <a:off x="9006983" y="2334335"/>
              <a:ext cx="3068057" cy="1015663"/>
            </a:xfrm>
            <a:prstGeom prst="rect">
              <a:avLst/>
            </a:prstGeom>
            <a:noFill/>
            <a:ln w="31750">
              <a:solidFill>
                <a:schemeClr val="bg1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endParaRPr lang="en-US" altLang="zh-CN" sz="2400" dirty="0"/>
            </a:p>
            <a:p>
              <a:endParaRPr lang="en-US" altLang="zh-CN" dirty="0"/>
            </a:p>
            <a:p>
              <a:endParaRPr lang="zh-CN" altLang="en-US" dirty="0"/>
            </a:p>
          </p:txBody>
        </p:sp>
      </p:grpSp>
    </p:spTree>
  </p:cSld>
  <p:clrMapOvr>
    <a:masterClrMapping/>
  </p:clrMapOvr>
  <p:transition spd="med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reeform 19"/>
          <p:cNvSpPr/>
          <p:nvPr/>
        </p:nvSpPr>
        <p:spPr bwMode="auto">
          <a:xfrm>
            <a:off x="4253683" y="5395759"/>
            <a:ext cx="2566154" cy="1732064"/>
          </a:xfrm>
          <a:custGeom>
            <a:avLst/>
            <a:gdLst>
              <a:gd name="T0" fmla="*/ 476 w 542"/>
              <a:gd name="T1" fmla="*/ 410 h 410"/>
              <a:gd name="T2" fmla="*/ 476 w 542"/>
              <a:gd name="T3" fmla="*/ 121 h 410"/>
              <a:gd name="T4" fmla="*/ 422 w 542"/>
              <a:gd name="T5" fmla="*/ 67 h 410"/>
              <a:gd name="T6" fmla="*/ 0 w 542"/>
              <a:gd name="T7" fmla="*/ 67 h 410"/>
              <a:gd name="T8" fmla="*/ 0 w 542"/>
              <a:gd name="T9" fmla="*/ 0 h 410"/>
              <a:gd name="T10" fmla="*/ 422 w 542"/>
              <a:gd name="T11" fmla="*/ 0 h 410"/>
              <a:gd name="T12" fmla="*/ 542 w 542"/>
              <a:gd name="T13" fmla="*/ 121 h 410"/>
              <a:gd name="T14" fmla="*/ 542 w 542"/>
              <a:gd name="T15" fmla="*/ 410 h 4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42" h="410">
                <a:moveTo>
                  <a:pt x="476" y="410"/>
                </a:moveTo>
                <a:cubicBezTo>
                  <a:pt x="476" y="121"/>
                  <a:pt x="476" y="121"/>
                  <a:pt x="476" y="121"/>
                </a:cubicBezTo>
                <a:cubicBezTo>
                  <a:pt x="476" y="91"/>
                  <a:pt x="451" y="67"/>
                  <a:pt x="422" y="67"/>
                </a:cubicBezTo>
                <a:cubicBezTo>
                  <a:pt x="0" y="67"/>
                  <a:pt x="0" y="67"/>
                  <a:pt x="0" y="67"/>
                </a:cubicBezTo>
                <a:cubicBezTo>
                  <a:pt x="0" y="0"/>
                  <a:pt x="0" y="0"/>
                  <a:pt x="0" y="0"/>
                </a:cubicBezTo>
                <a:cubicBezTo>
                  <a:pt x="422" y="0"/>
                  <a:pt x="422" y="0"/>
                  <a:pt x="422" y="0"/>
                </a:cubicBezTo>
                <a:cubicBezTo>
                  <a:pt x="488" y="0"/>
                  <a:pt x="542" y="54"/>
                  <a:pt x="542" y="121"/>
                </a:cubicBezTo>
                <a:cubicBezTo>
                  <a:pt x="542" y="410"/>
                  <a:pt x="542" y="410"/>
                  <a:pt x="542" y="410"/>
                </a:cubicBezTo>
              </a:path>
            </a:pathLst>
          </a:custGeom>
          <a:solidFill>
            <a:srgbClr val="33333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" name="Freeform 22"/>
          <p:cNvSpPr/>
          <p:nvPr/>
        </p:nvSpPr>
        <p:spPr bwMode="auto">
          <a:xfrm rot="16200000">
            <a:off x="6505430" y="4354022"/>
            <a:ext cx="727832" cy="1732064"/>
          </a:xfrm>
          <a:custGeom>
            <a:avLst/>
            <a:gdLst>
              <a:gd name="T0" fmla="*/ 156 w 156"/>
              <a:gd name="T1" fmla="*/ 361 h 361"/>
              <a:gd name="T2" fmla="*/ 95 w 156"/>
              <a:gd name="T3" fmla="*/ 361 h 361"/>
              <a:gd name="T4" fmla="*/ 95 w 156"/>
              <a:gd name="T5" fmla="*/ 118 h 361"/>
              <a:gd name="T6" fmla="*/ 38 w 156"/>
              <a:gd name="T7" fmla="*/ 61 h 361"/>
              <a:gd name="T8" fmla="*/ 0 w 156"/>
              <a:gd name="T9" fmla="*/ 61 h 361"/>
              <a:gd name="T10" fmla="*/ 0 w 156"/>
              <a:gd name="T11" fmla="*/ 0 h 361"/>
              <a:gd name="T12" fmla="*/ 38 w 156"/>
              <a:gd name="T13" fmla="*/ 0 h 361"/>
              <a:gd name="T14" fmla="*/ 156 w 156"/>
              <a:gd name="T15" fmla="*/ 118 h 361"/>
              <a:gd name="T16" fmla="*/ 156 w 156"/>
              <a:gd name="T17" fmla="*/ 361 h 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6" h="361">
                <a:moveTo>
                  <a:pt x="156" y="361"/>
                </a:moveTo>
                <a:cubicBezTo>
                  <a:pt x="95" y="361"/>
                  <a:pt x="95" y="361"/>
                  <a:pt x="95" y="361"/>
                </a:cubicBezTo>
                <a:cubicBezTo>
                  <a:pt x="95" y="118"/>
                  <a:pt x="95" y="118"/>
                  <a:pt x="95" y="118"/>
                </a:cubicBezTo>
                <a:cubicBezTo>
                  <a:pt x="95" y="87"/>
                  <a:pt x="69" y="61"/>
                  <a:pt x="38" y="61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0"/>
                  <a:pt x="0" y="0"/>
                  <a:pt x="0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103" y="0"/>
                  <a:pt x="156" y="53"/>
                  <a:pt x="156" y="118"/>
                </a:cubicBezTo>
                <a:lnTo>
                  <a:pt x="156" y="361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" name="Freeform 26"/>
          <p:cNvSpPr/>
          <p:nvPr/>
        </p:nvSpPr>
        <p:spPr bwMode="auto">
          <a:xfrm rot="10800000">
            <a:off x="5417139" y="3280833"/>
            <a:ext cx="877962" cy="2106184"/>
          </a:xfrm>
          <a:custGeom>
            <a:avLst/>
            <a:gdLst>
              <a:gd name="T0" fmla="*/ 37 w 151"/>
              <a:gd name="T1" fmla="*/ 297 h 297"/>
              <a:gd name="T2" fmla="*/ 0 w 151"/>
              <a:gd name="T3" fmla="*/ 297 h 297"/>
              <a:gd name="T4" fmla="*/ 0 w 151"/>
              <a:gd name="T5" fmla="*/ 244 h 297"/>
              <a:gd name="T6" fmla="*/ 37 w 151"/>
              <a:gd name="T7" fmla="*/ 244 h 297"/>
              <a:gd name="T8" fmla="*/ 98 w 151"/>
              <a:gd name="T9" fmla="*/ 183 h 297"/>
              <a:gd name="T10" fmla="*/ 98 w 151"/>
              <a:gd name="T11" fmla="*/ 0 h 297"/>
              <a:gd name="T12" fmla="*/ 151 w 151"/>
              <a:gd name="T13" fmla="*/ 0 h 297"/>
              <a:gd name="T14" fmla="*/ 151 w 151"/>
              <a:gd name="T15" fmla="*/ 183 h 297"/>
              <a:gd name="T16" fmla="*/ 37 w 151"/>
              <a:gd name="T17" fmla="*/ 297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1" h="297">
                <a:moveTo>
                  <a:pt x="37" y="297"/>
                </a:moveTo>
                <a:cubicBezTo>
                  <a:pt x="0" y="297"/>
                  <a:pt x="0" y="297"/>
                  <a:pt x="0" y="297"/>
                </a:cubicBezTo>
                <a:cubicBezTo>
                  <a:pt x="0" y="244"/>
                  <a:pt x="0" y="244"/>
                  <a:pt x="0" y="244"/>
                </a:cubicBezTo>
                <a:cubicBezTo>
                  <a:pt x="37" y="244"/>
                  <a:pt x="37" y="244"/>
                  <a:pt x="37" y="244"/>
                </a:cubicBezTo>
                <a:cubicBezTo>
                  <a:pt x="71" y="244"/>
                  <a:pt x="98" y="216"/>
                  <a:pt x="98" y="183"/>
                </a:cubicBezTo>
                <a:cubicBezTo>
                  <a:pt x="98" y="0"/>
                  <a:pt x="98" y="0"/>
                  <a:pt x="98" y="0"/>
                </a:cubicBezTo>
                <a:cubicBezTo>
                  <a:pt x="151" y="0"/>
                  <a:pt x="151" y="0"/>
                  <a:pt x="151" y="0"/>
                </a:cubicBezTo>
                <a:cubicBezTo>
                  <a:pt x="151" y="183"/>
                  <a:pt x="151" y="183"/>
                  <a:pt x="151" y="183"/>
                </a:cubicBezTo>
                <a:cubicBezTo>
                  <a:pt x="151" y="246"/>
                  <a:pt x="100" y="297"/>
                  <a:pt x="37" y="297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4144014" y="5331727"/>
            <a:ext cx="429028" cy="429028"/>
          </a:xfrm>
          <a:prstGeom prst="ellipse">
            <a:avLst/>
          </a:prstGeom>
          <a:gradFill flip="none" rotWithShape="1">
            <a:gsLst>
              <a:gs pos="0">
                <a:srgbClr val="05BAC8">
                  <a:shade val="30000"/>
                  <a:satMod val="115000"/>
                </a:srgbClr>
              </a:gs>
              <a:gs pos="50000">
                <a:srgbClr val="05BAC8">
                  <a:shade val="67500"/>
                  <a:satMod val="115000"/>
                </a:srgbClr>
              </a:gs>
              <a:gs pos="100000">
                <a:srgbClr val="05BAC8">
                  <a:shade val="100000"/>
                  <a:satMod val="115000"/>
                </a:srgbClr>
              </a:gs>
            </a:gsLst>
            <a:lin ang="16200000" scaled="1"/>
            <a:tileRect/>
          </a:gra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7370723" y="4791025"/>
            <a:ext cx="429028" cy="429028"/>
          </a:xfrm>
          <a:prstGeom prst="ellipse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6200000" scaled="1"/>
            <a:tileRect/>
          </a:gra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6015140" y="3269308"/>
            <a:ext cx="429028" cy="429028"/>
          </a:xfrm>
          <a:prstGeom prst="ellipse">
            <a:avLst/>
          </a:prstGeom>
          <a:gradFill flip="none" rotWithShape="1">
            <a:gsLst>
              <a:gs pos="0">
                <a:srgbClr val="21AB82">
                  <a:shade val="30000"/>
                  <a:satMod val="115000"/>
                </a:srgbClr>
              </a:gs>
              <a:gs pos="50000">
                <a:srgbClr val="21AB82">
                  <a:shade val="67500"/>
                  <a:satMod val="115000"/>
                </a:srgbClr>
              </a:gs>
              <a:gs pos="100000">
                <a:srgbClr val="21AB82">
                  <a:shade val="100000"/>
                  <a:satMod val="115000"/>
                </a:srgbClr>
              </a:gs>
            </a:gsLst>
            <a:lin ang="16200000" scaled="1"/>
            <a:tileRect/>
          </a:gra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1257731" y="3610702"/>
            <a:ext cx="3779781" cy="3292761"/>
            <a:chOff x="1162150" y="3803415"/>
            <a:chExt cx="3779781" cy="3292761"/>
          </a:xfrm>
        </p:grpSpPr>
        <p:sp>
          <p:nvSpPr>
            <p:cNvPr id="2" name="文本框 1"/>
            <p:cNvSpPr txBox="1"/>
            <p:nvPr/>
          </p:nvSpPr>
          <p:spPr>
            <a:xfrm>
              <a:off x="1162150" y="3803415"/>
              <a:ext cx="3779781" cy="329276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eaLnBrk="1" hangingPunct="1"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1.Time dependent calculations</a:t>
              </a:r>
            </a:p>
            <a:p>
              <a:pPr eaLnBrk="1" hangingPunct="1">
                <a:lnSpc>
                  <a:spcPct val="120000"/>
                </a:lnSpc>
                <a:spcBef>
                  <a:spcPct val="50000"/>
                </a:spcBef>
                <a:defRPr/>
              </a:pPr>
              <a:endPara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  <a:p>
              <a:pPr eaLnBrk="1" hangingPunct="1">
                <a:lnSpc>
                  <a:spcPct val="120000"/>
                </a:lnSpc>
                <a:spcBef>
                  <a:spcPct val="50000"/>
                </a:spcBef>
                <a:defRPr/>
              </a:pPr>
              <a:endPara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  <a:p>
              <a:pPr eaLnBrk="1" hangingPunct="1"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Chen &amp; Han 2003, 2008 </a:t>
              </a:r>
            </a:p>
            <a:p>
              <a:pPr eaLnBrk="1" hangingPunct="1"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Shao &amp; Li 2014</a:t>
              </a:r>
            </a:p>
            <a:p>
              <a:pPr eaLnBrk="1" hangingPunct="1"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1600" b="1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Pavlovskii</a:t>
              </a:r>
              <a:r>
                <a: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 &amp; Ivanova 2015</a:t>
              </a:r>
            </a:p>
            <a:p>
              <a:pPr eaLnBrk="1" hangingPunct="1"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Sensitive to mass transfer boundary</a:t>
              </a:r>
            </a:p>
          </p:txBody>
        </p:sp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97824" y="4198143"/>
              <a:ext cx="1371732" cy="964651"/>
            </a:xfrm>
            <a:prstGeom prst="rect">
              <a:avLst/>
            </a:prstGeom>
            <a:solidFill>
              <a:schemeClr val="bg1"/>
            </a:solidFill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669218" y="4198143"/>
              <a:ext cx="1772890" cy="964651"/>
            </a:xfrm>
            <a:prstGeom prst="rect">
              <a:avLst/>
            </a:prstGeom>
            <a:solidFill>
              <a:schemeClr val="bg1"/>
            </a:solidFill>
          </p:spPr>
        </p:pic>
      </p:grpSp>
      <p:grpSp>
        <p:nvGrpSpPr>
          <p:cNvPr id="17" name="组合 16"/>
          <p:cNvGrpSpPr/>
          <p:nvPr/>
        </p:nvGrpSpPr>
        <p:grpSpPr>
          <a:xfrm>
            <a:off x="5842847" y="3352927"/>
            <a:ext cx="6374577" cy="3440546"/>
            <a:chOff x="5842847" y="3352927"/>
            <a:chExt cx="6374577" cy="3440546"/>
          </a:xfrm>
        </p:grpSpPr>
        <p:sp>
          <p:nvSpPr>
            <p:cNvPr id="5" name="Text Box 6"/>
            <p:cNvSpPr txBox="1">
              <a:spLocks noChangeArrowheads="1"/>
            </p:cNvSpPr>
            <p:nvPr/>
          </p:nvSpPr>
          <p:spPr bwMode="auto">
            <a:xfrm>
              <a:off x="5842847" y="4421693"/>
              <a:ext cx="2146766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2.Hydro-Simul</a:t>
              </a:r>
              <a:endParaRPr lang="en-US" altLang="zh-CN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89613" y="3353494"/>
              <a:ext cx="1885403" cy="870264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875016" y="3352927"/>
              <a:ext cx="1961612" cy="870264"/>
            </a:xfrm>
            <a:prstGeom prst="rect">
              <a:avLst/>
            </a:prstGeom>
          </p:spPr>
        </p:pic>
        <p:sp>
          <p:nvSpPr>
            <p:cNvPr id="8" name="文本框 7"/>
            <p:cNvSpPr txBox="1"/>
            <p:nvPr/>
          </p:nvSpPr>
          <p:spPr>
            <a:xfrm>
              <a:off x="7911017" y="4207885"/>
              <a:ext cx="227290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Ricker &amp; </a:t>
              </a:r>
              <a:r>
                <a:rPr lang="en-US" altLang="zh-CN" sz="1600" b="1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Taam</a:t>
              </a:r>
              <a:r>
                <a: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 2012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0094960" y="4207885"/>
              <a:ext cx="188540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Sand et al. 2020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5"/>
            <p:cNvSpPr txBox="1"/>
            <p:nvPr/>
          </p:nvSpPr>
          <p:spPr>
            <a:xfrm>
              <a:off x="7870869" y="4531315"/>
              <a:ext cx="4346555" cy="22621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altLang="zh-CN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Simplify Physical process</a:t>
              </a: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：</a:t>
              </a:r>
              <a:endPara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  <a:p>
              <a:pPr>
                <a:spcBef>
                  <a:spcPct val="50000"/>
                </a:spcBef>
                <a:defRPr/>
              </a:pPr>
              <a:r>
                <a:rPr lang="en-US" altLang="zh-CN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Radiative Radiation</a:t>
              </a:r>
              <a:r>
                <a:rPr lang="zh-CN" altLang="en-US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、</a:t>
              </a:r>
              <a:r>
                <a:rPr lang="en-US" altLang="zh-CN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Non ideal gas …</a:t>
              </a:r>
            </a:p>
            <a:p>
              <a:pPr>
                <a:spcBef>
                  <a:spcPct val="50000"/>
                </a:spcBef>
                <a:defRPr/>
              </a:pPr>
              <a:r>
                <a:rPr lang="en-US" altLang="zh-CN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Numerical Challenges</a:t>
              </a: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：</a:t>
              </a:r>
              <a:endPara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  <a:p>
              <a:pPr>
                <a:spcBef>
                  <a:spcPct val="50000"/>
                </a:spcBef>
                <a:defRPr/>
              </a:pPr>
              <a:r>
                <a:rPr lang="en-US" altLang="zh-CN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Size</a:t>
              </a:r>
              <a:r>
                <a:rPr lang="zh-CN" altLang="en-US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、</a:t>
              </a:r>
              <a:r>
                <a:rPr lang="en-US" altLang="zh-CN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Parameter magnitudes…</a:t>
              </a:r>
            </a:p>
            <a:p>
              <a:pPr>
                <a:spcBef>
                  <a:spcPct val="50000"/>
                </a:spcBef>
                <a:defRPr/>
              </a:pPr>
              <a:r>
                <a:rPr lang="en-US" altLang="zh-CN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Density</a:t>
              </a:r>
              <a:r>
                <a:rPr lang="zh-CN" altLang="en-US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：</a:t>
              </a:r>
              <a:r>
                <a:rPr lang="en-US" altLang="zh-CN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10</a:t>
              </a:r>
              <a:r>
                <a:rPr lang="en-US" altLang="zh-CN" sz="1600" b="1" baseline="30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-10</a:t>
              </a:r>
              <a:r>
                <a:rPr lang="en-US" altLang="zh-CN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-10</a:t>
              </a:r>
              <a:r>
                <a:rPr lang="en-US" altLang="zh-CN" sz="1600" b="1" baseline="30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11</a:t>
              </a:r>
              <a:r>
                <a:rPr lang="en-US" altLang="zh-CN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gcm</a:t>
              </a:r>
              <a:r>
                <a:rPr lang="en-US" altLang="zh-CN" sz="1600" b="1" baseline="30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-3</a:t>
              </a:r>
              <a:r>
                <a:rPr lang="en-US" altLang="zh-CN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   T</a:t>
              </a:r>
              <a:r>
                <a:rPr lang="zh-CN" altLang="en-US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：</a:t>
              </a:r>
              <a:r>
                <a:rPr lang="en-US" altLang="zh-CN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10</a:t>
              </a:r>
              <a:r>
                <a:rPr lang="en-US" altLang="zh-CN" sz="1600" b="1" baseline="30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3</a:t>
              </a:r>
              <a:r>
                <a:rPr lang="en-US" altLang="zh-CN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-10</a:t>
              </a:r>
              <a:r>
                <a:rPr lang="en-US" altLang="zh-CN" sz="1600" b="1" baseline="30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11</a:t>
              </a:r>
              <a:r>
                <a:rPr lang="en-US" altLang="zh-CN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K    </a:t>
              </a:r>
            </a:p>
            <a:p>
              <a:pPr>
                <a:spcBef>
                  <a:spcPct val="50000"/>
                </a:spcBef>
                <a:defRPr/>
              </a:pPr>
              <a:r>
                <a:rPr lang="en-US" altLang="zh-CN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Mesh</a:t>
              </a:r>
              <a:r>
                <a:rPr lang="zh-CN" altLang="en-US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：</a:t>
              </a:r>
              <a:r>
                <a:rPr lang="en-US" altLang="zh-CN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2048</a:t>
              </a:r>
              <a:r>
                <a:rPr lang="en-US" altLang="zh-CN" sz="1600" b="1" baseline="30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3</a:t>
              </a:r>
              <a:r>
                <a:rPr lang="en-US" altLang="zh-CN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~8 Billion points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393405" y="1367296"/>
            <a:ext cx="10635463" cy="1933395"/>
            <a:chOff x="1393405" y="1366648"/>
            <a:chExt cx="10443223" cy="1933395"/>
          </a:xfrm>
        </p:grpSpPr>
        <p:grpSp>
          <p:nvGrpSpPr>
            <p:cNvPr id="26" name="组合 25"/>
            <p:cNvGrpSpPr/>
            <p:nvPr/>
          </p:nvGrpSpPr>
          <p:grpSpPr>
            <a:xfrm>
              <a:off x="1393405" y="1366648"/>
              <a:ext cx="10443223" cy="1933395"/>
              <a:chOff x="1393405" y="1366648"/>
              <a:chExt cx="10443223" cy="1933395"/>
            </a:xfrm>
          </p:grpSpPr>
          <p:grpSp>
            <p:nvGrpSpPr>
              <p:cNvPr id="15" name="组合 14"/>
              <p:cNvGrpSpPr/>
              <p:nvPr/>
            </p:nvGrpSpPr>
            <p:grpSpPr>
              <a:xfrm>
                <a:off x="1393405" y="1366648"/>
                <a:ext cx="10443223" cy="1078914"/>
                <a:chOff x="1984329" y="1326092"/>
                <a:chExt cx="10443223" cy="1078914"/>
              </a:xfrm>
            </p:grpSpPr>
            <p:sp>
              <p:nvSpPr>
                <p:cNvPr id="11" name="Text Box 6"/>
                <p:cNvSpPr txBox="1">
                  <a:spLocks noChangeArrowheads="1"/>
                </p:cNvSpPr>
                <p:nvPr/>
              </p:nvSpPr>
              <p:spPr bwMode="auto">
                <a:xfrm>
                  <a:off x="4077331" y="1326092"/>
                  <a:ext cx="3143272" cy="4001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defRPr/>
                  </a:pPr>
                  <a:r>
                    <a:rPr lang="en-US" altLang="zh-CN" sz="2000" b="1" dirty="0">
                      <a:solidFill>
                        <a:srgbClr val="0070C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Physical model</a:t>
                  </a:r>
                  <a:endParaRPr lang="en-US" altLang="zh-CN" sz="2000" dirty="0">
                    <a:solidFill>
                      <a:srgbClr val="0070C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2" name="矩形 11"/>
                <p:cNvSpPr/>
                <p:nvPr/>
              </p:nvSpPr>
              <p:spPr>
                <a:xfrm>
                  <a:off x="4077331" y="1723511"/>
                  <a:ext cx="2377574" cy="64633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altLang="zh-CN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Ge et al. </a:t>
                  </a:r>
                </a:p>
                <a:p>
                  <a:r>
                    <a:rPr lang="en-US" altLang="zh-CN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2010, 2015, 2020, 2023</a:t>
                  </a:r>
                  <a:endParaRPr lang="zh-CN" alt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3" name="Text Box 6"/>
                <p:cNvSpPr txBox="1">
                  <a:spLocks noChangeArrowheads="1"/>
                </p:cNvSpPr>
                <p:nvPr/>
              </p:nvSpPr>
              <p:spPr bwMode="auto">
                <a:xfrm>
                  <a:off x="6995320" y="1327788"/>
                  <a:ext cx="5432232" cy="107721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defRPr/>
                  </a:pPr>
                  <a:r>
                    <a:rPr lang="en-US" altLang="zh-CN" sz="2000" b="1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Rewrite the Stellar Structure and Evolution Equations</a:t>
                  </a:r>
                </a:p>
                <a:p>
                  <a:pPr eaLnBrk="1" hangingPunct="1">
                    <a:spcBef>
                      <a:spcPct val="50000"/>
                    </a:spcBef>
                    <a:defRPr/>
                  </a:pPr>
                  <a:r>
                    <a:rPr lang="zh-CN" altLang="en-US" sz="1600" b="1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抓住物理本质、与双星轨道演化、物质交换边界条件分离</a:t>
                  </a:r>
                  <a:endParaRPr lang="en-US" altLang="zh-CN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4" name="Text Box 6"/>
                <p:cNvSpPr txBox="1">
                  <a:spLocks noChangeArrowheads="1"/>
                </p:cNvSpPr>
                <p:nvPr/>
              </p:nvSpPr>
              <p:spPr bwMode="auto">
                <a:xfrm>
                  <a:off x="1984329" y="1326092"/>
                  <a:ext cx="2042232" cy="86177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defRPr/>
                  </a:pPr>
                  <a:r>
                    <a:rPr lang="en-US" altLang="zh-CN" sz="2000" b="1" dirty="0">
                      <a:solidFill>
                        <a:srgbClr val="C0000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3. Adiabatic  </a:t>
                  </a:r>
                </a:p>
                <a:p>
                  <a:pPr eaLnBrk="1" hangingPunct="1">
                    <a:spcBef>
                      <a:spcPct val="50000"/>
                    </a:spcBef>
                    <a:defRPr/>
                  </a:pPr>
                  <a:r>
                    <a:rPr lang="en-US" altLang="zh-CN" sz="2000" b="1" dirty="0">
                      <a:solidFill>
                        <a:srgbClr val="C0000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   Mass Loss</a:t>
                  </a:r>
                  <a:endParaRPr lang="en-US" altLang="zh-CN" sz="2000" dirty="0">
                    <a:solidFill>
                      <a:srgbClr val="C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endParaRPr>
                </a:p>
              </p:txBody>
            </p:sp>
          </p:grpSp>
          <p:grpSp>
            <p:nvGrpSpPr>
              <p:cNvPr id="23" name="组合 22"/>
              <p:cNvGrpSpPr/>
              <p:nvPr/>
            </p:nvGrpSpPr>
            <p:grpSpPr>
              <a:xfrm>
                <a:off x="6480472" y="2163481"/>
                <a:ext cx="5169661" cy="1136562"/>
                <a:chOff x="6480472" y="2163481"/>
                <a:chExt cx="5169661" cy="1136562"/>
              </a:xfrm>
            </p:grpSpPr>
            <p:sp>
              <p:nvSpPr>
                <p:cNvPr id="22" name="文本框 21"/>
                <p:cNvSpPr txBox="1"/>
                <p:nvPr/>
              </p:nvSpPr>
              <p:spPr>
                <a:xfrm>
                  <a:off x="6480472" y="2163481"/>
                  <a:ext cx="5169661" cy="1136562"/>
                </a:xfrm>
                <a:prstGeom prst="rect">
                  <a:avLst/>
                </a:prstGeom>
                <a:solidFill>
                  <a:schemeClr val="bg1"/>
                </a:solidFill>
                <a:ln w="31750">
                  <a:solidFill>
                    <a:schemeClr val="bg1">
                      <a:lumMod val="50000"/>
                    </a:schemeClr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endParaRPr lang="zh-CN" altLang="en-US" dirty="0"/>
                </a:p>
              </p:txBody>
            </p:sp>
            <p:pic>
              <p:nvPicPr>
                <p:cNvPr id="18" name="Picture 2"/>
                <p:cNvPicPr>
                  <a:picLocks noChangeAspect="1" noChangeArrowheads="1"/>
                </p:cNvPicPr>
                <p:nvPr/>
              </p:nvPicPr>
              <p:blipFill>
                <a:blip r:embed="rId7" cstate="print"/>
                <a:srcRect/>
                <a:stretch>
                  <a:fillRect/>
                </a:stretch>
              </p:blipFill>
              <p:spPr bwMode="auto">
                <a:xfrm>
                  <a:off x="6480472" y="2180436"/>
                  <a:ext cx="1860233" cy="58507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19" name="Picture 3"/>
                <p:cNvPicPr>
                  <a:picLocks noChangeAspect="1" noChangeArrowheads="1"/>
                </p:cNvPicPr>
                <p:nvPr/>
              </p:nvPicPr>
              <p:blipFill>
                <a:blip r:embed="rId8" cstate="print"/>
                <a:srcRect/>
                <a:stretch>
                  <a:fillRect/>
                </a:stretch>
              </p:blipFill>
              <p:spPr bwMode="auto">
                <a:xfrm>
                  <a:off x="6480472" y="2753075"/>
                  <a:ext cx="1860233" cy="52557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20" name="Picture 1"/>
                <p:cNvPicPr>
                  <a:picLocks noChangeAspect="1" noChangeArrowheads="1"/>
                </p:cNvPicPr>
                <p:nvPr/>
              </p:nvPicPr>
              <p:blipFill>
                <a:blip r:embed="rId9" cstate="print"/>
                <a:srcRect/>
                <a:stretch>
                  <a:fillRect/>
                </a:stretch>
              </p:blipFill>
              <p:spPr bwMode="auto">
                <a:xfrm>
                  <a:off x="8340705" y="2265329"/>
                  <a:ext cx="2614613" cy="3643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21" name="Picture 2"/>
                <p:cNvPicPr>
                  <a:picLocks noChangeAspect="1" noChangeArrowheads="1"/>
                </p:cNvPicPr>
                <p:nvPr/>
              </p:nvPicPr>
              <p:blipFill>
                <a:blip r:embed="rId10" cstate="print"/>
                <a:srcRect/>
                <a:stretch>
                  <a:fillRect/>
                </a:stretch>
              </p:blipFill>
              <p:spPr bwMode="auto">
                <a:xfrm>
                  <a:off x="8468303" y="2914100"/>
                  <a:ext cx="2611002" cy="27646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</p:grpSp>
          <p:sp>
            <p:nvSpPr>
              <p:cNvPr id="24" name="文本框 23"/>
              <p:cNvSpPr txBox="1"/>
              <p:nvPr/>
            </p:nvSpPr>
            <p:spPr>
              <a:xfrm>
                <a:off x="3466158" y="2387238"/>
                <a:ext cx="299616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b="1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~dynamical timescale</a:t>
                </a:r>
                <a:endParaRPr lang="zh-CN" altLang="en-US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25" name="直接箭头连接符 24"/>
            <p:cNvCxnSpPr/>
            <p:nvPr/>
          </p:nvCxnSpPr>
          <p:spPr>
            <a:xfrm>
              <a:off x="5821510" y="2344498"/>
              <a:ext cx="548980" cy="0"/>
            </a:xfrm>
            <a:prstGeom prst="straightConnector1">
              <a:avLst/>
            </a:prstGeom>
            <a:ln w="41275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/>
          <p:cNvGrpSpPr/>
          <p:nvPr/>
        </p:nvGrpSpPr>
        <p:grpSpPr>
          <a:xfrm>
            <a:off x="1484205" y="560918"/>
            <a:ext cx="263341" cy="395013"/>
            <a:chOff x="5284519" y="1508166"/>
            <a:chExt cx="213756" cy="427512"/>
          </a:xfrm>
        </p:grpSpPr>
        <p:cxnSp>
          <p:nvCxnSpPr>
            <p:cNvPr id="32" name="直接连接符 31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矩形 3"/>
          <p:cNvSpPr>
            <a:spLocks noChangeArrowheads="1"/>
          </p:cNvSpPr>
          <p:nvPr/>
        </p:nvSpPr>
        <p:spPr bwMode="auto">
          <a:xfrm>
            <a:off x="1957069" y="473089"/>
            <a:ext cx="9934364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ts val="0"/>
              </a:spcBef>
              <a:buNone/>
              <a:defRPr/>
            </a:pPr>
            <a:r>
              <a:rPr lang="en-US" altLang="zh-CN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2.1 Three different approaches: </a:t>
            </a:r>
            <a:r>
              <a:rPr lang="en-US" altLang="zh-CN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Mass Transfer Stability/CE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D985DED9-6B49-2EEA-83D4-4CD19E43380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49042" y="2248039"/>
            <a:ext cx="2190298" cy="512729"/>
          </a:xfrm>
          <a:prstGeom prst="rect">
            <a:avLst/>
          </a:prstGeom>
        </p:spPr>
      </p:pic>
      <p:sp>
        <p:nvSpPr>
          <p:cNvPr id="29" name="文本框 28">
            <a:extLst>
              <a:ext uri="{FF2B5EF4-FFF2-40B4-BE49-F238E27FC236}">
                <a16:creationId xmlns:a16="http://schemas.microsoft.com/office/drawing/2014/main" id="{CD43DA94-574C-7685-DFD6-48416D1D831E}"/>
              </a:ext>
            </a:extLst>
          </p:cNvPr>
          <p:cNvSpPr txBox="1"/>
          <p:nvPr/>
        </p:nvSpPr>
        <p:spPr>
          <a:xfrm>
            <a:off x="8620998" y="2355256"/>
            <a:ext cx="2714082" cy="835956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4339" y="1961897"/>
            <a:ext cx="2800494" cy="1485976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7" name="对象 1"/>
              <p:cNvSpPr txBox="1"/>
              <p:nvPr/>
            </p:nvSpPr>
            <p:spPr bwMode="auto">
              <a:xfrm>
                <a:off x="1854200" y="4013200"/>
                <a:ext cx="2907287" cy="889000"/>
              </a:xfrm>
              <a:prstGeom prst="rect">
                <a:avLst/>
              </a:prstGeom>
              <a:noFill/>
              <a:ln w="34925">
                <a:noFill/>
                <a:miter lim="800000"/>
                <a:headEnd/>
                <a:tailEnd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𝜁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ad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func>
                            <m:func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ln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func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func>
                            <m:func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ln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func>
                        </m:den>
                      </m:f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ad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7" name="对象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54200" y="4013200"/>
                <a:ext cx="2907287" cy="8890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349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对象 3"/>
              <p:cNvSpPr txBox="1"/>
              <p:nvPr/>
            </p:nvSpPr>
            <p:spPr bwMode="auto">
              <a:xfrm>
                <a:off x="1854199" y="4843463"/>
                <a:ext cx="2770827" cy="838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𝜁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func>
                            <m:func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ln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L</m:t>
                                  </m:r>
                                </m:sub>
                              </m:sSub>
                            </m:e>
                          </m:func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func>
                            <m:func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ln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func>
                        </m:den>
                      </m:f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RLOF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8" name="对象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54199" y="4843463"/>
                <a:ext cx="2770827" cy="8382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 Box 20"/>
          <p:cNvSpPr txBox="1">
            <a:spLocks noChangeArrowheads="1"/>
          </p:cNvSpPr>
          <p:nvPr/>
        </p:nvSpPr>
        <p:spPr bwMode="auto">
          <a:xfrm>
            <a:off x="3211534" y="2041037"/>
            <a:ext cx="64928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spcBef>
                <a:spcPct val="50000"/>
              </a:spcBef>
              <a:buFontTx/>
              <a:buNone/>
              <a:defRPr/>
            </a:pPr>
            <a:r>
              <a:rPr kumimoji="0" lang="en-US" altLang="zh-CN" sz="1800" b="1" i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</a:t>
            </a:r>
            <a:r>
              <a:rPr kumimoji="0" lang="en-US" altLang="zh-CN" sz="1800" b="1" baseline="-25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2166357" y="1485493"/>
            <a:ext cx="10882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Donor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860822" y="1490892"/>
            <a:ext cx="13388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Accretor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800942" y="3566515"/>
            <a:ext cx="29072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Compare R vs R</a:t>
            </a:r>
            <a:r>
              <a:rPr lang="en-US" altLang="zh-CN" sz="20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L1</a:t>
            </a:r>
            <a:endParaRPr lang="zh-CN" altLang="en-US" sz="2000" b="1" baseline="-25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1484205" y="560918"/>
            <a:ext cx="263341" cy="395013"/>
            <a:chOff x="5284519" y="1508166"/>
            <a:chExt cx="213756" cy="427512"/>
          </a:xfrm>
        </p:grpSpPr>
        <p:cxnSp>
          <p:nvCxnSpPr>
            <p:cNvPr id="29" name="直接连接符 28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矩形 3"/>
          <p:cNvSpPr>
            <a:spLocks noChangeArrowheads="1"/>
          </p:cNvSpPr>
          <p:nvPr/>
        </p:nvSpPr>
        <p:spPr bwMode="auto">
          <a:xfrm>
            <a:off x="1957069" y="473089"/>
            <a:ext cx="9934364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ts val="0"/>
              </a:spcBef>
              <a:buNone/>
              <a:defRPr/>
            </a:pPr>
            <a:r>
              <a:rPr lang="en-US" altLang="zh-CN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2.2 Criteria for Unstable Mass Transfer:</a:t>
            </a:r>
            <a:endParaRPr kumimoji="0" lang="zh-CN" altLang="en-US" b="1" i="0" u="none" strike="noStrike" kern="1200" cap="none" spc="0" normalizeH="0" baseline="-2500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</a:endParaRPr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57069" y="5675548"/>
            <a:ext cx="1348449" cy="696866"/>
          </a:xfrm>
          <a:prstGeom prst="rect">
            <a:avLst/>
          </a:prstGeom>
        </p:spPr>
      </p:pic>
      <p:sp>
        <p:nvSpPr>
          <p:cNvPr id="34" name="文本框 33"/>
          <p:cNvSpPr txBox="1"/>
          <p:nvPr/>
        </p:nvSpPr>
        <p:spPr>
          <a:xfrm>
            <a:off x="3305518" y="5661636"/>
            <a:ext cx="1666300" cy="7232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205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Dynamical unstable</a:t>
            </a:r>
            <a:endParaRPr lang="zh-CN" altLang="en-US" sz="20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02963C46-C13D-CB28-DB0D-D5374118165E}"/>
              </a:ext>
            </a:extLst>
          </p:cNvPr>
          <p:cNvSpPr/>
          <p:nvPr/>
        </p:nvSpPr>
        <p:spPr>
          <a:xfrm>
            <a:off x="1957069" y="6455010"/>
            <a:ext cx="16017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Webbink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1985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715C8660-C0E6-4D2A-3392-6574C83AE5AE}"/>
              </a:ext>
            </a:extLst>
          </p:cNvPr>
          <p:cNvGrpSpPr/>
          <p:nvPr/>
        </p:nvGrpSpPr>
        <p:grpSpPr>
          <a:xfrm>
            <a:off x="5805889" y="188075"/>
            <a:ext cx="5995172" cy="6596946"/>
            <a:chOff x="5805889" y="188075"/>
            <a:chExt cx="5995172" cy="6596946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0EE3EA54-8F51-DC48-B29B-186B5069467C}"/>
                </a:ext>
              </a:extLst>
            </p:cNvPr>
            <p:cNvGrpSpPr/>
            <p:nvPr/>
          </p:nvGrpSpPr>
          <p:grpSpPr>
            <a:xfrm>
              <a:off x="5805889" y="188075"/>
              <a:ext cx="5995172" cy="6266935"/>
              <a:chOff x="5805889" y="188075"/>
              <a:chExt cx="5995172" cy="6266935"/>
            </a:xfrm>
          </p:grpSpPr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0A0CC113-0AF7-7EE7-D670-FF74625408AC}"/>
                  </a:ext>
                </a:extLst>
              </p:cNvPr>
              <p:cNvGrpSpPr/>
              <p:nvPr/>
            </p:nvGrpSpPr>
            <p:grpSpPr>
              <a:xfrm>
                <a:off x="5805889" y="188075"/>
                <a:ext cx="5995172" cy="6266935"/>
                <a:chOff x="5749286" y="174311"/>
                <a:chExt cx="5995172" cy="6266935"/>
              </a:xfrm>
            </p:grpSpPr>
            <p:pic>
              <p:nvPicPr>
                <p:cNvPr id="23" name="图片 22"/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6096000" y="1961897"/>
                  <a:ext cx="5648458" cy="3774082"/>
                </a:xfrm>
                <a:prstGeom prst="rect">
                  <a:avLst/>
                </a:prstGeom>
              </p:spPr>
            </p:pic>
            <p:sp>
              <p:nvSpPr>
                <p:cNvPr id="24" name="TextBox 16"/>
                <p:cNvSpPr txBox="1"/>
                <p:nvPr/>
              </p:nvSpPr>
              <p:spPr>
                <a:xfrm>
                  <a:off x="6992266" y="5757261"/>
                  <a:ext cx="179136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000" b="1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Remnant </a:t>
                  </a:r>
                  <a:r>
                    <a:rPr lang="en-US" altLang="zh-CN" sz="2000" b="1" i="1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M</a:t>
                  </a:r>
                  <a:endPara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7" name="文本框 26"/>
                <p:cNvSpPr txBox="1"/>
                <p:nvPr/>
              </p:nvSpPr>
              <p:spPr>
                <a:xfrm>
                  <a:off x="7036077" y="6041136"/>
                  <a:ext cx="4375452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000" b="1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Solid </a:t>
                  </a:r>
                  <a:r>
                    <a:rPr lang="en-US" altLang="zh-CN" sz="2000" b="1" i="1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R</a:t>
                  </a:r>
                  <a:r>
                    <a:rPr lang="zh-CN" altLang="en-US" sz="2000" b="1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；</a:t>
                  </a:r>
                  <a:r>
                    <a:rPr lang="en-US" altLang="zh-CN" sz="2000" b="1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dash-dotted </a:t>
                  </a:r>
                  <a:r>
                    <a:rPr lang="en-US" altLang="zh-CN" sz="2000" b="1" i="1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R</a:t>
                  </a:r>
                  <a:r>
                    <a:rPr lang="en-US" altLang="zh-CN" sz="2000" b="1" baseline="-250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L1</a:t>
                  </a:r>
                  <a:endParaRPr lang="zh-CN" altLang="en-US" sz="20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" name="TextBox 16">
                  <a:extLst>
                    <a:ext uri="{FF2B5EF4-FFF2-40B4-BE49-F238E27FC236}">
                      <a16:creationId xmlns:a16="http://schemas.microsoft.com/office/drawing/2014/main" id="{B7AD8801-8350-C115-D122-50A52C307B0D}"/>
                    </a:ext>
                  </a:extLst>
                </p:cNvPr>
                <p:cNvSpPr txBox="1"/>
                <p:nvPr/>
              </p:nvSpPr>
              <p:spPr>
                <a:xfrm>
                  <a:off x="9663979" y="5757261"/>
                  <a:ext cx="179136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000" b="1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Remnant </a:t>
                  </a:r>
                  <a:r>
                    <a:rPr lang="en-US" altLang="zh-CN" sz="2000" b="1" i="1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M</a:t>
                  </a:r>
                  <a:endPara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" name="TextBox 16">
                  <a:extLst>
                    <a:ext uri="{FF2B5EF4-FFF2-40B4-BE49-F238E27FC236}">
                      <a16:creationId xmlns:a16="http://schemas.microsoft.com/office/drawing/2014/main" id="{086D23F5-F82C-52FE-3E47-5FB315F9DAA0}"/>
                    </a:ext>
                  </a:extLst>
                </p:cNvPr>
                <p:cNvSpPr txBox="1"/>
                <p:nvPr/>
              </p:nvSpPr>
              <p:spPr>
                <a:xfrm rot="16200000">
                  <a:off x="5053661" y="3454635"/>
                  <a:ext cx="179136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000" b="1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Remnant </a:t>
                  </a:r>
                  <a:r>
                    <a:rPr lang="en-US" altLang="zh-CN" sz="2000" b="1" i="1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R</a:t>
                  </a:r>
                  <a:endPara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pic>
              <p:nvPicPr>
                <p:cNvPr id="2" name="图片 1">
                  <a:extLst>
                    <a:ext uri="{FF2B5EF4-FFF2-40B4-BE49-F238E27FC236}">
                      <a16:creationId xmlns:a16="http://schemas.microsoft.com/office/drawing/2014/main" id="{D3F2C54A-D065-5A0E-7807-FCBC14D5F3F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432013" y="1285968"/>
                  <a:ext cx="661614" cy="659409"/>
                </a:xfrm>
                <a:prstGeom prst="rect">
                  <a:avLst/>
                </a:prstGeom>
              </p:spPr>
            </p:pic>
            <p:pic>
              <p:nvPicPr>
                <p:cNvPr id="8" name="图片 7">
                  <a:extLst>
                    <a:ext uri="{FF2B5EF4-FFF2-40B4-BE49-F238E27FC236}">
                      <a16:creationId xmlns:a16="http://schemas.microsoft.com/office/drawing/2014/main" id="{322CFFCA-6108-ABDC-809D-ACAB0DBE68F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9586452" y="174311"/>
                  <a:ext cx="1769265" cy="1763368"/>
                </a:xfrm>
                <a:prstGeom prst="rect">
                  <a:avLst/>
                </a:prstGeom>
              </p:spPr>
            </p:pic>
          </p:grpSp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8BBB2014-309C-8555-3EA5-4BA477F3E797}"/>
                  </a:ext>
                </a:extLst>
              </p:cNvPr>
              <p:cNvGrpSpPr/>
              <p:nvPr/>
            </p:nvGrpSpPr>
            <p:grpSpPr>
              <a:xfrm>
                <a:off x="7178381" y="1885603"/>
                <a:ext cx="4145119" cy="427967"/>
                <a:chOff x="7178381" y="1885603"/>
                <a:chExt cx="4145119" cy="427967"/>
              </a:xfrm>
            </p:grpSpPr>
            <p:sp>
              <p:nvSpPr>
                <p:cNvPr id="3" name="TextBox 16"/>
                <p:cNvSpPr txBox="1"/>
                <p:nvPr/>
              </p:nvSpPr>
              <p:spPr>
                <a:xfrm>
                  <a:off x="7178381" y="1913460"/>
                  <a:ext cx="1611249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000" b="1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Radiative</a:t>
                  </a:r>
                  <a:endParaRPr lang="zh-CN" altLang="en-US" sz="2000" b="1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" name="TextBox 16"/>
                <p:cNvSpPr txBox="1"/>
                <p:nvPr/>
              </p:nvSpPr>
              <p:spPr>
                <a:xfrm>
                  <a:off x="9712251" y="1885603"/>
                  <a:ext cx="1611249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000" b="1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Convective</a:t>
                  </a:r>
                  <a:endParaRPr lang="zh-CN" altLang="en-US" sz="2000" b="1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0F6BCBEE-21A0-0611-DCD7-E690A452C8D5}"/>
                </a:ext>
              </a:extLst>
            </p:cNvPr>
            <p:cNvSpPr/>
            <p:nvPr/>
          </p:nvSpPr>
          <p:spPr>
            <a:xfrm>
              <a:off x="7644841" y="6384911"/>
              <a:ext cx="266398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000" b="1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Ge</a:t>
              </a:r>
              <a:r>
                <a:rPr lang="zh-CN" altLang="en-US" sz="2000" b="1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 </a:t>
              </a:r>
              <a:r>
                <a:rPr lang="en-US" altLang="zh-CN" sz="2000" b="1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et</a:t>
              </a:r>
              <a:r>
                <a:rPr lang="zh-CN" altLang="en-US" sz="2000" b="1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 </a:t>
              </a:r>
              <a:r>
                <a:rPr lang="en-US" altLang="zh-CN" sz="2000" b="1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al. 2023 ApJ</a:t>
              </a:r>
            </a:p>
          </p:txBody>
        </p:sp>
      </p:grpSp>
    </p:spTree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1850282" y="6217169"/>
            <a:ext cx="22926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Ge+, 2020a,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2000" b="1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ApJ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4923" y="1806569"/>
            <a:ext cx="3104641" cy="4110665"/>
          </a:xfrm>
          <a:prstGeom prst="rect">
            <a:avLst/>
          </a:prstGeom>
        </p:spPr>
      </p:pic>
      <p:sp>
        <p:nvSpPr>
          <p:cNvPr id="32" name="TextBox 15"/>
          <p:cNvSpPr txBox="1"/>
          <p:nvPr/>
        </p:nvSpPr>
        <p:spPr>
          <a:xfrm rot="16200000">
            <a:off x="374002" y="3388369"/>
            <a:ext cx="17926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Donor Radius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16"/>
          <p:cNvSpPr txBox="1"/>
          <p:nvPr/>
        </p:nvSpPr>
        <p:spPr>
          <a:xfrm>
            <a:off x="2512110" y="5917234"/>
            <a:ext cx="1657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Donor Mass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619480" y="1795265"/>
            <a:ext cx="4321648" cy="11690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1. Massive Stars: </a:t>
            </a:r>
            <a:r>
              <a:rPr lang="en-US" altLang="zh-CN" sz="2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more stable</a:t>
            </a:r>
          </a:p>
          <a:p>
            <a:pPr>
              <a:lnSpc>
                <a:spcPct val="120000"/>
              </a:lnSpc>
            </a:pPr>
            <a:r>
              <a:rPr lang="en-US" altLang="zh-CN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Poly.</a:t>
            </a: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M</a:t>
            </a:r>
            <a:r>
              <a:rPr lang="en-US" altLang="zh-CN" sz="2000" b="1" baseline="-25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en-US" altLang="zh-CN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/M</a:t>
            </a:r>
            <a:r>
              <a:rPr lang="en-US" altLang="zh-CN" sz="2000" b="1" baseline="-25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  </a:t>
            </a:r>
            <a:r>
              <a:rPr lang="en-US" altLang="zh-CN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~ constant 3-4   </a:t>
            </a:r>
          </a:p>
          <a:p>
            <a:pPr>
              <a:lnSpc>
                <a:spcPct val="120000"/>
              </a:lnSpc>
            </a:pPr>
            <a:r>
              <a:rPr lang="en-US" altLang="zh-CN" sz="2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Now</a:t>
            </a:r>
            <a:r>
              <a:rPr lang="zh-CN" altLang="en-US" sz="2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2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M</a:t>
            </a:r>
            <a:r>
              <a:rPr lang="en-US" altLang="zh-CN" sz="2000" b="1" baseline="-250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en-US" altLang="zh-CN" sz="2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/M</a:t>
            </a:r>
            <a:r>
              <a:rPr lang="en-US" altLang="zh-CN" sz="2000" b="1" baseline="-250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en-US" altLang="zh-CN" sz="2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~ evolution stages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3169557" y="4161596"/>
            <a:ext cx="8279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MS</a:t>
            </a:r>
            <a:endParaRPr kumimoji="1"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2577651" y="3853819"/>
            <a:ext cx="100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RGB</a:t>
            </a:r>
            <a:endParaRPr kumimoji="1"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3287520" y="3649099"/>
            <a:ext cx="100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HG</a:t>
            </a:r>
            <a:endParaRPr kumimoji="1"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2620517" y="2983300"/>
            <a:ext cx="13172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AGB</a:t>
            </a:r>
            <a:endParaRPr kumimoji="1"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4675690" y="3678108"/>
            <a:ext cx="4766487" cy="30156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 RGB/AGB stars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2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more stable</a:t>
            </a:r>
          </a:p>
          <a:p>
            <a:pPr>
              <a:lnSpc>
                <a:spcPct val="120000"/>
              </a:lnSpc>
            </a:pPr>
            <a:r>
              <a:rPr lang="en-US" altLang="zh-CN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Polytropic  </a:t>
            </a:r>
            <a:r>
              <a:rPr lang="en-US" altLang="zh-CN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M</a:t>
            </a:r>
            <a:r>
              <a:rPr lang="en-US" altLang="zh-CN" sz="2000" b="1" baseline="-25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en-US" altLang="zh-CN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/M</a:t>
            </a:r>
            <a:r>
              <a:rPr lang="en-US" altLang="zh-CN" sz="2000" b="1" baseline="-25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 </a:t>
            </a:r>
            <a:r>
              <a:rPr lang="en-US" altLang="zh-CN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~f(Mc)&lt;1</a:t>
            </a:r>
            <a:endParaRPr lang="en-US" altLang="zh-CN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Now           </a:t>
            </a:r>
            <a:r>
              <a:rPr lang="en-US" altLang="zh-CN" sz="2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M</a:t>
            </a:r>
            <a:r>
              <a:rPr lang="en-US" altLang="zh-CN" sz="2000" b="1" baseline="-250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en-US" altLang="zh-CN" sz="2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/M</a:t>
            </a:r>
            <a:r>
              <a:rPr lang="en-US" altLang="zh-CN" sz="2000" b="1" baseline="-250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  </a:t>
            </a:r>
            <a:r>
              <a:rPr lang="en-US" altLang="zh-CN" sz="2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~ 1 – 3</a:t>
            </a:r>
          </a:p>
          <a:p>
            <a:pPr>
              <a:lnSpc>
                <a:spcPct val="120000"/>
              </a:lnSpc>
            </a:pPr>
            <a:endParaRPr lang="en-US" altLang="zh-CN" sz="2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endParaRPr lang="en-US" altLang="zh-CN" sz="2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3. Ge+2020b,   ApJS L</a:t>
            </a:r>
            <a:r>
              <a:rPr lang="en-US" altLang="zh-CN" sz="2000" b="1" baseline="-25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2/3</a:t>
            </a:r>
          </a:p>
          <a:p>
            <a:pPr>
              <a:lnSpc>
                <a:spcPct val="120000"/>
              </a:lnSpc>
            </a:pP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  </a:t>
            </a:r>
            <a:r>
              <a:rPr lang="en-US" altLang="zh-CN" sz="20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Ge+23/24b, ApJ Z=0.001</a:t>
            </a:r>
          </a:p>
          <a:p>
            <a:pPr>
              <a:lnSpc>
                <a:spcPct val="120000"/>
              </a:lnSpc>
            </a:pP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Zhang, </a:t>
            </a:r>
            <a:r>
              <a:rPr lang="en-US" altLang="zh-CN" sz="2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Ge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+2024, ApJS He stars</a:t>
            </a:r>
          </a:p>
        </p:txBody>
      </p:sp>
      <p:grpSp>
        <p:nvGrpSpPr>
          <p:cNvPr id="46" name="组合 45"/>
          <p:cNvGrpSpPr/>
          <p:nvPr/>
        </p:nvGrpSpPr>
        <p:grpSpPr>
          <a:xfrm>
            <a:off x="1484205" y="560918"/>
            <a:ext cx="263341" cy="395013"/>
            <a:chOff x="5284519" y="1508166"/>
            <a:chExt cx="213756" cy="427512"/>
          </a:xfrm>
        </p:grpSpPr>
        <p:cxnSp>
          <p:nvCxnSpPr>
            <p:cNvPr id="47" name="直接连接符 46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矩形 3"/>
          <p:cNvSpPr>
            <a:spLocks noChangeArrowheads="1"/>
          </p:cNvSpPr>
          <p:nvPr/>
        </p:nvSpPr>
        <p:spPr bwMode="auto">
          <a:xfrm>
            <a:off x="1957069" y="473089"/>
            <a:ext cx="9934364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ts val="0"/>
              </a:spcBef>
              <a:buNone/>
              <a:defRPr/>
            </a:pPr>
            <a:r>
              <a:rPr lang="en-US" altLang="zh-CN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3. Critical mass ratio for unstable mass transfer</a:t>
            </a:r>
            <a:endParaRPr lang="zh-CN" altLang="en-US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  <a:sym typeface="Impact" panose="020B0806030902050204" pitchFamily="34" charset="0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351C8EC7-A878-5B3A-1D6E-51C98C75974A}"/>
              </a:ext>
            </a:extLst>
          </p:cNvPr>
          <p:cNvGrpSpPr/>
          <p:nvPr/>
        </p:nvGrpSpPr>
        <p:grpSpPr>
          <a:xfrm>
            <a:off x="8821685" y="1199620"/>
            <a:ext cx="2947267" cy="5262178"/>
            <a:chOff x="8365669" y="1274631"/>
            <a:chExt cx="3205768" cy="5187167"/>
          </a:xfrm>
        </p:grpSpPr>
        <p:pic>
          <p:nvPicPr>
            <p:cNvPr id="42" name="图片 4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712685" y="1862337"/>
              <a:ext cx="2858752" cy="4108797"/>
            </a:xfrm>
            <a:prstGeom prst="rect">
              <a:avLst/>
            </a:prstGeom>
          </p:spPr>
        </p:pic>
        <p:sp>
          <p:nvSpPr>
            <p:cNvPr id="43" name="矩形 42"/>
            <p:cNvSpPr/>
            <p:nvPr/>
          </p:nvSpPr>
          <p:spPr>
            <a:xfrm>
              <a:off x="9069491" y="6061688"/>
              <a:ext cx="234743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b="1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Temmink</a:t>
              </a:r>
              <a:r>
                <a:rPr lang="en-US" altLang="zh-CN" sz="20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+, 2023</a:t>
              </a:r>
            </a:p>
          </p:txBody>
        </p:sp>
        <p:sp>
          <p:nvSpPr>
            <p:cNvPr id="50" name="TextBox 16"/>
            <p:cNvSpPr txBox="1"/>
            <p:nvPr/>
          </p:nvSpPr>
          <p:spPr>
            <a:xfrm>
              <a:off x="9335952" y="1274631"/>
              <a:ext cx="20151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Comparison with MESA</a:t>
              </a:r>
              <a:endPara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TextBox 15"/>
            <p:cNvSpPr txBox="1"/>
            <p:nvPr/>
          </p:nvSpPr>
          <p:spPr>
            <a:xfrm rot="16200000">
              <a:off x="7889745" y="3530840"/>
              <a:ext cx="13211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err="1">
                  <a:latin typeface="微软雅黑" panose="020B0503020204020204" pitchFamily="34" charset="-122"/>
                  <a:ea typeface="微软雅黑" panose="020B0503020204020204" pitchFamily="34" charset="-122"/>
                </a:rPr>
                <a:t>q</a:t>
              </a:r>
              <a:r>
                <a:rPr lang="en-US" altLang="zh-CN" b="1" baseline="-25000" dirty="0" err="1">
                  <a:latin typeface="微软雅黑" panose="020B0503020204020204" pitchFamily="34" charset="-122"/>
                  <a:ea typeface="微软雅黑" panose="020B0503020204020204" pitchFamily="34" charset="-122"/>
                </a:rPr>
                <a:t>crit</a:t>
              </a:r>
              <a:endParaRPr lang="zh-CN" altLang="en-US" b="1" baseline="-25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id="{CD955FE8-4367-EA55-B80B-7D5F8F6B95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8684" y="944150"/>
            <a:ext cx="1447894" cy="882255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A1DF56BD-4633-0D05-B852-BBE5BD5FCF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8684" y="2945477"/>
            <a:ext cx="1242104" cy="790430"/>
          </a:xfrm>
          <a:prstGeom prst="rect">
            <a:avLst/>
          </a:prstGeom>
        </p:spPr>
      </p:pic>
      <p:sp>
        <p:nvSpPr>
          <p:cNvPr id="5" name="TextBox 16">
            <a:extLst>
              <a:ext uri="{FF2B5EF4-FFF2-40B4-BE49-F238E27FC236}">
                <a16:creationId xmlns:a16="http://schemas.microsoft.com/office/drawing/2014/main" id="{ABA3474B-6A5F-27B4-DE44-917D44684377}"/>
              </a:ext>
            </a:extLst>
          </p:cNvPr>
          <p:cNvSpPr txBox="1"/>
          <p:nvPr/>
        </p:nvSpPr>
        <p:spPr>
          <a:xfrm>
            <a:off x="1455006" y="1199620"/>
            <a:ext cx="31644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Webbink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diagram</a:t>
            </a:r>
          </a:p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M~0.1-100M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⊙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Full stages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C16DEF18-AFCF-FF52-0AC4-44C3A17CD4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3108" y="1479983"/>
            <a:ext cx="5228519" cy="4062476"/>
          </a:xfrm>
          <a:prstGeom prst="rect">
            <a:avLst/>
          </a:prstGeom>
        </p:spPr>
      </p:pic>
      <p:sp>
        <p:nvSpPr>
          <p:cNvPr id="3" name="矩形 3">
            <a:extLst>
              <a:ext uri="{FF2B5EF4-FFF2-40B4-BE49-F238E27FC236}">
                <a16:creationId xmlns:a16="http://schemas.microsoft.com/office/drawing/2014/main" id="{3E1145B3-2683-E4AD-5948-27062C7B4C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6975" y="466041"/>
            <a:ext cx="9934364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ts val="0"/>
              </a:spcBef>
              <a:buNone/>
              <a:defRPr/>
            </a:pPr>
            <a:r>
              <a:rPr lang="en-US" altLang="zh-CN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4.1 Applies to IMXBs/HMXBs</a:t>
            </a:r>
            <a:endParaRPr kumimoji="0" lang="zh-CN" altLang="en-US" b="1" i="0" u="none" strike="noStrike" kern="1200" cap="none" spc="0" normalizeH="0" baseline="-25000" noProof="0" dirty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uLnTx/>
              <a:uFillTx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985CE2F-015C-D4D0-1A0C-61AD310E86C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4085" y="93493"/>
            <a:ext cx="1717925" cy="1136345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89DC7AC5-437B-5070-B8D6-7D1BED1A1112}"/>
              </a:ext>
            </a:extLst>
          </p:cNvPr>
          <p:cNvGrpSpPr/>
          <p:nvPr/>
        </p:nvGrpSpPr>
        <p:grpSpPr>
          <a:xfrm>
            <a:off x="1484205" y="560918"/>
            <a:ext cx="263341" cy="395013"/>
            <a:chOff x="5284519" y="1508166"/>
            <a:chExt cx="213756" cy="427512"/>
          </a:xfrm>
        </p:grpSpPr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4C3D2409-6F59-D4C1-7C47-8A7D58E55C8B}"/>
                </a:ext>
              </a:extLst>
            </p:cNvPr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B5E819C1-C837-D62A-5226-12209068465B}"/>
                </a:ext>
              </a:extLst>
            </p:cNvPr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Box 16">
            <a:extLst>
              <a:ext uri="{FF2B5EF4-FFF2-40B4-BE49-F238E27FC236}">
                <a16:creationId xmlns:a16="http://schemas.microsoft.com/office/drawing/2014/main" id="{32F6BD9C-04F2-EFDD-DAFA-1B0ACD21E993}"/>
              </a:ext>
            </a:extLst>
          </p:cNvPr>
          <p:cNvSpPr txBox="1"/>
          <p:nvPr/>
        </p:nvSpPr>
        <p:spPr>
          <a:xfrm>
            <a:off x="8532965" y="5866020"/>
            <a:ext cx="1871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Orbital Period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16">
            <a:extLst>
              <a:ext uri="{FF2B5EF4-FFF2-40B4-BE49-F238E27FC236}">
                <a16:creationId xmlns:a16="http://schemas.microsoft.com/office/drawing/2014/main" id="{E4657003-F0BF-DED8-20E1-F2DDEAE80111}"/>
              </a:ext>
            </a:extLst>
          </p:cNvPr>
          <p:cNvSpPr txBox="1"/>
          <p:nvPr/>
        </p:nvSpPr>
        <p:spPr>
          <a:xfrm>
            <a:off x="7826606" y="6207293"/>
            <a:ext cx="3740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Ge et al. 2024b, ApJ, 975</a:t>
            </a:r>
            <a:endParaRPr lang="zh-CN" altLang="en-US" b="1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0F148487-2D13-013D-9281-3CADFF719338}"/>
              </a:ext>
            </a:extLst>
          </p:cNvPr>
          <p:cNvGrpSpPr/>
          <p:nvPr/>
        </p:nvGrpSpPr>
        <p:grpSpPr>
          <a:xfrm>
            <a:off x="6784242" y="1479983"/>
            <a:ext cx="5431125" cy="4408932"/>
            <a:chOff x="6784242" y="1479983"/>
            <a:chExt cx="5431125" cy="4408932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9B0D54CD-AA7E-296E-18DC-8078EE3CA03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387916" y="1479983"/>
              <a:ext cx="2738930" cy="4062476"/>
            </a:xfrm>
            <a:prstGeom prst="rect">
              <a:avLst/>
            </a:prstGeom>
          </p:spPr>
        </p:pic>
        <p:sp>
          <p:nvSpPr>
            <p:cNvPr id="15" name="TextBox 16">
              <a:extLst>
                <a:ext uri="{FF2B5EF4-FFF2-40B4-BE49-F238E27FC236}">
                  <a16:creationId xmlns:a16="http://schemas.microsoft.com/office/drawing/2014/main" id="{C9CF8D48-93FA-6E43-FF51-BB9F454364AB}"/>
                </a:ext>
              </a:extLst>
            </p:cNvPr>
            <p:cNvSpPr txBox="1"/>
            <p:nvPr/>
          </p:nvSpPr>
          <p:spPr>
            <a:xfrm>
              <a:off x="6784242" y="5519583"/>
              <a:ext cx="54311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Martinez-</a:t>
              </a:r>
              <a:r>
                <a:rPr lang="en-US" altLang="zh-CN" b="1" dirty="0" err="1">
                  <a:latin typeface="微软雅黑" panose="020B0503020204020204" pitchFamily="34" charset="-122"/>
                  <a:ea typeface="微软雅黑" panose="020B0503020204020204" pitchFamily="34" charset="-122"/>
                </a:rPr>
                <a:t>Mirave</a:t>
              </a:r>
              <a:r>
                <a:rPr lang="en-US" altLang="zh-CN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et al. 2025, TZO</a:t>
              </a: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progenitors</a:t>
              </a:r>
              <a:endPara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6" name="内容占位符 3">
            <a:extLst>
              <a:ext uri="{FF2B5EF4-FFF2-40B4-BE49-F238E27FC236}">
                <a16:creationId xmlns:a16="http://schemas.microsoft.com/office/drawing/2014/main" id="{095E3792-2DE0-97E8-FEC2-BF176E6F3CA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284782" y="1479983"/>
            <a:ext cx="5219805" cy="410052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D266012-91DC-DF86-9989-4182560FBB40}"/>
              </a:ext>
            </a:extLst>
          </p:cNvPr>
          <p:cNvSpPr txBox="1"/>
          <p:nvPr/>
        </p:nvSpPr>
        <p:spPr>
          <a:xfrm rot="16200000">
            <a:off x="385375" y="3084032"/>
            <a:ext cx="1561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Mass Ratio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16">
            <a:extLst>
              <a:ext uri="{FF2B5EF4-FFF2-40B4-BE49-F238E27FC236}">
                <a16:creationId xmlns:a16="http://schemas.microsoft.com/office/drawing/2014/main" id="{ABCA4572-1C24-FE0D-8D22-9A8F6133E0D4}"/>
              </a:ext>
            </a:extLst>
          </p:cNvPr>
          <p:cNvSpPr txBox="1"/>
          <p:nvPr/>
        </p:nvSpPr>
        <p:spPr>
          <a:xfrm>
            <a:off x="2972366" y="5609921"/>
            <a:ext cx="1805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Orbital Period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16">
            <a:extLst>
              <a:ext uri="{FF2B5EF4-FFF2-40B4-BE49-F238E27FC236}">
                <a16:creationId xmlns:a16="http://schemas.microsoft.com/office/drawing/2014/main" id="{42F95D29-E008-1CC1-73B6-0503CAA90822}"/>
              </a:ext>
            </a:extLst>
          </p:cNvPr>
          <p:cNvSpPr txBox="1"/>
          <p:nvPr/>
        </p:nvSpPr>
        <p:spPr>
          <a:xfrm>
            <a:off x="2663523" y="6207293"/>
            <a:ext cx="2462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Ge et al. 2023, </a:t>
            </a:r>
            <a:r>
              <a:rPr lang="en-US" altLang="zh-CN" b="1" dirty="0" err="1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ApJ</a:t>
            </a:r>
            <a:endParaRPr lang="zh-CN" altLang="en-US" b="1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14126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40C9C5B3-4B7F-BBD9-9AD1-9C914158ED9B}"/>
              </a:ext>
            </a:extLst>
          </p:cNvPr>
          <p:cNvGrpSpPr/>
          <p:nvPr/>
        </p:nvGrpSpPr>
        <p:grpSpPr>
          <a:xfrm>
            <a:off x="1484205" y="560918"/>
            <a:ext cx="263341" cy="395013"/>
            <a:chOff x="5284519" y="1508166"/>
            <a:chExt cx="213756" cy="427512"/>
          </a:xfrm>
        </p:grpSpPr>
        <p:cxnSp>
          <p:nvCxnSpPr>
            <p:cNvPr id="3" name="直接连接符 2">
              <a:extLst>
                <a:ext uri="{FF2B5EF4-FFF2-40B4-BE49-F238E27FC236}">
                  <a16:creationId xmlns:a16="http://schemas.microsoft.com/office/drawing/2014/main" id="{D3CDE01C-CB34-38BE-719E-FB3E71816D7B}"/>
                </a:ext>
              </a:extLst>
            </p:cNvPr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D1B9CBA6-02B9-1B29-26A5-89248EF0C2A9}"/>
                </a:ext>
              </a:extLst>
            </p:cNvPr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矩形 3">
            <a:extLst>
              <a:ext uri="{FF2B5EF4-FFF2-40B4-BE49-F238E27FC236}">
                <a16:creationId xmlns:a16="http://schemas.microsoft.com/office/drawing/2014/main" id="{98FE4A4C-97D5-E522-6497-EB2960C0AB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7069" y="473089"/>
            <a:ext cx="9934364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ts val="0"/>
              </a:spcBef>
              <a:buNone/>
              <a:defRPr/>
            </a:pPr>
            <a:r>
              <a:rPr lang="en-US" altLang="zh-CN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4.2 Applies to DBHs/DNSs:</a:t>
            </a:r>
            <a:endParaRPr kumimoji="0" lang="zh-CN" altLang="en-US" b="1" i="0" u="none" strike="noStrike" kern="1200" cap="none" spc="0" normalizeH="0" baseline="-2500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6CC0DAC-E567-2ABD-B9D6-218803C015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3031" y="62085"/>
            <a:ext cx="1717925" cy="1195172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4C2774C6-1147-CB99-BB39-E751D0923F7A}"/>
              </a:ext>
            </a:extLst>
          </p:cNvPr>
          <p:cNvSpPr txBox="1"/>
          <p:nvPr/>
        </p:nvSpPr>
        <p:spPr>
          <a:xfrm>
            <a:off x="1957069" y="1989934"/>
            <a:ext cx="439467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Belczynski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et al. </a:t>
            </a:r>
            <a:r>
              <a:rPr lang="en-US" altLang="zh-CN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2002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, 2016;</a:t>
            </a:r>
          </a:p>
          <a:p>
            <a:r>
              <a:rPr lang="da-DK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Postnov &amp; Yungelson 2014</a:t>
            </a:r>
          </a:p>
          <a:p>
            <a:r>
              <a:rPr lang="da-DK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Vigna Gómez et al. 2018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0269FF7-5214-88E4-AB62-186735E6EEE9}"/>
              </a:ext>
            </a:extLst>
          </p:cNvPr>
          <p:cNvSpPr txBox="1"/>
          <p:nvPr/>
        </p:nvSpPr>
        <p:spPr>
          <a:xfrm>
            <a:off x="1878421" y="3636058"/>
            <a:ext cx="6096866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i="0" dirty="0" err="1">
                <a:solidFill>
                  <a:srgbClr val="0070C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Neijssel</a:t>
            </a:r>
            <a:r>
              <a:rPr lang="en-US" altLang="zh-CN" sz="2000" b="1" i="0" dirty="0">
                <a:solidFill>
                  <a:srgbClr val="0070C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et al. 2019</a:t>
            </a:r>
          </a:p>
          <a:p>
            <a:r>
              <a:rPr lang="en-US" altLang="zh-CN" sz="2000" b="1" i="0" dirty="0">
                <a:solidFill>
                  <a:schemeClr val="tx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Gallegos-Garcia et al. 2021</a:t>
            </a:r>
          </a:p>
          <a:p>
            <a:r>
              <a:rPr lang="en-US" altLang="zh-CN" sz="2000" b="1" i="0" dirty="0" err="1">
                <a:solidFill>
                  <a:schemeClr val="tx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Broekgaarden</a:t>
            </a:r>
            <a:r>
              <a:rPr lang="en-US" altLang="zh-CN" sz="20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et al. 2021</a:t>
            </a:r>
          </a:p>
          <a:p>
            <a:r>
              <a:rPr lang="en-US" altLang="zh-CN" sz="2000" b="1" i="0" dirty="0" err="1">
                <a:solidFill>
                  <a:schemeClr val="tx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Olejak</a:t>
            </a:r>
            <a:r>
              <a:rPr lang="en-US" altLang="zh-CN" sz="2000" b="1" i="0" dirty="0">
                <a:solidFill>
                  <a:schemeClr val="tx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et al. 2021</a:t>
            </a:r>
          </a:p>
          <a:p>
            <a:r>
              <a:rPr lang="en-US" altLang="zh-CN" sz="2000" b="1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van Son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et al. 2022</a:t>
            </a:r>
          </a:p>
          <a:p>
            <a:r>
              <a:rPr lang="en-US" altLang="zh-CN" sz="2000" b="1" i="0" dirty="0" err="1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Briel</a:t>
            </a:r>
            <a:r>
              <a:rPr lang="en-US" altLang="zh-CN" sz="2000" b="1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et al. 202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</a:p>
          <a:p>
            <a:r>
              <a:rPr lang="en-US" altLang="zh-CN" sz="2000" b="1" dirty="0" err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Picco</a:t>
            </a:r>
            <a:r>
              <a:rPr lang="en-US" altLang="zh-CN" sz="2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et al. 2024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3D8F7A06-2C2F-E5A2-D221-1D92188A39F2}"/>
              </a:ext>
            </a:extLst>
          </p:cNvPr>
          <p:cNvSpPr/>
          <p:nvPr/>
        </p:nvSpPr>
        <p:spPr>
          <a:xfrm>
            <a:off x="1220710" y="1535831"/>
            <a:ext cx="586739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（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）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Common Envelope Evolution Channel: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F217BCF2-FC42-609D-606F-7E983B696806}"/>
              </a:ext>
            </a:extLst>
          </p:cNvPr>
          <p:cNvSpPr/>
          <p:nvPr/>
        </p:nvSpPr>
        <p:spPr>
          <a:xfrm>
            <a:off x="1181220" y="3228945"/>
            <a:ext cx="586739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（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）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Stable Mass Transfer Channel:</a:t>
            </a: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F3F3915A-C5D1-C6DD-039B-5C547F9778A2}"/>
              </a:ext>
            </a:extLst>
          </p:cNvPr>
          <p:cNvGrpSpPr/>
          <p:nvPr/>
        </p:nvGrpSpPr>
        <p:grpSpPr>
          <a:xfrm>
            <a:off x="4506318" y="1258044"/>
            <a:ext cx="7417151" cy="4188510"/>
            <a:chOff x="4506318" y="1258044"/>
            <a:chExt cx="7417151" cy="4188510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04FE5731-6098-1A15-3E17-3CCEFEEC90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528123" y="1258044"/>
              <a:ext cx="4395346" cy="4188510"/>
            </a:xfrm>
            <a:prstGeom prst="rect">
              <a:avLst/>
            </a:prstGeom>
          </p:spPr>
        </p:pic>
        <p:cxnSp>
          <p:nvCxnSpPr>
            <p:cNvPr id="12" name="直接箭头连接符 11">
              <a:extLst>
                <a:ext uri="{FF2B5EF4-FFF2-40B4-BE49-F238E27FC236}">
                  <a16:creationId xmlns:a16="http://schemas.microsoft.com/office/drawing/2014/main" id="{81E584B7-20E7-5DAF-9D3A-56C5C2A76B7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06318" y="3041230"/>
              <a:ext cx="2687910" cy="879229"/>
            </a:xfrm>
            <a:prstGeom prst="straightConnector1">
              <a:avLst/>
            </a:prstGeom>
            <a:ln w="41275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D55AC3EC-B3D0-524E-95FC-C2C3762F48D6}"/>
              </a:ext>
            </a:extLst>
          </p:cNvPr>
          <p:cNvGrpSpPr/>
          <p:nvPr/>
        </p:nvGrpSpPr>
        <p:grpSpPr>
          <a:xfrm>
            <a:off x="4476035" y="3352299"/>
            <a:ext cx="7015248" cy="3422929"/>
            <a:chOff x="4476035" y="3352299"/>
            <a:chExt cx="7015248" cy="3422929"/>
          </a:xfrm>
        </p:grpSpPr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0F141774-6B99-1253-7B0C-2CDC01B48DF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94599" y="3352299"/>
              <a:ext cx="5396684" cy="3422929"/>
            </a:xfrm>
            <a:prstGeom prst="rect">
              <a:avLst/>
            </a:prstGeom>
          </p:spPr>
        </p:pic>
        <p:cxnSp>
          <p:nvCxnSpPr>
            <p:cNvPr id="27" name="直接箭头连接符 26">
              <a:extLst>
                <a:ext uri="{FF2B5EF4-FFF2-40B4-BE49-F238E27FC236}">
                  <a16:creationId xmlns:a16="http://schemas.microsoft.com/office/drawing/2014/main" id="{401C9AB4-8612-FA86-BCC2-BD888DDD4604}"/>
                </a:ext>
              </a:extLst>
            </p:cNvPr>
            <p:cNvCxnSpPr>
              <a:cxnSpLocks/>
            </p:cNvCxnSpPr>
            <p:nvPr/>
          </p:nvCxnSpPr>
          <p:spPr>
            <a:xfrm>
              <a:off x="4476035" y="5761640"/>
              <a:ext cx="1474347" cy="0"/>
            </a:xfrm>
            <a:prstGeom prst="straightConnector1">
              <a:avLst/>
            </a:prstGeom>
            <a:ln w="41275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86374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F4E10DE0-BEA5-1A89-721A-CE8F35F57821}"/>
              </a:ext>
            </a:extLst>
          </p:cNvPr>
          <p:cNvGrpSpPr/>
          <p:nvPr/>
        </p:nvGrpSpPr>
        <p:grpSpPr>
          <a:xfrm>
            <a:off x="1484205" y="560918"/>
            <a:ext cx="263341" cy="395013"/>
            <a:chOff x="5284519" y="1508166"/>
            <a:chExt cx="213756" cy="427512"/>
          </a:xfrm>
        </p:grpSpPr>
        <p:cxnSp>
          <p:nvCxnSpPr>
            <p:cNvPr id="3" name="直接连接符 2">
              <a:extLst>
                <a:ext uri="{FF2B5EF4-FFF2-40B4-BE49-F238E27FC236}">
                  <a16:creationId xmlns:a16="http://schemas.microsoft.com/office/drawing/2014/main" id="{ABDDDAFF-2210-6D53-2465-D3FB422D6027}"/>
                </a:ext>
              </a:extLst>
            </p:cNvPr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DF1CC268-D83E-FCB8-E66B-A7D2A611CCFA}"/>
                </a:ext>
              </a:extLst>
            </p:cNvPr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矩形 3">
            <a:extLst>
              <a:ext uri="{FF2B5EF4-FFF2-40B4-BE49-F238E27FC236}">
                <a16:creationId xmlns:a16="http://schemas.microsoft.com/office/drawing/2014/main" id="{3E861137-B340-CF72-BAA3-5B614FF7E2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7069" y="473089"/>
            <a:ext cx="9934364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ts val="0"/>
              </a:spcBef>
              <a:buNone/>
              <a:defRPr/>
            </a:pPr>
            <a:r>
              <a:rPr lang="en-US" altLang="zh-CN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4.3 Applies to DWDs:</a:t>
            </a:r>
            <a:endParaRPr kumimoji="0" lang="zh-CN" altLang="en-US" b="1" i="0" u="none" strike="noStrike" kern="1200" cap="none" spc="0" normalizeH="0" baseline="-2500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E1C1ACB0-54E8-E185-B188-320B9232EC7F}"/>
              </a:ext>
            </a:extLst>
          </p:cNvPr>
          <p:cNvGrpSpPr/>
          <p:nvPr/>
        </p:nvGrpSpPr>
        <p:grpSpPr>
          <a:xfrm>
            <a:off x="2211185" y="1273483"/>
            <a:ext cx="9759142" cy="5372460"/>
            <a:chOff x="2211185" y="1273483"/>
            <a:chExt cx="9759142" cy="5372460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0264B8F7-DD59-047F-D30D-2D8539BB291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11185" y="1273483"/>
              <a:ext cx="8912451" cy="4972167"/>
            </a:xfrm>
            <a:prstGeom prst="rect">
              <a:avLst/>
            </a:prstGeom>
          </p:spPr>
        </p:pic>
        <p:sp>
          <p:nvSpPr>
            <p:cNvPr id="8" name="TextBox 16">
              <a:extLst>
                <a:ext uri="{FF2B5EF4-FFF2-40B4-BE49-F238E27FC236}">
                  <a16:creationId xmlns:a16="http://schemas.microsoft.com/office/drawing/2014/main" id="{4B661E4E-5DE5-B09C-6308-8CEBDE0EA89F}"/>
                </a:ext>
              </a:extLst>
            </p:cNvPr>
            <p:cNvSpPr txBox="1"/>
            <p:nvPr/>
          </p:nvSpPr>
          <p:spPr>
            <a:xfrm>
              <a:off x="8630683" y="6276611"/>
              <a:ext cx="33396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Credit: Hongwei Ge</a:t>
              </a:r>
              <a:endPara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0" name="图片 9">
            <a:extLst>
              <a:ext uri="{FF2B5EF4-FFF2-40B4-BE49-F238E27FC236}">
                <a16:creationId xmlns:a16="http://schemas.microsoft.com/office/drawing/2014/main" id="{A2723C8D-4AD0-0519-7786-C7425BC967C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3031" y="62085"/>
            <a:ext cx="1717925" cy="1195172"/>
          </a:xfrm>
          <a:prstGeom prst="rect">
            <a:avLst/>
          </a:prstGeom>
        </p:spPr>
      </p:pic>
      <p:sp>
        <p:nvSpPr>
          <p:cNvPr id="6" name="TextBox 16">
            <a:extLst>
              <a:ext uri="{FF2B5EF4-FFF2-40B4-BE49-F238E27FC236}">
                <a16:creationId xmlns:a16="http://schemas.microsoft.com/office/drawing/2014/main" id="{651EF337-88B6-A7C1-F5DD-C1D9C476F662}"/>
              </a:ext>
            </a:extLst>
          </p:cNvPr>
          <p:cNvSpPr txBox="1"/>
          <p:nvPr/>
        </p:nvSpPr>
        <p:spPr>
          <a:xfrm>
            <a:off x="2299597" y="6276611"/>
            <a:ext cx="5881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From </a:t>
            </a:r>
            <a:r>
              <a:rPr lang="en-US" altLang="zh-CN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Tianqin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White Paper (Li et al. 2025 ROPP)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55823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6"/>
          <p:cNvSpPr txBox="1"/>
          <p:nvPr/>
        </p:nvSpPr>
        <p:spPr>
          <a:xfrm>
            <a:off x="3919818" y="5905397"/>
            <a:ext cx="42737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Li, Chen, </a:t>
            </a:r>
            <a:r>
              <a:rPr lang="en-US" altLang="zh-CN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Ge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, Chen, Han 2023, A&amp;A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0D9D0A33-47D3-C017-C2A6-BE5DBF025B4B}"/>
              </a:ext>
            </a:extLst>
          </p:cNvPr>
          <p:cNvGrpSpPr/>
          <p:nvPr/>
        </p:nvGrpSpPr>
        <p:grpSpPr>
          <a:xfrm>
            <a:off x="1001428" y="62085"/>
            <a:ext cx="11105131" cy="5611262"/>
            <a:chOff x="1001428" y="62085"/>
            <a:chExt cx="11105131" cy="5611262"/>
          </a:xfrm>
        </p:grpSpPr>
        <p:grpSp>
          <p:nvGrpSpPr>
            <p:cNvPr id="2" name="组合 1"/>
            <p:cNvGrpSpPr/>
            <p:nvPr/>
          </p:nvGrpSpPr>
          <p:grpSpPr>
            <a:xfrm>
              <a:off x="1484205" y="560918"/>
              <a:ext cx="263341" cy="395013"/>
              <a:chOff x="5284519" y="1508166"/>
              <a:chExt cx="213756" cy="427512"/>
            </a:xfrm>
          </p:grpSpPr>
          <p:cxnSp>
            <p:nvCxnSpPr>
              <p:cNvPr id="3" name="直接连接符 2"/>
              <p:cNvCxnSpPr/>
              <p:nvPr/>
            </p:nvCxnSpPr>
            <p:spPr>
              <a:xfrm>
                <a:off x="5284519" y="1508166"/>
                <a:ext cx="213756" cy="213756"/>
              </a:xfrm>
              <a:prstGeom prst="line">
                <a:avLst/>
              </a:prstGeom>
              <a:ln w="19050">
                <a:solidFill>
                  <a:schemeClr val="tx1">
                    <a:lumMod val="75000"/>
                    <a:lumOff val="25000"/>
                  </a:schemeClr>
                </a:solidFill>
                <a:headEnd type="oval" w="med" len="med"/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" name="直接连接符 3"/>
              <p:cNvCxnSpPr/>
              <p:nvPr/>
            </p:nvCxnSpPr>
            <p:spPr>
              <a:xfrm flipH="1">
                <a:off x="5284519" y="1721922"/>
                <a:ext cx="213756" cy="213756"/>
              </a:xfrm>
              <a:prstGeom prst="line">
                <a:avLst/>
              </a:prstGeom>
              <a:ln w="19050">
                <a:solidFill>
                  <a:schemeClr val="tx1">
                    <a:lumMod val="75000"/>
                    <a:lumOff val="25000"/>
                  </a:schemeClr>
                </a:solidFill>
                <a:headEnd type="oval" w="med" len="med"/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" name="矩形 3"/>
            <p:cNvSpPr>
              <a:spLocks noChangeArrowheads="1"/>
            </p:cNvSpPr>
            <p:nvPr/>
          </p:nvSpPr>
          <p:spPr bwMode="auto">
            <a:xfrm>
              <a:off x="1957069" y="473089"/>
              <a:ext cx="9934364" cy="584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>
                <a:spcBef>
                  <a:spcPts val="0"/>
                </a:spcBef>
                <a:buNone/>
                <a:defRPr/>
              </a:pPr>
              <a:r>
                <a:rPr lang="en-US" altLang="zh-CN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Impact" panose="020B0806030902050204" pitchFamily="34" charset="0"/>
                </a:rPr>
                <a:t>4.3 Applies to DWDs:</a:t>
              </a:r>
              <a:endParaRPr kumimoji="0" lang="zh-CN" altLang="en-US" b="1" i="0" u="none" strike="noStrike" kern="1200" cap="none" spc="0" normalizeH="0" baseline="-2500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88851" y="1541602"/>
              <a:ext cx="5112013" cy="3880049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83031" y="62085"/>
              <a:ext cx="1717925" cy="1195172"/>
            </a:xfrm>
            <a:prstGeom prst="rect">
              <a:avLst/>
            </a:prstGeom>
          </p:spPr>
        </p:pic>
        <p:sp>
          <p:nvSpPr>
            <p:cNvPr id="6" name="箭头: 左弧形 5">
              <a:extLst>
                <a:ext uri="{FF2B5EF4-FFF2-40B4-BE49-F238E27FC236}">
                  <a16:creationId xmlns:a16="http://schemas.microsoft.com/office/drawing/2014/main" id="{A77FCFC8-A719-E8C7-E106-0E35883B396B}"/>
                </a:ext>
              </a:extLst>
            </p:cNvPr>
            <p:cNvSpPr/>
            <p:nvPr/>
          </p:nvSpPr>
          <p:spPr>
            <a:xfrm rot="1000431">
              <a:off x="1298459" y="1813650"/>
              <a:ext cx="828092" cy="2376264"/>
            </a:xfrm>
            <a:prstGeom prst="curvedRightArrow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F8B666AC-9A45-C0C5-B1C1-930F85BB910D}"/>
                </a:ext>
              </a:extLst>
            </p:cNvPr>
            <p:cNvSpPr txBox="1"/>
            <p:nvPr/>
          </p:nvSpPr>
          <p:spPr>
            <a:xfrm>
              <a:off x="1091924" y="5088482"/>
              <a:ext cx="740702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Tight orbit</a:t>
              </a:r>
              <a:endPara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箭头: 右弧形 14">
              <a:extLst>
                <a:ext uri="{FF2B5EF4-FFF2-40B4-BE49-F238E27FC236}">
                  <a16:creationId xmlns:a16="http://schemas.microsoft.com/office/drawing/2014/main" id="{EDAED47A-E75D-370C-8A2B-17DC65DCEBBB}"/>
                </a:ext>
              </a:extLst>
            </p:cNvPr>
            <p:cNvSpPr/>
            <p:nvPr/>
          </p:nvSpPr>
          <p:spPr>
            <a:xfrm rot="20121708">
              <a:off x="5624623" y="1900615"/>
              <a:ext cx="864096" cy="2592288"/>
            </a:xfrm>
            <a:prstGeom prst="curvedLeftArrow">
              <a:avLst>
                <a:gd name="adj1" fmla="val 25000"/>
                <a:gd name="adj2" fmla="val 38591"/>
                <a:gd name="adj3" fmla="val 19894"/>
              </a:avLst>
            </a:prstGeom>
            <a:solidFill>
              <a:srgbClr val="0070C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8B998AD4-17BC-EB42-55D9-CC2EFF550825}"/>
                </a:ext>
              </a:extLst>
            </p:cNvPr>
            <p:cNvSpPr txBox="1"/>
            <p:nvPr/>
          </p:nvSpPr>
          <p:spPr>
            <a:xfrm>
              <a:off x="5838401" y="5068540"/>
              <a:ext cx="740702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 err="1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Wideorbit</a:t>
              </a:r>
              <a:endParaRPr lang="zh-CN" altLang="en-US" sz="1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864D98FF-CB1A-415B-02E4-E477A89E4F3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794269" y="1541602"/>
              <a:ext cx="5306687" cy="3899696"/>
            </a:xfrm>
            <a:prstGeom prst="rect">
              <a:avLst/>
            </a:prstGeom>
          </p:spPr>
        </p:pic>
        <p:sp>
          <p:nvSpPr>
            <p:cNvPr id="20" name="箭头: 左弧形 19">
              <a:extLst>
                <a:ext uri="{FF2B5EF4-FFF2-40B4-BE49-F238E27FC236}">
                  <a16:creationId xmlns:a16="http://schemas.microsoft.com/office/drawing/2014/main" id="{C8DCAC69-CD48-694B-9D84-070AA3B2C39A}"/>
                </a:ext>
              </a:extLst>
            </p:cNvPr>
            <p:cNvSpPr/>
            <p:nvPr/>
          </p:nvSpPr>
          <p:spPr>
            <a:xfrm rot="1000431">
              <a:off x="6771004" y="1857827"/>
              <a:ext cx="828092" cy="2376264"/>
            </a:xfrm>
            <a:prstGeom prst="curvedRightArrow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箭头: 右弧形 20">
              <a:extLst>
                <a:ext uri="{FF2B5EF4-FFF2-40B4-BE49-F238E27FC236}">
                  <a16:creationId xmlns:a16="http://schemas.microsoft.com/office/drawing/2014/main" id="{1CFD1E17-6317-1223-466E-C99505AFF621}"/>
                </a:ext>
              </a:extLst>
            </p:cNvPr>
            <p:cNvSpPr/>
            <p:nvPr/>
          </p:nvSpPr>
          <p:spPr>
            <a:xfrm rot="20121708">
              <a:off x="10371101" y="1749814"/>
              <a:ext cx="864096" cy="2592288"/>
            </a:xfrm>
            <a:prstGeom prst="curvedLeftArrow">
              <a:avLst>
                <a:gd name="adj1" fmla="val 25000"/>
                <a:gd name="adj2" fmla="val 38591"/>
                <a:gd name="adj3" fmla="val 19894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EC0B07FB-6626-1EEE-2D79-AAC06C4ACE3E}"/>
                </a:ext>
              </a:extLst>
            </p:cNvPr>
            <p:cNvSpPr txBox="1"/>
            <p:nvPr/>
          </p:nvSpPr>
          <p:spPr>
            <a:xfrm>
              <a:off x="5551766" y="2483321"/>
              <a:ext cx="827249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Now</a:t>
              </a:r>
              <a:endParaRPr lang="zh-CN" altLang="en-US" sz="2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B179B7F2-1F68-B2F9-BA80-5994810F8785}"/>
                </a:ext>
              </a:extLst>
            </p:cNvPr>
            <p:cNvSpPr txBox="1"/>
            <p:nvPr/>
          </p:nvSpPr>
          <p:spPr>
            <a:xfrm>
              <a:off x="11241993" y="2444356"/>
              <a:ext cx="827249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Now</a:t>
              </a:r>
              <a:endParaRPr lang="zh-CN" altLang="en-US" sz="2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2C926DA5-036C-30E7-9243-1D86DD4B1134}"/>
                </a:ext>
              </a:extLst>
            </p:cNvPr>
            <p:cNvSpPr txBox="1"/>
            <p:nvPr/>
          </p:nvSpPr>
          <p:spPr>
            <a:xfrm>
              <a:off x="1001428" y="2401617"/>
              <a:ext cx="1572705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Polytropic</a:t>
              </a:r>
              <a:endPara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A10F545A-B739-0B82-127D-BDC9EA657F7D}"/>
                </a:ext>
              </a:extLst>
            </p:cNvPr>
            <p:cNvSpPr txBox="1"/>
            <p:nvPr/>
          </p:nvSpPr>
          <p:spPr>
            <a:xfrm>
              <a:off x="6694085" y="2408237"/>
              <a:ext cx="1619545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Polytropic</a:t>
              </a:r>
              <a:endPara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C4315039-8108-3F75-E78A-4C1DB3851B68}"/>
                </a:ext>
              </a:extLst>
            </p:cNvPr>
            <p:cNvSpPr txBox="1"/>
            <p:nvPr/>
          </p:nvSpPr>
          <p:spPr>
            <a:xfrm>
              <a:off x="6619380" y="5068539"/>
              <a:ext cx="740702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Tight orbit</a:t>
              </a:r>
              <a:endPara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145EED20-C245-1C0D-14A6-16D53C3F2C57}"/>
                </a:ext>
              </a:extLst>
            </p:cNvPr>
            <p:cNvSpPr txBox="1"/>
            <p:nvPr/>
          </p:nvSpPr>
          <p:spPr>
            <a:xfrm>
              <a:off x="11365857" y="5088572"/>
              <a:ext cx="740702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 err="1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Wideorbit</a:t>
              </a:r>
              <a:endParaRPr lang="zh-CN" altLang="en-US" sz="1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id="{205B6AB0-4EE3-5CD4-C643-CDAC619BD0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3805" y="5421651"/>
            <a:ext cx="1027924" cy="1386105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F799242B-7F60-9D72-3539-14786442EFE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17177" y="72491"/>
            <a:ext cx="2106694" cy="1185714"/>
          </a:xfrm>
          <a:prstGeom prst="rect">
            <a:avLst/>
          </a:prstGeom>
        </p:spPr>
      </p:pic>
    </p:spTree>
  </p:cSld>
  <p:clrMapOvr>
    <a:masterClrMapping/>
  </p:clrMapOvr>
  <p:transition spd="slow"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4D723C28-11C0-2F35-6F00-C2CA8F2261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6602" y="1597425"/>
            <a:ext cx="5167914" cy="4015138"/>
          </a:xfrm>
          <a:prstGeom prst="rect">
            <a:avLst/>
          </a:prstGeom>
        </p:spPr>
      </p:pic>
      <p:sp>
        <p:nvSpPr>
          <p:cNvPr id="4" name="TextBox 16">
            <a:extLst>
              <a:ext uri="{FF2B5EF4-FFF2-40B4-BE49-F238E27FC236}">
                <a16:creationId xmlns:a16="http://schemas.microsoft.com/office/drawing/2014/main" id="{381F6BA1-CAC8-026C-A588-6D01AAA0D4B4}"/>
              </a:ext>
            </a:extLst>
          </p:cNvPr>
          <p:cNvSpPr txBox="1"/>
          <p:nvPr/>
        </p:nvSpPr>
        <p:spPr>
          <a:xfrm>
            <a:off x="3265516" y="5618557"/>
            <a:ext cx="2076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Total Mass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Box 16">
            <a:extLst>
              <a:ext uri="{FF2B5EF4-FFF2-40B4-BE49-F238E27FC236}">
                <a16:creationId xmlns:a16="http://schemas.microsoft.com/office/drawing/2014/main" id="{6FB68D24-C111-7210-D1C5-21CAEDF5CB48}"/>
              </a:ext>
            </a:extLst>
          </p:cNvPr>
          <p:cNvSpPr txBox="1"/>
          <p:nvPr/>
        </p:nvSpPr>
        <p:spPr>
          <a:xfrm rot="16200000">
            <a:off x="170223" y="3037284"/>
            <a:ext cx="21656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Merge Rate/</a:t>
            </a:r>
            <a:r>
              <a:rPr lang="en-US" altLang="zh-CN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dM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D2AC348-C446-4529-46F9-8CDCA0FF77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5819" y="1597425"/>
            <a:ext cx="4592764" cy="4021132"/>
          </a:xfrm>
          <a:prstGeom prst="rect">
            <a:avLst/>
          </a:prstGeom>
        </p:spPr>
      </p:pic>
      <p:sp>
        <p:nvSpPr>
          <p:cNvPr id="6" name="TextBox 16">
            <a:extLst>
              <a:ext uri="{FF2B5EF4-FFF2-40B4-BE49-F238E27FC236}">
                <a16:creationId xmlns:a16="http://schemas.microsoft.com/office/drawing/2014/main" id="{C8208368-0431-E485-88C3-4C8332863A12}"/>
              </a:ext>
            </a:extLst>
          </p:cNvPr>
          <p:cNvSpPr txBox="1"/>
          <p:nvPr/>
        </p:nvSpPr>
        <p:spPr>
          <a:xfrm>
            <a:off x="8638308" y="5618557"/>
            <a:ext cx="2076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Total Mass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16">
            <a:extLst>
              <a:ext uri="{FF2B5EF4-FFF2-40B4-BE49-F238E27FC236}">
                <a16:creationId xmlns:a16="http://schemas.microsoft.com/office/drawing/2014/main" id="{1CCA8317-C8F9-0A43-32D8-F3B8A9BBCA0D}"/>
              </a:ext>
            </a:extLst>
          </p:cNvPr>
          <p:cNvSpPr txBox="1"/>
          <p:nvPr/>
        </p:nvSpPr>
        <p:spPr>
          <a:xfrm>
            <a:off x="4364603" y="6079047"/>
            <a:ext cx="42737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Li, Chen, </a:t>
            </a:r>
            <a:r>
              <a:rPr lang="en-US" altLang="zh-CN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Ge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, Chen, Han 2023, A&amp;A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77D46BA2-33E7-C44B-9A58-4E5924C4D187}"/>
              </a:ext>
            </a:extLst>
          </p:cNvPr>
          <p:cNvCxnSpPr/>
          <p:nvPr/>
        </p:nvCxnSpPr>
        <p:spPr>
          <a:xfrm flipH="1">
            <a:off x="1484205" y="758425"/>
            <a:ext cx="263341" cy="197507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oval" w="med" len="med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3">
            <a:extLst>
              <a:ext uri="{FF2B5EF4-FFF2-40B4-BE49-F238E27FC236}">
                <a16:creationId xmlns:a16="http://schemas.microsoft.com/office/drawing/2014/main" id="{6CB65478-6D85-920F-C612-F7B687C072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7069" y="473089"/>
            <a:ext cx="9934364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ts val="0"/>
              </a:spcBef>
              <a:buNone/>
              <a:defRPr/>
            </a:pPr>
            <a:r>
              <a:rPr lang="en-US" altLang="zh-CN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4.3 Applies to DWDs:</a:t>
            </a:r>
            <a:endParaRPr kumimoji="0" lang="zh-CN" altLang="en-US" b="1" i="0" u="none" strike="noStrike" kern="1200" cap="none" spc="0" normalizeH="0" baseline="-2500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2AA6B266-5272-2117-CE15-FBE78020739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3031" y="71541"/>
            <a:ext cx="1717925" cy="1185716"/>
          </a:xfrm>
          <a:prstGeom prst="rect">
            <a:avLst/>
          </a:prstGeom>
        </p:spPr>
      </p:pic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F47DBB43-4A8F-5717-E411-24273766619F}"/>
              </a:ext>
            </a:extLst>
          </p:cNvPr>
          <p:cNvCxnSpPr/>
          <p:nvPr/>
        </p:nvCxnSpPr>
        <p:spPr>
          <a:xfrm>
            <a:off x="1484205" y="560918"/>
            <a:ext cx="263341" cy="197507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oval" w="med" len="med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1">
            <a:extLst>
              <a:ext uri="{FF2B5EF4-FFF2-40B4-BE49-F238E27FC236}">
                <a16:creationId xmlns:a16="http://schemas.microsoft.com/office/drawing/2014/main" id="{BB1F8B60-F325-AC82-37BE-C79573DD79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17177" y="72491"/>
            <a:ext cx="2106694" cy="1185714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7B02FE42-2050-80B1-B9DC-ED969AE84A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6774" y="71542"/>
            <a:ext cx="1521243" cy="1185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3657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>
            <a:extLst>
              <a:ext uri="{FF2B5EF4-FFF2-40B4-BE49-F238E27FC236}">
                <a16:creationId xmlns:a16="http://schemas.microsoft.com/office/drawing/2014/main" id="{B9A31D75-AD39-0615-D2EC-9DAFFDFC9C66}"/>
              </a:ext>
            </a:extLst>
          </p:cNvPr>
          <p:cNvGrpSpPr/>
          <p:nvPr/>
        </p:nvGrpSpPr>
        <p:grpSpPr>
          <a:xfrm>
            <a:off x="7980476" y="2528546"/>
            <a:ext cx="3761243" cy="1846658"/>
            <a:chOff x="4928992" y="2560488"/>
            <a:chExt cx="6800730" cy="4452977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E93186CA-643B-6228-22A9-F9C642A168C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928992" y="2560488"/>
              <a:ext cx="6800730" cy="2703691"/>
            </a:xfrm>
            <a:prstGeom prst="rect">
              <a:avLst/>
            </a:prstGeom>
          </p:spPr>
        </p:pic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D2215CE4-BAA0-56F7-8A72-EAEABE59EA2A}"/>
                </a:ext>
              </a:extLst>
            </p:cNvPr>
            <p:cNvGrpSpPr/>
            <p:nvPr/>
          </p:nvGrpSpPr>
          <p:grpSpPr>
            <a:xfrm>
              <a:off x="4935416" y="5404980"/>
              <a:ext cx="6794306" cy="1608485"/>
              <a:chOff x="4872426" y="5404980"/>
              <a:chExt cx="6794306" cy="1608485"/>
            </a:xfrm>
          </p:grpSpPr>
          <p:pic>
            <p:nvPicPr>
              <p:cNvPr id="14" name="图片 13">
                <a:extLst>
                  <a:ext uri="{FF2B5EF4-FFF2-40B4-BE49-F238E27FC236}">
                    <a16:creationId xmlns:a16="http://schemas.microsoft.com/office/drawing/2014/main" id="{04385B2F-4AB0-977B-918B-A88E6EB86D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872426" y="5404980"/>
                <a:ext cx="3206862" cy="1303201"/>
              </a:xfrm>
              <a:prstGeom prst="rect">
                <a:avLst/>
              </a:prstGeom>
            </p:spPr>
          </p:pic>
          <p:pic>
            <p:nvPicPr>
              <p:cNvPr id="15" name="图片 14">
                <a:extLst>
                  <a:ext uri="{FF2B5EF4-FFF2-40B4-BE49-F238E27FC236}">
                    <a16:creationId xmlns:a16="http://schemas.microsoft.com/office/drawing/2014/main" id="{B63064D4-89A0-9778-2305-CAEDCCF18C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213802" y="5404981"/>
                <a:ext cx="3452930" cy="1303201"/>
              </a:xfrm>
              <a:prstGeom prst="rect">
                <a:avLst/>
              </a:prstGeom>
            </p:spPr>
          </p:pic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43522004-C0B3-0F8B-757B-0713150E5778}"/>
                  </a:ext>
                </a:extLst>
              </p:cNvPr>
              <p:cNvSpPr txBox="1"/>
              <p:nvPr/>
            </p:nvSpPr>
            <p:spPr>
              <a:xfrm>
                <a:off x="8213803" y="6084656"/>
                <a:ext cx="1533754" cy="92870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b="1" dirty="0">
                    <a:solidFill>
                      <a:srgbClr val="0070C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Now</a:t>
                </a:r>
                <a:endParaRPr lang="zh-CN" altLang="en-US" sz="20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605855BB-625D-2316-9772-145C126898BB}"/>
                  </a:ext>
                </a:extLst>
              </p:cNvPr>
              <p:cNvSpPr txBox="1"/>
              <p:nvPr/>
            </p:nvSpPr>
            <p:spPr>
              <a:xfrm>
                <a:off x="6881197" y="6084757"/>
                <a:ext cx="1198092" cy="92870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b="1" dirty="0">
                    <a:solidFill>
                      <a:srgbClr val="0070C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Old</a:t>
                </a:r>
                <a:endParaRPr lang="zh-CN" altLang="en-US" sz="20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id="{FC278C4C-EAEE-B50C-03F2-041BD83AE7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0477" y="4296615"/>
            <a:ext cx="3761243" cy="2481848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1E71BDB8-6393-D108-7E10-D35136BC5B8E}"/>
              </a:ext>
            </a:extLst>
          </p:cNvPr>
          <p:cNvSpPr txBox="1"/>
          <p:nvPr/>
        </p:nvSpPr>
        <p:spPr>
          <a:xfrm>
            <a:off x="1559946" y="1203444"/>
            <a:ext cx="566173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28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pulsar-helium star compact binary system that formed by common envelope evolution</a:t>
            </a:r>
            <a:endParaRPr lang="zh-CN" altLang="en-US" sz="28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57477CE-9B36-7EB6-47D4-93F93BA8D2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15200" y="1332238"/>
            <a:ext cx="4426520" cy="1121225"/>
          </a:xfrm>
          <a:prstGeom prst="rect">
            <a:avLst/>
          </a:prstGeom>
        </p:spPr>
      </p:pic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DBC61B7A-E4A9-1D2E-538E-BDB825087F8D}"/>
              </a:ext>
            </a:extLst>
          </p:cNvPr>
          <p:cNvCxnSpPr/>
          <p:nvPr/>
        </p:nvCxnSpPr>
        <p:spPr>
          <a:xfrm flipH="1">
            <a:off x="1484205" y="758425"/>
            <a:ext cx="263341" cy="197507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oval" w="med" len="med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3">
            <a:extLst>
              <a:ext uri="{FF2B5EF4-FFF2-40B4-BE49-F238E27FC236}">
                <a16:creationId xmlns:a16="http://schemas.microsoft.com/office/drawing/2014/main" id="{091B9FE1-D117-433F-81ED-27FD462741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7069" y="473089"/>
            <a:ext cx="9934364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ts val="0"/>
              </a:spcBef>
              <a:buNone/>
              <a:defRPr/>
            </a:pPr>
            <a:r>
              <a:rPr lang="en-US" altLang="zh-CN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4.4 Applies to post-common-envelope stars</a:t>
            </a:r>
            <a:endParaRPr kumimoji="0" lang="zh-CN" altLang="en-US" b="1" i="0" u="none" strike="noStrike" kern="1200" cap="none" spc="0" normalizeH="0" baseline="-2500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</a:endParaRP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0F676A1F-3393-0A5E-1C65-4BB12B6602B7}"/>
              </a:ext>
            </a:extLst>
          </p:cNvPr>
          <p:cNvCxnSpPr/>
          <p:nvPr/>
        </p:nvCxnSpPr>
        <p:spPr>
          <a:xfrm>
            <a:off x="1484205" y="560918"/>
            <a:ext cx="263341" cy="197507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oval" w="med" len="med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图片 10">
            <a:extLst>
              <a:ext uri="{FF2B5EF4-FFF2-40B4-BE49-F238E27FC236}">
                <a16:creationId xmlns:a16="http://schemas.microsoft.com/office/drawing/2014/main" id="{B0B94399-D86F-7A51-2DB4-7A940AB40A3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34724" y="418090"/>
            <a:ext cx="1730659" cy="63499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560E4DFE-1201-7D7E-DA7B-31D326628E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90112" y="2528546"/>
            <a:ext cx="3289788" cy="420758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8494EB68-407A-53DD-3F4C-A991A715D62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79725" y="4536511"/>
            <a:ext cx="2906258" cy="2222812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57B4F62F-92E6-C745-13C5-89A12FF48AE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26177" y="3158353"/>
            <a:ext cx="2859806" cy="1323927"/>
          </a:xfrm>
          <a:prstGeom prst="rect">
            <a:avLst/>
          </a:prstGeom>
        </p:spPr>
      </p:pic>
      <p:sp>
        <p:nvSpPr>
          <p:cNvPr id="27" name="文本框 26">
            <a:extLst>
              <a:ext uri="{FF2B5EF4-FFF2-40B4-BE49-F238E27FC236}">
                <a16:creationId xmlns:a16="http://schemas.microsoft.com/office/drawing/2014/main" id="{DE8768C0-CDC8-31CA-6882-808875A27C06}"/>
              </a:ext>
            </a:extLst>
          </p:cNvPr>
          <p:cNvSpPr txBox="1"/>
          <p:nvPr/>
        </p:nvSpPr>
        <p:spPr>
          <a:xfrm>
            <a:off x="1677912" y="2557425"/>
            <a:ext cx="2808071" cy="53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PSR J1928+1815</a:t>
            </a:r>
          </a:p>
          <a:p>
            <a:r>
              <a:rPr lang="en-US" sz="1050" b="1" dirty="0" err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Pspin</a:t>
            </a:r>
            <a:r>
              <a:rPr lang="en-US" sz="105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=10.55ms; </a:t>
            </a:r>
            <a:r>
              <a:rPr lang="en-US" sz="1050" b="1" dirty="0" err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Porb</a:t>
            </a:r>
            <a:r>
              <a:rPr lang="en-US" sz="105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=3.6 </a:t>
            </a:r>
            <a:r>
              <a:rPr lang="en-US" sz="1050" b="1" dirty="0" err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hr</a:t>
            </a:r>
            <a:endParaRPr lang="en-US" sz="105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72391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3" name="肘形连接符 52"/>
          <p:cNvCxnSpPr>
            <a:stCxn id="54" idx="6"/>
            <a:endCxn id="75" idx="2"/>
          </p:cNvCxnSpPr>
          <p:nvPr/>
        </p:nvCxnSpPr>
        <p:spPr>
          <a:xfrm>
            <a:off x="5491571" y="3865339"/>
            <a:ext cx="3061955" cy="64901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4735571" y="3487339"/>
            <a:ext cx="756000" cy="756000"/>
            <a:chOff x="4534974" y="4368345"/>
            <a:chExt cx="756000" cy="756000"/>
          </a:xfrm>
        </p:grpSpPr>
        <p:sp>
          <p:nvSpPr>
            <p:cNvPr id="54" name="椭圆 53"/>
            <p:cNvSpPr/>
            <p:nvPr/>
          </p:nvSpPr>
          <p:spPr>
            <a:xfrm>
              <a:off x="4534974" y="4368345"/>
              <a:ext cx="756000" cy="756000"/>
            </a:xfrm>
            <a:prstGeom prst="ellipse">
              <a:avLst/>
            </a:prstGeom>
            <a:solidFill>
              <a:srgbClr val="21AB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Freeform 277"/>
            <p:cNvSpPr>
              <a:spLocks noEditPoints="1"/>
            </p:cNvSpPr>
            <p:nvPr/>
          </p:nvSpPr>
          <p:spPr bwMode="auto">
            <a:xfrm>
              <a:off x="4725418" y="4490152"/>
              <a:ext cx="383972" cy="455826"/>
            </a:xfrm>
            <a:custGeom>
              <a:avLst/>
              <a:gdLst>
                <a:gd name="T0" fmla="*/ 62 w 72"/>
                <a:gd name="T1" fmla="*/ 33 h 86"/>
                <a:gd name="T2" fmla="*/ 57 w 72"/>
                <a:gd name="T3" fmla="*/ 33 h 86"/>
                <a:gd name="T4" fmla="*/ 57 w 72"/>
                <a:gd name="T5" fmla="*/ 19 h 86"/>
                <a:gd name="T6" fmla="*/ 38 w 72"/>
                <a:gd name="T7" fmla="*/ 0 h 86"/>
                <a:gd name="T8" fmla="*/ 34 w 72"/>
                <a:gd name="T9" fmla="*/ 0 h 86"/>
                <a:gd name="T10" fmla="*/ 15 w 72"/>
                <a:gd name="T11" fmla="*/ 19 h 86"/>
                <a:gd name="T12" fmla="*/ 15 w 72"/>
                <a:gd name="T13" fmla="*/ 33 h 86"/>
                <a:gd name="T14" fmla="*/ 10 w 72"/>
                <a:gd name="T15" fmla="*/ 33 h 86"/>
                <a:gd name="T16" fmla="*/ 0 w 72"/>
                <a:gd name="T17" fmla="*/ 43 h 86"/>
                <a:gd name="T18" fmla="*/ 0 w 72"/>
                <a:gd name="T19" fmla="*/ 76 h 86"/>
                <a:gd name="T20" fmla="*/ 10 w 72"/>
                <a:gd name="T21" fmla="*/ 86 h 86"/>
                <a:gd name="T22" fmla="*/ 62 w 72"/>
                <a:gd name="T23" fmla="*/ 86 h 86"/>
                <a:gd name="T24" fmla="*/ 72 w 72"/>
                <a:gd name="T25" fmla="*/ 76 h 86"/>
                <a:gd name="T26" fmla="*/ 72 w 72"/>
                <a:gd name="T27" fmla="*/ 43 h 86"/>
                <a:gd name="T28" fmla="*/ 62 w 72"/>
                <a:gd name="T29" fmla="*/ 33 h 86"/>
                <a:gd name="T30" fmla="*/ 42 w 72"/>
                <a:gd name="T31" fmla="*/ 78 h 86"/>
                <a:gd name="T32" fmla="*/ 31 w 72"/>
                <a:gd name="T33" fmla="*/ 78 h 86"/>
                <a:gd name="T34" fmla="*/ 32 w 72"/>
                <a:gd name="T35" fmla="*/ 64 h 86"/>
                <a:gd name="T36" fmla="*/ 29 w 72"/>
                <a:gd name="T37" fmla="*/ 58 h 86"/>
                <a:gd name="T38" fmla="*/ 36 w 72"/>
                <a:gd name="T39" fmla="*/ 51 h 86"/>
                <a:gd name="T40" fmla="*/ 43 w 72"/>
                <a:gd name="T41" fmla="*/ 58 h 86"/>
                <a:gd name="T42" fmla="*/ 40 w 72"/>
                <a:gd name="T43" fmla="*/ 64 h 86"/>
                <a:gd name="T44" fmla="*/ 42 w 72"/>
                <a:gd name="T45" fmla="*/ 78 h 86"/>
                <a:gd name="T46" fmla="*/ 50 w 72"/>
                <a:gd name="T47" fmla="*/ 33 h 86"/>
                <a:gd name="T48" fmla="*/ 22 w 72"/>
                <a:gd name="T49" fmla="*/ 33 h 86"/>
                <a:gd name="T50" fmla="*/ 22 w 72"/>
                <a:gd name="T51" fmla="*/ 19 h 86"/>
                <a:gd name="T52" fmla="*/ 34 w 72"/>
                <a:gd name="T53" fmla="*/ 7 h 86"/>
                <a:gd name="T54" fmla="*/ 38 w 72"/>
                <a:gd name="T55" fmla="*/ 7 h 86"/>
                <a:gd name="T56" fmla="*/ 50 w 72"/>
                <a:gd name="T57" fmla="*/ 19 h 86"/>
                <a:gd name="T58" fmla="*/ 50 w 72"/>
                <a:gd name="T59" fmla="*/ 3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2" h="86">
                  <a:moveTo>
                    <a:pt x="62" y="33"/>
                  </a:moveTo>
                  <a:cubicBezTo>
                    <a:pt x="57" y="33"/>
                    <a:pt x="57" y="33"/>
                    <a:pt x="57" y="33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7" y="9"/>
                    <a:pt x="49" y="0"/>
                    <a:pt x="38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4" y="0"/>
                    <a:pt x="15" y="9"/>
                    <a:pt x="15" y="19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5" y="33"/>
                    <a:pt x="0" y="37"/>
                    <a:pt x="0" y="43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1"/>
                    <a:pt x="5" y="86"/>
                    <a:pt x="10" y="86"/>
                  </a:cubicBezTo>
                  <a:cubicBezTo>
                    <a:pt x="62" y="86"/>
                    <a:pt x="62" y="86"/>
                    <a:pt x="62" y="86"/>
                  </a:cubicBezTo>
                  <a:cubicBezTo>
                    <a:pt x="68" y="86"/>
                    <a:pt x="72" y="81"/>
                    <a:pt x="72" y="76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37"/>
                    <a:pt x="68" y="33"/>
                    <a:pt x="62" y="33"/>
                  </a:cubicBezTo>
                  <a:close/>
                  <a:moveTo>
                    <a:pt x="42" y="78"/>
                  </a:moveTo>
                  <a:cubicBezTo>
                    <a:pt x="31" y="78"/>
                    <a:pt x="31" y="78"/>
                    <a:pt x="31" y="78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0" y="63"/>
                    <a:pt x="29" y="60"/>
                    <a:pt x="29" y="58"/>
                  </a:cubicBezTo>
                  <a:cubicBezTo>
                    <a:pt x="29" y="54"/>
                    <a:pt x="32" y="51"/>
                    <a:pt x="36" y="51"/>
                  </a:cubicBezTo>
                  <a:cubicBezTo>
                    <a:pt x="40" y="51"/>
                    <a:pt x="43" y="54"/>
                    <a:pt x="43" y="58"/>
                  </a:cubicBezTo>
                  <a:cubicBezTo>
                    <a:pt x="43" y="60"/>
                    <a:pt x="42" y="63"/>
                    <a:pt x="40" y="64"/>
                  </a:cubicBezTo>
                  <a:lnTo>
                    <a:pt x="42" y="78"/>
                  </a:lnTo>
                  <a:close/>
                  <a:moveTo>
                    <a:pt x="50" y="33"/>
                  </a:moveTo>
                  <a:cubicBezTo>
                    <a:pt x="22" y="33"/>
                    <a:pt x="22" y="33"/>
                    <a:pt x="22" y="33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3"/>
                    <a:pt x="28" y="7"/>
                    <a:pt x="34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45" y="7"/>
                    <a:pt x="50" y="13"/>
                    <a:pt x="50" y="19"/>
                  </a:cubicBezTo>
                  <a:lnTo>
                    <a:pt x="50" y="3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57" name="肘形连接符 56"/>
          <p:cNvCxnSpPr>
            <a:stCxn id="58" idx="6"/>
            <a:endCxn id="74" idx="2"/>
          </p:cNvCxnSpPr>
          <p:nvPr/>
        </p:nvCxnSpPr>
        <p:spPr>
          <a:xfrm>
            <a:off x="5543740" y="2338472"/>
            <a:ext cx="4821282" cy="91157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/>
        </p:nvGrpSpPr>
        <p:grpSpPr>
          <a:xfrm>
            <a:off x="4787740" y="1960472"/>
            <a:ext cx="756000" cy="756000"/>
            <a:chOff x="4534974" y="3430619"/>
            <a:chExt cx="756000" cy="756000"/>
          </a:xfrm>
        </p:grpSpPr>
        <p:sp>
          <p:nvSpPr>
            <p:cNvPr id="58" name="椭圆 57"/>
            <p:cNvSpPr/>
            <p:nvPr/>
          </p:nvSpPr>
          <p:spPr>
            <a:xfrm>
              <a:off x="4534974" y="3430619"/>
              <a:ext cx="756000" cy="756000"/>
            </a:xfrm>
            <a:prstGeom prst="ellipse">
              <a:avLst/>
            </a:prstGeom>
            <a:solidFill>
              <a:srgbClr val="05BA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59" name="Group 92"/>
            <p:cNvGrpSpPr/>
            <p:nvPr/>
          </p:nvGrpSpPr>
          <p:grpSpPr>
            <a:xfrm>
              <a:off x="4688410" y="3660828"/>
              <a:ext cx="474528" cy="295582"/>
              <a:chOff x="5172076" y="1938338"/>
              <a:chExt cx="471488" cy="293688"/>
            </a:xfrm>
            <a:solidFill>
              <a:schemeClr val="bg1"/>
            </a:solidFill>
          </p:grpSpPr>
          <p:sp>
            <p:nvSpPr>
              <p:cNvPr id="60" name="Freeform 8"/>
              <p:cNvSpPr>
                <a:spLocks noEditPoints="1"/>
              </p:cNvSpPr>
              <p:nvPr/>
            </p:nvSpPr>
            <p:spPr bwMode="auto">
              <a:xfrm>
                <a:off x="5172076" y="1938338"/>
                <a:ext cx="471488" cy="293688"/>
              </a:xfrm>
              <a:custGeom>
                <a:avLst/>
                <a:gdLst>
                  <a:gd name="T0" fmla="*/ 113 w 125"/>
                  <a:gd name="T1" fmla="*/ 18 h 78"/>
                  <a:gd name="T2" fmla="*/ 113 w 125"/>
                  <a:gd name="T3" fmla="*/ 0 h 78"/>
                  <a:gd name="T4" fmla="*/ 0 w 125"/>
                  <a:gd name="T5" fmla="*/ 0 h 78"/>
                  <a:gd name="T6" fmla="*/ 0 w 125"/>
                  <a:gd name="T7" fmla="*/ 78 h 78"/>
                  <a:gd name="T8" fmla="*/ 113 w 125"/>
                  <a:gd name="T9" fmla="*/ 78 h 78"/>
                  <a:gd name="T10" fmla="*/ 113 w 125"/>
                  <a:gd name="T11" fmla="*/ 60 h 78"/>
                  <a:gd name="T12" fmla="*/ 125 w 125"/>
                  <a:gd name="T13" fmla="*/ 54 h 78"/>
                  <a:gd name="T14" fmla="*/ 125 w 125"/>
                  <a:gd name="T15" fmla="*/ 26 h 78"/>
                  <a:gd name="T16" fmla="*/ 113 w 125"/>
                  <a:gd name="T17" fmla="*/ 18 h 78"/>
                  <a:gd name="T18" fmla="*/ 104 w 125"/>
                  <a:gd name="T19" fmla="*/ 69 h 78"/>
                  <a:gd name="T20" fmla="*/ 10 w 125"/>
                  <a:gd name="T21" fmla="*/ 69 h 78"/>
                  <a:gd name="T22" fmla="*/ 10 w 125"/>
                  <a:gd name="T23" fmla="*/ 10 h 78"/>
                  <a:gd name="T24" fmla="*/ 104 w 125"/>
                  <a:gd name="T25" fmla="*/ 10 h 78"/>
                  <a:gd name="T26" fmla="*/ 104 w 125"/>
                  <a:gd name="T27" fmla="*/ 6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5" h="78">
                    <a:moveTo>
                      <a:pt x="113" y="18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0"/>
                      <a:pt x="113" y="60"/>
                      <a:pt x="113" y="60"/>
                    </a:cubicBezTo>
                    <a:cubicBezTo>
                      <a:pt x="117" y="60"/>
                      <a:pt x="125" y="61"/>
                      <a:pt x="125" y="54"/>
                    </a:cubicBezTo>
                    <a:cubicBezTo>
                      <a:pt x="125" y="26"/>
                      <a:pt x="125" y="26"/>
                      <a:pt x="125" y="26"/>
                    </a:cubicBezTo>
                    <a:cubicBezTo>
                      <a:pt x="125" y="17"/>
                      <a:pt x="116" y="18"/>
                      <a:pt x="113" y="18"/>
                    </a:cubicBezTo>
                    <a:close/>
                    <a:moveTo>
                      <a:pt x="104" y="69"/>
                    </a:moveTo>
                    <a:cubicBezTo>
                      <a:pt x="10" y="69"/>
                      <a:pt x="10" y="69"/>
                      <a:pt x="10" y="69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4" y="10"/>
                      <a:pt x="104" y="10"/>
                      <a:pt x="104" y="10"/>
                    </a:cubicBezTo>
                    <a:lnTo>
                      <a:pt x="104" y="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/>
              </a:p>
            </p:txBody>
          </p:sp>
          <p:sp>
            <p:nvSpPr>
              <p:cNvPr id="61" name="Rectangle 9"/>
              <p:cNvSpPr>
                <a:spLocks noChangeArrowheads="1"/>
              </p:cNvSpPr>
              <p:nvPr/>
            </p:nvSpPr>
            <p:spPr bwMode="auto">
              <a:xfrm>
                <a:off x="5235576" y="2001838"/>
                <a:ext cx="90488" cy="1666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/>
              </a:p>
            </p:txBody>
          </p:sp>
          <p:sp>
            <p:nvSpPr>
              <p:cNvPr id="62" name="Rectangle 10"/>
              <p:cNvSpPr>
                <a:spLocks noChangeArrowheads="1"/>
              </p:cNvSpPr>
              <p:nvPr/>
            </p:nvSpPr>
            <p:spPr bwMode="auto">
              <a:xfrm>
                <a:off x="5341938" y="2001838"/>
                <a:ext cx="85725" cy="1666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/>
              </a:p>
            </p:txBody>
          </p:sp>
        </p:grpSp>
      </p:grpSp>
      <p:cxnSp>
        <p:nvCxnSpPr>
          <p:cNvPr id="64" name="直接连接符 63"/>
          <p:cNvCxnSpPr/>
          <p:nvPr/>
        </p:nvCxnSpPr>
        <p:spPr>
          <a:xfrm flipH="1">
            <a:off x="5491571" y="5420224"/>
            <a:ext cx="82043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4662764" y="5042224"/>
            <a:ext cx="756000" cy="756000"/>
            <a:chOff x="4534974" y="5306072"/>
            <a:chExt cx="756000" cy="756000"/>
          </a:xfrm>
        </p:grpSpPr>
        <p:sp>
          <p:nvSpPr>
            <p:cNvPr id="65" name="椭圆 64"/>
            <p:cNvSpPr/>
            <p:nvPr/>
          </p:nvSpPr>
          <p:spPr>
            <a:xfrm>
              <a:off x="4534974" y="5306072"/>
              <a:ext cx="756000" cy="756000"/>
            </a:xfrm>
            <a:prstGeom prst="ellipse">
              <a:avLst/>
            </a:prstGeom>
            <a:solidFill>
              <a:srgbClr val="F14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6" name="Group 9"/>
            <p:cNvGrpSpPr/>
            <p:nvPr/>
          </p:nvGrpSpPr>
          <p:grpSpPr>
            <a:xfrm>
              <a:off x="4659950" y="5504420"/>
              <a:ext cx="516045" cy="382660"/>
              <a:chOff x="4572000" y="3414713"/>
              <a:chExt cx="374651" cy="277813"/>
            </a:xfrm>
            <a:solidFill>
              <a:schemeClr val="bg1"/>
            </a:solidFill>
          </p:grpSpPr>
          <p:sp>
            <p:nvSpPr>
              <p:cNvPr id="67" name="Freeform 17"/>
              <p:cNvSpPr/>
              <p:nvPr/>
            </p:nvSpPr>
            <p:spPr bwMode="auto">
              <a:xfrm>
                <a:off x="4713288" y="3481388"/>
                <a:ext cx="233363" cy="211138"/>
              </a:xfrm>
              <a:custGeom>
                <a:avLst/>
                <a:gdLst>
                  <a:gd name="T0" fmla="*/ 89 w 89"/>
                  <a:gd name="T1" fmla="*/ 33 h 81"/>
                  <a:gd name="T2" fmla="*/ 43 w 89"/>
                  <a:gd name="T3" fmla="*/ 0 h 81"/>
                  <a:gd name="T4" fmla="*/ 40 w 89"/>
                  <a:gd name="T5" fmla="*/ 1 h 81"/>
                  <a:gd name="T6" fmla="*/ 43 w 89"/>
                  <a:gd name="T7" fmla="*/ 11 h 81"/>
                  <a:gd name="T8" fmla="*/ 0 w 89"/>
                  <a:gd name="T9" fmla="*/ 44 h 81"/>
                  <a:gd name="T10" fmla="*/ 0 w 89"/>
                  <a:gd name="T11" fmla="*/ 44 h 81"/>
                  <a:gd name="T12" fmla="*/ 40 w 89"/>
                  <a:gd name="T13" fmla="*/ 65 h 81"/>
                  <a:gd name="T14" fmla="*/ 74 w 89"/>
                  <a:gd name="T15" fmla="*/ 81 h 81"/>
                  <a:gd name="T16" fmla="*/ 64 w 89"/>
                  <a:gd name="T17" fmla="*/ 62 h 81"/>
                  <a:gd name="T18" fmla="*/ 89 w 89"/>
                  <a:gd name="T19" fmla="*/ 33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9" h="81">
                    <a:moveTo>
                      <a:pt x="89" y="33"/>
                    </a:moveTo>
                    <a:cubicBezTo>
                      <a:pt x="89" y="15"/>
                      <a:pt x="68" y="0"/>
                      <a:pt x="43" y="0"/>
                    </a:cubicBezTo>
                    <a:cubicBezTo>
                      <a:pt x="42" y="0"/>
                      <a:pt x="41" y="1"/>
                      <a:pt x="40" y="1"/>
                    </a:cubicBezTo>
                    <a:cubicBezTo>
                      <a:pt x="42" y="4"/>
                      <a:pt x="43" y="8"/>
                      <a:pt x="43" y="11"/>
                    </a:cubicBezTo>
                    <a:cubicBezTo>
                      <a:pt x="43" y="29"/>
                      <a:pt x="24" y="43"/>
                      <a:pt x="0" y="4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6" y="56"/>
                      <a:pt x="21" y="64"/>
                      <a:pt x="40" y="65"/>
                    </a:cubicBezTo>
                    <a:cubicBezTo>
                      <a:pt x="53" y="75"/>
                      <a:pt x="74" y="81"/>
                      <a:pt x="74" y="81"/>
                    </a:cubicBezTo>
                    <a:cubicBezTo>
                      <a:pt x="64" y="72"/>
                      <a:pt x="63" y="65"/>
                      <a:pt x="64" y="62"/>
                    </a:cubicBezTo>
                    <a:cubicBezTo>
                      <a:pt x="79" y="56"/>
                      <a:pt x="89" y="46"/>
                      <a:pt x="89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  <p:sp>
            <p:nvSpPr>
              <p:cNvPr id="68" name="Freeform 18"/>
              <p:cNvSpPr/>
              <p:nvPr/>
            </p:nvSpPr>
            <p:spPr bwMode="auto">
              <a:xfrm>
                <a:off x="4572000" y="3414713"/>
                <a:ext cx="241300" cy="209550"/>
              </a:xfrm>
              <a:custGeom>
                <a:avLst/>
                <a:gdLst>
                  <a:gd name="T0" fmla="*/ 89 w 92"/>
                  <a:gd name="T1" fmla="*/ 21 h 80"/>
                  <a:gd name="T2" fmla="*/ 46 w 92"/>
                  <a:gd name="T3" fmla="*/ 0 h 80"/>
                  <a:gd name="T4" fmla="*/ 0 w 92"/>
                  <a:gd name="T5" fmla="*/ 32 h 80"/>
                  <a:gd name="T6" fmla="*/ 25 w 92"/>
                  <a:gd name="T7" fmla="*/ 61 h 80"/>
                  <a:gd name="T8" fmla="*/ 14 w 92"/>
                  <a:gd name="T9" fmla="*/ 80 h 80"/>
                  <a:gd name="T10" fmla="*/ 48 w 92"/>
                  <a:gd name="T11" fmla="*/ 65 h 80"/>
                  <a:gd name="T12" fmla="*/ 49 w 92"/>
                  <a:gd name="T13" fmla="*/ 64 h 80"/>
                  <a:gd name="T14" fmla="*/ 92 w 92"/>
                  <a:gd name="T15" fmla="*/ 32 h 80"/>
                  <a:gd name="T16" fmla="*/ 89 w 92"/>
                  <a:gd name="T17" fmla="*/ 21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2" h="80">
                    <a:moveTo>
                      <a:pt x="89" y="21"/>
                    </a:moveTo>
                    <a:cubicBezTo>
                      <a:pt x="83" y="9"/>
                      <a:pt x="66" y="0"/>
                      <a:pt x="46" y="0"/>
                    </a:cubicBezTo>
                    <a:cubicBezTo>
                      <a:pt x="20" y="0"/>
                      <a:pt x="0" y="14"/>
                      <a:pt x="0" y="32"/>
                    </a:cubicBezTo>
                    <a:cubicBezTo>
                      <a:pt x="0" y="45"/>
                      <a:pt x="10" y="56"/>
                      <a:pt x="25" y="61"/>
                    </a:cubicBezTo>
                    <a:cubicBezTo>
                      <a:pt x="26" y="65"/>
                      <a:pt x="25" y="71"/>
                      <a:pt x="14" y="80"/>
                    </a:cubicBezTo>
                    <a:cubicBezTo>
                      <a:pt x="14" y="80"/>
                      <a:pt x="36" y="75"/>
                      <a:pt x="48" y="65"/>
                    </a:cubicBezTo>
                    <a:cubicBezTo>
                      <a:pt x="49" y="64"/>
                      <a:pt x="49" y="64"/>
                      <a:pt x="49" y="64"/>
                    </a:cubicBezTo>
                    <a:cubicBezTo>
                      <a:pt x="73" y="63"/>
                      <a:pt x="92" y="49"/>
                      <a:pt x="92" y="32"/>
                    </a:cubicBezTo>
                    <a:cubicBezTo>
                      <a:pt x="92" y="28"/>
                      <a:pt x="91" y="25"/>
                      <a:pt x="89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</p:grpSp>
      </p:grpSp>
      <p:sp>
        <p:nvSpPr>
          <p:cNvPr id="70" name="任意多边形 69"/>
          <p:cNvSpPr/>
          <p:nvPr/>
        </p:nvSpPr>
        <p:spPr>
          <a:xfrm>
            <a:off x="9618203" y="2606754"/>
            <a:ext cx="2123718" cy="3359368"/>
          </a:xfrm>
          <a:custGeom>
            <a:avLst/>
            <a:gdLst>
              <a:gd name="connsiteX0" fmla="*/ 1181100 w 1181100"/>
              <a:gd name="connsiteY0" fmla="*/ 0 h 1921854"/>
              <a:gd name="connsiteX1" fmla="*/ 1181100 w 1181100"/>
              <a:gd name="connsiteY1" fmla="*/ 1921854 h 1921854"/>
              <a:gd name="connsiteX2" fmla="*/ 0 w 1181100"/>
              <a:gd name="connsiteY2" fmla="*/ 1921854 h 1921854"/>
              <a:gd name="connsiteX3" fmla="*/ 0 w 1181100"/>
              <a:gd name="connsiteY3" fmla="*/ 731966 h 1921854"/>
              <a:gd name="connsiteX4" fmla="*/ 319230 w 1181100"/>
              <a:gd name="connsiteY4" fmla="*/ 562253 h 1921854"/>
              <a:gd name="connsiteX5" fmla="*/ 425975 w 1181100"/>
              <a:gd name="connsiteY5" fmla="*/ 500289 h 1921854"/>
              <a:gd name="connsiteX6" fmla="*/ 445921 w 1181100"/>
              <a:gd name="connsiteY6" fmla="*/ 529872 h 1921854"/>
              <a:gd name="connsiteX7" fmla="*/ 590551 w 1181100"/>
              <a:gd name="connsiteY7" fmla="*/ 589779 h 1921854"/>
              <a:gd name="connsiteX8" fmla="*/ 795088 w 1181100"/>
              <a:gd name="connsiteY8" fmla="*/ 385242 h 1921854"/>
              <a:gd name="connsiteX9" fmla="*/ 779015 w 1181100"/>
              <a:gd name="connsiteY9" fmla="*/ 305627 h 1921854"/>
              <a:gd name="connsiteX10" fmla="*/ 768996 w 1181100"/>
              <a:gd name="connsiteY10" fmla="*/ 290767 h 1921854"/>
              <a:gd name="connsiteX11" fmla="*/ 952789 w 1181100"/>
              <a:gd name="connsiteY11" fmla="*/ 167545 h 1921854"/>
              <a:gd name="connsiteX12" fmla="*/ 1140954 w 1181100"/>
              <a:gd name="connsiteY12" fmla="*/ 31276 h 1921854"/>
              <a:gd name="connsiteX13" fmla="*/ 1181100 w 1181100"/>
              <a:gd name="connsiteY13" fmla="*/ 0 h 1921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81100" h="1921854">
                <a:moveTo>
                  <a:pt x="1181100" y="0"/>
                </a:moveTo>
                <a:lnTo>
                  <a:pt x="1181100" y="1921854"/>
                </a:lnTo>
                <a:lnTo>
                  <a:pt x="0" y="1921854"/>
                </a:lnTo>
                <a:lnTo>
                  <a:pt x="0" y="731966"/>
                </a:lnTo>
                <a:lnTo>
                  <a:pt x="319230" y="562253"/>
                </a:lnTo>
                <a:lnTo>
                  <a:pt x="425975" y="500289"/>
                </a:lnTo>
                <a:lnTo>
                  <a:pt x="445921" y="529872"/>
                </a:lnTo>
                <a:cubicBezTo>
                  <a:pt x="482935" y="566886"/>
                  <a:pt x="534069" y="589779"/>
                  <a:pt x="590551" y="589779"/>
                </a:cubicBezTo>
                <a:cubicBezTo>
                  <a:pt x="703514" y="589779"/>
                  <a:pt x="795088" y="498205"/>
                  <a:pt x="795088" y="385242"/>
                </a:cubicBezTo>
                <a:cubicBezTo>
                  <a:pt x="795088" y="357001"/>
                  <a:pt x="789365" y="330097"/>
                  <a:pt x="779015" y="305627"/>
                </a:cubicBezTo>
                <a:lnTo>
                  <a:pt x="768996" y="290767"/>
                </a:lnTo>
                <a:lnTo>
                  <a:pt x="952789" y="167545"/>
                </a:lnTo>
                <a:cubicBezTo>
                  <a:pt x="1017466" y="122501"/>
                  <a:pt x="1080201" y="77074"/>
                  <a:pt x="1140954" y="31276"/>
                </a:cubicBezTo>
                <a:lnTo>
                  <a:pt x="1181100" y="0"/>
                </a:lnTo>
                <a:close/>
              </a:path>
            </a:pathLst>
          </a:custGeom>
          <a:solidFill>
            <a:srgbClr val="152F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任意多边形 70"/>
          <p:cNvSpPr/>
          <p:nvPr/>
        </p:nvSpPr>
        <p:spPr>
          <a:xfrm>
            <a:off x="7997360" y="4001376"/>
            <a:ext cx="1530728" cy="1964746"/>
          </a:xfrm>
          <a:custGeom>
            <a:avLst/>
            <a:gdLst>
              <a:gd name="connsiteX0" fmla="*/ 1181100 w 1181100"/>
              <a:gd name="connsiteY0" fmla="*/ 0 h 1161755"/>
              <a:gd name="connsiteX1" fmla="*/ 1181100 w 1181100"/>
              <a:gd name="connsiteY1" fmla="*/ 1161755 h 1161755"/>
              <a:gd name="connsiteX2" fmla="*/ 0 w 1181100"/>
              <a:gd name="connsiteY2" fmla="*/ 1161755 h 1161755"/>
              <a:gd name="connsiteX3" fmla="*/ 0 w 1181100"/>
              <a:gd name="connsiteY3" fmla="*/ 517854 h 1161755"/>
              <a:gd name="connsiteX4" fmla="*/ 336342 w 1181100"/>
              <a:gd name="connsiteY4" fmla="*/ 385518 h 1161755"/>
              <a:gd name="connsiteX5" fmla="*/ 408490 w 1181100"/>
              <a:gd name="connsiteY5" fmla="*/ 354228 h 1161755"/>
              <a:gd name="connsiteX6" fmla="*/ 445921 w 1181100"/>
              <a:gd name="connsiteY6" fmla="*/ 409746 h 1161755"/>
              <a:gd name="connsiteX7" fmla="*/ 590551 w 1181100"/>
              <a:gd name="connsiteY7" fmla="*/ 469653 h 1161755"/>
              <a:gd name="connsiteX8" fmla="*/ 795088 w 1181100"/>
              <a:gd name="connsiteY8" fmla="*/ 265116 h 1161755"/>
              <a:gd name="connsiteX9" fmla="*/ 790933 w 1181100"/>
              <a:gd name="connsiteY9" fmla="*/ 223895 h 1161755"/>
              <a:gd name="connsiteX10" fmla="*/ 781056 w 1181100"/>
              <a:gd name="connsiteY10" fmla="*/ 192076 h 1161755"/>
              <a:gd name="connsiteX11" fmla="*/ 1174526 w 1181100"/>
              <a:gd name="connsiteY11" fmla="*/ 3495 h 1161755"/>
              <a:gd name="connsiteX12" fmla="*/ 1181100 w 1181100"/>
              <a:gd name="connsiteY12" fmla="*/ 0 h 1161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81100" h="1161755">
                <a:moveTo>
                  <a:pt x="1181100" y="0"/>
                </a:moveTo>
                <a:lnTo>
                  <a:pt x="1181100" y="1161755"/>
                </a:lnTo>
                <a:lnTo>
                  <a:pt x="0" y="1161755"/>
                </a:lnTo>
                <a:lnTo>
                  <a:pt x="0" y="517854"/>
                </a:lnTo>
                <a:lnTo>
                  <a:pt x="336342" y="385518"/>
                </a:lnTo>
                <a:lnTo>
                  <a:pt x="408490" y="354228"/>
                </a:lnTo>
                <a:lnTo>
                  <a:pt x="445921" y="409746"/>
                </a:lnTo>
                <a:cubicBezTo>
                  <a:pt x="482935" y="446760"/>
                  <a:pt x="534070" y="469653"/>
                  <a:pt x="590551" y="469653"/>
                </a:cubicBezTo>
                <a:cubicBezTo>
                  <a:pt x="703514" y="469653"/>
                  <a:pt x="795088" y="378079"/>
                  <a:pt x="795088" y="265116"/>
                </a:cubicBezTo>
                <a:cubicBezTo>
                  <a:pt x="795088" y="250996"/>
                  <a:pt x="793657" y="237210"/>
                  <a:pt x="790933" y="223895"/>
                </a:cubicBezTo>
                <a:lnTo>
                  <a:pt x="781056" y="192076"/>
                </a:lnTo>
                <a:lnTo>
                  <a:pt x="1174526" y="3495"/>
                </a:lnTo>
                <a:lnTo>
                  <a:pt x="1181100" y="0"/>
                </a:lnTo>
                <a:close/>
              </a:path>
            </a:pathLst>
          </a:custGeom>
          <a:solidFill>
            <a:srgbClr val="152F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任意多边形 71"/>
          <p:cNvSpPr/>
          <p:nvPr/>
        </p:nvSpPr>
        <p:spPr>
          <a:xfrm>
            <a:off x="5274352" y="4895928"/>
            <a:ext cx="2640655" cy="1070194"/>
          </a:xfrm>
          <a:custGeom>
            <a:avLst/>
            <a:gdLst>
              <a:gd name="connsiteX0" fmla="*/ 1936748 w 1936748"/>
              <a:gd name="connsiteY0" fmla="*/ 0 h 623080"/>
              <a:gd name="connsiteX1" fmla="*/ 1936748 w 1936748"/>
              <a:gd name="connsiteY1" fmla="*/ 623080 h 623080"/>
              <a:gd name="connsiteX2" fmla="*/ 0 w 1936748"/>
              <a:gd name="connsiteY2" fmla="*/ 623080 h 623080"/>
              <a:gd name="connsiteX3" fmla="*/ 0 w 1936748"/>
              <a:gd name="connsiteY3" fmla="*/ 613884 h 623080"/>
              <a:gd name="connsiteX4" fmla="*/ 352298 w 1936748"/>
              <a:gd name="connsiteY4" fmla="*/ 519526 h 623080"/>
              <a:gd name="connsiteX5" fmla="*/ 750617 w 1936748"/>
              <a:gd name="connsiteY5" fmla="*/ 403342 h 623080"/>
              <a:gd name="connsiteX6" fmla="*/ 791646 w 1936748"/>
              <a:gd name="connsiteY6" fmla="*/ 390480 h 623080"/>
              <a:gd name="connsiteX7" fmla="*/ 823745 w 1936748"/>
              <a:gd name="connsiteY7" fmla="*/ 438090 h 623080"/>
              <a:gd name="connsiteX8" fmla="*/ 968375 w 1936748"/>
              <a:gd name="connsiteY8" fmla="*/ 497997 h 623080"/>
              <a:gd name="connsiteX9" fmla="*/ 1172912 w 1936748"/>
              <a:gd name="connsiteY9" fmla="*/ 293460 h 623080"/>
              <a:gd name="connsiteX10" fmla="*/ 1170635 w 1936748"/>
              <a:gd name="connsiteY10" fmla="*/ 270869 h 623080"/>
              <a:gd name="connsiteX11" fmla="*/ 1509041 w 1936748"/>
              <a:gd name="connsiteY11" fmla="*/ 156899 h 623080"/>
              <a:gd name="connsiteX12" fmla="*/ 1868376 w 1936748"/>
              <a:gd name="connsiteY12" fmla="*/ 26902 h 623080"/>
              <a:gd name="connsiteX13" fmla="*/ 1936748 w 1936748"/>
              <a:gd name="connsiteY13" fmla="*/ 0 h 623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36748" h="623080">
                <a:moveTo>
                  <a:pt x="1936748" y="0"/>
                </a:moveTo>
                <a:lnTo>
                  <a:pt x="1936748" y="623080"/>
                </a:lnTo>
                <a:lnTo>
                  <a:pt x="0" y="623080"/>
                </a:lnTo>
                <a:lnTo>
                  <a:pt x="0" y="613884"/>
                </a:lnTo>
                <a:lnTo>
                  <a:pt x="352298" y="519526"/>
                </a:lnTo>
                <a:cubicBezTo>
                  <a:pt x="487129" y="481602"/>
                  <a:pt x="619924" y="442867"/>
                  <a:pt x="750617" y="403342"/>
                </a:cubicBezTo>
                <a:lnTo>
                  <a:pt x="791646" y="390480"/>
                </a:lnTo>
                <a:lnTo>
                  <a:pt x="823745" y="438090"/>
                </a:lnTo>
                <a:cubicBezTo>
                  <a:pt x="860759" y="475104"/>
                  <a:pt x="911894" y="497997"/>
                  <a:pt x="968375" y="497997"/>
                </a:cubicBezTo>
                <a:cubicBezTo>
                  <a:pt x="1081338" y="497997"/>
                  <a:pt x="1172912" y="406423"/>
                  <a:pt x="1172912" y="293460"/>
                </a:cubicBezTo>
                <a:lnTo>
                  <a:pt x="1170635" y="270869"/>
                </a:lnTo>
                <a:lnTo>
                  <a:pt x="1509041" y="156899"/>
                </a:lnTo>
                <a:cubicBezTo>
                  <a:pt x="1631071" y="114305"/>
                  <a:pt x="1750871" y="70965"/>
                  <a:pt x="1868376" y="26902"/>
                </a:cubicBezTo>
                <a:lnTo>
                  <a:pt x="1936748" y="0"/>
                </a:lnTo>
                <a:close/>
              </a:path>
            </a:pathLst>
          </a:custGeom>
          <a:solidFill>
            <a:srgbClr val="152F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椭圆 73"/>
          <p:cNvSpPr/>
          <p:nvPr/>
        </p:nvSpPr>
        <p:spPr>
          <a:xfrm>
            <a:off x="10365022" y="2954589"/>
            <a:ext cx="607777" cy="590923"/>
          </a:xfrm>
          <a:prstGeom prst="ellipse">
            <a:avLst/>
          </a:prstGeom>
          <a:solidFill>
            <a:srgbClr val="05BA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椭圆 74"/>
          <p:cNvSpPr/>
          <p:nvPr/>
        </p:nvSpPr>
        <p:spPr>
          <a:xfrm>
            <a:off x="8553526" y="4305337"/>
            <a:ext cx="418395" cy="418027"/>
          </a:xfrm>
          <a:prstGeom prst="ellipse">
            <a:avLst/>
          </a:prstGeom>
          <a:solidFill>
            <a:srgbClr val="21AB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椭圆 75"/>
          <p:cNvSpPr/>
          <p:nvPr/>
        </p:nvSpPr>
        <p:spPr>
          <a:xfrm>
            <a:off x="6374486" y="5255994"/>
            <a:ext cx="421130" cy="425356"/>
          </a:xfrm>
          <a:prstGeom prst="ellipse">
            <a:avLst/>
          </a:prstGeom>
          <a:solidFill>
            <a:srgbClr val="F141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矩形 79"/>
          <p:cNvSpPr/>
          <p:nvPr/>
        </p:nvSpPr>
        <p:spPr>
          <a:xfrm>
            <a:off x="1747546" y="1477576"/>
            <a:ext cx="2920399" cy="461657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r"/>
            <a:r>
              <a:rPr lang="en-US" altLang="zh-CN" sz="24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 Applications</a:t>
            </a:r>
          </a:p>
        </p:txBody>
      </p:sp>
      <p:sp>
        <p:nvSpPr>
          <p:cNvPr id="81" name="矩形 80"/>
          <p:cNvSpPr/>
          <p:nvPr/>
        </p:nvSpPr>
        <p:spPr>
          <a:xfrm>
            <a:off x="1969986" y="1983865"/>
            <a:ext cx="281775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HMXBs, DBHs, DWDs, </a:t>
            </a:r>
            <a:r>
              <a:rPr lang="en-US" altLang="zh-CN" b="1" dirty="0" err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NS+Helium</a:t>
            </a:r>
            <a:r>
              <a:rPr lang="en-US" altLang="zh-CN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star...</a:t>
            </a:r>
          </a:p>
          <a:p>
            <a:pPr algn="r"/>
            <a:r>
              <a:rPr lang="en-US" altLang="zh-CN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GW and EM sources</a:t>
            </a:r>
            <a:endParaRPr lang="zh-CN" altLang="en-US" b="1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1290128" y="2977278"/>
            <a:ext cx="3372635" cy="4616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en-US" altLang="zh-CN" sz="24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2/3. Method/Results</a:t>
            </a:r>
          </a:p>
        </p:txBody>
      </p:sp>
      <p:sp>
        <p:nvSpPr>
          <p:cNvPr id="83" name="矩形 82"/>
          <p:cNvSpPr/>
          <p:nvPr/>
        </p:nvSpPr>
        <p:spPr>
          <a:xfrm>
            <a:off x="2366356" y="3579101"/>
            <a:ext cx="23780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Mass </a:t>
            </a:r>
            <a:r>
              <a:rPr lang="en-US" altLang="zh-CN" b="1" i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r>
              <a:rPr lang="en-US" altLang="zh-CN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0.1-100</a:t>
            </a:r>
            <a:r>
              <a:rPr lang="en-US" altLang="zh-CN" b="1" i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M</a:t>
            </a:r>
            <a:r>
              <a:rPr lang="zh-CN" altLang="en-US" b="1" baseline="-250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⊙</a:t>
            </a:r>
            <a:endParaRPr lang="en-US" altLang="zh-CN" b="1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r"/>
            <a:r>
              <a:rPr lang="en-US" altLang="zh-CN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Whole stages</a:t>
            </a:r>
          </a:p>
          <a:p>
            <a:pPr algn="r"/>
            <a:r>
              <a:rPr lang="en-US" altLang="zh-CN" b="1" i="1" dirty="0" err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q</a:t>
            </a:r>
            <a:r>
              <a:rPr lang="en-US" altLang="zh-CN" b="1" baseline="-25000" dirty="0" err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ad</a:t>
            </a:r>
            <a:endParaRPr lang="zh-CN" altLang="en-US" b="1" baseline="-250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1775453" y="4519012"/>
            <a:ext cx="2887311" cy="4616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en-US" altLang="zh-CN" sz="24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Physical Model</a:t>
            </a:r>
          </a:p>
        </p:txBody>
      </p:sp>
      <p:sp>
        <p:nvSpPr>
          <p:cNvPr id="85" name="矩形 84"/>
          <p:cNvSpPr/>
          <p:nvPr/>
        </p:nvSpPr>
        <p:spPr>
          <a:xfrm>
            <a:off x="1253614" y="5073755"/>
            <a:ext cx="35055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Adiabatic Mass-loss Model</a:t>
            </a:r>
          </a:p>
          <a:p>
            <a:pPr algn="r"/>
            <a:r>
              <a:rPr lang="en-US" altLang="zh-CN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Criteria for </a:t>
            </a:r>
          </a:p>
          <a:p>
            <a:pPr algn="r"/>
            <a:r>
              <a:rPr lang="en-US" altLang="zh-CN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Unstable Mass Transfer </a:t>
            </a:r>
          </a:p>
          <a:p>
            <a:pPr algn="r"/>
            <a:endParaRPr lang="zh-CN" altLang="en-US" b="1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1484205" y="560918"/>
            <a:ext cx="263341" cy="395013"/>
            <a:chOff x="5284519" y="1508166"/>
            <a:chExt cx="213756" cy="427512"/>
          </a:xfrm>
        </p:grpSpPr>
        <p:cxnSp>
          <p:nvCxnSpPr>
            <p:cNvPr id="21" name="直接连接符 20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矩形 3"/>
          <p:cNvSpPr>
            <a:spLocks noChangeArrowheads="1"/>
          </p:cNvSpPr>
          <p:nvPr/>
        </p:nvSpPr>
        <p:spPr bwMode="auto">
          <a:xfrm>
            <a:off x="1957069" y="473089"/>
            <a:ext cx="9934364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ts val="0"/>
              </a:spcBef>
              <a:buNone/>
              <a:defRPr/>
            </a:pPr>
            <a:r>
              <a:rPr lang="en-US" altLang="zh-CN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5. Summary</a:t>
            </a:r>
            <a:endParaRPr kumimoji="0" lang="zh-CN" altLang="en-US" b="1" i="0" u="none" strike="noStrike" kern="1200" cap="none" spc="0" normalizeH="0" baseline="-25000" noProof="0" dirty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uLnTx/>
              <a:uFillTx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ADA64A72-22A6-144B-538A-CCEC0FFABA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1000" y="1278605"/>
            <a:ext cx="1554039" cy="102794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7E2E5BA6-A115-B0C2-C3D5-26C2D2AF756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6369" y="1274695"/>
            <a:ext cx="1561020" cy="102794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11EB0610-DDCD-271C-E401-826246626B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58888" y="2544796"/>
            <a:ext cx="997360" cy="1320543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076696EB-0C39-D428-1B33-EC3D0D4BB20F}"/>
              </a:ext>
            </a:extLst>
          </p:cNvPr>
          <p:cNvGrpSpPr/>
          <p:nvPr/>
        </p:nvGrpSpPr>
        <p:grpSpPr>
          <a:xfrm>
            <a:off x="5470356" y="4389635"/>
            <a:ext cx="957116" cy="917802"/>
            <a:chOff x="5464232" y="3966818"/>
            <a:chExt cx="1921816" cy="1718709"/>
          </a:xfrm>
        </p:grpSpPr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B67ACA81-A563-768E-792B-99C22949DA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464232" y="3966818"/>
              <a:ext cx="1894476" cy="5850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7" name="Picture 3">
              <a:extLst>
                <a:ext uri="{FF2B5EF4-FFF2-40B4-BE49-F238E27FC236}">
                  <a16:creationId xmlns:a16="http://schemas.microsoft.com/office/drawing/2014/main" id="{64E7A08D-C7C0-707B-37F4-74FC7D138B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464232" y="4539457"/>
              <a:ext cx="1894476" cy="5255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8" name="Picture 1">
              <a:extLst>
                <a:ext uri="{FF2B5EF4-FFF2-40B4-BE49-F238E27FC236}">
                  <a16:creationId xmlns:a16="http://schemas.microsoft.com/office/drawing/2014/main" id="{526C8BF2-FD1D-3646-F6FA-AE1405388A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5472818" y="5037731"/>
              <a:ext cx="1894477" cy="364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9" name="Picture 2">
              <a:extLst>
                <a:ext uri="{FF2B5EF4-FFF2-40B4-BE49-F238E27FC236}">
                  <a16:creationId xmlns:a16="http://schemas.microsoft.com/office/drawing/2014/main" id="{7AD8FEC2-B0F6-06CF-D4F8-5EAE4F5990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5491571" y="5409063"/>
              <a:ext cx="1894477" cy="2764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11" name="图片 10">
            <a:extLst>
              <a:ext uri="{FF2B5EF4-FFF2-40B4-BE49-F238E27FC236}">
                <a16:creationId xmlns:a16="http://schemas.microsoft.com/office/drawing/2014/main" id="{8861F128-C0A4-D440-B90D-548535552B3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98719" y="1275652"/>
            <a:ext cx="1491205" cy="10279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576350" y="1313061"/>
            <a:ext cx="9919854" cy="1754318"/>
          </a:xfrm>
          <a:prstGeom prst="rect">
            <a:avLst/>
          </a:prstGeom>
        </p:spPr>
        <p:txBody>
          <a:bodyPr wrap="square" lIns="91432" tIns="45716" rIns="91432" bIns="45716" anchor="t">
            <a:spAutoFit/>
          </a:bodyPr>
          <a:lstStyle/>
          <a:p>
            <a:pPr algn="ctr" fontAlgn="ctr"/>
            <a:r>
              <a:rPr lang="en-US" altLang="zh-CN" sz="3600" b="1" spc="800" dirty="0">
                <a:solidFill>
                  <a:srgbClr val="152F47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Thanks for your attention</a:t>
            </a:r>
          </a:p>
          <a:p>
            <a:pPr algn="ctr" fontAlgn="ctr"/>
            <a:endParaRPr lang="en-US" altLang="zh-CN" sz="3600" b="1" spc="800" dirty="0">
              <a:solidFill>
                <a:srgbClr val="152F47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  <a:p>
            <a:pPr algn="ctr" fontAlgn="ctr"/>
            <a:r>
              <a:rPr lang="en-US" altLang="zh-CN" sz="3600" b="1" spc="800" dirty="0">
                <a:solidFill>
                  <a:srgbClr val="152F47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Questions/Comments</a:t>
            </a:r>
          </a:p>
        </p:txBody>
      </p:sp>
      <p:sp>
        <p:nvSpPr>
          <p:cNvPr id="9" name="等腰三角形 8"/>
          <p:cNvSpPr/>
          <p:nvPr/>
        </p:nvSpPr>
        <p:spPr>
          <a:xfrm>
            <a:off x="949560" y="3746200"/>
            <a:ext cx="834952" cy="719786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等腰三角形 9"/>
          <p:cNvSpPr/>
          <p:nvPr/>
        </p:nvSpPr>
        <p:spPr>
          <a:xfrm>
            <a:off x="9903177" y="3857222"/>
            <a:ext cx="706166" cy="608764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等腰三角形 11"/>
          <p:cNvSpPr/>
          <p:nvPr/>
        </p:nvSpPr>
        <p:spPr>
          <a:xfrm>
            <a:off x="-1" y="2862140"/>
            <a:ext cx="995083" cy="1603846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等腰三角形 12"/>
          <p:cNvSpPr/>
          <p:nvPr/>
        </p:nvSpPr>
        <p:spPr>
          <a:xfrm>
            <a:off x="1784512" y="4034039"/>
            <a:ext cx="417476" cy="431947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等腰三角形 13"/>
          <p:cNvSpPr/>
          <p:nvPr/>
        </p:nvSpPr>
        <p:spPr>
          <a:xfrm>
            <a:off x="10609343" y="3746200"/>
            <a:ext cx="834952" cy="719786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等腰三角形 14"/>
          <p:cNvSpPr/>
          <p:nvPr/>
        </p:nvSpPr>
        <p:spPr>
          <a:xfrm>
            <a:off x="11357048" y="2956269"/>
            <a:ext cx="834952" cy="1509717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TextBox 25"/>
          <p:cNvSpPr txBox="1"/>
          <p:nvPr/>
        </p:nvSpPr>
        <p:spPr>
          <a:xfrm>
            <a:off x="1944643" y="4430118"/>
            <a:ext cx="74648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en-US" altLang="zh-CN" sz="6000" b="1" dirty="0"/>
              <a:t>gehw@ynao.ac.cn</a:t>
            </a:r>
            <a:endParaRPr lang="zh-CN" altLang="en-US" sz="6000" b="1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7958" y="2073972"/>
            <a:ext cx="2016795" cy="239201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4A7F5ED7-8A43-064B-FEF2-2093B4C23D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445" y="2005028"/>
            <a:ext cx="3057524" cy="2386981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391C74CF-A0DD-DAE1-9E93-9215609576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4486" y="231133"/>
            <a:ext cx="3359570" cy="2300673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23C92A3B-5F2F-198A-A9C2-32F16E97DB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7535" y="2764078"/>
            <a:ext cx="3359570" cy="3054175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95F18596-33DB-ABE8-BA54-B1E0FEC8E8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445" y="307778"/>
            <a:ext cx="3057524" cy="190287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0EB67FA5-04B0-21F9-4490-1A1FFD581CA5}"/>
              </a:ext>
            </a:extLst>
          </p:cNvPr>
          <p:cNvSpPr txBox="1"/>
          <p:nvPr/>
        </p:nvSpPr>
        <p:spPr>
          <a:xfrm>
            <a:off x="871449" y="5002645"/>
            <a:ext cx="884282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Ge</a:t>
            </a:r>
            <a:r>
              <a:rPr lang="en-US" altLang="zh-CN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et al. 2024, </a:t>
            </a:r>
            <a:r>
              <a:rPr lang="en-US" altLang="zh-CN" sz="2000" b="1" dirty="0" err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ApJ</a:t>
            </a:r>
            <a:endParaRPr lang="en-US" altLang="zh-CN" sz="2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Short </a:t>
            </a:r>
            <a:r>
              <a:rPr lang="en-US" altLang="zh-CN" sz="2000" b="1" dirty="0" err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</a:t>
            </a:r>
            <a:r>
              <a:rPr lang="en-US" altLang="zh-CN" sz="2000" b="1" baseline="-25000" dirty="0" err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orb</a:t>
            </a:r>
            <a:r>
              <a:rPr lang="en-US" altLang="zh-CN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b="1" dirty="0" err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sdB+WD</a:t>
            </a:r>
            <a:r>
              <a:rPr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binaries</a:t>
            </a:r>
          </a:p>
          <a:p>
            <a:r>
              <a:rPr lang="en-US" altLang="zh-CN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Precise binding energy </a:t>
            </a:r>
            <a:r>
              <a:rPr lang="en-US" altLang="zh-CN" sz="2000" b="1" dirty="0" err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Ebind</a:t>
            </a:r>
            <a:r>
              <a:rPr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lang="en-US" altLang="zh-CN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Constrain Mass and states of </a:t>
            </a:r>
            <a:r>
              <a:rPr lang="en-US" altLang="zh-CN" sz="2000" b="1" dirty="0" err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sdB</a:t>
            </a:r>
            <a:r>
              <a:rPr lang="en-US" altLang="zh-CN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Progenitor using P-M</a:t>
            </a:r>
            <a:r>
              <a:rPr lang="en-US" altLang="zh-CN" sz="2000" b="1" baseline="-25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WD</a:t>
            </a:r>
            <a:r>
              <a:rPr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relation,</a:t>
            </a:r>
          </a:p>
          <a:p>
            <a:r>
              <a:rPr lang="en-US" altLang="zh-CN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Knowledge of common envelope ejection efficiencies.</a:t>
            </a:r>
            <a:endParaRPr lang="zh-CN" altLang="en-US" sz="2000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5E71EF00-A39B-57CA-9C4E-26BD494874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80164" y="307778"/>
            <a:ext cx="3456175" cy="2300673"/>
          </a:xfrm>
          <a:prstGeom prst="rect">
            <a:avLst/>
          </a:prstGeom>
        </p:spPr>
      </p:pic>
      <p:sp>
        <p:nvSpPr>
          <p:cNvPr id="7" name="TextBox 16">
            <a:extLst>
              <a:ext uri="{FF2B5EF4-FFF2-40B4-BE49-F238E27FC236}">
                <a16:creationId xmlns:a16="http://schemas.microsoft.com/office/drawing/2014/main" id="{50C1D877-96BC-9C13-0300-B70C69263603}"/>
              </a:ext>
            </a:extLst>
          </p:cNvPr>
          <p:cNvSpPr txBox="1"/>
          <p:nvPr/>
        </p:nvSpPr>
        <p:spPr>
          <a:xfrm>
            <a:off x="8893277" y="5055505"/>
            <a:ext cx="23892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Log Mass Ratio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16">
            <a:extLst>
              <a:ext uri="{FF2B5EF4-FFF2-40B4-BE49-F238E27FC236}">
                <a16:creationId xmlns:a16="http://schemas.microsoft.com/office/drawing/2014/main" id="{129DC3D9-0690-E261-5017-D048CD696E0F}"/>
              </a:ext>
            </a:extLst>
          </p:cNvPr>
          <p:cNvSpPr txBox="1"/>
          <p:nvPr/>
        </p:nvSpPr>
        <p:spPr>
          <a:xfrm rot="16200000">
            <a:off x="7494198" y="3680744"/>
            <a:ext cx="12406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Log Beta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12A7324A-C799-C544-BB4A-FC079DBAB221}"/>
              </a:ext>
            </a:extLst>
          </p:cNvPr>
          <p:cNvSpPr/>
          <p:nvPr/>
        </p:nvSpPr>
        <p:spPr>
          <a:xfrm>
            <a:off x="560439" y="2531806"/>
            <a:ext cx="1002890" cy="713283"/>
          </a:xfrm>
          <a:prstGeom prst="ellipse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C5E17132-04E6-C3EF-44E5-C650646FDD49}"/>
              </a:ext>
            </a:extLst>
          </p:cNvPr>
          <p:cNvCxnSpPr>
            <a:cxnSpLocks/>
          </p:cNvCxnSpPr>
          <p:nvPr/>
        </p:nvCxnSpPr>
        <p:spPr>
          <a:xfrm>
            <a:off x="4699462" y="2655211"/>
            <a:ext cx="0" cy="255424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>
            <a:extLst>
              <a:ext uri="{FF2B5EF4-FFF2-40B4-BE49-F238E27FC236}">
                <a16:creationId xmlns:a16="http://schemas.microsoft.com/office/drawing/2014/main" id="{57131C2D-0040-4631-0622-806F9E435902}"/>
              </a:ext>
            </a:extLst>
          </p:cNvPr>
          <p:cNvSpPr/>
          <p:nvPr/>
        </p:nvSpPr>
        <p:spPr>
          <a:xfrm>
            <a:off x="4053840" y="213975"/>
            <a:ext cx="1291244" cy="2488277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内容占位符 7">
            <a:extLst>
              <a:ext uri="{FF2B5EF4-FFF2-40B4-BE49-F238E27FC236}">
                <a16:creationId xmlns:a16="http://schemas.microsoft.com/office/drawing/2014/main" id="{3733A7B3-4CEE-9E7D-BE51-A66CAF36E6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12040" y="2936039"/>
            <a:ext cx="3145350" cy="2439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9006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67BDBAD9-57EA-51A4-64FE-D6A978AB21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0468" y="754912"/>
            <a:ext cx="9913219" cy="5954232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33A6B10C-54F6-FF80-42D6-47681B2FD7C9}"/>
              </a:ext>
            </a:extLst>
          </p:cNvPr>
          <p:cNvSpPr txBox="1"/>
          <p:nvPr/>
        </p:nvSpPr>
        <p:spPr>
          <a:xfrm>
            <a:off x="504006" y="231692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White Dwarfs (WDs) binaries: </a:t>
            </a:r>
            <a:endParaRPr lang="zh-CN" altLang="en-US" sz="2800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A5B0940-CCB0-8C3E-32AD-238F43DAB4BC}"/>
              </a:ext>
            </a:extLst>
          </p:cNvPr>
          <p:cNvSpPr txBox="1"/>
          <p:nvPr/>
        </p:nvSpPr>
        <p:spPr>
          <a:xfrm>
            <a:off x="9029545" y="857241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Yamaguchi 2024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051988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3"/>
          <p:cNvSpPr>
            <a:spLocks noChangeArrowheads="1"/>
          </p:cNvSpPr>
          <p:nvPr/>
        </p:nvSpPr>
        <p:spPr bwMode="auto">
          <a:xfrm>
            <a:off x="758049" y="872690"/>
            <a:ext cx="9934364" cy="369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ts val="0"/>
              </a:spcBef>
              <a:buNone/>
              <a:defRPr/>
            </a:pPr>
            <a:r>
              <a:rPr lang="en-US" altLang="zh-CN" sz="1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Observation vs. theoretical prediction:</a:t>
            </a:r>
            <a:endParaRPr kumimoji="0" lang="zh-CN" altLang="en-US" sz="1800" b="1" i="0" u="none" strike="noStrike" kern="1200" cap="none" spc="0" normalizeH="0" baseline="-2500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</a:endParaRPr>
          </a:p>
        </p:txBody>
      </p:sp>
      <p:pic>
        <p:nvPicPr>
          <p:cNvPr id="6" name="内容占位符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91632" y="1472345"/>
            <a:ext cx="4445511" cy="3368902"/>
          </a:xfrm>
          <a:prstGeom prst="rect">
            <a:avLst/>
          </a:prstGeom>
        </p:spPr>
      </p:pic>
      <p:sp>
        <p:nvSpPr>
          <p:cNvPr id="7" name="TextBox 16"/>
          <p:cNvSpPr txBox="1"/>
          <p:nvPr/>
        </p:nvSpPr>
        <p:spPr>
          <a:xfrm rot="16200000">
            <a:off x="-600796" y="2722221"/>
            <a:ext cx="1570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Mass Ratio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16"/>
          <p:cNvSpPr txBox="1"/>
          <p:nvPr/>
        </p:nvSpPr>
        <p:spPr>
          <a:xfrm>
            <a:off x="474996" y="4471915"/>
            <a:ext cx="1871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Orbital Period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6"/>
          <p:cNvSpPr txBox="1"/>
          <p:nvPr/>
        </p:nvSpPr>
        <p:spPr>
          <a:xfrm>
            <a:off x="990944" y="5690755"/>
            <a:ext cx="2552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Ge et al. 2023, </a:t>
            </a:r>
            <a:r>
              <a:rPr lang="en-US" altLang="zh-CN" b="1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ApJ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3508" y="106676"/>
            <a:ext cx="1717925" cy="1136345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A25151D8-ED97-4C1F-10C0-D2C7F6E4C5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5285" y="1472344"/>
            <a:ext cx="3117590" cy="336798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E353CBD-0291-DF2F-34F7-3BFD518B3D8D}"/>
              </a:ext>
            </a:extLst>
          </p:cNvPr>
          <p:cNvSpPr txBox="1"/>
          <p:nvPr/>
        </p:nvSpPr>
        <p:spPr>
          <a:xfrm>
            <a:off x="7159998" y="5690755"/>
            <a:ext cx="4041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Ge et al. 2024, ApJ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FD6C811-3D6A-4F78-EE20-38B39C15226A}"/>
              </a:ext>
            </a:extLst>
          </p:cNvPr>
          <p:cNvSpPr txBox="1"/>
          <p:nvPr/>
        </p:nvSpPr>
        <p:spPr>
          <a:xfrm>
            <a:off x="418320" y="332012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IMXBs/HMXBs</a:t>
            </a:r>
            <a:endParaRPr lang="zh-CN" altLang="en-US" sz="2800" dirty="0"/>
          </a:p>
        </p:txBody>
      </p:sp>
      <p:sp>
        <p:nvSpPr>
          <p:cNvPr id="4" name="TextBox 16">
            <a:extLst>
              <a:ext uri="{FF2B5EF4-FFF2-40B4-BE49-F238E27FC236}">
                <a16:creationId xmlns:a16="http://schemas.microsoft.com/office/drawing/2014/main" id="{C4000C0E-2602-885A-FAB8-8945A83ADE3C}"/>
              </a:ext>
            </a:extLst>
          </p:cNvPr>
          <p:cNvSpPr txBox="1"/>
          <p:nvPr/>
        </p:nvSpPr>
        <p:spPr>
          <a:xfrm rot="16200000">
            <a:off x="4192616" y="2808923"/>
            <a:ext cx="1570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Mass Ratio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B6E042D-243D-4479-B26C-A4CDC77346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92876" y="1472344"/>
            <a:ext cx="3498557" cy="3367985"/>
          </a:xfrm>
          <a:prstGeom prst="rect">
            <a:avLst/>
          </a:prstGeom>
        </p:spPr>
      </p:pic>
      <p:sp>
        <p:nvSpPr>
          <p:cNvPr id="16" name="TextBox 16">
            <a:extLst>
              <a:ext uri="{FF2B5EF4-FFF2-40B4-BE49-F238E27FC236}">
                <a16:creationId xmlns:a16="http://schemas.microsoft.com/office/drawing/2014/main" id="{68DC5C9D-2C70-6E20-129B-7AE2E0930931}"/>
              </a:ext>
            </a:extLst>
          </p:cNvPr>
          <p:cNvSpPr txBox="1"/>
          <p:nvPr/>
        </p:nvSpPr>
        <p:spPr>
          <a:xfrm>
            <a:off x="7457233" y="4553969"/>
            <a:ext cx="1871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Orbital Period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148573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BD0FF38-44E1-FF33-B88E-55FBE477C0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7341" y="941925"/>
            <a:ext cx="5756787" cy="542007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E0835C14-95A2-BDDF-B6AD-8912944560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849" y="309192"/>
            <a:ext cx="11439382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ts val="0"/>
              </a:spcBef>
              <a:buNone/>
              <a:defRPr/>
            </a:pPr>
            <a:r>
              <a:rPr lang="en-US" altLang="zh-CN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Theoretical Motivation to build adiabatic mass-loss model</a:t>
            </a:r>
            <a:endParaRPr kumimoji="0" lang="zh-CN" altLang="en-US" b="1" i="0" u="none" strike="noStrike" kern="1200" cap="none" spc="0" normalizeH="0" baseline="-2500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</a:endParaRPr>
          </a:p>
        </p:txBody>
      </p:sp>
      <p:sp>
        <p:nvSpPr>
          <p:cNvPr id="2" name="TextBox 16">
            <a:extLst>
              <a:ext uri="{FF2B5EF4-FFF2-40B4-BE49-F238E27FC236}">
                <a16:creationId xmlns:a16="http://schemas.microsoft.com/office/drawing/2014/main" id="{BCB6B20B-9F53-E42B-EB8D-1A21C8013271}"/>
              </a:ext>
            </a:extLst>
          </p:cNvPr>
          <p:cNvSpPr txBox="1"/>
          <p:nvPr/>
        </p:nvSpPr>
        <p:spPr>
          <a:xfrm>
            <a:off x="8053382" y="5930860"/>
            <a:ext cx="2552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Ge et al. 2010, </a:t>
            </a:r>
            <a:r>
              <a:rPr lang="en-US" altLang="zh-CN" b="1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ApJ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365264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A9126854-B08E-95AB-375A-B4E9777BCC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429" y="173583"/>
            <a:ext cx="3412476" cy="3138311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0811C4DE-39AF-48D7-AA57-B768F5234B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2988" y="173583"/>
            <a:ext cx="4017258" cy="375130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CA71602A-2800-C937-70DF-CBFEE16F0D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258052"/>
            <a:ext cx="5916215" cy="2371742"/>
          </a:xfrm>
          <a:prstGeom prst="rect">
            <a:avLst/>
          </a:prstGeom>
        </p:spPr>
      </p:pic>
      <p:sp>
        <p:nvSpPr>
          <p:cNvPr id="8" name="矩形 3">
            <a:extLst>
              <a:ext uri="{FF2B5EF4-FFF2-40B4-BE49-F238E27FC236}">
                <a16:creationId xmlns:a16="http://schemas.microsoft.com/office/drawing/2014/main" id="{6DFA26F6-D172-8F5F-91EE-CF2BD0EE0B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346" y="321510"/>
            <a:ext cx="9934364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ts val="0"/>
              </a:spcBef>
              <a:buNone/>
              <a:defRPr/>
            </a:pPr>
            <a:r>
              <a:rPr lang="en-US" altLang="zh-CN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DWDs</a:t>
            </a:r>
            <a:endParaRPr kumimoji="0" lang="zh-CN" altLang="en-US" b="1" i="0" u="none" strike="noStrike" kern="1200" cap="none" spc="0" normalizeH="0" baseline="-2500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B5787BFF-5F66-70CD-E568-FDB62A431F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3806" y="1412768"/>
            <a:ext cx="2575246" cy="2331745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E1FCDE68-F072-298D-10D4-92F18CFDE8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9344" y="1444067"/>
            <a:ext cx="3038497" cy="2371742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769D9FB0-60F0-F29B-FCA6-25C697AE37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8344" y="4246943"/>
            <a:ext cx="6147489" cy="2382851"/>
          </a:xfrm>
          <a:prstGeom prst="rect">
            <a:avLst/>
          </a:prstGeom>
        </p:spPr>
      </p:pic>
      <p:sp>
        <p:nvSpPr>
          <p:cNvPr id="2" name="TextBox 16">
            <a:extLst>
              <a:ext uri="{FF2B5EF4-FFF2-40B4-BE49-F238E27FC236}">
                <a16:creationId xmlns:a16="http://schemas.microsoft.com/office/drawing/2014/main" id="{647455BB-222A-4F87-1E50-5E125BBF8991}"/>
              </a:ext>
            </a:extLst>
          </p:cNvPr>
          <p:cNvSpPr txBox="1"/>
          <p:nvPr/>
        </p:nvSpPr>
        <p:spPr>
          <a:xfrm>
            <a:off x="3745405" y="3841156"/>
            <a:ext cx="2552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 et al. 2023, A&amp;A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317934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161AED4E-F378-FD81-B775-EE6A6C5903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1741" y="1451710"/>
            <a:ext cx="6336039" cy="461071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A75BC7B-9332-F8BE-164D-0EC13DE44A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3477" y="1451710"/>
            <a:ext cx="4577541" cy="4610712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B50AD11F-1BC7-7712-3971-740384D8CED7}"/>
              </a:ext>
            </a:extLst>
          </p:cNvPr>
          <p:cNvSpPr/>
          <p:nvPr/>
        </p:nvSpPr>
        <p:spPr>
          <a:xfrm>
            <a:off x="9307018" y="2664938"/>
            <a:ext cx="572595" cy="2991277"/>
          </a:xfrm>
          <a:prstGeom prst="rect">
            <a:avLst/>
          </a:prstGeom>
          <a:noFill/>
          <a:ln w="317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16">
            <a:extLst>
              <a:ext uri="{FF2B5EF4-FFF2-40B4-BE49-F238E27FC236}">
                <a16:creationId xmlns:a16="http://schemas.microsoft.com/office/drawing/2014/main" id="{92CE5C39-A5C1-20F0-F99C-AB55C2D4D42D}"/>
              </a:ext>
            </a:extLst>
          </p:cNvPr>
          <p:cNvSpPr txBox="1"/>
          <p:nvPr/>
        </p:nvSpPr>
        <p:spPr>
          <a:xfrm>
            <a:off x="4385330" y="6062422"/>
            <a:ext cx="42737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Li, Chen, </a:t>
            </a:r>
            <a:r>
              <a:rPr lang="en-US" altLang="zh-CN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Ge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, Chen, Han 2023, A&amp;A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3">
            <a:extLst>
              <a:ext uri="{FF2B5EF4-FFF2-40B4-BE49-F238E27FC236}">
                <a16:creationId xmlns:a16="http://schemas.microsoft.com/office/drawing/2014/main" id="{7A0E13CE-D2E4-2FCB-3714-76CD3C6B78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7069" y="473089"/>
            <a:ext cx="9934364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ts val="0"/>
              </a:spcBef>
              <a:buNone/>
              <a:defRPr/>
            </a:pPr>
            <a:r>
              <a:rPr lang="en-US" altLang="zh-CN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Applies to DWDs: Formation Channels</a:t>
            </a:r>
            <a:endParaRPr kumimoji="0" lang="zh-CN" altLang="en-US" b="1" i="0" u="none" strike="noStrike" kern="1200" cap="none" spc="0" normalizeH="0" baseline="-2500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893A4662-5ABE-EF14-7609-ADD12681481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3031" y="62085"/>
            <a:ext cx="1717925" cy="1195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6641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1C71EC00-3135-EC36-8087-2EE46200B06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510" y="1251317"/>
            <a:ext cx="4925961" cy="3233148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3CB1773A-98FC-AF86-BFB4-66A82F250F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7864" y="2653862"/>
            <a:ext cx="4983592" cy="3888423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B5BBBBC8-12ED-0D71-2C4A-84AEF810A12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975" y="1251317"/>
            <a:ext cx="2096702" cy="137050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AE7A9B58-A371-58DF-6AD6-E10F4D74B58E}"/>
              </a:ext>
            </a:extLst>
          </p:cNvPr>
          <p:cNvSpPr txBox="1"/>
          <p:nvPr/>
        </p:nvSpPr>
        <p:spPr>
          <a:xfrm>
            <a:off x="1216747" y="362919"/>
            <a:ext cx="92560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Critical mass ratios for Helium (stripped) binaries</a:t>
            </a:r>
            <a:endParaRPr lang="zh-CN" altLang="en-US" sz="2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96B0873-C693-89A8-7DB4-BF528A21DE70}"/>
              </a:ext>
            </a:extLst>
          </p:cNvPr>
          <p:cNvSpPr txBox="1"/>
          <p:nvPr/>
        </p:nvSpPr>
        <p:spPr>
          <a:xfrm>
            <a:off x="998302" y="4691601"/>
            <a:ext cx="629689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He-MS:                 1.0 &lt; </a:t>
            </a:r>
            <a:r>
              <a:rPr lang="en-US" altLang="zh-CN" sz="2400" b="1" i="1" dirty="0" err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</a:t>
            </a:r>
            <a:r>
              <a:rPr lang="en-US" altLang="zh-CN" sz="2400" b="1" baseline="-25000" dirty="0" err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crit</a:t>
            </a:r>
            <a:r>
              <a:rPr lang="en-US" altLang="zh-CN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&lt; 2.6</a:t>
            </a:r>
          </a:p>
          <a:p>
            <a:r>
              <a:rPr lang="en-US" altLang="zh-CN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After early He-HG:        </a:t>
            </a:r>
            <a:r>
              <a:rPr lang="en-US" altLang="zh-CN" sz="2400" b="1" i="1" dirty="0" err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</a:t>
            </a:r>
            <a:r>
              <a:rPr lang="en-US" altLang="zh-CN" sz="2400" b="1" baseline="-25000" dirty="0" err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crit</a:t>
            </a:r>
            <a:r>
              <a:rPr lang="en-US" altLang="zh-CN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&gt; 10</a:t>
            </a:r>
          </a:p>
          <a:p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Polytropic model  MS: </a:t>
            </a:r>
            <a:r>
              <a:rPr lang="en-US" altLang="zh-CN" sz="2400" b="1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</a:t>
            </a:r>
            <a:r>
              <a:rPr lang="en-US" altLang="zh-CN" sz="2400" b="1" baseline="-25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crit</a:t>
            </a:r>
            <a:r>
              <a:rPr lang="en-US" altLang="zh-CN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= 3    </a:t>
            </a:r>
          </a:p>
          <a:p>
            <a:r>
              <a:rPr lang="en-US" altLang="zh-CN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     GB: </a:t>
            </a:r>
            <a:r>
              <a:rPr lang="en-US" altLang="zh-CN" sz="2400" b="1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</a:t>
            </a:r>
            <a:r>
              <a:rPr lang="en-US" altLang="zh-CN" sz="2400" b="1" baseline="-25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crit</a:t>
            </a:r>
            <a:r>
              <a:rPr lang="en-US" altLang="zh-CN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= 4)</a:t>
            </a:r>
            <a:endParaRPr lang="zh-CN" alt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id="{3D5FAC89-A912-1190-17C3-11ADF594109B}"/>
              </a:ext>
            </a:extLst>
          </p:cNvPr>
          <p:cNvCxnSpPr>
            <a:cxnSpLocks/>
          </p:cNvCxnSpPr>
          <p:nvPr/>
        </p:nvCxnSpPr>
        <p:spPr>
          <a:xfrm>
            <a:off x="6172975" y="4808927"/>
            <a:ext cx="1366665" cy="14426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2F82597C-54DA-935C-498B-57F9E09B4BED}"/>
              </a:ext>
            </a:extLst>
          </p:cNvPr>
          <p:cNvCxnSpPr>
            <a:cxnSpLocks/>
          </p:cNvCxnSpPr>
          <p:nvPr/>
        </p:nvCxnSpPr>
        <p:spPr>
          <a:xfrm>
            <a:off x="6172975" y="5291619"/>
            <a:ext cx="1255362" cy="41373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C6F1B4A4-09C1-8C44-65FC-035A4F141A74}"/>
              </a:ext>
            </a:extLst>
          </p:cNvPr>
          <p:cNvSpPr txBox="1"/>
          <p:nvPr/>
        </p:nvSpPr>
        <p:spPr>
          <a:xfrm>
            <a:off x="8642118" y="2259519"/>
            <a:ext cx="32384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Zhang et al. 2024 </a:t>
            </a:r>
            <a:r>
              <a:rPr lang="en-US" altLang="zh-CN" sz="2000" b="1" dirty="0" err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ApJS</a:t>
            </a:r>
            <a:endParaRPr lang="zh-CN" altLang="en-US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309307E6-68BB-F379-3F3E-0D37EEF456A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7343" y="253535"/>
            <a:ext cx="1568141" cy="1917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75876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f219be39-61f2-469e-be6e-be90d0f38a38"/>
  <p:tag name="COMMONDATA" val="eyJoZGlkIjoiZGIyNWZjMDBmMzk2ZWE4YThhY2U3MjBkNzZlODBmMjY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夏雨家 https://xnwe.taobao.com/">
  <a:themeElements>
    <a:clrScheme name="气流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1049</TotalTime>
  <Words>1083</Words>
  <Application>Microsoft Office PowerPoint</Application>
  <PresentationFormat>宽屏</PresentationFormat>
  <Paragraphs>253</Paragraphs>
  <Slides>25</Slides>
  <Notes>10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4" baseType="lpstr">
      <vt:lpstr>Arial Unicode MS</vt:lpstr>
      <vt:lpstr>微软雅黑</vt:lpstr>
      <vt:lpstr>黑体</vt:lpstr>
      <vt:lpstr>Arial</vt:lpstr>
      <vt:lpstr>Calibri</vt:lpstr>
      <vt:lpstr>Cambria Math</vt:lpstr>
      <vt:lpstr>Impact</vt:lpstr>
      <vt:lpstr>Times New Roman</vt:lpstr>
      <vt:lpstr>夏雨家 https://xnwe.taobao.com/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Hongwei Ge</cp:lastModifiedBy>
  <cp:revision>762</cp:revision>
  <dcterms:created xsi:type="dcterms:W3CDTF">2018-11-08T00:29:00Z</dcterms:created>
  <dcterms:modified xsi:type="dcterms:W3CDTF">2025-05-14T02:07:08Z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ICV">
    <vt:lpwstr>092F5FD0C70144DFB03C52134AF0CB14_12</vt:lpwstr>
  </property>
</Properties>
</file>