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6260" r:id="rId2"/>
    <p:sldId id="6264" r:id="rId3"/>
    <p:sldId id="6301" r:id="rId4"/>
    <p:sldId id="6300" r:id="rId5"/>
    <p:sldId id="6307" r:id="rId6"/>
    <p:sldId id="6308" r:id="rId7"/>
    <p:sldId id="6309" r:id="rId8"/>
    <p:sldId id="6269" r:id="rId9"/>
    <p:sldId id="6302" r:id="rId10"/>
    <p:sldId id="6303" r:id="rId11"/>
    <p:sldId id="6304" r:id="rId12"/>
    <p:sldId id="6305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4"/>
    <p:restoredTop sz="88714"/>
  </p:normalViewPr>
  <p:slideViewPr>
    <p:cSldViewPr snapToGrid="0">
      <p:cViewPr varScale="1">
        <p:scale>
          <a:sx n="91" d="100"/>
          <a:sy n="91" d="100"/>
        </p:scale>
        <p:origin x="224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CB3D2-A4D9-47A5-A27C-82540C629110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1B165-CC7B-4207-9046-F3F33A6FC0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7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150CDC-8E8D-B346-B73D-DF7A4AC052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1B165-CC7B-4207-9046-F3F33A6FC0D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critical behavior can be vividly </a:t>
            </a:r>
            <a:r>
              <a:rPr lang="en-US" b="0" i="0" dirty="0">
                <a:solidFill>
                  <a:srgbClr val="404040"/>
                </a:solidFill>
                <a:effectLst/>
                <a:latin typeface="DeepSeek-CJK-patch"/>
              </a:rPr>
              <a:t>illustrated</a:t>
            </a:r>
            <a:r>
              <a:rPr lang="en-US" dirty="0"/>
              <a:t> by Bak’s sandpile model, here the power law response …</a:t>
            </a:r>
          </a:p>
          <a:p>
            <a:r>
              <a:rPr lang="en-US" dirty="0"/>
              <a:t>However, the energy is insufficient to describe the dynamics of </a:t>
            </a:r>
            <a:r>
              <a:rPr lang="en-US" dirty="0" err="1"/>
              <a:t>frbs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1B165-CC7B-4207-9046-F3F33A6FC0D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603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1F89-5853-CFB6-6091-2E3363AB1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7613A09-2D0E-5FAF-EDBE-3D0C8FC5C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6B8210A-02B4-3DF2-5EF4-ADD7890C5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1,</a:t>
            </a:r>
          </a:p>
          <a:p>
            <a:r>
              <a:rPr lang="en-US" altLang="zh-CN" dirty="0"/>
              <a:t>2,for different state, despite they have similar power law energy distribution, but the waiting time is apparently different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C4DBB8-46C9-301B-52BF-3867D7277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1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5FFCF-3091-BAB1-EB9D-92C1A6FDB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014A416-4944-AC3B-65B6-3DDABFFF2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CF9DAE1-E636-64C8-8628-330693DC4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E26796-B46F-7DA6-67FA-47FE8209E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688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81A24-8D3D-EF3E-4481-52A3A58C3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D20C39-FA46-CDE6-FA0B-3FEBB5D5F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35F2B24-2AC0-0695-BAD6-4E43C3A4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 slow decay in the probability of long waiting times is characteristic of clustered events. If the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bursts were happening totally independently and randomly, what scientists call a Poisson process, the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probability would drop off much faster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1865FE-27BF-B4D2-34F5-976F92255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441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54942-FB83-0BE3-601E-96543DC7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92F0B60-13D0-6B80-6DA6-09A5B4BAA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A037BE-D6D7-02EA-45F0-E110AB90D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469960-7781-A89D-EC42-C5EE41F67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415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 order to understand how cluster </a:t>
            </a:r>
            <a:r>
              <a:rPr lang="en-US" altLang="zh-CN" dirty="0" err="1"/>
              <a:t>happend</a:t>
            </a:r>
            <a:r>
              <a:rPr lang="en-US" altLang="zh-CN" dirty="0"/>
              <a:t>, we introduce </a:t>
            </a:r>
            <a:r>
              <a:rPr lang="en-US" altLang="zh-CN" dirty="0" err="1"/>
              <a:t>ising</a:t>
            </a:r>
            <a:r>
              <a:rPr lang="en-US" altLang="zh-CN" dirty="0"/>
              <a:t> model to explain it</a:t>
            </a:r>
          </a:p>
          <a:p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Clusters in time series analogous to Ising model space cluster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131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AD99C-C509-F143-081D-A03FEFFD9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BF24051-F50D-6A24-EF9E-B7F593C7C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1FBAB9-1D6F-5DBD-4A7E-7188D422E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Cluster means </a:t>
            </a:r>
            <a:r>
              <a:rPr lang="en-US" dirty="0" err="1">
                <a:solidFill>
                  <a:srgbClr val="000000"/>
                </a:solidFill>
                <a:effectLst/>
                <a:latin typeface="Helvetica" pitchFamily="2" charset="0"/>
              </a:rPr>
              <a:t>nearested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 event tend to have similar state, this is the results of memory.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How to quantify this effect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If there's no memory, like in a simple Poisson process, knowing the last waiting time tells you nothing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about the next one.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C58B9F-22B7-7711-0FD3-3B01A3A6E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569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F3F5F-5D04-F31E-24F2-B64408CFF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5A1D4E-31CD-2A81-E2FF-EF48ED978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1CED10-FDFE-0943-FBEA-C0DA4A3A6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27AE40-ECD4-2533-FA3E-A90C95AAD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34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7DC44-CD51-F380-7D2A-89A951F20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3FA5C8-9757-4BFB-4D59-8CF060A66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66974C-090F-4557-4681-BEB9EC72B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Residual waiting time is an observable quantity, it can be analytically integrated, from the result we can see … </a:t>
            </a:r>
          </a:p>
          <a:p>
            <a:r>
              <a:rPr lang="en-US" altLang="zh-CN" dirty="0"/>
              <a:t>If its truth, we maybe don’t need two completely different underlying </a:t>
            </a:r>
            <a:r>
              <a:rPr lang="en-US" altLang="zh-CN" dirty="0" err="1"/>
              <a:t>mechnism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132059-A115-BDBA-2163-FF799B9B7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50CDC-8E8D-B346-B73D-DF7A4AC052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229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1B165-CC7B-4207-9046-F3F33A6FC0D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91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937AC-6B37-420C-BBC5-8615B16C9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97A6815-E68B-4540-8730-E75777D8D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0436BD-A82D-4923-8881-1BD93936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6A2A5A-EEFA-4BDA-B5BD-C05D459C4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3DDCE5-D302-46D0-87D3-141339840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5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407E7B-F891-4CC0-B534-6EA2101F3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4BEB03-19F8-4EA3-9A3E-A650F5E5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58516E-1EFF-49D8-9CE1-AC96CC892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C75197-9F84-4EA5-9511-1D705DEF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4E7467-4841-4680-9EBC-13CF13D5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09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DDED1E-7E8F-4D7D-A7EA-0EB10F6E5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9CB8D6-CCF7-4287-81E1-BEE1A6A96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39C245-8838-45B0-BEC7-3F8CA35A4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47CCCA-62CB-43B4-A321-BE1D0C24E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9E96B-9523-45B1-B658-9CD7D7AD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28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28D9CE-F70C-4A64-BAB7-58CF5694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9F2D1B-50F7-4AAB-9769-79C8550B2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214AD25-69CF-4238-8557-F9910CA08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1E1AF0-2CF7-47F6-A552-40700E5B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A8033F-EF38-4814-9B26-978237815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B184E2-4D82-4AFA-93BE-C8B710A9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66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38CF7A-086E-478E-B1FF-04F331F6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C3FA89-25D4-4492-9694-BDDCE9C2E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DC541C-A062-485A-9D88-7D664DCF7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B57B4A-9E21-4941-851C-2ED966F699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4EA7068-62C9-4C34-9D64-C12962E37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A0ADCC3-8DCF-4085-9724-D9C2A972B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F68D53-276E-41E8-8944-D9D229DE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63D8D2A-27DB-4746-BFED-C4EFE0F8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86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A57BE9-A911-4745-91FF-8B29500C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1AB5FE-DDC2-4E77-8175-9B865F9E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38DB6DD-C06A-48BD-B4EB-7CDBE796E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080037-DF51-4103-99E2-7F95BF89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71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0F74B17-09CD-47F2-B879-05DE4673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133744C-AC4C-4A63-987F-C12132F02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9DFEE5-7AC2-46C1-9387-285CC603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54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C9DA1E-4E57-433D-9D7E-1AF2E087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BB07F-5093-4FAE-9B69-3A4C7E9CF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8408BC7-FB05-43C6-BDCA-B0150743E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C3E7CB-B267-4163-98C8-13359BB0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6A2E73-6AE6-4B06-BE16-D4BAA4DA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2C4DC7-5C86-4AF1-A099-BD857513D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94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996794-3C8D-47CB-A052-64C9708A8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5DD6A4-8835-4785-A294-AE6564DFB6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485E91D-889B-4A3A-A2FB-148E6E37E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401B37-896D-4B52-B28E-E771D608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C71F03-9600-4C7D-B232-302EA099B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FEAFA5-A472-4508-A990-079BE28C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59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178442-0003-4079-84E3-6E738D388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4B0F5D-5E48-4100-B268-47F7D0CF6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266062-6A7F-4999-8CB8-8D865070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E65C52-CB28-44FA-B2DB-02184996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ED9903-7AF9-44CE-9314-981A60AA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35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91E322-4384-4A24-821A-13ED58B4F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3757CFF-AD91-4C99-A7D3-ABF44139F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55DD63-9D86-4D49-83BB-70066214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75BF15-78F8-4D4D-9BA7-3BEA92CED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C24B21-1DFA-4726-8A3A-648F6B0DE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72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0A08C27-3341-4BCF-B74A-446C493A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58A455-2F49-468A-B14D-E47D1B617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08AE16-45B7-46EE-BA2F-104719AD9C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9104B-4002-4DE9-B88F-C59C7F7CF66F}" type="datetimeFigureOut">
              <a:rPr lang="zh-CN" altLang="en-US" smtClean="0"/>
              <a:t>2025/5/13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D14240-9679-49B0-B2EB-C81C9C4F2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FB568A-6476-4F58-B7D9-74FD9B5BB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3F08F-8075-47E7-8605-5DAA1DB63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82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2B9E1A7-8A4E-036F-FC07-4CA97D28EB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879" y="948130"/>
            <a:ext cx="10515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Memory Effects in Repeating FRBs: Revealing Hidden Patterns in Burst</a:t>
            </a:r>
            <a:r>
              <a:rPr lang="zh-CN" altLang="en-US" sz="4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4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Sequences</a:t>
            </a:r>
            <a:endParaRPr lang="zh-CN" altLang="en-US" sz="4000" b="1" dirty="0">
              <a:solidFill>
                <a:srgbClr val="08489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D78D5D94-A220-19F2-BFC5-1F5C27C2AA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0536" y="3725159"/>
            <a:ext cx="10515600" cy="271535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 algn="ctr" defTabSz="91437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Ping</a:t>
            </a:r>
            <a:r>
              <a:rPr lang="zh-CN" altLang="en-US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Wang</a:t>
            </a:r>
            <a:r>
              <a:rPr lang="zh-CN" altLang="en-US" sz="28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28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 defTabSz="91437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000" kern="0" dirty="0">
                <a:solidFill>
                  <a:srgbClr val="000000"/>
                </a:solidFill>
              </a:rPr>
              <a:t>IHEP</a:t>
            </a:r>
          </a:p>
          <a:p>
            <a:pPr marL="0" indent="0" algn="ctr" defTabSz="91437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000" kern="0" dirty="0">
                <a:solidFill>
                  <a:srgbClr val="000000"/>
                </a:solidFill>
              </a:rPr>
              <a:t>May 11 – 16, 2025</a:t>
            </a:r>
          </a:p>
          <a:p>
            <a:pPr marL="0" indent="0" algn="ctr" defTabSz="91437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000" kern="0" dirty="0">
                <a:solidFill>
                  <a:srgbClr val="000000"/>
                </a:solidFill>
              </a:rPr>
              <a:t>FAST – Light Years Away</a:t>
            </a:r>
          </a:p>
        </p:txBody>
      </p:sp>
    </p:spTree>
    <p:extLst>
      <p:ext uri="{BB962C8B-B14F-4D97-AF65-F5344CB8AC3E}">
        <p14:creationId xmlns:p14="http://schemas.microsoft.com/office/powerpoint/2010/main" val="33625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28"/>
    </mc:Choice>
    <mc:Fallback>
      <p:transition spd="slow" advTm="347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83E22-C3EA-1F4F-7841-DF4A4313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10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r>
              <a:rPr lang="en-US" altLang="zh-CN" sz="2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Memory Effects in Repeating FRBs: Revealing Hidden Patterns in Burst</a:t>
            </a:r>
            <a:r>
              <a:rPr lang="zh-CN" altLang="en-US" sz="2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000" b="1" i="0" u="none" strike="noStrike" baseline="0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Sequences</a:t>
            </a:r>
            <a:endParaRPr lang="zh-CN" altLang="en-US" sz="2000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5FB00132-5C7D-2C2F-42FD-1109CB986271}"/>
              </a:ext>
            </a:extLst>
          </p:cNvPr>
          <p:cNvSpPr txBox="1"/>
          <p:nvPr/>
        </p:nvSpPr>
        <p:spPr>
          <a:xfrm>
            <a:off x="748224" y="933469"/>
            <a:ext cx="6630988" cy="101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B9BD5"/>
              </a:gs>
              <a:gs pos="80000">
                <a:srgbClr val="5B9BD5">
                  <a:lumMod val="75000"/>
                  <a:alpha val="0"/>
                </a:srgb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6F7A7D-8216-C77B-FBFF-E49A5841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F358AB-8918-2840-B06A-70C11B0105C0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0393D79-1925-4A89-BEE0-646FC0455401}"/>
              </a:ext>
            </a:extLst>
          </p:cNvPr>
          <p:cNvSpPr txBox="1"/>
          <p:nvPr/>
        </p:nvSpPr>
        <p:spPr>
          <a:xfrm>
            <a:off x="906116" y="1666203"/>
            <a:ext cx="241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Outline:</a:t>
            </a:r>
            <a:endParaRPr lang="zh-CN" altLang="en-US" sz="3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449CC23-AB4E-4C94-8C3B-90FA5624DF54}"/>
              </a:ext>
            </a:extLst>
          </p:cNvPr>
          <p:cNvSpPr txBox="1"/>
          <p:nvPr/>
        </p:nvSpPr>
        <p:spPr>
          <a:xfrm rot="10800000">
            <a:off x="4662133" y="6670675"/>
            <a:ext cx="6630988" cy="101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B9BD5"/>
              </a:gs>
              <a:gs pos="80000">
                <a:srgbClr val="5B9BD5">
                  <a:lumMod val="75000"/>
                  <a:alpha val="0"/>
                </a:srgb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D5A1B-135D-7DEC-7ABE-376B0D1C7BE9}"/>
              </a:ext>
            </a:extLst>
          </p:cNvPr>
          <p:cNvSpPr txBox="1"/>
          <p:nvPr/>
        </p:nvSpPr>
        <p:spPr>
          <a:xfrm>
            <a:off x="1536568" y="2620651"/>
            <a:ext cx="392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Why waiting time is important?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2BFF82-91C8-CAAA-1963-D49BB0D59734}"/>
              </a:ext>
            </a:extLst>
          </p:cNvPr>
          <p:cNvSpPr txBox="1"/>
          <p:nvPr/>
        </p:nvSpPr>
        <p:spPr>
          <a:xfrm>
            <a:off x="1904214" y="3176833"/>
            <a:ext cx="3157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Scale invariance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Universality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Cluster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Dual analogue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CEE5FB-7E0A-E27E-B97C-26C4AFD54050}"/>
              </a:ext>
            </a:extLst>
          </p:cNvPr>
          <p:cNvSpPr txBox="1"/>
          <p:nvPr/>
        </p:nvSpPr>
        <p:spPr>
          <a:xfrm>
            <a:off x="1536568" y="4575565"/>
            <a:ext cx="5062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Memory in repeating FRBs burst sequences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C86917-328B-4C8C-1BD1-B89E223C7B33}"/>
              </a:ext>
            </a:extLst>
          </p:cNvPr>
          <p:cNvSpPr txBox="1"/>
          <p:nvPr/>
        </p:nvSpPr>
        <p:spPr>
          <a:xfrm>
            <a:off x="1904214" y="5039414"/>
            <a:ext cx="4116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Conditional waiting time distribution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Residual waiting time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One-off is a patient repeater?</a:t>
            </a:r>
          </a:p>
        </p:txBody>
      </p:sp>
    </p:spTree>
    <p:extLst>
      <p:ext uri="{BB962C8B-B14F-4D97-AF65-F5344CB8AC3E}">
        <p14:creationId xmlns:p14="http://schemas.microsoft.com/office/powerpoint/2010/main" val="407960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9555577-8285-EAD6-09D4-E2820204FA17}"/>
              </a:ext>
            </a:extLst>
          </p:cNvPr>
          <p:cNvGrpSpPr/>
          <p:nvPr/>
        </p:nvGrpSpPr>
        <p:grpSpPr>
          <a:xfrm>
            <a:off x="546342" y="257437"/>
            <a:ext cx="10256775" cy="853641"/>
            <a:chOff x="546343" y="200287"/>
            <a:chExt cx="6630988" cy="853641"/>
          </a:xfrm>
        </p:grpSpPr>
        <p:sp>
          <p:nvSpPr>
            <p:cNvPr id="10" name="标题 1">
              <a:extLst>
                <a:ext uri="{FF2B5EF4-FFF2-40B4-BE49-F238E27FC236}">
                  <a16:creationId xmlns:a16="http://schemas.microsoft.com/office/drawing/2014/main" id="{E3B1E09B-B7FF-8F0B-9A53-6654086FAD53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文本框 21">
              <a:extLst>
                <a:ext uri="{FF2B5EF4-FFF2-40B4-BE49-F238E27FC236}">
                  <a16:creationId xmlns:a16="http://schemas.microsoft.com/office/drawing/2014/main" id="{EEB61103-9B44-D5D9-83B9-5C094FE22910}"/>
                </a:ext>
              </a:extLst>
            </p:cNvPr>
            <p:cNvSpPr txBox="1"/>
            <p:nvPr/>
          </p:nvSpPr>
          <p:spPr>
            <a:xfrm>
              <a:off x="3500550" y="384287"/>
              <a:ext cx="34878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Are there other indications of criticality?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id="{E93BC67B-826F-A318-E25F-2760A5E18C01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2503670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b="1" dirty="0">
                  <a:solidFill>
                    <a:srgbClr val="08489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–Why waiting time?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0777836-3C28-DDBA-D1E2-718165AE0EFD}"/>
              </a:ext>
            </a:extLst>
          </p:cNvPr>
          <p:cNvGrpSpPr/>
          <p:nvPr/>
        </p:nvGrpSpPr>
        <p:grpSpPr>
          <a:xfrm>
            <a:off x="454977" y="1678855"/>
            <a:ext cx="4795838" cy="4806950"/>
            <a:chOff x="7226902" y="1922797"/>
            <a:chExt cx="4795838" cy="4806950"/>
          </a:xfrm>
        </p:grpSpPr>
        <p:sp>
          <p:nvSpPr>
            <p:cNvPr id="4" name="文本框 7">
              <a:extLst>
                <a:ext uri="{FF2B5EF4-FFF2-40B4-BE49-F238E27FC236}">
                  <a16:creationId xmlns:a16="http://schemas.microsoft.com/office/drawing/2014/main" id="{61F4AA1F-A059-E7C3-55BF-5BE67ADC675F}"/>
                </a:ext>
              </a:extLst>
            </p:cNvPr>
            <p:cNvSpPr txBox="1"/>
            <p:nvPr/>
          </p:nvSpPr>
          <p:spPr>
            <a:xfrm>
              <a:off x="7984081" y="2016160"/>
              <a:ext cx="3237296" cy="88107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tint val="66000"/>
                    <a:satMod val="160000"/>
                    <a:tint val="44500"/>
                    <a:satMod val="160000"/>
                  </a:schemeClr>
                </a:gs>
                <a:gs pos="100000">
                  <a:schemeClr val="accent1">
                    <a:tint val="66000"/>
                    <a:satMod val="16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Energy distribution is usually described by power-law</a:t>
              </a:r>
            </a:p>
          </p:txBody>
        </p:sp>
        <p:sp>
          <p:nvSpPr>
            <p:cNvPr id="7" name="矩形 17">
              <a:extLst>
                <a:ext uri="{FF2B5EF4-FFF2-40B4-BE49-F238E27FC236}">
                  <a16:creationId xmlns:a16="http://schemas.microsoft.com/office/drawing/2014/main" id="{11F13170-DC5C-D4D3-7590-801F2F824A5E}"/>
                </a:ext>
              </a:extLst>
            </p:cNvPr>
            <p:cNvSpPr/>
            <p:nvPr/>
          </p:nvSpPr>
          <p:spPr>
            <a:xfrm>
              <a:off x="7226902" y="1922797"/>
              <a:ext cx="4795838" cy="4806950"/>
            </a:xfrm>
            <a:prstGeom prst="rect">
              <a:avLst/>
            </a:prstGeom>
            <a:noFill/>
            <a:ln w="19050">
              <a:solidFill>
                <a:srgbClr val="7030A0">
                  <a:alpha val="30000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8C9570E-61B2-D2C2-BC86-29839C944726}"/>
                </a:ext>
              </a:extLst>
            </p:cNvPr>
            <p:cNvSpPr txBox="1"/>
            <p:nvPr/>
          </p:nvSpPr>
          <p:spPr>
            <a:xfrm>
              <a:off x="7668705" y="3245051"/>
              <a:ext cx="4127760" cy="1352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 dirty="0">
                  <a:solidFill>
                    <a:srgbClr val="0070C0"/>
                  </a:solidFill>
                </a:rPr>
                <a:t>FRB</a:t>
              </a:r>
              <a:r>
                <a:rPr lang="zh-CN" altLang="en-US" sz="1400" dirty="0">
                  <a:solidFill>
                    <a:srgbClr val="0070C0"/>
                  </a:solidFill>
                </a:rPr>
                <a:t>，</a:t>
              </a:r>
              <a:r>
                <a:rPr lang="en-US" altLang="zh-CN" sz="1400" dirty="0">
                  <a:solidFill>
                    <a:srgbClr val="0070C0"/>
                  </a:solidFill>
                </a:rPr>
                <a:t>some cases exhibit bimodal form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 dirty="0"/>
                <a:t>Solar flare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 dirty="0"/>
                <a:t>SGR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 dirty="0"/>
                <a:t>Earthquake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1F846F-4873-82CD-48BE-EC9338739402}"/>
              </a:ext>
            </a:extLst>
          </p:cNvPr>
          <p:cNvGrpSpPr/>
          <p:nvPr/>
        </p:nvGrpSpPr>
        <p:grpSpPr>
          <a:xfrm>
            <a:off x="5873084" y="1678855"/>
            <a:ext cx="5610460" cy="4806950"/>
            <a:chOff x="546342" y="1914525"/>
            <a:chExt cx="5610460" cy="4806950"/>
          </a:xfrm>
        </p:grpSpPr>
        <p:sp>
          <p:nvSpPr>
            <p:cNvPr id="13" name="文本框 7">
              <a:extLst>
                <a:ext uri="{FF2B5EF4-FFF2-40B4-BE49-F238E27FC236}">
                  <a16:creationId xmlns:a16="http://schemas.microsoft.com/office/drawing/2014/main" id="{8BA10D59-0422-1A06-AC90-F9F84AA0DFBD}"/>
                </a:ext>
              </a:extLst>
            </p:cNvPr>
            <p:cNvSpPr txBox="1"/>
            <p:nvPr/>
          </p:nvSpPr>
          <p:spPr>
            <a:xfrm>
              <a:off x="962025" y="2005557"/>
              <a:ext cx="4914900" cy="116281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tint val="66000"/>
                    <a:satMod val="160000"/>
                    <a:tint val="44500"/>
                    <a:satMod val="160000"/>
                  </a:schemeClr>
                </a:gs>
                <a:gs pos="100000">
                  <a:schemeClr val="accent1">
                    <a:tint val="66000"/>
                    <a:satMod val="16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The power-law response emerged as a result of attraction of dynamics toward a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critical state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dirty="0">
                  <a:solidFill>
                    <a:srgbClr val="CC3399"/>
                  </a:solidFill>
                  <a:highlight>
                    <a:srgbClr val="00FFFF"/>
                  </a:highlight>
                  <a:latin typeface="等线" panose="020F0502020204030204"/>
                  <a:ea typeface="等线" panose="02010600030101010101" pitchFamily="2" charset="-122"/>
                </a:rPr>
                <a:t>Sandpile paradigm </a:t>
              </a:r>
              <a:r>
                <a:rPr lang="en-US" altLang="zh-CN" sz="16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(Bak et al. PRL, 1987)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7">
              <a:extLst>
                <a:ext uri="{FF2B5EF4-FFF2-40B4-BE49-F238E27FC236}">
                  <a16:creationId xmlns:a16="http://schemas.microsoft.com/office/drawing/2014/main" id="{9D77CC73-B207-04C8-F28D-4869F578C89A}"/>
                </a:ext>
              </a:extLst>
            </p:cNvPr>
            <p:cNvSpPr/>
            <p:nvPr/>
          </p:nvSpPr>
          <p:spPr>
            <a:xfrm>
              <a:off x="546342" y="1914525"/>
              <a:ext cx="5610460" cy="4806950"/>
            </a:xfrm>
            <a:prstGeom prst="rect">
              <a:avLst/>
            </a:prstGeom>
            <a:noFill/>
            <a:ln w="19050">
              <a:solidFill>
                <a:srgbClr val="7030A0">
                  <a:alpha val="30000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96A9E32-B1A5-699A-39C1-364623841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7039" y="3168376"/>
              <a:ext cx="2861934" cy="3164415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77E0B75-2DD6-81C1-B9C8-A681E58CAC90}"/>
              </a:ext>
            </a:extLst>
          </p:cNvPr>
          <p:cNvSpPr txBox="1"/>
          <p:nvPr/>
        </p:nvSpPr>
        <p:spPr>
          <a:xfrm>
            <a:off x="6128708" y="6097121"/>
            <a:ext cx="5235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SOC mechanism make the slope fluctuates around the fixed value</a:t>
            </a:r>
          </a:p>
        </p:txBody>
      </p:sp>
    </p:spTree>
    <p:extLst>
      <p:ext uri="{BB962C8B-B14F-4D97-AF65-F5344CB8AC3E}">
        <p14:creationId xmlns:p14="http://schemas.microsoft.com/office/powerpoint/2010/main" val="2746948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813"/>
    </mc:Choice>
    <mc:Fallback>
      <p:transition spd="slow" advTm="12781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EAA66-0930-8498-D605-62752D88D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4C26C8A-2DE5-B6B0-D2C2-26F8093190B3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37EBE9-5190-30D8-9C38-76FE9B2C0B8C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DA80D5-B1D1-E369-61AE-08B31BF0F5E3}"/>
              </a:ext>
            </a:extLst>
          </p:cNvPr>
          <p:cNvGrpSpPr/>
          <p:nvPr/>
        </p:nvGrpSpPr>
        <p:grpSpPr>
          <a:xfrm>
            <a:off x="73328" y="1254361"/>
            <a:ext cx="5153886" cy="5346202"/>
            <a:chOff x="7175191" y="1383545"/>
            <a:chExt cx="5153886" cy="5346202"/>
          </a:xfrm>
        </p:grpSpPr>
        <p:sp>
          <p:nvSpPr>
            <p:cNvPr id="31" name="文本框 7">
              <a:extLst>
                <a:ext uri="{FF2B5EF4-FFF2-40B4-BE49-F238E27FC236}">
                  <a16:creationId xmlns:a16="http://schemas.microsoft.com/office/drawing/2014/main" id="{15B43B5C-AADE-66DD-D2FF-C34A2D9E8C13}"/>
                </a:ext>
              </a:extLst>
            </p:cNvPr>
            <p:cNvSpPr txBox="1"/>
            <p:nvPr/>
          </p:nvSpPr>
          <p:spPr>
            <a:xfrm>
              <a:off x="7175191" y="1383545"/>
              <a:ext cx="5153886" cy="4241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tint val="66000"/>
                    <a:satMod val="160000"/>
                    <a:tint val="44500"/>
                    <a:satMod val="160000"/>
                  </a:schemeClr>
                </a:gs>
                <a:gs pos="100000">
                  <a:schemeClr val="accent1">
                    <a:tint val="66000"/>
                    <a:satMod val="16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Waiting time distribution may provide more information</a:t>
              </a:r>
            </a:p>
          </p:txBody>
        </p:sp>
        <p:sp>
          <p:nvSpPr>
            <p:cNvPr id="33" name="矩形 17">
              <a:extLst>
                <a:ext uri="{FF2B5EF4-FFF2-40B4-BE49-F238E27FC236}">
                  <a16:creationId xmlns:a16="http://schemas.microsoft.com/office/drawing/2014/main" id="{C1F7E33B-3A13-121C-7997-387D56C600A1}"/>
                </a:ext>
              </a:extLst>
            </p:cNvPr>
            <p:cNvSpPr/>
            <p:nvPr/>
          </p:nvSpPr>
          <p:spPr>
            <a:xfrm>
              <a:off x="7226902" y="1922797"/>
              <a:ext cx="4795838" cy="4806950"/>
            </a:xfrm>
            <a:prstGeom prst="rect">
              <a:avLst/>
            </a:prstGeom>
            <a:noFill/>
            <a:ln w="19050">
              <a:solidFill>
                <a:srgbClr val="7030A0">
                  <a:alpha val="30000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文本框 7">
              <a:extLst>
                <a:ext uri="{FF2B5EF4-FFF2-40B4-BE49-F238E27FC236}">
                  <a16:creationId xmlns:a16="http://schemas.microsoft.com/office/drawing/2014/main" id="{67929559-5371-0A59-4593-3436E4102F9A}"/>
                </a:ext>
              </a:extLst>
            </p:cNvPr>
            <p:cNvSpPr txBox="1"/>
            <p:nvPr/>
          </p:nvSpPr>
          <p:spPr>
            <a:xfrm>
              <a:off x="8313657" y="4529052"/>
              <a:ext cx="2102912" cy="364972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b="1" dirty="0">
                  <a:solidFill>
                    <a:schemeClr val="accent2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More important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399D87-61D7-B43A-ADEF-FCBDFA20626C}"/>
                </a:ext>
              </a:extLst>
            </p:cNvPr>
            <p:cNvSpPr txBox="1"/>
            <p:nvPr/>
          </p:nvSpPr>
          <p:spPr>
            <a:xfrm>
              <a:off x="7495383" y="5064918"/>
              <a:ext cx="412776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contrasting with the distribution of burst energy, </a:t>
              </a:r>
              <a:r>
                <a:rPr lang="en-US" altLang="zh-CN" sz="1400" dirty="0">
                  <a:solidFill>
                    <a:schemeClr val="accent1"/>
                  </a:solidFill>
                </a:rPr>
                <a:t>waiting time statistics </a:t>
              </a:r>
              <a:r>
                <a:rPr lang="en-US" altLang="zh-CN" sz="1400" dirty="0"/>
                <a:t>may have the potential to uncover key dynamics of the burst mechanism (P. Kumar, Scientific Reports, 10, 626, 2020)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F930FA0-44B2-612D-7F0F-E8E85589FEBA}"/>
              </a:ext>
            </a:extLst>
          </p:cNvPr>
          <p:cNvGrpSpPr/>
          <p:nvPr/>
        </p:nvGrpSpPr>
        <p:grpSpPr>
          <a:xfrm>
            <a:off x="546342" y="257437"/>
            <a:ext cx="10256775" cy="853641"/>
            <a:chOff x="546343" y="200287"/>
            <a:chExt cx="6630988" cy="853641"/>
          </a:xfrm>
        </p:grpSpPr>
        <p:sp>
          <p:nvSpPr>
            <p:cNvPr id="37" name="标题 1">
              <a:extLst>
                <a:ext uri="{FF2B5EF4-FFF2-40B4-BE49-F238E27FC236}">
                  <a16:creationId xmlns:a16="http://schemas.microsoft.com/office/drawing/2014/main" id="{E51B4985-3C58-D32F-9608-9B903A90F925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27AE6CEB-C747-E6C8-35A3-74E80D69A190}"/>
                </a:ext>
              </a:extLst>
            </p:cNvPr>
            <p:cNvSpPr txBox="1"/>
            <p:nvPr/>
          </p:nvSpPr>
          <p:spPr>
            <a:xfrm>
              <a:off x="3500550" y="384287"/>
              <a:ext cx="34878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Are there other indications of criticality?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标题 1">
              <a:extLst>
                <a:ext uri="{FF2B5EF4-FFF2-40B4-BE49-F238E27FC236}">
                  <a16:creationId xmlns:a16="http://schemas.microsoft.com/office/drawing/2014/main" id="{2EB10BF2-5EEA-5462-55AD-9299D3F00A21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2503670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b="1" dirty="0">
                  <a:solidFill>
                    <a:srgbClr val="08489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–Why waiting time?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41" name="文本框 7">
            <a:extLst>
              <a:ext uri="{FF2B5EF4-FFF2-40B4-BE49-F238E27FC236}">
                <a16:creationId xmlns:a16="http://schemas.microsoft.com/office/drawing/2014/main" id="{04EC0687-8069-20EC-E265-723A2DAA68DB}"/>
              </a:ext>
            </a:extLst>
          </p:cNvPr>
          <p:cNvSpPr txBox="1"/>
          <p:nvPr/>
        </p:nvSpPr>
        <p:spPr>
          <a:xfrm>
            <a:off x="459078" y="2094287"/>
            <a:ext cx="3996645" cy="165763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Waiting time distribution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: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1,Random or non-random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2,If non-random, any pattern exists?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Compared with other familiar</a:t>
            </a:r>
            <a:r>
              <a:rPr lang="zh-CN" altLang="en-US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natural burst phenomena, such as solar flares, EQ 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449D715-8EDE-757B-C6AC-2362BD31FBC1}"/>
              </a:ext>
            </a:extLst>
          </p:cNvPr>
          <p:cNvGrpSpPr/>
          <p:nvPr/>
        </p:nvGrpSpPr>
        <p:grpSpPr>
          <a:xfrm>
            <a:off x="6964787" y="1111078"/>
            <a:ext cx="5002542" cy="5487138"/>
            <a:chOff x="275036" y="1789043"/>
            <a:chExt cx="5002542" cy="4930193"/>
          </a:xfrm>
        </p:grpSpPr>
        <p:grpSp>
          <p:nvGrpSpPr>
            <p:cNvPr id="60" name="组合 2">
              <a:extLst>
                <a:ext uri="{FF2B5EF4-FFF2-40B4-BE49-F238E27FC236}">
                  <a16:creationId xmlns:a16="http://schemas.microsoft.com/office/drawing/2014/main" id="{12C39EEB-9055-20B3-49DB-BBC9C9F27655}"/>
                </a:ext>
              </a:extLst>
            </p:cNvPr>
            <p:cNvGrpSpPr/>
            <p:nvPr/>
          </p:nvGrpSpPr>
          <p:grpSpPr>
            <a:xfrm>
              <a:off x="275036" y="1789043"/>
              <a:ext cx="5002542" cy="4930193"/>
              <a:chOff x="7226902" y="1922797"/>
              <a:chExt cx="4795838" cy="4806950"/>
            </a:xfrm>
          </p:grpSpPr>
          <p:sp>
            <p:nvSpPr>
              <p:cNvPr id="75" name="文本框 7">
                <a:extLst>
                  <a:ext uri="{FF2B5EF4-FFF2-40B4-BE49-F238E27FC236}">
                    <a16:creationId xmlns:a16="http://schemas.microsoft.com/office/drawing/2014/main" id="{5C8899AF-0604-2365-0158-912F3FEFCC8C}"/>
                  </a:ext>
                </a:extLst>
              </p:cNvPr>
              <p:cNvSpPr txBox="1"/>
              <p:nvPr/>
            </p:nvSpPr>
            <p:spPr>
              <a:xfrm>
                <a:off x="8233913" y="2103085"/>
                <a:ext cx="2688682" cy="40786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tint val="66000"/>
                      <a:satMod val="160000"/>
                      <a:tint val="44500"/>
                      <a:satMod val="160000"/>
                    </a:schemeClr>
                  </a:gs>
                  <a:gs pos="100000">
                    <a:schemeClr val="accent1">
                      <a:tint val="66000"/>
                      <a:satMod val="160000"/>
                      <a:tint val="23500"/>
                      <a:satMod val="160000"/>
                    </a:schemeClr>
                  </a:gs>
                </a:gsLst>
                <a:lin ang="13500000" scaled="1"/>
                <a:tileRect/>
              </a:gradFill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99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Definition of waiting time</a:t>
                </a:r>
              </a:p>
            </p:txBody>
          </p:sp>
          <p:sp>
            <p:nvSpPr>
              <p:cNvPr id="76" name="矩形 17">
                <a:extLst>
                  <a:ext uri="{FF2B5EF4-FFF2-40B4-BE49-F238E27FC236}">
                    <a16:creationId xmlns:a16="http://schemas.microsoft.com/office/drawing/2014/main" id="{7CF9B680-5532-A6EA-7E99-0813BBD8CB8F}"/>
                  </a:ext>
                </a:extLst>
              </p:cNvPr>
              <p:cNvSpPr/>
              <p:nvPr/>
            </p:nvSpPr>
            <p:spPr>
              <a:xfrm>
                <a:off x="7226902" y="1922797"/>
                <a:ext cx="4795838" cy="4806950"/>
              </a:xfrm>
              <a:prstGeom prst="rect">
                <a:avLst/>
              </a:prstGeom>
              <a:noFill/>
              <a:ln w="19050">
                <a:solidFill>
                  <a:srgbClr val="7030A0">
                    <a:alpha val="30000"/>
                  </a:srgbClr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1" name="组合 7">
              <a:extLst>
                <a:ext uri="{FF2B5EF4-FFF2-40B4-BE49-F238E27FC236}">
                  <a16:creationId xmlns:a16="http://schemas.microsoft.com/office/drawing/2014/main" id="{002A5010-B8D2-0548-2F9A-44CDC710E695}"/>
                </a:ext>
              </a:extLst>
            </p:cNvPr>
            <p:cNvGrpSpPr/>
            <p:nvPr/>
          </p:nvGrpSpPr>
          <p:grpSpPr>
            <a:xfrm>
              <a:off x="312704" y="2528515"/>
              <a:ext cx="4964874" cy="4030355"/>
              <a:chOff x="1836770" y="2066731"/>
              <a:chExt cx="4992539" cy="4591705"/>
            </a:xfrm>
          </p:grpSpPr>
          <p:grpSp>
            <p:nvGrpSpPr>
              <p:cNvPr id="62" name="组合 33">
                <a:extLst>
                  <a:ext uri="{FF2B5EF4-FFF2-40B4-BE49-F238E27FC236}">
                    <a16:creationId xmlns:a16="http://schemas.microsoft.com/office/drawing/2014/main" id="{D4479318-54DD-991F-32F5-CA426362DF5E}"/>
                  </a:ext>
                </a:extLst>
              </p:cNvPr>
              <p:cNvGrpSpPr/>
              <p:nvPr/>
            </p:nvGrpSpPr>
            <p:grpSpPr>
              <a:xfrm>
                <a:off x="1865894" y="2066731"/>
                <a:ext cx="4909412" cy="2304413"/>
                <a:chOff x="6822499" y="2628481"/>
                <a:chExt cx="4487054" cy="1738486"/>
              </a:xfrm>
            </p:grpSpPr>
            <p:grpSp>
              <p:nvGrpSpPr>
                <p:cNvPr id="67" name="组合 34">
                  <a:extLst>
                    <a:ext uri="{FF2B5EF4-FFF2-40B4-BE49-F238E27FC236}">
                      <a16:creationId xmlns:a16="http://schemas.microsoft.com/office/drawing/2014/main" id="{838EE731-920A-2858-EA46-85B1B89FE057}"/>
                    </a:ext>
                  </a:extLst>
                </p:cNvPr>
                <p:cNvGrpSpPr/>
                <p:nvPr/>
              </p:nvGrpSpPr>
              <p:grpSpPr>
                <a:xfrm>
                  <a:off x="6822499" y="2628481"/>
                  <a:ext cx="4487054" cy="1738486"/>
                  <a:chOff x="7016375" y="891121"/>
                  <a:chExt cx="4487054" cy="1738486"/>
                </a:xfrm>
              </p:grpSpPr>
              <p:pic>
                <p:nvPicPr>
                  <p:cNvPr id="69" name="图片 36">
                    <a:extLst>
                      <a:ext uri="{FF2B5EF4-FFF2-40B4-BE49-F238E27FC236}">
                        <a16:creationId xmlns:a16="http://schemas.microsoft.com/office/drawing/2014/main" id="{113B71D2-2A3E-3AA3-E2D4-25B0E2814C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7016375" y="891121"/>
                    <a:ext cx="4487054" cy="1738486"/>
                  </a:xfrm>
                  <a:prstGeom prst="rect">
                    <a:avLst/>
                  </a:prstGeom>
                </p:spPr>
              </p:pic>
              <p:cxnSp>
                <p:nvCxnSpPr>
                  <p:cNvPr id="70" name="直接箭头连接符 37">
                    <a:extLst>
                      <a:ext uri="{FF2B5EF4-FFF2-40B4-BE49-F238E27FC236}">
                        <a16:creationId xmlns:a16="http://schemas.microsoft.com/office/drawing/2014/main" id="{FFA9FA55-9343-D0BC-7189-30F326B7965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809170" y="1628106"/>
                    <a:ext cx="245689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箭头连接符 38">
                    <a:extLst>
                      <a:ext uri="{FF2B5EF4-FFF2-40B4-BE49-F238E27FC236}">
                        <a16:creationId xmlns:a16="http://schemas.microsoft.com/office/drawing/2014/main" id="{832ED38F-1BB7-48DD-D88B-08535E69B688}"/>
                      </a:ext>
                    </a:extLst>
                  </p:cNvPr>
                  <p:cNvCxnSpPr/>
                  <p:nvPr/>
                </p:nvCxnSpPr>
                <p:spPr>
                  <a:xfrm>
                    <a:off x="8325617" y="1628106"/>
                    <a:ext cx="240675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箭头连接符 39">
                    <a:extLst>
                      <a:ext uri="{FF2B5EF4-FFF2-40B4-BE49-F238E27FC236}">
                        <a16:creationId xmlns:a16="http://schemas.microsoft.com/office/drawing/2014/main" id="{411ABA77-A11C-5C9E-CBFD-342E5195D40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8566292" y="1560149"/>
                    <a:ext cx="262502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文本框 40">
                    <a:extLst>
                      <a:ext uri="{FF2B5EF4-FFF2-40B4-BE49-F238E27FC236}">
                        <a16:creationId xmlns:a16="http://schemas.microsoft.com/office/drawing/2014/main" id="{634DBCA4-380E-B56E-B107-535DE607DEB8}"/>
                      </a:ext>
                    </a:extLst>
                  </p:cNvPr>
                  <p:cNvSpPr txBox="1"/>
                  <p:nvPr/>
                </p:nvSpPr>
                <p:spPr>
                  <a:xfrm>
                    <a:off x="8058241" y="1526474"/>
                    <a:ext cx="387490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l-GR" altLang="zh-CN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λ</a:t>
                    </a:r>
                    <a:r>
                      <a:rPr kumimoji="0" lang="en-US" altLang="zh-CN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_</a:t>
                    </a:r>
                    <a:r>
                      <a:rPr kumimoji="0" lang="en-US" altLang="zh-CN" sz="9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i</a:t>
                    </a:r>
                    <a:endParaRPr kumimoji="0" lang="zh-CN" alt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4" name="文本框 41">
                    <a:extLst>
                      <a:ext uri="{FF2B5EF4-FFF2-40B4-BE49-F238E27FC236}">
                        <a16:creationId xmlns:a16="http://schemas.microsoft.com/office/drawing/2014/main" id="{B472316E-FFD5-321D-8563-7596C401C0C9}"/>
                      </a:ext>
                    </a:extLst>
                  </p:cNvPr>
                  <p:cNvSpPr txBox="1"/>
                  <p:nvPr/>
                </p:nvSpPr>
                <p:spPr>
                  <a:xfrm>
                    <a:off x="8828794" y="1504135"/>
                    <a:ext cx="387491" cy="1377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l-GR" altLang="zh-CN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λ</a:t>
                    </a:r>
                    <a:r>
                      <a:rPr kumimoji="0" lang="en-US" altLang="zh-CN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rPr>
                      <a:t>_i+1</a:t>
                    </a:r>
                    <a:endParaRPr kumimoji="0" lang="zh-CN" alt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cxnSp>
              <p:nvCxnSpPr>
                <p:cNvPr id="68" name="直接箭头连接符 35">
                  <a:extLst>
                    <a:ext uri="{FF2B5EF4-FFF2-40B4-BE49-F238E27FC236}">
                      <a16:creationId xmlns:a16="http://schemas.microsoft.com/office/drawing/2014/main" id="{391A05FD-C92E-4C83-0BE2-6B5FCE47B5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86058" y="3297509"/>
                  <a:ext cx="18267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组合 42">
                <a:extLst>
                  <a:ext uri="{FF2B5EF4-FFF2-40B4-BE49-F238E27FC236}">
                    <a16:creationId xmlns:a16="http://schemas.microsoft.com/office/drawing/2014/main" id="{9F3ADCB3-E06D-A339-884F-2048B4385850}"/>
                  </a:ext>
                </a:extLst>
              </p:cNvPr>
              <p:cNvGrpSpPr/>
              <p:nvPr/>
            </p:nvGrpSpPr>
            <p:grpSpPr>
              <a:xfrm>
                <a:off x="1836770" y="4529804"/>
                <a:ext cx="4992539" cy="2128632"/>
                <a:chOff x="7016375" y="891121"/>
                <a:chExt cx="4487054" cy="1738486"/>
              </a:xfrm>
            </p:grpSpPr>
            <p:pic>
              <p:nvPicPr>
                <p:cNvPr id="64" name="图片 43">
                  <a:extLst>
                    <a:ext uri="{FF2B5EF4-FFF2-40B4-BE49-F238E27FC236}">
                      <a16:creationId xmlns:a16="http://schemas.microsoft.com/office/drawing/2014/main" id="{0AEED5F8-432E-57B0-BE09-54B51B4572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016375" y="891121"/>
                  <a:ext cx="4487054" cy="1738486"/>
                </a:xfrm>
                <a:prstGeom prst="rect">
                  <a:avLst/>
                </a:prstGeom>
              </p:spPr>
            </p:pic>
            <p:sp>
              <p:nvSpPr>
                <p:cNvPr id="65" name="文本框 44">
                  <a:extLst>
                    <a:ext uri="{FF2B5EF4-FFF2-40B4-BE49-F238E27FC236}">
                      <a16:creationId xmlns:a16="http://schemas.microsoft.com/office/drawing/2014/main" id="{241C5063-ECF6-DA0E-70A7-4F5B4568F493}"/>
                    </a:ext>
                  </a:extLst>
                </p:cNvPr>
                <p:cNvSpPr txBox="1"/>
                <p:nvPr/>
              </p:nvSpPr>
              <p:spPr>
                <a:xfrm>
                  <a:off x="7822145" y="1765243"/>
                  <a:ext cx="347759" cy="1885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l-GR" altLang="zh-CN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τ</a:t>
                  </a:r>
                  <a:r>
                    <a:rPr kumimoji="0" lang="en-US" altLang="zh-CN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_</a:t>
                  </a:r>
                  <a:r>
                    <a:rPr kumimoji="0" lang="en-US" altLang="zh-CN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i</a:t>
                  </a:r>
                  <a:endPara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6" name="文本框 45">
                  <a:extLst>
                    <a:ext uri="{FF2B5EF4-FFF2-40B4-BE49-F238E27FC236}">
                      <a16:creationId xmlns:a16="http://schemas.microsoft.com/office/drawing/2014/main" id="{05F8B8FF-21E8-C664-9298-F83C3A289833}"/>
                    </a:ext>
                  </a:extLst>
                </p:cNvPr>
                <p:cNvSpPr txBox="1"/>
                <p:nvPr/>
              </p:nvSpPr>
              <p:spPr>
                <a:xfrm>
                  <a:off x="8101512" y="1768677"/>
                  <a:ext cx="473089" cy="1759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l-GR" altLang="zh-CN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τ </a:t>
                  </a:r>
                  <a:r>
                    <a:rPr kumimoji="0" lang="en-US" altLang="zh-CN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_i+1</a:t>
                  </a:r>
                  <a:endParaRPr kumimoji="0" lang="zh-CN" alt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6BA67DAC-264E-0053-E877-A9E7236317F8}"/>
              </a:ext>
            </a:extLst>
          </p:cNvPr>
          <p:cNvSpPr txBox="1"/>
          <p:nvPr/>
        </p:nvSpPr>
        <p:spPr>
          <a:xfrm>
            <a:off x="5052057" y="2253006"/>
            <a:ext cx="17918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200" dirty="0"/>
              <a:t>FRB</a:t>
            </a:r>
            <a:r>
              <a:rPr lang="zh-CN" altLang="en-US" sz="1200" dirty="0"/>
              <a:t> </a:t>
            </a:r>
            <a:r>
              <a:rPr lang="en-US" altLang="zh-CN" sz="1200" dirty="0"/>
              <a:t>with fluence larger than a threshold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zh-CN" sz="1200" dirty="0"/>
              <a:t>Waiting time as interval between two continuous bursts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200" dirty="0"/>
              <a:t>For different thresholds, waiting time is different</a:t>
            </a:r>
          </a:p>
        </p:txBody>
      </p:sp>
    </p:spTree>
    <p:extLst>
      <p:ext uri="{BB962C8B-B14F-4D97-AF65-F5344CB8AC3E}">
        <p14:creationId xmlns:p14="http://schemas.microsoft.com/office/powerpoint/2010/main" val="231359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426"/>
    </mc:Choice>
    <mc:Fallback>
      <p:transition spd="slow" advTm="23142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E1043-79B6-9B22-D763-162792A66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BF034EE-F217-441F-3B04-C9E1A775A0A7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86E9F6-F3B3-A184-A775-4CBB39FDE24A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文本框 7">
            <a:extLst>
              <a:ext uri="{FF2B5EF4-FFF2-40B4-BE49-F238E27FC236}">
                <a16:creationId xmlns:a16="http://schemas.microsoft.com/office/drawing/2014/main" id="{149DEEE8-B00A-FF09-7C7F-D9917046F723}"/>
              </a:ext>
            </a:extLst>
          </p:cNvPr>
          <p:cNvSpPr txBox="1"/>
          <p:nvPr/>
        </p:nvSpPr>
        <p:spPr>
          <a:xfrm>
            <a:off x="257100" y="1243194"/>
            <a:ext cx="5936310" cy="3826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66000"/>
                  <a:satMod val="160000"/>
                  <a:tint val="44500"/>
                  <a:satMod val="160000"/>
                </a:schemeClr>
              </a:gs>
              <a:gs pos="100000">
                <a:schemeClr val="accent1">
                  <a:tint val="66000"/>
                  <a:satMod val="16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Scale transformation of t and P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(</a:t>
            </a:r>
            <a:r>
              <a:rPr lang="en-US" altLang="zh-CN" sz="1400" dirty="0"/>
              <a:t>Corral, PRL, 92, 2004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6565F7-C1EB-1F0B-040C-58691779F109}"/>
              </a:ext>
            </a:extLst>
          </p:cNvPr>
          <p:cNvGrpSpPr/>
          <p:nvPr/>
        </p:nvGrpSpPr>
        <p:grpSpPr>
          <a:xfrm>
            <a:off x="546342" y="257437"/>
            <a:ext cx="11193457" cy="853641"/>
            <a:chOff x="546343" y="200287"/>
            <a:chExt cx="7236551" cy="853641"/>
          </a:xfrm>
        </p:grpSpPr>
        <p:sp>
          <p:nvSpPr>
            <p:cNvPr id="37" name="标题 1">
              <a:extLst>
                <a:ext uri="{FF2B5EF4-FFF2-40B4-BE49-F238E27FC236}">
                  <a16:creationId xmlns:a16="http://schemas.microsoft.com/office/drawing/2014/main" id="{6D76F6C6-A249-753C-59F6-21FBD3811CD5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8" name="文本框 21">
              <a:extLst>
                <a:ext uri="{FF2B5EF4-FFF2-40B4-BE49-F238E27FC236}">
                  <a16:creationId xmlns:a16="http://schemas.microsoft.com/office/drawing/2014/main" id="{6235471F-C1E1-82FC-E0C6-FE99AEFB04BC}"/>
                </a:ext>
              </a:extLst>
            </p:cNvPr>
            <p:cNvSpPr txBox="1"/>
            <p:nvPr/>
          </p:nvSpPr>
          <p:spPr>
            <a:xfrm>
              <a:off x="2679654" y="358547"/>
              <a:ext cx="5103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A unified scale invariant waiting time distribution is needed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标题 1">
              <a:extLst>
                <a:ext uri="{FF2B5EF4-FFF2-40B4-BE49-F238E27FC236}">
                  <a16:creationId xmlns:a16="http://schemas.microsoft.com/office/drawing/2014/main" id="{1DC46311-3DBE-350A-E18F-BCF921284625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1997833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b="1" dirty="0">
                  <a:solidFill>
                    <a:srgbClr val="08489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–Waiting time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cxnSp>
        <p:nvCxnSpPr>
          <p:cNvPr id="5" name="直接箭头连接符 48">
            <a:extLst>
              <a:ext uri="{FF2B5EF4-FFF2-40B4-BE49-F238E27FC236}">
                <a16:creationId xmlns:a16="http://schemas.microsoft.com/office/drawing/2014/main" id="{C3D00F29-4724-7317-80DB-F61987A4FA26}"/>
              </a:ext>
            </a:extLst>
          </p:cNvPr>
          <p:cNvCxnSpPr>
            <a:cxnSpLocks/>
          </p:cNvCxnSpPr>
          <p:nvPr/>
        </p:nvCxnSpPr>
        <p:spPr>
          <a:xfrm>
            <a:off x="5115893" y="5292469"/>
            <a:ext cx="98010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D6E7363-1BF8-65AF-C4C4-C66216B81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4" y="3994246"/>
            <a:ext cx="4944979" cy="25132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A9BF0-0389-4FBB-534F-50F4ECFAD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410" y="4077434"/>
            <a:ext cx="5334786" cy="24100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DCB8E4-0B13-5C64-615C-9248F93B2CC8}"/>
                  </a:ext>
                </a:extLst>
              </p:cNvPr>
              <p:cNvSpPr txBox="1"/>
              <p:nvPr/>
            </p:nvSpPr>
            <p:spPr>
              <a:xfrm>
                <a:off x="1773528" y="1951858"/>
                <a:ext cx="1383986" cy="592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DCB8E4-0B13-5C64-615C-9248F93B2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528" y="1951858"/>
                <a:ext cx="1383986" cy="5927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090068-4BB7-F107-BDF7-3A0062C3D0AE}"/>
                  </a:ext>
                </a:extLst>
              </p:cNvPr>
              <p:cNvSpPr txBox="1"/>
              <p:nvPr/>
            </p:nvSpPr>
            <p:spPr>
              <a:xfrm>
                <a:off x="1621128" y="2691459"/>
                <a:ext cx="19208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090068-4BB7-F107-BDF7-3A0062C3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128" y="2691459"/>
                <a:ext cx="1920846" cy="276999"/>
              </a:xfrm>
              <a:prstGeom prst="rect">
                <a:avLst/>
              </a:prstGeom>
              <a:blipFill>
                <a:blip r:embed="rId6"/>
                <a:stretch>
                  <a:fillRect l="-658" t="-4545" r="-3947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3D0BF1-405F-531A-7567-716FB4011828}"/>
                  </a:ext>
                </a:extLst>
              </p:cNvPr>
              <p:cNvSpPr txBox="1"/>
              <p:nvPr/>
            </p:nvSpPr>
            <p:spPr>
              <a:xfrm>
                <a:off x="3054743" y="2134280"/>
                <a:ext cx="70790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𝐻𝑒𝑟𝑒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acc>
                  </m:oMath>
                </a14:m>
                <a:r>
                  <a:rPr lang="en-US" dirty="0"/>
                  <a:t> is the average waiting time with the threshold I, and t &gt; 1 s.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3D0BF1-405F-531A-7567-716FB4011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743" y="2134280"/>
                <a:ext cx="7079071" cy="369332"/>
              </a:xfrm>
              <a:prstGeom prst="rect">
                <a:avLst/>
              </a:prstGeom>
              <a:blipFill>
                <a:blip r:embed="rId7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E3AC1C7-8D05-9C38-5E05-104EB2384B64}"/>
              </a:ext>
            </a:extLst>
          </p:cNvPr>
          <p:cNvSpPr txBox="1"/>
          <p:nvPr/>
        </p:nvSpPr>
        <p:spPr>
          <a:xfrm>
            <a:off x="755899" y="3275719"/>
            <a:ext cx="2401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Scaling law: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EA2B05-DCC9-3D53-8D4C-6100CCD4A9F1}"/>
                  </a:ext>
                </a:extLst>
              </p:cNvPr>
              <p:cNvSpPr txBox="1"/>
              <p:nvPr/>
            </p:nvSpPr>
            <p:spPr>
              <a:xfrm>
                <a:off x="2128207" y="3197236"/>
                <a:ext cx="1853071" cy="526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acc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acc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EA2B05-DCC9-3D53-8D4C-6100CCD4A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207" y="3197236"/>
                <a:ext cx="1853071" cy="526298"/>
              </a:xfrm>
              <a:prstGeom prst="rect">
                <a:avLst/>
              </a:prstGeom>
              <a:blipFill>
                <a:blip r:embed="rId8"/>
                <a:stretch>
                  <a:fillRect l="-2041" t="-4651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9EF53C8-1D24-0442-1742-C081FF550CD0}"/>
              </a:ext>
            </a:extLst>
          </p:cNvPr>
          <p:cNvSpPr txBox="1"/>
          <p:nvPr/>
        </p:nvSpPr>
        <p:spPr>
          <a:xfrm>
            <a:off x="4408602" y="6322838"/>
            <a:ext cx="337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Du et al., </a:t>
            </a:r>
            <a:r>
              <a:rPr lang="en-US" altLang="zh-CN" dirty="0">
                <a:solidFill>
                  <a:schemeClr val="accent1"/>
                </a:solidFill>
              </a:rPr>
              <a:t>MNRASL,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531,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2024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23FB45-8122-B867-E24A-E370D39FE619}"/>
              </a:ext>
            </a:extLst>
          </p:cNvPr>
          <p:cNvSpPr txBox="1"/>
          <p:nvPr/>
        </p:nvSpPr>
        <p:spPr>
          <a:xfrm>
            <a:off x="-1234911" y="31674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FBE8D42-AC97-01FE-4057-7C2C10FEC96D}"/>
                  </a:ext>
                </a:extLst>
              </p:cNvPr>
              <p:cNvSpPr txBox="1"/>
              <p:nvPr/>
            </p:nvSpPr>
            <p:spPr>
              <a:xfrm>
                <a:off x="7159665" y="3164331"/>
                <a:ext cx="1775293" cy="521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(1+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FBE8D42-AC97-01FE-4057-7C2C10FEC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9665" y="3164331"/>
                <a:ext cx="1775293" cy="521040"/>
              </a:xfrm>
              <a:prstGeom prst="rect">
                <a:avLst/>
              </a:prstGeom>
              <a:blipFill>
                <a:blip r:embed="rId9"/>
                <a:stretch>
                  <a:fillRect l="-2128" r="-70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0C8E7A5-D1BE-9A91-A8A4-8E23E778CD84}"/>
                  </a:ext>
                </a:extLst>
              </p:cNvPr>
              <p:cNvSpPr txBox="1"/>
              <p:nvPr/>
            </p:nvSpPr>
            <p:spPr>
              <a:xfrm>
                <a:off x="9012025" y="3321885"/>
                <a:ext cx="26143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𝑝𝑎𝑟𝑎𝑚𝑒𝑡𝑒𝑟𝑠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0C8E7A5-D1BE-9A91-A8A4-8E23E778C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025" y="3321885"/>
                <a:ext cx="2614369" cy="276999"/>
              </a:xfrm>
              <a:prstGeom prst="rect">
                <a:avLst/>
              </a:prstGeom>
              <a:blipFill>
                <a:blip r:embed="rId10"/>
                <a:stretch>
                  <a:fillRect t="-8696" r="-193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B1A25DC-3E4A-93C0-C3A5-585F3BE39B71}"/>
              </a:ext>
            </a:extLst>
          </p:cNvPr>
          <p:cNvSpPr txBox="1"/>
          <p:nvPr/>
        </p:nvSpPr>
        <p:spPr>
          <a:xfrm>
            <a:off x="1528763" y="3846443"/>
            <a:ext cx="1820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FRB 121102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E1647E-38AB-C580-410B-4667260FF83A}"/>
              </a:ext>
            </a:extLst>
          </p:cNvPr>
          <p:cNvSpPr txBox="1"/>
          <p:nvPr/>
        </p:nvSpPr>
        <p:spPr>
          <a:xfrm>
            <a:off x="8313090" y="3783902"/>
            <a:ext cx="1820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FRB 121102</a:t>
            </a:r>
          </a:p>
        </p:txBody>
      </p:sp>
    </p:spTree>
    <p:extLst>
      <p:ext uri="{BB962C8B-B14F-4D97-AF65-F5344CB8AC3E}">
        <p14:creationId xmlns:p14="http://schemas.microsoft.com/office/powerpoint/2010/main" val="2492428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328"/>
    </mc:Choice>
    <mc:Fallback>
      <p:transition spd="slow" advTm="14032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E95F-1956-1599-FEB0-6588DF02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4F9B6CE-B475-3291-5298-DA577186AEA9}"/>
              </a:ext>
            </a:extLst>
          </p:cNvPr>
          <p:cNvGrpSpPr/>
          <p:nvPr/>
        </p:nvGrpSpPr>
        <p:grpSpPr>
          <a:xfrm>
            <a:off x="337414" y="258427"/>
            <a:ext cx="10861834" cy="853641"/>
            <a:chOff x="546343" y="200287"/>
            <a:chExt cx="9330530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67FF790B-79DC-4376-4519-7A81C3708F30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035C01C3-3B80-E446-7CF8-023F366D6019}"/>
                </a:ext>
              </a:extLst>
            </p:cNvPr>
            <p:cNvSpPr txBox="1"/>
            <p:nvPr/>
          </p:nvSpPr>
          <p:spPr>
            <a:xfrm>
              <a:off x="4273012" y="386697"/>
              <a:ext cx="56038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489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BB6371DD-972F-0098-5093-B8F678113A02}"/>
                </a:ext>
              </a:extLst>
            </p:cNvPr>
            <p:cNvSpPr txBox="1">
              <a:spLocks/>
            </p:cNvSpPr>
            <p:nvPr/>
          </p:nvSpPr>
          <p:spPr>
            <a:xfrm>
              <a:off x="681819" y="200287"/>
              <a:ext cx="3251085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b="1" dirty="0">
                  <a:solidFill>
                    <a:srgbClr val="08489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 – Waiting time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3FFAE3A-7717-0995-AE50-7C134B6A3603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" name="矩形 17">
            <a:extLst>
              <a:ext uri="{FF2B5EF4-FFF2-40B4-BE49-F238E27FC236}">
                <a16:creationId xmlns:a16="http://schemas.microsoft.com/office/drawing/2014/main" id="{F8A25207-2252-FBED-5377-BC0720C6843E}"/>
              </a:ext>
            </a:extLst>
          </p:cNvPr>
          <p:cNvSpPr/>
          <p:nvPr/>
        </p:nvSpPr>
        <p:spPr>
          <a:xfrm>
            <a:off x="5122581" y="2098483"/>
            <a:ext cx="6739417" cy="4276549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C3399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7" name="内容占位符 3">
            <a:extLst>
              <a:ext uri="{FF2B5EF4-FFF2-40B4-BE49-F238E27FC236}">
                <a16:creationId xmlns:a16="http://schemas.microsoft.com/office/drawing/2014/main" id="{8BA0ECD6-473A-7061-5491-DC0ADE362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68448" y="2887007"/>
            <a:ext cx="3159419" cy="3570813"/>
          </a:xfrm>
          <a:prstGeom prst="rect">
            <a:avLst/>
          </a:prstGeom>
        </p:spPr>
      </p:pic>
      <p:grpSp>
        <p:nvGrpSpPr>
          <p:cNvPr id="54" name="组合 53">
            <a:extLst>
              <a:ext uri="{FF2B5EF4-FFF2-40B4-BE49-F238E27FC236}">
                <a16:creationId xmlns:a16="http://schemas.microsoft.com/office/drawing/2014/main" id="{9FF72598-2879-5F5A-7345-71D625B73A49}"/>
              </a:ext>
            </a:extLst>
          </p:cNvPr>
          <p:cNvGrpSpPr/>
          <p:nvPr/>
        </p:nvGrpSpPr>
        <p:grpSpPr>
          <a:xfrm>
            <a:off x="5127704" y="2597507"/>
            <a:ext cx="3547786" cy="3966075"/>
            <a:chOff x="7237039" y="1656301"/>
            <a:chExt cx="4793887" cy="4735864"/>
          </a:xfrm>
        </p:grpSpPr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139FD702-E9D5-59B0-150A-6364B62C6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7039" y="1934867"/>
              <a:ext cx="4793887" cy="4457298"/>
            </a:xfrm>
            <a:prstGeom prst="rect">
              <a:avLst/>
            </a:prstGeom>
          </p:spPr>
        </p:pic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1342EFB-A5CE-3C51-F2A4-0A1AE277121A}"/>
                </a:ext>
              </a:extLst>
            </p:cNvPr>
            <p:cNvSpPr txBox="1"/>
            <p:nvPr/>
          </p:nvSpPr>
          <p:spPr>
            <a:xfrm>
              <a:off x="8521768" y="1656301"/>
              <a:ext cx="3147105" cy="442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FRB 20220912A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9A9CD984-5FA3-608C-E50B-1CCD98631FA3}"/>
                </a:ext>
              </a:extLst>
            </p:cNvPr>
            <p:cNvCxnSpPr>
              <a:cxnSpLocks/>
            </p:cNvCxnSpPr>
            <p:nvPr/>
          </p:nvCxnSpPr>
          <p:spPr>
            <a:xfrm>
              <a:off x="9542230" y="2791732"/>
              <a:ext cx="0" cy="1643975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738DF9AF-F0DE-D461-F591-2760C3DC2CD6}"/>
              </a:ext>
            </a:extLst>
          </p:cNvPr>
          <p:cNvSpPr txBox="1"/>
          <p:nvPr/>
        </p:nvSpPr>
        <p:spPr>
          <a:xfrm>
            <a:off x="9856227" y="2588122"/>
            <a:ext cx="1309220" cy="274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FRB 20201124A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C60A7270-DF08-17FD-26C0-4DE609894844}"/>
              </a:ext>
            </a:extLst>
          </p:cNvPr>
          <p:cNvCxnSpPr>
            <a:cxnSpLocks/>
          </p:cNvCxnSpPr>
          <p:nvPr/>
        </p:nvCxnSpPr>
        <p:spPr>
          <a:xfrm>
            <a:off x="10510837" y="3741665"/>
            <a:ext cx="0" cy="1406901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8DFF809F-E8E9-7691-FF1D-F30E0E7BFBE8}"/>
              </a:ext>
            </a:extLst>
          </p:cNvPr>
          <p:cNvCxnSpPr>
            <a:cxnSpLocks/>
          </p:cNvCxnSpPr>
          <p:nvPr/>
        </p:nvCxnSpPr>
        <p:spPr>
          <a:xfrm>
            <a:off x="11199248" y="4016588"/>
            <a:ext cx="0" cy="181709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506B22E-1B2F-EC05-8DBD-DD1975DF6760}"/>
              </a:ext>
            </a:extLst>
          </p:cNvPr>
          <p:cNvSpPr txBox="1"/>
          <p:nvPr/>
        </p:nvSpPr>
        <p:spPr>
          <a:xfrm>
            <a:off x="567403" y="1360865"/>
            <a:ext cx="267228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7030A0"/>
                </a:solidFill>
              </a:rPr>
              <a:t>Three main properties: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Scale invariance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DEBE3B-C45E-7464-C5B6-F12C41A228C2}"/>
                  </a:ext>
                </a:extLst>
              </p:cNvPr>
              <p:cNvSpPr txBox="1"/>
              <p:nvPr/>
            </p:nvSpPr>
            <p:spPr>
              <a:xfrm>
                <a:off x="1420075" y="2157498"/>
                <a:ext cx="1853071" cy="526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acc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acc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DEBE3B-C45E-7464-C5B6-F12C41A22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075" y="2157498"/>
                <a:ext cx="1853071" cy="526298"/>
              </a:xfrm>
              <a:prstGeom prst="rect">
                <a:avLst/>
              </a:prstGeom>
              <a:blipFill>
                <a:blip r:embed="rId5"/>
                <a:stretch>
                  <a:fillRect l="-2041" t="-2326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6BED4ED-D96D-7B99-1B2B-54381CF2BE1D}"/>
              </a:ext>
            </a:extLst>
          </p:cNvPr>
          <p:cNvSpPr txBox="1"/>
          <p:nvPr/>
        </p:nvSpPr>
        <p:spPr>
          <a:xfrm>
            <a:off x="696866" y="2667730"/>
            <a:ext cx="4261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Note:</a:t>
            </a:r>
            <a:r>
              <a:rPr lang="en-US" dirty="0"/>
              <a:t> this hints that there is maybe no characteristic time scale, such as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 hidden periodicity—just scale-free dynamics.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D6766C-25B1-3462-E4CE-1C80F97B677B}"/>
              </a:ext>
            </a:extLst>
          </p:cNvPr>
          <p:cNvSpPr txBox="1"/>
          <p:nvPr/>
        </p:nvSpPr>
        <p:spPr>
          <a:xfrm>
            <a:off x="567403" y="3851993"/>
            <a:ext cx="4425715" cy="1296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/>
              <a:t>Universality</a:t>
            </a:r>
          </a:p>
          <a:p>
            <a:pPr>
              <a:lnSpc>
                <a:spcPct val="150000"/>
              </a:lnSpc>
            </a:pPr>
            <a:r>
              <a:rPr lang="en-US" dirty="0"/>
              <a:t>     Scaling behavior emerges across three   different sources, and four datasets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9C92E1-9A92-2F85-04A5-15B8FDBE076C}"/>
              </a:ext>
            </a:extLst>
          </p:cNvPr>
          <p:cNvSpPr txBox="1"/>
          <p:nvPr/>
        </p:nvSpPr>
        <p:spPr>
          <a:xfrm>
            <a:off x="567403" y="5361126"/>
            <a:ext cx="131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Cluster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C49EC38-A3E3-FBAC-2B36-5A5EF21DE669}"/>
                  </a:ext>
                </a:extLst>
              </p:cNvPr>
              <p:cNvSpPr txBox="1"/>
              <p:nvPr/>
            </p:nvSpPr>
            <p:spPr>
              <a:xfrm>
                <a:off x="2346611" y="5279619"/>
                <a:ext cx="1775293" cy="5210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(1+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C49EC38-A3E3-FBAC-2B36-5A5EF21DE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611" y="5279619"/>
                <a:ext cx="1775293" cy="521040"/>
              </a:xfrm>
              <a:prstGeom prst="rect">
                <a:avLst/>
              </a:prstGeom>
              <a:blipFill>
                <a:blip r:embed="rId6"/>
                <a:stretch>
                  <a:fillRect l="-283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18E3B51-3F52-E2DF-E9C7-21C8B20AFC12}"/>
              </a:ext>
            </a:extLst>
          </p:cNvPr>
          <p:cNvSpPr txBox="1"/>
          <p:nvPr/>
        </p:nvSpPr>
        <p:spPr>
          <a:xfrm>
            <a:off x="866040" y="5847532"/>
            <a:ext cx="426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Non-random, fat tail distribution imply possible many  extreme bursts clustering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74FB10-8BE3-CBFE-AEFB-4D671A610587}"/>
              </a:ext>
            </a:extLst>
          </p:cNvPr>
          <p:cNvSpPr txBox="1"/>
          <p:nvPr/>
        </p:nvSpPr>
        <p:spPr>
          <a:xfrm>
            <a:off x="7354265" y="1558799"/>
            <a:ext cx="337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Du et al., </a:t>
            </a:r>
            <a:r>
              <a:rPr lang="en-US" altLang="zh-CN" dirty="0">
                <a:solidFill>
                  <a:schemeClr val="accent1"/>
                </a:solidFill>
              </a:rPr>
              <a:t>MNRASL,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531,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2024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708"/>
    </mc:Choice>
    <mc:Fallback>
      <p:transition spd="slow" advTm="22570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FCAD8-C86D-E8F3-894D-8DE6452FD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0228CA4-E16D-B2F2-24A7-CA901C9631A7}"/>
              </a:ext>
            </a:extLst>
          </p:cNvPr>
          <p:cNvGrpSpPr/>
          <p:nvPr/>
        </p:nvGrpSpPr>
        <p:grpSpPr>
          <a:xfrm>
            <a:off x="337414" y="258427"/>
            <a:ext cx="10208003" cy="853641"/>
            <a:chOff x="546343" y="200287"/>
            <a:chExt cx="8768876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CE0CFB41-355C-7751-B7D1-21B4EC2E64A1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86F60759-18C0-6B32-1BED-DA0141C829CE}"/>
                </a:ext>
              </a:extLst>
            </p:cNvPr>
            <p:cNvSpPr txBox="1"/>
            <p:nvPr/>
          </p:nvSpPr>
          <p:spPr>
            <a:xfrm>
              <a:off x="3399744" y="322540"/>
              <a:ext cx="59154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--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 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The results compared with solar flares and EQs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489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2276CBC8-1F1E-9551-134D-1F9D7C3DC406}"/>
                </a:ext>
              </a:extLst>
            </p:cNvPr>
            <p:cNvSpPr txBox="1">
              <a:spLocks/>
            </p:cNvSpPr>
            <p:nvPr/>
          </p:nvSpPr>
          <p:spPr>
            <a:xfrm>
              <a:off x="681819" y="200287"/>
              <a:ext cx="2717924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b="1" dirty="0">
                  <a:solidFill>
                    <a:srgbClr val="08489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 – Waiting time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29D48CC-9102-7638-C76D-52991CE78309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5CF706-0AD0-0395-138B-362087B9606D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F02939-F21D-2F88-6B6D-B077AD03D0DD}"/>
              </a:ext>
            </a:extLst>
          </p:cNvPr>
          <p:cNvGrpSpPr/>
          <p:nvPr/>
        </p:nvGrpSpPr>
        <p:grpSpPr>
          <a:xfrm>
            <a:off x="233458" y="1310326"/>
            <a:ext cx="6993208" cy="5371203"/>
            <a:chOff x="5377856" y="1820849"/>
            <a:chExt cx="6437614" cy="4898387"/>
          </a:xfrm>
        </p:grpSpPr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BA25187C-114B-8E71-3293-1266228980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36343" y="2703814"/>
              <a:ext cx="0" cy="3920331"/>
            </a:xfrm>
            <a:prstGeom prst="line">
              <a:avLst/>
            </a:prstGeom>
            <a:ln w="28575" cmpd="thinThick">
              <a:prstDash val="dash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FBB45B7-D17D-05C2-1FC5-2616F2B5F3E2}"/>
                </a:ext>
              </a:extLst>
            </p:cNvPr>
            <p:cNvGrpSpPr/>
            <p:nvPr/>
          </p:nvGrpSpPr>
          <p:grpSpPr>
            <a:xfrm>
              <a:off x="5377856" y="1820849"/>
              <a:ext cx="6437614" cy="4898387"/>
              <a:chOff x="5377856" y="1820849"/>
              <a:chExt cx="6437614" cy="4898387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BE8BE512-9F4E-5A1D-0B89-22AC5F256FCE}"/>
                  </a:ext>
                </a:extLst>
              </p:cNvPr>
              <p:cNvGrpSpPr/>
              <p:nvPr/>
            </p:nvGrpSpPr>
            <p:grpSpPr>
              <a:xfrm>
                <a:off x="5377856" y="1820849"/>
                <a:ext cx="6437614" cy="4898387"/>
                <a:chOff x="546342" y="1914525"/>
                <a:chExt cx="6437614" cy="4806950"/>
              </a:xfrm>
            </p:grpSpPr>
            <p:sp>
              <p:nvSpPr>
                <p:cNvPr id="23" name="矩形 17">
                  <a:extLst>
                    <a:ext uri="{FF2B5EF4-FFF2-40B4-BE49-F238E27FC236}">
                      <a16:creationId xmlns:a16="http://schemas.microsoft.com/office/drawing/2014/main" id="{1E32CC2B-1646-09CF-6D56-4BBD744082C7}"/>
                    </a:ext>
                  </a:extLst>
                </p:cNvPr>
                <p:cNvSpPr/>
                <p:nvPr/>
              </p:nvSpPr>
              <p:spPr>
                <a:xfrm>
                  <a:off x="546342" y="1914525"/>
                  <a:ext cx="6437614" cy="4806950"/>
                </a:xfrm>
                <a:prstGeom prst="rect">
                  <a:avLst/>
                </a:prstGeom>
                <a:noFill/>
                <a:ln w="19050">
                  <a:solidFill>
                    <a:srgbClr val="7030A0">
                      <a:alpha val="30000"/>
                    </a:srgbClr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CC3399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9" name="文本框 7">
                  <a:extLst>
                    <a:ext uri="{FF2B5EF4-FFF2-40B4-BE49-F238E27FC236}">
                      <a16:creationId xmlns:a16="http://schemas.microsoft.com/office/drawing/2014/main" id="{DBA0A26F-4F69-BE9B-F386-33291E3B1D40}"/>
                    </a:ext>
                  </a:extLst>
                </p:cNvPr>
                <p:cNvSpPr txBox="1"/>
                <p:nvPr/>
              </p:nvSpPr>
              <p:spPr>
                <a:xfrm>
                  <a:off x="1111489" y="2384592"/>
                  <a:ext cx="2197158" cy="361521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8489F"/>
                      </a:solidFill>
                      <a:effectLst/>
                      <a:uLnTx/>
                      <a:uFillTx/>
                      <a:latin typeface="黑体" panose="02010609060101010101" pitchFamily="49" charset="-122"/>
                      <a:ea typeface="黑体" panose="02010609060101010101" pitchFamily="49" charset="-122"/>
                      <a:cs typeface="+mn-cs"/>
                    </a:rPr>
                    <a:t>EQs</a:t>
                  </a:r>
                </a:p>
              </p:txBody>
            </p:sp>
            <p:sp>
              <p:nvSpPr>
                <p:cNvPr id="33" name="文本框 7">
                  <a:extLst>
                    <a:ext uri="{FF2B5EF4-FFF2-40B4-BE49-F238E27FC236}">
                      <a16:creationId xmlns:a16="http://schemas.microsoft.com/office/drawing/2014/main" id="{E1DBAED5-6643-7580-0FD5-48AF2BFF5605}"/>
                    </a:ext>
                  </a:extLst>
                </p:cNvPr>
                <p:cNvSpPr txBox="1"/>
                <p:nvPr/>
              </p:nvSpPr>
              <p:spPr>
                <a:xfrm>
                  <a:off x="4579576" y="2389403"/>
                  <a:ext cx="1929633" cy="361521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8489F"/>
                      </a:solidFill>
                      <a:effectLst/>
                      <a:uLnTx/>
                      <a:uFillTx/>
                      <a:latin typeface="黑体" panose="02010609060101010101" pitchFamily="49" charset="-122"/>
                      <a:ea typeface="黑体" panose="02010609060101010101" pitchFamily="49" charset="-122"/>
                      <a:cs typeface="+mn-cs"/>
                    </a:rPr>
                    <a:t>Solar flares</a:t>
                  </a:r>
                </a:p>
              </p:txBody>
            </p:sp>
          </p:grpSp>
          <p:pic>
            <p:nvPicPr>
              <p:cNvPr id="63" name="图片 62">
                <a:extLst>
                  <a:ext uri="{FF2B5EF4-FFF2-40B4-BE49-F238E27FC236}">
                    <a16:creationId xmlns:a16="http://schemas.microsoft.com/office/drawing/2014/main" id="{A4E3AF10-1B80-5F2F-C259-40208B9218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2676" y="4454171"/>
                <a:ext cx="3452101" cy="2169974"/>
              </a:xfrm>
              <a:prstGeom prst="rect">
                <a:avLst/>
              </a:prstGeom>
            </p:spPr>
          </p:pic>
          <p:pic>
            <p:nvPicPr>
              <p:cNvPr id="64" name="图片 63">
                <a:extLst>
                  <a:ext uri="{FF2B5EF4-FFF2-40B4-BE49-F238E27FC236}">
                    <a16:creationId xmlns:a16="http://schemas.microsoft.com/office/drawing/2014/main" id="{061B7946-9410-C22D-C8DE-3833BB07D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5821" y="3152673"/>
                <a:ext cx="1802650" cy="404532"/>
              </a:xfrm>
              <a:prstGeom prst="rect">
                <a:avLst/>
              </a:prstGeom>
            </p:spPr>
          </p:pic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D9FECDAD-CBC1-68C3-BA3E-A542E9C6B794}"/>
                  </a:ext>
                </a:extLst>
              </p:cNvPr>
              <p:cNvSpPr txBox="1"/>
              <p:nvPr/>
            </p:nvSpPr>
            <p:spPr>
              <a:xfrm>
                <a:off x="5618734" y="3887733"/>
                <a:ext cx="3117872" cy="280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99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Gamma</a:t>
                </a:r>
                <a:r>
                  <a:rPr lang="en-US" altLang="zh-CN" sz="1400" dirty="0">
                    <a:solidFill>
                      <a:srgbClr val="CC3399"/>
                    </a:solidFill>
                    <a:latin typeface="等线" panose="020F0502020204030204"/>
                    <a:ea typeface="等线" panose="02010600030101010101" pitchFamily="2" charset="-122"/>
                  </a:rPr>
                  <a:t> distribution</a:t>
                </a: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, 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Corral, PRL, 92, 2004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pic>
            <p:nvPicPr>
              <p:cNvPr id="66" name="内容占位符 3">
                <a:extLst>
                  <a:ext uri="{FF2B5EF4-FFF2-40B4-BE49-F238E27FC236}">
                    <a16:creationId xmlns:a16="http://schemas.microsoft.com/office/drawing/2014/main" id="{A2BFE421-122B-719F-8C2D-76BC27DE0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12723" y="4466279"/>
                <a:ext cx="2777938" cy="2200100"/>
              </a:xfrm>
              <a:prstGeom prst="rect">
                <a:avLst/>
              </a:prstGeom>
            </p:spPr>
          </p:pic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F0A93A05-DEDB-C6E3-5C66-07A8FE2ADBD8}"/>
                  </a:ext>
                </a:extLst>
              </p:cNvPr>
              <p:cNvSpPr txBox="1"/>
              <p:nvPr/>
            </p:nvSpPr>
            <p:spPr>
              <a:xfrm>
                <a:off x="8997911" y="3899769"/>
                <a:ext cx="2569298" cy="4771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99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Pareto </a:t>
                </a:r>
                <a:r>
                  <a:rPr lang="en-US" altLang="zh-CN" sz="1400" dirty="0">
                    <a:solidFill>
                      <a:srgbClr val="CC3399"/>
                    </a:solidFill>
                    <a:latin typeface="等线" panose="020F0502020204030204"/>
                    <a:ea typeface="等线" panose="02010600030101010101" pitchFamily="2" charset="-122"/>
                  </a:rPr>
                  <a:t>distribution, </a:t>
                </a:r>
                <a:r>
                  <a:rPr lang="en-US" altLang="zh-CN" sz="1400" dirty="0">
                    <a:latin typeface="等线" panose="020F0502020204030204"/>
                    <a:ea typeface="等线" panose="02010600030101010101" pitchFamily="2" charset="-122"/>
                  </a:rPr>
                  <a:t>the same with FRB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+mn-cs"/>
                  </a:rPr>
                  <a:t>,</a:t>
                </a:r>
                <a:r>
                  <a:rPr lang="zh-CN" altLang="en-US" sz="1400" dirty="0"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Baiesi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, 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PRL, 96, 2006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61DAD158-CFA7-9CCD-80BD-E6DE6909C2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22531" y="3168207"/>
                <a:ext cx="1152525" cy="419100"/>
              </a:xfrm>
              <a:prstGeom prst="rect">
                <a:avLst/>
              </a:prstGeom>
              <a:ln>
                <a:solidFill>
                  <a:srgbClr val="CC3399"/>
                </a:solidFill>
              </a:ln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17DC192-BD67-2A1A-E975-D3E65E35B882}"/>
              </a:ext>
            </a:extLst>
          </p:cNvPr>
          <p:cNvSpPr txBox="1"/>
          <p:nvPr/>
        </p:nvSpPr>
        <p:spPr>
          <a:xfrm>
            <a:off x="7564985" y="1310326"/>
            <a:ext cx="4343060" cy="2127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/>
              <a:t>Scale invariance make the comparison for different energy scale systems possible, such as solar flares, EQs</a:t>
            </a:r>
            <a:r>
              <a:rPr lang="zh-CN" altLang="en-US" dirty="0"/>
              <a:t> </a:t>
            </a:r>
            <a:r>
              <a:rPr lang="en-US" altLang="zh-CN" dirty="0"/>
              <a:t>et al.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/>
              <a:t>Possible dual analogy for underlying mechanism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A59F43-0563-19C1-38A4-DF8622407C64}"/>
              </a:ext>
            </a:extLst>
          </p:cNvPr>
          <p:cNvSpPr txBox="1"/>
          <p:nvPr/>
        </p:nvSpPr>
        <p:spPr>
          <a:xfrm>
            <a:off x="7964659" y="3476499"/>
            <a:ext cx="394338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Longer than about 1 second, analogous to solar flares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Short than about 1 second, analogous to EQs (</a:t>
            </a:r>
            <a:r>
              <a:rPr lang="en-US" dirty="0">
                <a:solidFill>
                  <a:srgbClr val="7030A0"/>
                </a:solidFill>
              </a:rPr>
              <a:t>Totani, MNRAS, 2023</a:t>
            </a:r>
            <a:r>
              <a:rPr lang="en-US" dirty="0"/>
              <a:t>)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This 1-second threshold may reflect the dynamic timescale of magnetar crusts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5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D0F99-7683-451D-9319-E36F0E4E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C98F6B9-764F-197E-BA26-3DF987FCA56C}"/>
              </a:ext>
            </a:extLst>
          </p:cNvPr>
          <p:cNvGrpSpPr/>
          <p:nvPr/>
        </p:nvGrpSpPr>
        <p:grpSpPr>
          <a:xfrm>
            <a:off x="337414" y="258427"/>
            <a:ext cx="10751000" cy="853641"/>
            <a:chOff x="546343" y="200287"/>
            <a:chExt cx="9235322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7E76521F-41A5-A97D-79B5-AA275CDF17F1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0552206A-7E42-8355-DDC1-8AE5D2EF8CF0}"/>
                </a:ext>
              </a:extLst>
            </p:cNvPr>
            <p:cNvSpPr txBox="1"/>
            <p:nvPr/>
          </p:nvSpPr>
          <p:spPr>
            <a:xfrm>
              <a:off x="4440960" y="314218"/>
              <a:ext cx="53407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Cluster emerge from waiting time sequences 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99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 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489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3DB73968-61E2-3BDB-3783-ED9C79D74323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3759139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2 -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Memory in Repeating FRBs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5" name="文本框 11">
            <a:extLst>
              <a:ext uri="{FF2B5EF4-FFF2-40B4-BE49-F238E27FC236}">
                <a16:creationId xmlns:a16="http://schemas.microsoft.com/office/drawing/2014/main" id="{14B95713-7DA8-D692-3D1A-234AD713D0D8}"/>
              </a:ext>
            </a:extLst>
          </p:cNvPr>
          <p:cNvSpPr txBox="1"/>
          <p:nvPr/>
        </p:nvSpPr>
        <p:spPr>
          <a:xfrm>
            <a:off x="337414" y="1208094"/>
            <a:ext cx="10270000" cy="369332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For critical behavior</a:t>
            </a:r>
            <a:r>
              <a:rPr lang="en-US" altLang="zh-CN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, clusters</a:t>
            </a:r>
            <a:r>
              <a:rPr lang="en-US" altLang="zh-CN" b="1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emerge with all size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C3399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B8B23D-C180-1756-15DF-F56C5BE5DE90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B1740A-A147-30F1-9C21-3E665DEB2487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6" name="文本框 7">
            <a:extLst>
              <a:ext uri="{FF2B5EF4-FFF2-40B4-BE49-F238E27FC236}">
                <a16:creationId xmlns:a16="http://schemas.microsoft.com/office/drawing/2014/main" id="{97812C9D-2257-452F-B352-5ABA047DCB1A}"/>
              </a:ext>
            </a:extLst>
          </p:cNvPr>
          <p:cNvSpPr txBox="1"/>
          <p:nvPr/>
        </p:nvSpPr>
        <p:spPr>
          <a:xfrm>
            <a:off x="592704" y="1878243"/>
            <a:ext cx="3441201" cy="40395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8489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Waiting time</a:t>
            </a:r>
            <a:r>
              <a:rPr lang="zh-CN" altLang="en-US" sz="1600" b="1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600" b="1" dirty="0">
                <a:solidFill>
                  <a:srgbClr val="08489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clustering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8489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7B8DBB4-817D-46D4-8A3E-57987F325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14" y="2314749"/>
            <a:ext cx="3763246" cy="4543251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C06CA1EF-DFAA-40E9-BA1D-B7C6810FB219}"/>
              </a:ext>
            </a:extLst>
          </p:cNvPr>
          <p:cNvSpPr/>
          <p:nvPr/>
        </p:nvSpPr>
        <p:spPr>
          <a:xfrm>
            <a:off x="2500020" y="4282312"/>
            <a:ext cx="563691" cy="859087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E11CD2B-995D-4660-8DAC-AFE27C3C9F1A}"/>
              </a:ext>
            </a:extLst>
          </p:cNvPr>
          <p:cNvSpPr/>
          <p:nvPr/>
        </p:nvSpPr>
        <p:spPr>
          <a:xfrm>
            <a:off x="1344031" y="4282315"/>
            <a:ext cx="184732" cy="855902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DAE7455-E340-42CA-87FB-141DCCB6413D}"/>
              </a:ext>
            </a:extLst>
          </p:cNvPr>
          <p:cNvSpPr/>
          <p:nvPr/>
        </p:nvSpPr>
        <p:spPr>
          <a:xfrm>
            <a:off x="1799784" y="4282313"/>
            <a:ext cx="118226" cy="855903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1" name="矩形 17">
            <a:extLst>
              <a:ext uri="{FF2B5EF4-FFF2-40B4-BE49-F238E27FC236}">
                <a16:creationId xmlns:a16="http://schemas.microsoft.com/office/drawing/2014/main" id="{3D430712-9008-4C50-9808-27666B127240}"/>
              </a:ext>
            </a:extLst>
          </p:cNvPr>
          <p:cNvSpPr/>
          <p:nvPr/>
        </p:nvSpPr>
        <p:spPr>
          <a:xfrm>
            <a:off x="337414" y="1824092"/>
            <a:ext cx="3951782" cy="5033908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C3399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6888B1-C47B-CDF5-6965-5455ACFC8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040" y="4664577"/>
            <a:ext cx="5519913" cy="1760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1441FC-3D45-B745-3FC0-C4D17633F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819" y="2584757"/>
            <a:ext cx="1931578" cy="18461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2E8F986-266E-CB71-2492-F7CADEF46B07}"/>
              </a:ext>
            </a:extLst>
          </p:cNvPr>
          <p:cNvSpPr txBox="1"/>
          <p:nvPr/>
        </p:nvSpPr>
        <p:spPr>
          <a:xfrm>
            <a:off x="5103393" y="2248328"/>
            <a:ext cx="4334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Ising model: site = spin with 2 states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295DB5-E218-E146-0CBA-2D55ECEDE5DE}"/>
              </a:ext>
            </a:extLst>
          </p:cNvPr>
          <p:cNvSpPr txBox="1"/>
          <p:nvPr/>
        </p:nvSpPr>
        <p:spPr>
          <a:xfrm>
            <a:off x="4508272" y="2647630"/>
            <a:ext cx="3951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There exists a critical temperature</a:t>
            </a:r>
            <a:r>
              <a:rPr lang="zh-CN" altLang="en-US" dirty="0"/>
              <a:t> </a:t>
            </a:r>
            <a:r>
              <a:rPr lang="en-US" altLang="zh-CN" dirty="0" err="1">
                <a:solidFill>
                  <a:schemeClr val="accent2"/>
                </a:solidFill>
              </a:rPr>
              <a:t>T_c</a:t>
            </a:r>
            <a:r>
              <a:rPr lang="en-US" dirty="0"/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CE9654-C661-B1E3-5E44-E84F24034F39}"/>
              </a:ext>
            </a:extLst>
          </p:cNvPr>
          <p:cNvSpPr txBox="1"/>
          <p:nvPr/>
        </p:nvSpPr>
        <p:spPr>
          <a:xfrm>
            <a:off x="4673440" y="2934108"/>
            <a:ext cx="5069743" cy="1162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Above </a:t>
            </a:r>
            <a:r>
              <a:rPr lang="en-US" sz="1600" dirty="0" err="1"/>
              <a:t>T_c</a:t>
            </a:r>
            <a:r>
              <a:rPr lang="en-US" sz="1600" dirty="0"/>
              <a:t> : No magnetization, random distributed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Below </a:t>
            </a:r>
            <a:r>
              <a:rPr lang="en-US" sz="1600" dirty="0" err="1"/>
              <a:t>T_c</a:t>
            </a:r>
            <a:r>
              <a:rPr lang="en-US" sz="1600" dirty="0"/>
              <a:t>: Magnetization, one very large cluster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At the precise value </a:t>
            </a:r>
            <a:r>
              <a:rPr lang="en-US" sz="1600" dirty="0" err="1"/>
              <a:t>T_c</a:t>
            </a:r>
            <a:r>
              <a:rPr lang="en-US" sz="1600" dirty="0"/>
              <a:t>: Clusters of all sizes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129033-BB69-F798-D46D-4E955D1818A8}"/>
              </a:ext>
            </a:extLst>
          </p:cNvPr>
          <p:cNvSpPr txBox="1"/>
          <p:nvPr/>
        </p:nvSpPr>
        <p:spPr>
          <a:xfrm>
            <a:off x="4871206" y="4156380"/>
            <a:ext cx="4503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T = </a:t>
            </a:r>
            <a:r>
              <a:rPr lang="en-US" dirty="0" err="1">
                <a:highlight>
                  <a:srgbClr val="FFFF00"/>
                </a:highlight>
              </a:rPr>
              <a:t>T_c</a:t>
            </a:r>
            <a:r>
              <a:rPr lang="en-US" dirty="0">
                <a:highlight>
                  <a:srgbClr val="FFFF00"/>
                </a:highlight>
              </a:rPr>
              <a:t> ⇒ clusters of all size ⇒ power law!</a:t>
            </a:r>
          </a:p>
        </p:txBody>
      </p:sp>
      <p:sp>
        <p:nvSpPr>
          <p:cNvPr id="50" name="文本框 7">
            <a:extLst>
              <a:ext uri="{FF2B5EF4-FFF2-40B4-BE49-F238E27FC236}">
                <a16:creationId xmlns:a16="http://schemas.microsoft.com/office/drawing/2014/main" id="{854EB088-CAC3-2793-64D9-57A8CFC1460A}"/>
              </a:ext>
            </a:extLst>
          </p:cNvPr>
          <p:cNvSpPr txBox="1"/>
          <p:nvPr/>
        </p:nvSpPr>
        <p:spPr>
          <a:xfrm>
            <a:off x="4468534" y="1824092"/>
            <a:ext cx="6410074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66000"/>
                  <a:satMod val="160000"/>
                  <a:tint val="44500"/>
                  <a:satMod val="160000"/>
                </a:schemeClr>
              </a:gs>
              <a:gs pos="100000">
                <a:schemeClr val="accent1">
                  <a:tint val="66000"/>
                  <a:satMod val="16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Size distributions: another example of critical behavior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16FCFE-4033-40D8-596B-C2B0CCB8B805}"/>
              </a:ext>
            </a:extLst>
          </p:cNvPr>
          <p:cNvSpPr txBox="1"/>
          <p:nvPr/>
        </p:nvSpPr>
        <p:spPr>
          <a:xfrm>
            <a:off x="1091251" y="4571764"/>
            <a:ext cx="2277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highlight>
                  <a:srgbClr val="00FFFF"/>
                </a:highlight>
              </a:rPr>
              <a:t>Analogous to spin up and down</a:t>
            </a:r>
          </a:p>
        </p:txBody>
      </p:sp>
    </p:spTree>
    <p:extLst>
      <p:ext uri="{BB962C8B-B14F-4D97-AF65-F5344CB8AC3E}">
        <p14:creationId xmlns:p14="http://schemas.microsoft.com/office/powerpoint/2010/main" val="183536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9C1C8-CDD6-FAA3-D570-FCBB30737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79AD064-E177-4573-B357-453DB527C952}"/>
              </a:ext>
            </a:extLst>
          </p:cNvPr>
          <p:cNvGrpSpPr/>
          <p:nvPr/>
        </p:nvGrpSpPr>
        <p:grpSpPr>
          <a:xfrm>
            <a:off x="337414" y="258427"/>
            <a:ext cx="10866613" cy="853641"/>
            <a:chOff x="546343" y="200287"/>
            <a:chExt cx="9334636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FAB69006-3019-80DD-47D4-1560BBEE7330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3BCDB529-EBD0-07AF-F9FB-C66BA295436F}"/>
                </a:ext>
              </a:extLst>
            </p:cNvPr>
            <p:cNvSpPr txBox="1"/>
            <p:nvPr/>
          </p:nvSpPr>
          <p:spPr>
            <a:xfrm>
              <a:off x="5054878" y="350133"/>
              <a:ext cx="48261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--</a:t>
              </a:r>
              <a:r>
                <a:rPr lang="zh-CN" altLang="en-US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Conditional distribution  </a:t>
              </a:r>
              <a:endParaRPr lang="zh-CN" altLang="en-US" sz="2400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C5F8BE4E-530C-B29A-16FD-1853654A2579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3913175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2 -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Memory in Repeating FRBs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5" name="文本框 11">
            <a:extLst>
              <a:ext uri="{FF2B5EF4-FFF2-40B4-BE49-F238E27FC236}">
                <a16:creationId xmlns:a16="http://schemas.microsoft.com/office/drawing/2014/main" id="{429B1EEA-CE12-0ECD-8FB2-AC1DA504CDF3}"/>
              </a:ext>
            </a:extLst>
          </p:cNvPr>
          <p:cNvSpPr txBox="1"/>
          <p:nvPr/>
        </p:nvSpPr>
        <p:spPr>
          <a:xfrm>
            <a:off x="337413" y="1208094"/>
            <a:ext cx="10729979" cy="369332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 Does the time interval between the </a:t>
            </a:r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last two bursts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influence how long you have to wait for the </a:t>
            </a:r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next 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329878-7ACC-8DD3-8E8C-D48879AB7761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61FA90-F41C-3479-43EF-1A59E72D0E33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15AD31D-2484-D42F-3AA8-8991E965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522" y="1858486"/>
            <a:ext cx="6338716" cy="463501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7">
                <a:extLst>
                  <a:ext uri="{FF2B5EF4-FFF2-40B4-BE49-F238E27FC236}">
                    <a16:creationId xmlns:a16="http://schemas.microsoft.com/office/drawing/2014/main" id="{818B6101-B522-CEDA-8B49-71FFBA0F3B62}"/>
                  </a:ext>
                </a:extLst>
              </p:cNvPr>
              <p:cNvSpPr txBox="1"/>
              <p:nvPr/>
            </p:nvSpPr>
            <p:spPr>
              <a:xfrm>
                <a:off x="344373" y="2134867"/>
                <a:ext cx="4585846" cy="329269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99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Quantify the memory effects</a:t>
                </a: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Conditional probability 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P_I(</a:t>
                </a:r>
                <a:r>
                  <a:rPr kumimoji="0" lang="el-GR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λ|λ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0)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,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 follows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0</a:t>
                </a:r>
                <a:endPara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  <a:defRPr/>
                </a:pP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I</a:t>
                </a:r>
                <a:r>
                  <a:rPr lang="el-GR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f</a:t>
                </a: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P_I(</a:t>
                </a:r>
                <a:r>
                  <a:rPr kumimoji="0" lang="el-GR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λ|λ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0)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= P_I(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λ)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       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and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_0 are independent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  <a:defRPr/>
                </a:pP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I</a:t>
                </a:r>
                <a:r>
                  <a:rPr lang="el-GR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f</a:t>
                </a:r>
                <a:r>
                  <a:rPr lang="en-US" altLang="zh-CN" sz="1400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P_I(</a:t>
                </a:r>
                <a:r>
                  <a:rPr kumimoji="0" lang="el-GR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λ|λ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0)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zh-CN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P_I(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λ)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      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and 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_0 are correlated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λ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_</a:t>
                </a:r>
                <a:r>
                  <a:rPr kumimoji="0" lang="el-GR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0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 is either from the shortest or longest data sets for 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comparision</a:t>
                </a:r>
                <a:endPara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  <a:p>
                <a:pPr marR="0" lvl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highlight>
                      <a:srgbClr val="FFFF00"/>
                    </a:highlight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Results: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Helvetica" pitchFamily="2" charset="0"/>
                  </a:rPr>
                  <a:t>S</a:t>
                </a:r>
                <a:r>
                  <a:rPr lang="en-US" sz="1400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hort waiting times tended to be followed by other short waiting times. And long waiting times tended to be followed by other long ones</a:t>
                </a:r>
              </a:p>
            </p:txBody>
          </p:sp>
        </mc:Choice>
        <mc:Fallback>
          <p:sp>
            <p:nvSpPr>
              <p:cNvPr id="44" name="文本框 7">
                <a:extLst>
                  <a:ext uri="{FF2B5EF4-FFF2-40B4-BE49-F238E27FC236}">
                    <a16:creationId xmlns:a16="http://schemas.microsoft.com/office/drawing/2014/main" id="{818B6101-B522-CEDA-8B49-71FFBA0F3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73" y="2134867"/>
                <a:ext cx="4585846" cy="3292696"/>
              </a:xfrm>
              <a:prstGeom prst="rect">
                <a:avLst/>
              </a:prstGeom>
              <a:blipFill>
                <a:blip r:embed="rId4"/>
                <a:stretch>
                  <a:fillRect l="-275" r="-551" b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箭头: 右 21">
            <a:extLst>
              <a:ext uri="{FF2B5EF4-FFF2-40B4-BE49-F238E27FC236}">
                <a16:creationId xmlns:a16="http://schemas.microsoft.com/office/drawing/2014/main" id="{C4B8BF66-B86D-E25E-B0BF-96DD4D632BB6}"/>
              </a:ext>
            </a:extLst>
          </p:cNvPr>
          <p:cNvSpPr/>
          <p:nvPr/>
        </p:nvSpPr>
        <p:spPr>
          <a:xfrm>
            <a:off x="2243579" y="2976206"/>
            <a:ext cx="309992" cy="892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00FF"/>
              </a:highligh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箭头: 右 21">
            <a:extLst>
              <a:ext uri="{FF2B5EF4-FFF2-40B4-BE49-F238E27FC236}">
                <a16:creationId xmlns:a16="http://schemas.microsoft.com/office/drawing/2014/main" id="{F311A6F3-8EE5-E8C5-368E-5F175DE8BE0C}"/>
              </a:ext>
            </a:extLst>
          </p:cNvPr>
          <p:cNvSpPr/>
          <p:nvPr/>
        </p:nvSpPr>
        <p:spPr>
          <a:xfrm>
            <a:off x="2243579" y="3260582"/>
            <a:ext cx="309992" cy="892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00FF"/>
              </a:highlight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321ED-8F49-3946-2D6B-3CCA263AAF14}"/>
              </a:ext>
            </a:extLst>
          </p:cNvPr>
          <p:cNvSpPr txBox="1"/>
          <p:nvPr/>
        </p:nvSpPr>
        <p:spPr>
          <a:xfrm>
            <a:off x="711177" y="5659957"/>
            <a:ext cx="308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Wang et al., </a:t>
            </a:r>
            <a:r>
              <a:rPr lang="en-US" altLang="zh-CN" dirty="0" err="1">
                <a:solidFill>
                  <a:schemeClr val="accent1"/>
                </a:solidFill>
              </a:rPr>
              <a:t>ApJ</a:t>
            </a:r>
            <a:r>
              <a:rPr lang="en-US" altLang="zh-CN" dirty="0">
                <a:solidFill>
                  <a:schemeClr val="accent1"/>
                </a:solidFill>
              </a:rPr>
              <a:t>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975,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2024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6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61A3D-C723-F0EE-F90C-FF64697E1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6EB368-55F8-C889-F6D8-9A253A658E4E}"/>
              </a:ext>
            </a:extLst>
          </p:cNvPr>
          <p:cNvGrpSpPr/>
          <p:nvPr/>
        </p:nvGrpSpPr>
        <p:grpSpPr>
          <a:xfrm>
            <a:off x="337414" y="258427"/>
            <a:ext cx="10015277" cy="853641"/>
            <a:chOff x="546343" y="200287"/>
            <a:chExt cx="8603321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BA7B6D69-2730-C5EC-A2CA-F865FECC44C9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1E2FC4C0-F09F-4CA6-E9AD-8DF3028F9D08}"/>
                </a:ext>
              </a:extLst>
            </p:cNvPr>
            <p:cNvSpPr txBox="1"/>
            <p:nvPr/>
          </p:nvSpPr>
          <p:spPr>
            <a:xfrm>
              <a:off x="4735861" y="407969"/>
              <a:ext cx="4413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--</a:t>
              </a:r>
              <a:r>
                <a:rPr lang="zh-CN" altLang="en-US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 </a:t>
              </a:r>
              <a:r>
                <a:rPr lang="en-US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conditional mean waiting time</a:t>
              </a: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AC57338C-C0A3-138B-30BD-7233D82FEE29}"/>
                </a:ext>
              </a:extLst>
            </p:cNvPr>
            <p:cNvSpPr txBox="1">
              <a:spLocks/>
            </p:cNvSpPr>
            <p:nvPr/>
          </p:nvSpPr>
          <p:spPr>
            <a:xfrm>
              <a:off x="681821" y="200287"/>
              <a:ext cx="3827145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2 - 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Memory in Repeating FRBs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F954F4B-C81F-87E4-1DC8-77E36EE980D3}"/>
              </a:ext>
            </a:extLst>
          </p:cNvPr>
          <p:cNvSpPr txBox="1"/>
          <p:nvPr/>
        </p:nvSpPr>
        <p:spPr>
          <a:xfrm>
            <a:off x="1528763" y="25860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EA0882-F09C-43A0-4A3D-6427CFC94D2F}"/>
              </a:ext>
            </a:extLst>
          </p:cNvPr>
          <p:cNvSpPr txBox="1"/>
          <p:nvPr/>
        </p:nvSpPr>
        <p:spPr>
          <a:xfrm>
            <a:off x="1681163" y="27384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00781A2-0707-07A2-3308-5438FC938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535" y="2275797"/>
            <a:ext cx="6921245" cy="4543719"/>
          </a:xfrm>
          <a:prstGeom prst="rect">
            <a:avLst/>
          </a:prstGeom>
        </p:spPr>
      </p:pic>
      <p:sp>
        <p:nvSpPr>
          <p:cNvPr id="2" name="文本框 11">
            <a:extLst>
              <a:ext uri="{FF2B5EF4-FFF2-40B4-BE49-F238E27FC236}">
                <a16:creationId xmlns:a16="http://schemas.microsoft.com/office/drawing/2014/main" id="{52C063D5-CD05-0A7F-3463-765E465D4E6F}"/>
              </a:ext>
            </a:extLst>
          </p:cNvPr>
          <p:cNvSpPr txBox="1"/>
          <p:nvPr/>
        </p:nvSpPr>
        <p:spPr>
          <a:xfrm>
            <a:off x="337413" y="1208094"/>
            <a:ext cx="10729979" cy="646331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 If the previous waiting time was </a:t>
            </a:r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shorter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 than average, the next average waiting time was </a:t>
            </a:r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also shorter 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than average and vice versa, for </a:t>
            </a:r>
            <a:r>
              <a:rPr lang="en-US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long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 previous waiting times</a:t>
            </a:r>
          </a:p>
        </p:txBody>
      </p:sp>
    </p:spTree>
    <p:extLst>
      <p:ext uri="{BB962C8B-B14F-4D97-AF65-F5344CB8AC3E}">
        <p14:creationId xmlns:p14="http://schemas.microsoft.com/office/powerpoint/2010/main" val="316914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BF3B4-0065-F63A-9D64-53235BE22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14FC0D2-ED3C-5A6F-B5FA-5954BEC7D369}"/>
              </a:ext>
            </a:extLst>
          </p:cNvPr>
          <p:cNvGrpSpPr/>
          <p:nvPr/>
        </p:nvGrpSpPr>
        <p:grpSpPr>
          <a:xfrm>
            <a:off x="337414" y="258427"/>
            <a:ext cx="10032071" cy="853641"/>
            <a:chOff x="546343" y="200287"/>
            <a:chExt cx="6630988" cy="853641"/>
          </a:xfrm>
        </p:grpSpPr>
        <p:sp>
          <p:nvSpPr>
            <p:cNvPr id="4" name="标题 1">
              <a:extLst>
                <a:ext uri="{FF2B5EF4-FFF2-40B4-BE49-F238E27FC236}">
                  <a16:creationId xmlns:a16="http://schemas.microsoft.com/office/drawing/2014/main" id="{7EE06458-9BA1-DBC7-D2C4-07DFAFCCB284}"/>
                </a:ext>
              </a:extLst>
            </p:cNvPr>
            <p:cNvSpPr txBox="1"/>
            <p:nvPr/>
          </p:nvSpPr>
          <p:spPr>
            <a:xfrm>
              <a:off x="546343" y="952328"/>
              <a:ext cx="6630988" cy="1016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B9BD5"/>
                </a:gs>
                <a:gs pos="80000">
                  <a:srgbClr val="5B9BD5">
                    <a:lumMod val="75000"/>
                    <a:alpha val="0"/>
                  </a:srgbClr>
                </a:gs>
              </a:gsLst>
              <a:lin ang="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" name="文本框 21">
              <a:extLst>
                <a:ext uri="{FF2B5EF4-FFF2-40B4-BE49-F238E27FC236}">
                  <a16:creationId xmlns:a16="http://schemas.microsoft.com/office/drawing/2014/main" id="{7200AE89-8827-7C8B-FE56-AD59C9230350}"/>
                </a:ext>
              </a:extLst>
            </p:cNvPr>
            <p:cNvSpPr txBox="1"/>
            <p:nvPr/>
          </p:nvSpPr>
          <p:spPr>
            <a:xfrm>
              <a:off x="4525037" y="295664"/>
              <a:ext cx="22244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>
                  <a:solidFill>
                    <a:srgbClr val="CC3399"/>
                  </a:solidFill>
                  <a:latin typeface="等线" panose="020F0502020204030204"/>
                  <a:ea typeface="等线" panose="02010600030101010101" pitchFamily="2" charset="-122"/>
                </a:rPr>
                <a:t>-- Residual waiting time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489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标题 1">
              <a:extLst>
                <a:ext uri="{FF2B5EF4-FFF2-40B4-BE49-F238E27FC236}">
                  <a16:creationId xmlns:a16="http://schemas.microsoft.com/office/drawing/2014/main" id="{0B08BCC0-DBDB-CC6B-2649-9B51C953F1BF}"/>
                </a:ext>
              </a:extLst>
            </p:cNvPr>
            <p:cNvSpPr txBox="1">
              <a:spLocks/>
            </p:cNvSpPr>
            <p:nvPr/>
          </p:nvSpPr>
          <p:spPr>
            <a:xfrm>
              <a:off x="681820" y="200287"/>
              <a:ext cx="3498439" cy="6693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489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j-cs"/>
                </a:rPr>
                <a:t>2 – Memory in Repeating FRBs </a:t>
              </a:r>
              <a:endPara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5" name="文本框 11">
            <a:extLst>
              <a:ext uri="{FF2B5EF4-FFF2-40B4-BE49-F238E27FC236}">
                <a16:creationId xmlns:a16="http://schemas.microsoft.com/office/drawing/2014/main" id="{3254B17B-F7C1-D1D4-4012-079EF6F9C33D}"/>
              </a:ext>
            </a:extLst>
          </p:cNvPr>
          <p:cNvSpPr txBox="1"/>
          <p:nvPr/>
        </p:nvSpPr>
        <p:spPr>
          <a:xfrm>
            <a:off x="337413" y="1208094"/>
            <a:ext cx="11535719" cy="369332"/>
          </a:xfrm>
          <a:prstGeom prst="rect">
            <a:avLst/>
          </a:prstGeom>
          <a:noFill/>
          <a:ln w="19050">
            <a:solidFill>
              <a:srgbClr val="7030A0">
                <a:alpha val="30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From the viewpoint of observation, one </a:t>
            </a:r>
            <a:r>
              <a:rPr lang="en-US" altLang="zh-CN" b="1" dirty="0">
                <a:solidFill>
                  <a:srgbClr val="CC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off </a:t>
            </a:r>
            <a:r>
              <a:rPr lang="en-US" altLang="zh-CN" b="1" dirty="0">
                <a:solidFill>
                  <a:srgbClr val="CC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corresponds the residual time tends to be infinity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C3399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8" name="文本框 7">
            <a:extLst>
              <a:ext uri="{FF2B5EF4-FFF2-40B4-BE49-F238E27FC236}">
                <a16:creationId xmlns:a16="http://schemas.microsoft.com/office/drawing/2014/main" id="{F2AE6C68-2560-BE91-DB5F-2D9989727BAB}"/>
              </a:ext>
            </a:extLst>
          </p:cNvPr>
          <p:cNvSpPr txBox="1"/>
          <p:nvPr/>
        </p:nvSpPr>
        <p:spPr>
          <a:xfrm>
            <a:off x="2409159" y="1772425"/>
            <a:ext cx="5888580" cy="42415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66000"/>
                  <a:satMod val="160000"/>
                  <a:tint val="44500"/>
                  <a:satMod val="160000"/>
                </a:schemeClr>
              </a:gs>
              <a:gs pos="100000">
                <a:schemeClr val="accent1">
                  <a:tint val="66000"/>
                  <a:satMod val="160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From average waiting time to </a:t>
            </a:r>
            <a:r>
              <a:rPr lang="en-US" altLang="zh-CN" sz="1600" dirty="0">
                <a:solidFill>
                  <a:schemeClr val="accent1"/>
                </a:solidFill>
                <a:latin typeface="等线" panose="020F0502020204030204"/>
                <a:ea typeface="等线" panose="02010600030101010101" pitchFamily="2" charset="-122"/>
              </a:rPr>
              <a:t>residual</a:t>
            </a:r>
            <a:r>
              <a:rPr lang="en-US" altLang="zh-CN" sz="1600" dirty="0">
                <a:solidFill>
                  <a:srgbClr val="CC3399"/>
                </a:solidFill>
                <a:latin typeface="等线" panose="020F0502020204030204"/>
                <a:ea typeface="等线" panose="02010600030101010101" pitchFamily="2" charset="-122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waiting time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7A2B853-A02E-B00E-699F-59CCFFD16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779" y="2289094"/>
            <a:ext cx="5888581" cy="445212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C341E72-EED1-2766-CCAF-436BF4132AE0}"/>
              </a:ext>
            </a:extLst>
          </p:cNvPr>
          <p:cNvGrpSpPr/>
          <p:nvPr/>
        </p:nvGrpSpPr>
        <p:grpSpPr>
          <a:xfrm>
            <a:off x="828570" y="3621237"/>
            <a:ext cx="3368468" cy="1633274"/>
            <a:chOff x="828570" y="3166543"/>
            <a:chExt cx="3368468" cy="163327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CD3FE2-6857-D313-CCD3-965F483B6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8570" y="3166543"/>
              <a:ext cx="3368468" cy="867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1787061-6A48-69A6-2A26-F5FF0C5BD20C}"/>
                    </a:ext>
                  </a:extLst>
                </p:cNvPr>
                <p:cNvSpPr txBox="1"/>
                <p:nvPr/>
              </p:nvSpPr>
              <p:spPr>
                <a:xfrm>
                  <a:off x="1713494" y="4230494"/>
                  <a:ext cx="951991" cy="56932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i="1">
                                <a:latin typeface="Cambria Math" panose="02040503050406030204" pitchFamily="18" charset="0"/>
                              </a:rPr>
                              <m:t>t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1787061-6A48-69A6-2A26-F5FF0C5BD2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3494" y="4230494"/>
                  <a:ext cx="951991" cy="569323"/>
                </a:xfrm>
                <a:prstGeom prst="rect">
                  <a:avLst/>
                </a:prstGeom>
                <a:blipFill>
                  <a:blip r:embed="rId5"/>
                  <a:stretch>
                    <a:fillRect l="-7895" t="-4444" r="-5263"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E2CBA5C-81DF-19E4-A413-37E4C3A78DD5}"/>
              </a:ext>
            </a:extLst>
          </p:cNvPr>
          <p:cNvSpPr txBox="1"/>
          <p:nvPr/>
        </p:nvSpPr>
        <p:spPr>
          <a:xfrm>
            <a:off x="451667" y="2350975"/>
            <a:ext cx="39922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Let's say sometimes </a:t>
            </a:r>
            <a:r>
              <a:rPr lang="en-US" sz="1600" dirty="0">
                <a:solidFill>
                  <a:srgbClr val="C00000"/>
                </a:solidFill>
                <a:effectLst/>
                <a:latin typeface="Helvetica" pitchFamily="2" charset="0"/>
              </a:rPr>
              <a:t>t</a:t>
            </a:r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 has passed since the last burst. The conditional residual time is the average additional time you expect to wait from now until the next burst.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B549A0-6494-ADBC-28FD-6322481127A5}"/>
              </a:ext>
            </a:extLst>
          </p:cNvPr>
          <p:cNvSpPr txBox="1"/>
          <p:nvPr/>
        </p:nvSpPr>
        <p:spPr>
          <a:xfrm>
            <a:off x="0" y="5540889"/>
            <a:ext cx="52232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 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t‘s another signature of this temporal clustering, </a:t>
            </a:r>
            <a:r>
              <a:rPr lang="en-US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" pitchFamily="2" charset="0"/>
              </a:rPr>
              <a:t>but the most important thing is that </a:t>
            </a:r>
            <a:r>
              <a:rPr lang="en-US" dirty="0">
                <a:solidFill>
                  <a:srgbClr val="7030A0"/>
                </a:solidFill>
                <a:effectLst/>
                <a:latin typeface="Helvetica" pitchFamily="2" charset="0"/>
              </a:rPr>
              <a:t>one-off possibility perhaps hidden behind repeating FRBs</a:t>
            </a:r>
            <a:r>
              <a:rPr lang="zh-CN" altLang="en-US" dirty="0">
                <a:solidFill>
                  <a:srgbClr val="7030A0"/>
                </a:solidFill>
                <a:effectLst/>
                <a:latin typeface="Helvetica" pitchFamily="2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effectLst/>
                <a:latin typeface="Helvetica" pitchFamily="2" charset="0"/>
              </a:rPr>
              <a:t>waiting time distribution.</a:t>
            </a:r>
            <a:endParaRPr lang="en-US" dirty="0">
              <a:solidFill>
                <a:srgbClr val="7030A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633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A27F-5C77-751C-5B75-24C3BD1A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EF0B-3B2C-EA65-2432-33220890B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81355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accent1"/>
                </a:solidFill>
                <a:latin typeface="Noto Sans SC"/>
              </a:rPr>
              <a:t>The dynamics of repeating FRBs exhibit temporal clustering and memory effect, described by a universal scaling law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accent1"/>
                </a:solidFill>
                <a:latin typeface="Noto Sans SC"/>
              </a:rPr>
              <a:t>Short waiting times tend to be followed by short ones, and long by long, recurrence times depend on history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accent1"/>
                </a:solidFill>
                <a:latin typeface="Noto Sans SC"/>
              </a:rPr>
              <a:t>Even if some non-repeating FRBs may be repeating FRBs, it may take longer to observe their repeated bursts that occurred earlier</a:t>
            </a:r>
          </a:p>
          <a:p>
            <a:r>
              <a:rPr lang="en-US" altLang="zh-CN" b="0" i="0" dirty="0">
                <a:solidFill>
                  <a:schemeClr val="accent1"/>
                </a:solidFill>
                <a:effectLst/>
                <a:latin typeface="Noto Sans SC"/>
              </a:rPr>
              <a:t>For newly discovered non-repeating bursts, it is more likely to observe their repeated bursts in a shorter period</a:t>
            </a:r>
            <a:endParaRPr lang="zh-CN" altLang="en-US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7030A0"/>
                </a:solidFill>
                <a:latin typeface="Noto Sans SC"/>
              </a:rPr>
              <a:t>So an apparently non repeating FRB might just be a very patient repeater</a:t>
            </a:r>
          </a:p>
        </p:txBody>
      </p:sp>
    </p:spTree>
    <p:extLst>
      <p:ext uri="{BB962C8B-B14F-4D97-AF65-F5344CB8AC3E}">
        <p14:creationId xmlns:p14="http://schemas.microsoft.com/office/powerpoint/2010/main" val="2682767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6005</TotalTime>
  <Words>1259</Words>
  <Application>Microsoft Macintosh PowerPoint</Application>
  <PresentationFormat>Widescreen</PresentationFormat>
  <Paragraphs>150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DeepSeek-CJK-patch</vt:lpstr>
      <vt:lpstr>等线</vt:lpstr>
      <vt:lpstr>等线 Light</vt:lpstr>
      <vt:lpstr>微软雅黑</vt:lpstr>
      <vt:lpstr>Noto Sans SC</vt:lpstr>
      <vt:lpstr>黑体</vt:lpstr>
      <vt:lpstr>Arial</vt:lpstr>
      <vt:lpstr>Calibri</vt:lpstr>
      <vt:lpstr>Cambria Math</vt:lpstr>
      <vt:lpstr>Courier New</vt:lpstr>
      <vt:lpstr>Helvetica</vt:lpstr>
      <vt:lpstr>Wingdings</vt:lpstr>
      <vt:lpstr>Office 主题​​</vt:lpstr>
      <vt:lpstr>Memory Effects in Repeating FRBs: Revealing Hidden Patterns in Burst Sequences</vt:lpstr>
      <vt:lpstr>Memory Effects in Repeating FRBs: Revealing Hidden Patterns in Burst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 wang</dc:creator>
  <cp:lastModifiedBy>pi wang</cp:lastModifiedBy>
  <cp:revision>99</cp:revision>
  <dcterms:created xsi:type="dcterms:W3CDTF">2025-05-09T05:31:33Z</dcterms:created>
  <dcterms:modified xsi:type="dcterms:W3CDTF">2025-05-14T07:33:29Z</dcterms:modified>
</cp:coreProperties>
</file>