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89" r:id="rId2"/>
    <p:sldId id="291" r:id="rId3"/>
    <p:sldId id="301" r:id="rId4"/>
    <p:sldId id="294" r:id="rId5"/>
    <p:sldId id="295" r:id="rId6"/>
    <p:sldId id="296" r:id="rId7"/>
    <p:sldId id="302" r:id="rId8"/>
    <p:sldId id="297" r:id="rId9"/>
    <p:sldId id="303" r:id="rId10"/>
    <p:sldId id="298" r:id="rId11"/>
    <p:sldId id="299" r:id="rId12"/>
    <p:sldId id="304" r:id="rId13"/>
    <p:sldId id="30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A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5244" autoAdjust="0"/>
  </p:normalViewPr>
  <p:slideViewPr>
    <p:cSldViewPr snapToGrid="0">
      <p:cViewPr varScale="1">
        <p:scale>
          <a:sx n="82" d="100"/>
          <a:sy n="82" d="100"/>
        </p:scale>
        <p:origin x="67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B659E-4892-4413-98D0-62BCC3A2A5E5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BFA8E-D9DB-41DE-966A-49DF8BB4AD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5400" y="0"/>
            <a:ext cx="12217400" cy="1125856"/>
          </a:xfrm>
          <a:prstGeom prst="rect">
            <a:avLst/>
          </a:prstGeom>
          <a:solidFill>
            <a:srgbClr val="205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6" tIns="54859" rIns="109716" bIns="54859" anchor="ctr"/>
          <a:lstStyle/>
          <a:p>
            <a:pPr algn="ctr">
              <a:defRPr/>
            </a:pPr>
            <a:endParaRPr lang="zh-CN" altLang="en-US" sz="216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351" y="325756"/>
            <a:ext cx="1729316" cy="47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57"/>
          <p:cNvSpPr/>
          <p:nvPr/>
        </p:nvSpPr>
        <p:spPr bwMode="auto">
          <a:xfrm>
            <a:off x="0" y="6524626"/>
            <a:ext cx="12192000" cy="280034"/>
          </a:xfrm>
          <a:custGeom>
            <a:avLst/>
            <a:gdLst>
              <a:gd name="T0" fmla="*/ 0 w 5650"/>
              <a:gd name="T1" fmla="*/ 2147483646 h 176"/>
              <a:gd name="T2" fmla="*/ 2147483646 w 5650"/>
              <a:gd name="T3" fmla="*/ 2147483646 h 176"/>
              <a:gd name="T4" fmla="*/ 2147483646 w 5650"/>
              <a:gd name="T5" fmla="*/ 2147483646 h 176"/>
              <a:gd name="T6" fmla="*/ 2147483646 w 5650"/>
              <a:gd name="T7" fmla="*/ 2147483646 h 176"/>
              <a:gd name="T8" fmla="*/ 2147483646 w 5650"/>
              <a:gd name="T9" fmla="*/ 2147483646 h 176"/>
              <a:gd name="T10" fmla="*/ 0 w 5650"/>
              <a:gd name="T11" fmla="*/ 0 h 176"/>
              <a:gd name="T12" fmla="*/ 0 w 5650"/>
              <a:gd name="T13" fmla="*/ 2147483646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rgbClr val="AACD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160"/>
          </a:p>
        </p:txBody>
      </p:sp>
      <p:sp>
        <p:nvSpPr>
          <p:cNvPr id="5" name="Rectangle 58"/>
          <p:cNvSpPr>
            <a:spLocks noChangeArrowheads="1"/>
          </p:cNvSpPr>
          <p:nvPr/>
        </p:nvSpPr>
        <p:spPr bwMode="auto">
          <a:xfrm flipV="1">
            <a:off x="0" y="6768466"/>
            <a:ext cx="12194117" cy="116204"/>
          </a:xfrm>
          <a:prstGeom prst="rect">
            <a:avLst/>
          </a:prstGeom>
          <a:solidFill>
            <a:srgbClr val="007C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kumimoji="1" lang="zh-CN" altLang="en-US" sz="1920" i="1" u="sng">
              <a:solidFill>
                <a:srgbClr val="1D528D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5CC14-55D9-48F2-91CB-196431E10CD4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510C2-F793-4884-95FF-BFBF78286EF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3FFEBAFD-CAD4-446C-8350-EF3A007BBB79}"/>
              </a:ext>
            </a:extLst>
          </p:cNvPr>
          <p:cNvSpPr txBox="1"/>
          <p:nvPr/>
        </p:nvSpPr>
        <p:spPr>
          <a:xfrm>
            <a:off x="303745" y="1120381"/>
            <a:ext cx="115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radiative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subpulse</a:t>
            </a:r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modulation and spectral features of PSR B1929+10 with the whole pulse phase emission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103DED-C4F9-EE0C-6765-B571C5F4B6F3}"/>
              </a:ext>
            </a:extLst>
          </p:cNvPr>
          <p:cNvSpPr txBox="1"/>
          <p:nvPr/>
        </p:nvSpPr>
        <p:spPr>
          <a:xfrm>
            <a:off x="3717753" y="4331390"/>
            <a:ext cx="37687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Zhengli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Wang (GXU)</a:t>
            </a:r>
          </a:p>
          <a:p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 et al. 2025 submitted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139">
              <a:srgbClr val="C8DDF1"/>
            </a:gs>
            <a:gs pos="44027">
              <a:srgbClr val="D0E2F3"/>
            </a:gs>
            <a:gs pos="12580">
              <a:srgbClr val="ECF3F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122894" y="220821"/>
            <a:ext cx="183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Outline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9BD811-B528-4DE6-8F2C-34CB43754919}"/>
              </a:ext>
            </a:extLst>
          </p:cNvPr>
          <p:cNvSpPr txBox="1"/>
          <p:nvPr/>
        </p:nvSpPr>
        <p:spPr>
          <a:xfrm>
            <a:off x="1944628" y="1604246"/>
            <a:ext cx="896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 emission behaviors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Three-dimensional pulsar magnetosphere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Emission physics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139">
              <a:srgbClr val="C8DDF1"/>
            </a:gs>
            <a:gs pos="44027">
              <a:srgbClr val="D0E2F3"/>
            </a:gs>
            <a:gs pos="12580">
              <a:srgbClr val="ECF3F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99BD811-B528-4DE6-8F2C-34CB43754919}"/>
              </a:ext>
            </a:extLst>
          </p:cNvPr>
          <p:cNvSpPr txBox="1"/>
          <p:nvPr/>
        </p:nvSpPr>
        <p:spPr>
          <a:xfrm>
            <a:off x="1944628" y="1604246"/>
            <a:ext cx="896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 emission behaviors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Three-dimensional pulsar magnetosphere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Emission physics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320226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703" y="179964"/>
            <a:ext cx="748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Radio emission behaviors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3F5AF1-CB64-8616-50A0-D6B127D67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70" y="1155610"/>
            <a:ext cx="3245776" cy="316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EC1FA05-55CC-D15B-1102-D1829022A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57" y="1174675"/>
            <a:ext cx="4075148" cy="306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0AF1034-9E62-14CB-CE9B-A5F5E61CF6F6}"/>
              </a:ext>
            </a:extLst>
          </p:cNvPr>
          <p:cNvSpPr txBox="1"/>
          <p:nvPr/>
        </p:nvSpPr>
        <p:spPr>
          <a:xfrm>
            <a:off x="362112" y="4556316"/>
            <a:ext cx="112824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weak pulse windows are first identified that demonstrate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whole pulse phase emission.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Extremely complicated pulse profile that has at least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pulse components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subpulse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modulations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703" y="179964"/>
            <a:ext cx="748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Radio emission behaviors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0AF1034-9E62-14CB-CE9B-A5F5E61CF6F6}"/>
                  </a:ext>
                </a:extLst>
              </p:cNvPr>
              <p:cNvSpPr txBox="1"/>
              <p:nvPr/>
            </p:nvSpPr>
            <p:spPr>
              <a:xfrm>
                <a:off x="362112" y="5062154"/>
                <a:ext cx="1128249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Strong pulse windows (i.e., main pulse and </a:t>
                </a:r>
                <a:r>
                  <a:rPr lang="en-U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interpulse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have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flat spectral index.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 new identified pulse windows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)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exhibit an extremely steep spectral index of more than 4.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Modes 1, 2, and 4 of the </a:t>
                </a:r>
                <a:r>
                  <a:rPr lang="en-U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subpulse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characterized by narrow features that indicate a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stable 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subpulse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drifting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Modes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correspond to 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diffuse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subpulse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drifting.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0AF1034-9E62-14CB-CE9B-A5F5E61CF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12" y="5062154"/>
                <a:ext cx="11282492" cy="1200329"/>
              </a:xfrm>
              <a:prstGeom prst="rect">
                <a:avLst/>
              </a:prstGeom>
              <a:blipFill>
                <a:blip r:embed="rId2"/>
                <a:stretch>
                  <a:fillRect l="-324" t="-2538" b="-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5E712C04-449F-EBD4-C7E6-35A4C454E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89" y="1169253"/>
            <a:ext cx="6122469" cy="3564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34195B-C348-6F8E-E3B1-651EB7AC6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073" y="2414711"/>
            <a:ext cx="5868000" cy="148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76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703" y="179964"/>
            <a:ext cx="748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Radio emission behaviors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4FE1966-D3B7-990C-DFEB-7E8DD22A1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94" y="1304772"/>
            <a:ext cx="7116420" cy="432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AAEE9BF-1E32-2E32-8FFF-08AFDDFFC0A4}"/>
              </a:ext>
            </a:extLst>
          </p:cNvPr>
          <p:cNvSpPr txBox="1"/>
          <p:nvPr/>
        </p:nvSpPr>
        <p:spPr>
          <a:xfrm>
            <a:off x="7850223" y="2334640"/>
            <a:ext cx="41152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Narrow band emission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high frequency characterizes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emission (Period No.5)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Quasi-periodic emission (Period No. 2)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 jumps in polarization position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angle (PPA) (Periods No.1 and 4).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69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139">
              <a:srgbClr val="C8DDF1"/>
            </a:gs>
            <a:gs pos="44027">
              <a:srgbClr val="D0E2F3"/>
            </a:gs>
            <a:gs pos="12580">
              <a:srgbClr val="ECF3F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99BD811-B528-4DE6-8F2C-34CB43754919}"/>
              </a:ext>
            </a:extLst>
          </p:cNvPr>
          <p:cNvSpPr txBox="1"/>
          <p:nvPr/>
        </p:nvSpPr>
        <p:spPr>
          <a:xfrm>
            <a:off x="1944628" y="1604246"/>
            <a:ext cx="896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 emission behaviors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Three-dimensional pulsar magnetosphere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Emission physics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489281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703" y="179964"/>
            <a:ext cx="748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Pulsar magnetosphere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4D55D9-04F8-27C4-E9A9-16496E736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9" y="1322963"/>
            <a:ext cx="3279689" cy="288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5FAC231-87C7-11F5-B0F5-95472EC0A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4617" y="1238187"/>
            <a:ext cx="7640501" cy="28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165E74C-5527-502B-322C-8556CB1DD497}"/>
                  </a:ext>
                </a:extLst>
              </p:cNvPr>
              <p:cNvSpPr txBox="1"/>
              <p:nvPr/>
            </p:nvSpPr>
            <p:spPr>
              <a:xfrm>
                <a:off x="350196" y="4786015"/>
                <a:ext cx="1050422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Polarization measurement indicates that the inclination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angle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55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.62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the impact angle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53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.67.</m:t>
                    </m:r>
                  </m:oMath>
                </a14:m>
                <a:endParaRPr lang="en-US" altLang="zh-CN" b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last open field lines show a 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direction-dependent distortion and elongation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due to the relativistic effect.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large sky area is responsible for the whole pulse phase emission.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Bunching of field lines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lower altitudes (See the black field line).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165E74C-5527-502B-322C-8556CB1DD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96" y="4786015"/>
                <a:ext cx="10504222" cy="1200329"/>
              </a:xfrm>
              <a:prstGeom prst="rect">
                <a:avLst/>
              </a:prstGeom>
              <a:blipFill>
                <a:blip r:embed="rId4"/>
                <a:stretch>
                  <a:fillRect l="-348" t="-2538" b="-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571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139">
              <a:srgbClr val="C8DDF1"/>
            </a:gs>
            <a:gs pos="44027">
              <a:srgbClr val="D0E2F3"/>
            </a:gs>
            <a:gs pos="12580">
              <a:srgbClr val="ECF3F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99BD811-B528-4DE6-8F2C-34CB43754919}"/>
              </a:ext>
            </a:extLst>
          </p:cNvPr>
          <p:cNvSpPr txBox="1"/>
          <p:nvPr/>
        </p:nvSpPr>
        <p:spPr>
          <a:xfrm>
            <a:off x="1944628" y="1604246"/>
            <a:ext cx="896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 emission behaviors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Three-dimensional pulsar magnetosphere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Emission physics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65445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703" y="179964"/>
            <a:ext cx="748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Emission physics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20EA463-24FE-7833-D27C-DD3AB96CB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2" y="1232454"/>
            <a:ext cx="5678968" cy="288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20B4142-5957-5683-A827-D21C9DBAC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894" y="1254395"/>
            <a:ext cx="6065562" cy="2880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E1E6B37-AC1D-AB7C-2D8E-A5E1EC3AA657}"/>
              </a:ext>
            </a:extLst>
          </p:cNvPr>
          <p:cNvSpPr txBox="1"/>
          <p:nvPr/>
        </p:nvSpPr>
        <p:spPr>
          <a:xfrm>
            <a:off x="175098" y="5009746"/>
            <a:ext cx="102323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polar cap of the rotating magnetosphere is larger and complicated than that of a static one.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notch or </a:t>
            </a:r>
            <a:r>
              <a:rPr lang="en-US" altLang="zh-CN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discontuity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structure is seen in the polar cap due to the phenomenon of bunching of field lines.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Two-pole models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responsible for the radio emission behaviors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narrow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polar cap surface contributes to the weak emission.</a:t>
            </a:r>
          </a:p>
        </p:txBody>
      </p:sp>
    </p:spTree>
    <p:extLst>
      <p:ext uri="{BB962C8B-B14F-4D97-AF65-F5344CB8AC3E}">
        <p14:creationId xmlns:p14="http://schemas.microsoft.com/office/powerpoint/2010/main" val="2225881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703" y="179964"/>
            <a:ext cx="748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Emission physics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0476356-0364-5E0F-904F-644158B8F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5" y="1338125"/>
            <a:ext cx="5712453" cy="288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D1C5094-4571-F345-B51B-4B9040A47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714" y="1405695"/>
            <a:ext cx="5956525" cy="288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E7B73D5-1906-789C-BCDA-C6C6713A0AE2}"/>
              </a:ext>
            </a:extLst>
          </p:cNvPr>
          <p:cNvSpPr txBox="1"/>
          <p:nvPr/>
        </p:nvSpPr>
        <p:spPr>
          <a:xfrm>
            <a:off x="233464" y="4338536"/>
            <a:ext cx="111258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High-altitude magnetospheric radio emission.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weak radio emission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comes from the high-altitude magnetosphere.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pulse emission window emits from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low altitude of less than 1000 km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This is consistent with the works of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Cordes 1978, BCW 1991, Phillips 1992, and Kramer 1997.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extremely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distorted phenomenon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 a large curvature radius in field lines in certain regions.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884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139">
              <a:srgbClr val="C8DDF1"/>
            </a:gs>
            <a:gs pos="44027">
              <a:srgbClr val="D0E2F3"/>
            </a:gs>
            <a:gs pos="12580">
              <a:srgbClr val="ECF3F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99BD811-B528-4DE6-8F2C-34CB43754919}"/>
              </a:ext>
            </a:extLst>
          </p:cNvPr>
          <p:cNvSpPr txBox="1"/>
          <p:nvPr/>
        </p:nvSpPr>
        <p:spPr>
          <a:xfrm>
            <a:off x="1944628" y="1604246"/>
            <a:ext cx="896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 emission behaviors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Three-dimensional pulsar magnetosphere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Emission physics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989241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703" y="179964"/>
            <a:ext cx="748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Conclusion</a:t>
            </a:r>
            <a:endParaRPr lang="en-US" altLang="zh-CN" sz="3200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2F87067-4FF6-7D78-BD5C-D19645E2EB1C}"/>
                  </a:ext>
                </a:extLst>
              </p:cNvPr>
              <p:cNvSpPr txBox="1"/>
              <p:nvPr/>
            </p:nvSpPr>
            <p:spPr>
              <a:xfrm>
                <a:off x="97275" y="1663433"/>
                <a:ext cx="12093375" cy="37856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PSR B1929+10 has a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100 %</m:t>
                    </m:r>
                  </m:oMath>
                </a14:m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duty cycle in its radio emission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This demonstrates the whole </a:t>
                </a: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pulse phase emission.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 extremely complicated pulse profile that has at least </a:t>
                </a:r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 pulse components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There are </a:t>
                </a:r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</a:p>
              <a:p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modes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</a:t>
                </a:r>
                <a:r>
                  <a:rPr lang="en-US" altLang="zh-C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subpulse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modulation contribute to the radio emission of the single pulse.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Narrow band and quasi-periodic emission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behaviors hint at the relation between the pulsar </a:t>
                </a: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the fast radio burst.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large radio emission beam (i.e.,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53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∘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.47</m:t>
                    </m:r>
                  </m:oMath>
                </a14:m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responsible for the radio emission features </a:t>
                </a: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this pulsar. A phenomenon of </a:t>
                </a:r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bunching of field lines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due to the relativistic effect.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Physical processes in the </a:t>
                </a:r>
                <a:r>
                  <a:rPr lang="en-US" altLang="zh-CN" sz="24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high-altitude pulsar magnetosphere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 are responsible for the radio </a:t>
                </a: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emission behaviors present a big challenge to understanding them. 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2F87067-4FF6-7D78-BD5C-D19645E2E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5" y="1663433"/>
                <a:ext cx="12093375" cy="3785652"/>
              </a:xfrm>
              <a:prstGeom prst="rect">
                <a:avLst/>
              </a:prstGeom>
              <a:blipFill>
                <a:blip r:embed="rId2"/>
                <a:stretch>
                  <a:fillRect l="-806" t="-1288" b="-27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470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5668</TotalTime>
  <Words>563</Words>
  <Application>Microsoft Office PowerPoint</Application>
  <PresentationFormat>宽屏</PresentationFormat>
  <Paragraphs>85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等线 Light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lulu</dc:creator>
  <cp:lastModifiedBy>Spacetime Wang</cp:lastModifiedBy>
  <cp:revision>861</cp:revision>
  <dcterms:created xsi:type="dcterms:W3CDTF">2021-03-05T12:50:00Z</dcterms:created>
  <dcterms:modified xsi:type="dcterms:W3CDTF">2025-05-13T05:17:52Z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7BA6DE29409F4A22ACA0637E30A8CB92</vt:lpwstr>
  </property>
  <property fmtid="{D5CDD505-2E9C-101B-9397-08002B2CF9AE}" pid="3" name="KSOProductBuildVer">
    <vt:lpwstr>2052-11.1.0.11045</vt:lpwstr>
  </property>
</Properties>
</file>