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media/image2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.xml" ContentType="application/vnd.openxmlformats-officedocument.theme+xml"/>
  <Override PartName="/ppt/theme/theme20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3" r:id="rId3"/>
    <p:sldMasterId id="2147483678" r:id="rId4"/>
    <p:sldMasterId id="2147483693" r:id="rId5"/>
    <p:sldMasterId id="2147483708" r:id="rId6"/>
    <p:sldMasterId id="2147483723" r:id="rId7"/>
    <p:sldMasterId id="2147483738" r:id="rId8"/>
    <p:sldMasterId id="2147483753" r:id="rId9"/>
    <p:sldMasterId id="2147483768" r:id="rId10"/>
    <p:sldMasterId id="2147483783" r:id="rId11"/>
    <p:sldMasterId id="2147483798" r:id="rId12"/>
    <p:sldMasterId id="2147483813" r:id="rId13"/>
    <p:sldMasterId id="2147483828" r:id="rId14"/>
    <p:sldMasterId id="2147483843" r:id="rId15"/>
    <p:sldMasterId id="2147483858" r:id="rId16"/>
    <p:sldMasterId id="2147483873" r:id="rId17"/>
    <p:sldMasterId id="2147483888" r:id="rId18"/>
    <p:sldMasterId id="2147483903" r:id="rId19"/>
  </p:sldMasterIdLst>
  <p:notesMasterIdLst>
    <p:notesMasterId r:id="rId22"/>
  </p:notesMasterIdLst>
  <p:handoutMasterIdLst>
    <p:handoutMasterId r:id="rId43"/>
  </p:handoutMasterIdLst>
  <p:sldIdLst>
    <p:sldId id="620" r:id="rId20"/>
    <p:sldId id="618" r:id="rId21"/>
    <p:sldId id="312" r:id="rId23"/>
    <p:sldId id="550" r:id="rId24"/>
    <p:sldId id="315" r:id="rId25"/>
    <p:sldId id="503" r:id="rId26"/>
    <p:sldId id="507" r:id="rId27"/>
    <p:sldId id="506" r:id="rId28"/>
    <p:sldId id="551" r:id="rId29"/>
    <p:sldId id="505" r:id="rId30"/>
    <p:sldId id="582" r:id="rId31"/>
    <p:sldId id="642" r:id="rId32"/>
    <p:sldId id="501" r:id="rId33"/>
    <p:sldId id="621" r:id="rId34"/>
    <p:sldId id="628" r:id="rId35"/>
    <p:sldId id="504" r:id="rId36"/>
    <p:sldId id="622" r:id="rId37"/>
    <p:sldId id="631" r:id="rId38"/>
    <p:sldId id="583" r:id="rId39"/>
    <p:sldId id="498" r:id="rId40"/>
    <p:sldId id="513" r:id="rId41"/>
    <p:sldId id="635" r:id="rId42"/>
  </p:sldIdLst>
  <p:sldSz cx="12192000" cy="6858000"/>
  <p:notesSz cx="6858000" cy="9144000"/>
  <p:custDataLst>
    <p:tags r:id="rId4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6" userDrawn="1">
          <p15:clr>
            <a:srgbClr val="A4A3A4"/>
          </p15:clr>
        </p15:guide>
        <p15:guide id="2" pos="399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 T. Bai" initials="JTB" lastIdx="1" clrIdx="0"/>
  <p:cmAuthor id="591697217" name="启军" initials="启" lastIdx="1" clrIdx="1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9"/>
    <p:restoredTop sz="94643"/>
  </p:normalViewPr>
  <p:slideViewPr>
    <p:cSldViewPr snapToGrid="0" snapToObjects="1" showGuides="1">
      <p:cViewPr varScale="1">
        <p:scale>
          <a:sx n="62" d="100"/>
          <a:sy n="62" d="100"/>
        </p:scale>
        <p:origin x="-912" y="-72"/>
      </p:cViewPr>
      <p:guideLst>
        <p:guide orient="horz" pos="2046"/>
        <p:guide pos="39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8" Type="http://schemas.openxmlformats.org/officeDocument/2006/relationships/tags" Target="tags/tag22.xml"/><Relationship Id="rId47" Type="http://schemas.openxmlformats.org/officeDocument/2006/relationships/commentAuthors" Target="commentAuthors.xml"/><Relationship Id="rId46" Type="http://schemas.openxmlformats.org/officeDocument/2006/relationships/tableStyles" Target="tableStyles.xml"/><Relationship Id="rId45" Type="http://schemas.openxmlformats.org/officeDocument/2006/relationships/viewProps" Target="viewProps.xml"/><Relationship Id="rId44" Type="http://schemas.openxmlformats.org/officeDocument/2006/relationships/presProps" Target="presProps.xml"/><Relationship Id="rId43" Type="http://schemas.openxmlformats.org/officeDocument/2006/relationships/handoutMaster" Target="handoutMasters/handoutMaster1.xml"/><Relationship Id="rId42" Type="http://schemas.openxmlformats.org/officeDocument/2006/relationships/slide" Target="slides/slide22.xml"/><Relationship Id="rId41" Type="http://schemas.openxmlformats.org/officeDocument/2006/relationships/slide" Target="slides/slide21.xml"/><Relationship Id="rId40" Type="http://schemas.openxmlformats.org/officeDocument/2006/relationships/slide" Target="slides/slide20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19.xml"/><Relationship Id="rId38" Type="http://schemas.openxmlformats.org/officeDocument/2006/relationships/slide" Target="slides/slide18.xml"/><Relationship Id="rId37" Type="http://schemas.openxmlformats.org/officeDocument/2006/relationships/slide" Target="slides/slide17.xml"/><Relationship Id="rId36" Type="http://schemas.openxmlformats.org/officeDocument/2006/relationships/slide" Target="slides/slide16.xml"/><Relationship Id="rId35" Type="http://schemas.openxmlformats.org/officeDocument/2006/relationships/slide" Target="slides/slide15.xml"/><Relationship Id="rId34" Type="http://schemas.openxmlformats.org/officeDocument/2006/relationships/slide" Target="slides/slide14.xml"/><Relationship Id="rId33" Type="http://schemas.openxmlformats.org/officeDocument/2006/relationships/slide" Target="slides/slide13.xml"/><Relationship Id="rId32" Type="http://schemas.openxmlformats.org/officeDocument/2006/relationships/slide" Target="slides/slide12.xml"/><Relationship Id="rId31" Type="http://schemas.openxmlformats.org/officeDocument/2006/relationships/slide" Target="slides/slide11.xml"/><Relationship Id="rId30" Type="http://schemas.openxmlformats.org/officeDocument/2006/relationships/slide" Target="slides/slide10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9.xml"/><Relationship Id="rId28" Type="http://schemas.openxmlformats.org/officeDocument/2006/relationships/slide" Target="slides/slide8.xml"/><Relationship Id="rId27" Type="http://schemas.openxmlformats.org/officeDocument/2006/relationships/slide" Target="slides/slide7.xml"/><Relationship Id="rId26" Type="http://schemas.openxmlformats.org/officeDocument/2006/relationships/slide" Target="slides/slide6.xml"/><Relationship Id="rId25" Type="http://schemas.openxmlformats.org/officeDocument/2006/relationships/slide" Target="slides/slide5.xml"/><Relationship Id="rId24" Type="http://schemas.openxmlformats.org/officeDocument/2006/relationships/slide" Target="slides/slide4.xml"/><Relationship Id="rId23" Type="http://schemas.openxmlformats.org/officeDocument/2006/relationships/slide" Target="slides/slide3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2.xml"/><Relationship Id="rId20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slideMaster" Target="slideMasters/slideMaster18.xml"/><Relationship Id="rId18" Type="http://schemas.openxmlformats.org/officeDocument/2006/relationships/slideMaster" Target="slideMasters/slideMaster17.xml"/><Relationship Id="rId17" Type="http://schemas.openxmlformats.org/officeDocument/2006/relationships/slideMaster" Target="slideMasters/slideMaster16.xml"/><Relationship Id="rId16" Type="http://schemas.openxmlformats.org/officeDocument/2006/relationships/slideMaster" Target="slideMasters/slideMaster15.xml"/><Relationship Id="rId15" Type="http://schemas.openxmlformats.org/officeDocument/2006/relationships/slideMaster" Target="slideMasters/slideMaster14.xml"/><Relationship Id="rId14" Type="http://schemas.openxmlformats.org/officeDocument/2006/relationships/slideMaster" Target="slideMasters/slideMaster13.xml"/><Relationship Id="rId13" Type="http://schemas.openxmlformats.org/officeDocument/2006/relationships/slideMaster" Target="slideMasters/slideMaster12.xml"/><Relationship Id="rId12" Type="http://schemas.openxmlformats.org/officeDocument/2006/relationships/slideMaster" Target="slideMasters/slideMaster1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A4DF3B-20F9-4663-ACCD-B16856B4F9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sz="quarter"/>
          </p:nvPr>
        </p:nvSpPr>
        <p:spPr>
          <a:xfrm>
            <a:off x="662016" y="3931500"/>
            <a:ext cx="5296132" cy="3216682"/>
          </a:xfrm>
          <a:prstGeom prst="rect">
            <a:avLst/>
          </a:prstGeom>
        </p:spPr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sz="quarter"/>
          </p:nvPr>
        </p:nvSpPr>
        <p:spPr>
          <a:xfrm>
            <a:off x="662016" y="3931500"/>
            <a:ext cx="5296132" cy="3216682"/>
          </a:xfrm>
          <a:prstGeom prst="rect">
            <a:avLst/>
          </a:prstGeom>
        </p:spPr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sz="quarter"/>
          </p:nvPr>
        </p:nvSpPr>
        <p:spPr>
          <a:xfrm>
            <a:off x="662016" y="3931500"/>
            <a:ext cx="5296132" cy="3216682"/>
          </a:xfrm>
          <a:prstGeom prst="rect">
            <a:avLst/>
          </a:prstGeom>
        </p:spPr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508000" y="266700"/>
            <a:ext cx="11176000" cy="55245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080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1722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1440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FA6AA620-0B18-4BCA-B15D-DC1D11093F48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形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840" y="81375"/>
            <a:ext cx="2343021" cy="7087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形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840" y="81375"/>
            <a:ext cx="2343021" cy="7087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508000" y="266700"/>
            <a:ext cx="11176000" cy="55245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080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1722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1440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FA6AA620-0B18-4BCA-B15D-DC1D11093F48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形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840" y="81375"/>
            <a:ext cx="2343021" cy="7087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形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840" y="81375"/>
            <a:ext cx="2343021" cy="7087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508000" y="266700"/>
            <a:ext cx="11176000" cy="55245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080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1722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1440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FA6AA620-0B18-4BCA-B15D-DC1D11093F48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形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840" y="81375"/>
            <a:ext cx="2343021" cy="7087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形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840" y="81375"/>
            <a:ext cx="2343021" cy="7087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508000" y="266700"/>
            <a:ext cx="11176000" cy="55245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080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1722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1440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FA6AA620-0B18-4BCA-B15D-DC1D11093F48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形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840" y="81375"/>
            <a:ext cx="2343021" cy="7087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形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840" y="81375"/>
            <a:ext cx="2343021" cy="7087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508000" y="266700"/>
            <a:ext cx="11176000" cy="55245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080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1722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1440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FA6AA620-0B18-4BCA-B15D-DC1D11093F48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形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840" y="81375"/>
            <a:ext cx="2343021" cy="7087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形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840" y="81375"/>
            <a:ext cx="2343021" cy="7087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508000" y="266700"/>
            <a:ext cx="11176000" cy="55245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080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1722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1440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FA6AA620-0B18-4BCA-B15D-DC1D11093F48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形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840" y="81375"/>
            <a:ext cx="2343021" cy="7087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形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840" y="81375"/>
            <a:ext cx="2343021" cy="7087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508000" y="266700"/>
            <a:ext cx="11176000" cy="55245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080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1722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1440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FA6AA620-0B18-4BCA-B15D-DC1D11093F48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形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840" y="81375"/>
            <a:ext cx="2343021" cy="7087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形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840" y="81375"/>
            <a:ext cx="2343021" cy="7087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508000" y="266700"/>
            <a:ext cx="11176000" cy="55245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080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1722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1440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FA6AA620-0B18-4BCA-B15D-DC1D11093F48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形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840" y="81375"/>
            <a:ext cx="2343021" cy="7087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形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840" y="81375"/>
            <a:ext cx="2343021" cy="7087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508000" y="266700"/>
            <a:ext cx="11176000" cy="55245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080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1722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1440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FA6AA620-0B18-4BCA-B15D-DC1D11093F48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形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840" y="81375"/>
            <a:ext cx="2343021" cy="7087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形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840" y="81375"/>
            <a:ext cx="2343021" cy="7087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508000" y="266700"/>
            <a:ext cx="11176000" cy="55245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080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1722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1440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FA6AA620-0B18-4BCA-B15D-DC1D11093F48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形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840" y="81375"/>
            <a:ext cx="2343021" cy="7087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形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840" y="81375"/>
            <a:ext cx="2343021" cy="7087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508000" y="266700"/>
            <a:ext cx="11176000" cy="55245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080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1722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1440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FA6AA620-0B18-4BCA-B15D-DC1D11093F48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形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840" y="81375"/>
            <a:ext cx="2343021" cy="7087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形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840" y="81375"/>
            <a:ext cx="2343021" cy="7087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508000" y="266700"/>
            <a:ext cx="11176000" cy="55245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080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1722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1440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FA6AA620-0B18-4BCA-B15D-DC1D11093F48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形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840" y="81375"/>
            <a:ext cx="2343021" cy="7087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形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840" y="81375"/>
            <a:ext cx="2343021" cy="7087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508000" y="266700"/>
            <a:ext cx="11176000" cy="55245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080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1722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1440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FA6AA620-0B18-4BCA-B15D-DC1D11093F48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形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840" y="81375"/>
            <a:ext cx="2343021" cy="7087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形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840" y="81375"/>
            <a:ext cx="2343021" cy="7087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508000" y="266700"/>
            <a:ext cx="11176000" cy="55245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080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1722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1440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FA6AA620-0B18-4BCA-B15D-DC1D11093F48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形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840" y="81375"/>
            <a:ext cx="2343021" cy="7087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形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840" y="81375"/>
            <a:ext cx="2343021" cy="7087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508000" y="266700"/>
            <a:ext cx="11176000" cy="55245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080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1722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1440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FA6AA620-0B18-4BCA-B15D-DC1D11093F48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形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840" y="81375"/>
            <a:ext cx="2343021" cy="7087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形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840" y="81375"/>
            <a:ext cx="2343021" cy="7087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508000" y="266700"/>
            <a:ext cx="11176000" cy="55245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080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1722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1440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FA6AA620-0B18-4BCA-B15D-DC1D11093F48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形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840" y="81375"/>
            <a:ext cx="2343021" cy="7087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形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840" y="81375"/>
            <a:ext cx="2343021" cy="7087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508000" y="266700"/>
            <a:ext cx="11176000" cy="55245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080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1722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1440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FA6AA620-0B18-4BCA-B15D-DC1D11093F48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形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840" y="81375"/>
            <a:ext cx="2343021" cy="7087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形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840" y="81375"/>
            <a:ext cx="2343021" cy="7087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508000" y="266700"/>
            <a:ext cx="11176000" cy="55245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080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1722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144000" y="61722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FA6AA620-0B18-4BCA-B15D-DC1D11093F48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形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840" y="81375"/>
            <a:ext cx="2343021" cy="7087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形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840" y="81375"/>
            <a:ext cx="2343021" cy="708764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F0D0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7.xml"/><Relationship Id="rId8" Type="http://schemas.openxmlformats.org/officeDocument/2006/relationships/slideLayout" Target="../slideLayouts/slideLayout36.xml"/><Relationship Id="rId7" Type="http://schemas.openxmlformats.org/officeDocument/2006/relationships/slideLayout" Target="../slideLayouts/slideLayout35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5" Type="http://schemas.openxmlformats.org/officeDocument/2006/relationships/theme" Target="../theme/theme3.xml"/><Relationship Id="rId14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0.xml"/><Relationship Id="rId7" Type="http://schemas.openxmlformats.org/officeDocument/2006/relationships/slideLayout" Target="../slideLayouts/slideLayout49.xml"/><Relationship Id="rId6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4.xml"/><Relationship Id="rId15" Type="http://schemas.openxmlformats.org/officeDocument/2006/relationships/theme" Target="../theme/theme4.xml"/><Relationship Id="rId14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2.xml"/><Relationship Id="rId1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5.xml"/><Relationship Id="rId8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2.xml"/><Relationship Id="rId5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8.xml"/><Relationship Id="rId15" Type="http://schemas.openxmlformats.org/officeDocument/2006/relationships/theme" Target="../theme/theme5.xml"/><Relationship Id="rId14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9.xml"/><Relationship Id="rId8" Type="http://schemas.openxmlformats.org/officeDocument/2006/relationships/slideLayout" Target="../slideLayouts/slideLayout78.xml"/><Relationship Id="rId7" Type="http://schemas.openxmlformats.org/officeDocument/2006/relationships/slideLayout" Target="../slideLayouts/slideLayout77.xml"/><Relationship Id="rId6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5.xml"/><Relationship Id="rId4" Type="http://schemas.openxmlformats.org/officeDocument/2006/relationships/slideLayout" Target="../slideLayouts/slideLayout74.xml"/><Relationship Id="rId3" Type="http://schemas.openxmlformats.org/officeDocument/2006/relationships/slideLayout" Target="../slideLayouts/slideLayout73.xml"/><Relationship Id="rId2" Type="http://schemas.openxmlformats.org/officeDocument/2006/relationships/slideLayout" Target="../slideLayouts/slideLayout72.xml"/><Relationship Id="rId15" Type="http://schemas.openxmlformats.org/officeDocument/2006/relationships/theme" Target="../theme/theme6.xml"/><Relationship Id="rId14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1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3.xml"/><Relationship Id="rId8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7.xml"/><Relationship Id="rId2" Type="http://schemas.openxmlformats.org/officeDocument/2006/relationships/slideLayout" Target="../slideLayouts/slideLayout86.xml"/><Relationship Id="rId15" Type="http://schemas.openxmlformats.org/officeDocument/2006/relationships/theme" Target="../theme/theme7.xml"/><Relationship Id="rId14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4.xml"/><Relationship Id="rId1" Type="http://schemas.openxmlformats.org/officeDocument/2006/relationships/slideLayout" Target="../slideLayouts/slideLayout85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7.xml"/><Relationship Id="rId8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100.xml"/><Relationship Id="rId15" Type="http://schemas.openxmlformats.org/officeDocument/2006/relationships/theme" Target="../theme/theme8.xml"/><Relationship Id="rId14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99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1.xml"/><Relationship Id="rId8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14.xml"/><Relationship Id="rId15" Type="http://schemas.openxmlformats.org/officeDocument/2006/relationships/theme" Target="../theme/theme9.xml"/><Relationship Id="rId14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13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5.xml"/><Relationship Id="rId8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29.xml"/><Relationship Id="rId2" Type="http://schemas.openxmlformats.org/officeDocument/2006/relationships/slideLayout" Target="../slideLayouts/slideLayout128.xml"/><Relationship Id="rId15" Type="http://schemas.openxmlformats.org/officeDocument/2006/relationships/theme" Target="../theme/theme10.xml"/><Relationship Id="rId14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27.xml"/></Relationships>
</file>

<file path=ppt/slideMasters/_rels/slideMaster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49.xml"/><Relationship Id="rId8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47.xml"/><Relationship Id="rId6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44.xml"/><Relationship Id="rId3" Type="http://schemas.openxmlformats.org/officeDocument/2006/relationships/slideLayout" Target="../slideLayouts/slideLayout143.xml"/><Relationship Id="rId2" Type="http://schemas.openxmlformats.org/officeDocument/2006/relationships/slideLayout" Target="../slideLayouts/slideLayout142.xml"/><Relationship Id="rId15" Type="http://schemas.openxmlformats.org/officeDocument/2006/relationships/theme" Target="../theme/theme11.xml"/><Relationship Id="rId14" Type="http://schemas.openxmlformats.org/officeDocument/2006/relationships/slideLayout" Target="../slideLayouts/slideLayout154.xml"/><Relationship Id="rId13" Type="http://schemas.openxmlformats.org/officeDocument/2006/relationships/slideLayout" Target="../slideLayouts/slideLayout153.xml"/><Relationship Id="rId12" Type="http://schemas.openxmlformats.org/officeDocument/2006/relationships/slideLayout" Target="../slideLayouts/slideLayout152.xml"/><Relationship Id="rId11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50.xml"/><Relationship Id="rId1" Type="http://schemas.openxmlformats.org/officeDocument/2006/relationships/slideLayout" Target="../slideLayouts/slideLayout141.xml"/></Relationships>
</file>

<file path=ppt/slideMasters/_rels/slideMaster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63.xml"/><Relationship Id="rId8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58.xml"/><Relationship Id="rId3" Type="http://schemas.openxmlformats.org/officeDocument/2006/relationships/slideLayout" Target="../slideLayouts/slideLayout157.xml"/><Relationship Id="rId2" Type="http://schemas.openxmlformats.org/officeDocument/2006/relationships/slideLayout" Target="../slideLayouts/slideLayout156.xml"/><Relationship Id="rId15" Type="http://schemas.openxmlformats.org/officeDocument/2006/relationships/theme" Target="../theme/theme12.xml"/><Relationship Id="rId14" Type="http://schemas.openxmlformats.org/officeDocument/2006/relationships/slideLayout" Target="../slideLayouts/slideLayout168.xml"/><Relationship Id="rId13" Type="http://schemas.openxmlformats.org/officeDocument/2006/relationships/slideLayout" Target="../slideLayouts/slideLayout167.xml"/><Relationship Id="rId12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55.xml"/></Relationships>
</file>

<file path=ppt/slideMasters/_rels/slideMaster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7.xml"/><Relationship Id="rId8" Type="http://schemas.openxmlformats.org/officeDocument/2006/relationships/slideLayout" Target="../slideLayouts/slideLayout176.xml"/><Relationship Id="rId7" Type="http://schemas.openxmlformats.org/officeDocument/2006/relationships/slideLayout" Target="../slideLayouts/slideLayout175.xml"/><Relationship Id="rId6" Type="http://schemas.openxmlformats.org/officeDocument/2006/relationships/slideLayout" Target="../slideLayouts/slideLayout174.xml"/><Relationship Id="rId5" Type="http://schemas.openxmlformats.org/officeDocument/2006/relationships/slideLayout" Target="../slideLayouts/slideLayout173.xml"/><Relationship Id="rId4" Type="http://schemas.openxmlformats.org/officeDocument/2006/relationships/slideLayout" Target="../slideLayouts/slideLayout172.xml"/><Relationship Id="rId3" Type="http://schemas.openxmlformats.org/officeDocument/2006/relationships/slideLayout" Target="../slideLayouts/slideLayout171.xml"/><Relationship Id="rId2" Type="http://schemas.openxmlformats.org/officeDocument/2006/relationships/slideLayout" Target="../slideLayouts/slideLayout170.xml"/><Relationship Id="rId15" Type="http://schemas.openxmlformats.org/officeDocument/2006/relationships/theme" Target="../theme/theme13.xml"/><Relationship Id="rId14" Type="http://schemas.openxmlformats.org/officeDocument/2006/relationships/slideLayout" Target="../slideLayouts/slideLayout182.xml"/><Relationship Id="rId13" Type="http://schemas.openxmlformats.org/officeDocument/2006/relationships/slideLayout" Target="../slideLayouts/slideLayout181.xml"/><Relationship Id="rId12" Type="http://schemas.openxmlformats.org/officeDocument/2006/relationships/slideLayout" Target="../slideLayouts/slideLayout180.xml"/><Relationship Id="rId11" Type="http://schemas.openxmlformats.org/officeDocument/2006/relationships/slideLayout" Target="../slideLayouts/slideLayout179.xml"/><Relationship Id="rId10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69.xml"/></Relationships>
</file>

<file path=ppt/slideMasters/_rels/slideMaster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1.xml"/><Relationship Id="rId8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88.xml"/><Relationship Id="rId5" Type="http://schemas.openxmlformats.org/officeDocument/2006/relationships/slideLayout" Target="../slideLayouts/slideLayout187.xml"/><Relationship Id="rId4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5.xml"/><Relationship Id="rId2" Type="http://schemas.openxmlformats.org/officeDocument/2006/relationships/slideLayout" Target="../slideLayouts/slideLayout184.xml"/><Relationship Id="rId15" Type="http://schemas.openxmlformats.org/officeDocument/2006/relationships/theme" Target="../theme/theme14.xml"/><Relationship Id="rId14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93.xml"/><Relationship Id="rId10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83.xml"/></Relationships>
</file>

<file path=ppt/slideMasters/_rels/slideMaster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5.xml"/><Relationship Id="rId8" Type="http://schemas.openxmlformats.org/officeDocument/2006/relationships/slideLayout" Target="../slideLayouts/slideLayout204.xml"/><Relationship Id="rId7" Type="http://schemas.openxmlformats.org/officeDocument/2006/relationships/slideLayout" Target="../slideLayouts/slideLayout203.xml"/><Relationship Id="rId6" Type="http://schemas.openxmlformats.org/officeDocument/2006/relationships/slideLayout" Target="../slideLayouts/slideLayout202.xml"/><Relationship Id="rId5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200.xml"/><Relationship Id="rId3" Type="http://schemas.openxmlformats.org/officeDocument/2006/relationships/slideLayout" Target="../slideLayouts/slideLayout199.xml"/><Relationship Id="rId2" Type="http://schemas.openxmlformats.org/officeDocument/2006/relationships/slideLayout" Target="../slideLayouts/slideLayout198.xml"/><Relationship Id="rId15" Type="http://schemas.openxmlformats.org/officeDocument/2006/relationships/theme" Target="../theme/theme15.xml"/><Relationship Id="rId14" Type="http://schemas.openxmlformats.org/officeDocument/2006/relationships/slideLayout" Target="../slideLayouts/slideLayout210.xml"/><Relationship Id="rId13" Type="http://schemas.openxmlformats.org/officeDocument/2006/relationships/slideLayout" Target="../slideLayouts/slideLayout209.xml"/><Relationship Id="rId12" Type="http://schemas.openxmlformats.org/officeDocument/2006/relationships/slideLayout" Target="../slideLayouts/slideLayout208.xml"/><Relationship Id="rId11" Type="http://schemas.openxmlformats.org/officeDocument/2006/relationships/slideLayout" Target="../slideLayouts/slideLayout207.xml"/><Relationship Id="rId10" Type="http://schemas.openxmlformats.org/officeDocument/2006/relationships/slideLayout" Target="../slideLayouts/slideLayout206.xml"/><Relationship Id="rId1" Type="http://schemas.openxmlformats.org/officeDocument/2006/relationships/slideLayout" Target="../slideLayouts/slideLayout197.xml"/></Relationships>
</file>

<file path=ppt/slideMasters/_rels/slideMaster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9.xml"/><Relationship Id="rId8" Type="http://schemas.openxmlformats.org/officeDocument/2006/relationships/slideLayout" Target="../slideLayouts/slideLayout218.xml"/><Relationship Id="rId7" Type="http://schemas.openxmlformats.org/officeDocument/2006/relationships/slideLayout" Target="../slideLayouts/slideLayout217.xml"/><Relationship Id="rId6" Type="http://schemas.openxmlformats.org/officeDocument/2006/relationships/slideLayout" Target="../slideLayouts/slideLayout216.xml"/><Relationship Id="rId5" Type="http://schemas.openxmlformats.org/officeDocument/2006/relationships/slideLayout" Target="../slideLayouts/slideLayout215.xml"/><Relationship Id="rId4" Type="http://schemas.openxmlformats.org/officeDocument/2006/relationships/slideLayout" Target="../slideLayouts/slideLayout214.xml"/><Relationship Id="rId3" Type="http://schemas.openxmlformats.org/officeDocument/2006/relationships/slideLayout" Target="../slideLayouts/slideLayout213.xml"/><Relationship Id="rId2" Type="http://schemas.openxmlformats.org/officeDocument/2006/relationships/slideLayout" Target="../slideLayouts/slideLayout212.xml"/><Relationship Id="rId15" Type="http://schemas.openxmlformats.org/officeDocument/2006/relationships/theme" Target="../theme/theme16.xml"/><Relationship Id="rId14" Type="http://schemas.openxmlformats.org/officeDocument/2006/relationships/slideLayout" Target="../slideLayouts/slideLayout224.xml"/><Relationship Id="rId13" Type="http://schemas.openxmlformats.org/officeDocument/2006/relationships/slideLayout" Target="../slideLayouts/slideLayout223.xml"/><Relationship Id="rId12" Type="http://schemas.openxmlformats.org/officeDocument/2006/relationships/slideLayout" Target="../slideLayouts/slideLayout222.xml"/><Relationship Id="rId11" Type="http://schemas.openxmlformats.org/officeDocument/2006/relationships/slideLayout" Target="../slideLayouts/slideLayout221.xml"/><Relationship Id="rId10" Type="http://schemas.openxmlformats.org/officeDocument/2006/relationships/slideLayout" Target="../slideLayouts/slideLayout220.xml"/><Relationship Id="rId1" Type="http://schemas.openxmlformats.org/officeDocument/2006/relationships/slideLayout" Target="../slideLayouts/slideLayout211.xml"/></Relationships>
</file>

<file path=ppt/slideMasters/_rels/slideMaster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33.xml"/><Relationship Id="rId8" Type="http://schemas.openxmlformats.org/officeDocument/2006/relationships/slideLayout" Target="../slideLayouts/slideLayout232.xml"/><Relationship Id="rId7" Type="http://schemas.openxmlformats.org/officeDocument/2006/relationships/slideLayout" Target="../slideLayouts/slideLayout231.xml"/><Relationship Id="rId6" Type="http://schemas.openxmlformats.org/officeDocument/2006/relationships/slideLayout" Target="../slideLayouts/slideLayout230.xml"/><Relationship Id="rId5" Type="http://schemas.openxmlformats.org/officeDocument/2006/relationships/slideLayout" Target="../slideLayouts/slideLayout229.xml"/><Relationship Id="rId4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27.xml"/><Relationship Id="rId2" Type="http://schemas.openxmlformats.org/officeDocument/2006/relationships/slideLayout" Target="../slideLayouts/slideLayout226.xml"/><Relationship Id="rId15" Type="http://schemas.openxmlformats.org/officeDocument/2006/relationships/theme" Target="../theme/theme17.xml"/><Relationship Id="rId14" Type="http://schemas.openxmlformats.org/officeDocument/2006/relationships/slideLayout" Target="../slideLayouts/slideLayout238.xml"/><Relationship Id="rId13" Type="http://schemas.openxmlformats.org/officeDocument/2006/relationships/slideLayout" Target="../slideLayouts/slideLayout237.xml"/><Relationship Id="rId12" Type="http://schemas.openxmlformats.org/officeDocument/2006/relationships/slideLayout" Target="../slideLayouts/slideLayout236.xml"/><Relationship Id="rId11" Type="http://schemas.openxmlformats.org/officeDocument/2006/relationships/slideLayout" Target="../slideLayouts/slideLayout235.xml"/><Relationship Id="rId10" Type="http://schemas.openxmlformats.org/officeDocument/2006/relationships/slideLayout" Target="../slideLayouts/slideLayout234.xml"/><Relationship Id="rId1" Type="http://schemas.openxmlformats.org/officeDocument/2006/relationships/slideLayout" Target="../slideLayouts/slideLayout225.xml"/></Relationships>
</file>

<file path=ppt/slideMasters/_rels/slideMaster1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7.xml"/><Relationship Id="rId8" Type="http://schemas.openxmlformats.org/officeDocument/2006/relationships/slideLayout" Target="../slideLayouts/slideLayout246.xml"/><Relationship Id="rId7" Type="http://schemas.openxmlformats.org/officeDocument/2006/relationships/slideLayout" Target="../slideLayouts/slideLayout245.xml"/><Relationship Id="rId6" Type="http://schemas.openxmlformats.org/officeDocument/2006/relationships/slideLayout" Target="../slideLayouts/slideLayout244.xml"/><Relationship Id="rId5" Type="http://schemas.openxmlformats.org/officeDocument/2006/relationships/slideLayout" Target="../slideLayouts/slideLayout243.xml"/><Relationship Id="rId4" Type="http://schemas.openxmlformats.org/officeDocument/2006/relationships/slideLayout" Target="../slideLayouts/slideLayout242.xml"/><Relationship Id="rId3" Type="http://schemas.openxmlformats.org/officeDocument/2006/relationships/slideLayout" Target="../slideLayouts/slideLayout241.xml"/><Relationship Id="rId2" Type="http://schemas.openxmlformats.org/officeDocument/2006/relationships/slideLayout" Target="../slideLayouts/slideLayout240.xml"/><Relationship Id="rId15" Type="http://schemas.openxmlformats.org/officeDocument/2006/relationships/theme" Target="../theme/theme18.xml"/><Relationship Id="rId14" Type="http://schemas.openxmlformats.org/officeDocument/2006/relationships/slideLayout" Target="../slideLayouts/slideLayout252.xml"/><Relationship Id="rId13" Type="http://schemas.openxmlformats.org/officeDocument/2006/relationships/slideLayout" Target="../slideLayouts/slideLayout251.xml"/><Relationship Id="rId12" Type="http://schemas.openxmlformats.org/officeDocument/2006/relationships/slideLayout" Target="../slideLayouts/slideLayout250.xml"/><Relationship Id="rId11" Type="http://schemas.openxmlformats.org/officeDocument/2006/relationships/slideLayout" Target="../slideLayouts/slideLayout249.xml"/><Relationship Id="rId10" Type="http://schemas.openxmlformats.org/officeDocument/2006/relationships/slideLayout" Target="../slideLayouts/slideLayout248.xml"/><Relationship Id="rId1" Type="http://schemas.openxmlformats.org/officeDocument/2006/relationships/slideLayout" Target="../slideLayouts/slideLayout2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  <p:sldLayoutId id="214748379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  <p:sldLayoutId id="214748381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  <p:sldLayoutId id="2147483825" r:id="rId12"/>
    <p:sldLayoutId id="2147483826" r:id="rId13"/>
    <p:sldLayoutId id="214748382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  <p:sldLayoutId id="2147483871" r:id="rId13"/>
    <p:sldLayoutId id="214748387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  <p:sldLayoutId id="214748388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  <p:sldLayoutId id="2147483901" r:id="rId13"/>
    <p:sldLayoutId id="214748390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C5654-0156-2446-B4BB-381CF3DDBDB8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79D7A-8A4A-3141-AF09-17A0A2A362D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  <p:sldLayoutId id="2147483915" r:id="rId12"/>
    <p:sldLayoutId id="2147483916" r:id="rId13"/>
    <p:sldLayoutId id="214748391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7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image" Target="../media/image2.svg"/><Relationship Id="rId5" Type="http://schemas.openxmlformats.org/officeDocument/2006/relationships/image" Target="../media/image5.png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2" Type="http://schemas.openxmlformats.org/officeDocument/2006/relationships/notesSlide" Target="../notesSlides/notesSlide1.xml"/><Relationship Id="rId11" Type="http://schemas.openxmlformats.org/officeDocument/2006/relationships/slideLayout" Target="../slideLayouts/slideLayout133.xml"/><Relationship Id="rId10" Type="http://schemas.openxmlformats.org/officeDocument/2006/relationships/tags" Target="../tags/tag7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9.xml"/><Relationship Id="rId5" Type="http://schemas.openxmlformats.org/officeDocument/2006/relationships/image" Target="../media/image9.png"/><Relationship Id="rId4" Type="http://schemas.openxmlformats.org/officeDocument/2006/relationships/tags" Target="../tags/tag8.xml"/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hemeOverride" Target="../theme/themeOverride1.xml"/><Relationship Id="rId8" Type="http://schemas.openxmlformats.org/officeDocument/2006/relationships/image" Target="../media/image17.png"/><Relationship Id="rId7" Type="http://schemas.microsoft.com/office/2007/relationships/media" Target="file:///D:\han\ppt\&#33033;&#20914;&#26143;\combinedmovie.mpeg" TargetMode="External"/><Relationship Id="rId6" Type="http://schemas.openxmlformats.org/officeDocument/2006/relationships/video" Target="file:///D:\han\ppt\&#33033;&#20914;&#26143;\combinedmovie.mpeg" TargetMode="External"/><Relationship Id="rId5" Type="http://schemas.openxmlformats.org/officeDocument/2006/relationships/image" Target="../media/image16.jpeg"/><Relationship Id="rId4" Type="http://schemas.openxmlformats.org/officeDocument/2006/relationships/image" Target="../media/image15.wmf"/><Relationship Id="rId3" Type="http://schemas.openxmlformats.org/officeDocument/2006/relationships/oleObject" Target="../embeddings/oleObject1.bin"/><Relationship Id="rId2" Type="http://schemas.openxmlformats.org/officeDocument/2006/relationships/image" Target="../media/image14.png"/><Relationship Id="rId11" Type="http://schemas.openxmlformats.org/officeDocument/2006/relationships/vmlDrawing" Target="../drawings/vmlDrawing1.v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5.xml"/><Relationship Id="rId1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5.xml"/><Relationship Id="rId8" Type="http://schemas.openxmlformats.org/officeDocument/2006/relationships/image" Target="../media/image21.png"/><Relationship Id="rId7" Type="http://schemas.openxmlformats.org/officeDocument/2006/relationships/tags" Target="../tags/tag14.xml"/><Relationship Id="rId6" Type="http://schemas.openxmlformats.org/officeDocument/2006/relationships/tags" Target="../tags/tag13.xml"/><Relationship Id="rId5" Type="http://schemas.openxmlformats.org/officeDocument/2006/relationships/image" Target="../media/image20.png"/><Relationship Id="rId4" Type="http://schemas.openxmlformats.org/officeDocument/2006/relationships/tags" Target="../tags/tag12.xml"/><Relationship Id="rId3" Type="http://schemas.openxmlformats.org/officeDocument/2006/relationships/image" Target="../media/image19.png"/><Relationship Id="rId2" Type="http://schemas.openxmlformats.org/officeDocument/2006/relationships/tags" Target="../tags/tag11.xml"/><Relationship Id="rId13" Type="http://schemas.openxmlformats.org/officeDocument/2006/relationships/slideLayout" Target="../slideLayouts/slideLayout111.xml"/><Relationship Id="rId12" Type="http://schemas.openxmlformats.org/officeDocument/2006/relationships/image" Target="../media/image23.png"/><Relationship Id="rId11" Type="http://schemas.openxmlformats.org/officeDocument/2006/relationships/tags" Target="../tags/tag16.xml"/><Relationship Id="rId10" Type="http://schemas.openxmlformats.org/officeDocument/2006/relationships/image" Target="../media/image22.png"/><Relationship Id="rId1" Type="http://schemas.openxmlformats.org/officeDocument/2006/relationships/tags" Target="../tags/tag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7.xml"/><Relationship Id="rId1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7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3.xml"/><Relationship Id="rId2" Type="http://schemas.openxmlformats.org/officeDocument/2006/relationships/image" Target="../media/image28.png"/><Relationship Id="rId1" Type="http://schemas.openxmlformats.org/officeDocument/2006/relationships/tags" Target="../tags/tag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53.xml"/><Relationship Id="rId1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51.xml"/><Relationship Id="rId1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1.xml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9.xml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9.xml"/><Relationship Id="rId4" Type="http://schemas.openxmlformats.org/officeDocument/2006/relationships/image" Target="../media/image39.png"/><Relationship Id="rId3" Type="http://schemas.openxmlformats.org/officeDocument/2006/relationships/image" Target="../media/image38.png"/><Relationship Id="rId2" Type="http://schemas.openxmlformats.org/officeDocument/2006/relationships/tags" Target="../tags/tag19.xml"/><Relationship Id="rId1" Type="http://schemas.openxmlformats.org/officeDocument/2006/relationships/tags" Target="../tags/tag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5.xml"/><Relationship Id="rId1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3.xml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67.xml"/><Relationship Id="rId3" Type="http://schemas.openxmlformats.org/officeDocument/2006/relationships/image" Target="../media/image42.png"/><Relationship Id="rId2" Type="http://schemas.openxmlformats.org/officeDocument/2006/relationships/image" Target="../media/image28.png"/><Relationship Id="rId1" Type="http://schemas.openxmlformats.org/officeDocument/2006/relationships/tags" Target="../tags/tag20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7.xml"/><Relationship Id="rId4" Type="http://schemas.openxmlformats.org/officeDocument/2006/relationships/image" Target="../media/image45.png"/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C:/Users/Lenovo/Desktop/d1df9f6fa76f41e2bacbeee3592e652a.jpgd1df9f6fa76f41e2bacbeee3592e652a"/>
          <p:cNvPicPr>
            <a:picLocks noChangeAspect="1"/>
          </p:cNvPicPr>
          <p:nvPr/>
        </p:nvPicPr>
        <p:blipFill rotWithShape="1">
          <a:blip r:embed="rId1">
            <a:lum bright="12000"/>
          </a:blip>
          <a:srcRect t="7508" b="7508"/>
          <a:stretch>
            <a:fillRect/>
          </a:stretch>
        </p:blipFill>
        <p:spPr>
          <a:xfrm>
            <a:off x="0" y="0"/>
            <a:ext cx="12192000" cy="37306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6933">
                <a:moveTo>
                  <a:pt x="0" y="0"/>
                </a:moveTo>
                <a:lnTo>
                  <a:pt x="19200" y="0"/>
                </a:lnTo>
                <a:lnTo>
                  <a:pt x="19200" y="4940"/>
                </a:lnTo>
                <a:lnTo>
                  <a:pt x="19178" y="4953"/>
                </a:lnTo>
                <a:cubicBezTo>
                  <a:pt x="17257" y="6053"/>
                  <a:pt x="14168" y="6808"/>
                  <a:pt x="10622" y="6933"/>
                </a:cubicBezTo>
                <a:lnTo>
                  <a:pt x="10611" y="6933"/>
                </a:lnTo>
                <a:lnTo>
                  <a:pt x="8541" y="6933"/>
                </a:lnTo>
                <a:lnTo>
                  <a:pt x="8530" y="6933"/>
                </a:lnTo>
                <a:cubicBezTo>
                  <a:pt x="5034" y="6809"/>
                  <a:pt x="1981" y="6074"/>
                  <a:pt x="55" y="4998"/>
                </a:cubicBezTo>
                <a:lnTo>
                  <a:pt x="0" y="4967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5" name="文本框 4"/>
          <p:cNvSpPr txBox="1"/>
          <p:nvPr/>
        </p:nvSpPr>
        <p:spPr>
          <a:xfrm>
            <a:off x="968375" y="3974465"/>
            <a:ext cx="10351135" cy="10356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3600" b="1">
                <a:solidFill>
                  <a:srgbClr val="FF0000"/>
                </a:solidFill>
              </a:rPr>
              <a:t>High Galactic Latitude FAST Pulsar Search and Pulsar Radiation Studies</a:t>
            </a:r>
            <a:endParaRPr lang="en-US" altLang="zh-CN" sz="3600" b="1" spc="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1379200" y="4377690"/>
            <a:ext cx="523240" cy="76200"/>
            <a:chOff x="9458460" y="4956809"/>
            <a:chExt cx="1999647" cy="45719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9504179" y="4982095"/>
              <a:ext cx="195392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椭圆 10"/>
            <p:cNvSpPr/>
            <p:nvPr/>
          </p:nvSpPr>
          <p:spPr>
            <a:xfrm>
              <a:off x="9458460" y="4956809"/>
              <a:ext cx="45719" cy="45719"/>
            </a:xfrm>
            <a:prstGeom prst="ellipse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 flipH="1">
            <a:off x="228600" y="4335780"/>
            <a:ext cx="523240" cy="76200"/>
            <a:chOff x="9458460" y="4956809"/>
            <a:chExt cx="1999647" cy="45719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9504179" y="4982095"/>
              <a:ext cx="195392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椭圆 14"/>
            <p:cNvSpPr/>
            <p:nvPr/>
          </p:nvSpPr>
          <p:spPr>
            <a:xfrm>
              <a:off x="9458460" y="4956809"/>
              <a:ext cx="45719" cy="45719"/>
            </a:xfrm>
            <a:prstGeom prst="ellipse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8" name="圆角矩形 1"/>
          <p:cNvSpPr/>
          <p:nvPr/>
        </p:nvSpPr>
        <p:spPr>
          <a:xfrm>
            <a:off x="0" y="-12065"/>
            <a:ext cx="12192000" cy="3750310"/>
          </a:xfrm>
          <a:custGeom>
            <a:avLst/>
            <a:gdLst>
              <a:gd name="adj" fmla="val 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68" h="6900">
                <a:moveTo>
                  <a:pt x="0" y="0"/>
                </a:moveTo>
                <a:lnTo>
                  <a:pt x="19268" y="0"/>
                </a:lnTo>
                <a:lnTo>
                  <a:pt x="19268" y="4875"/>
                </a:lnTo>
                <a:lnTo>
                  <a:pt x="19222" y="4902"/>
                </a:lnTo>
                <a:cubicBezTo>
                  <a:pt x="17114" y="6109"/>
                  <a:pt x="13600" y="6900"/>
                  <a:pt x="9620" y="6900"/>
                </a:cubicBezTo>
                <a:cubicBezTo>
                  <a:pt x="5640" y="6900"/>
                  <a:pt x="2126" y="6109"/>
                  <a:pt x="18" y="4902"/>
                </a:cubicBezTo>
                <a:lnTo>
                  <a:pt x="0" y="4891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C00000">
                  <a:alpha val="70000"/>
                </a:srgbClr>
              </a:gs>
              <a:gs pos="79000">
                <a:srgbClr val="C00000">
                  <a:alpha val="25000"/>
                </a:srgbClr>
              </a:gs>
              <a:gs pos="90000">
                <a:srgbClr val="C00000">
                  <a:alpha val="50000"/>
                </a:srgbClr>
              </a:gs>
              <a:gs pos="3000">
                <a:srgbClr val="C00000">
                  <a:alpha val="8000"/>
                </a:srgbClr>
              </a:gs>
            </a:gsLst>
            <a:lin ang="5400000" scaled="0"/>
          </a:gradFill>
          <a:ln>
            <a:noFill/>
          </a:ln>
          <a:effectLst>
            <a:outerShdw blurRad="2794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Light"/>
              <a:ea typeface="思源黑体 CN Light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285740" y="5246370"/>
            <a:ext cx="162052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800" b="1">
                <a:solidFill>
                  <a:schemeClr val="tx1"/>
                </a:solidFill>
                <a:sym typeface="+mn-ea"/>
              </a:rPr>
              <a:t>Xin Xu</a:t>
            </a:r>
            <a:endParaRPr lang="en-US" altLang="zh-CN" sz="28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699510" y="5768340"/>
            <a:ext cx="479361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800" b="1">
                <a:solidFill>
                  <a:schemeClr val="tx1"/>
                </a:solidFill>
                <a:sym typeface="+mn-ea"/>
              </a:rPr>
              <a:t>Guizhou Normal University</a:t>
            </a:r>
            <a:endParaRPr lang="en-US" altLang="zh-CN" sz="28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050155" y="6290310"/>
            <a:ext cx="209105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800" b="1">
                <a:solidFill>
                  <a:schemeClr val="tx1"/>
                </a:solidFill>
                <a:sym typeface="+mn-ea"/>
              </a:rPr>
              <a:t>2025.05.13</a:t>
            </a:r>
            <a:endParaRPr lang="en-US" altLang="zh-CN" sz="2800" b="1">
              <a:solidFill>
                <a:schemeClr val="tx1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0" t="18179" r="60516"/>
          <a:stretch>
            <a:fillRect/>
          </a:stretch>
        </p:blipFill>
        <p:spPr>
          <a:xfrm>
            <a:off x="1" y="0"/>
            <a:ext cx="4399988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19" name="圆角矩形 1"/>
          <p:cNvSpPr/>
          <p:nvPr/>
        </p:nvSpPr>
        <p:spPr>
          <a:xfrm>
            <a:off x="-27715" y="0"/>
            <a:ext cx="4427704" cy="6858000"/>
          </a:xfrm>
          <a:prstGeom prst="roundRect">
            <a:avLst>
              <a:gd name="adj" fmla="val 0"/>
            </a:avLst>
          </a:prstGeom>
          <a:gradFill>
            <a:gsLst>
              <a:gs pos="100000">
                <a:srgbClr val="C00000"/>
              </a:gs>
              <a:gs pos="64000">
                <a:srgbClr val="C00000">
                  <a:alpha val="63000"/>
                </a:srgbClr>
              </a:gs>
              <a:gs pos="79000">
                <a:srgbClr val="C00000">
                  <a:alpha val="85000"/>
                </a:srgbClr>
              </a:gs>
              <a:gs pos="3000">
                <a:srgbClr val="C00000">
                  <a:alpha val="8000"/>
                </a:srgbClr>
              </a:gs>
            </a:gsLst>
            <a:lin ang="4200000" scaled="0"/>
          </a:gradFill>
          <a:ln>
            <a:noFill/>
          </a:ln>
          <a:effectLst>
            <a:outerShdw blurRad="2794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Light"/>
              <a:ea typeface="思源黑体 CN Light"/>
              <a:cs typeface="+mn-cs"/>
            </a:endParaRPr>
          </a:p>
        </p:txBody>
      </p:sp>
      <p:sp>
        <p:nvSpPr>
          <p:cNvPr id="105" name="文本框 104"/>
          <p:cNvSpPr txBox="1"/>
          <p:nvPr/>
        </p:nvSpPr>
        <p:spPr>
          <a:xfrm>
            <a:off x="262255" y="3067685"/>
            <a:ext cx="3903980" cy="11734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kumimoji="0" lang="en-US" altLang="zh-CN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2802601" y="2025225"/>
            <a:ext cx="860180" cy="7406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V="1">
            <a:off x="429907" y="4703327"/>
            <a:ext cx="740761" cy="60449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>
            <p:custDataLst>
              <p:tags r:id="rId2"/>
            </p:custDataLst>
          </p:nvPr>
        </p:nvCxnSpPr>
        <p:spPr>
          <a:xfrm>
            <a:off x="5381946" y="3253626"/>
            <a:ext cx="5499106" cy="0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75000"/>
                <a:alpha val="50000"/>
              </a:sysClr>
            </a:solidFill>
            <a:prstDash val="solid"/>
            <a:miter lim="800000"/>
          </a:ln>
          <a:effectLst/>
        </p:spPr>
      </p:cxnSp>
      <p:cxnSp>
        <p:nvCxnSpPr>
          <p:cNvPr id="9" name="直接连接符 8"/>
          <p:cNvCxnSpPr/>
          <p:nvPr>
            <p:custDataLst>
              <p:tags r:id="rId3"/>
            </p:custDataLst>
          </p:nvPr>
        </p:nvCxnSpPr>
        <p:spPr>
          <a:xfrm>
            <a:off x="5382173" y="4706898"/>
            <a:ext cx="5499106" cy="0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75000"/>
                <a:alpha val="50000"/>
              </a:sysClr>
            </a:solidFill>
            <a:prstDash val="solid"/>
            <a:miter lim="800000"/>
          </a:ln>
          <a:effectLst/>
        </p:spPr>
      </p:cxnSp>
      <p:pic>
        <p:nvPicPr>
          <p:cNvPr id="17" name="图形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62508" y="168576"/>
            <a:ext cx="2709342" cy="819576"/>
          </a:xfrm>
          <a:prstGeom prst="rect">
            <a:avLst/>
          </a:prstGeom>
        </p:spPr>
      </p:pic>
      <p:cxnSp>
        <p:nvCxnSpPr>
          <p:cNvPr id="28" name="直接连接符 27"/>
          <p:cNvCxnSpPr/>
          <p:nvPr/>
        </p:nvCxnSpPr>
        <p:spPr>
          <a:xfrm flipV="1">
            <a:off x="3157566" y="2032797"/>
            <a:ext cx="747208" cy="64337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5419405" y="2608850"/>
            <a:ext cx="449594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kern="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Introduction</a:t>
            </a:r>
            <a:endParaRPr lang="en-US" altLang="zh-CN" sz="2400" b="1" kern="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8"/>
            </p:custDataLst>
          </p:nvPr>
        </p:nvSpPr>
        <p:spPr>
          <a:xfrm>
            <a:off x="5353685" y="5341620"/>
            <a:ext cx="6557645" cy="5797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400" b="1" kern="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3. Summary</a:t>
            </a:r>
            <a:endParaRPr lang="en-US" altLang="zh-CN" sz="2400" b="1" kern="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5382173" y="3974790"/>
            <a:ext cx="579415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kern="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Resuls and disscussion</a:t>
            </a:r>
            <a:endParaRPr lang="en-US" altLang="zh-CN" sz="2400" b="1" kern="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10"/>
            </p:custDataLst>
          </p:nvPr>
        </p:nvCxnSpPr>
        <p:spPr>
          <a:xfrm flipV="1">
            <a:off x="5381946" y="5948787"/>
            <a:ext cx="6001385" cy="39370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75000"/>
                <a:alpha val="50000"/>
              </a:sysClr>
            </a:solidFill>
            <a:prstDash val="solid"/>
            <a:miter lim="800000"/>
          </a:ln>
          <a:effectLst/>
        </p:spPr>
      </p:cxnSp>
      <p:cxnSp>
        <p:nvCxnSpPr>
          <p:cNvPr id="4" name="直接连接符 3"/>
          <p:cNvCxnSpPr/>
          <p:nvPr/>
        </p:nvCxnSpPr>
        <p:spPr>
          <a:xfrm flipV="1">
            <a:off x="749312" y="4632842"/>
            <a:ext cx="740761" cy="60449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2"/>
          <p:cNvSpPr>
            <a:spLocks noChangeArrowheads="1"/>
          </p:cNvSpPr>
          <p:nvPr/>
        </p:nvSpPr>
        <p:spPr bwMode="auto">
          <a:xfrm>
            <a:off x="52917" y="3575050"/>
            <a:ext cx="8252883" cy="34544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2" name="Group 3"/>
          <p:cNvGrpSpPr/>
          <p:nvPr/>
        </p:nvGrpSpPr>
        <p:grpSpPr bwMode="auto">
          <a:xfrm>
            <a:off x="0" y="0"/>
            <a:ext cx="12191365" cy="3651250"/>
            <a:chOff x="0" y="0"/>
            <a:chExt cx="8614" cy="3512"/>
          </a:xfrm>
        </p:grpSpPr>
        <p:pic>
          <p:nvPicPr>
            <p:cNvPr id="291844" name="Picture 4" descr="teidesky_casado_annotated_1726"/>
            <p:cNvPicPr>
              <a:picLocks noChangeAspect="1" noChangeArrowheads="1"/>
            </p:cNvPicPr>
            <p:nvPr/>
          </p:nvPicPr>
          <p:blipFill>
            <a:blip r:embed="rId1"/>
            <a:srcRect l="8578" r="31599" b="29788"/>
            <a:stretch>
              <a:fillRect/>
            </a:stretch>
          </p:blipFill>
          <p:spPr bwMode="auto">
            <a:xfrm>
              <a:off x="0" y="0"/>
              <a:ext cx="8614" cy="3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91845" name="Text Box 5"/>
            <p:cNvSpPr txBox="1">
              <a:spLocks noChangeArrowheads="1"/>
            </p:cNvSpPr>
            <p:nvPr/>
          </p:nvSpPr>
          <p:spPr bwMode="auto">
            <a:xfrm>
              <a:off x="149" y="86"/>
              <a:ext cx="3479" cy="35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r>
                <a:rPr lang="en-US" altLang="zh-CN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MilkyWay in Sky</a:t>
              </a:r>
              <a:endParaRPr lang="en-US" altLang="zh-CN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pic>
        <p:nvPicPr>
          <p:cNvPr id="291850" name="Picture 10" descr="rotati~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95609" y="458471"/>
            <a:ext cx="734483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91853" name="Text Box 13"/>
              <p:cNvSpPr txBox="1">
                <a:spLocks noChangeArrowheads="1"/>
              </p:cNvSpPr>
              <p:nvPr/>
            </p:nvSpPr>
            <p:spPr bwMode="auto">
              <a:xfrm>
                <a:off x="3907155" y="3925570"/>
                <a:ext cx="8038465" cy="283845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wrap="square" lIns="91380" tIns="45692" rIns="91380" bIns="45692">
                <a:noAutofit/>
              </a:bodyPr>
              <a:lstStyle/>
              <a:p>
                <a:pPr>
                  <a:lnSpc>
                    <a:spcPct val="80000"/>
                  </a:lnSpc>
                  <a:spcBef>
                    <a:spcPct val="50000"/>
                  </a:spcBef>
                </a:pPr>
                <a:r>
                  <a:rPr lang="en-US" altLang="zh-CN" sz="2800" b="1">
                    <a:solidFill>
                      <a:schemeClr val="tx1"/>
                    </a:solidFill>
                    <a:latin typeface="等线" charset="0"/>
                    <a:ea typeface="等线" charset="0"/>
                    <a:cs typeface="等线" charset="0"/>
                    <a:sym typeface="+mn-ea"/>
                  </a:rPr>
                  <a:t>Pulsar</a:t>
                </a:r>
                <a:r>
                  <a:rPr lang="en-US" altLang="zh-CN" sz="2800" b="1">
                    <a:solidFill>
                      <a:schemeClr val="tx1"/>
                    </a:solidFill>
                    <a:latin typeface="等线" charset="0"/>
                    <a:ea typeface="等线" charset="0"/>
                    <a:cs typeface="等线" charset="0"/>
                  </a:rPr>
                  <a:t>:</a:t>
                </a:r>
                <a:endParaRPr lang="en-US" altLang="zh-CN" sz="2800" b="1">
                  <a:latin typeface="等线" charset="0"/>
                  <a:ea typeface="等线" charset="0"/>
                  <a:cs typeface="等线" charset="0"/>
                </a:endParaRPr>
              </a:p>
              <a:p>
                <a:pPr>
                  <a:lnSpc>
                    <a:spcPct val="80000"/>
                  </a:lnSpc>
                  <a:spcBef>
                    <a:spcPct val="50000"/>
                  </a:spcBef>
                </a:pPr>
                <a:r>
                  <a:rPr lang="en-US" altLang="zh-CN" sz="2400">
                    <a:latin typeface="等线" charset="0"/>
                    <a:ea typeface="等线" charset="0"/>
                    <a:cs typeface="等线" charset="0"/>
                    <a:sym typeface="+mn-ea"/>
                  </a:rPr>
                  <a:t>radius：</a:t>
                </a:r>
                <a14:m>
                  <m:oMath xmlns:m="http://schemas.openxmlformats.org/officeDocument/2006/math">
                    <m:r>
                      <a:rPr lang="en-US" altLang="zh-CN" sz="2400">
                        <a:latin typeface="DejaVu Math TeX Gyre" panose="02000503000000000000" charset="0"/>
                        <a:ea typeface="宋体" charset="0"/>
                        <a:cs typeface="DejaVu Math TeX Gyre" panose="02000503000000000000" charset="0"/>
                        <a:sym typeface="+mn-ea"/>
                      </a:rPr>
                      <m:t>~</m:t>
                    </m:r>
                  </m:oMath>
                </a14:m>
                <a:r>
                  <a:rPr lang="en-US" altLang="zh-CN" sz="2400">
                    <a:latin typeface="等线" charset="0"/>
                    <a:ea typeface="等线" charset="0"/>
                    <a:cs typeface="等线" charset="0"/>
                  </a:rPr>
                  <a:t>10 kilometers</a:t>
                </a:r>
                <a:endParaRPr lang="en-US" altLang="zh-CN" sz="2400">
                  <a:latin typeface="等线" charset="0"/>
                  <a:ea typeface="等线" charset="0"/>
                  <a:cs typeface="等线" charset="0"/>
                </a:endParaRPr>
              </a:p>
              <a:p>
                <a:pPr>
                  <a:lnSpc>
                    <a:spcPct val="80000"/>
                  </a:lnSpc>
                  <a:spcBef>
                    <a:spcPct val="50000"/>
                  </a:spcBef>
                </a:pPr>
                <a:r>
                  <a:rPr lang="en-US" altLang="zh-CN" sz="2400">
                    <a:latin typeface="等线" charset="0"/>
                    <a:ea typeface="等线" charset="0"/>
                    <a:cs typeface="等线" charset="0"/>
                    <a:sym typeface="+mn-ea"/>
                  </a:rPr>
                  <a:t>magnetic field：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DejaVu Math TeX Gyre" panose="02000503000000000000" charset="0"/>
                            <a:ea typeface="等线" charset="0"/>
                            <a:cs typeface="DejaVu Math TeX Gyre" panose="02000503000000000000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altLang="zh-CN" sz="2400" i="1">
                            <a:latin typeface="DejaVu Math TeX Gyre" panose="02000503000000000000" charset="0"/>
                            <a:ea typeface="等线" charset="0"/>
                            <a:cs typeface="DejaVu Math TeX Gyre" panose="02000503000000000000" charset="0"/>
                            <a:sym typeface="+mn-ea"/>
                          </a:rPr>
                          <m:t>10</m:t>
                        </m:r>
                      </m:e>
                      <m:sup>
                        <m:r>
                          <a:rPr lang="en-US" altLang="zh-CN" sz="2400" i="1">
                            <a:latin typeface="DejaVu Math TeX Gyre" panose="02000503000000000000" charset="0"/>
                            <a:ea typeface="等线" charset="0"/>
                            <a:cs typeface="DejaVu Math TeX Gyre" panose="02000503000000000000" charset="0"/>
                            <a:sym typeface="+mn-ea"/>
                          </a:rPr>
                          <m:t>8</m:t>
                        </m:r>
                      </m:sup>
                    </m:sSup>
                  </m:oMath>
                </a14:m>
                <a:r>
                  <a:rPr lang="en-US" altLang="zh-CN" sz="2400">
                    <a:latin typeface="等线" charset="0"/>
                    <a:ea typeface="等线" charset="0"/>
                    <a:cs typeface="等线" charset="0"/>
                  </a:rPr>
                  <a:t> </a:t>
                </a:r>
                <a:r>
                  <a:rPr lang="en-US" altLang="zh-CN" sz="2400">
                    <a:latin typeface="等线" charset="0"/>
                    <a:ea typeface="等线" charset="0"/>
                    <a:cs typeface="等线" charset="0"/>
                    <a:sym typeface="+mn-ea"/>
                  </a:rPr>
                  <a:t>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DejaVu Math TeX Gyre" panose="02000503000000000000" charset="0"/>
                            <a:ea typeface="等线" charset="0"/>
                            <a:cs typeface="DejaVu Math TeX Gyre" panose="02000503000000000000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altLang="zh-CN" sz="2400" i="1">
                            <a:latin typeface="DejaVu Math TeX Gyre" panose="02000503000000000000" charset="0"/>
                            <a:ea typeface="等线" charset="0"/>
                            <a:cs typeface="DejaVu Math TeX Gyre" panose="02000503000000000000" charset="0"/>
                            <a:sym typeface="+mn-ea"/>
                          </a:rPr>
                          <m:t>10</m:t>
                        </m:r>
                      </m:e>
                      <m:sup>
                        <m:r>
                          <a:rPr lang="en-US" altLang="zh-CN" sz="2400" i="1">
                            <a:latin typeface="DejaVu Math TeX Gyre" panose="02000503000000000000" charset="0"/>
                            <a:ea typeface="等线" charset="0"/>
                            <a:cs typeface="DejaVu Math TeX Gyre" panose="02000503000000000000" charset="0"/>
                            <a:sym typeface="+mn-ea"/>
                          </a:rPr>
                          <m:t>14</m:t>
                        </m:r>
                      </m:sup>
                    </m:sSup>
                  </m:oMath>
                </a14:m>
                <a:r>
                  <a:rPr lang="en-US" altLang="zh-CN" sz="2400">
                    <a:latin typeface="等线" charset="0"/>
                    <a:ea typeface="等线" charset="0"/>
                    <a:cs typeface="等线" charset="0"/>
                  </a:rPr>
                  <a:t> G</a:t>
                </a:r>
                <a:endParaRPr lang="en-US" altLang="zh-CN" sz="2400">
                  <a:latin typeface="等线" charset="0"/>
                  <a:ea typeface="等线" charset="0"/>
                  <a:cs typeface="等线" charset="0"/>
                </a:endParaRPr>
              </a:p>
              <a:p>
                <a:pPr>
                  <a:lnSpc>
                    <a:spcPct val="80000"/>
                  </a:lnSpc>
                  <a:spcBef>
                    <a:spcPct val="50000"/>
                  </a:spcBef>
                </a:pPr>
                <a:r>
                  <a:rPr lang="en-US" altLang="zh-CN" sz="2400">
                    <a:latin typeface="等线" charset="0"/>
                    <a:ea typeface="等线" charset="0"/>
                    <a:cs typeface="等线" charset="0"/>
                  </a:rPr>
                  <a:t>density：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DejaVu Math TeX Gyre" panose="02000503000000000000" charset="0"/>
                            <a:ea typeface="等线" charset="0"/>
                            <a:cs typeface="DejaVu Math TeX Gyre" panose="02000503000000000000" charset="0"/>
                            <a:sym typeface="+mn-ea"/>
                          </a:rPr>
                        </m:ctrlPr>
                      </m:sSupPr>
                      <m:e>
                        <m:r>
                          <a:rPr lang="en-US" altLang="zh-CN" sz="2400" i="1">
                            <a:latin typeface="DejaVu Math TeX Gyre" panose="02000503000000000000" charset="0"/>
                            <a:ea typeface="等线" charset="0"/>
                            <a:cs typeface="DejaVu Math TeX Gyre" panose="02000503000000000000" charset="0"/>
                            <a:sym typeface="+mn-ea"/>
                          </a:rPr>
                          <m:t>10</m:t>
                        </m:r>
                      </m:e>
                      <m:sup>
                        <m:r>
                          <a:rPr lang="en-US" altLang="zh-CN" sz="2400" i="1">
                            <a:latin typeface="DejaVu Math TeX Gyre" panose="02000503000000000000" charset="0"/>
                            <a:ea typeface="等线" charset="0"/>
                            <a:cs typeface="DejaVu Math TeX Gyre" panose="02000503000000000000" charset="0"/>
                            <a:sym typeface="+mn-ea"/>
                          </a:rPr>
                          <m:t>15</m:t>
                        </m:r>
                      </m:sup>
                    </m:sSup>
                  </m:oMath>
                </a14:m>
                <a:r>
                  <a:rPr lang="en-US" altLang="zh-CN" sz="2400" baseline="30000">
                    <a:latin typeface="等线" charset="0"/>
                    <a:ea typeface="等线" charset="0"/>
                    <a:cs typeface="等线" charset="0"/>
                  </a:rPr>
                  <a:t> </a:t>
                </a:r>
                <a:r>
                  <a:rPr lang="en-US" altLang="zh-CN" sz="2400">
                    <a:latin typeface="等线" charset="0"/>
                    <a:ea typeface="等线" charset="0"/>
                    <a:cs typeface="等线" charset="0"/>
                  </a:rPr>
                  <a:t>g/cm</a:t>
                </a:r>
                <a:r>
                  <a:rPr lang="en-US" altLang="zh-CN" sz="2400" baseline="30000">
                    <a:latin typeface="等线" charset="0"/>
                    <a:ea typeface="等线" charset="0"/>
                    <a:cs typeface="等线" charset="0"/>
                  </a:rPr>
                  <a:t>3</a:t>
                </a:r>
                <a:r>
                  <a:rPr lang="en-US" altLang="zh-CN" sz="2400">
                    <a:latin typeface="等线" charset="0"/>
                    <a:ea typeface="等线" charset="0"/>
                    <a:cs typeface="等线" charset="0"/>
                  </a:rPr>
                  <a:t>. </a:t>
                </a:r>
                <a:endParaRPr lang="en-US" altLang="zh-CN" sz="2400">
                  <a:latin typeface="等线" charset="0"/>
                  <a:ea typeface="等线" charset="0"/>
                  <a:cs typeface="等线" charset="0"/>
                </a:endParaRPr>
              </a:p>
              <a:p>
                <a:pPr>
                  <a:lnSpc>
                    <a:spcPct val="80000"/>
                  </a:lnSpc>
                  <a:spcBef>
                    <a:spcPct val="50000"/>
                  </a:spcBef>
                </a:pPr>
                <a:r>
                  <a:rPr lang="en-US" altLang="zh-CN" sz="2400">
                    <a:solidFill>
                      <a:schemeClr val="tx1"/>
                    </a:solidFill>
                    <a:latin typeface="等线" charset="0"/>
                    <a:ea typeface="等线" charset="0"/>
                    <a:cs typeface="等线" charset="0"/>
                  </a:rPr>
                  <a:t>Like a lighthouse, it keeps rotating and producing radio radiation from the poles outwards.</a:t>
                </a:r>
                <a:endParaRPr lang="en-US" altLang="zh-CN" sz="2400">
                  <a:solidFill>
                    <a:schemeClr val="tx1"/>
                  </a:solidFill>
                  <a:latin typeface="等线" charset="0"/>
                  <a:ea typeface="等线" charset="0"/>
                  <a:cs typeface="等线" charset="0"/>
                </a:endParaRPr>
              </a:p>
            </p:txBody>
          </p:sp>
        </mc:Choice>
        <mc:Fallback>
          <p:sp>
            <p:nvSpPr>
              <p:cNvPr id="291853" name="Text 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07155" y="3925570"/>
                <a:ext cx="8038465" cy="2838450"/>
              </a:xfrm>
              <a:prstGeom prst="rect">
                <a:avLst/>
              </a:prstGeom>
              <a:blipFill rotWithShape="1">
                <a:blip r:embed="rId3"/>
                <a:stretch>
                  <a:fillRect t="-134"/>
                </a:stretch>
              </a:blipFill>
              <a:ln w="9525">
                <a:noFill/>
                <a:miter lim="8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图片 1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11455" y="4671060"/>
            <a:ext cx="2905760" cy="1925955"/>
          </a:xfrm>
          <a:prstGeom prst="rect">
            <a:avLst/>
          </a:prstGeom>
        </p:spPr>
      </p:pic>
      <p:cxnSp>
        <p:nvCxnSpPr>
          <p:cNvPr id="20" name="直接箭头连接符 19"/>
          <p:cNvCxnSpPr/>
          <p:nvPr>
            <p:custDataLst>
              <p:tags r:id="rId6"/>
            </p:custDataLst>
          </p:nvPr>
        </p:nvCxnSpPr>
        <p:spPr>
          <a:xfrm flipH="1">
            <a:off x="2125345" y="1035050"/>
            <a:ext cx="5070475" cy="4423410"/>
          </a:xfrm>
          <a:prstGeom prst="straightConnector1">
            <a:avLst/>
          </a:prstGeom>
          <a:ln w="31750" cap="rnd">
            <a:solidFill>
              <a:srgbClr val="FF0000"/>
            </a:solidFill>
            <a:round/>
            <a:tailEnd type="arrow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cd80c5cbee19070378892a04b66e9ef"/>
          <p:cNvPicPr>
            <a:picLocks noChangeAspect="1"/>
          </p:cNvPicPr>
          <p:nvPr/>
        </p:nvPicPr>
        <p:blipFill>
          <a:blip r:embed="rId1"/>
          <a:srcRect t="4624" r="728" b="1744"/>
          <a:stretch>
            <a:fillRect/>
          </a:stretch>
        </p:blipFill>
        <p:spPr>
          <a:xfrm>
            <a:off x="455295" y="1185545"/>
            <a:ext cx="7709535" cy="51816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55295" y="287655"/>
            <a:ext cx="855408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4000" b="1">
                <a:solidFill>
                  <a:srgbClr val="FF0000"/>
                </a:solidFill>
              </a:rPr>
              <a:t>Production of pulsars/neutron stars</a:t>
            </a:r>
            <a:endParaRPr lang="en-US" altLang="zh-CN" sz="4000" b="1">
              <a:solidFill>
                <a:srgbClr val="FF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3335" y="3248025"/>
            <a:ext cx="1479550" cy="10236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380000">
            <a:off x="8207375" y="3576955"/>
            <a:ext cx="577215" cy="3352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rcRect l="-990" t="-3788" r="990" b="3788"/>
          <a:stretch>
            <a:fillRect/>
          </a:stretch>
        </p:blipFill>
        <p:spPr>
          <a:xfrm rot="9120000">
            <a:off x="8205470" y="4238625"/>
            <a:ext cx="577215" cy="33528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252460" y="5011420"/>
            <a:ext cx="3939540" cy="1198880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 algn="l">
              <a:buFont typeface="Arial" panose="020B0604020202090204" pitchFamily="34" charset="0"/>
              <a:buChar char="•"/>
            </a:pPr>
            <a:r>
              <a:rPr lang="en-US" altLang="zh-CN" b="1" i="0">
                <a:solidFill>
                  <a:schemeClr val="bg1"/>
                </a:solidFill>
                <a:latin typeface="等线" charset="0"/>
                <a:ea typeface="等线" charset="0"/>
              </a:rPr>
              <a:t>White dwarf through accretion-induced collapse (AIC)</a:t>
            </a:r>
            <a:endParaRPr lang="en-US" altLang="zh-CN" b="1" i="0">
              <a:solidFill>
                <a:schemeClr val="bg1"/>
              </a:solidFill>
              <a:latin typeface="等线" charset="0"/>
              <a:ea typeface="等线" charset="0"/>
            </a:endParaRPr>
          </a:p>
          <a:p>
            <a:pPr marL="285750" indent="-285750" algn="l">
              <a:buFont typeface="Arial" panose="020B0604020202090204" pitchFamily="34" charset="0"/>
              <a:buChar char="•"/>
            </a:pPr>
            <a:r>
              <a:rPr lang="en-US" altLang="zh-CN" b="1">
                <a:solidFill>
                  <a:schemeClr val="bg1"/>
                </a:solidFill>
                <a:latin typeface="等线" charset="0"/>
                <a:ea typeface="等线" charset="0"/>
                <a:sym typeface="+mn-ea"/>
              </a:rPr>
              <a:t>Star occurs during the late stages of the evolution of a massive star</a:t>
            </a:r>
            <a:endParaRPr lang="en-US" altLang="zh-CN" b="1" i="0">
              <a:solidFill>
                <a:schemeClr val="bg1"/>
              </a:solidFill>
              <a:latin typeface="等线" charset="0"/>
              <a:ea typeface="等线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6" name="Text Box 2"/>
          <p:cNvSpPr txBox="1">
            <a:spLocks noChangeArrowheads="1"/>
          </p:cNvSpPr>
          <p:nvPr/>
        </p:nvSpPr>
        <p:spPr bwMode="auto">
          <a:xfrm>
            <a:off x="401320" y="1786890"/>
            <a:ext cx="4751070" cy="215773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380" tIns="45692" rIns="91380" bIns="45692">
            <a:no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zh-CN" altLang="en-US" sz="2000" b="1">
                <a:solidFill>
                  <a:schemeClr val="tx1"/>
                </a:solidFill>
                <a:latin typeface="等线" charset="0"/>
                <a:ea typeface="等线" charset="0"/>
                <a:cs typeface="等线" charset="0"/>
              </a:rPr>
              <a:t>1054AD Explosion, Chinese history records complete, age reliable</a:t>
            </a:r>
            <a:r>
              <a:rPr lang="en-US" sz="2000" b="1">
                <a:solidFill>
                  <a:schemeClr val="tx1"/>
                </a:solidFill>
                <a:latin typeface="等线" charset="0"/>
                <a:ea typeface="等线" charset="0"/>
                <a:cs typeface="等线" charset="0"/>
              </a:rPr>
              <a:t>.</a:t>
            </a:r>
            <a:endParaRPr lang="en-US" sz="2000" b="1">
              <a:solidFill>
                <a:schemeClr val="tx1"/>
              </a:solidFill>
              <a:latin typeface="等线" charset="0"/>
              <a:ea typeface="等线" charset="0"/>
              <a:cs typeface="等线" charset="0"/>
            </a:endParaRPr>
          </a:p>
          <a:p>
            <a:pPr eaLnBrk="0" hangingPunct="0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sz="2000" b="1">
                <a:solidFill>
                  <a:schemeClr val="tx1"/>
                </a:solidFill>
                <a:latin typeface="等线" charset="0"/>
                <a:ea typeface="等线" charset="0"/>
                <a:cs typeface="等线" charset="0"/>
              </a:rPr>
              <a:t> </a:t>
            </a:r>
            <a:r>
              <a:rPr lang="en-US" altLang="zh-CN" sz="2000" b="1">
                <a:solidFill>
                  <a:schemeClr val="tx1"/>
                </a:solidFill>
                <a:latin typeface="等线" charset="0"/>
                <a:ea typeface="等线" charset="0"/>
                <a:cs typeface="等线" charset="0"/>
              </a:rPr>
              <a:t>rotation period</a:t>
            </a:r>
            <a:r>
              <a:rPr lang="zh-CN" altLang="en-US" sz="2000" b="1">
                <a:solidFill>
                  <a:schemeClr val="tx1"/>
                </a:solidFill>
                <a:latin typeface="等线" charset="0"/>
                <a:ea typeface="等线" charset="0"/>
                <a:cs typeface="等线" charset="0"/>
              </a:rPr>
              <a:t>：33</a:t>
            </a:r>
            <a:r>
              <a:rPr lang="en-US" altLang="zh-CN" sz="2000" b="1">
                <a:solidFill>
                  <a:schemeClr val="tx1"/>
                </a:solidFill>
                <a:latin typeface="等线" charset="0"/>
                <a:ea typeface="等线" charset="0"/>
                <a:cs typeface="等线" charset="0"/>
              </a:rPr>
              <a:t>ms</a:t>
            </a:r>
            <a:r>
              <a:rPr lang="en-US" sz="2000" b="1">
                <a:solidFill>
                  <a:schemeClr val="tx1"/>
                </a:solidFill>
                <a:latin typeface="等线" charset="0"/>
                <a:ea typeface="等线" charset="0"/>
                <a:cs typeface="等线" charset="0"/>
              </a:rPr>
              <a:t>.</a:t>
            </a:r>
            <a:endParaRPr lang="en-US" sz="2000" b="1">
              <a:solidFill>
                <a:schemeClr val="tx1"/>
              </a:solidFill>
              <a:latin typeface="等线" charset="0"/>
              <a:ea typeface="等线" charset="0"/>
              <a:cs typeface="等线" charset="0"/>
            </a:endParaRPr>
          </a:p>
          <a:p>
            <a:pPr eaLnBrk="0" hangingPunct="0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sz="2000" b="1">
                <a:solidFill>
                  <a:schemeClr val="tx1"/>
                </a:solidFill>
                <a:latin typeface="等线" charset="0"/>
                <a:ea typeface="等线" charset="0"/>
                <a:cs typeface="等线" charset="0"/>
              </a:rPr>
              <a:t> </a:t>
            </a:r>
            <a:r>
              <a:rPr lang="zh-CN" altLang="en-US" sz="2000" b="1">
                <a:solidFill>
                  <a:schemeClr val="tx1"/>
                </a:solidFill>
                <a:latin typeface="等线" charset="0"/>
                <a:ea typeface="等线" charset="0"/>
                <a:cs typeface="等线" charset="0"/>
              </a:rPr>
              <a:t>Possessing full</a:t>
            </a:r>
            <a:r>
              <a:rPr lang="en-US" altLang="zh-CN" sz="2000" b="1">
                <a:solidFill>
                  <a:schemeClr val="tx1"/>
                </a:solidFill>
                <a:latin typeface="等线" charset="0"/>
                <a:ea typeface="等线" charset="0"/>
                <a:cs typeface="等线" charset="0"/>
              </a:rPr>
              <a:t>-</a:t>
            </a:r>
            <a:r>
              <a:rPr lang="zh-CN" altLang="en-US" sz="2000" b="1">
                <a:solidFill>
                  <a:schemeClr val="tx1"/>
                </a:solidFill>
                <a:latin typeface="等线" charset="0"/>
                <a:ea typeface="等线" charset="0"/>
                <a:cs typeface="等线" charset="0"/>
              </a:rPr>
              <a:t>spectrum radiation across optical, radio, and high</a:t>
            </a:r>
            <a:r>
              <a:rPr lang="en-US" altLang="zh-CN" sz="2000" b="1">
                <a:solidFill>
                  <a:schemeClr val="tx1"/>
                </a:solidFill>
                <a:latin typeface="等线" charset="0"/>
                <a:ea typeface="等线" charset="0"/>
                <a:cs typeface="等线" charset="0"/>
              </a:rPr>
              <a:t> </a:t>
            </a:r>
            <a:r>
              <a:rPr lang="zh-CN" altLang="en-US" sz="2000" b="1">
                <a:solidFill>
                  <a:schemeClr val="tx1"/>
                </a:solidFill>
                <a:latin typeface="等线" charset="0"/>
                <a:ea typeface="等线" charset="0"/>
                <a:cs typeface="等线" charset="0"/>
              </a:rPr>
              <a:t>energy bands.</a:t>
            </a:r>
            <a:endParaRPr lang="zh-CN" altLang="en-US" sz="2000" b="1">
              <a:solidFill>
                <a:schemeClr val="tx1"/>
              </a:solidFill>
              <a:latin typeface="等线" charset="0"/>
              <a:ea typeface="等线" charset="0"/>
              <a:cs typeface="等线" charset="0"/>
            </a:endParaRPr>
          </a:p>
        </p:txBody>
      </p:sp>
      <p:pic>
        <p:nvPicPr>
          <p:cNvPr id="436227" name="Picture 3" descr="poster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343526" y="5454650"/>
            <a:ext cx="4222751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6228" name="Picture 4" descr="crabne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49241" y="3398520"/>
            <a:ext cx="4222751" cy="207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/>
          <p:nvPr/>
        </p:nvGrpSpPr>
        <p:grpSpPr bwMode="auto">
          <a:xfrm>
            <a:off x="5353685" y="36830"/>
            <a:ext cx="6838315" cy="3406775"/>
            <a:chOff x="0" y="0"/>
            <a:chExt cx="5760" cy="4320"/>
          </a:xfrm>
        </p:grpSpPr>
        <p:graphicFrame>
          <p:nvGraphicFramePr>
            <p:cNvPr id="436230" name="Object 6"/>
            <p:cNvGraphicFramePr>
              <a:graphicFrameLocks noChangeAspect="1"/>
            </p:cNvGraphicFramePr>
            <p:nvPr/>
          </p:nvGraphicFramePr>
          <p:xfrm>
            <a:off x="0" y="0"/>
            <a:ext cx="5760" cy="4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" name="" r:id="rId3" imgW="27432000" imgH="20574000" progId="PowerPoint.Slide.8">
                    <p:embed/>
                  </p:oleObj>
                </mc:Choice>
                <mc:Fallback>
                  <p:oleObj name="" r:id="rId3" imgW="27432000" imgH="20574000" progId="PowerPoint.Slide.8">
                    <p:embed/>
                    <p:pic>
                      <p:nvPicPr>
                        <p:cNvPr id="0" name="图片 1024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5760" cy="4320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6231" name="Line 7"/>
            <p:cNvSpPr>
              <a:spLocks noChangeShapeType="1"/>
            </p:cNvSpPr>
            <p:nvPr/>
          </p:nvSpPr>
          <p:spPr bwMode="auto">
            <a:xfrm>
              <a:off x="4464" y="576"/>
              <a:ext cx="0" cy="3648"/>
            </a:xfrm>
            <a:prstGeom prst="line">
              <a:avLst/>
            </a:prstGeom>
            <a:noFill/>
            <a:ln w="57150">
              <a:solidFill>
                <a:srgbClr val="33CC33"/>
              </a:solidFill>
              <a:rou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36232" name="Text Box 8"/>
          <p:cNvSpPr txBox="1">
            <a:spLocks noChangeArrowheads="1"/>
          </p:cNvSpPr>
          <p:nvPr/>
        </p:nvSpPr>
        <p:spPr bwMode="auto">
          <a:xfrm>
            <a:off x="0" y="1023620"/>
            <a:ext cx="4403725" cy="3975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380" tIns="45692" rIns="91380" bIns="45692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1">
                <a:solidFill>
                  <a:schemeClr val="tx1"/>
                </a:solidFill>
                <a:latin typeface="等线" charset="0"/>
                <a:ea typeface="等线" charset="0"/>
              </a:rPr>
              <a:t>The Crab Nebula and its Pulsar.</a:t>
            </a:r>
            <a:endParaRPr lang="en-US" altLang="zh-CN" sz="2000" b="1">
              <a:solidFill>
                <a:schemeClr val="tx1"/>
              </a:solidFill>
              <a:latin typeface="等线" charset="0"/>
              <a:ea typeface="等线" charset="0"/>
            </a:endParaRPr>
          </a:p>
        </p:txBody>
      </p:sp>
      <p:pic>
        <p:nvPicPr>
          <p:cNvPr id="436233" name="Picture 9" descr="m1psr_k"/>
          <p:cNvPicPr>
            <a:picLocks noChangeAspect="1" noChangeArrowheads="1"/>
          </p:cNvPicPr>
          <p:nvPr/>
        </p:nvPicPr>
        <p:blipFill>
          <a:blip r:embed="rId5"/>
          <a:srcRect l="59445" b="24815"/>
          <a:stretch>
            <a:fillRect/>
          </a:stretch>
        </p:blipFill>
        <p:spPr bwMode="auto">
          <a:xfrm>
            <a:off x="9594215" y="3416300"/>
            <a:ext cx="2551430" cy="34417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436234" name="Rectangle 10"/>
          <p:cNvSpPr>
            <a:spLocks noChangeArrowheads="1"/>
          </p:cNvSpPr>
          <p:nvPr/>
        </p:nvSpPr>
        <p:spPr bwMode="auto">
          <a:xfrm>
            <a:off x="7183120" y="4507865"/>
            <a:ext cx="481330" cy="14541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6235" name="Line 11"/>
          <p:cNvSpPr>
            <a:spLocks noChangeShapeType="1"/>
          </p:cNvSpPr>
          <p:nvPr/>
        </p:nvSpPr>
        <p:spPr bwMode="auto">
          <a:xfrm flipV="1">
            <a:off x="7689850" y="3644900"/>
            <a:ext cx="1863090" cy="84645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436236" name="Line 12"/>
          <p:cNvSpPr>
            <a:spLocks noChangeShapeType="1"/>
          </p:cNvSpPr>
          <p:nvPr/>
        </p:nvSpPr>
        <p:spPr bwMode="auto">
          <a:xfrm>
            <a:off x="7654290" y="4636770"/>
            <a:ext cx="1803400" cy="222123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436237" name="Text Box 13"/>
          <p:cNvSpPr txBox="1">
            <a:spLocks noChangeArrowheads="1"/>
          </p:cNvSpPr>
          <p:nvPr/>
        </p:nvSpPr>
        <p:spPr bwMode="auto">
          <a:xfrm>
            <a:off x="7182910" y="6490971"/>
            <a:ext cx="1153583" cy="366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91380" tIns="45692" rIns="91380" bIns="45692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FFFF00"/>
                </a:solidFill>
                <a:latin typeface="Arial" panose="020B0604020202090204" pitchFamily="34" charset="0"/>
              </a:rPr>
              <a:t>Radio</a:t>
            </a:r>
            <a:endParaRPr lang="en-US" altLang="zh-CN" b="1">
              <a:solidFill>
                <a:srgbClr val="FFFF00"/>
              </a:solidFill>
              <a:latin typeface="Arial" panose="020B0604020202090204" pitchFamily="34" charset="0"/>
            </a:endParaRPr>
          </a:p>
        </p:txBody>
      </p:sp>
      <p:sp>
        <p:nvSpPr>
          <p:cNvPr id="436239" name="Text Box 15"/>
          <p:cNvSpPr txBox="1">
            <a:spLocks noChangeArrowheads="1"/>
          </p:cNvSpPr>
          <p:nvPr/>
        </p:nvSpPr>
        <p:spPr bwMode="auto">
          <a:xfrm>
            <a:off x="7054851" y="5438776"/>
            <a:ext cx="1153583" cy="366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91380" tIns="45692" rIns="91380" bIns="45692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FFFF00"/>
                </a:solidFill>
                <a:latin typeface="Arial" panose="020B0604020202090204" pitchFamily="34" charset="0"/>
              </a:rPr>
              <a:t>X-Ray</a:t>
            </a:r>
            <a:endParaRPr lang="en-US" altLang="zh-CN" b="1">
              <a:solidFill>
                <a:srgbClr val="FFFF00"/>
              </a:solidFill>
              <a:latin typeface="Arial" panose="020B0604020202090204" pitchFamily="34" charset="0"/>
            </a:endParaRPr>
          </a:p>
        </p:txBody>
      </p:sp>
      <p:pic>
        <p:nvPicPr>
          <p:cNvPr id="436240" name="combinedmovie.mpeg" descr="combinedmovie">
            <a:hlinkClick r:id="" action="ppaction://media"/>
          </p:cNvPr>
          <p:cNvPicPr>
            <a:picLocks noRot="1" noChangeAspect="1" noChangeArrowheads="1"/>
          </p:cNvPicPr>
          <p:nvPr>
            <a:videoFile r:link="rId6"/>
            <p:extLst>
              <p:ext uri="{DAA4B4D4-6D71-4841-9C94-3DE7FCFB9230}">
                <p14:media xmlns:p14="http://schemas.microsoft.com/office/powerpoint/2010/main" r:link="rId7"/>
              </p:ext>
            </p:extLst>
          </p:nvPr>
        </p:nvPicPr>
        <p:blipFill>
          <a:blip r:embed="rId8"/>
          <a:srcRect/>
          <a:stretch>
            <a:fillRect/>
          </a:stretch>
        </p:blipFill>
        <p:spPr bwMode="auto">
          <a:xfrm>
            <a:off x="92710" y="4700270"/>
            <a:ext cx="5255895" cy="2157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63550" y="4832350"/>
            <a:ext cx="3788410" cy="16383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>
              <a:buClr>
                <a:srgbClr val="FF0000"/>
              </a:buClr>
              <a:buFont typeface="Arial" panose="020B0604020202090204" pitchFamily="34" charset="0"/>
              <a:buNone/>
            </a:pPr>
            <a:r>
              <a:rPr lang="en-US" altLang="zh-CN" sz="2000" b="1" dirty="0">
                <a:latin typeface="等线" charset="0"/>
                <a:ea typeface="等线" charset="0"/>
                <a:sym typeface="+mn-ea"/>
              </a:rPr>
              <a:t>Pulsar Physics:</a:t>
            </a:r>
            <a:endParaRPr lang="en-US" altLang="zh-CN" sz="2000" b="1" dirty="0">
              <a:latin typeface="等线" charset="0"/>
              <a:ea typeface="等线" charset="0"/>
              <a:sym typeface="+mn-ea"/>
            </a:endParaRPr>
          </a:p>
          <a:p>
            <a:pPr marL="342900" indent="-342900">
              <a:buClr>
                <a:srgbClr val="FF0000"/>
              </a:buClr>
              <a:buFont typeface="Arial" panose="020B0604020202090204" pitchFamily="34" charset="0"/>
              <a:buChar char="•"/>
            </a:pPr>
            <a:r>
              <a:rPr lang="en-US" altLang="zh-CN" sz="2000" b="1" dirty="0">
                <a:latin typeface="等线" charset="0"/>
                <a:ea typeface="等线" charset="0"/>
                <a:sym typeface="+mn-ea"/>
              </a:rPr>
              <a:t>Origin and Evolution?</a:t>
            </a:r>
            <a:endParaRPr lang="en-US" altLang="zh-CN" sz="2000" b="1" dirty="0">
              <a:latin typeface="等线" charset="0"/>
              <a:ea typeface="等线" charset="0"/>
              <a:sym typeface="+mn-ea"/>
            </a:endParaRPr>
          </a:p>
          <a:p>
            <a:pPr marL="342900" indent="-342900">
              <a:buClr>
                <a:srgbClr val="FF0000"/>
              </a:buClr>
              <a:buFont typeface="Arial" panose="020B0604020202090204" pitchFamily="34" charset="0"/>
              <a:buChar char="•"/>
            </a:pPr>
            <a:r>
              <a:rPr lang="en-US" altLang="zh-CN" sz="2000" b="1" dirty="0">
                <a:latin typeface="等线" charset="0"/>
                <a:ea typeface="等线" charset="0"/>
                <a:sym typeface="+mn-ea"/>
              </a:rPr>
              <a:t>Radiation mechanism?</a:t>
            </a:r>
            <a:endParaRPr lang="en-US" altLang="zh-CN" sz="2000" b="1" dirty="0">
              <a:latin typeface="等线" charset="0"/>
              <a:ea typeface="等线" charset="0"/>
              <a:sym typeface="+mn-ea"/>
            </a:endParaRPr>
          </a:p>
          <a:p>
            <a:pPr marL="342900" indent="-342900">
              <a:buClr>
                <a:srgbClr val="FF0000"/>
              </a:buClr>
              <a:buFont typeface="Arial" panose="020B0604020202090204" pitchFamily="34" charset="0"/>
              <a:buChar char="•"/>
            </a:pPr>
            <a:r>
              <a:rPr lang="en-US" altLang="zh-CN" sz="2000" b="1" dirty="0">
                <a:latin typeface="等线" charset="0"/>
                <a:ea typeface="等线" charset="0"/>
                <a:sym typeface="+mn-ea"/>
              </a:rPr>
              <a:t>Spatial surroundings?</a:t>
            </a:r>
            <a:endParaRPr lang="en-US" altLang="zh-CN" sz="2000" b="1" dirty="0">
              <a:latin typeface="等线" charset="0"/>
              <a:ea typeface="等线" charset="0"/>
              <a:sym typeface="+mn-ea"/>
            </a:endParaRPr>
          </a:p>
          <a:p>
            <a:pPr marL="342900" indent="-342900">
              <a:buClr>
                <a:srgbClr val="FF0000"/>
              </a:buClr>
              <a:buFont typeface="Arial" panose="020B0604020202090204" pitchFamily="34" charset="0"/>
              <a:buChar char="•"/>
            </a:pPr>
            <a:r>
              <a:rPr lang="en-US" altLang="zh-CN" sz="2000" b="1" dirty="0">
                <a:latin typeface="等线" charset="0"/>
                <a:ea typeface="等线" charset="0"/>
                <a:sym typeface="+mn-ea"/>
              </a:rPr>
              <a:t>Equation of States?</a:t>
            </a:r>
            <a:endParaRPr lang="en-US" altLang="zh-CN" sz="2000" b="1" dirty="0">
              <a:latin typeface="等线" charset="0"/>
              <a:ea typeface="等线" charset="0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274435" y="5245735"/>
            <a:ext cx="420433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342900" indent="-342900">
              <a:buFont typeface="Wingdings" panose="05000000000000000000" charset="0"/>
              <a:buChar char=""/>
            </a:pPr>
            <a:r>
              <a:rPr lang="en-US" altLang="zh-CN" sz="2000" b="1" dirty="0">
                <a:solidFill>
                  <a:schemeClr val="tx1"/>
                </a:solidFill>
                <a:latin typeface="等线" charset="0"/>
                <a:ea typeface="等线" charset="0"/>
                <a:sym typeface="+mn-ea"/>
              </a:rPr>
              <a:t>More pulsars    </a:t>
            </a:r>
            <a:endParaRPr lang="en-US" altLang="zh-CN" sz="2000" b="1" dirty="0">
              <a:solidFill>
                <a:schemeClr val="tx1"/>
              </a:solidFill>
              <a:latin typeface="等线" charset="0"/>
              <a:ea typeface="等线" charset="0"/>
              <a:sym typeface="+mn-ea"/>
            </a:endParaRPr>
          </a:p>
          <a:p>
            <a:pPr marL="342900" indent="-342900">
              <a:buFont typeface="Wingdings" panose="05000000000000000000" charset="0"/>
              <a:buChar char=""/>
            </a:pPr>
            <a:r>
              <a:rPr lang="en-US" altLang="zh-CN" sz="2000" b="1" dirty="0">
                <a:solidFill>
                  <a:schemeClr val="tx1"/>
                </a:solidFill>
                <a:latin typeface="等线" charset="0"/>
                <a:ea typeface="等线" charset="0"/>
                <a:sym typeface="+mn-ea"/>
              </a:rPr>
              <a:t>High-sensitivity observations</a:t>
            </a:r>
            <a:endParaRPr lang="en-US" altLang="zh-CN" sz="2000" b="1" dirty="0">
              <a:solidFill>
                <a:schemeClr val="tx1"/>
              </a:solidFill>
              <a:latin typeface="等线" charset="0"/>
              <a:ea typeface="等线" charset="0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63550" y="1416050"/>
            <a:ext cx="6979285" cy="26689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p>
            <a:pPr marL="342900" indent="-342900" algn="just">
              <a:lnSpc>
                <a:spcPct val="150000"/>
              </a:lnSpc>
              <a:buClr>
                <a:srgbClr val="FF0000"/>
              </a:buClr>
              <a:buFont typeface="Wingdings" panose="05000000000000000000" charset="0"/>
              <a:buChar char="p"/>
            </a:pPr>
            <a:r>
              <a:rPr kumimoji="1" lang="en-US" altLang="zh-CN" sz="2000" dirty="0" smtClean="0">
                <a:latin typeface="等线" charset="0"/>
                <a:ea typeface="等线" charset="0"/>
              </a:rPr>
              <a:t>In 1967, Hewish and Bell discovered pulsars.</a:t>
            </a:r>
            <a:endParaRPr kumimoji="1" lang="en-US" altLang="zh-CN" sz="2000" dirty="0" smtClean="0">
              <a:latin typeface="等线" charset="0"/>
              <a:ea typeface="等线" charset="0"/>
            </a:endParaRPr>
          </a:p>
          <a:p>
            <a:pPr marL="342900" indent="-342900" algn="just">
              <a:lnSpc>
                <a:spcPct val="150000"/>
              </a:lnSpc>
              <a:buClr>
                <a:srgbClr val="FF0000"/>
              </a:buClr>
              <a:buFont typeface="Wingdings" panose="05000000000000000000" charset="0"/>
              <a:buChar char="p"/>
            </a:pPr>
            <a:endParaRPr kumimoji="1" lang="en-US" altLang="zh-CN" sz="2000" dirty="0" smtClean="0">
              <a:latin typeface="等线" charset="0"/>
              <a:ea typeface="等线" charset="0"/>
            </a:endParaRPr>
          </a:p>
          <a:p>
            <a:pPr marL="342900" indent="-342900" algn="just">
              <a:lnSpc>
                <a:spcPct val="150000"/>
              </a:lnSpc>
              <a:buClr>
                <a:srgbClr val="FF0000"/>
              </a:buClr>
              <a:buFont typeface="Wingdings" panose="05000000000000000000" charset="0"/>
              <a:buChar char="p"/>
            </a:pPr>
            <a:r>
              <a:rPr lang="en-US" altLang="zh-CN" sz="2000" dirty="0">
                <a:latin typeface="等线" charset="0"/>
                <a:ea typeface="等线" charset="0"/>
                <a:sym typeface="+mn-ea"/>
              </a:rPr>
              <a:t>So far, an extremely rich research result has been achieved in terms of both observational and theoretical studies.</a:t>
            </a:r>
            <a:endParaRPr lang="en-US" altLang="zh-CN" sz="2000" dirty="0">
              <a:latin typeface="等线" charset="0"/>
              <a:ea typeface="等线" charset="0"/>
              <a:sym typeface="+mn-ea"/>
            </a:endParaRPr>
          </a:p>
          <a:p>
            <a:pPr indent="0" algn="just">
              <a:lnSpc>
                <a:spcPct val="150000"/>
              </a:lnSpc>
              <a:buClr>
                <a:srgbClr val="FF0000"/>
              </a:buClr>
              <a:buFont typeface="Wingdings" panose="05000000000000000000" charset="0"/>
              <a:buNone/>
            </a:pPr>
            <a:r>
              <a:rPr kumimoji="1" lang="en-US" altLang="zh-CN" sz="2000" dirty="0" smtClean="0">
                <a:latin typeface="等线" charset="0"/>
                <a:ea typeface="等线" charset="0"/>
              </a:rPr>
              <a:t>      Many interesting phenomena were found.</a:t>
            </a:r>
            <a:endParaRPr kumimoji="1" lang="zh-CN" altLang="en-US" sz="2000" dirty="0" smtClean="0">
              <a:latin typeface="等线" charset="0"/>
              <a:ea typeface="等线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7820" y="1509395"/>
            <a:ext cx="3302000" cy="2482850"/>
          </a:xfrm>
          <a:prstGeom prst="rect">
            <a:avLst/>
          </a:prstGeom>
        </p:spPr>
      </p:pic>
      <p:sp>
        <p:nvSpPr>
          <p:cNvPr id="15" name="右箭头 14"/>
          <p:cNvSpPr/>
          <p:nvPr/>
        </p:nvSpPr>
        <p:spPr>
          <a:xfrm>
            <a:off x="4427855" y="5251450"/>
            <a:ext cx="1174750" cy="94742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183640" y="146685"/>
            <a:ext cx="23634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ym typeface="+mn-ea"/>
              </a:rPr>
              <a:t>Introduction</a:t>
            </a:r>
            <a:endParaRPr lang="en-US" altLang="zh-CN" sz="28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8389620" y="7874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49275" y="1255395"/>
            <a:ext cx="24022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US" altLang="zh-CN" sz="2000" dirty="0" smtClean="0"/>
              <a:t>Pulsar survey</a:t>
            </a:r>
            <a:r>
              <a:rPr lang="zh-CN" altLang="en-US" sz="2000" dirty="0" smtClean="0"/>
              <a:t>：</a:t>
            </a:r>
            <a:r>
              <a:rPr lang="zh-CN" altLang="zh-CN" sz="2400" dirty="0"/>
              <a:t> </a:t>
            </a:r>
            <a:endParaRPr kumimoji="1" lang="zh-CN" altLang="zh-CN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953135" y="4152265"/>
            <a:ext cx="12890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kumimoji="1" lang="en-US" altLang="zh-CN" sz="2000" dirty="0" err="1">
                <a:solidFill>
                  <a:schemeClr val="tx1"/>
                </a:solidFill>
                <a:latin typeface="等线" charset="0"/>
                <a:ea typeface="等线" charset="0"/>
              </a:rPr>
              <a:t>Parkes</a:t>
            </a:r>
            <a:endParaRPr kumimoji="1" lang="en-US" altLang="zh-CN" sz="2000" dirty="0">
              <a:solidFill>
                <a:schemeClr val="tx1"/>
              </a:solidFill>
              <a:latin typeface="等线" charset="0"/>
              <a:ea typeface="等线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88620" y="2049145"/>
            <a:ext cx="2418715" cy="196596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179445" y="2065655"/>
            <a:ext cx="2282190" cy="1965960"/>
          </a:xfrm>
          <a:prstGeom prst="rect">
            <a:avLst/>
          </a:prstGeom>
        </p:spPr>
      </p:pic>
      <p:sp>
        <p:nvSpPr>
          <p:cNvPr id="25" name="矩形 24"/>
          <p:cNvSpPr/>
          <p:nvPr>
            <p:custDataLst>
              <p:tags r:id="rId6"/>
            </p:custDataLst>
          </p:nvPr>
        </p:nvSpPr>
        <p:spPr>
          <a:xfrm>
            <a:off x="6346825" y="4152265"/>
            <a:ext cx="1395730" cy="39878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 algn="just"/>
            <a:r>
              <a:rPr kumimoji="1" lang="en-US" altLang="zh-CN" sz="2000" dirty="0" err="1">
                <a:latin typeface="等线" charset="0"/>
                <a:ea typeface="等线" charset="0"/>
              </a:rPr>
              <a:t>Arecibo</a:t>
            </a:r>
            <a:endParaRPr kumimoji="1" lang="en-US" altLang="zh-CN" sz="2000" dirty="0" err="1">
              <a:latin typeface="等线" charset="0"/>
              <a:ea typeface="等线" charset="0"/>
            </a:endParaRPr>
          </a:p>
        </p:txBody>
      </p:sp>
      <p:sp>
        <p:nvSpPr>
          <p:cNvPr id="13" name="矩形 12"/>
          <p:cNvSpPr/>
          <p:nvPr>
            <p:custDataLst>
              <p:tags r:id="rId7"/>
            </p:custDataLst>
          </p:nvPr>
        </p:nvSpPr>
        <p:spPr>
          <a:xfrm>
            <a:off x="3850640" y="4213860"/>
            <a:ext cx="939800" cy="39878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r>
              <a:rPr kumimoji="1" lang="en-US" altLang="zh-CN" sz="2000" dirty="0" err="1">
                <a:latin typeface="等线" charset="0"/>
                <a:ea typeface="等线" charset="0"/>
              </a:rPr>
              <a:t>GBT</a:t>
            </a:r>
            <a:endParaRPr kumimoji="1" lang="en-US" altLang="zh-CN" sz="2000" dirty="0" err="1">
              <a:latin typeface="等线" charset="0"/>
              <a:ea typeface="等线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88620" y="5265420"/>
            <a:ext cx="675703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等线" charset="0"/>
                <a:ea typeface="等线" charset="0"/>
              </a:rPr>
              <a:t>Observational studies related to pulsar searches are being conducted by major telescopes around the world. </a:t>
            </a:r>
            <a:endParaRPr lang="en-US" altLang="zh-CN" sz="2000">
              <a:latin typeface="等线" charset="0"/>
              <a:ea typeface="等线" charset="0"/>
            </a:endParaRPr>
          </a:p>
          <a:p>
            <a:endParaRPr lang="en-US" altLang="zh-CN" sz="2000">
              <a:latin typeface="等线" charset="0"/>
              <a:ea typeface="等线" charset="0"/>
            </a:endParaRPr>
          </a:p>
          <a:p>
            <a:r>
              <a:rPr lang="en-US" altLang="zh-CN" sz="2000">
                <a:latin typeface="等线" charset="0"/>
                <a:ea typeface="等线" charset="0"/>
              </a:rPr>
              <a:t>More than 3,000 pulsars have been discovered so far.</a:t>
            </a:r>
            <a:endParaRPr lang="en-US" altLang="zh-CN" sz="2000">
              <a:latin typeface="等线" charset="0"/>
              <a:ea typeface="等线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0290" y="2157095"/>
            <a:ext cx="3312795" cy="185928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690100" y="4136390"/>
            <a:ext cx="1822450" cy="4762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kumimoji="1" lang="en-US" altLang="zh-CN" sz="2000" dirty="0" err="1">
                <a:latin typeface="等线" charset="0"/>
                <a:ea typeface="等线" charset="0"/>
                <a:sym typeface="+mn-ea"/>
              </a:rPr>
              <a:t>MeerKAT</a:t>
            </a:r>
            <a:endParaRPr kumimoji="1" lang="en-US" altLang="zh-CN" sz="2000" dirty="0" err="1">
              <a:latin typeface="等线" charset="0"/>
              <a:ea typeface="等线" charset="0"/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827645" y="4738370"/>
            <a:ext cx="2319655" cy="202120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0507345" y="6280150"/>
            <a:ext cx="1134745" cy="4108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kumimoji="1" lang="en-US" altLang="zh-CN" sz="2000" dirty="0" err="1">
                <a:latin typeface="等线" charset="0"/>
                <a:ea typeface="等线" charset="0"/>
                <a:sym typeface="+mn-ea"/>
              </a:rPr>
              <a:t>FAST</a:t>
            </a:r>
            <a:endParaRPr kumimoji="1" lang="en-US" altLang="zh-CN" sz="2000" dirty="0" err="1">
              <a:latin typeface="等线" charset="0"/>
              <a:ea typeface="等线" charset="0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83640" y="146685"/>
            <a:ext cx="23634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ym typeface="+mn-ea"/>
              </a:rPr>
              <a:t>Introduction</a:t>
            </a:r>
            <a:endParaRPr lang="en-US" altLang="zh-CN" sz="2800" b="1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5730240" y="2049145"/>
            <a:ext cx="2745105" cy="198183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8389620" y="7874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5" y="907415"/>
            <a:ext cx="10904855" cy="58216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83640" y="146685"/>
            <a:ext cx="23634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ym typeface="+mn-ea"/>
              </a:rPr>
              <a:t>Introduction</a:t>
            </a:r>
            <a:endParaRPr lang="en-US" altLang="zh-CN" sz="28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726305" y="3804920"/>
            <a:ext cx="660019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等线" charset="0"/>
                <a:ea typeface="等线" charset="0"/>
                <a:cs typeface="等线" charset="0"/>
                <a:sym typeface="+mn-ea"/>
              </a:rPr>
              <a:t>More than 90% of these one thousand new pulsars were discovered by these two surveys:</a:t>
            </a:r>
            <a:endParaRPr lang="en-US" altLang="zh-CN">
              <a:latin typeface="等线" charset="0"/>
              <a:ea typeface="等线" charset="0"/>
              <a:cs typeface="等线" charset="0"/>
              <a:sym typeface="+mn-ea"/>
            </a:endParaRPr>
          </a:p>
          <a:p>
            <a:endParaRPr lang="en-US" altLang="zh-CN">
              <a:latin typeface="等线" charset="0"/>
              <a:ea typeface="等线" charset="0"/>
              <a:cs typeface="等线" charset="0"/>
              <a:sym typeface="+mn-ea"/>
            </a:endParaRPr>
          </a:p>
          <a:p>
            <a:pPr marL="285750" indent="-285750">
              <a:buFont typeface="Wingdings" panose="05000000000000000000" charset="0"/>
              <a:buChar char=""/>
            </a:pPr>
            <a:r>
              <a:rPr lang="en-US" altLang="zh-CN">
                <a:latin typeface="等线" charset="0"/>
                <a:ea typeface="等线" charset="0"/>
                <a:cs typeface="等线" charset="0"/>
                <a:sym typeface="+mn-ea"/>
              </a:rPr>
              <a:t>GPPS</a:t>
            </a:r>
            <a:r>
              <a:rPr lang="zh-CN" altLang="en-US">
                <a:latin typeface="等线" charset="0"/>
                <a:ea typeface="等线" charset="0"/>
                <a:cs typeface="等线" charset="0"/>
                <a:sym typeface="+mn-ea"/>
              </a:rPr>
              <a:t>：</a:t>
            </a:r>
            <a:r>
              <a:rPr lang="en-US" altLang="zh-CN">
                <a:latin typeface="等线" charset="0"/>
                <a:ea typeface="等线" charset="0"/>
                <a:cs typeface="等线" charset="0"/>
                <a:sym typeface="+mn-ea"/>
              </a:rPr>
              <a:t>751 </a:t>
            </a:r>
            <a:r>
              <a:rPr lang="zh-CN" altLang="en-US">
                <a:latin typeface="等线" charset="0"/>
                <a:ea typeface="等线" charset="0"/>
                <a:cs typeface="等线" charset="0"/>
                <a:sym typeface="+mn-ea"/>
              </a:rPr>
              <a:t>（</a:t>
            </a:r>
            <a:r>
              <a:rPr lang="en-US" altLang="zh-CN">
                <a:latin typeface="等线" charset="0"/>
                <a:ea typeface="等线" charset="0"/>
                <a:cs typeface="等线" charset="0"/>
                <a:sym typeface="+mn-ea"/>
              </a:rPr>
              <a:t>Han et al.</a:t>
            </a:r>
            <a:r>
              <a:rPr lang="zh-CN" altLang="en-US">
                <a:latin typeface="等线" charset="0"/>
                <a:ea typeface="等线" charset="0"/>
                <a:cs typeface="等线" charset="0"/>
                <a:sym typeface="+mn-ea"/>
              </a:rPr>
              <a:t>）</a:t>
            </a:r>
            <a:endParaRPr lang="zh-CN" altLang="en-US">
              <a:latin typeface="等线" charset="0"/>
              <a:ea typeface="等线" charset="0"/>
              <a:cs typeface="等线" charset="0"/>
            </a:endParaRPr>
          </a:p>
          <a:p>
            <a:pPr marL="285750" indent="-285750">
              <a:buFont typeface="Wingdings" panose="05000000000000000000" charset="0"/>
              <a:buChar char=""/>
            </a:pPr>
            <a:endParaRPr lang="zh-CN" altLang="en-US">
              <a:latin typeface="等线" charset="0"/>
              <a:ea typeface="等线" charset="0"/>
              <a:cs typeface="等线" charset="0"/>
            </a:endParaRPr>
          </a:p>
          <a:p>
            <a:pPr marL="285750" indent="-285750">
              <a:buFont typeface="Wingdings" panose="05000000000000000000" charset="0"/>
              <a:buChar char=""/>
            </a:pPr>
            <a:r>
              <a:rPr lang="zh-CN" altLang="en-US">
                <a:latin typeface="等线" charset="0"/>
                <a:ea typeface="等线" charset="0"/>
                <a:cs typeface="等线" charset="0"/>
                <a:sym typeface="+mn-ea"/>
              </a:rPr>
              <a:t>CRAFTS：</a:t>
            </a:r>
            <a:r>
              <a:rPr lang="en-US" altLang="zh-CN">
                <a:latin typeface="等线" charset="0"/>
                <a:ea typeface="等线" charset="0"/>
                <a:cs typeface="等线" charset="0"/>
                <a:sym typeface="+mn-ea"/>
              </a:rPr>
              <a:t>208   (Li et al.)</a:t>
            </a:r>
            <a:endParaRPr lang="zh-CN" altLang="en-US">
              <a:latin typeface="等线" charset="0"/>
              <a:ea typeface="等线" charset="0"/>
              <a:cs typeface="等线" charset="0"/>
              <a:sym typeface="+mn-ea"/>
            </a:endParaRPr>
          </a:p>
          <a:p>
            <a:endParaRPr lang="en-US" altLang="zh-CN">
              <a:latin typeface="等线" charset="0"/>
              <a:ea typeface="等线" charset="0"/>
              <a:cs typeface="等线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14145" y="6269990"/>
            <a:ext cx="20034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(Han </a:t>
            </a:r>
            <a:r>
              <a:rPr lang="en-US" altLang="zh-CN"/>
              <a:t>et al. 2025) </a:t>
            </a:r>
            <a:endParaRPr lang="en-US" altLang="zh-CN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290" y="1040130"/>
            <a:ext cx="6767195" cy="19634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975" y="3577590"/>
            <a:ext cx="3190875" cy="263652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520565" y="3031490"/>
            <a:ext cx="21209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>
                <a:latin typeface="等线" charset="0"/>
                <a:ea typeface="等线" charset="0"/>
                <a:sym typeface="+mn-ea"/>
              </a:rPr>
              <a:t>(</a:t>
            </a:r>
            <a:r>
              <a:rPr lang="en-US" altLang="zh-CN">
                <a:latin typeface="等线" charset="0"/>
                <a:ea typeface="等线" charset="0"/>
                <a:sym typeface="+mn-ea"/>
              </a:rPr>
              <a:t>Jinlin Han. </a:t>
            </a:r>
            <a:r>
              <a:rPr lang="en-US" altLang="zh-CN" b="1">
                <a:solidFill>
                  <a:srgbClr val="FF0000"/>
                </a:solidFill>
                <a:latin typeface="等线" charset="0"/>
                <a:ea typeface="等线" charset="0"/>
                <a:sym typeface="+mn-ea"/>
              </a:rPr>
              <a:t>GPPS</a:t>
            </a:r>
            <a:r>
              <a:rPr lang="en-US" altLang="zh-CN">
                <a:latin typeface="等线" charset="0"/>
                <a:ea typeface="等线" charset="0"/>
                <a:sym typeface="+mn-ea"/>
              </a:rPr>
              <a:t>)</a:t>
            </a:r>
            <a:endParaRPr lang="en-US" altLang="zh-CN">
              <a:latin typeface="等线" charset="0"/>
              <a:ea typeface="等线" charset="0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810" y="864870"/>
            <a:ext cx="3938905" cy="202438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9716770" y="3031490"/>
            <a:ext cx="21209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>
                <a:latin typeface="等线" charset="0"/>
                <a:ea typeface="等线" charset="0"/>
                <a:sym typeface="+mn-ea"/>
              </a:rPr>
              <a:t>(Di </a:t>
            </a:r>
            <a:r>
              <a:rPr lang="en-US" altLang="zh-CN">
                <a:latin typeface="等线" charset="0"/>
                <a:ea typeface="等线" charset="0"/>
                <a:sym typeface="+mn-ea"/>
              </a:rPr>
              <a:t>Li. </a:t>
            </a:r>
            <a:r>
              <a:rPr lang="en-US" altLang="zh-CN" b="1">
                <a:solidFill>
                  <a:srgbClr val="FF0000"/>
                </a:solidFill>
                <a:latin typeface="等线" charset="0"/>
                <a:ea typeface="等线" charset="0"/>
                <a:sym typeface="+mn-ea"/>
              </a:rPr>
              <a:t>CRAFTS</a:t>
            </a:r>
            <a:r>
              <a:rPr lang="en-US" altLang="zh-CN">
                <a:latin typeface="等线" charset="0"/>
                <a:ea typeface="等线" charset="0"/>
                <a:sym typeface="+mn-ea"/>
              </a:rPr>
              <a:t>)</a:t>
            </a:r>
            <a:endParaRPr lang="en-US" altLang="zh-CN">
              <a:latin typeface="等线" charset="0"/>
              <a:ea typeface="等线" charset="0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293360" y="5813425"/>
            <a:ext cx="61550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>
                <a:latin typeface="等线" charset="0"/>
                <a:ea typeface="等线" charset="0"/>
                <a:sym typeface="+mn-ea"/>
              </a:rPr>
              <a:t>Particularly, many pulsars with weak radiation have been discovered, which other telescopes could not achieve.</a:t>
            </a:r>
            <a:endParaRPr lang="en-US" altLang="zh-CN">
              <a:latin typeface="等线" charset="0"/>
              <a:ea typeface="等线" charset="0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83640" y="146685"/>
            <a:ext cx="23634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ym typeface="+mn-ea"/>
              </a:rPr>
              <a:t>Introduction</a:t>
            </a:r>
            <a:endParaRPr lang="en-US" altLang="zh-CN" sz="2800" b="1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8389620" y="7874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07975" y="1611630"/>
            <a:ext cx="5323205" cy="10572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p>
            <a:pPr indent="0" fontAlgn="auto">
              <a:spcBef>
                <a:spcPts val="400"/>
              </a:spcBef>
              <a:spcAft>
                <a:spcPts val="400"/>
              </a:spcAft>
            </a:pPr>
            <a:r>
              <a:rPr lang="en-US" altLang="zh-CN" sz="2000">
                <a:latin typeface="等线" charset="0"/>
                <a:ea typeface="等线" charset="0"/>
              </a:rPr>
              <a:t>There may be some pulsars at high Galactic latitudes, especially millisecond pulsars (MSPs) waiting to be discovered.</a:t>
            </a:r>
            <a:endParaRPr lang="en-US" altLang="zh-CN" sz="2000">
              <a:latin typeface="等线" charset="0"/>
              <a:ea typeface="等线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7975" y="3152140"/>
            <a:ext cx="5288915" cy="26746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fontAlgn="auto">
              <a:spcBef>
                <a:spcPts val="300"/>
              </a:spcBef>
              <a:spcAft>
                <a:spcPts val="300"/>
              </a:spcAft>
              <a:buClr>
                <a:srgbClr val="FF0000"/>
              </a:buClr>
              <a:buFont typeface="Arial" panose="020B0604020202090204" pitchFamily="34" charset="0"/>
              <a:buNone/>
            </a:pPr>
            <a:r>
              <a:rPr lang="en-US" altLang="zh-CN" sz="2000" b="1">
                <a:latin typeface="等线" charset="0"/>
                <a:ea typeface="等线" charset="0"/>
                <a:cs typeface="等线" charset="0"/>
              </a:rPr>
              <a:t>Why?</a:t>
            </a:r>
            <a:endParaRPr lang="en-US" altLang="zh-CN" sz="2000" b="1">
              <a:latin typeface="等线" charset="0"/>
              <a:ea typeface="等线" charset="0"/>
              <a:cs typeface="等线" charset="0"/>
            </a:endParaRPr>
          </a:p>
          <a:p>
            <a:pPr marL="285750" indent="-285750" fontAlgn="auto">
              <a:spcBef>
                <a:spcPts val="500"/>
              </a:spcBef>
              <a:spcAft>
                <a:spcPts val="500"/>
              </a:spcAft>
              <a:buClr>
                <a:srgbClr val="FF0000"/>
              </a:buClr>
              <a:buFont typeface="Arial" panose="020B0604020202090204" pitchFamily="34" charset="0"/>
              <a:buChar char="•"/>
            </a:pPr>
            <a:r>
              <a:rPr lang="en-US" altLang="zh-CN" sz="2000" b="1">
                <a:latin typeface="等线" charset="0"/>
                <a:ea typeface="等线" charset="0"/>
                <a:cs typeface="等线" charset="0"/>
              </a:rPr>
              <a:t>Lower Scattering:</a:t>
            </a:r>
            <a:r>
              <a:rPr lang="en-US" altLang="zh-CN" sz="2000">
                <a:latin typeface="等线" charset="0"/>
                <a:ea typeface="等线" charset="0"/>
                <a:cs typeface="等线" charset="0"/>
              </a:rPr>
              <a:t> lower scattering of signals due to the shorter path through ISM.</a:t>
            </a:r>
            <a:endParaRPr lang="en-US" altLang="zh-CN" sz="2000">
              <a:latin typeface="等线" charset="0"/>
              <a:ea typeface="等线" charset="0"/>
              <a:cs typeface="等线" charset="0"/>
            </a:endParaRPr>
          </a:p>
          <a:p>
            <a:pPr marL="285750" indent="-285750" fontAlgn="auto">
              <a:spcBef>
                <a:spcPts val="500"/>
              </a:spcBef>
              <a:spcAft>
                <a:spcPts val="500"/>
              </a:spcAft>
              <a:buClr>
                <a:srgbClr val="FF0000"/>
              </a:buClr>
              <a:buFont typeface="Arial" panose="020B0604020202090204" pitchFamily="34" charset="0"/>
              <a:buChar char="•"/>
            </a:pPr>
            <a:r>
              <a:rPr lang="en-US" altLang="zh-CN" sz="2000" b="1">
                <a:latin typeface="等线" charset="0"/>
                <a:ea typeface="等线" charset="0"/>
                <a:cs typeface="等线" charset="0"/>
              </a:rPr>
              <a:t>Reduced Dispersion Effects</a:t>
            </a:r>
            <a:r>
              <a:rPr lang="zh-CN" altLang="en-US" sz="2000" b="1">
                <a:latin typeface="等线" charset="0"/>
                <a:ea typeface="等线" charset="0"/>
                <a:cs typeface="等线" charset="0"/>
              </a:rPr>
              <a:t>：</a:t>
            </a:r>
            <a:r>
              <a:rPr lang="en-US" altLang="zh-CN" sz="2000">
                <a:latin typeface="等线" charset="0"/>
                <a:ea typeface="等线" charset="0"/>
                <a:cs typeface="等线" charset="0"/>
              </a:rPr>
              <a:t>easier to detect some weaker pulsars</a:t>
            </a:r>
            <a:endParaRPr lang="en-US" altLang="zh-CN" sz="2000">
              <a:latin typeface="等线" charset="0"/>
              <a:ea typeface="等线" charset="0"/>
              <a:cs typeface="等线" charset="0"/>
            </a:endParaRPr>
          </a:p>
          <a:p>
            <a:pPr marL="285750" indent="-285750" fontAlgn="auto">
              <a:spcBef>
                <a:spcPts val="500"/>
              </a:spcBef>
              <a:spcAft>
                <a:spcPts val="500"/>
              </a:spcAft>
              <a:buClr>
                <a:srgbClr val="FF0000"/>
              </a:buClr>
              <a:buFont typeface="Arial" panose="020B0604020202090204" pitchFamily="34" charset="0"/>
              <a:buChar char="•"/>
            </a:pPr>
            <a:r>
              <a:rPr lang="en-US" altLang="zh-CN" sz="2000" b="1">
                <a:latin typeface="等线" charset="0"/>
                <a:ea typeface="等线" charset="0"/>
                <a:cs typeface="等线" charset="0"/>
              </a:rPr>
              <a:t>Found many MSP:</a:t>
            </a:r>
            <a:r>
              <a:rPr lang="en-US" altLang="zh-CN" sz="2000">
                <a:latin typeface="等线" charset="0"/>
                <a:ea typeface="等线" charset="0"/>
                <a:cs typeface="等线" charset="0"/>
              </a:rPr>
              <a:t> It has a preference for high latitudes.</a:t>
            </a:r>
            <a:endParaRPr lang="zh-CN" altLang="en-US" sz="2000">
              <a:latin typeface="等线" charset="0"/>
              <a:ea typeface="等线" charset="0"/>
              <a:cs typeface="等线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183640" y="146685"/>
            <a:ext cx="23634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ym typeface="+mn-ea"/>
              </a:rPr>
              <a:t>Introduction</a:t>
            </a:r>
            <a:endParaRPr lang="en-US" altLang="zh-CN" sz="2800" b="1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909945" y="1155700"/>
            <a:ext cx="6040120" cy="444944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381115" y="5720080"/>
            <a:ext cx="5401945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000"/>
              <a:t>The sky map of discovery rate of MSPs in Galactic coordinates. Contours with lighter colors represent a higher discovery rate. </a:t>
            </a:r>
            <a:endParaRPr lang="en-US" altLang="zh-CN"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8389620" y="7874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11480" y="1602740"/>
            <a:ext cx="4606925" cy="8502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2000" b="1">
                <a:solidFill>
                  <a:schemeClr val="tx1"/>
                </a:solidFill>
                <a:latin typeface="等线" charset="0"/>
                <a:ea typeface="等线" charset="0"/>
                <a:sym typeface="+mn-ea"/>
              </a:rPr>
              <a:t>A total of </a:t>
            </a:r>
            <a:r>
              <a:rPr lang="en-US" altLang="zh-CN" sz="2000" b="1">
                <a:solidFill>
                  <a:schemeClr val="tx1"/>
                </a:solidFill>
                <a:latin typeface="等线" charset="0"/>
                <a:ea typeface="等线" charset="0"/>
              </a:rPr>
              <a:t>15 pulsars have been discovered, including 11 normal pulsars and 4 MSPs.</a:t>
            </a:r>
            <a:endParaRPr lang="en-US" altLang="zh-CN" sz="2000" b="1">
              <a:solidFill>
                <a:schemeClr val="tx1"/>
              </a:solidFill>
              <a:latin typeface="等线" charset="0"/>
              <a:ea typeface="等线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84165" y="1651635"/>
            <a:ext cx="6407150" cy="473138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58800" y="960755"/>
            <a:ext cx="62077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buFont typeface="Wingdings" panose="05000000000000000000" charset="0"/>
              <a:buChar char=""/>
            </a:pPr>
            <a:r>
              <a:rPr lang="en-US" altLang="zh-CN" sz="2000" b="1">
                <a:solidFill>
                  <a:srgbClr val="FF0000"/>
                </a:solidFill>
                <a:latin typeface="等线" charset="0"/>
                <a:ea typeface="等线" charset="0"/>
                <a:sym typeface="+mn-ea"/>
              </a:rPr>
              <a:t>High Galactic Latitudes pulsar survey</a:t>
            </a:r>
            <a:endParaRPr lang="zh-CN" altLang="en-US" sz="2000" b="1">
              <a:solidFill>
                <a:srgbClr val="FF0000"/>
              </a:solidFill>
              <a:latin typeface="等线" charset="0"/>
              <a:ea typeface="等线" charset="0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83640" y="14668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/>
              <a:t>Results and discussions</a:t>
            </a:r>
            <a:endParaRPr lang="en-US" altLang="zh-CN" sz="2800" b="1"/>
          </a:p>
        </p:txBody>
      </p:sp>
      <p:sp>
        <p:nvSpPr>
          <p:cNvPr id="19" name="文本框 18"/>
          <p:cNvSpPr txBox="1"/>
          <p:nvPr/>
        </p:nvSpPr>
        <p:spPr>
          <a:xfrm>
            <a:off x="5466080" y="1203960"/>
            <a:ext cx="632523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000">
                <a:latin typeface="等线" charset="0"/>
                <a:ea typeface="等线" charset="0"/>
                <a:cs typeface="等线" charset="0"/>
              </a:rPr>
              <a:t>A plot of the sky coverage map of this survey</a:t>
            </a:r>
            <a:r>
              <a:rPr lang="zh-CN" altLang="en-US" sz="2000">
                <a:latin typeface="等线" charset="0"/>
                <a:ea typeface="等线" charset="0"/>
                <a:cs typeface="等线" charset="0"/>
              </a:rPr>
              <a:t>：</a:t>
            </a:r>
            <a:endParaRPr lang="zh-CN" altLang="en-US" sz="2000">
              <a:latin typeface="等线" charset="0"/>
              <a:ea typeface="等线" charset="0"/>
              <a:cs typeface="等线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466080" y="6429375"/>
            <a:ext cx="655066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it-IT" b="1" dirty="0">
                <a:solidFill>
                  <a:srgbClr val="0544D1"/>
                </a:solidFill>
                <a:latin typeface="Times New Roman" panose="02020603050405020304" charset="0"/>
                <a:cs typeface="Times New Roman" panose="02020603050405020304" charset="0"/>
              </a:rPr>
              <a:t>XinXu, </a:t>
            </a:r>
            <a:r>
              <a:rPr lang="en-US" altLang="it-IT" b="1" dirty="0">
                <a:solidFill>
                  <a:srgbClr val="0544D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Shi </a:t>
            </a:r>
            <a:r>
              <a:rPr lang="en-US" altLang="it-IT" b="1" dirty="0">
                <a:solidFill>
                  <a:srgbClr val="0544D1"/>
                </a:solidFill>
                <a:latin typeface="Times New Roman" panose="02020603050405020304" charset="0"/>
                <a:cs typeface="Times New Roman" panose="02020603050405020304" charset="0"/>
              </a:rPr>
              <a:t>Dai,  Qijun Zhi, Juntai Bai et al. 2025, ApJ, 982, 117</a:t>
            </a:r>
            <a:endParaRPr lang="en-US" altLang="it-IT" b="1" dirty="0">
              <a:solidFill>
                <a:srgbClr val="0544D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3575" y="3606800"/>
            <a:ext cx="3804285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>
                <a:latin typeface="等线" charset="0"/>
                <a:ea typeface="等线" charset="0"/>
              </a:rPr>
              <a:t> NGC 6402</a:t>
            </a:r>
            <a:endParaRPr lang="zh-CN" altLang="en-US" sz="2000">
              <a:latin typeface="等线" charset="0"/>
              <a:ea typeface="等线" charset="0"/>
            </a:endParaRPr>
          </a:p>
          <a:p>
            <a:endParaRPr lang="zh-CN" altLang="en-US" sz="2000">
              <a:latin typeface="等线" charset="0"/>
              <a:ea typeface="等线" charset="0"/>
            </a:endParaRPr>
          </a:p>
          <a:p>
            <a:r>
              <a:rPr lang="zh-CN" altLang="en-US" sz="2000">
                <a:latin typeface="等线" charset="0"/>
                <a:ea typeface="等线" charset="0"/>
              </a:rPr>
              <a:t>This globular cluster</a:t>
            </a:r>
            <a:r>
              <a:rPr lang="en-US" altLang="zh-CN" sz="2000">
                <a:latin typeface="等线" charset="0"/>
                <a:ea typeface="等线" charset="0"/>
              </a:rPr>
              <a:t> </a:t>
            </a:r>
            <a:r>
              <a:rPr lang="zh-CN" altLang="en-US" sz="2000">
                <a:latin typeface="等线" charset="0"/>
                <a:ea typeface="等线" charset="0"/>
              </a:rPr>
              <a:t>hosts six MSPs, but due to our limited sensitivity (with a</a:t>
            </a:r>
            <a:r>
              <a:rPr lang="en-US" altLang="zh-CN" sz="2000">
                <a:latin typeface="等线" charset="0"/>
                <a:ea typeface="等线" charset="0"/>
              </a:rPr>
              <a:t> </a:t>
            </a:r>
            <a:r>
              <a:rPr lang="zh-CN" altLang="en-US" sz="2000">
                <a:latin typeface="等线" charset="0"/>
                <a:ea typeface="等线" charset="0"/>
              </a:rPr>
              <a:t>5 minutes integration time per pointing), we could not detect</a:t>
            </a:r>
            <a:r>
              <a:rPr lang="en-US" altLang="zh-CN" sz="2000">
                <a:latin typeface="等线" charset="0"/>
                <a:ea typeface="等线" charset="0"/>
              </a:rPr>
              <a:t> </a:t>
            </a:r>
            <a:r>
              <a:rPr lang="zh-CN" altLang="en-US" sz="2000">
                <a:latin typeface="等线" charset="0"/>
                <a:ea typeface="等线" charset="0"/>
              </a:rPr>
              <a:t>the remaining five pulsars.</a:t>
            </a:r>
            <a:endParaRPr lang="zh-CN" altLang="en-US" sz="2000">
              <a:latin typeface="等线" charset="0"/>
              <a:ea typeface="等线" charset="0"/>
            </a:endParaRPr>
          </a:p>
        </p:txBody>
      </p:sp>
      <p:cxnSp>
        <p:nvCxnSpPr>
          <p:cNvPr id="4" name="直接箭头连接符 3"/>
          <p:cNvCxnSpPr/>
          <p:nvPr/>
        </p:nvCxnSpPr>
        <p:spPr>
          <a:xfrm flipV="1">
            <a:off x="2372995" y="2676525"/>
            <a:ext cx="4801870" cy="1117600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8389620" y="7874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645" y="1114425"/>
            <a:ext cx="7320280" cy="553339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83640" y="14668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/>
              <a:t>Results and discussions</a:t>
            </a:r>
            <a:endParaRPr lang="en-US" altLang="zh-CN" sz="2800" b="1"/>
          </a:p>
        </p:txBody>
      </p:sp>
      <p:sp>
        <p:nvSpPr>
          <p:cNvPr id="5" name="文本框 4"/>
          <p:cNvSpPr txBox="1"/>
          <p:nvPr/>
        </p:nvSpPr>
        <p:spPr>
          <a:xfrm>
            <a:off x="7917815" y="1998345"/>
            <a:ext cx="3842385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000">
                <a:latin typeface="等线" charset="0"/>
                <a:ea typeface="等线" charset="0"/>
              </a:rPr>
              <a:t>The first 11 panels: the 5 minutes integrated pulse profiles of the 11 normal pulsars</a:t>
            </a:r>
            <a:endParaRPr lang="en-US" altLang="zh-CN" sz="2000">
              <a:latin typeface="等线" charset="0"/>
              <a:ea typeface="等线" charset="0"/>
            </a:endParaRPr>
          </a:p>
          <a:p>
            <a:endParaRPr lang="en-US" altLang="zh-CN" sz="2000">
              <a:latin typeface="等线" charset="0"/>
              <a:ea typeface="等线" charset="0"/>
            </a:endParaRPr>
          </a:p>
          <a:p>
            <a:r>
              <a:rPr lang="en-US" altLang="zh-CN" sz="2000">
                <a:latin typeface="等线" charset="0"/>
                <a:ea typeface="等线" charset="0"/>
              </a:rPr>
              <a:t>The next 4 panels: the 20 minutes integrated pulse profiles of the four MSPs. </a:t>
            </a:r>
            <a:endParaRPr lang="en-US" altLang="zh-CN" sz="2000">
              <a:latin typeface="等线" charset="0"/>
              <a:ea typeface="等线" charset="0"/>
            </a:endParaRPr>
          </a:p>
          <a:p>
            <a:endParaRPr lang="zh-CN" altLang="en-US" sz="2000">
              <a:latin typeface="等线" charset="0"/>
              <a:ea typeface="等线" charset="0"/>
            </a:endParaRPr>
          </a:p>
          <a:p>
            <a:endParaRPr lang="zh-CN" altLang="en-US" sz="2000">
              <a:latin typeface="等线" charset="0"/>
              <a:ea typeface="等线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527925" y="5605780"/>
            <a:ext cx="435737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>
                <a:latin typeface="等线" charset="0"/>
                <a:ea typeface="等线" charset="0"/>
              </a:rPr>
              <a:t>J1801-0144: The intermediate pulse was observed, but no bridge radiation was seen.</a:t>
            </a:r>
            <a:endParaRPr lang="zh-CN" altLang="en-US" sz="2000">
              <a:latin typeface="等线" charset="0"/>
              <a:ea typeface="等线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8389620" y="7874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74625" y="3942080"/>
            <a:ext cx="11487150" cy="9594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latin typeface="等线" charset="0"/>
                <a:ea typeface="等线" charset="0"/>
              </a:rPr>
              <a:t>Previously, three pulsars were identified as being in binary systems through at least eight observations.</a:t>
            </a:r>
            <a:endParaRPr lang="en-US" altLang="zh-CN" sz="2000">
              <a:latin typeface="等线" charset="0"/>
              <a:ea typeface="等线" charset="0"/>
            </a:endParaRPr>
          </a:p>
          <a:p>
            <a:endParaRPr lang="en-US" altLang="zh-CN" sz="2000">
              <a:latin typeface="等线" charset="0"/>
              <a:ea typeface="等线" charset="0"/>
            </a:endParaRPr>
          </a:p>
          <a:p>
            <a:r>
              <a:rPr lang="en-US" altLang="zh-CN" sz="2000">
                <a:latin typeface="等线" charset="0"/>
                <a:ea typeface="等线" charset="0"/>
                <a:sym typeface="+mn-ea"/>
              </a:rPr>
              <a:t>Approximate binary star parameters for them:</a:t>
            </a:r>
            <a:endParaRPr lang="en-US" altLang="zh-CN" sz="2000">
              <a:latin typeface="等线" charset="0"/>
              <a:ea typeface="等线" charset="0"/>
            </a:endParaRPr>
          </a:p>
          <a:p>
            <a:endParaRPr lang="en-US" altLang="zh-CN" sz="2000">
              <a:latin typeface="等线" charset="0"/>
              <a:ea typeface="等线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23770" y="1400810"/>
            <a:ext cx="8083550" cy="254698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83640" y="14668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/>
              <a:t>Results and discussions</a:t>
            </a:r>
            <a:endParaRPr lang="en-US" altLang="zh-CN" sz="2800" b="1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rcRect t="85236"/>
          <a:stretch>
            <a:fillRect/>
          </a:stretch>
        </p:blipFill>
        <p:spPr>
          <a:xfrm>
            <a:off x="441960" y="6409055"/>
            <a:ext cx="11308080" cy="31051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74625" y="940435"/>
            <a:ext cx="465391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000" b="1">
                <a:latin typeface="等线" charset="0"/>
                <a:ea typeface="等线" charset="0"/>
              </a:rPr>
              <a:t>For the four new MSPs:</a:t>
            </a:r>
            <a:endParaRPr lang="en-US" altLang="zh-CN" sz="2000" b="1">
              <a:latin typeface="等线" charset="0"/>
              <a:ea typeface="等线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rcRect b="29438"/>
          <a:stretch>
            <a:fillRect/>
          </a:stretch>
        </p:blipFill>
        <p:spPr>
          <a:xfrm>
            <a:off x="441960" y="4930775"/>
            <a:ext cx="11308080" cy="148399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8389620" y="7874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183640" y="14668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/>
              <a:t>Results and discussions</a:t>
            </a:r>
            <a:endParaRPr lang="en-US" altLang="zh-CN" sz="2800" b="1"/>
          </a:p>
        </p:txBody>
      </p:sp>
      <p:pic>
        <p:nvPicPr>
          <p:cNvPr id="3" name="图片 2" descr="res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440" y="2341245"/>
            <a:ext cx="5486400" cy="27432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196715" y="6266815"/>
            <a:ext cx="77730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 u="sng">
                <a:solidFill>
                  <a:schemeClr val="tx1"/>
                </a:solidFill>
                <a:latin typeface="等线" charset="0"/>
                <a:ea typeface="等线" charset="0"/>
              </a:rPr>
              <a:t>Follow-up observations of the remaining two MSPs continue ......</a:t>
            </a:r>
            <a:endParaRPr lang="en-US" altLang="zh-CN" sz="2000" b="1" u="sng">
              <a:solidFill>
                <a:schemeClr val="tx1"/>
              </a:solidFill>
              <a:latin typeface="等线" charset="0"/>
              <a:ea typeface="等线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6145" y="939165"/>
            <a:ext cx="3625215" cy="502158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591185" y="5315585"/>
            <a:ext cx="609600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000">
                <a:latin typeface="等线" charset="0"/>
                <a:ea typeface="等线" charset="0"/>
              </a:rPr>
              <a:t>Black indicates observations made with FAST and blue with Parkes.</a:t>
            </a:r>
            <a:endParaRPr lang="en-US" altLang="zh-CN" sz="2000">
              <a:latin typeface="等线" charset="0"/>
              <a:ea typeface="等线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72440" y="1536065"/>
            <a:ext cx="609600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000">
                <a:latin typeface="等线" charset="0"/>
                <a:ea typeface="等线" charset="0"/>
              </a:rPr>
              <a:t>More than 400 days of observations obtained a timing solution for J1801−0144</a:t>
            </a:r>
            <a:endParaRPr lang="en-US" altLang="zh-CN" sz="2000">
              <a:latin typeface="等线" charset="0"/>
              <a:ea typeface="等线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8389620" y="7874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183640" y="14668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/>
              <a:t>Results and discussions</a:t>
            </a:r>
            <a:endParaRPr lang="en-US" altLang="zh-CN" sz="2800" b="1"/>
          </a:p>
        </p:txBody>
      </p:sp>
      <p:pic>
        <p:nvPicPr>
          <p:cNvPr id="6" name="图片 5" descr="J1750-0112_fit_result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7170" y="1186815"/>
            <a:ext cx="5933440" cy="445198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333490" y="1485265"/>
            <a:ext cx="515620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000">
                <a:latin typeface="等线" charset="0"/>
                <a:ea typeface="等线" charset="0"/>
              </a:rPr>
              <a:t>Previously, three observations with FAST showed negligible changes in its observed period, within the limits of uncertainty.</a:t>
            </a:r>
            <a:endParaRPr lang="en-US" altLang="zh-CN" sz="2000">
              <a:latin typeface="等线" charset="0"/>
              <a:ea typeface="等线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/>
            </p:nvSpPr>
            <p:spPr>
              <a:xfrm>
                <a:off x="6333490" y="3594735"/>
                <a:ext cx="5212080" cy="19392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2000">
                    <a:latin typeface="等线" charset="0"/>
                    <a:ea typeface="等线" charset="0"/>
                    <a:cs typeface="等线" charset="0"/>
                  </a:rPr>
                  <a:t>Five observations indicate that may be in a binary system</a:t>
                </a:r>
                <a:endParaRPr lang="en-US" altLang="zh-CN" sz="2000">
                  <a:latin typeface="等线" charset="0"/>
                  <a:ea typeface="等线" charset="0"/>
                  <a:cs typeface="等线" charset="0"/>
                </a:endParaRPr>
              </a:p>
              <a:p>
                <a:endParaRPr lang="en-US" altLang="zh-CN" sz="2000">
                  <a:latin typeface="等线" charset="0"/>
                  <a:ea typeface="等线" charset="0"/>
                  <a:cs typeface="等线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DejaVu Math TeX Gyre" panose="02000503000000000000" charset="0"/>
                            <a:ea typeface="等线" charset="0"/>
                            <a:cs typeface="DejaVu Math TeX Gyre" panose="02000503000000000000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DejaVu Math TeX Gyre" panose="02000503000000000000" charset="0"/>
                            <a:ea typeface="等线" charset="0"/>
                            <a:cs typeface="DejaVu Math TeX Gyre" panose="02000503000000000000" charset="0"/>
                          </a:rPr>
                          <m:t>𝑃</m:t>
                        </m:r>
                      </m:e>
                      <m:sub>
                        <m:r>
                          <a:rPr lang="en-US" altLang="zh-CN" sz="2000" i="1">
                            <a:latin typeface="DejaVu Math TeX Gyre" panose="02000503000000000000" charset="0"/>
                            <a:ea typeface="等线" charset="0"/>
                            <a:cs typeface="DejaVu Math TeX Gyre" panose="02000503000000000000" charset="0"/>
                          </a:rPr>
                          <m:t>𝑏</m:t>
                        </m:r>
                      </m:sub>
                    </m:sSub>
                    <m:r>
                      <a:rPr lang="en-US" altLang="zh-CN" sz="2000" i="1">
                        <a:latin typeface="DejaVu Math TeX Gyre" panose="02000503000000000000" charset="0"/>
                        <a:ea typeface="宋体" charset="0"/>
                        <a:cs typeface="DejaVu Math TeX Gyre" panose="02000503000000000000" charset="0"/>
                      </a:rPr>
                      <m:t> = ~</m:t>
                    </m:r>
                    <m:r>
                      <a:rPr lang="en-US" altLang="zh-CN" sz="2000" i="1">
                        <a:latin typeface="DejaVu Math TeX Gyre" panose="02000503000000000000" charset="0"/>
                        <a:ea typeface="宋体" charset="0"/>
                        <a:cs typeface="DejaVu Math TeX Gyre" panose="02000503000000000000" charset="0"/>
                      </a:rPr>
                      <m:t>73</m:t>
                    </m:r>
                  </m:oMath>
                </a14:m>
                <a:r>
                  <a:rPr lang="en-US" altLang="zh-CN" sz="2000">
                    <a:latin typeface="等线" charset="0"/>
                    <a:ea typeface="等线" charset="0"/>
                    <a:cs typeface="等线" charset="0"/>
                  </a:rPr>
                  <a:t> days</a:t>
                </a:r>
                <a:endParaRPr lang="en-US" altLang="zh-CN" sz="2000">
                  <a:latin typeface="等线" charset="0"/>
                  <a:ea typeface="等线" charset="0"/>
                  <a:cs typeface="等线" charset="0"/>
                </a:endParaRPr>
              </a:p>
              <a:p>
                <a:endParaRPr lang="en-US" altLang="zh-CN" sz="2000">
                  <a:latin typeface="等线" charset="0"/>
                  <a:ea typeface="等线" charset="0"/>
                  <a:cs typeface="等线" charset="0"/>
                </a:endParaRPr>
              </a:p>
              <a:p>
                <a:r>
                  <a:rPr lang="en-US" altLang="zh-CN" sz="2000">
                    <a:latin typeface="等线" charset="0"/>
                    <a:ea typeface="等线" charset="0"/>
                    <a:cs typeface="等线" charset="0"/>
                  </a:rPr>
                  <a:t>companion:  white dwarfs</a:t>
                </a:r>
                <a:endParaRPr lang="en-US" altLang="zh-CN" sz="2000">
                  <a:latin typeface="等线" charset="0"/>
                  <a:ea typeface="等线" charset="0"/>
                  <a:cs typeface="等线" charset="0"/>
                </a:endParaRPr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3490" y="3594735"/>
                <a:ext cx="5212080" cy="193929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/>
          <p:cNvSpPr txBox="1"/>
          <p:nvPr/>
        </p:nvSpPr>
        <p:spPr>
          <a:xfrm>
            <a:off x="6333490" y="2499995"/>
            <a:ext cx="529971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000">
                <a:latin typeface="等线" charset="0"/>
                <a:ea typeface="等线" charset="0"/>
              </a:rPr>
              <a:t>It was therefore considered likely to be an isolated millisecond pulsar.</a:t>
            </a:r>
            <a:endParaRPr lang="en-US" altLang="zh-CN" sz="2000">
              <a:latin typeface="等线" charset="0"/>
              <a:ea typeface="等线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25" y="5625465"/>
            <a:ext cx="10191750" cy="12192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8389620" y="7874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411480" y="1804035"/>
            <a:ext cx="7749540" cy="7073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latin typeface="等线" charset="0"/>
                <a:ea typeface="等线" charset="0"/>
              </a:rPr>
              <a:t>Timing solutions for three of these normal pulsars were obtained with FAST and Parkes.</a:t>
            </a:r>
            <a:endParaRPr lang="en-US" altLang="zh-CN" sz="2000">
              <a:latin typeface="等线" charset="0"/>
              <a:ea typeface="等线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509635" y="974725"/>
            <a:ext cx="3682365" cy="482473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83640" y="14668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/>
              <a:t>Results and discussions</a:t>
            </a:r>
            <a:endParaRPr lang="en-US" altLang="zh-CN" sz="2800" b="1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335" y="2934970"/>
            <a:ext cx="8037195" cy="286448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829175" y="6069330"/>
            <a:ext cx="729869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000">
                <a:latin typeface="等线" charset="0"/>
                <a:ea typeface="等线" charset="0"/>
              </a:rPr>
              <a:t>The timing of J1746−0156 was carried out with FAST, while J1745−0059 and J1800−0059 were observed with Murriyang.</a:t>
            </a:r>
            <a:endParaRPr lang="en-US" altLang="zh-CN" sz="2000">
              <a:latin typeface="等线" charset="0"/>
              <a:ea typeface="等线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74625" y="1089660"/>
            <a:ext cx="465391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000" b="1">
                <a:latin typeface="等线" charset="0"/>
                <a:ea typeface="等线" charset="0"/>
                <a:sym typeface="+mn-ea"/>
              </a:rPr>
              <a:t>For normal pulsars</a:t>
            </a:r>
            <a:r>
              <a:rPr lang="en-US" altLang="zh-CN" sz="2000" b="1">
                <a:latin typeface="等线" charset="0"/>
                <a:ea typeface="等线" charset="0"/>
              </a:rPr>
              <a:t>:</a:t>
            </a:r>
            <a:endParaRPr lang="en-US" altLang="zh-CN" sz="2000" b="1">
              <a:latin typeface="等线" charset="0"/>
              <a:ea typeface="等线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183640" y="14668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/>
              <a:t>Results and discussions</a:t>
            </a:r>
            <a:endParaRPr lang="en-US" altLang="zh-CN" sz="2800" b="1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r="26034"/>
          <a:stretch>
            <a:fillRect/>
          </a:stretch>
        </p:blipFill>
        <p:spPr>
          <a:xfrm>
            <a:off x="1982470" y="919480"/>
            <a:ext cx="7477125" cy="332359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23875" y="4263390"/>
            <a:ext cx="10845165" cy="23425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2000" b="1">
                <a:latin typeface="等线" charset="0"/>
                <a:ea typeface="等线" charset="0"/>
              </a:rPr>
              <a:t>J1745−0059: mode changing pulsar</a:t>
            </a:r>
            <a:endParaRPr lang="en-US" altLang="zh-CN" sz="2000" b="1">
              <a:latin typeface="等线" charset="0"/>
              <a:ea typeface="等线" charset="0"/>
            </a:endParaRPr>
          </a:p>
          <a:p>
            <a:pPr indent="457200"/>
            <a:r>
              <a:rPr lang="en-US" altLang="zh-CN" sz="2000">
                <a:latin typeface="等线" charset="0"/>
                <a:ea typeface="等线" charset="0"/>
              </a:rPr>
              <a:t>A distinct intensity modulation is observed in its second component, which is not evident in the first component. </a:t>
            </a:r>
            <a:endParaRPr lang="en-US" altLang="zh-CN" sz="2000">
              <a:latin typeface="等线" charset="0"/>
              <a:ea typeface="等线" charset="0"/>
            </a:endParaRPr>
          </a:p>
          <a:p>
            <a:pPr indent="457200"/>
            <a:endParaRPr lang="en-US" altLang="zh-CN" sz="2000">
              <a:latin typeface="等线" charset="0"/>
              <a:ea typeface="等线" charset="0"/>
            </a:endParaRPr>
          </a:p>
          <a:p>
            <a:r>
              <a:rPr lang="en-US" altLang="zh-CN" sz="2000" b="1">
                <a:latin typeface="等线" charset="0"/>
                <a:ea typeface="等线" charset="0"/>
              </a:rPr>
              <a:t>J1800−0059 and J1801−0108: </a:t>
            </a:r>
            <a:r>
              <a:rPr lang="en-US" altLang="zh-CN" sz="2000" b="1">
                <a:latin typeface="等线" charset="0"/>
                <a:ea typeface="等线" charset="0"/>
                <a:sym typeface="+mn-ea"/>
              </a:rPr>
              <a:t>subpulse drifting pulsars</a:t>
            </a:r>
            <a:endParaRPr lang="en-US" altLang="zh-CN" sz="2000" b="1">
              <a:latin typeface="等线" charset="0"/>
              <a:ea typeface="等线" charset="0"/>
            </a:endParaRPr>
          </a:p>
          <a:p>
            <a:pPr indent="457200"/>
            <a:r>
              <a:rPr lang="en-US" altLang="zh-CN" sz="2000">
                <a:latin typeface="等线" charset="0"/>
                <a:ea typeface="等线" charset="0"/>
              </a:rPr>
              <a:t>both exhibit subpulse drifting behavior with the distinction that their subpulse drift trajectories are in opposite directions.</a:t>
            </a:r>
            <a:endParaRPr lang="en-US" altLang="zh-CN" sz="2000">
              <a:latin typeface="等线" charset="0"/>
              <a:ea typeface="等线" charset="0"/>
            </a:endParaRPr>
          </a:p>
          <a:p>
            <a:endParaRPr lang="en-US" altLang="zh-CN" sz="2000">
              <a:latin typeface="等线" charset="0"/>
              <a:ea typeface="等线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183640" y="14668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/>
              <a:t>Results and discussions</a:t>
            </a:r>
            <a:endParaRPr lang="en-US" altLang="zh-CN" sz="2800" b="1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l="73554"/>
          <a:stretch>
            <a:fillRect/>
          </a:stretch>
        </p:blipFill>
        <p:spPr>
          <a:xfrm>
            <a:off x="498475" y="1151890"/>
            <a:ext cx="4279900" cy="53213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777740" y="1312545"/>
            <a:ext cx="7063105" cy="26549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2000" b="1">
                <a:latin typeface="等线" charset="0"/>
                <a:ea typeface="等线" charset="0"/>
              </a:rPr>
              <a:t>J1735−0243: Mode changing pulsar</a:t>
            </a:r>
            <a:endParaRPr lang="en-US" altLang="zh-CN" sz="2000" b="1">
              <a:latin typeface="等线" charset="0"/>
              <a:ea typeface="等线" charset="0"/>
            </a:endParaRPr>
          </a:p>
          <a:p>
            <a:endParaRPr lang="en-US" altLang="zh-CN" sz="2000">
              <a:latin typeface="等线" charset="0"/>
              <a:ea typeface="等线" charset="0"/>
            </a:endParaRPr>
          </a:p>
          <a:p>
            <a:r>
              <a:rPr lang="en-US" altLang="zh-CN" sz="2000" b="1">
                <a:latin typeface="等线" charset="0"/>
                <a:ea typeface="等线" charset="0"/>
              </a:rPr>
              <a:t>the normal mode:</a:t>
            </a:r>
            <a:r>
              <a:rPr lang="en-US" altLang="zh-CN" sz="2000">
                <a:latin typeface="等线" charset="0"/>
                <a:ea typeface="等线" charset="0"/>
              </a:rPr>
              <a:t> the first component is more intense relative to the others</a:t>
            </a:r>
            <a:endParaRPr lang="en-US" altLang="zh-CN" sz="2000">
              <a:latin typeface="等线" charset="0"/>
              <a:ea typeface="等线" charset="0"/>
            </a:endParaRPr>
          </a:p>
          <a:p>
            <a:r>
              <a:rPr lang="en-US" altLang="zh-CN" sz="2000" b="1">
                <a:latin typeface="等线" charset="0"/>
                <a:ea typeface="等线" charset="0"/>
              </a:rPr>
              <a:t>The anomalous mode: </a:t>
            </a:r>
            <a:r>
              <a:rPr lang="en-US" altLang="zh-CN" sz="2000">
                <a:latin typeface="等线" charset="0"/>
                <a:ea typeface="等线" charset="0"/>
              </a:rPr>
              <a:t>the intensity of each component is comparable. </a:t>
            </a:r>
            <a:endParaRPr lang="en-US" altLang="zh-CN" sz="2000">
              <a:latin typeface="等线" charset="0"/>
              <a:ea typeface="等线" charset="0"/>
            </a:endParaRPr>
          </a:p>
          <a:p>
            <a:endParaRPr lang="en-US" altLang="zh-CN" sz="2000">
              <a:latin typeface="等线" charset="0"/>
              <a:ea typeface="等线" charset="0"/>
            </a:endParaRPr>
          </a:p>
          <a:p>
            <a:r>
              <a:rPr lang="en-US" altLang="zh-CN" sz="2000">
                <a:latin typeface="等线" charset="0"/>
                <a:ea typeface="等线" charset="0"/>
              </a:rPr>
              <a:t>In our observations, abnormal modes account for only about one-tenth of the total observation time.</a:t>
            </a:r>
            <a:endParaRPr lang="en-US" altLang="zh-CN" sz="2000">
              <a:latin typeface="等线" charset="0"/>
              <a:ea typeface="等线" charset="0"/>
            </a:endParaRPr>
          </a:p>
          <a:p>
            <a:endParaRPr lang="en-US" altLang="zh-CN" sz="2000">
              <a:latin typeface="等线" charset="0"/>
              <a:ea typeface="等线" charset="0"/>
            </a:endParaRPr>
          </a:p>
          <a:p>
            <a:endParaRPr lang="en-US" altLang="zh-CN" sz="2000">
              <a:latin typeface="等线" charset="0"/>
              <a:ea typeface="等线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1130" y="4102735"/>
            <a:ext cx="2223135" cy="252476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7907020" y="5751830"/>
            <a:ext cx="29705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等线" charset="0"/>
                <a:ea typeface="等线" charset="0"/>
              </a:rPr>
              <a:t>Black line: Normal mode</a:t>
            </a:r>
            <a:endParaRPr lang="en-US" altLang="zh-CN" sz="2000">
              <a:latin typeface="等线" charset="0"/>
              <a:ea typeface="等线" charset="0"/>
            </a:endParaRPr>
          </a:p>
          <a:p>
            <a:r>
              <a:rPr lang="en-US" altLang="zh-CN" sz="2000">
                <a:latin typeface="等线" charset="0"/>
                <a:ea typeface="等线" charset="0"/>
              </a:rPr>
              <a:t>Red line: Abnormal mode</a:t>
            </a:r>
            <a:endParaRPr lang="en-US" altLang="zh-CN" sz="2000">
              <a:latin typeface="等线" charset="0"/>
              <a:ea typeface="等线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  <p:bldLst>
      <p:bldP spid="11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8389620" y="7874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78790" y="997585"/>
            <a:ext cx="6408420" cy="6667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p>
            <a:r>
              <a:rPr lang="en-US" altLang="zh-CN" sz="2000" b="1">
                <a:solidFill>
                  <a:srgbClr val="FF0000"/>
                </a:solidFill>
                <a:latin typeface="等线" charset="0"/>
                <a:ea typeface="等线" charset="0"/>
                <a:cs typeface="等线" charset="0"/>
                <a:sym typeface="+mn-ea"/>
              </a:rPr>
              <a:t>2</a:t>
            </a:r>
            <a:r>
              <a:rPr lang="zh-CN" altLang="en-US" sz="2000" b="1">
                <a:solidFill>
                  <a:srgbClr val="FF0000"/>
                </a:solidFill>
                <a:latin typeface="等线" charset="0"/>
                <a:ea typeface="等线" charset="0"/>
                <a:cs typeface="等线" charset="0"/>
                <a:sym typeface="+mn-ea"/>
              </a:rPr>
              <a:t>、</a:t>
            </a:r>
            <a:r>
              <a:rPr lang="en-US" altLang="zh-CN" sz="2000" b="1">
                <a:solidFill>
                  <a:srgbClr val="FF0000"/>
                </a:solidFill>
                <a:latin typeface="等线" charset="0"/>
                <a:ea typeface="等线" charset="0"/>
                <a:cs typeface="等线" charset="0"/>
                <a:sym typeface="+mn-ea"/>
              </a:rPr>
              <a:t>Intermediate Galactic Latitudes</a:t>
            </a:r>
            <a:r>
              <a:rPr lang="zh-CN" altLang="en-US" sz="2000" b="1">
                <a:solidFill>
                  <a:srgbClr val="FF0000"/>
                </a:solidFill>
                <a:latin typeface="等线" charset="0"/>
                <a:ea typeface="等线" charset="0"/>
                <a:cs typeface="等线" charset="0"/>
                <a:sym typeface="+mn-ea"/>
              </a:rPr>
              <a:t>：</a:t>
            </a:r>
            <a:r>
              <a:rPr lang="en-US" altLang="zh-CN" sz="2000">
                <a:latin typeface="等线" charset="0"/>
                <a:ea typeface="等线" charset="0"/>
                <a:cs typeface="等线" charset="0"/>
                <a:sym typeface="+mn-ea"/>
              </a:rPr>
              <a:t>5&lt;GL&lt;5.8</a:t>
            </a:r>
            <a:endParaRPr lang="en-US" altLang="zh-CN" sz="2000">
              <a:latin typeface="等线" charset="0"/>
              <a:ea typeface="等线" charset="0"/>
              <a:cs typeface="等线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696710" y="1631950"/>
            <a:ext cx="5420360" cy="399288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/>
              <p:cNvSpPr txBox="1"/>
              <p:nvPr/>
            </p:nvSpPr>
            <p:spPr>
              <a:xfrm>
                <a:off x="362585" y="1631950"/>
                <a:ext cx="6334125" cy="386969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pPr indent="0" fontAlgn="auto">
                  <a:spcBef>
                    <a:spcPts val="300"/>
                  </a:spcBef>
                  <a:spcAft>
                    <a:spcPts val="300"/>
                  </a:spcAft>
                  <a:buClr>
                    <a:srgbClr val="FF0000"/>
                  </a:buClr>
                  <a:buFont typeface="Wingdings" panose="05000000000000000000" charset="0"/>
                  <a:buNone/>
                </a:pPr>
                <a:endParaRPr lang="en-US" altLang="zh-CN" sz="2000" b="1">
                  <a:latin typeface="等线" charset="0"/>
                  <a:ea typeface="等线" charset="0"/>
                  <a:cs typeface="等线" charset="0"/>
                  <a:sym typeface="+mn-ea"/>
                </a:endParaRPr>
              </a:p>
              <a:p>
                <a:pPr marL="285750" indent="-285750" fontAlgn="auto">
                  <a:spcBef>
                    <a:spcPts val="1000"/>
                  </a:spcBef>
                  <a:spcAft>
                    <a:spcPts val="1000"/>
                  </a:spcAft>
                  <a:buClr>
                    <a:srgbClr val="FF0000"/>
                  </a:buClr>
                  <a:buFont typeface="Arial" panose="020B0604020202090204" pitchFamily="34" charset="0"/>
                  <a:buChar char="•"/>
                </a:pPr>
                <a:r>
                  <a:rPr lang="en-US" altLang="zh-CN" sz="2000" b="1">
                    <a:latin typeface="等线" charset="0"/>
                    <a:ea typeface="等线" charset="0"/>
                    <a:cs typeface="等线" charset="0"/>
                    <a:sym typeface="+mn-ea"/>
                  </a:rPr>
                  <a:t>4.7 deg</a:t>
                </a:r>
                <a:r>
                  <a:rPr lang="en-US" altLang="zh-CN" sz="2000" b="1" baseline="30000">
                    <a:latin typeface="等线" charset="0"/>
                    <a:ea typeface="等线" charset="0"/>
                    <a:cs typeface="等线" charset="0"/>
                    <a:sym typeface="+mn-ea"/>
                  </a:rPr>
                  <a:t>2</a:t>
                </a:r>
                <a:r>
                  <a:rPr lang="en-US" altLang="zh-CN" sz="2000" b="1">
                    <a:latin typeface="等线" charset="0"/>
                    <a:ea typeface="等线" charset="0"/>
                    <a:cs typeface="等线" charset="0"/>
                    <a:sym typeface="+mn-ea"/>
                  </a:rPr>
                  <a:t> : A total of 5 pulsars have been discovered, including 2 MSPs.</a:t>
                </a:r>
                <a:endParaRPr lang="en-US" altLang="zh-CN" sz="2000">
                  <a:latin typeface="等线" charset="0"/>
                  <a:ea typeface="等线" charset="0"/>
                  <a:cs typeface="等线" charset="0"/>
                </a:endParaRPr>
              </a:p>
              <a:p>
                <a:pPr marL="285750" indent="-285750" fontAlgn="auto">
                  <a:spcBef>
                    <a:spcPts val="1000"/>
                  </a:spcBef>
                  <a:spcAft>
                    <a:spcPts val="1000"/>
                  </a:spcAft>
                  <a:buClr>
                    <a:srgbClr val="FF0000"/>
                  </a:buClr>
                  <a:buFont typeface="Arial" panose="020B0604020202090204" pitchFamily="34" charset="0"/>
                  <a:buChar char="•"/>
                </a:pPr>
                <a:r>
                  <a:rPr lang="en-US" altLang="zh-CN" sz="2000">
                    <a:latin typeface="等线" charset="0"/>
                    <a:ea typeface="等线" charset="0"/>
                    <a:cs typeface="等线" charset="0"/>
                    <a:sym typeface="+mn-ea"/>
                  </a:rPr>
                  <a:t>2 MSPs : J1826-0049 and J1852+1200</a:t>
                </a:r>
                <a:r>
                  <a:rPr lang="en-US" altLang="zh-CN" sz="2000">
                    <a:latin typeface="等线" charset="0"/>
                    <a:ea typeface="等线" charset="0"/>
                    <a:cs typeface="等线" charset="0"/>
                  </a:rPr>
                  <a:t> </a:t>
                </a:r>
                <a:endParaRPr lang="en-US" altLang="zh-CN" sz="2000">
                  <a:latin typeface="等线" charset="0"/>
                  <a:ea typeface="等线" charset="0"/>
                  <a:cs typeface="等线" charset="0"/>
                </a:endParaRPr>
              </a:p>
              <a:p>
                <a:pPr marL="285750" indent="-285750" fontAlgn="auto">
                  <a:spcBef>
                    <a:spcPts val="1000"/>
                  </a:spcBef>
                  <a:spcAft>
                    <a:spcPts val="1000"/>
                  </a:spcAft>
                  <a:buClr>
                    <a:srgbClr val="FF0000"/>
                  </a:buClr>
                  <a:buFont typeface="Arial" panose="020B0604020202090204" pitchFamily="34" charset="0"/>
                  <a:buChar char="•"/>
                </a:pPr>
                <a:r>
                  <a:rPr lang="en-US" altLang="zh-CN" sz="2000">
                    <a:latin typeface="等线" charset="0"/>
                    <a:ea typeface="等线" charset="0"/>
                    <a:cs typeface="等线" charset="0"/>
                  </a:rPr>
                  <a:t>Two “mildly recycled” pulsars , with massive white dwarfs as companions.</a:t>
                </a:r>
                <a:endParaRPr lang="en-US" altLang="zh-CN" sz="2000">
                  <a:latin typeface="等线" charset="0"/>
                  <a:ea typeface="等线" charset="0"/>
                  <a:cs typeface="等线" charset="0"/>
                </a:endParaRPr>
              </a:p>
              <a:p>
                <a:pPr indent="0" fontAlgn="auto">
                  <a:spcBef>
                    <a:spcPts val="1000"/>
                  </a:spcBef>
                  <a:spcAft>
                    <a:spcPts val="1000"/>
                  </a:spcAft>
                  <a:buClr>
                    <a:srgbClr val="FF0000"/>
                  </a:buClr>
                  <a:buFont typeface="Wingdings" panose="05000000000000000000" charset="0"/>
                  <a:buNone/>
                </a:pPr>
                <a:r>
                  <a:rPr lang="en-US" altLang="zh-CN" sz="2000">
                    <a:latin typeface="等线" charset="0"/>
                    <a:ea typeface="等线" charset="0"/>
                    <a:cs typeface="等线" charset="0"/>
                  </a:rPr>
                  <a:t>     Their c</a:t>
                </a:r>
                <a:r>
                  <a:rPr lang="en-US" altLang="zh-CN" sz="2000">
                    <a:latin typeface="等线" charset="0"/>
                    <a:ea typeface="等线" charset="0"/>
                    <a:cs typeface="等线" charset="0"/>
                    <a:sym typeface="+mn-ea"/>
                  </a:rPr>
                  <a:t>ompanion mass (M</a:t>
                </a:r>
                <a14:m>
                  <m:oMath xmlns:m="http://schemas.openxmlformats.org/officeDocument/2006/math">
                    <m:r>
                      <a:rPr lang="en-US" altLang="zh-CN" sz="2000" i="1" baseline="-25000">
                        <a:latin typeface="DejaVu Math TeX Gyre" panose="02000503000000000000" charset="0"/>
                        <a:ea typeface="宋体" charset="0"/>
                        <a:cs typeface="DejaVu Math TeX Gyre" panose="02000503000000000000" charset="0"/>
                        <a:sym typeface="+mn-ea"/>
                      </a:rPr>
                      <m:t>⨀</m:t>
                    </m:r>
                  </m:oMath>
                </a14:m>
                <a:r>
                  <a:rPr lang="en-US" altLang="zh-CN" sz="2000">
                    <a:latin typeface="等线" charset="0"/>
                    <a:ea typeface="等线" charset="0"/>
                    <a:cs typeface="等线" charset="0"/>
                    <a:sym typeface="+mn-ea"/>
                  </a:rPr>
                  <a:t>): 0.9~3.3(J1849+1001) and 0.9~3.2(J1829+0543)</a:t>
                </a:r>
                <a:endParaRPr lang="zh-CN" altLang="en-US" sz="2000">
                  <a:latin typeface="等线" charset="0"/>
                  <a:ea typeface="等线" charset="0"/>
                  <a:cs typeface="等线" charset="0"/>
                </a:endParaRPr>
              </a:p>
            </p:txBody>
          </p:sp>
        </mc:Choice>
        <mc:Fallback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585" y="1631950"/>
                <a:ext cx="6334125" cy="386969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直接箭头连接符 3"/>
          <p:cNvCxnSpPr/>
          <p:nvPr/>
        </p:nvCxnSpPr>
        <p:spPr>
          <a:xfrm>
            <a:off x="6423025" y="2139315"/>
            <a:ext cx="2783205" cy="8407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1021080" y="6101080"/>
            <a:ext cx="9796780" cy="39878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/>
            <a:r>
              <a:rPr lang="en-US" altLang="zh-CN" sz="2000" b="1" i="0">
                <a:latin typeface="等线" charset="0"/>
                <a:ea typeface="等线" charset="0"/>
              </a:rPr>
              <a:t>Intermediate Galactic Latitudes have great potential for discovering more new pulsars.</a:t>
            </a:r>
            <a:endParaRPr lang="en-US" altLang="zh-CN" sz="2000" b="1" i="0">
              <a:latin typeface="等线" charset="0"/>
              <a:ea typeface="等线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83640" y="14668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/>
              <a:t>Results and discussions</a:t>
            </a:r>
            <a:endParaRPr lang="en-US" altLang="zh-CN" sz="28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8389620" y="7874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17270" y="996950"/>
            <a:ext cx="5039995" cy="112077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652395" y="6387465"/>
            <a:ext cx="5330190" cy="36830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it-IT" altLang="zh-CN" b="1" dirty="0" err="1">
                <a:solidFill>
                  <a:srgbClr val="0544D1"/>
                </a:solidFill>
                <a:latin typeface="Times New Roman" panose="02020603050405020304" charset="0"/>
                <a:cs typeface="Times New Roman" panose="02020603050405020304" charset="0"/>
              </a:rPr>
              <a:t>Q</a:t>
            </a:r>
            <a:r>
              <a:rPr lang="en-US" altLang="it-IT" b="1" dirty="0">
                <a:solidFill>
                  <a:srgbClr val="0544D1"/>
                </a:solidFill>
                <a:latin typeface="Times New Roman" panose="02020603050405020304" charset="0"/>
                <a:cs typeface="Times New Roman" panose="02020603050405020304" charset="0"/>
              </a:rPr>
              <a:t>ijun </a:t>
            </a:r>
            <a:r>
              <a:rPr lang="it-IT" altLang="zh-CN" b="1" dirty="0" err="1">
                <a:solidFill>
                  <a:srgbClr val="0544D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Zhi</a:t>
            </a:r>
            <a:r>
              <a:rPr lang="it-IT" altLang="zh-CN" b="1" dirty="0">
                <a:solidFill>
                  <a:srgbClr val="0544D1"/>
                </a:solidFill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it-IT" b="1" dirty="0">
                <a:solidFill>
                  <a:srgbClr val="0544D1"/>
                </a:solidFill>
                <a:latin typeface="Times New Roman" panose="02020603050405020304" charset="0"/>
                <a:cs typeface="Times New Roman" panose="02020603050405020304" charset="0"/>
              </a:rPr>
              <a:t>Juntao </a:t>
            </a:r>
            <a:r>
              <a:rPr lang="en-US" altLang="it-IT" b="1" dirty="0">
                <a:solidFill>
                  <a:srgbClr val="0544D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Bai</a:t>
            </a:r>
            <a:r>
              <a:rPr lang="en-US" altLang="zh-CN" b="1" dirty="0">
                <a:solidFill>
                  <a:srgbClr val="0544D1"/>
                </a:solidFill>
                <a:latin typeface="Times New Roman" panose="02020603050405020304" charset="0"/>
                <a:cs typeface="Times New Roman" panose="02020603050405020304" charset="0"/>
              </a:rPr>
              <a:t>, Shi Dai </a:t>
            </a:r>
            <a:r>
              <a:rPr lang="it-IT" altLang="zh-CN" b="1" dirty="0">
                <a:solidFill>
                  <a:srgbClr val="0544D1"/>
                </a:solidFill>
                <a:latin typeface="Times New Roman" panose="02020603050405020304" charset="0"/>
                <a:cs typeface="Times New Roman" panose="02020603050405020304" charset="0"/>
              </a:rPr>
              <a:t>et al. </a:t>
            </a:r>
            <a:r>
              <a:rPr lang="en-US" altLang="zh-CN" b="1" dirty="0" smtClean="0">
                <a:solidFill>
                  <a:srgbClr val="0544D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en-US" altLang="zh-CN" b="1" dirty="0" smtClean="0">
                <a:solidFill>
                  <a:srgbClr val="0544D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2024, </a:t>
            </a:r>
            <a:r>
              <a:rPr lang="en-US" altLang="zh-CN" b="1" dirty="0" smtClean="0">
                <a:solidFill>
                  <a:srgbClr val="0544D1"/>
                </a:solidFill>
                <a:latin typeface="Times New Roman" panose="02020603050405020304" charset="0"/>
                <a:cs typeface="Times New Roman" panose="02020603050405020304" charset="0"/>
              </a:rPr>
              <a:t>APJ</a:t>
            </a:r>
            <a:endParaRPr lang="zh-CN" altLang="en-US" b="1" dirty="0">
              <a:solidFill>
                <a:srgbClr val="0544D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640" y="2328545"/>
            <a:ext cx="4815205" cy="394462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83640" y="14668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/>
              <a:t>Results and discussions</a:t>
            </a:r>
            <a:endParaRPr lang="en-US" altLang="zh-CN" sz="2800" b="1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1665" y="815975"/>
            <a:ext cx="3288030" cy="604202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8389620" y="7874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574540" y="963295"/>
            <a:ext cx="24377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 spc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Summary</a:t>
            </a:r>
            <a:endParaRPr lang="en-US" altLang="zh-CN" sz="2800" b="1" spc="1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40740" y="1485265"/>
            <a:ext cx="10290175" cy="51257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>
            <a:noAutofit/>
          </a:bodyPr>
          <a:p>
            <a:pPr indent="0" fontAlgn="auto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charset="0"/>
              <a:buNone/>
            </a:pPr>
            <a:endParaRPr lang="en-US" altLang="zh-CN" sz="200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等线" charset="0"/>
              <a:ea typeface="等线" charset="0"/>
            </a:endParaRP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charset="0"/>
              <a:buChar char="p"/>
            </a:pPr>
            <a:r>
              <a:rPr lang="en-US" altLang="zh-CN" sz="20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等线" charset="0"/>
                <a:ea typeface="等线" charset="0"/>
              </a:rPr>
              <a:t>At high Galactic latitudes, a total of 15 pulsars were discovered. The newly discovered pulsars consist of 11 normal pulsars and four millisecond pulsars (MSPs);</a:t>
            </a:r>
            <a:endParaRPr lang="en-US" altLang="zh-CN" sz="200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等线" charset="0"/>
              <a:ea typeface="等线" charset="0"/>
            </a:endParaRPr>
          </a:p>
          <a:p>
            <a:pPr indent="0" fontAlgn="auto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charset="0"/>
              <a:buNone/>
            </a:pPr>
            <a:endParaRPr lang="en-US" altLang="zh-CN" sz="200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等线" charset="0"/>
              <a:ea typeface="等线" charset="0"/>
            </a:endParaRP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charset="0"/>
              <a:buChar char="p"/>
            </a:pPr>
            <a:r>
              <a:rPr lang="en-US" altLang="zh-CN" sz="20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等线" charset="0"/>
                <a:ea typeface="等线" charset="0"/>
              </a:rPr>
              <a:t>In these MSPs are certified in binary systems with orbital periods of ∼3.1, 4.6, 12.5 and </a:t>
            </a:r>
            <a:r>
              <a:rPr lang="en-US" altLang="zh-CN" sz="20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等线" charset="0"/>
                <a:ea typeface="等线" charset="0"/>
                <a:sym typeface="+mn-ea"/>
              </a:rPr>
              <a:t>∼</a:t>
            </a:r>
            <a:r>
              <a:rPr lang="en-US" altLang="zh-CN" sz="20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等线" charset="0"/>
                <a:ea typeface="等线" charset="0"/>
              </a:rPr>
              <a:t>73 days, respectively;</a:t>
            </a:r>
            <a:endParaRPr lang="en-US" altLang="zh-CN" sz="200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等线" charset="0"/>
              <a:ea typeface="等线" charset="0"/>
            </a:endParaRPr>
          </a:p>
          <a:p>
            <a:pPr indent="0" fontAlgn="auto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charset="0"/>
              <a:buNone/>
            </a:pPr>
            <a:endParaRPr lang="en-US" altLang="zh-CN" sz="200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等线" charset="0"/>
              <a:ea typeface="等线" charset="0"/>
            </a:endParaRP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charset="0"/>
              <a:buChar char="p"/>
            </a:pPr>
            <a:r>
              <a:rPr lang="en-US" altLang="zh-CN" sz="20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等线" charset="0"/>
                <a:ea typeface="等线" charset="0"/>
              </a:rPr>
              <a:t>Successfully obtained coherent timing solutions for three of the normal pulsars. Furthermore, In addition, four pulsars (three new and one known) were found to show mode changing and/or subpulse drifting phenomena.</a:t>
            </a:r>
            <a:endParaRPr lang="en-US" altLang="zh-CN" sz="200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等线" charset="0"/>
              <a:ea typeface="等线" charset="0"/>
            </a:endParaRPr>
          </a:p>
          <a:p>
            <a:pPr indent="0" fontAlgn="auto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charset="0"/>
              <a:buNone/>
            </a:pPr>
            <a:endParaRPr lang="en-US" altLang="zh-CN" sz="200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等线" charset="0"/>
              <a:ea typeface="等线" charset="0"/>
            </a:endParaRP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charset="0"/>
              <a:buChar char="p"/>
            </a:pPr>
            <a:r>
              <a:rPr lang="en-US" altLang="zh-CN" sz="2000" i="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等线" charset="0"/>
                <a:ea typeface="等线" charset="0"/>
              </a:rPr>
              <a:t>At i</a:t>
            </a:r>
            <a:r>
              <a:rPr lang="en-US" altLang="zh-CN" sz="20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等线" charset="0"/>
                <a:ea typeface="等线" charset="0"/>
                <a:sym typeface="+mn-ea"/>
              </a:rPr>
              <a:t>ntermediate Galactic latitudes, 5 new pulsars were discovered, including 2 millisecond pulsars (MSPs). Among them, 2 pulsars have massive white dwarfs as companions. </a:t>
            </a:r>
            <a:endParaRPr lang="zh-CN" altLang="en-US" sz="200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等线" charset="0"/>
              <a:ea typeface="等线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8389620" y="7874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560445" y="3429000"/>
            <a:ext cx="48355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6600" b="1" spc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Thanks</a:t>
            </a:r>
            <a:endParaRPr lang="en-US" altLang="zh-CN" sz="6600" b="1" spc="1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DIAGRAM_VIRTUALLY_FRAME" val="{&quot;height&quot;:358.65,&quot;left&quot;:360.0291338582677,&quot;top&quot;:182.55,&quot;width&quot;:579.9208661417323}"/>
</p:tagLst>
</file>

<file path=ppt/tags/tag2.xml><?xml version="1.0" encoding="utf-8"?>
<p:tagLst xmlns:p="http://schemas.openxmlformats.org/presentationml/2006/main">
  <p:tag name="KSO_WM_DIAGRAM_VIRTUALLY_FRAME" val="{&quot;height&quot;:358.65,&quot;left&quot;:360.0291338582677,&quot;top&quot;:182.55,&quot;width&quot;:579.9208661417323}"/>
</p:tagLst>
</file>

<file path=ppt/tags/tag3.xml><?xml version="1.0" encoding="utf-8"?>
<p:tagLst xmlns:p="http://schemas.openxmlformats.org/presentationml/2006/main">
  <p:tag name="KSO_WM_DIAGRAM_VIRTUALLY_FRAME" val="{&quot;height&quot;:503.7762992125984,&quot;left&quot;:305.2791338582677,&quot;top&quot;:13.273700787401575,&quot;width&quot;:637.3862204724411}"/>
</p:tagLst>
</file>

<file path=ppt/tags/tag4.xml><?xml version="1.0" encoding="utf-8"?>
<p:tagLst xmlns:p="http://schemas.openxmlformats.org/presentationml/2006/main">
  <p:tag name="KSO_WM_DIAGRAM_VIRTUALLY_FRAME" val="{&quot;height&quot;:426.86573051801986,&quot;left&quot;:360.0291338582677,&quot;top&quot;:91.6,&quot;width&quot;:579.9208661417323}"/>
</p:tagLst>
</file>

<file path=ppt/tags/tag5.xml><?xml version="1.0" encoding="utf-8"?>
<p:tagLst xmlns:p="http://schemas.openxmlformats.org/presentationml/2006/main">
  <p:tag name="KSO_WM_DIAGRAM_VIRTUALLY_FRAME" val="{&quot;height&quot;:358.65,&quot;left&quot;:360.0291338582677,&quot;top&quot;:182.55,&quot;width&quot;:579.9208661417323}"/>
</p:tagLst>
</file>

<file path=ppt/tags/tag6.xml><?xml version="1.0" encoding="utf-8"?>
<p:tagLst xmlns:p="http://schemas.openxmlformats.org/presentationml/2006/main">
  <p:tag name="KSO_WM_DIAGRAM_VIRTUALLY_FRAME" val="{&quot;height&quot;:358.65,&quot;left&quot;:360.0291338582677,&quot;top&quot;:182.55,&quot;width&quot;:579.9208661417323}"/>
</p:tagLst>
</file>

<file path=ppt/tags/tag7.xml><?xml version="1.0" encoding="utf-8"?>
<p:tagLst xmlns:p="http://schemas.openxmlformats.org/presentationml/2006/main">
  <p:tag name="KSO_WM_DIAGRAM_VIRTUALLY_FRAME" val="{&quot;height&quot;:426.86573051801986,&quot;left&quot;:360.0291338582677,&quot;top&quot;:91.6,&quot;width&quot;:579.9208661417323}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commondata" val="eyJoZGlkIjoiYjE5YTFlYzk4YTdkNGE1ZDU5NjNmY2E1ZTZmNmQ0MDQifQ=="/>
  <p:tag name="COMMONDATA" val="eyJoZGlkIjoiOTZmYTQxMTZmZjhmNjUyMjgxMTFmNzA3ZTQ2YWFjODc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8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0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3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4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0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5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8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9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3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6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4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5589</Words>
  <Application>WPS 演示</Application>
  <PresentationFormat>自定义</PresentationFormat>
  <Paragraphs>214</Paragraphs>
  <Slides>22</Slides>
  <Notes>2</Notes>
  <HiddenSlides>0</HiddenSlides>
  <MMClips>2</MMClips>
  <ScaleCrop>false</ScaleCrop>
  <HeadingPairs>
    <vt:vector size="8" baseType="variant">
      <vt:variant>
        <vt:lpstr>已用的字体</vt:lpstr>
      </vt:variant>
      <vt:variant>
        <vt:i4>43</vt:i4>
      </vt:variant>
      <vt:variant>
        <vt:lpstr>主题</vt:lpstr>
      </vt:variant>
      <vt:variant>
        <vt:i4>18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84" baseType="lpstr">
      <vt:lpstr>Arial</vt:lpstr>
      <vt:lpstr>宋体</vt:lpstr>
      <vt:lpstr>Wingdings</vt:lpstr>
      <vt:lpstr>Arial</vt:lpstr>
      <vt:lpstr>微软雅黑</vt:lpstr>
      <vt:lpstr>汉仪旗黑</vt:lpstr>
      <vt:lpstr>思源黑体 CN Light</vt:lpstr>
      <vt:lpstr>Arial Narrow</vt:lpstr>
      <vt:lpstr>华文新魏</vt:lpstr>
      <vt:lpstr>宋体-简</vt:lpstr>
      <vt:lpstr>Cambria Math</vt:lpstr>
      <vt:lpstr>楷体</vt:lpstr>
      <vt:lpstr>汉仪楷体KW</vt:lpstr>
      <vt:lpstr>Arial Narrow</vt:lpstr>
      <vt:lpstr>华文隶书</vt:lpstr>
      <vt:lpstr>Wingdings</vt:lpstr>
      <vt:lpstr>DengXian</vt:lpstr>
      <vt:lpstr>汉仪中等线KW</vt:lpstr>
      <vt:lpstr>汉仪中黑KW</vt:lpstr>
      <vt:lpstr>宋体</vt:lpstr>
      <vt:lpstr>Arial Unicode MS</vt:lpstr>
      <vt:lpstr>DengXian Light</vt:lpstr>
      <vt:lpstr>Times New Roman</vt:lpstr>
      <vt:lpstr>Kingsoft Math</vt:lpstr>
      <vt:lpstr>报隶-简</vt:lpstr>
      <vt:lpstr>Calibri</vt:lpstr>
      <vt:lpstr>Helvetica Neue</vt:lpstr>
      <vt:lpstr>汉仪书宋二KW</vt:lpstr>
      <vt:lpstr>华文新魏</vt:lpstr>
      <vt:lpstr>华文隶书</vt:lpstr>
      <vt:lpstr>微软雅黑</vt:lpstr>
      <vt:lpstr>思源黑体 CN Light</vt:lpstr>
      <vt:lpstr>楷体</vt:lpstr>
      <vt:lpstr>苹方-简</vt:lpstr>
      <vt:lpstr>汉仪仿宋KW</vt:lpstr>
      <vt:lpstr>DejaVu Math TeX Gyre</vt:lpstr>
      <vt:lpstr>宋体</vt:lpstr>
      <vt:lpstr>等线</vt:lpstr>
      <vt:lpstr>汉仪中简黑简</vt:lpstr>
      <vt:lpstr>Hiragino Sans CNS W3</vt:lpstr>
      <vt:lpstr>报隶-繁</vt:lpstr>
      <vt:lpstr>汉仪旗黑KW</vt:lpstr>
      <vt:lpstr>Songti SC Regular</vt:lpstr>
      <vt:lpstr>Office 主题</vt:lpstr>
      <vt:lpstr>5_Office 主题</vt:lpstr>
      <vt:lpstr>8_Office 主题</vt:lpstr>
      <vt:lpstr>10_Office 主题</vt:lpstr>
      <vt:lpstr>11_Office 主题</vt:lpstr>
      <vt:lpstr>12_Office 主题</vt:lpstr>
      <vt:lpstr>13_Office 主题</vt:lpstr>
      <vt:lpstr>14_Office 主题</vt:lpstr>
      <vt:lpstr>20_Office 主题</vt:lpstr>
      <vt:lpstr>21_Office 主题</vt:lpstr>
      <vt:lpstr>15_Office 主题</vt:lpstr>
      <vt:lpstr>18_Office 主题</vt:lpstr>
      <vt:lpstr>1_Office 主题</vt:lpstr>
      <vt:lpstr>2_Office 主题</vt:lpstr>
      <vt:lpstr>9_Office 主题</vt:lpstr>
      <vt:lpstr>3_Office 主题</vt:lpstr>
      <vt:lpstr>6_Office 主题</vt:lpstr>
      <vt:lpstr>4_Office 主题</vt:lpstr>
      <vt:lpstr>PowerPoint.Slide.8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脉冲星多波段观测及理论研究</dc:title>
  <dc:creator>Microsoft Office 用户</dc:creator>
  <cp:lastModifiedBy>N*L</cp:lastModifiedBy>
  <cp:revision>215</cp:revision>
  <dcterms:created xsi:type="dcterms:W3CDTF">2025-05-13T06:56:17Z</dcterms:created>
  <dcterms:modified xsi:type="dcterms:W3CDTF">2025-05-13T06:56:17Z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2052-6.5.0.8619</vt:lpwstr>
  </property>
  <property fmtid="{D5CDD505-2E9C-101B-9397-08002B2CF9AE}" pid="3" name="ICV">
    <vt:lpwstr>EB13834249154A188F6F9FF6E56A9824_12</vt:lpwstr>
  </property>
</Properties>
</file>