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29" r:id="rId2"/>
    <p:sldMasterId id="2147483844" r:id="rId3"/>
    <p:sldMasterId id="2147483874" r:id="rId4"/>
    <p:sldMasterId id="2147483889" r:id="rId5"/>
  </p:sldMasterIdLst>
  <p:notesMasterIdLst>
    <p:notesMasterId r:id="rId48"/>
  </p:notesMasterIdLst>
  <p:handoutMasterIdLst>
    <p:handoutMasterId r:id="rId49"/>
  </p:handoutMasterIdLst>
  <p:sldIdLst>
    <p:sldId id="1841" r:id="rId6"/>
    <p:sldId id="1544" r:id="rId7"/>
    <p:sldId id="1755" r:id="rId8"/>
    <p:sldId id="1899" r:id="rId9"/>
    <p:sldId id="1784" r:id="rId10"/>
    <p:sldId id="1819" r:id="rId11"/>
    <p:sldId id="1855" r:id="rId12"/>
    <p:sldId id="1818" r:id="rId13"/>
    <p:sldId id="1702" r:id="rId14"/>
    <p:sldId id="1848" r:id="rId15"/>
    <p:sldId id="1846" r:id="rId16"/>
    <p:sldId id="1853" r:id="rId17"/>
    <p:sldId id="1901" r:id="rId18"/>
    <p:sldId id="1795" r:id="rId19"/>
    <p:sldId id="1727" r:id="rId20"/>
    <p:sldId id="1893" r:id="rId21"/>
    <p:sldId id="1745" r:id="rId22"/>
    <p:sldId id="1800" r:id="rId23"/>
    <p:sldId id="1898" r:id="rId24"/>
    <p:sldId id="1866" r:id="rId25"/>
    <p:sldId id="1763" r:id="rId26"/>
    <p:sldId id="1888" r:id="rId27"/>
    <p:sldId id="1896" r:id="rId28"/>
    <p:sldId id="1905" r:id="rId29"/>
    <p:sldId id="1890" r:id="rId30"/>
    <p:sldId id="1892" r:id="rId31"/>
    <p:sldId id="1894" r:id="rId32"/>
    <p:sldId id="1903" r:id="rId33"/>
    <p:sldId id="1900" r:id="rId34"/>
    <p:sldId id="1904" r:id="rId35"/>
    <p:sldId id="1891" r:id="rId36"/>
    <p:sldId id="1902" r:id="rId37"/>
    <p:sldId id="1840" r:id="rId38"/>
    <p:sldId id="1276" r:id="rId39"/>
    <p:sldId id="1906" r:id="rId40"/>
    <p:sldId id="1859" r:id="rId41"/>
    <p:sldId id="1865" r:id="rId42"/>
    <p:sldId id="1875" r:id="rId43"/>
    <p:sldId id="1854" r:id="rId44"/>
    <p:sldId id="1856" r:id="rId45"/>
    <p:sldId id="1857" r:id="rId46"/>
    <p:sldId id="1887" r:id="rId47"/>
  </p:sldIdLst>
  <p:sldSz cx="12192000" cy="6858000"/>
  <p:notesSz cx="10234613" cy="70993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黑体" pitchFamily="49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黑体" pitchFamily="49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黑体" pitchFamily="49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黑体" pitchFamily="49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黑体" pitchFamily="49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黑体" pitchFamily="49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黑体" pitchFamily="49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黑体" pitchFamily="49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黑体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>
          <p15:clr>
            <a:srgbClr val="A4A3A4"/>
          </p15:clr>
        </p15:guide>
        <p15:guide id="2" pos="32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00FFCC"/>
    <a:srgbClr val="CC00FF"/>
    <a:srgbClr val="0594FF"/>
    <a:srgbClr val="00FF00"/>
    <a:srgbClr val="12357C"/>
    <a:srgbClr val="A50021"/>
    <a:srgbClr val="FF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82" autoAdjust="0"/>
    <p:restoredTop sz="97168" autoAdjust="0"/>
  </p:normalViewPr>
  <p:slideViewPr>
    <p:cSldViewPr snapToObjects="1">
      <p:cViewPr varScale="1">
        <p:scale>
          <a:sx n="77" d="100"/>
          <a:sy n="77" d="100"/>
        </p:scale>
        <p:origin x="158" y="18"/>
      </p:cViewPr>
      <p:guideLst>
        <p:guide orient="horz" pos="23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70"/>
    </p:cViewPr>
  </p:sorterViewPr>
  <p:notesViewPr>
    <p:cSldViewPr snapToObjects="1">
      <p:cViewPr varScale="1">
        <p:scale>
          <a:sx n="53" d="100"/>
          <a:sy n="53" d="100"/>
        </p:scale>
        <p:origin x="-1842" y="-108"/>
      </p:cViewPr>
      <p:guideLst>
        <p:guide orient="horz" pos="2236"/>
        <p:guide pos="32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838" y="0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2692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838" y="6742692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fld id="{FBA1D549-CAC7-4DF3-B27B-F19B0B0CB34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0798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838" y="0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1138" y="531813"/>
            <a:ext cx="4732337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462" y="3372168"/>
            <a:ext cx="8187690" cy="319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692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838" y="6742692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fld id="{09E5516B-0C51-4F42-9D4C-516801BCDE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2324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D5E314-2F20-41B2-A463-964E9875EF9F}" type="slidenum">
              <a:rPr lang="en-US" altLang="zh-CN" smtClean="0">
                <a:solidFill>
                  <a:srgbClr val="000000"/>
                </a:solidFill>
              </a:rPr>
              <a:pPr/>
              <a:t>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128563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F89BF-81B9-4920-9FEE-5F95FEA3B2AE}" type="slidenum">
              <a:rPr lang="en-US" altLang="zh-CN" smtClean="0"/>
              <a:pPr/>
              <a:t>2</a:t>
            </a:fld>
            <a:endParaRPr lang="en-US" altLang="zh-CN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559995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11B4DD-AF51-40CE-95C1-BFA72C35B338}" type="slidenum">
              <a:rPr lang="en-US" altLang="zh-CN" smtClean="0">
                <a:latin typeface="Arial" pitchFamily="34" charset="0"/>
              </a:rPr>
              <a:pPr/>
              <a:t>8</a:t>
            </a:fld>
            <a:endParaRPr lang="en-US" altLang="zh-CN">
              <a:latin typeface="Arial" pitchFamily="34" charset="0"/>
            </a:endParaRPr>
          </a:p>
        </p:txBody>
      </p:sp>
      <p:sp>
        <p:nvSpPr>
          <p:cNvPr id="1167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674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  <p:sp>
        <p:nvSpPr>
          <p:cNvPr id="116741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5F7394B-3C19-486E-815D-CDB0787A8D89}" type="slidenum">
              <a:rPr lang="en-US" altLang="zh-CN" sz="1200">
                <a:ea typeface="宋体" pitchFamily="2" charset="-122"/>
              </a:rPr>
              <a:pPr algn="r"/>
              <a:t>8</a:t>
            </a:fld>
            <a:endParaRPr lang="en-US" altLang="zh-CN" sz="120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6269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F89BF-81B9-4920-9FEE-5F95FEA3B2AE}" type="slidenum">
              <a:rPr kumimoji="0" lang="en-US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46733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C6100-6AE7-418F-A3D3-2D78D4C6578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45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F89BF-81B9-4920-9FEE-5F95FEA3B2AE}" type="slidenum">
              <a:rPr kumimoji="0" lang="en-US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4877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F89BF-81B9-4920-9FEE-5F95FEA3B2AE}" type="slidenum">
              <a:rPr lang="en-US" altLang="zh-CN" smtClean="0"/>
              <a:pPr/>
              <a:t>32</a:t>
            </a:fld>
            <a:endParaRPr lang="en-US" altLang="zh-CN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0918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ppt底板白-英文大写4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3979864"/>
            <a:ext cx="3886200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图片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4467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 descr="图片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8800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图片1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8200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4" descr="图片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86334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5" descr="图片4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93867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914400" y="1798639"/>
            <a:ext cx="10363200" cy="1470025"/>
          </a:xfrm>
          <a:ln/>
        </p:spPr>
        <p:txBody>
          <a:bodyPr tIns="45720" anchor="ctr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735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57638"/>
            <a:ext cx="8534400" cy="1079500"/>
          </a:xfrm>
        </p:spPr>
        <p:txBody>
          <a:bodyPr anchor="ctr" anchorCtr="1"/>
          <a:lstStyle>
            <a:lvl1pPr marL="0" indent="0" algn="ctr">
              <a:buFontTx/>
              <a:buNone/>
              <a:defRPr sz="2400">
                <a:solidFill>
                  <a:srgbClr val="16388A"/>
                </a:solidFill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44000" y="179389"/>
            <a:ext cx="3048000" cy="61547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179389"/>
            <a:ext cx="8940800" cy="61547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0" y="179389"/>
            <a:ext cx="12192000" cy="61547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179388"/>
            <a:ext cx="12192000" cy="6889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575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63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75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3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79388"/>
            <a:ext cx="12192000" cy="6889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5733" y="1268413"/>
            <a:ext cx="5384800" cy="50657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63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63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ppt底板白-英文大写4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3979864"/>
            <a:ext cx="3886200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图片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4467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 descr="图片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8800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图片1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8200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4" descr="图片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86334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5" descr="图片4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93867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914400" y="1798639"/>
            <a:ext cx="10363200" cy="1470025"/>
          </a:xfrm>
          <a:ln/>
        </p:spPr>
        <p:txBody>
          <a:bodyPr tIns="45720" anchor="ctr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735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57638"/>
            <a:ext cx="8534400" cy="1079500"/>
          </a:xfrm>
        </p:spPr>
        <p:txBody>
          <a:bodyPr anchor="ctr" anchorCtr="1"/>
          <a:lstStyle>
            <a:lvl1pPr marL="0" indent="0" algn="ctr">
              <a:buFontTx/>
              <a:buNone/>
              <a:defRPr sz="2400">
                <a:solidFill>
                  <a:srgbClr val="16388A"/>
                </a:solidFill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1882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4787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78267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5733" y="1268413"/>
            <a:ext cx="53848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3733" y="1268413"/>
            <a:ext cx="53848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93112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0340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4691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345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54858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67969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12147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44000" y="179389"/>
            <a:ext cx="3048000" cy="61547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179389"/>
            <a:ext cx="8940800" cy="61547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74827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0" y="179389"/>
            <a:ext cx="12192000" cy="61547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21020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179388"/>
            <a:ext cx="12192000" cy="6889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575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63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75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3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29028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79388"/>
            <a:ext cx="12192000" cy="6889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5733" y="1268413"/>
            <a:ext cx="5384800" cy="50657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63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63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66156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ppt底板白-英文大写4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3979864"/>
            <a:ext cx="3886200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图片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4467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 descr="图片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8800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图片1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8200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4" descr="图片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86334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5" descr="图片4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93867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914400" y="1798639"/>
            <a:ext cx="10363200" cy="1470025"/>
          </a:xfrm>
          <a:ln/>
        </p:spPr>
        <p:txBody>
          <a:bodyPr tIns="45720" anchor="ctr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735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57638"/>
            <a:ext cx="8534400" cy="1079500"/>
          </a:xfrm>
        </p:spPr>
        <p:txBody>
          <a:bodyPr anchor="ctr" anchorCtr="1"/>
          <a:lstStyle>
            <a:lvl1pPr marL="0" indent="0" algn="ctr">
              <a:buFontTx/>
              <a:buNone/>
              <a:defRPr sz="2400">
                <a:solidFill>
                  <a:srgbClr val="16388A"/>
                </a:solidFill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6774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99796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5654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5733" y="1268413"/>
            <a:ext cx="53848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3733" y="1268413"/>
            <a:ext cx="53848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3915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90531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9054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77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76718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94463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09749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44000" y="179389"/>
            <a:ext cx="3048000" cy="61547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179389"/>
            <a:ext cx="8940800" cy="61547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3852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5733" y="1268413"/>
            <a:ext cx="53848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3733" y="1268413"/>
            <a:ext cx="53848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0" y="179389"/>
            <a:ext cx="12192000" cy="61547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78021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179388"/>
            <a:ext cx="12192000" cy="6889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575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63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75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3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3458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79388"/>
            <a:ext cx="12192000" cy="6889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5733" y="1268413"/>
            <a:ext cx="5384800" cy="50657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63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63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9048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ppt底板白-英文大写4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3979864"/>
            <a:ext cx="3886200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图片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4467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 descr="图片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8800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图片1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8200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4" descr="图片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86334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5" descr="图片4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93867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914400" y="1798639"/>
            <a:ext cx="10363200" cy="1470025"/>
          </a:xfrm>
          <a:ln/>
        </p:spPr>
        <p:txBody>
          <a:bodyPr tIns="45720" anchor="ctr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735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57638"/>
            <a:ext cx="8534400" cy="1079500"/>
          </a:xfrm>
        </p:spPr>
        <p:txBody>
          <a:bodyPr anchor="ctr" anchorCtr="1"/>
          <a:lstStyle>
            <a:lvl1pPr marL="0" indent="0" algn="ctr">
              <a:buFontTx/>
              <a:buNone/>
              <a:defRPr sz="2400">
                <a:solidFill>
                  <a:srgbClr val="16388A"/>
                </a:solidFill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6021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9216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41131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5733" y="1268413"/>
            <a:ext cx="53848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3733" y="1268413"/>
            <a:ext cx="53848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745448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3681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24263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6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48845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86548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55210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44000" y="179389"/>
            <a:ext cx="3048000" cy="61547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179389"/>
            <a:ext cx="8940800" cy="61547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40756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0" y="179389"/>
            <a:ext cx="12192000" cy="61547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258015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179388"/>
            <a:ext cx="12192000" cy="6889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575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63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75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3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41055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79388"/>
            <a:ext cx="12192000" cy="6889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5733" y="1268413"/>
            <a:ext cx="5384800" cy="50657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63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63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4091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ppt底板白-英文大写4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3979866"/>
            <a:ext cx="3886200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图片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4468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 descr="图片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8800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图片1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8200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4" descr="图片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86335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5" descr="图片4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93868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914400" y="1798641"/>
            <a:ext cx="10363200" cy="1470025"/>
          </a:xfrm>
          <a:ln/>
        </p:spPr>
        <p:txBody>
          <a:bodyPr tIns="45720" anchor="ctr"/>
          <a:lstStyle>
            <a:lvl1pPr>
              <a:defRPr sz="322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735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57638"/>
            <a:ext cx="8534400" cy="1079500"/>
          </a:xfrm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rgbClr val="16388A"/>
                </a:solidFill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924393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7765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31567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5733" y="1268413"/>
            <a:ext cx="5384800" cy="506571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3733" y="1268413"/>
            <a:ext cx="5384800" cy="506571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944169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325508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864431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279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47201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088584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719261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44000" y="179391"/>
            <a:ext cx="3048000" cy="61547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179391"/>
            <a:ext cx="8940800" cy="61547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17491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0" y="179391"/>
            <a:ext cx="12192000" cy="61547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767814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179388"/>
            <a:ext cx="12192000" cy="6889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575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63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75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3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6936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79388"/>
            <a:ext cx="12192000" cy="6889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5733" y="1268413"/>
            <a:ext cx="5384800" cy="50657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63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63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65700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ppt底板白-英文大写40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383118" y="833439"/>
            <a:ext cx="5757333" cy="28575"/>
          </a:xfrm>
          <a:prstGeom prst="rect">
            <a:avLst/>
          </a:prstGeom>
          <a:gradFill rotWithShape="1">
            <a:gsLst>
              <a:gs pos="0">
                <a:srgbClr val="133984">
                  <a:gamma/>
                  <a:tint val="0"/>
                  <a:invGamma/>
                </a:srgbClr>
              </a:gs>
              <a:gs pos="100000">
                <a:srgbClr val="133984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400">
              <a:ea typeface="黑体" pitchFamily="2" charset="-122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6434667" y="6477001"/>
            <a:ext cx="5757333" cy="28575"/>
          </a:xfrm>
          <a:prstGeom prst="rect">
            <a:avLst/>
          </a:prstGeom>
          <a:gradFill rotWithShape="1">
            <a:gsLst>
              <a:gs pos="0">
                <a:srgbClr val="133984">
                  <a:gamma/>
                  <a:tint val="0"/>
                  <a:invGamma/>
                </a:srgbClr>
              </a:gs>
              <a:gs pos="100000">
                <a:srgbClr val="133984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400">
              <a:ea typeface="黑体" pitchFamily="2" charset="-122"/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79388"/>
            <a:ext cx="12192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48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33" y="1268413"/>
            <a:ext cx="10972800" cy="5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9pPr>
    </p:titleStyle>
    <p:bodyStyle>
      <a:lvl1pPr marL="449263" indent="-449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120000"/>
        <a:buBlip>
          <a:blip r:embed="rId17"/>
        </a:buBlip>
        <a:defRPr sz="2800">
          <a:solidFill>
            <a:srgbClr val="133984"/>
          </a:solidFill>
          <a:latin typeface="+mn-lt"/>
          <a:ea typeface="+mn-ea"/>
          <a:cs typeface="+mn-cs"/>
        </a:defRPr>
      </a:lvl1pPr>
      <a:lvl2pPr marL="91440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000066"/>
        </a:buClr>
        <a:buChar char="•"/>
        <a:defRPr sz="2400">
          <a:solidFill>
            <a:srgbClr val="133984"/>
          </a:solidFill>
          <a:latin typeface="+mn-lt"/>
          <a:ea typeface="+mn-ea"/>
        </a:defRPr>
      </a:lvl2pPr>
      <a:lvl3pPr marL="132238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73037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1383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955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30527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5099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9671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ppt底板白-英文大写40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383118" y="833439"/>
            <a:ext cx="5757333" cy="28575"/>
          </a:xfrm>
          <a:prstGeom prst="rect">
            <a:avLst/>
          </a:prstGeom>
          <a:gradFill rotWithShape="1">
            <a:gsLst>
              <a:gs pos="0">
                <a:srgbClr val="133984">
                  <a:gamma/>
                  <a:tint val="0"/>
                  <a:invGamma/>
                </a:srgbClr>
              </a:gs>
              <a:gs pos="100000">
                <a:srgbClr val="133984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400">
              <a:solidFill>
                <a:srgbClr val="000000"/>
              </a:solidFill>
              <a:ea typeface="黑体" pitchFamily="2" charset="-122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6434667" y="6477001"/>
            <a:ext cx="5757333" cy="28575"/>
          </a:xfrm>
          <a:prstGeom prst="rect">
            <a:avLst/>
          </a:prstGeom>
          <a:gradFill rotWithShape="1">
            <a:gsLst>
              <a:gs pos="0">
                <a:srgbClr val="133984">
                  <a:gamma/>
                  <a:tint val="0"/>
                  <a:invGamma/>
                </a:srgbClr>
              </a:gs>
              <a:gs pos="100000">
                <a:srgbClr val="133984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400">
              <a:solidFill>
                <a:srgbClr val="000000"/>
              </a:solidFill>
              <a:ea typeface="黑体" pitchFamily="2" charset="-122"/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79388"/>
            <a:ext cx="12192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48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33" y="1268413"/>
            <a:ext cx="10972800" cy="5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296193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9pPr>
    </p:titleStyle>
    <p:bodyStyle>
      <a:lvl1pPr marL="449263" indent="-449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120000"/>
        <a:buBlip>
          <a:blip r:embed="rId17"/>
        </a:buBlip>
        <a:defRPr sz="2800">
          <a:solidFill>
            <a:srgbClr val="133984"/>
          </a:solidFill>
          <a:latin typeface="+mn-lt"/>
          <a:ea typeface="+mn-ea"/>
          <a:cs typeface="+mn-cs"/>
        </a:defRPr>
      </a:lvl1pPr>
      <a:lvl2pPr marL="91440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000066"/>
        </a:buClr>
        <a:buChar char="•"/>
        <a:defRPr sz="2400">
          <a:solidFill>
            <a:srgbClr val="133984"/>
          </a:solidFill>
          <a:latin typeface="+mn-lt"/>
          <a:ea typeface="+mn-ea"/>
        </a:defRPr>
      </a:lvl2pPr>
      <a:lvl3pPr marL="132238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73037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1383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955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30527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5099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9671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ppt底板白-英文大写40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383118" y="833439"/>
            <a:ext cx="5757333" cy="28575"/>
          </a:xfrm>
          <a:prstGeom prst="rect">
            <a:avLst/>
          </a:prstGeom>
          <a:gradFill rotWithShape="1">
            <a:gsLst>
              <a:gs pos="0">
                <a:srgbClr val="133984">
                  <a:gamma/>
                  <a:tint val="0"/>
                  <a:invGamma/>
                </a:srgbClr>
              </a:gs>
              <a:gs pos="100000">
                <a:srgbClr val="133984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400">
              <a:solidFill>
                <a:srgbClr val="000000"/>
              </a:solidFill>
              <a:ea typeface="黑体" pitchFamily="2" charset="-122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6434667" y="6477001"/>
            <a:ext cx="5757333" cy="28575"/>
          </a:xfrm>
          <a:prstGeom prst="rect">
            <a:avLst/>
          </a:prstGeom>
          <a:gradFill rotWithShape="1">
            <a:gsLst>
              <a:gs pos="0">
                <a:srgbClr val="133984">
                  <a:gamma/>
                  <a:tint val="0"/>
                  <a:invGamma/>
                </a:srgbClr>
              </a:gs>
              <a:gs pos="100000">
                <a:srgbClr val="133984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400">
              <a:solidFill>
                <a:srgbClr val="000000"/>
              </a:solidFill>
              <a:ea typeface="黑体" pitchFamily="2" charset="-122"/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79388"/>
            <a:ext cx="12192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48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33" y="1268413"/>
            <a:ext cx="10972800" cy="5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165514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9pPr>
    </p:titleStyle>
    <p:bodyStyle>
      <a:lvl1pPr marL="449263" indent="-449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120000"/>
        <a:buBlip>
          <a:blip r:embed="rId17"/>
        </a:buBlip>
        <a:defRPr sz="2800">
          <a:solidFill>
            <a:srgbClr val="133984"/>
          </a:solidFill>
          <a:latin typeface="+mn-lt"/>
          <a:ea typeface="+mn-ea"/>
          <a:cs typeface="+mn-cs"/>
        </a:defRPr>
      </a:lvl1pPr>
      <a:lvl2pPr marL="91440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000066"/>
        </a:buClr>
        <a:buChar char="•"/>
        <a:defRPr sz="2400">
          <a:solidFill>
            <a:srgbClr val="133984"/>
          </a:solidFill>
          <a:latin typeface="+mn-lt"/>
          <a:ea typeface="+mn-ea"/>
        </a:defRPr>
      </a:lvl2pPr>
      <a:lvl3pPr marL="132238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73037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1383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955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30527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5099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9671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ppt底板白-英文大写40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383118" y="833439"/>
            <a:ext cx="5757333" cy="28575"/>
          </a:xfrm>
          <a:prstGeom prst="rect">
            <a:avLst/>
          </a:prstGeom>
          <a:gradFill rotWithShape="1">
            <a:gsLst>
              <a:gs pos="0">
                <a:srgbClr val="133984">
                  <a:gamma/>
                  <a:tint val="0"/>
                  <a:invGamma/>
                </a:srgbClr>
              </a:gs>
              <a:gs pos="100000">
                <a:srgbClr val="133984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400">
              <a:solidFill>
                <a:srgbClr val="000000"/>
              </a:solidFill>
              <a:ea typeface="黑体" pitchFamily="2" charset="-122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6434667" y="6477001"/>
            <a:ext cx="5757333" cy="28575"/>
          </a:xfrm>
          <a:prstGeom prst="rect">
            <a:avLst/>
          </a:prstGeom>
          <a:gradFill rotWithShape="1">
            <a:gsLst>
              <a:gs pos="0">
                <a:srgbClr val="133984">
                  <a:gamma/>
                  <a:tint val="0"/>
                  <a:invGamma/>
                </a:srgbClr>
              </a:gs>
              <a:gs pos="100000">
                <a:srgbClr val="133984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400">
              <a:solidFill>
                <a:srgbClr val="000000"/>
              </a:solidFill>
              <a:ea typeface="黑体" pitchFamily="2" charset="-122"/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79388"/>
            <a:ext cx="12192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48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33" y="1268413"/>
            <a:ext cx="10972800" cy="5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197752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9pPr>
    </p:titleStyle>
    <p:bodyStyle>
      <a:lvl1pPr marL="449263" indent="-449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120000"/>
        <a:buBlip>
          <a:blip r:embed="rId17"/>
        </a:buBlip>
        <a:defRPr sz="2800">
          <a:solidFill>
            <a:srgbClr val="133984"/>
          </a:solidFill>
          <a:latin typeface="+mn-lt"/>
          <a:ea typeface="+mn-ea"/>
          <a:cs typeface="+mn-cs"/>
        </a:defRPr>
      </a:lvl1pPr>
      <a:lvl2pPr marL="91440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000066"/>
        </a:buClr>
        <a:buChar char="•"/>
        <a:defRPr sz="2400">
          <a:solidFill>
            <a:srgbClr val="133984"/>
          </a:solidFill>
          <a:latin typeface="+mn-lt"/>
          <a:ea typeface="+mn-ea"/>
        </a:defRPr>
      </a:lvl2pPr>
      <a:lvl3pPr marL="132238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73037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1383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955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30527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5099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9671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ppt底板白-英文大写40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383119" y="833441"/>
            <a:ext cx="5757333" cy="28575"/>
          </a:xfrm>
          <a:prstGeom prst="rect">
            <a:avLst/>
          </a:prstGeom>
          <a:gradFill rotWithShape="1">
            <a:gsLst>
              <a:gs pos="0">
                <a:srgbClr val="133984">
                  <a:gamma/>
                  <a:tint val="0"/>
                  <a:invGamma/>
                </a:srgbClr>
              </a:gs>
              <a:gs pos="100000">
                <a:srgbClr val="133984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800">
              <a:solidFill>
                <a:srgbClr val="000000"/>
              </a:solidFill>
              <a:ea typeface="黑体" pitchFamily="2" charset="-122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6434668" y="6477003"/>
            <a:ext cx="5757333" cy="28575"/>
          </a:xfrm>
          <a:prstGeom prst="rect">
            <a:avLst/>
          </a:prstGeom>
          <a:gradFill rotWithShape="1">
            <a:gsLst>
              <a:gs pos="0">
                <a:srgbClr val="133984">
                  <a:gamma/>
                  <a:tint val="0"/>
                  <a:invGamma/>
                </a:srgbClr>
              </a:gs>
              <a:gs pos="100000">
                <a:srgbClr val="133984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800">
              <a:solidFill>
                <a:srgbClr val="000000"/>
              </a:solidFill>
              <a:ea typeface="黑体" pitchFamily="2" charset="-122"/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79388"/>
            <a:ext cx="12192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48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33" y="1268413"/>
            <a:ext cx="10972800" cy="5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36929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13398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133984"/>
          </a:solidFill>
          <a:latin typeface="Arial" charset="0"/>
          <a:ea typeface="华文新魏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133984"/>
          </a:solidFill>
          <a:latin typeface="Arial" charset="0"/>
          <a:ea typeface="华文新魏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133984"/>
          </a:solidFill>
          <a:latin typeface="Arial" charset="0"/>
          <a:ea typeface="华文新魏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133984"/>
          </a:solidFill>
          <a:latin typeface="Arial" charset="0"/>
          <a:ea typeface="华文新魏" pitchFamily="2" charset="-122"/>
        </a:defRPr>
      </a:lvl5pPr>
      <a:lvl6pPr marL="342900" algn="ctr" rtl="0" fontAlgn="base">
        <a:spcBef>
          <a:spcPct val="0"/>
        </a:spcBef>
        <a:spcAft>
          <a:spcPct val="0"/>
        </a:spcAft>
        <a:defRPr sz="2100" b="1">
          <a:solidFill>
            <a:srgbClr val="133984"/>
          </a:solidFill>
          <a:latin typeface="Arial" charset="0"/>
          <a:ea typeface="华文新魏" pitchFamily="2" charset="-122"/>
        </a:defRPr>
      </a:lvl6pPr>
      <a:lvl7pPr marL="685800" algn="ctr" rtl="0" fontAlgn="base">
        <a:spcBef>
          <a:spcPct val="0"/>
        </a:spcBef>
        <a:spcAft>
          <a:spcPct val="0"/>
        </a:spcAft>
        <a:defRPr sz="2100" b="1">
          <a:solidFill>
            <a:srgbClr val="133984"/>
          </a:solidFill>
          <a:latin typeface="Arial" charset="0"/>
          <a:ea typeface="华文新魏" pitchFamily="2" charset="-122"/>
        </a:defRPr>
      </a:lvl7pPr>
      <a:lvl8pPr marL="1028700" algn="ctr" rtl="0" fontAlgn="base">
        <a:spcBef>
          <a:spcPct val="0"/>
        </a:spcBef>
        <a:spcAft>
          <a:spcPct val="0"/>
        </a:spcAft>
        <a:defRPr sz="2100" b="1">
          <a:solidFill>
            <a:srgbClr val="133984"/>
          </a:solidFill>
          <a:latin typeface="Arial" charset="0"/>
          <a:ea typeface="华文新魏" pitchFamily="2" charset="-122"/>
        </a:defRPr>
      </a:lvl8pPr>
      <a:lvl9pPr marL="1371600" algn="ctr" rtl="0" fontAlgn="base">
        <a:spcBef>
          <a:spcPct val="0"/>
        </a:spcBef>
        <a:spcAft>
          <a:spcPct val="0"/>
        </a:spcAft>
        <a:defRPr sz="2100" b="1">
          <a:solidFill>
            <a:srgbClr val="133984"/>
          </a:solidFill>
          <a:latin typeface="Arial" charset="0"/>
          <a:ea typeface="华文新魏" pitchFamily="2" charset="-122"/>
        </a:defRPr>
      </a:lvl9pPr>
    </p:titleStyle>
    <p:bodyStyle>
      <a:lvl1pPr marL="336947" indent="-336947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120000"/>
        <a:buBlip>
          <a:blip r:embed="rId17"/>
        </a:buBlip>
        <a:defRPr sz="2100">
          <a:solidFill>
            <a:srgbClr val="133984"/>
          </a:solidFill>
          <a:latin typeface="+mn-lt"/>
          <a:ea typeface="+mn-ea"/>
          <a:cs typeface="+mn-cs"/>
        </a:defRPr>
      </a:lvl1pPr>
      <a:lvl2pPr marL="685800" indent="-21431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000066"/>
        </a:buClr>
        <a:buChar char="•"/>
        <a:defRPr sz="1800">
          <a:solidFill>
            <a:srgbClr val="133984"/>
          </a:solidFill>
          <a:latin typeface="+mn-lt"/>
          <a:ea typeface="+mn-ea"/>
        </a:defRPr>
      </a:lvl2pPr>
      <a:lvl3pPr marL="991791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宋体" pitchFamily="2" charset="-122"/>
        </a:defRPr>
      </a:lvl3pPr>
      <a:lvl4pPr marL="1297781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宋体" pitchFamily="2" charset="-122"/>
        </a:defRPr>
      </a:lvl4pPr>
      <a:lvl5pPr marL="1603772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宋体" pitchFamily="2" charset="-122"/>
        </a:defRPr>
      </a:lvl5pPr>
      <a:lvl6pPr marL="1946672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宋体" pitchFamily="2" charset="-122"/>
        </a:defRPr>
      </a:lvl6pPr>
      <a:lvl7pPr marL="2289572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宋体" pitchFamily="2" charset="-122"/>
        </a:defRPr>
      </a:lvl7pPr>
      <a:lvl8pPr marL="2632472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宋体" pitchFamily="2" charset="-122"/>
        </a:defRPr>
      </a:lvl8pPr>
      <a:lvl9pPr marL="2975372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3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2.jpeg"/><Relationship Id="rId10" Type="http://schemas.openxmlformats.org/officeDocument/2006/relationships/image" Target="../media/image43.emf"/><Relationship Id="rId4" Type="http://schemas.openxmlformats.org/officeDocument/2006/relationships/image" Target="../media/image39.wmf"/><Relationship Id="rId9" Type="http://schemas.openxmlformats.org/officeDocument/2006/relationships/image" Target="../media/image4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image" Target="../media/image66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12" Type="http://schemas.openxmlformats.org/officeDocument/2006/relationships/image" Target="../media/image65.emf"/><Relationship Id="rId17" Type="http://schemas.openxmlformats.org/officeDocument/2006/relationships/image" Target="../media/image70.emf"/><Relationship Id="rId2" Type="http://schemas.openxmlformats.org/officeDocument/2006/relationships/image" Target="../media/image55.emf"/><Relationship Id="rId16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11" Type="http://schemas.openxmlformats.org/officeDocument/2006/relationships/image" Target="../media/image64.emf"/><Relationship Id="rId5" Type="http://schemas.openxmlformats.org/officeDocument/2006/relationships/image" Target="../media/image58.emf"/><Relationship Id="rId15" Type="http://schemas.openxmlformats.org/officeDocument/2006/relationships/image" Target="../media/image68.emf"/><Relationship Id="rId10" Type="http://schemas.openxmlformats.org/officeDocument/2006/relationships/image" Target="../media/image63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Relationship Id="rId14" Type="http://schemas.openxmlformats.org/officeDocument/2006/relationships/image" Target="../media/image6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Relationship Id="rId9" Type="http://schemas.openxmlformats.org/officeDocument/2006/relationships/image" Target="../media/image7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21.png"/><Relationship Id="rId7" Type="http://schemas.openxmlformats.org/officeDocument/2006/relationships/image" Target="../media/image8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emf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7" Type="http://schemas.openxmlformats.org/officeDocument/2006/relationships/image" Target="../media/image104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g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5.emf"/><Relationship Id="rId4" Type="http://schemas.openxmlformats.org/officeDocument/2006/relationships/image" Target="../media/image10.wmf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4.emf"/><Relationship Id="rId5" Type="http://schemas.openxmlformats.org/officeDocument/2006/relationships/image" Target="../media/image2.png"/><Relationship Id="rId4" Type="http://schemas.openxmlformats.org/officeDocument/2006/relationships/image" Target="../media/image12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21.png"/><Relationship Id="rId7" Type="http://schemas.openxmlformats.org/officeDocument/2006/relationships/image" Target="../media/image2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83634" y="2209801"/>
            <a:ext cx="9029700" cy="1066799"/>
          </a:xfrm>
        </p:spPr>
        <p:txBody>
          <a:bodyPr/>
          <a:lstStyle/>
          <a:p>
            <a:pPr eaLnBrk="1" hangingPunct="1"/>
            <a:r>
              <a:rPr kumimoji="1" lang="en-US" altLang="zh-CN" b="1" dirty="0">
                <a:solidFill>
                  <a:srgbClr val="132584"/>
                </a:solidFill>
                <a:latin typeface="Times New Roman" pitchFamily="18" charset="0"/>
                <a:cs typeface="Times New Roman" pitchFamily="18" charset="0"/>
              </a:rPr>
              <a:t>Lie-Wen Chen (</a:t>
            </a:r>
            <a:r>
              <a:rPr kumimoji="1" lang="zh-CN" altLang="en-US" b="1" dirty="0">
                <a:solidFill>
                  <a:srgbClr val="132584"/>
                </a:solidFill>
                <a:latin typeface="Times New Roman" pitchFamily="18" charset="0"/>
                <a:cs typeface="Times New Roman" pitchFamily="18" charset="0"/>
              </a:rPr>
              <a:t>陈列文</a:t>
            </a:r>
            <a:r>
              <a:rPr kumimoji="1" lang="en-US" altLang="zh-CN" b="1" dirty="0">
                <a:solidFill>
                  <a:srgbClr val="132584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1" lang="en-US" altLang="zh-CN" dirty="0">
              <a:solidFill>
                <a:srgbClr val="13258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kumimoji="1" lang="en-US" altLang="zh-CN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School of Physics and Astronomy, Shanghai Jiao Tong University, China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346200" y="5928211"/>
            <a:ext cx="9550400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en-US" altLang="zh-CN" sz="25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4th workshop on quarks and compact stars (</a:t>
            </a:r>
            <a:r>
              <a:rPr lang="en-US" altLang="zh-CN" sz="25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5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500" b="1" i="0" u="none" strike="noStrike" baseline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5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2023)</a:t>
            </a:r>
            <a:endParaRPr lang="en-US" altLang="zh-CN" sz="2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Yangzhou University, Yangzhou, China, September 24, 2023</a:t>
            </a:r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1066800" y="2209800"/>
            <a:ext cx="10363200" cy="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</p:spPr>
        <p:txBody>
          <a:bodyPr anchor="b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54" y="111563"/>
            <a:ext cx="2500746" cy="674878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9E086848-6634-40C0-8A30-63B5BA3000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" y="1143000"/>
            <a:ext cx="12039600" cy="990600"/>
          </a:xfrm>
        </p:spPr>
        <p:txBody>
          <a:bodyPr/>
          <a:lstStyle/>
          <a:p>
            <a:pPr eaLnBrk="1" hangingPunct="1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Neutron Stars,</a:t>
            </a:r>
            <a:r>
              <a:rPr lang="zh-CN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Quark Stars and the High-Density Symmetry Energy </a:t>
            </a:r>
            <a:br>
              <a:rPr lang="en-US" altLang="zh-C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in the Multi-Messenger Era</a:t>
            </a:r>
            <a:endParaRPr kumimoji="1" lang="en-US" altLang="zh-CN" sz="2800" dirty="0">
              <a:solidFill>
                <a:srgbClr val="132584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C400EB4-F17E-4C93-8B91-8934D4773956}"/>
              </a:ext>
            </a:extLst>
          </p:cNvPr>
          <p:cNvSpPr/>
          <p:nvPr/>
        </p:nvSpPr>
        <p:spPr>
          <a:xfrm>
            <a:off x="2057400" y="3468231"/>
            <a:ext cx="8991600" cy="2246769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609600" indent="-609600" algn="l"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Symmetry Energy (Esym) – Nuclear Matter EOS</a:t>
            </a:r>
          </a:p>
          <a:p>
            <a:pPr marL="609600" indent="-609600" algn="l"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Star verses Quark Star – Multi-Messenger Data + Nuclear Physics</a:t>
            </a:r>
          </a:p>
          <a:p>
            <a:pPr marL="609600" indent="-609600" algn="l">
              <a:buFont typeface="Wingdings" panose="05000000000000000000" pitchFamily="2" charset="2"/>
              <a:buChar char="n"/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Density Behavior of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Esym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Conclusions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94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0" y="152401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kumimoji="1" lang="en-US" altLang="zh-CN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                E</a:t>
            </a:r>
            <a:r>
              <a:rPr kumimoji="1" lang="en-US" altLang="zh-CN" sz="2800" b="1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sym</a:t>
            </a:r>
            <a:r>
              <a:rPr kumimoji="1" lang="en-US" altLang="zh-C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Around saturation density</a:t>
            </a:r>
            <a:endParaRPr kumimoji="1" lang="zh-CN" alt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69752" y="914400"/>
            <a:ext cx="350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LWC et al., Invited Review/PPNP</a:t>
            </a:r>
            <a:endParaRPr lang="zh-CN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6099"/>
            <a:ext cx="3429000" cy="58720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847" y="896098"/>
            <a:ext cx="3502553" cy="5872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75109" y="2284096"/>
            <a:ext cx="3171544" cy="830997"/>
          </a:xfrm>
          <a:prstGeom prst="rect">
            <a:avLst/>
          </a:prstGeom>
          <a:ln w="254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FF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E</a:t>
            </a:r>
            <a:r>
              <a:rPr lang="en-US" altLang="zh-CN" sz="2000" b="1" baseline="-25000" dirty="0">
                <a:solidFill>
                  <a:srgbClr val="FF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sym</a:t>
            </a:r>
            <a:r>
              <a:rPr lang="en-US" altLang="zh-CN" sz="2000" b="1" dirty="0">
                <a:solidFill>
                  <a:srgbClr val="FF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(</a:t>
            </a:r>
            <a:r>
              <a:rPr lang="el-GR" altLang="zh-CN" sz="2000" b="1" dirty="0">
                <a:solidFill>
                  <a:srgbClr val="FF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ρ</a:t>
            </a:r>
            <a:r>
              <a:rPr lang="en-US" altLang="zh-CN" sz="2000" b="1" baseline="-25000" dirty="0">
                <a:solidFill>
                  <a:srgbClr val="FF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0</a:t>
            </a:r>
            <a:r>
              <a:rPr lang="en-US" altLang="zh-CN" sz="2000" b="1" dirty="0">
                <a:solidFill>
                  <a:srgbClr val="FF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)</a:t>
            </a:r>
            <a:r>
              <a:rPr lang="en-US" altLang="zh-CN" sz="2000" dirty="0">
                <a:solidFill>
                  <a:srgbClr val="FF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 = </a:t>
            </a:r>
            <a:r>
              <a:rPr lang="en-US" altLang="zh-CN" sz="2000" b="1" dirty="0">
                <a:solidFill>
                  <a:srgbClr val="FF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31.7±3.1 </a:t>
            </a:r>
          </a:p>
          <a:p>
            <a:pPr algn="l"/>
            <a:endParaRPr lang="en-US" altLang="zh-CN" sz="800" dirty="0"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  <a:p>
            <a:pPr algn="l"/>
            <a:r>
              <a:rPr lang="en-US" altLang="zh-CN" sz="2000" b="1" i="1" dirty="0">
                <a:solidFill>
                  <a:srgbClr val="FF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           L </a:t>
            </a:r>
            <a:r>
              <a:rPr lang="en-US" altLang="zh-CN" sz="2000" b="1" dirty="0">
                <a:solidFill>
                  <a:srgbClr val="FF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= 57.5±24.5 MeV</a:t>
            </a:r>
          </a:p>
        </p:txBody>
      </p:sp>
      <p:sp>
        <p:nvSpPr>
          <p:cNvPr id="6" name="矩形 5"/>
          <p:cNvSpPr/>
          <p:nvPr/>
        </p:nvSpPr>
        <p:spPr>
          <a:xfrm>
            <a:off x="7331749" y="1161991"/>
            <a:ext cx="40829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analyses of terrestrial nuclear experiments and astrophysical observations</a:t>
            </a:r>
            <a:endParaRPr lang="zh-CN" altLang="en-US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0178" name="Picture 2" descr="https://gimg2.baidu.com/image_search/src=http%3A%2F%2Fimage.tupian114.com%2F20140716%2F17310263.jpg.thumb.jpg&amp;refer=http%3A%2F%2Fimage.tupian114.com&amp;app=2002&amp;size=f9999,10000&amp;q=a80&amp;n=0&amp;g=0n&amp;fmt=jpeg?sec=1626602253&amp;t=7e7f7c3dcf690d6fd4ff11bbc975f6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72000"/>
            <a:ext cx="678203" cy="59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8060672" y="4495800"/>
            <a:ext cx="38686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Assuming all the constraints are equally reliable !!!</a:t>
            </a:r>
            <a:endParaRPr lang="zh-CN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36904" y="3572470"/>
            <a:ext cx="502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A. Li and X. Han, Phys. 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B727, 276 (2013); </a:t>
            </a:r>
          </a:p>
          <a:p>
            <a:pPr algn="l"/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Oertel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Hempel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T. 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Klahn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S. Typel, Rev. </a:t>
            </a:r>
            <a:r>
              <a:rPr lang="da-DK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Mod. Phys. 89, 015007 (2017).</a:t>
            </a:r>
            <a:endParaRPr lang="zh-CN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036904" y="3195032"/>
            <a:ext cx="49440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 conclusion has been obtained in:</a:t>
            </a:r>
            <a:endParaRPr lang="zh-CN" altLang="en-US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11125200" y="6427114"/>
            <a:ext cx="655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8</a:t>
            </a:r>
            <a:endParaRPr lang="zh-CN" altLang="en-US" sz="22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18BA25E-647F-4388-AE53-9497BEF4A179}"/>
              </a:ext>
            </a:extLst>
          </p:cNvPr>
          <p:cNvSpPr/>
          <p:nvPr/>
        </p:nvSpPr>
        <p:spPr>
          <a:xfrm>
            <a:off x="7007949" y="5334000"/>
            <a:ext cx="51376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Very recent </a:t>
            </a:r>
            <a:r>
              <a:rPr lang="en-US" altLang="zh-CN" sz="2200" b="1" dirty="0">
                <a:solidFill>
                  <a:srgbClr val="FF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PREX-II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/</a:t>
            </a: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CREX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data suggest </a:t>
            </a:r>
            <a:r>
              <a:rPr lang="en-US" altLang="zh-CN" sz="2200" b="1" dirty="0">
                <a:solidFill>
                  <a:srgbClr val="FF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stiff/</a:t>
            </a: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soft</a:t>
            </a:r>
            <a:r>
              <a:rPr lang="en-US" altLang="zh-CN" sz="2200" b="1" dirty="0">
                <a:solidFill>
                  <a:srgbClr val="FF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Esym around saturation density</a:t>
            </a:r>
            <a:r>
              <a:rPr lang="zh-CN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，</a:t>
            </a:r>
            <a:endParaRPr lang="en-US" altLang="zh-CN" sz="2200" b="1" dirty="0">
              <a:solidFill>
                <a:srgbClr val="C0000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algn="l"/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and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strong tension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is observed!</a:t>
            </a:r>
          </a:p>
        </p:txBody>
      </p:sp>
    </p:spTree>
    <p:extLst>
      <p:ext uri="{BB962C8B-B14F-4D97-AF65-F5344CB8AC3E}">
        <p14:creationId xmlns:p14="http://schemas.microsoft.com/office/powerpoint/2010/main" val="18015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35432"/>
            <a:ext cx="5287712" cy="4037784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16" y="1761066"/>
            <a:ext cx="3895084" cy="35729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57200" y="5294482"/>
                <a:ext cx="11430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Wada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Kowalski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experimental results of the symmetry energies </a:t>
                </a:r>
                <a:r>
                  <a:rPr lang="en-US" altLang="zh-CN" sz="1600" b="1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densities below 0.2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zh-CN" sz="1600" b="1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temperatures in the range 3 </a:t>
                </a:r>
                <a:r>
                  <a:rPr lang="en-US" altLang="zh-CN" sz="1600" b="1" i="1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altLang="zh-CN" sz="1600" b="1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 MeV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the analysis of cluster formation in heavy ion collisions.</a:t>
                </a:r>
                <a:endParaRPr lang="zh-CN" altLang="en-US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294482"/>
                <a:ext cx="11430000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267"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457200" y="5866284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Wada et al., Phys. Rev. C85, (2012) 064618; </a:t>
            </a:r>
            <a:r>
              <a:rPr lang="en-US" altLang="zh-CN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Kowlski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C75, (2007) 014601. Natowitz et al., Phys. Rev. </a:t>
            </a:r>
            <a:r>
              <a:rPr lang="en-US" altLang="zh-CN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104, (2010) 202501.</a:t>
            </a:r>
            <a:r>
              <a:rPr lang="zh-CN" alt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24000" y="152401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kumimoji="1" lang="en-US" altLang="zh-CN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      E</a:t>
            </a:r>
            <a:r>
              <a:rPr kumimoji="1" lang="en-US" altLang="zh-CN" sz="2800" b="1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sym</a:t>
            </a:r>
            <a:r>
              <a:rPr kumimoji="1" lang="en-US" altLang="zh-C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1" lang="en-US" altLang="zh-C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Subsaturation</a:t>
            </a:r>
            <a:r>
              <a:rPr kumimoji="1" lang="en-US" altLang="zh-C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densities</a:t>
            </a:r>
            <a:endParaRPr kumimoji="1" lang="zh-CN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809660" y="932102"/>
            <a:ext cx="53625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1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Z. Zhang (</a:t>
            </a:r>
            <a:r>
              <a:rPr lang="zh-CN" altLang="en-US" sz="1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张振</a:t>
            </a:r>
            <a:r>
              <a:rPr lang="en-US" altLang="zh-CN" sz="1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 and LWC, PRC92,</a:t>
            </a:r>
            <a:r>
              <a:rPr lang="zh-CN" altLang="en-US" sz="1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031301(R) (2015)</a:t>
            </a:r>
            <a:endParaRPr lang="zh-CN" altLang="en-US" sz="1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对象 8"/>
              <p:cNvSpPr txBox="1"/>
              <p:nvPr/>
            </p:nvSpPr>
            <p:spPr>
              <a:xfrm>
                <a:off x="6743264" y="934487"/>
                <a:ext cx="4343400" cy="652461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txBody>
              <a:bodyPr>
                <a:normAutofit fontScale="62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•</m:t>
                      </m:r>
                      <m:r>
                        <m:rPr>
                          <m:sty m:val="p"/>
                        </m:rP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∼208)∝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𝑠𝑦𝑚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=208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),​</m:t>
                      </m:r>
                      <m:r>
                        <a:rPr lang="zh-CN" altLang="en-US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=208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≈2/3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•1/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=208)∝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𝑠𝑦𝑚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=45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),​</m:t>
                      </m:r>
                      <m:r>
                        <a:rPr lang="zh-CN" altLang="en-US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=45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≈1/3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对象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264" y="934487"/>
                <a:ext cx="4343400" cy="6524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/>
          <p:cNvGrpSpPr/>
          <p:nvPr/>
        </p:nvGrpSpPr>
        <p:grpSpPr>
          <a:xfrm>
            <a:off x="1789113" y="1586948"/>
            <a:ext cx="827087" cy="754615"/>
            <a:chOff x="1282803" y="1600200"/>
            <a:chExt cx="827087" cy="754615"/>
          </a:xfrm>
        </p:grpSpPr>
        <p:cxnSp>
          <p:nvCxnSpPr>
            <p:cNvPr id="14" name="直接箭头连接符 13"/>
            <p:cNvCxnSpPr/>
            <p:nvPr/>
          </p:nvCxnSpPr>
          <p:spPr bwMode="auto">
            <a:xfrm flipV="1">
              <a:off x="1696278" y="1600200"/>
              <a:ext cx="0" cy="381000"/>
            </a:xfrm>
            <a:prstGeom prst="straightConnector1">
              <a:avLst/>
            </a:prstGeom>
            <a:solidFill>
              <a:srgbClr val="DDDDDD"/>
            </a:solidFill>
            <a:ln w="666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对象 14"/>
                <p:cNvSpPr txBox="1"/>
                <p:nvPr/>
              </p:nvSpPr>
              <p:spPr>
                <a:xfrm>
                  <a:off x="1282803" y="1981752"/>
                  <a:ext cx="827087" cy="373063"/>
                </a:xfrm>
                <a:prstGeom prst="rect">
                  <a:avLst/>
                </a:prstGeom>
                <a:ln w="38100">
                  <a:solidFill>
                    <a:srgbClr val="FF0000"/>
                  </a:solidFill>
                </a:ln>
              </p:spPr>
              <p:txBody>
                <a:bodyPr>
                  <a:normAutofit fontScale="62500" lnSpcReduction="200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zh-CN" alt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zh-CN" alt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/3</m:t>
                        </m:r>
                      </m:oMath>
                    </m:oMathPara>
                  </a14:m>
                  <a:endParaRPr lang="zh-CN" altLang="en-US"/>
                </a:p>
              </p:txBody>
            </p:sp>
          </mc:Choice>
          <mc:Fallback xmlns="">
            <p:sp>
              <p:nvSpPr>
                <p:cNvPr id="15" name="对象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803" y="1981752"/>
                  <a:ext cx="827087" cy="3730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Box 14"/>
          <p:cNvSpPr txBox="1"/>
          <p:nvPr/>
        </p:nvSpPr>
        <p:spPr>
          <a:xfrm>
            <a:off x="11125200" y="6427114"/>
            <a:ext cx="655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9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634322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1600200"/>
            <a:ext cx="4940300" cy="410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52400" y="5410200"/>
            <a:ext cx="588663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l"/>
            <a:r>
              <a:rPr kumimoji="1" lang="en-US" altLang="zh-CN" sz="18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pion ratio (FOPI): </a:t>
            </a:r>
          </a:p>
          <a:p>
            <a:pPr algn="l"/>
            <a:r>
              <a:rPr kumimoji="1" lang="en-US" altLang="zh-CN" sz="1800" b="1" dirty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IBUU04, Xiao/Li/Chen/Yong/Zhang, PRL102,062502(2009)</a:t>
            </a:r>
          </a:p>
          <a:p>
            <a:pPr algn="l"/>
            <a:r>
              <a:rPr lang="en-US" altLang="zh-CN" sz="1800" b="1" dirty="0" err="1">
                <a:solidFill>
                  <a:srgbClr val="0000CC"/>
                </a:solidFill>
                <a:latin typeface="Times New Roman" pitchFamily="18" charset="0"/>
              </a:rPr>
              <a:t>ImIBLE</a:t>
            </a:r>
            <a:r>
              <a:rPr lang="en-US" altLang="zh-CN" sz="18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altLang="zh-CN" sz="1800" b="1" dirty="0" err="1">
                <a:solidFill>
                  <a:srgbClr val="0000CC"/>
                </a:solidFill>
                <a:latin typeface="Times New Roman" pitchFamily="18" charset="0"/>
              </a:rPr>
              <a:t>Xie</a:t>
            </a:r>
            <a:r>
              <a:rPr lang="en-US" altLang="zh-CN" sz="1800" b="1" dirty="0">
                <a:solidFill>
                  <a:srgbClr val="0000CC"/>
                </a:solidFill>
                <a:latin typeface="Times New Roman" pitchFamily="18" charset="0"/>
              </a:rPr>
              <a:t>/Su/Zhu/Zhang, PLB718,1510(2013)</a:t>
            </a:r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152400" y="1307068"/>
            <a:ext cx="594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kumimoji="1" lang="en-US" altLang="zh-CN" sz="18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pion ratio (FOPI): </a:t>
            </a:r>
            <a:r>
              <a:rPr kumimoji="1" lang="en-US" altLang="zh-CN" sz="1800" b="1" dirty="0" err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ImIQMD</a:t>
            </a:r>
            <a:r>
              <a:rPr kumimoji="1" lang="en-US" altLang="zh-CN" sz="1800" b="1" dirty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, Feng/Jin, PLB683, 140(2010</a:t>
            </a:r>
            <a:r>
              <a:rPr kumimoji="1" lang="en-US" altLang="zh-CN" sz="1800" dirty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)</a:t>
            </a:r>
          </a:p>
        </p:txBody>
      </p:sp>
      <p:sp>
        <p:nvSpPr>
          <p:cNvPr id="82955" name="AutoShape 12"/>
          <p:cNvSpPr>
            <a:spLocks noChangeArrowheads="1"/>
          </p:cNvSpPr>
          <p:nvPr/>
        </p:nvSpPr>
        <p:spPr bwMode="auto">
          <a:xfrm>
            <a:off x="2407920" y="4267200"/>
            <a:ext cx="54922" cy="983489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0000FF"/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2956" name="AutoShape 13"/>
          <p:cNvSpPr>
            <a:spLocks noChangeArrowheads="1"/>
          </p:cNvSpPr>
          <p:nvPr/>
        </p:nvSpPr>
        <p:spPr bwMode="auto">
          <a:xfrm>
            <a:off x="2362201" y="1619275"/>
            <a:ext cx="45719" cy="892687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2958" name="Text Box 15"/>
          <p:cNvSpPr txBox="1">
            <a:spLocks noChangeArrowheads="1"/>
          </p:cNvSpPr>
          <p:nvPr/>
        </p:nvSpPr>
        <p:spPr bwMode="auto">
          <a:xfrm>
            <a:off x="1513594" y="4419601"/>
            <a:ext cx="848607" cy="3715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CN" sz="1800" b="1" dirty="0">
                <a:solidFill>
                  <a:srgbClr val="0000FF"/>
                </a:solidFill>
              </a:rPr>
              <a:t>Softer</a:t>
            </a:r>
          </a:p>
        </p:txBody>
      </p:sp>
      <p:sp>
        <p:nvSpPr>
          <p:cNvPr id="82960" name="Text Box 17"/>
          <p:cNvSpPr txBox="1">
            <a:spLocks noChangeArrowheads="1"/>
          </p:cNvSpPr>
          <p:nvPr/>
        </p:nvSpPr>
        <p:spPr bwMode="auto">
          <a:xfrm>
            <a:off x="2462842" y="1782793"/>
            <a:ext cx="848607" cy="3715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</a:rPr>
              <a:t>Stiffer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822575" y="911226"/>
            <a:ext cx="666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kumimoji="1" lang="en-US" altLang="zh-CN" sz="2000" b="1" dirty="0">
                <a:solidFill>
                  <a:srgbClr val="FF66CC"/>
                </a:solidFill>
                <a:latin typeface="Times New Roman" pitchFamily="18" charset="0"/>
                <a:ea typeface="宋体" pitchFamily="2" charset="-122"/>
              </a:rPr>
              <a:t> A </a:t>
            </a:r>
            <a:r>
              <a:rPr kumimoji="1" lang="en-US" altLang="zh-CN" sz="2000" b="1" dirty="0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Soft</a:t>
            </a:r>
            <a:r>
              <a:rPr kumimoji="1" lang="en-US" altLang="zh-CN" sz="2000" b="1" dirty="0">
                <a:solidFill>
                  <a:srgbClr val="FF66CC"/>
                </a:solidFill>
                <a:latin typeface="Times New Roman" pitchFamily="18" charset="0"/>
                <a:ea typeface="宋体" pitchFamily="2" charset="-122"/>
              </a:rPr>
              <a:t> or </a:t>
            </a:r>
            <a:r>
              <a:rPr kumimoji="1" lang="en-US" altLang="zh-CN" sz="20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Stiff</a:t>
            </a:r>
            <a:r>
              <a:rPr kumimoji="1" lang="en-US" altLang="zh-CN" sz="2000" b="1" dirty="0">
                <a:solidFill>
                  <a:srgbClr val="FF66CC"/>
                </a:solidFill>
                <a:latin typeface="Times New Roman" pitchFamily="18" charset="0"/>
                <a:ea typeface="宋体" pitchFamily="2" charset="-122"/>
              </a:rPr>
              <a:t> Esym</a:t>
            </a:r>
            <a:r>
              <a:rPr kumimoji="1" lang="en-US" altLang="zh-CN" sz="2000" b="1" dirty="0">
                <a:solidFill>
                  <a:srgbClr val="800000"/>
                </a:solidFill>
                <a:latin typeface="Times New Roman" pitchFamily="18" charset="0"/>
                <a:ea typeface="宋体" pitchFamily="2" charset="-122"/>
              </a:rPr>
              <a:t> at supra-saturation densities ???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953000" y="1708880"/>
            <a:ext cx="3898900" cy="13256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kumimoji="1" lang="en-US" altLang="zh-C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n/p</a:t>
            </a:r>
            <a:r>
              <a:rPr kumimoji="1" lang="zh-CN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v2 (FOPI):</a:t>
            </a:r>
            <a:endParaRPr lang="en-US" altLang="zh-CN" sz="1600" b="1" dirty="0">
              <a:solidFill>
                <a:srgbClr val="3333FF"/>
              </a:solidFill>
              <a:latin typeface="Times New Roman" pitchFamily="18" charset="0"/>
            </a:endParaRPr>
          </a:p>
          <a:p>
            <a:pPr algn="l"/>
            <a:r>
              <a:rPr lang="en-US" altLang="zh-CN" sz="1600" b="1" dirty="0" err="1">
                <a:solidFill>
                  <a:srgbClr val="3333FF"/>
                </a:solidFill>
                <a:latin typeface="Times New Roman" pitchFamily="18" charset="0"/>
              </a:rPr>
              <a:t>Russotto</a:t>
            </a:r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/</a:t>
            </a:r>
            <a:r>
              <a:rPr lang="en-US" altLang="zh-CN" sz="1600" b="1" dirty="0" err="1">
                <a:solidFill>
                  <a:srgbClr val="3333FF"/>
                </a:solidFill>
                <a:latin typeface="Times New Roman" pitchFamily="18" charset="0"/>
              </a:rPr>
              <a:t>Trauntmann</a:t>
            </a:r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/Li  et al., </a:t>
            </a:r>
          </a:p>
          <a:p>
            <a:pPr algn="l"/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PLB697, 471(2011) (</a:t>
            </a:r>
            <a:r>
              <a:rPr lang="en-US" altLang="zh-CN" sz="1600" b="1" dirty="0" err="1">
                <a:solidFill>
                  <a:srgbClr val="C00000"/>
                </a:solidFill>
                <a:latin typeface="Times New Roman" pitchFamily="18" charset="0"/>
              </a:rPr>
              <a:t>UrQMD</a:t>
            </a:r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)</a:t>
            </a:r>
          </a:p>
          <a:p>
            <a:pPr algn="l"/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PRC94, 034608 (2016)</a:t>
            </a:r>
          </a:p>
          <a:p>
            <a:pPr algn="l"/>
            <a:endParaRPr lang="en-US" altLang="zh-CN" sz="16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936435" y="2819401"/>
            <a:ext cx="4260712" cy="58695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en-US" altLang="zh-CN" sz="1600" b="1" dirty="0" err="1">
                <a:solidFill>
                  <a:srgbClr val="3333FF"/>
                </a:solidFill>
                <a:latin typeface="Times New Roman" pitchFamily="18" charset="0"/>
              </a:rPr>
              <a:t>Cozma</a:t>
            </a:r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/</a:t>
            </a:r>
            <a:r>
              <a:rPr lang="en-US" altLang="zh-CN" sz="1600" b="1" dirty="0" err="1">
                <a:solidFill>
                  <a:srgbClr val="3333FF"/>
                </a:solidFill>
                <a:latin typeface="Times New Roman" pitchFamily="18" charset="0"/>
              </a:rPr>
              <a:t>Trauntmann</a:t>
            </a:r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/Li  et al., </a:t>
            </a:r>
          </a:p>
          <a:p>
            <a:pPr algn="l"/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PRC88, 044912 (2013) (</a:t>
            </a:r>
            <a:r>
              <a:rPr lang="en-US" altLang="zh-CN" sz="1600" b="1" dirty="0">
                <a:solidFill>
                  <a:srgbClr val="C00000"/>
                </a:solidFill>
                <a:latin typeface="Times New Roman" pitchFamily="18" charset="0"/>
              </a:rPr>
              <a:t>Tubingen QMD - MDI</a:t>
            </a:r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199" y="1768776"/>
            <a:ext cx="2209800" cy="227764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" name="右箭头 1"/>
          <p:cNvSpPr/>
          <p:nvPr/>
        </p:nvSpPr>
        <p:spPr bwMode="auto">
          <a:xfrm rot="-1800000">
            <a:off x="3987380" y="2207608"/>
            <a:ext cx="985284" cy="422027"/>
          </a:xfrm>
          <a:prstGeom prst="rightArrow">
            <a:avLst/>
          </a:prstGeom>
          <a:solidFill>
            <a:srgbClr val="DDDDDD"/>
          </a:solidFill>
          <a:ln w="28575" cap="flat" cmpd="sng" algn="ctr">
            <a:solidFill>
              <a:srgbClr val="9227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srgbClr val="000000"/>
              </a:solidFill>
              <a:ea typeface="黑体" pitchFamily="2" charset="-122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kumimoji="1" lang="en-US" altLang="zh-CN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  E</a:t>
            </a:r>
            <a:r>
              <a:rPr kumimoji="1" lang="en-US" altLang="zh-CN" sz="2800" b="1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sym</a:t>
            </a:r>
            <a:r>
              <a:rPr kumimoji="1" lang="zh-CN" alt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kumimoji="1" lang="en-US" altLang="zh-CN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Supra-saturation density</a:t>
            </a:r>
            <a:endParaRPr kumimoji="1" lang="zh-CN" altLang="en-US" sz="28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470" y="2511963"/>
            <a:ext cx="1384730" cy="230292"/>
          </a:xfrm>
          <a:prstGeom prst="rect">
            <a:avLst/>
          </a:prstGeom>
          <a:ln w="25400">
            <a:solidFill>
              <a:srgbClr val="FF00FF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946" y="3448836"/>
            <a:ext cx="4096854" cy="2673338"/>
          </a:xfrm>
          <a:prstGeom prst="rect">
            <a:avLst/>
          </a:prstGeom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192906" y="6093261"/>
            <a:ext cx="5864157" cy="34073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en-US" altLang="zh-CN" sz="1600" b="1" dirty="0" err="1">
                <a:solidFill>
                  <a:srgbClr val="3333FF"/>
                </a:solidFill>
                <a:latin typeface="Times New Roman" pitchFamily="18" charset="0"/>
              </a:rPr>
              <a:t>B.A.Li</a:t>
            </a:r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, B.J. Cai, W.J. Xie, and N.B. Zhang, Universe 7, 187 (2021)</a:t>
            </a:r>
          </a:p>
        </p:txBody>
      </p:sp>
      <p:sp>
        <p:nvSpPr>
          <p:cNvPr id="20" name="TextBox 14"/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10</a:t>
            </a:r>
            <a:endParaRPr lang="zh-CN" altLang="en-US" sz="2200" dirty="0"/>
          </a:p>
        </p:txBody>
      </p:sp>
      <p:grpSp>
        <p:nvGrpSpPr>
          <p:cNvPr id="6" name="组合 5"/>
          <p:cNvGrpSpPr/>
          <p:nvPr/>
        </p:nvGrpSpPr>
        <p:grpSpPr>
          <a:xfrm>
            <a:off x="9067800" y="1424970"/>
            <a:ext cx="2895600" cy="2030492"/>
            <a:chOff x="9067800" y="1424970"/>
            <a:chExt cx="2895600" cy="2030492"/>
          </a:xfrm>
        </p:grpSpPr>
        <p:sp>
          <p:nvSpPr>
            <p:cNvPr id="4" name="下箭头 3"/>
            <p:cNvSpPr/>
            <p:nvPr/>
          </p:nvSpPr>
          <p:spPr bwMode="auto">
            <a:xfrm>
              <a:off x="10149265" y="2216426"/>
              <a:ext cx="381000" cy="1239036"/>
            </a:xfrm>
            <a:prstGeom prst="downArrow">
              <a:avLst/>
            </a:prstGeom>
            <a:solidFill>
              <a:srgbClr val="DDDDDD"/>
            </a:solidFill>
            <a:ln w="28575" cap="flat" cmpd="sng" algn="ctr">
              <a:solidFill>
                <a:srgbClr val="92270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黑体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067800" y="1424970"/>
              <a:ext cx="2895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5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Tong-Gang </a:t>
              </a:r>
              <a:r>
                <a:rPr lang="en-US" altLang="zh-CN" sz="15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Yue</a:t>
              </a:r>
              <a:r>
                <a:rPr lang="en-US" altLang="zh-CN" sz="15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zh-CN" altLang="en-US" sz="15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岳侗钢</a:t>
              </a:r>
              <a:r>
                <a:rPr lang="en-US" altLang="zh-CN" sz="15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zh-CN" altLang="en-US" sz="15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， </a:t>
              </a:r>
              <a:r>
                <a:rPr lang="en-US" altLang="zh-CN" sz="15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LWC, Z. Zhang (</a:t>
              </a:r>
              <a:r>
                <a:rPr lang="zh-CN" altLang="en-US" sz="15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张振</a:t>
              </a:r>
              <a:r>
                <a:rPr lang="en-US" altLang="zh-CN" sz="15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), and Y. Zhou (</a:t>
              </a:r>
              <a:r>
                <a:rPr lang="zh-CN" altLang="en-US" sz="15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周颖</a:t>
              </a:r>
              <a:r>
                <a:rPr lang="en-US" altLang="zh-CN" sz="15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), </a:t>
              </a:r>
              <a:r>
                <a:rPr lang="en-US" altLang="zh-CN" sz="15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PRReseach</a:t>
              </a:r>
              <a:r>
                <a:rPr lang="en-US" altLang="zh-CN" sz="15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4, L022054(22)</a:t>
              </a:r>
              <a:endParaRPr lang="zh-CN" altLang="en-US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0391288" y="2528052"/>
              <a:ext cx="1295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FF"/>
                  </a:solidFill>
                </a:rPr>
                <a:t>PREX-II</a:t>
              </a:r>
              <a:endParaRPr lang="zh-CN" altLang="en-US" dirty="0">
                <a:solidFill>
                  <a:srgbClr val="FF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2372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 sz="3600" dirty="0">
                <a:solidFill>
                  <a:srgbClr val="132584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Outline</a:t>
            </a:r>
            <a:endParaRPr kumimoji="1" lang="zh-CN" altLang="en-US" sz="3600" dirty="0">
              <a:solidFill>
                <a:srgbClr val="132584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0CE096F-EF73-4266-A4EC-100039E73316}"/>
              </a:ext>
            </a:extLst>
          </p:cNvPr>
          <p:cNvSpPr/>
          <p:nvPr/>
        </p:nvSpPr>
        <p:spPr>
          <a:xfrm>
            <a:off x="2133600" y="2057400"/>
            <a:ext cx="8991600" cy="2246769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The Symmetry Energy (Esym) – Nuclear Matter EOS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Neutron Star verses Quark Star – Multi-Messenger Data + Nuclear Physics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High Density Behavior of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Esym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Conclusions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379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9200" y="2514600"/>
            <a:ext cx="99821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August 17, 2017, the merger of two neutron stars was observed with gravitational waves (GW) by the LIGO and Virgo detectors.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Fermi and Integral </a:t>
            </a:r>
            <a:r>
              <a:rPr lang="en-US" altLang="zh-CN" sz="2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spacecrafts</a:t>
            </a:r>
            <a:r>
              <a:rPr lang="en-US" altLang="zh-CN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independently detected a short gamma ray burst.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Extensive follow up observations detected this event at X-ray, ultra-violet, visible, infrared, and radio wavelengths.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ultra-high-energy gamma-rays and no neutrino candidates consistent with the source were found in follow-up searches.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observations support the hypothesis that GW170817 was produced by the merger of two neutron stars in NGC 4993 followed by a short gamma-ray burst (GRB 170817A) and a 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kilonova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macronova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powered by the radioactive decay of </a:t>
            </a:r>
            <a:r>
              <a:rPr lang="en-US" altLang="zh-CN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 nuclei synthesized in the 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ejecta</a:t>
            </a:r>
            <a:endParaRPr lang="zh-CN" altLang="en-US" sz="2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587" y="952782"/>
            <a:ext cx="2209800" cy="13823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990599"/>
            <a:ext cx="6705600" cy="1306872"/>
          </a:xfrm>
          <a:prstGeom prst="rect">
            <a:avLst/>
          </a:prstGeom>
          <a:ln w="34925">
            <a:solidFill>
              <a:srgbClr val="C00000"/>
            </a:solidFill>
          </a:ln>
        </p:spPr>
      </p:pic>
      <p:sp>
        <p:nvSpPr>
          <p:cNvPr id="7" name="文本框 4"/>
          <p:cNvSpPr txBox="1">
            <a:spLocks noChangeArrowheads="1"/>
          </p:cNvSpPr>
          <p:nvPr/>
        </p:nvSpPr>
        <p:spPr bwMode="auto">
          <a:xfrm>
            <a:off x="6620582" y="1956598"/>
            <a:ext cx="16834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800"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400"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000"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Citations</a:t>
            </a:r>
            <a:r>
              <a:rPr lang="en-US" altLang="zh-CN" sz="1600" b="1" dirty="0">
                <a:solidFill>
                  <a:srgbClr val="FF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7252+ </a:t>
            </a:r>
            <a:endParaRPr lang="zh-CN" altLang="en-US" sz="1600" b="1" dirty="0">
              <a:solidFill>
                <a:srgbClr val="FF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6477000" y="1365601"/>
            <a:ext cx="1729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800"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400"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000"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arXiv:1710.05832</a:t>
            </a:r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lang="zh-CN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altLang="zh-CN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Multimessenger</a:t>
            </a:r>
            <a:r>
              <a:rPr lang="en-US" altLang="zh-CN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era: GW170817</a:t>
            </a:r>
            <a:endParaRPr lang="zh-CN" alt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11057137" y="6427114"/>
            <a:ext cx="7920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11</a:t>
            </a:r>
            <a:endParaRPr lang="zh-CN" altLang="en-US" sz="22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352F2B0-2DB7-4D08-9EC8-83776183AE8E}"/>
              </a:ext>
            </a:extLst>
          </p:cNvPr>
          <p:cNvSpPr/>
          <p:nvPr/>
        </p:nvSpPr>
        <p:spPr>
          <a:xfrm>
            <a:off x="1219199" y="5692914"/>
            <a:ext cx="9829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1235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LIGO/Virgo/KAGRA: </a:t>
            </a:r>
          </a:p>
          <a:p>
            <a:pPr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2023(O4)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Binary </a:t>
            </a:r>
            <a:r>
              <a:rPr lang="en-US" altLang="zh-CN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NStar</a:t>
            </a: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Merger events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2~20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pere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year 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1600" dirty="0">
                <a:solidFill>
                  <a:srgbClr val="0000FF"/>
                </a:solidFill>
              </a:rPr>
              <a:t>A. Colombo et al., ApJ937, 79 (2022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</a:p>
        </p:txBody>
      </p:sp>
    </p:spTree>
    <p:extLst>
      <p:ext uri="{BB962C8B-B14F-4D97-AF65-F5344CB8AC3E}">
        <p14:creationId xmlns:p14="http://schemas.microsoft.com/office/powerpoint/2010/main" val="355853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 txBox="1">
            <a:spLocks/>
          </p:cNvSpPr>
          <p:nvPr/>
        </p:nvSpPr>
        <p:spPr bwMode="auto">
          <a:xfrm>
            <a:off x="3200400" y="908049"/>
            <a:ext cx="54864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indent="0">
              <a:lnSpc>
                <a:spcPct val="90000"/>
              </a:lnSpc>
              <a:defRPr/>
            </a:pP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Tidal </a:t>
            </a:r>
            <a:r>
              <a:rPr lang="en-US" altLang="zh-CN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Deformability (</a:t>
            </a:r>
            <a:r>
              <a:rPr lang="en-US" altLang="zh-CN" sz="28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Polarizability</a:t>
            </a: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90000"/>
              </a:lnSpc>
              <a:defRPr/>
            </a:pP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(oscillation response coefficient </a:t>
            </a:r>
            <a:r>
              <a:rPr lang="el-GR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λ</a:t>
            </a: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)</a:t>
            </a:r>
            <a:endParaRPr lang="zh-CN" altLang="en-US" sz="2800" b="1" i="1" dirty="0">
              <a:solidFill>
                <a:schemeClr val="accent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5603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968130"/>
              </p:ext>
            </p:extLst>
          </p:nvPr>
        </p:nvGraphicFramePr>
        <p:xfrm>
          <a:off x="6553200" y="1784877"/>
          <a:ext cx="14478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693" name="Equation" r:id="rId3" imgW="583947" imgH="241195" progId="Equation.DSMT4">
                  <p:embed/>
                </p:oleObj>
              </mc:Choice>
              <mc:Fallback>
                <p:oleObj name="Equation" r:id="rId3" imgW="583947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784877"/>
                        <a:ext cx="1447800" cy="577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文本框 5"/>
          <p:cNvSpPr txBox="1">
            <a:spLocks noChangeArrowheads="1"/>
          </p:cNvSpPr>
          <p:nvPr/>
        </p:nvSpPr>
        <p:spPr bwMode="auto">
          <a:xfrm>
            <a:off x="5915440" y="2358128"/>
            <a:ext cx="3220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800"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400"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000"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ij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Quadrupole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moment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605" name="文本框 13"/>
          <p:cNvSpPr txBox="1">
            <a:spLocks noChangeArrowheads="1"/>
          </p:cNvSpPr>
          <p:nvPr/>
        </p:nvSpPr>
        <p:spPr bwMode="auto">
          <a:xfrm>
            <a:off x="5638800" y="2866363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800"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400"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000"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ε</a:t>
            </a:r>
            <a:r>
              <a:rPr lang="en-US" altLang="zh-CN" sz="2400" baseline="-25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ij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Tidal field of companion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606" name="文本框 21"/>
          <p:cNvSpPr txBox="1">
            <a:spLocks noChangeArrowheads="1"/>
          </p:cNvSpPr>
          <p:nvPr/>
        </p:nvSpPr>
        <p:spPr bwMode="auto">
          <a:xfrm>
            <a:off x="2384181" y="5977349"/>
            <a:ext cx="7454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800"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400"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000"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Éanna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É. Flanagan and Tanja Hinderer, 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Phys.Rev.D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77, 021502(R) (2008)</a:t>
            </a: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r="2223" b="10001"/>
          <a:stretch>
            <a:fillRect/>
          </a:stretch>
        </p:blipFill>
        <p:spPr bwMode="auto">
          <a:xfrm>
            <a:off x="2286000" y="3140206"/>
            <a:ext cx="3014870" cy="2534561"/>
          </a:xfrm>
          <a:prstGeom prst="rect">
            <a:avLst/>
          </a:prstGeom>
          <a:ln w="127000" cap="rnd">
            <a:solidFill>
              <a:srgbClr val="FFFFFF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608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5759656"/>
              </p:ext>
            </p:extLst>
          </p:nvPr>
        </p:nvGraphicFramePr>
        <p:xfrm>
          <a:off x="6172200" y="3472385"/>
          <a:ext cx="1447800" cy="880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694" name="Equation" r:id="rId6" imgW="647419" imgH="393529" progId="Equation.DSMT4">
                  <p:embed/>
                </p:oleObj>
              </mc:Choice>
              <mc:Fallback>
                <p:oleObj name="Equation" r:id="rId6" imgW="64741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3472385"/>
                        <a:ext cx="1447800" cy="88003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Tidal Deformability</a:t>
            </a:r>
            <a:endParaRPr lang="zh-CN" alt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524965"/>
              </p:ext>
            </p:extLst>
          </p:nvPr>
        </p:nvGraphicFramePr>
        <p:xfrm>
          <a:off x="6173304" y="4557258"/>
          <a:ext cx="3835400" cy="1064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695" name="Equation" r:id="rId8" imgW="2197080" imgH="609480" progId="Equation.DSMT4">
                  <p:embed/>
                </p:oleObj>
              </mc:Choice>
              <mc:Fallback>
                <p:oleObj name="Equation" r:id="rId8" imgW="219708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3304" y="4557258"/>
                        <a:ext cx="3835400" cy="1064157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3"/>
          <p:cNvSpPr txBox="1">
            <a:spLocks noChangeArrowheads="1"/>
          </p:cNvSpPr>
          <p:nvPr/>
        </p:nvSpPr>
        <p:spPr bwMode="auto">
          <a:xfrm>
            <a:off x="8001000" y="3320819"/>
            <a:ext cx="2362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800"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400"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000"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itchFamily="2" charset="-122"/>
                <a:ea typeface="等线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</a:t>
            </a:r>
            <a:r>
              <a:rPr lang="en-US" altLang="zh-CN" sz="22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Love number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R: </a:t>
            </a:r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Radius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M: </a:t>
            </a:r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Mass</a:t>
            </a:r>
            <a:endParaRPr lang="zh-CN" altLang="en-US" sz="2200" b="1" dirty="0">
              <a:solidFill>
                <a:schemeClr val="accent2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2194" y="1927771"/>
            <a:ext cx="2928677" cy="110366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12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4216538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Tidal Deformability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13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00298C2B-51D5-4D71-86E2-8AEE5EFCA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453" y="922265"/>
            <a:ext cx="7326162" cy="2189504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F741B0B-98B7-481A-B55E-0A494939804A}"/>
              </a:ext>
            </a:extLst>
          </p:cNvPr>
          <p:cNvSpPr/>
          <p:nvPr/>
        </p:nvSpPr>
        <p:spPr>
          <a:xfrm>
            <a:off x="5791200" y="4548445"/>
            <a:ext cx="48337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LIGO is sensitive to increase in orbital frequency as system loses energy to both gravitational waves and internal excitation of neutron stars. GW170817 data place limits on 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polarizability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(deformability) </a:t>
            </a:r>
            <a:r>
              <a:rPr lang="el-GR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NS and hence limits on NS radius.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005958E-90BE-4CC5-81DE-E5FC0D77A18F}"/>
              </a:ext>
            </a:extLst>
          </p:cNvPr>
          <p:cNvGrpSpPr/>
          <p:nvPr/>
        </p:nvGrpSpPr>
        <p:grpSpPr>
          <a:xfrm>
            <a:off x="1524001" y="4607825"/>
            <a:ext cx="4243763" cy="1945083"/>
            <a:chOff x="4644186" y="3956951"/>
            <a:chExt cx="4400177" cy="2005350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F395EA61-510D-4FDE-950C-254156D4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3956951"/>
              <a:ext cx="4167563" cy="200535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53D542B2-2A45-42F5-AEF6-CE4DCCD38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4186" y="4343400"/>
              <a:ext cx="226688" cy="970050"/>
            </a:xfrm>
            <a:prstGeom prst="rect">
              <a:avLst/>
            </a:prstGeom>
          </p:spPr>
        </p:pic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4D954D02-6AE4-45B3-91BE-EB7AE759E76E}"/>
              </a:ext>
            </a:extLst>
          </p:cNvPr>
          <p:cNvSpPr/>
          <p:nvPr/>
        </p:nvSpPr>
        <p:spPr>
          <a:xfrm>
            <a:off x="2133600" y="2630124"/>
            <a:ext cx="329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altLang="zh-CN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inspiralling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neutron stars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49A0443-33CC-42B9-A2D3-0FBE9E3BFF66}"/>
              </a:ext>
            </a:extLst>
          </p:cNvPr>
          <p:cNvSpPr/>
          <p:nvPr/>
        </p:nvSpPr>
        <p:spPr>
          <a:xfrm>
            <a:off x="4475922" y="996377"/>
            <a:ext cx="329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Merging neutron stars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A849DF8-EB68-44F4-B876-3F8580E4B0B5}"/>
              </a:ext>
            </a:extLst>
          </p:cNvPr>
          <p:cNvSpPr/>
          <p:nvPr/>
        </p:nvSpPr>
        <p:spPr>
          <a:xfrm>
            <a:off x="7162800" y="2713393"/>
            <a:ext cx="1772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mass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E781B9BE-E949-4793-884B-11D0CB65B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453" y="3142770"/>
            <a:ext cx="7326163" cy="1353031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31B4C0BC-EA73-4CBC-A294-3F9510BFACC3}"/>
              </a:ext>
            </a:extLst>
          </p:cNvPr>
          <p:cNvSpPr/>
          <p:nvPr/>
        </p:nvSpPr>
        <p:spPr>
          <a:xfrm>
            <a:off x="2133600" y="4114800"/>
            <a:ext cx="243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Inspiral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Chirp signal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E86F402-74B4-4AAD-BFFB-8503784596AE}"/>
              </a:ext>
            </a:extLst>
          </p:cNvPr>
          <p:cNvSpPr/>
          <p:nvPr/>
        </p:nvSpPr>
        <p:spPr>
          <a:xfrm>
            <a:off x="3352800" y="30480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Tidal deformation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8D75D5A1-3ADD-4771-A431-9DBB1181523F}"/>
              </a:ext>
            </a:extLst>
          </p:cNvPr>
          <p:cNvSpPr/>
          <p:nvPr/>
        </p:nvSpPr>
        <p:spPr>
          <a:xfrm>
            <a:off x="6324600" y="4114800"/>
            <a:ext cx="327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 oscillation/BH formation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154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Tidal deformability from GW events </a:t>
            </a:r>
            <a:endParaRPr lang="zh-CN" alt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4"/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14</a:t>
            </a:r>
            <a:endParaRPr lang="zh-CN" altLang="en-US" sz="2200" dirty="0"/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A74081C1-F5FE-429F-B8A8-00C693EA77C4}"/>
              </a:ext>
            </a:extLst>
          </p:cNvPr>
          <p:cNvSpPr txBox="1"/>
          <p:nvPr/>
        </p:nvSpPr>
        <p:spPr>
          <a:xfrm>
            <a:off x="6931660" y="5723890"/>
            <a:ext cx="36823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FF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B. P. Abbott et al., PRX, 2019</a:t>
            </a:r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D05CA34A-F8B3-48D3-9FE9-9749E9C7B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797" y="1843742"/>
            <a:ext cx="4181329" cy="3607717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2F0228C4-BD98-4EA2-B269-56700D87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042" y="1878684"/>
            <a:ext cx="3742584" cy="3607716"/>
          </a:xfrm>
          <a:prstGeom prst="rect">
            <a:avLst/>
          </a:prstGeom>
        </p:spPr>
      </p:pic>
      <p:sp>
        <p:nvSpPr>
          <p:cNvPr id="36" name="Text Box 6">
            <a:extLst>
              <a:ext uri="{FF2B5EF4-FFF2-40B4-BE49-F238E27FC236}">
                <a16:creationId xmlns:a16="http://schemas.microsoft.com/office/drawing/2014/main" id="{0049F79C-21CE-40E1-A41F-0C86F2BC6982}"/>
              </a:ext>
            </a:extLst>
          </p:cNvPr>
          <p:cNvSpPr txBox="1"/>
          <p:nvPr/>
        </p:nvSpPr>
        <p:spPr>
          <a:xfrm>
            <a:off x="287977" y="1600200"/>
            <a:ext cx="181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GW170817</a:t>
            </a:r>
            <a:r>
              <a:rPr lang="en-US" dirty="0">
                <a:solidFill>
                  <a:srgbClr val="FF0000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: </a:t>
            </a:r>
          </a:p>
        </p:txBody>
      </p:sp>
      <p:pic>
        <p:nvPicPr>
          <p:cNvPr id="37" name="334E55B0-647D-440b-865C-3EC943EB4CBC-6" descr="wpsoffice">
            <a:extLst>
              <a:ext uri="{FF2B5EF4-FFF2-40B4-BE49-F238E27FC236}">
                <a16:creationId xmlns:a16="http://schemas.microsoft.com/office/drawing/2014/main" id="{4D3533CF-4828-4A02-895E-DAB9CC9B3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14" y="5616596"/>
            <a:ext cx="4995545" cy="530225"/>
          </a:xfrm>
          <a:prstGeom prst="rect">
            <a:avLst/>
          </a:prstGeom>
        </p:spPr>
      </p:pic>
      <p:pic>
        <p:nvPicPr>
          <p:cNvPr id="38" name="334E55B0-647D-440b-865C-3EC943EB4CBC-7" descr="/private/var/folders/bg/sw5pkvxj5wb3zmz2q3t8q9s40000gn/T/com.kingsoft.wpsoffice.mac/wpsoffice.yMCJNkwpsoffice">
            <a:extLst>
              <a:ext uri="{FF2B5EF4-FFF2-40B4-BE49-F238E27FC236}">
                <a16:creationId xmlns:a16="http://schemas.microsoft.com/office/drawing/2014/main" id="{C603EC0B-E230-49C7-903F-AE11E533F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87" y="2082165"/>
            <a:ext cx="3509645" cy="254000"/>
          </a:xfrm>
          <a:prstGeom prst="rect">
            <a:avLst/>
          </a:prstGeom>
        </p:spPr>
      </p:pic>
      <p:pic>
        <p:nvPicPr>
          <p:cNvPr id="39" name="334E55B0-647D-440b-865C-3EC943EB4CBC-8" descr="/private/var/folders/bg/sw5pkvxj5wb3zmz2q3t8q9s40000gn/T/com.kingsoft.wpsoffice.mac/wpsoffice.bAUzGIwpsoffice">
            <a:extLst>
              <a:ext uri="{FF2B5EF4-FFF2-40B4-BE49-F238E27FC236}">
                <a16:creationId xmlns:a16="http://schemas.microsoft.com/office/drawing/2014/main" id="{F9F96A39-C956-4060-A66C-105D1A463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17" y="2446655"/>
            <a:ext cx="3373755" cy="368300"/>
          </a:xfrm>
          <a:prstGeom prst="rect">
            <a:avLst/>
          </a:prstGeom>
        </p:spPr>
      </p:pic>
      <p:sp>
        <p:nvSpPr>
          <p:cNvPr id="40" name="Text Box 11">
            <a:extLst>
              <a:ext uri="{FF2B5EF4-FFF2-40B4-BE49-F238E27FC236}">
                <a16:creationId xmlns:a16="http://schemas.microsoft.com/office/drawing/2014/main" id="{1C19A67C-D223-4DB6-B039-0CDF006AD9F9}"/>
              </a:ext>
            </a:extLst>
          </p:cNvPr>
          <p:cNvSpPr txBox="1"/>
          <p:nvPr/>
        </p:nvSpPr>
        <p:spPr>
          <a:xfrm>
            <a:off x="230277" y="3497263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GW190425: </a:t>
            </a:r>
          </a:p>
        </p:txBody>
      </p:sp>
      <p:pic>
        <p:nvPicPr>
          <p:cNvPr id="41" name="334E55B0-647D-440b-865C-3EC943EB4CBC-9" descr="/private/var/folders/bg/sw5pkvxj5wb3zmz2q3t8q9s40000gn/T/com.kingsoft.wpsoffice.mac/wpsoffice.UbNVyCwpsoffice">
            <a:extLst>
              <a:ext uri="{FF2B5EF4-FFF2-40B4-BE49-F238E27FC236}">
                <a16:creationId xmlns:a16="http://schemas.microsoft.com/office/drawing/2014/main" id="{661E8844-0ABA-479E-BE6C-DC12D0016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987" y="3993833"/>
            <a:ext cx="3509645" cy="224790"/>
          </a:xfrm>
          <a:prstGeom prst="rect">
            <a:avLst/>
          </a:prstGeom>
        </p:spPr>
      </p:pic>
      <p:pic>
        <p:nvPicPr>
          <p:cNvPr id="42" name="334E55B0-647D-440b-865C-3EC943EB4CBC-10" descr="/private/var/folders/bg/sw5pkvxj5wb3zmz2q3t8q9s40000gn/T/com.kingsoft.wpsoffice.mac/wpsoffice.VtImCPwpsoffice">
            <a:extLst>
              <a:ext uri="{FF2B5EF4-FFF2-40B4-BE49-F238E27FC236}">
                <a16:creationId xmlns:a16="http://schemas.microsoft.com/office/drawing/2014/main" id="{A8004436-4E35-4003-865C-03F42CBCC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987" y="4337368"/>
            <a:ext cx="3159125" cy="368935"/>
          </a:xfrm>
          <a:prstGeom prst="rect">
            <a:avLst/>
          </a:prstGeom>
        </p:spPr>
      </p:pic>
      <p:sp>
        <p:nvSpPr>
          <p:cNvPr id="43" name="Text Box 15">
            <a:extLst>
              <a:ext uri="{FF2B5EF4-FFF2-40B4-BE49-F238E27FC236}">
                <a16:creationId xmlns:a16="http://schemas.microsoft.com/office/drawing/2014/main" id="{819B521B-2969-4B73-9FA4-5626A2B2B5BA}"/>
              </a:ext>
            </a:extLst>
          </p:cNvPr>
          <p:cNvSpPr txBox="1"/>
          <p:nvPr/>
        </p:nvSpPr>
        <p:spPr>
          <a:xfrm>
            <a:off x="6722003" y="1184307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GW170817</a:t>
            </a:r>
            <a:r>
              <a:rPr lang="en-US" sz="1800" dirty="0">
                <a:solidFill>
                  <a:srgbClr val="C00000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1613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Heavy </a:t>
            </a:r>
            <a:r>
              <a:rPr lang="en-US" altLang="zh-CN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NStars</a:t>
            </a: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M~2M</a:t>
            </a:r>
            <a:r>
              <a:rPr lang="en-US" altLang="zh-CN" sz="28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ʘ</a:t>
            </a:r>
            <a:endParaRPr lang="zh-CN" altLang="en-US" sz="2800" b="1" baseline="-25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15</a:t>
            </a:r>
            <a:endParaRPr lang="zh-CN" altLang="en-US" sz="22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885F867-9281-4EFA-8F5A-6EE2FC48D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43000"/>
            <a:ext cx="3771038" cy="9653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6DEBA11-91BA-4111-B160-DF79447D8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00853"/>
            <a:ext cx="3804699" cy="2277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6B806A0-396B-4541-B4A6-EC98EF67D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350" y="914400"/>
            <a:ext cx="4673250" cy="231345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9275164" y="2238579"/>
            <a:ext cx="1143000" cy="219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47C7A90-2DCE-4A53-9163-70795BC9D3F1}"/>
              </a:ext>
            </a:extLst>
          </p:cNvPr>
          <p:cNvCxnSpPr>
            <a:cxnSpLocks/>
          </p:cNvCxnSpPr>
          <p:nvPr/>
        </p:nvCxnSpPr>
        <p:spPr bwMode="auto">
          <a:xfrm>
            <a:off x="8426275" y="1090325"/>
            <a:ext cx="1219200" cy="0"/>
          </a:xfrm>
          <a:prstGeom prst="line">
            <a:avLst/>
          </a:prstGeom>
          <a:solidFill>
            <a:srgbClr val="DDDDD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36A9EF5C-2E66-4C7A-82EA-45B270C7400B}"/>
              </a:ext>
            </a:extLst>
          </p:cNvPr>
          <p:cNvCxnSpPr>
            <a:cxnSpLocks/>
          </p:cNvCxnSpPr>
          <p:nvPr/>
        </p:nvCxnSpPr>
        <p:spPr bwMode="auto">
          <a:xfrm>
            <a:off x="8208364" y="2062653"/>
            <a:ext cx="1744040" cy="0"/>
          </a:xfrm>
          <a:prstGeom prst="line">
            <a:avLst/>
          </a:prstGeom>
          <a:solidFill>
            <a:srgbClr val="DDDDD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C3C2191F-D244-4CE3-9C14-56E3647E5487}"/>
              </a:ext>
            </a:extLst>
          </p:cNvPr>
          <p:cNvGrpSpPr/>
          <p:nvPr/>
        </p:nvGrpSpPr>
        <p:grpSpPr>
          <a:xfrm>
            <a:off x="457200" y="4343400"/>
            <a:ext cx="11506200" cy="2209800"/>
            <a:chOff x="457200" y="4343400"/>
            <a:chExt cx="11506200" cy="22098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F3DF19C-38CC-47BA-B69D-8881BE670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022" y="4343400"/>
              <a:ext cx="4679076" cy="867334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788D5DF-4775-42AE-9DF2-344D57CAC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1830" y="4473361"/>
              <a:ext cx="1081125" cy="591600"/>
            </a:xfrm>
            <a:prstGeom prst="rect">
              <a:avLst/>
            </a:prstGeom>
          </p:spPr>
        </p:pic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FF90C8E6-9229-4FA3-84FF-6545DD8D3C5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7200" y="4353674"/>
              <a:ext cx="11506200" cy="16735"/>
            </a:xfrm>
            <a:prstGeom prst="line">
              <a:avLst/>
            </a:prstGeom>
            <a:solidFill>
              <a:srgbClr val="DDDDDD"/>
            </a:solidFill>
            <a:ln w="28575" cap="flat" cmpd="sng" algn="ctr">
              <a:solidFill>
                <a:srgbClr val="92270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ED947B44-4C55-4ECB-A13C-43492491C5FB}"/>
                </a:ext>
              </a:extLst>
            </p:cNvPr>
            <p:cNvGrpSpPr/>
            <p:nvPr/>
          </p:nvGrpSpPr>
          <p:grpSpPr>
            <a:xfrm>
              <a:off x="931473" y="5207000"/>
              <a:ext cx="6012959" cy="1346200"/>
              <a:chOff x="931473" y="5072094"/>
              <a:chExt cx="6012959" cy="134620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DDEC923-2F2F-4DE7-98FF-096F2994B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1473" y="5072094"/>
                <a:ext cx="6012959" cy="1346200"/>
              </a:xfrm>
              <a:prstGeom prst="rect">
                <a:avLst/>
              </a:prstGeom>
            </p:spPr>
          </p:pic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41C6C92D-D248-4C7D-9340-9F03532EFAD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58149" y="5257800"/>
                <a:ext cx="1580451" cy="0"/>
              </a:xfrm>
              <a:prstGeom prst="line">
                <a:avLst/>
              </a:prstGeom>
              <a:solidFill>
                <a:srgbClr val="DDDDDD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F4CE1243-9AAB-45A5-A880-B638EE4BAE0A}"/>
              </a:ext>
            </a:extLst>
          </p:cNvPr>
          <p:cNvGrpSpPr/>
          <p:nvPr/>
        </p:nvGrpSpPr>
        <p:grpSpPr>
          <a:xfrm>
            <a:off x="685800" y="3429000"/>
            <a:ext cx="8346794" cy="878211"/>
            <a:chOff x="928370" y="3429000"/>
            <a:chExt cx="8346794" cy="878211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4932B75F-B44E-4BD2-8D26-D3055F62E96E}"/>
                </a:ext>
              </a:extLst>
            </p:cNvPr>
            <p:cNvGrpSpPr/>
            <p:nvPr/>
          </p:nvGrpSpPr>
          <p:grpSpPr>
            <a:xfrm>
              <a:off x="928370" y="3454685"/>
              <a:ext cx="8266377" cy="806222"/>
              <a:chOff x="928370" y="3460978"/>
              <a:chExt cx="8266377" cy="806222"/>
            </a:xfrm>
          </p:grpSpPr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EA50FE64-1E7A-4FBF-8D97-EFE3FADC0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74510" y="3460978"/>
                <a:ext cx="2920237" cy="796037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BA54A521-3B2D-4CE0-B434-198A4E957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0600" y="3484693"/>
                <a:ext cx="4427621" cy="341489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BB31EAB-DF63-4FD8-956E-2816B6D35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8370" y="3859868"/>
                <a:ext cx="5167630" cy="355057"/>
              </a:xfrm>
              <a:prstGeom prst="rect">
                <a:avLst/>
              </a:prstGeom>
            </p:spPr>
          </p:pic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5C326CFC-3914-4CB5-8C8D-673907912DF8}"/>
                  </a:ext>
                </a:extLst>
              </p:cNvPr>
              <p:cNvSpPr/>
              <p:nvPr/>
            </p:nvSpPr>
            <p:spPr>
              <a:xfrm>
                <a:off x="6279784" y="4123184"/>
                <a:ext cx="1492616" cy="14401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BBD35AC4-B45C-4DC9-B10E-2B27C7B657FC}"/>
                </a:ext>
              </a:extLst>
            </p:cNvPr>
            <p:cNvSpPr/>
            <p:nvPr/>
          </p:nvSpPr>
          <p:spPr bwMode="auto">
            <a:xfrm>
              <a:off x="931473" y="3429000"/>
              <a:ext cx="8343691" cy="878211"/>
            </a:xfrm>
            <a:prstGeom prst="rect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黑体" pitchFamily="2" charset="-122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DA0D047D-0D30-419F-8425-26219E0CDD8A}"/>
              </a:ext>
            </a:extLst>
          </p:cNvPr>
          <p:cNvGrpSpPr/>
          <p:nvPr/>
        </p:nvGrpSpPr>
        <p:grpSpPr>
          <a:xfrm>
            <a:off x="685800" y="2165055"/>
            <a:ext cx="5010629" cy="1209399"/>
            <a:chOff x="958021" y="2165055"/>
            <a:chExt cx="5010629" cy="1209399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EC20EFFF-D0DF-4050-9D5D-E28854527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4735" y="2230348"/>
              <a:ext cx="3668924" cy="352778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F50AC2AA-D912-49A1-A1A7-96123127D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600" y="2661568"/>
              <a:ext cx="4876800" cy="402565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75822DA1-23BD-45C6-B5E2-A7BECC3EB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4735" y="3105077"/>
              <a:ext cx="4676746" cy="231422"/>
            </a:xfrm>
            <a:prstGeom prst="rect">
              <a:avLst/>
            </a:prstGeom>
          </p:spPr>
        </p:pic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2AFA5665-4F68-4A51-8FFC-57632E3610F7}"/>
                </a:ext>
              </a:extLst>
            </p:cNvPr>
            <p:cNvSpPr/>
            <p:nvPr/>
          </p:nvSpPr>
          <p:spPr>
            <a:xfrm>
              <a:off x="1029562" y="3113163"/>
              <a:ext cx="1485038" cy="2233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F34281A4-E3EF-4C5C-889A-6CDF1D9ED942}"/>
                </a:ext>
              </a:extLst>
            </p:cNvPr>
            <p:cNvSpPr/>
            <p:nvPr/>
          </p:nvSpPr>
          <p:spPr bwMode="auto">
            <a:xfrm>
              <a:off x="958021" y="2165055"/>
              <a:ext cx="5010629" cy="1209399"/>
            </a:xfrm>
            <a:prstGeom prst="rect">
              <a:avLst/>
            </a:prstGeom>
            <a:noFill/>
            <a:ln w="25400" cap="flat" cmpd="sng" algn="ctr">
              <a:solidFill>
                <a:srgbClr val="00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黑体" pitchFamily="2" charset="-122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4B390FB0-68F8-459A-9AC8-12B3D7777BAA}"/>
              </a:ext>
            </a:extLst>
          </p:cNvPr>
          <p:cNvGrpSpPr/>
          <p:nvPr/>
        </p:nvGrpSpPr>
        <p:grpSpPr>
          <a:xfrm>
            <a:off x="9160552" y="3388759"/>
            <a:ext cx="2743200" cy="915195"/>
            <a:chOff x="9160552" y="3335527"/>
            <a:chExt cx="2743200" cy="915195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C572C728-7DDF-40CE-8967-78B984A1A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627486" y="3429000"/>
              <a:ext cx="1802514" cy="258040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2D765F06-DDF4-4EAF-98EB-44E360F6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220200" y="3797892"/>
              <a:ext cx="1255234" cy="377697"/>
            </a:xfrm>
            <a:prstGeom prst="rect">
              <a:avLst/>
            </a:prstGeom>
          </p:spPr>
        </p:pic>
        <p:sp>
          <p:nvSpPr>
            <p:cNvPr id="59" name="Text Box 8">
              <a:extLst>
                <a:ext uri="{FF2B5EF4-FFF2-40B4-BE49-F238E27FC236}">
                  <a16:creationId xmlns:a16="http://schemas.microsoft.com/office/drawing/2014/main" id="{E556118F-738F-4B8D-A61C-34D3B49B5653}"/>
                </a:ext>
              </a:extLst>
            </p:cNvPr>
            <p:cNvSpPr txBox="1"/>
            <p:nvPr/>
          </p:nvSpPr>
          <p:spPr>
            <a:xfrm>
              <a:off x="10439399" y="3733800"/>
              <a:ext cx="1447801" cy="4308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dirty="0">
                  <a:latin typeface="Times New Roman Regular" panose="02020603050405020304" charset="0"/>
                  <a:ea typeface="等线"/>
                  <a:cs typeface="Times New Roman Regular" panose="02020603050405020304" charset="0"/>
                </a:rPr>
                <a:t>solar mass</a:t>
              </a: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904BB539-0D2F-4396-A6A2-A4098A695DEF}"/>
                </a:ext>
              </a:extLst>
            </p:cNvPr>
            <p:cNvSpPr/>
            <p:nvPr/>
          </p:nvSpPr>
          <p:spPr bwMode="auto">
            <a:xfrm>
              <a:off x="9160552" y="3335527"/>
              <a:ext cx="2743200" cy="915195"/>
            </a:xfrm>
            <a:prstGeom prst="rect">
              <a:avLst/>
            </a:prstGeom>
            <a:noFill/>
            <a:ln w="28575" cap="flat" cmpd="sng" algn="ctr">
              <a:solidFill>
                <a:srgbClr val="92270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黑体" pitchFamily="2" charset="-122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FF1CCDA5-B1E3-4C5B-BF79-0EB1102E6C72}"/>
              </a:ext>
            </a:extLst>
          </p:cNvPr>
          <p:cNvGrpSpPr/>
          <p:nvPr/>
        </p:nvGrpSpPr>
        <p:grpSpPr>
          <a:xfrm>
            <a:off x="7600758" y="4984123"/>
            <a:ext cx="3445895" cy="779177"/>
            <a:chOff x="7315200" y="5486400"/>
            <a:chExt cx="3445895" cy="779177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D5042EC-E20C-4B63-8696-44CB7F09C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332095" y="5879806"/>
              <a:ext cx="3429000" cy="385771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E5586D9-19BD-460A-859A-346AC2082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69959" y="5537696"/>
              <a:ext cx="1596887" cy="253504"/>
            </a:xfrm>
            <a:prstGeom prst="rect">
              <a:avLst/>
            </a:prstGeom>
          </p:spPr>
        </p:pic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6BCD7FB7-450C-488C-A0C4-05B71640FEC5}"/>
                </a:ext>
              </a:extLst>
            </p:cNvPr>
            <p:cNvSpPr/>
            <p:nvPr/>
          </p:nvSpPr>
          <p:spPr bwMode="auto">
            <a:xfrm>
              <a:off x="7315200" y="5486400"/>
              <a:ext cx="3445895" cy="779177"/>
            </a:xfrm>
            <a:prstGeom prst="rect">
              <a:avLst/>
            </a:prstGeom>
            <a:noFill/>
            <a:ln w="28575" cap="flat" cmpd="sng" algn="ctr">
              <a:solidFill>
                <a:srgbClr val="92270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黑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9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Heavy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NStars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with M~2M</a:t>
            </a:r>
            <a:r>
              <a:rPr kumimoji="0" lang="en-US" altLang="zh-C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ʘ</a:t>
            </a:r>
            <a:endParaRPr kumimoji="0" lang="zh-CN" alt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93" y="1143001"/>
            <a:ext cx="5506725" cy="59545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92" y="1805825"/>
            <a:ext cx="6075282" cy="69462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54" y="2637938"/>
            <a:ext cx="6184913" cy="92931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643454"/>
            <a:ext cx="6463084" cy="23622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84754" y="4940145"/>
            <a:ext cx="96845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黑体"/>
              <a:cs typeface="+mn-cs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16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CAD78C-24AB-48AD-9166-F12CE6E7A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2851" y="5352989"/>
            <a:ext cx="3468549" cy="285811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29DA67D-6BC3-43BF-96B6-03DA6F7EF0D4}"/>
              </a:ext>
            </a:extLst>
          </p:cNvPr>
          <p:cNvGrpSpPr/>
          <p:nvPr/>
        </p:nvGrpSpPr>
        <p:grpSpPr>
          <a:xfrm>
            <a:off x="6738203" y="1219200"/>
            <a:ext cx="5278104" cy="3953806"/>
            <a:chOff x="6738203" y="1219200"/>
            <a:chExt cx="5278104" cy="39538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8203" y="1219200"/>
              <a:ext cx="5154624" cy="1420734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B45858C-A64A-4DE5-8F59-85AD0E2C653A}"/>
                </a:ext>
              </a:extLst>
            </p:cNvPr>
            <p:cNvGrpSpPr/>
            <p:nvPr/>
          </p:nvGrpSpPr>
          <p:grpSpPr>
            <a:xfrm>
              <a:off x="6865893" y="2667000"/>
              <a:ext cx="5150414" cy="2506006"/>
              <a:chOff x="6865893" y="3132794"/>
              <a:chExt cx="5150414" cy="2506006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5893" y="3132794"/>
                <a:ext cx="5150414" cy="2506006"/>
              </a:xfrm>
              <a:prstGeom prst="rect">
                <a:avLst/>
              </a:prstGeom>
            </p:spPr>
          </p:pic>
          <p:sp>
            <p:nvSpPr>
              <p:cNvPr id="12" name="矩形 11"/>
              <p:cNvSpPr/>
              <p:nvPr/>
            </p:nvSpPr>
            <p:spPr>
              <a:xfrm>
                <a:off x="9441100" y="4313235"/>
                <a:ext cx="998300" cy="2342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黑体"/>
                  <a:cs typeface="+mn-cs"/>
                </a:endParaRPr>
              </a:p>
            </p:txBody>
          </p:sp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847C7A90-2DCE-4A53-9163-70795BC9D3F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48600" y="4648200"/>
                <a:ext cx="914400" cy="0"/>
              </a:xfrm>
              <a:prstGeom prst="line">
                <a:avLst/>
              </a:prstGeom>
              <a:solidFill>
                <a:srgbClr val="DDDDDD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FCA665F0-CE3F-4EE1-A48C-E8FB026DD3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6127049"/>
            <a:ext cx="6509603" cy="273751"/>
          </a:xfrm>
          <a:prstGeom prst="rect">
            <a:avLst/>
          </a:prstGeom>
        </p:spPr>
      </p:pic>
      <p:sp>
        <p:nvSpPr>
          <p:cNvPr id="17" name="文本框 4">
            <a:extLst>
              <a:ext uri="{FF2B5EF4-FFF2-40B4-BE49-F238E27FC236}">
                <a16:creationId xmlns:a16="http://schemas.microsoft.com/office/drawing/2014/main" id="{A89E3410-A7EC-41B8-9D62-34A4FCC56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827" y="5707559"/>
            <a:ext cx="54259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800"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400"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000"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>
                <a:solidFill>
                  <a:schemeClr val="tx1"/>
                </a:solidFill>
                <a:latin typeface="等线 Light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Heaviest </a:t>
            </a:r>
            <a:r>
              <a:rPr lang="en-US" altLang="zh-CN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Nstar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observed so far with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precise mass from radio-timing observation</a:t>
            </a:r>
            <a:endParaRPr lang="zh-CN" altLang="en-US" sz="22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 sz="3600" dirty="0">
                <a:solidFill>
                  <a:srgbClr val="132584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Outline</a:t>
            </a:r>
            <a:endParaRPr kumimoji="1" lang="zh-CN" altLang="en-US" sz="3600" dirty="0">
              <a:solidFill>
                <a:srgbClr val="132584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0CE096F-EF73-4266-A4EC-100039E73316}"/>
              </a:ext>
            </a:extLst>
          </p:cNvPr>
          <p:cNvSpPr/>
          <p:nvPr/>
        </p:nvSpPr>
        <p:spPr>
          <a:xfrm>
            <a:off x="2133600" y="2057400"/>
            <a:ext cx="8991600" cy="2246769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609600" indent="-609600" algn="l"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Symmetry Energy (Esym) – Nuclear Matter EOS</a:t>
            </a:r>
          </a:p>
          <a:p>
            <a:pPr marL="609600" indent="-609600" algn="l"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Star verses Quark Star – Multi-Messenger Data + Nuclear Physics</a:t>
            </a:r>
          </a:p>
          <a:p>
            <a:pPr marL="609600" indent="-609600" algn="l">
              <a:buFont typeface="Wingdings" panose="05000000000000000000" pitchFamily="2" charset="2"/>
              <a:buChar char="n"/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Density Behavior of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Esym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Conclusions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lang="en-US" altLang="zh-CN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sz="2800" b="1" dirty="0">
                <a:solidFill>
                  <a:schemeClr val="accent2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NICER: Mass-Radius Measurement</a:t>
            </a:r>
            <a:endParaRPr lang="zh-CN" alt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000000"/>
                </a:solidFill>
              </a:rPr>
              <a:t>p. 17</a:t>
            </a:r>
            <a:endParaRPr lang="zh-CN" altLang="en-US" sz="2200" dirty="0">
              <a:solidFill>
                <a:srgbClr val="000000"/>
              </a:solidFill>
            </a:endParaRPr>
          </a:p>
        </p:txBody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id="{9E51A6CD-6054-4E25-8B6A-A94B30C01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4118042" cy="2286000"/>
          </a:xfrm>
          <a:prstGeom prst="rect">
            <a:avLst/>
          </a:prstGeom>
        </p:spPr>
      </p:pic>
      <p:sp>
        <p:nvSpPr>
          <p:cNvPr id="25" name="Text Box 12">
            <a:extLst>
              <a:ext uri="{FF2B5EF4-FFF2-40B4-BE49-F238E27FC236}">
                <a16:creationId xmlns:a16="http://schemas.microsoft.com/office/drawing/2014/main" id="{64A7D5A1-C147-48BD-8A34-552ED511A7FD}"/>
              </a:ext>
            </a:extLst>
          </p:cNvPr>
          <p:cNvSpPr txBox="1"/>
          <p:nvPr/>
        </p:nvSpPr>
        <p:spPr>
          <a:xfrm>
            <a:off x="238760" y="3670220"/>
            <a:ext cx="402844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FF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https://physics.aps.org/articles/v14/64</a:t>
            </a: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62FC81E9-D816-41DF-A57E-4EE2C89156E4}"/>
              </a:ext>
            </a:extLst>
          </p:cNvPr>
          <p:cNvSpPr txBox="1"/>
          <p:nvPr/>
        </p:nvSpPr>
        <p:spPr>
          <a:xfrm>
            <a:off x="238760" y="4382651"/>
            <a:ext cx="348805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FF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NICER</a:t>
            </a:r>
            <a:r>
              <a:rPr lang="en-US" sz="2000" b="1" dirty="0">
                <a:solidFill>
                  <a:srgbClr val="000000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FF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N</a:t>
            </a:r>
            <a:r>
              <a:rPr lang="en-US" sz="2000" b="1" dirty="0">
                <a:solidFill>
                  <a:srgbClr val="000000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eutron star </a:t>
            </a:r>
            <a:r>
              <a:rPr lang="en-US" sz="2000" b="1" dirty="0">
                <a:solidFill>
                  <a:srgbClr val="FF00FF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I</a:t>
            </a:r>
            <a:r>
              <a:rPr lang="en-US" sz="2000" b="1" dirty="0">
                <a:solidFill>
                  <a:srgbClr val="000000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nterior </a:t>
            </a:r>
            <a:r>
              <a:rPr lang="en-US" sz="2000" b="1" dirty="0">
                <a:solidFill>
                  <a:srgbClr val="FF00FF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C</a:t>
            </a:r>
            <a:r>
              <a:rPr lang="en-US" sz="2000" b="1" dirty="0">
                <a:solidFill>
                  <a:srgbClr val="000000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omposition </a:t>
            </a:r>
            <a:r>
              <a:rPr lang="en-US" sz="2000" b="1" dirty="0" err="1">
                <a:solidFill>
                  <a:srgbClr val="FF00FF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E</a:t>
            </a:r>
            <a:r>
              <a:rPr lang="en-US" sz="2000" b="1" dirty="0" err="1">
                <a:solidFill>
                  <a:srgbClr val="000000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xplore</a:t>
            </a:r>
            <a:r>
              <a:rPr lang="en-US" sz="2000" b="1" dirty="0" err="1">
                <a:solidFill>
                  <a:srgbClr val="FF00FF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R</a:t>
            </a:r>
            <a:endParaRPr lang="en-US" sz="2000" b="1" dirty="0">
              <a:solidFill>
                <a:srgbClr val="FF00FF"/>
              </a:solidFill>
              <a:latin typeface="Times New Roman Regular" panose="02020603050405020304" charset="0"/>
              <a:ea typeface="等线"/>
              <a:cs typeface="Times New Roman Regular" panose="0202060305040502030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Times New Roman Regular" panose="02020603050405020304" charset="0"/>
              <a:ea typeface="等线"/>
              <a:cs typeface="Times New Roman Regular" panose="0202060305040502030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tracking the </a:t>
            </a:r>
            <a:r>
              <a:rPr lang="en-US" sz="2000" b="1" dirty="0">
                <a:solidFill>
                  <a:srgbClr val="FF0000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x-ray</a:t>
            </a:r>
            <a:r>
              <a:rPr lang="en-US" sz="2000" b="1" dirty="0">
                <a:solidFill>
                  <a:srgbClr val="000000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 emission from “hot spots”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4082FCF-199B-4B06-B528-E412A58FD49D}"/>
              </a:ext>
            </a:extLst>
          </p:cNvPr>
          <p:cNvGrpSpPr/>
          <p:nvPr/>
        </p:nvGrpSpPr>
        <p:grpSpPr>
          <a:xfrm>
            <a:off x="4369435" y="1219200"/>
            <a:ext cx="7670165" cy="5264153"/>
            <a:chOff x="4369435" y="1219200"/>
            <a:chExt cx="7670165" cy="5264153"/>
          </a:xfrm>
        </p:grpSpPr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6E732DA3-F7F4-48C6-A0FB-DC74C8A697B4}"/>
                </a:ext>
              </a:extLst>
            </p:cNvPr>
            <p:cNvSpPr txBox="1"/>
            <p:nvPr/>
          </p:nvSpPr>
          <p:spPr>
            <a:xfrm>
              <a:off x="4906011" y="4197985"/>
              <a:ext cx="2724150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0000FF"/>
                  </a:solidFill>
                  <a:latin typeface="Times New Roman Regular" panose="02020603050405020304" charset="0"/>
                  <a:ea typeface="等线"/>
                  <a:cs typeface="Times New Roman Regular" panose="02020603050405020304" charset="0"/>
                </a:rPr>
                <a:t>Miller et al., </a:t>
              </a:r>
              <a:r>
                <a:rPr lang="en-US" sz="1800" b="1" dirty="0" err="1">
                  <a:solidFill>
                    <a:srgbClr val="0000FF"/>
                  </a:solidFill>
                  <a:latin typeface="Times New Roman Regular" panose="02020603050405020304" charset="0"/>
                  <a:ea typeface="等线"/>
                  <a:cs typeface="Times New Roman Regular" panose="02020603050405020304" charset="0"/>
                </a:rPr>
                <a:t>ApJL</a:t>
              </a:r>
              <a:r>
                <a:rPr lang="en-US" sz="1800" b="1" dirty="0">
                  <a:solidFill>
                    <a:srgbClr val="0000FF"/>
                  </a:solidFill>
                  <a:latin typeface="Times New Roman Regular" panose="02020603050405020304" charset="0"/>
                  <a:ea typeface="等线"/>
                  <a:cs typeface="Times New Roman Regular" panose="02020603050405020304" charset="0"/>
                </a:rPr>
                <a:t>, 2021</a:t>
              </a:r>
            </a:p>
          </p:txBody>
        </p:sp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B344A59E-1385-40D2-9D0C-8A09EA99B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1970" y="1219200"/>
              <a:ext cx="3488055" cy="2994025"/>
            </a:xfrm>
            <a:prstGeom prst="rect">
              <a:avLst/>
            </a:prstGeom>
          </p:spPr>
        </p:pic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29238591-19C0-4689-AE17-F43DD15E8375}"/>
                </a:ext>
              </a:extLst>
            </p:cNvPr>
            <p:cNvSpPr txBox="1"/>
            <p:nvPr/>
          </p:nvSpPr>
          <p:spPr>
            <a:xfrm>
              <a:off x="8500745" y="4202430"/>
              <a:ext cx="2634615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0000FF"/>
                  </a:solidFill>
                  <a:latin typeface="Times New Roman Regular" panose="02020603050405020304" charset="0"/>
                  <a:ea typeface="等线"/>
                  <a:cs typeface="Times New Roman Regular" panose="02020603050405020304" charset="0"/>
                </a:rPr>
                <a:t>Miller et al., </a:t>
              </a:r>
              <a:r>
                <a:rPr lang="en-US" sz="1800" b="1" dirty="0" err="1">
                  <a:solidFill>
                    <a:srgbClr val="0000FF"/>
                  </a:solidFill>
                  <a:latin typeface="Times New Roman Regular" panose="02020603050405020304" charset="0"/>
                  <a:ea typeface="等线"/>
                  <a:cs typeface="Times New Roman Regular" panose="02020603050405020304" charset="0"/>
                </a:rPr>
                <a:t>ApJL</a:t>
              </a:r>
              <a:r>
                <a:rPr lang="en-US" sz="1800" b="1" dirty="0">
                  <a:solidFill>
                    <a:srgbClr val="0000FF"/>
                  </a:solidFill>
                  <a:latin typeface="Times New Roman Regular" panose="02020603050405020304" charset="0"/>
                  <a:ea typeface="等线"/>
                  <a:cs typeface="Times New Roman Regular" panose="02020603050405020304" charset="0"/>
                </a:rPr>
                <a:t>, 2019</a:t>
              </a:r>
            </a:p>
          </p:txBody>
        </p:sp>
        <p:pic>
          <p:nvPicPr>
            <p:cNvPr id="26" name="334E55B0-647D-440b-865C-3EC943EB4CBC-1" descr="/private/var/folders/bg/sw5pkvxj5wb3zmz2q3t8q9s40000gn/T/com.kingsoft.wpsoffice.mac/wpsoffice.hcLPpnwpsoffice">
              <a:extLst>
                <a:ext uri="{FF2B5EF4-FFF2-40B4-BE49-F238E27FC236}">
                  <a16:creationId xmlns:a16="http://schemas.microsoft.com/office/drawing/2014/main" id="{412FB72D-AF6B-4424-8AF4-5E7390FC1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3160" y="5085297"/>
              <a:ext cx="5308600" cy="238125"/>
            </a:xfrm>
            <a:prstGeom prst="rect">
              <a:avLst/>
            </a:prstGeom>
          </p:spPr>
        </p:pic>
        <p:pic>
          <p:nvPicPr>
            <p:cNvPr id="27" name="334E55B0-647D-440b-865C-3EC943EB4CBC-2" descr="/private/var/folders/bg/sw5pkvxj5wb3zmz2q3t8q9s40000gn/T/com.kingsoft.wpsoffice.mac/wpsoffice.YiRWovwpsoffice">
              <a:extLst>
                <a:ext uri="{FF2B5EF4-FFF2-40B4-BE49-F238E27FC236}">
                  <a16:creationId xmlns:a16="http://schemas.microsoft.com/office/drawing/2014/main" id="{7642B89D-44BC-491E-A344-004C6E580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3160" y="4720352"/>
              <a:ext cx="5191125" cy="238760"/>
            </a:xfrm>
            <a:prstGeom prst="rect">
              <a:avLst/>
            </a:prstGeom>
          </p:spPr>
        </p:pic>
        <p:sp>
          <p:nvSpPr>
            <p:cNvPr id="29" name="Text Box 5">
              <a:extLst>
                <a:ext uri="{FF2B5EF4-FFF2-40B4-BE49-F238E27FC236}">
                  <a16:creationId xmlns:a16="http://schemas.microsoft.com/office/drawing/2014/main" id="{E4198BB8-E2E2-456A-A405-49A5E25EFD63}"/>
                </a:ext>
              </a:extLst>
            </p:cNvPr>
            <p:cNvSpPr txBox="1"/>
            <p:nvPr/>
          </p:nvSpPr>
          <p:spPr>
            <a:xfrm>
              <a:off x="5648960" y="5375513"/>
              <a:ext cx="434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004098"/>
                  </a:solidFill>
                  <a:latin typeface="Times New Roman Regular" panose="02020603050405020304" charset="0"/>
                  <a:ea typeface="等线"/>
                  <a:cs typeface="Times New Roman Regular" panose="02020603050405020304" charset="0"/>
                </a:rPr>
                <a:t>Posterior samples are publicly available!</a:t>
              </a:r>
            </a:p>
          </p:txBody>
        </p:sp>
        <p:pic>
          <p:nvPicPr>
            <p:cNvPr id="30" name="334E55B0-647D-440b-865C-3EC943EB4CBC-22" descr="/private/var/folders/bg/sw5pkvxj5wb3zmz2q3t8q9s40000gn/T/com.kingsoft.wpsoffice.mac/wpsoffice.uAfwGiwpsoffice">
              <a:extLst>
                <a:ext uri="{FF2B5EF4-FFF2-40B4-BE49-F238E27FC236}">
                  <a16:creationId xmlns:a16="http://schemas.microsoft.com/office/drawing/2014/main" id="{4821E968-60E9-452E-97DF-753A16966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6165" y="5965611"/>
              <a:ext cx="4623435" cy="294005"/>
            </a:xfrm>
            <a:prstGeom prst="rect">
              <a:avLst/>
            </a:prstGeom>
          </p:spPr>
        </p:pic>
        <p:sp>
          <p:nvSpPr>
            <p:cNvPr id="31" name="Text Box 14">
              <a:extLst>
                <a:ext uri="{FF2B5EF4-FFF2-40B4-BE49-F238E27FC236}">
                  <a16:creationId xmlns:a16="http://schemas.microsoft.com/office/drawing/2014/main" id="{97CCCCD3-426A-441E-B7A9-D07AB45BA117}"/>
                </a:ext>
              </a:extLst>
            </p:cNvPr>
            <p:cNvSpPr txBox="1"/>
            <p:nvPr/>
          </p:nvSpPr>
          <p:spPr>
            <a:xfrm>
              <a:off x="4627880" y="5838193"/>
              <a:ext cx="286702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08300"/>
                  </a:solidFill>
                  <a:latin typeface="Times New Roman Regular" panose="02020603050405020304" charset="0"/>
                  <a:ea typeface="等线"/>
                  <a:cs typeface="Times New Roman Regular" panose="02020603050405020304" charset="0"/>
                </a:rPr>
                <a:t>Likelihood of 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08300"/>
                  </a:solidFill>
                  <a:latin typeface="Times New Roman Regular" panose="02020603050405020304" charset="0"/>
                  <a:ea typeface="等线"/>
                  <a:cs typeface="Times New Roman Regular" panose="02020603050405020304" charset="0"/>
                </a:rPr>
                <a:t>mass-radius measurements</a:t>
              </a:r>
            </a:p>
          </p:txBody>
        </p:sp>
        <p:pic>
          <p:nvPicPr>
            <p:cNvPr id="32" name="Picture 1">
              <a:extLst>
                <a:ext uri="{FF2B5EF4-FFF2-40B4-BE49-F238E27FC236}">
                  <a16:creationId xmlns:a16="http://schemas.microsoft.com/office/drawing/2014/main" id="{3453C307-4B98-45CB-8D18-82E601E7D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69435" y="1278890"/>
              <a:ext cx="3126105" cy="2985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517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24201" y="838200"/>
            <a:ext cx="6400799" cy="517110"/>
          </a:xfrm>
        </p:spPr>
        <p:txBody>
          <a:bodyPr>
            <a:normAutofit/>
          </a:bodyPr>
          <a:lstStyle/>
          <a:p>
            <a:pPr algn="ctr"/>
            <a:r>
              <a:rPr lang="en-US" altLang="zh-CN" sz="2200" dirty="0">
                <a:solidFill>
                  <a:srgbClr val="FF00FF"/>
                </a:solidFill>
              </a:rPr>
              <a:t>Pulsars</a:t>
            </a:r>
            <a:r>
              <a:rPr lang="en-US" altLang="zh-CN" sz="2200" dirty="0">
                <a:solidFill>
                  <a:srgbClr val="C00000"/>
                </a:solidFill>
              </a:rPr>
              <a:t>: Neutron Stars? Quark Stars? Others?</a:t>
            </a:r>
            <a:endParaRPr lang="zh-CN" altLang="en-US" sz="2200" dirty="0">
              <a:solidFill>
                <a:srgbClr val="C00000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091D24E-3370-47D5-98FB-FD5AA3A9453B}"/>
              </a:ext>
            </a:extLst>
          </p:cNvPr>
          <p:cNvGrpSpPr/>
          <p:nvPr/>
        </p:nvGrpSpPr>
        <p:grpSpPr>
          <a:xfrm>
            <a:off x="7645685" y="1882101"/>
            <a:ext cx="4423841" cy="3604298"/>
            <a:chOff x="4038600" y="1533817"/>
            <a:chExt cx="4423841" cy="360429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38600" y="2161526"/>
              <a:ext cx="4241136" cy="2976589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</p:pic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4081781" y="1533817"/>
              <a:ext cx="4380660" cy="525401"/>
            </a:xfrm>
            <a:prstGeom prst="rect">
              <a:avLst/>
            </a:prstGeom>
            <a:solidFill>
              <a:schemeClr val="bg1"/>
            </a:solidFill>
            <a:ln w="28575" algn="ctr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rgbClr val="3333FF"/>
                  </a:solidFill>
                  <a:latin typeface="Times New Roman" pitchFamily="18" charset="0"/>
                </a:rPr>
                <a:t>V.E. </a:t>
              </a:r>
              <a:r>
                <a:rPr lang="en-US" altLang="zh-CN" sz="1400" b="1" dirty="0" err="1">
                  <a:solidFill>
                    <a:srgbClr val="3333FF"/>
                  </a:solidFill>
                  <a:latin typeface="Times New Roman" pitchFamily="18" charset="0"/>
                </a:rPr>
                <a:t>Fortov</a:t>
              </a:r>
              <a:r>
                <a:rPr lang="en-US" altLang="zh-CN" sz="1400" b="1" dirty="0">
                  <a:solidFill>
                    <a:srgbClr val="3333FF"/>
                  </a:solidFill>
                  <a:latin typeface="Times New Roman" pitchFamily="18" charset="0"/>
                </a:rPr>
                <a:t>, Extreme States of Matter – on Earth and </a:t>
              </a:r>
            </a:p>
            <a:p>
              <a:pPr algn="l"/>
              <a:r>
                <a:rPr lang="en-US" altLang="zh-CN" sz="1400" b="1" dirty="0">
                  <a:solidFill>
                    <a:srgbClr val="3333FF"/>
                  </a:solidFill>
                  <a:latin typeface="Times New Roman" pitchFamily="18" charset="0"/>
                </a:rPr>
                <a:t>in the Cosmos, Springer-</a:t>
              </a:r>
              <a:r>
                <a:rPr lang="en-US" altLang="zh-CN" sz="1400" b="1" dirty="0" err="1">
                  <a:solidFill>
                    <a:srgbClr val="3333FF"/>
                  </a:solidFill>
                  <a:latin typeface="Times New Roman" pitchFamily="18" charset="0"/>
                </a:rPr>
                <a:t>Verlag</a:t>
              </a:r>
              <a:r>
                <a:rPr lang="en-US" altLang="zh-CN" sz="1400" b="1" dirty="0">
                  <a:solidFill>
                    <a:srgbClr val="3333FF"/>
                  </a:solidFill>
                  <a:latin typeface="Times New Roman" pitchFamily="18" charset="0"/>
                </a:rPr>
                <a:t> Berlin Heidelberg 2011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E9F35A3-7337-4550-A257-9E7A9970F715}"/>
              </a:ext>
            </a:extLst>
          </p:cNvPr>
          <p:cNvGrpSpPr/>
          <p:nvPr/>
        </p:nvGrpSpPr>
        <p:grpSpPr>
          <a:xfrm>
            <a:off x="228600" y="1601688"/>
            <a:ext cx="3796588" cy="4722912"/>
            <a:chOff x="76200" y="1601688"/>
            <a:chExt cx="3796588" cy="4722912"/>
          </a:xfrm>
        </p:grpSpPr>
        <p:pic>
          <p:nvPicPr>
            <p:cNvPr id="16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091658"/>
              <a:ext cx="3796588" cy="278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4"/>
            <p:cNvSpPr txBox="1">
              <a:spLocks noChangeArrowheads="1"/>
            </p:cNvSpPr>
            <p:nvPr/>
          </p:nvSpPr>
          <p:spPr bwMode="auto">
            <a:xfrm>
              <a:off x="688729" y="1601688"/>
              <a:ext cx="2514600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400" b="1" dirty="0">
                  <a:solidFill>
                    <a:srgbClr val="3333FF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F. Weber, </a:t>
              </a:r>
              <a:r>
                <a:rPr lang="en-US" altLang="zh-CN" sz="1400" b="1" dirty="0">
                  <a:solidFill>
                    <a:srgbClr val="0000FF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PPNP54,  193 (2005)</a:t>
              </a:r>
              <a:endParaRPr lang="zh-CN" altLang="en-US" sz="14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14"/>
            <p:cNvSpPr txBox="1">
              <a:spLocks noChangeArrowheads="1"/>
            </p:cNvSpPr>
            <p:nvPr/>
          </p:nvSpPr>
          <p:spPr bwMode="auto">
            <a:xfrm>
              <a:off x="152400" y="5124271"/>
              <a:ext cx="3428897" cy="120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rgbClr val="3333FF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Mass: ~ 1.4 M</a:t>
              </a:r>
              <a:r>
                <a:rPr lang="en-US" altLang="zh-CN" sz="1800" b="1" baseline="-25000" dirty="0">
                  <a:solidFill>
                    <a:srgbClr val="0000F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⊙</a:t>
              </a:r>
              <a:r>
                <a:rPr lang="en-US" altLang="zh-CN" sz="1800" b="1" dirty="0">
                  <a:solidFill>
                    <a:srgbClr val="0000FF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, Radius: ~ 10 km</a:t>
              </a:r>
            </a:p>
            <a:p>
              <a:pPr algn="l"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rgbClr val="0000FF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Extremely neutron-rich matter</a:t>
              </a:r>
            </a:p>
            <a:p>
              <a:pPr algn="l"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rgbClr val="0000FF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Density at the center: ~ 6</a:t>
              </a:r>
              <a:r>
                <a:rPr lang="el-GR" altLang="zh-CN" sz="1800" b="1" dirty="0">
                  <a:solidFill>
                    <a:srgbClr val="0000FF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ρ</a:t>
              </a:r>
              <a:r>
                <a:rPr lang="en-US" altLang="zh-CN" sz="1800" b="1" baseline="-25000" dirty="0">
                  <a:solidFill>
                    <a:srgbClr val="0000FF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0</a:t>
              </a:r>
            </a:p>
            <a:p>
              <a:pPr algn="l">
                <a:spcBef>
                  <a:spcPct val="0"/>
                </a:spcBef>
                <a:buNone/>
              </a:pPr>
              <a:r>
                <a:rPr lang="en-US" altLang="zh-CN" sz="1800" b="1" dirty="0">
                  <a:solidFill>
                    <a:srgbClr val="0000FF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Average density: ~ 2.5</a:t>
              </a:r>
              <a:r>
                <a:rPr lang="el-GR" altLang="zh-CN" sz="1800" b="1" dirty="0">
                  <a:solidFill>
                    <a:srgbClr val="0000FF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ρ</a:t>
              </a:r>
              <a:r>
                <a:rPr lang="en-US" altLang="zh-CN" sz="1800" b="1" baseline="-25000" dirty="0">
                  <a:solidFill>
                    <a:srgbClr val="0000FF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Composition of Neutron Star Matter</a:t>
            </a:r>
            <a:endParaRPr lang="zh-CN" alt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4"/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18</a:t>
            </a:r>
            <a:endParaRPr lang="zh-CN" altLang="en-US" sz="22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050D00E-5310-4A38-AF64-920857F8C624}"/>
              </a:ext>
            </a:extLst>
          </p:cNvPr>
          <p:cNvSpPr txBox="1"/>
          <p:nvPr/>
        </p:nvSpPr>
        <p:spPr>
          <a:xfrm>
            <a:off x="3505200" y="5830669"/>
            <a:ext cx="7620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MR9"/>
              </a:rPr>
              <a:t>Bodmer-Witten-</a:t>
            </a:r>
            <a:r>
              <a:rPr lang="en-US" altLang="zh-CN" sz="1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MR9"/>
              </a:rPr>
              <a:t>Terazawa</a:t>
            </a:r>
            <a:r>
              <a:rPr lang="en-US" altLang="zh-CN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MR9"/>
              </a:rPr>
              <a:t> </a:t>
            </a:r>
            <a:r>
              <a:rPr lang="en-US" altLang="zh-CN" sz="1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MR9"/>
              </a:rPr>
              <a:t>C</a:t>
            </a:r>
            <a:r>
              <a:rPr lang="en-US" altLang="zh-CN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MR10"/>
              </a:rPr>
              <a:t>onjecture</a:t>
            </a:r>
            <a:r>
              <a:rPr lang="en-US" altLang="zh-CN" sz="1800" b="1" kern="0" dirty="0">
                <a:latin typeface="Times New Roman" panose="02020603050405020304" pitchFamily="18" charset="0"/>
                <a:ea typeface="CMR10"/>
              </a:rPr>
              <a:t>:</a:t>
            </a:r>
          </a:p>
          <a:p>
            <a:pPr algn="l"/>
            <a:r>
              <a:rPr lang="en-US" altLang="zh-CN" sz="1800" b="1" kern="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MR10"/>
              </a:rPr>
              <a:t>the </a:t>
            </a:r>
            <a:r>
              <a:rPr lang="en-US" altLang="zh-CN" sz="1800" b="1" kern="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MR9"/>
              </a:rPr>
              <a:t>deconfined strange </a:t>
            </a:r>
            <a:r>
              <a:rPr lang="en-US" altLang="zh-CN" sz="1800" b="1" kern="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MR10"/>
              </a:rPr>
              <a:t>quark matter could be the true ground state of QCD</a:t>
            </a:r>
            <a:endParaRPr lang="zh-CN" altLang="en-US" sz="1800" b="1" dirty="0">
              <a:solidFill>
                <a:schemeClr val="accent2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347F2FF-A582-424B-8CDA-674519877BEB}"/>
              </a:ext>
            </a:extLst>
          </p:cNvPr>
          <p:cNvGrpSpPr/>
          <p:nvPr/>
        </p:nvGrpSpPr>
        <p:grpSpPr>
          <a:xfrm>
            <a:off x="3927296" y="1219200"/>
            <a:ext cx="3124200" cy="2262328"/>
            <a:chOff x="3927296" y="1219200"/>
            <a:chExt cx="3124200" cy="2262328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22A20A74-7FFA-4737-9AA2-57B761E954D3}"/>
                </a:ext>
              </a:extLst>
            </p:cNvPr>
            <p:cNvGrpSpPr/>
            <p:nvPr/>
          </p:nvGrpSpPr>
          <p:grpSpPr>
            <a:xfrm>
              <a:off x="3927296" y="1524000"/>
              <a:ext cx="3124200" cy="1957528"/>
              <a:chOff x="4038600" y="1600200"/>
              <a:chExt cx="3124200" cy="1957528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C06FB6D3-9276-445A-8B87-271B47587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8600" y="1600200"/>
                <a:ext cx="1596156" cy="1957528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1DBE3311-A0D8-4095-AC0C-C36F78D6D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14872" y="1615192"/>
                <a:ext cx="1347928" cy="1942535"/>
              </a:xfrm>
              <a:prstGeom prst="rect">
                <a:avLst/>
              </a:prstGeom>
            </p:spPr>
          </p:pic>
        </p:grpSp>
        <p:sp>
          <p:nvSpPr>
            <p:cNvPr id="21" name="标题 1">
              <a:extLst>
                <a:ext uri="{FF2B5EF4-FFF2-40B4-BE49-F238E27FC236}">
                  <a16:creationId xmlns:a16="http://schemas.microsoft.com/office/drawing/2014/main" id="{2AFEA232-DC0B-4D66-AC06-C6D7275869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86163" y="1219200"/>
              <a:ext cx="1564122" cy="4427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vert="horz" wrap="square" lIns="91440" tIns="54000" rIns="91440" bIns="45720" numCol="1" anchor="t" anchorCtr="1" compatLnSpc="1">
              <a:prstTxWarp prst="textNoShape">
                <a:avLst/>
              </a:prstTxWarp>
              <a:norm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9pPr>
            </a:lstStyle>
            <a:p>
              <a:r>
                <a:rPr lang="en-US" altLang="zh-CN" sz="1800" kern="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Stars</a:t>
              </a:r>
              <a:endParaRPr lang="zh-CN" altLang="en-US" sz="180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30F5EF6-A80A-44C4-A751-529110190424}"/>
              </a:ext>
            </a:extLst>
          </p:cNvPr>
          <p:cNvGrpSpPr/>
          <p:nvPr/>
        </p:nvGrpSpPr>
        <p:grpSpPr>
          <a:xfrm>
            <a:off x="4084195" y="3386327"/>
            <a:ext cx="1412479" cy="2206942"/>
            <a:chOff x="4084195" y="3386327"/>
            <a:chExt cx="1412479" cy="220694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41C9C65-3291-48A2-8198-82E7D8375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84195" y="3737112"/>
              <a:ext cx="1412479" cy="1856157"/>
            </a:xfrm>
            <a:prstGeom prst="rect">
              <a:avLst/>
            </a:prstGeom>
          </p:spPr>
        </p:pic>
        <p:sp>
          <p:nvSpPr>
            <p:cNvPr id="22" name="标题 1">
              <a:extLst>
                <a:ext uri="{FF2B5EF4-FFF2-40B4-BE49-F238E27FC236}">
                  <a16:creationId xmlns:a16="http://schemas.microsoft.com/office/drawing/2014/main" id="{ADF0A12D-F24E-4031-8D0D-1C577EC97E6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84195" y="3386327"/>
              <a:ext cx="1412479" cy="3628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vert="horz" wrap="square" lIns="91440" tIns="54000" rIns="91440" bIns="45720" numCol="1" anchor="t" anchorCtr="1" compatLnSpc="1">
              <a:prstTxWarp prst="textNoShape">
                <a:avLst/>
              </a:prstTxWarp>
              <a:normAutofit lnSpcReduction="10000"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33984"/>
                  </a:solidFill>
                  <a:latin typeface="Arial" charset="0"/>
                  <a:ea typeface="华文新魏" pitchFamily="2" charset="-122"/>
                </a:defRPr>
              </a:lvl9pPr>
            </a:lstStyle>
            <a:p>
              <a:r>
                <a:rPr lang="en-US" altLang="zh-CN" sz="18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Quark Stars</a:t>
              </a:r>
              <a:endParaRPr lang="zh-CN" altLang="en-US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916AD54-6B39-4EF8-94E5-19F3D5C4A955}"/>
              </a:ext>
            </a:extLst>
          </p:cNvPr>
          <p:cNvGrpSpPr/>
          <p:nvPr/>
        </p:nvGrpSpPr>
        <p:grpSpPr>
          <a:xfrm>
            <a:off x="4038600" y="3352800"/>
            <a:ext cx="3349879" cy="2514600"/>
            <a:chOff x="4038600" y="3352800"/>
            <a:chExt cx="3349879" cy="251460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2924FCD9-C367-49C6-93EB-0EB901125722}"/>
                </a:ext>
              </a:extLst>
            </p:cNvPr>
            <p:cNvGrpSpPr/>
            <p:nvPr/>
          </p:nvGrpSpPr>
          <p:grpSpPr>
            <a:xfrm>
              <a:off x="5512085" y="3352800"/>
              <a:ext cx="1876394" cy="2235485"/>
              <a:chOff x="5512085" y="3352800"/>
              <a:chExt cx="1876394" cy="2235485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5FC151E5-5C28-4C06-92DA-A0DFBB67C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3842" y="3732128"/>
                <a:ext cx="1384202" cy="1856157"/>
              </a:xfrm>
              <a:prstGeom prst="rect">
                <a:avLst/>
              </a:prstGeom>
            </p:spPr>
          </p:pic>
          <p:sp>
            <p:nvSpPr>
              <p:cNvPr id="23" name="标题 1">
                <a:extLst>
                  <a:ext uri="{FF2B5EF4-FFF2-40B4-BE49-F238E27FC236}">
                    <a16:creationId xmlns:a16="http://schemas.microsoft.com/office/drawing/2014/main" id="{25CCD388-33B3-4893-93DA-7879A267904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512085" y="3352800"/>
                <a:ext cx="1876394" cy="44276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vert="horz" wrap="square" lIns="91440" tIns="54000" rIns="91440" bIns="45720" numCol="1" anchor="t" anchorCtr="1" compatLnSpc="1">
                <a:prstTxWarp prst="textNoShape">
                  <a:avLst/>
                </a:prstTxWarp>
                <a:normAutofit/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133984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133984"/>
                    </a:solidFill>
                    <a:latin typeface="Arial" charset="0"/>
                    <a:ea typeface="华文新魏" pitchFamily="2" charset="-122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133984"/>
                    </a:solidFill>
                    <a:latin typeface="Arial" charset="0"/>
                    <a:ea typeface="华文新魏" pitchFamily="2" charset="-122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133984"/>
                    </a:solidFill>
                    <a:latin typeface="Arial" charset="0"/>
                    <a:ea typeface="华文新魏" pitchFamily="2" charset="-122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133984"/>
                    </a:solidFill>
                    <a:latin typeface="Arial" charset="0"/>
                    <a:ea typeface="华文新魏" pitchFamily="2" charset="-122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133984"/>
                    </a:solidFill>
                    <a:latin typeface="Arial" charset="0"/>
                    <a:ea typeface="华文新魏" pitchFamily="2" charset="-122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133984"/>
                    </a:solidFill>
                    <a:latin typeface="Arial" charset="0"/>
                    <a:ea typeface="华文新魏" pitchFamily="2" charset="-122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133984"/>
                    </a:solidFill>
                    <a:latin typeface="Arial" charset="0"/>
                    <a:ea typeface="华文新魏" pitchFamily="2" charset="-122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133984"/>
                    </a:solidFill>
                    <a:latin typeface="Arial" charset="0"/>
                    <a:ea typeface="华文新魏" pitchFamily="2" charset="-122"/>
                  </a:defRPr>
                </a:lvl9pPr>
              </a:lstStyle>
              <a:p>
                <a:r>
                  <a:rPr lang="en-US" altLang="zh-CN" sz="1800" kern="0" dirty="0" err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Strangeon</a:t>
                </a:r>
                <a:r>
                  <a:rPr lang="en-US" altLang="zh-CN" sz="1800" kern="0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Stars</a:t>
                </a:r>
                <a:endParaRPr lang="zh-CN" altLang="en-US" sz="1800" kern="0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6805E868-6E30-408D-A5E0-CBE31C955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600" y="5559623"/>
              <a:ext cx="328804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400" b="1" dirty="0">
                  <a:solidFill>
                    <a:srgbClr val="0000FF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R. X. Xu and Y.J Gao, arXiv:</a:t>
              </a:r>
              <a:r>
                <a:rPr lang="en-US" altLang="zh-CN" sz="1400" b="1" i="0" u="none" strike="noStrike" dirty="0">
                  <a:solidFill>
                    <a:srgbClr val="0000FF"/>
                  </a:solidFill>
                  <a:effectLst/>
                  <a:cs typeface="Times New Roman" panose="02020603050405020304" pitchFamily="18" charset="0"/>
                </a:rPr>
                <a:t>1601.05607</a:t>
              </a:r>
              <a:endParaRPr lang="zh-CN" altLang="en-US" sz="14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2856EF20-9AD8-445F-951E-43ACC2110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937" y="1471215"/>
            <a:ext cx="5105400" cy="3996240"/>
          </a:xfrm>
          <a:prstGeom prst="rect">
            <a:avLst/>
          </a:prstGeom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344F2213-568B-40D6-93B6-D91E25984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991" y="1204787"/>
            <a:ext cx="1217875" cy="3715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Ingo Tews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732C02D-2A77-4D92-BFAD-DB7F4ACB9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362200"/>
            <a:ext cx="3323413" cy="5063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2F6B802F-5ADD-4560-B27E-83C189DA4D38}"/>
              </a:ext>
            </a:extLst>
          </p:cNvPr>
          <p:cNvSpPr/>
          <p:nvPr/>
        </p:nvSpPr>
        <p:spPr>
          <a:xfrm>
            <a:off x="193901" y="1143000"/>
            <a:ext cx="31582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Sound speed extension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to high density to match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pQCD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9C65FA3-3650-42A6-BD60-ED2AB3E31FB5}"/>
              </a:ext>
            </a:extLst>
          </p:cNvPr>
          <p:cNvSpPr/>
          <p:nvPr/>
        </p:nvSpPr>
        <p:spPr>
          <a:xfrm>
            <a:off x="152400" y="4807947"/>
            <a:ext cx="3504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I.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Tews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et al., ApJ860, 149 (2018);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T.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Gorda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et al., PRL127, 162003(2021)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E.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Annala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et al., PRX12, 011058(2022)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026C755-E030-4ABD-A6EA-036C9AC8DAC2}"/>
              </a:ext>
            </a:extLst>
          </p:cNvPr>
          <p:cNvGrpSpPr/>
          <p:nvPr/>
        </p:nvGrpSpPr>
        <p:grpSpPr>
          <a:xfrm>
            <a:off x="4114800" y="4343400"/>
            <a:ext cx="8001000" cy="2004774"/>
            <a:chOff x="4114800" y="4343400"/>
            <a:chExt cx="8001000" cy="2004774"/>
          </a:xfrm>
        </p:grpSpPr>
        <p:sp>
          <p:nvSpPr>
            <p:cNvPr id="20" name="箭头: 下 19">
              <a:extLst>
                <a:ext uri="{FF2B5EF4-FFF2-40B4-BE49-F238E27FC236}">
                  <a16:creationId xmlns:a16="http://schemas.microsoft.com/office/drawing/2014/main" id="{BE19AB39-E0E5-4933-850C-883526BDCC48}"/>
                </a:ext>
              </a:extLst>
            </p:cNvPr>
            <p:cNvSpPr/>
            <p:nvPr/>
          </p:nvSpPr>
          <p:spPr bwMode="auto">
            <a:xfrm>
              <a:off x="4724400" y="4343400"/>
              <a:ext cx="304800" cy="1524000"/>
            </a:xfrm>
            <a:prstGeom prst="downArrow">
              <a:avLst/>
            </a:prstGeom>
            <a:solidFill>
              <a:srgbClr val="0000FF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2" charset="-122"/>
                <a:cs typeface="+mn-cs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E9C9134-47FA-4D12-B372-3AD3416A4BB1}"/>
                </a:ext>
              </a:extLst>
            </p:cNvPr>
            <p:cNvSpPr/>
            <p:nvPr/>
          </p:nvSpPr>
          <p:spPr>
            <a:xfrm>
              <a:off x="4114800" y="5486400"/>
              <a:ext cx="800100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             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Neutron stars </a:t>
              </a:r>
              <a:r>
                <a:rPr kumimoji="0" lang="en-US" altLang="zh-CN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(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with crust</a:t>
              </a:r>
              <a:r>
                <a:rPr kumimoji="0" lang="en-US" altLang="zh-CN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(its core could contain 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Hyperons, Condensates, Quark Matter, …)</a:t>
              </a:r>
              <a:endPara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A0ADB7C-45E2-4F1B-9FF9-616F6D0E4C2B}"/>
              </a:ext>
            </a:extLst>
          </p:cNvPr>
          <p:cNvGrpSpPr/>
          <p:nvPr/>
        </p:nvGrpSpPr>
        <p:grpSpPr>
          <a:xfrm>
            <a:off x="5333998" y="2133600"/>
            <a:ext cx="6705602" cy="3277820"/>
            <a:chOff x="5333998" y="2133600"/>
            <a:chExt cx="6705602" cy="327782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0B72BDD-D985-4268-A132-C4C97A6EEEA9}"/>
                </a:ext>
              </a:extLst>
            </p:cNvPr>
            <p:cNvSpPr/>
            <p:nvPr/>
          </p:nvSpPr>
          <p:spPr>
            <a:xfrm>
              <a:off x="9279711" y="2133600"/>
              <a:ext cx="2759889" cy="3277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Quark stars </a:t>
              </a:r>
              <a:r>
                <a:rPr kumimoji="0" lang="en-US" altLang="zh-CN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(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with sharp surface</a:t>
              </a:r>
              <a:r>
                <a:rPr kumimoji="0" lang="en-US" altLang="zh-CN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)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(it is self-bound and could contain </a:t>
              </a:r>
              <a:r>
                <a:rPr kumimoji="0" lang="en-US" altLang="zh-CN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uds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ud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, even </a:t>
              </a:r>
              <a:r>
                <a:rPr kumimoji="0" lang="en-US" altLang="zh-CN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strangeons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and has a sharp surface – 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zero-pressure point 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at which the E/A &lt; 930 MeV)</a:t>
              </a:r>
              <a:endPara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箭头: 圆角右 23">
              <a:extLst>
                <a:ext uri="{FF2B5EF4-FFF2-40B4-BE49-F238E27FC236}">
                  <a16:creationId xmlns:a16="http://schemas.microsoft.com/office/drawing/2014/main" id="{07C318C4-8EAC-4761-BBE9-B7325D848748}"/>
                </a:ext>
              </a:extLst>
            </p:cNvPr>
            <p:cNvSpPr/>
            <p:nvPr/>
          </p:nvSpPr>
          <p:spPr bwMode="auto">
            <a:xfrm flipV="1">
              <a:off x="5333998" y="3889588"/>
              <a:ext cx="3904211" cy="834812"/>
            </a:xfrm>
            <a:prstGeom prst="bentArrow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2" charset="-122"/>
                <a:cs typeface="+mn-cs"/>
              </a:endParaRPr>
            </a:p>
          </p:txBody>
        </p:sp>
      </p:grpSp>
      <p:sp>
        <p:nvSpPr>
          <p:cNvPr id="25" name="Rectangle 13">
            <a:extLst>
              <a:ext uri="{FF2B5EF4-FFF2-40B4-BE49-F238E27FC236}">
                <a16:creationId xmlns:a16="http://schemas.microsoft.com/office/drawing/2014/main" id="{7EF320BC-A2E7-44FD-9090-3755942FA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EOS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Bayesian Model-Agnostic Inference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656B3A9-0ACC-4F57-A57B-27C7F9C38B46}"/>
              </a:ext>
            </a:extLst>
          </p:cNvPr>
          <p:cNvSpPr/>
          <p:nvPr/>
        </p:nvSpPr>
        <p:spPr>
          <a:xfrm>
            <a:off x="8027628" y="1175101"/>
            <a:ext cx="8877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~40n</a:t>
            </a:r>
            <a:r>
              <a:rPr kumimoji="0" lang="en-US" altLang="zh-C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0</a:t>
            </a:r>
            <a:endParaRPr kumimoji="0" lang="zh-CN" altLang="en-US" sz="2200" b="0" i="0" u="none" strike="noStrike" kern="1200" cap="none" spc="0" normalizeH="0" baseline="-2500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96EC2EC-0530-4B11-A077-39BA5CEB8E8B}"/>
              </a:ext>
            </a:extLst>
          </p:cNvPr>
          <p:cNvSpPr/>
          <p:nvPr/>
        </p:nvSpPr>
        <p:spPr>
          <a:xfrm>
            <a:off x="4343400" y="3283059"/>
            <a:ext cx="10534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&lt;~</a:t>
            </a: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</a:t>
            </a:r>
            <a:r>
              <a:rPr kumimoji="0" lang="en-US" altLang="zh-C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0</a:t>
            </a:r>
            <a:endParaRPr kumimoji="0" lang="zh-CN" altLang="en-US" sz="2200" b="0" i="0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2602516-AC95-4FA8-B1C8-10437D010448}"/>
              </a:ext>
            </a:extLst>
          </p:cNvPr>
          <p:cNvSpPr/>
          <p:nvPr/>
        </p:nvSpPr>
        <p:spPr>
          <a:xfrm>
            <a:off x="5410200" y="3810000"/>
            <a:ext cx="29711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Compact star: &lt;10n</a:t>
            </a:r>
            <a:r>
              <a:rPr kumimoji="0" lang="en-US" altLang="zh-C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0</a:t>
            </a:r>
            <a:endParaRPr kumimoji="0" lang="zh-CN" altLang="en-US" sz="2200" b="0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1CA987D-1FF7-4571-9001-7CE3F6B9DBF3}"/>
              </a:ext>
            </a:extLst>
          </p:cNvPr>
          <p:cNvSpPr/>
          <p:nvPr/>
        </p:nvSpPr>
        <p:spPr>
          <a:xfrm>
            <a:off x="9600537" y="848002"/>
            <a:ext cx="2439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Zheng Cao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曹政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)/LWC,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arXiv:2308.16783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194FDA83-BAC0-4F2E-9F8D-11A78A49F545}"/>
              </a:ext>
            </a:extLst>
          </p:cNvPr>
          <p:cNvSpPr txBox="1"/>
          <p:nvPr/>
        </p:nvSpPr>
        <p:spPr>
          <a:xfrm>
            <a:off x="11046653" y="6427114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19</a:t>
            </a:r>
            <a:endParaRPr lang="zh-CN" altLang="en-US" sz="2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AFDE45-E094-428B-A630-5209AEBB2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281" y="5701803"/>
            <a:ext cx="1669713" cy="6991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0191107-DFA9-4A55-A46A-59049F960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518" y="1432777"/>
            <a:ext cx="1762216" cy="7810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ECA27AD-D6A7-437C-B09B-66B59873C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83" y="3133160"/>
            <a:ext cx="2916517" cy="15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8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2400" y="1323975"/>
            <a:ext cx="30087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Bayesian analyses combining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ChEFT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&lt;1.1n</a:t>
            </a:r>
            <a:r>
              <a:rPr kumimoji="0" lang="en-US" altLang="zh-C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0</a:t>
            </a:r>
            <a:endParaRPr lang="en-US" altLang="zh-CN" sz="2200" b="1" baseline="-25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pQCD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High Densities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Mmax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~2M</a:t>
            </a:r>
            <a:r>
              <a:rPr kumimoji="0" lang="en-US" altLang="zh-C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⊙</a:t>
            </a:r>
            <a:endParaRPr kumimoji="0" lang="en-US" altLang="zh-CN" sz="22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MR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NICER</a:t>
            </a:r>
          </a:p>
          <a:p>
            <a:pPr marL="342900" indent="-342900" algn="l">
              <a:buFont typeface="Wingdings" panose="05000000000000000000" pitchFamily="2" charset="2"/>
              <a:buChar char="p"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GW: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GW170817, GW190425</a:t>
            </a:r>
            <a:endParaRPr lang="en-US" altLang="zh-CN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Annala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Nature Phys., 2020</a:t>
            </a:r>
            <a:endParaRPr lang="en-US" altLang="zh-CN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92D79504-D454-45EB-A91D-EE4365F0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EOS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Bayesian Model-Agnostic Inference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63F58A00-EA10-499D-8B0D-119761E90F81}"/>
              </a:ext>
            </a:extLst>
          </p:cNvPr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20</a:t>
            </a:r>
            <a:endParaRPr lang="zh-CN" altLang="en-US" sz="22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C085E24-7330-46F1-A062-E6CED967070C}"/>
              </a:ext>
            </a:extLst>
          </p:cNvPr>
          <p:cNvSpPr/>
          <p:nvPr/>
        </p:nvSpPr>
        <p:spPr>
          <a:xfrm>
            <a:off x="9600537" y="848002"/>
            <a:ext cx="2439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Zheng Cao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曹政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)/LWC,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arXiv:2308.16783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28A90DBA-850E-400B-BA4E-761EB1ADC5F3}"/>
              </a:ext>
            </a:extLst>
          </p:cNvPr>
          <p:cNvSpPr txBox="1"/>
          <p:nvPr/>
        </p:nvSpPr>
        <p:spPr>
          <a:xfrm>
            <a:off x="3071697" y="17526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Properties of Neutron star (Quark star) at 90% C.L.:</a:t>
            </a:r>
          </a:p>
        </p:txBody>
      </p:sp>
      <p:pic>
        <p:nvPicPr>
          <p:cNvPr id="23" name="334E55B0-647D-440b-865C-3EC943EB4CBC-14" descr="/private/var/folders/bg/sw5pkvxj5wb3zmz2q3t8q9s40000gn/T/com.kingsoft.wpsoffice.mac/wpsoffice.WLSmzowpsoffice">
            <a:extLst>
              <a:ext uri="{FF2B5EF4-FFF2-40B4-BE49-F238E27FC236}">
                <a16:creationId xmlns:a16="http://schemas.microsoft.com/office/drawing/2014/main" id="{37CD9781-3DE7-4213-84E8-B12C4D4A9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844" y="2209800"/>
            <a:ext cx="4110864" cy="349119"/>
          </a:xfrm>
          <a:prstGeom prst="rect">
            <a:avLst/>
          </a:prstGeom>
        </p:spPr>
      </p:pic>
      <p:pic>
        <p:nvPicPr>
          <p:cNvPr id="26" name="334E55B0-647D-440b-865C-3EC943EB4CBC-15" descr="/private/var/folders/bg/sw5pkvxj5wb3zmz2q3t8q9s40000gn/T/com.kingsoft.wpsoffice.mac/wpsoffice.UPhTaMwpsoffice">
            <a:extLst>
              <a:ext uri="{FF2B5EF4-FFF2-40B4-BE49-F238E27FC236}">
                <a16:creationId xmlns:a16="http://schemas.microsoft.com/office/drawing/2014/main" id="{A13F8296-4CDB-4931-A1BF-469451FE4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452" y="2660001"/>
            <a:ext cx="4069715" cy="334351"/>
          </a:xfrm>
          <a:prstGeom prst="rect">
            <a:avLst/>
          </a:prstGeom>
        </p:spPr>
      </p:pic>
      <p:pic>
        <p:nvPicPr>
          <p:cNvPr id="27" name="334E55B0-647D-440b-865C-3EC943EB4CBC-16" descr="/private/var/folders/bg/sw5pkvxj5wb3zmz2q3t8q9s40000gn/T/com.kingsoft.wpsoffice.mac/wpsoffice.SjYjFUwpsoffice">
            <a:extLst>
              <a:ext uri="{FF2B5EF4-FFF2-40B4-BE49-F238E27FC236}">
                <a16:creationId xmlns:a16="http://schemas.microsoft.com/office/drawing/2014/main" id="{32AD116D-4BB3-460F-90FF-D2BDC654C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452" y="3085990"/>
            <a:ext cx="3083241" cy="343010"/>
          </a:xfrm>
          <a:prstGeom prst="rect">
            <a:avLst/>
          </a:prstGeom>
        </p:spPr>
      </p:pic>
      <p:pic>
        <p:nvPicPr>
          <p:cNvPr id="28" name="334E55B0-647D-440b-865C-3EC943EB4CBC-24" descr="/private/var/folders/bg/sw5pkvxj5wb3zmz2q3t8q9s40000gn/T/com.kingsoft.wpsoffice.mac/wpsoffice.sFrwBxwpsoffice">
            <a:extLst>
              <a:ext uri="{FF2B5EF4-FFF2-40B4-BE49-F238E27FC236}">
                <a16:creationId xmlns:a16="http://schemas.microsoft.com/office/drawing/2014/main" id="{30F5FCA3-43A2-4FBE-A100-DB45210AD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820" y="1518663"/>
            <a:ext cx="4688796" cy="235292"/>
          </a:xfrm>
          <a:prstGeom prst="rect">
            <a:avLst/>
          </a:prstGeom>
        </p:spPr>
      </p:pic>
      <p:sp>
        <p:nvSpPr>
          <p:cNvPr id="29" name="Text Box 2">
            <a:extLst>
              <a:ext uri="{FF2B5EF4-FFF2-40B4-BE49-F238E27FC236}">
                <a16:creationId xmlns:a16="http://schemas.microsoft.com/office/drawing/2014/main" id="{BB896E8B-C53A-4E7F-8E01-76F2A08FA61F}"/>
              </a:ext>
            </a:extLst>
          </p:cNvPr>
          <p:cNvSpPr txBox="1"/>
          <p:nvPr/>
        </p:nvSpPr>
        <p:spPr>
          <a:xfrm>
            <a:off x="3048000" y="1371600"/>
            <a:ext cx="1734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 Regular" panose="02020603050405020304" charset="0"/>
                <a:cs typeface="Times New Roman Regular" panose="02020603050405020304" charset="0"/>
              </a:rPr>
              <a:t>Constraints: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BA36460-2A68-46E2-90C8-66C3E8E88461}"/>
              </a:ext>
            </a:extLst>
          </p:cNvPr>
          <p:cNvSpPr txBox="1"/>
          <p:nvPr/>
        </p:nvSpPr>
        <p:spPr>
          <a:xfrm>
            <a:off x="3124200" y="3429000"/>
            <a:ext cx="889730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n"/>
            </a:pPr>
            <a:r>
              <a:rPr lang="en-US" altLang="zh-CN" sz="2200" b="1" i="0" u="none" strike="noStrike" baseline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QSs would have a significantly larger </a:t>
            </a:r>
            <a:r>
              <a:rPr lang="en-US" altLang="zh-CN" sz="2200" b="1" i="0" u="none" strike="noStrike" baseline="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Mmax</a:t>
            </a:r>
            <a:r>
              <a:rPr lang="en-US" altLang="zh-CN" sz="2200" b="1" i="0" u="none" strike="noStrike" baseline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 smaller canonical radius  than the NSs.</a:t>
            </a:r>
          </a:p>
          <a:p>
            <a:pPr marL="342900" indent="-342900" algn="l">
              <a:buFont typeface="Wingdings" panose="05000000000000000000" pitchFamily="2" charset="2"/>
              <a:buChar char="n"/>
            </a:pPr>
            <a:r>
              <a:rPr lang="en-US" altLang="zh-CN" sz="2200" b="1" i="0" u="none" strike="noStrike" baseline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NSs, our result is in nice agreement with the value estimated recently by taking advantage of the various structures sampling by a single layer feed-forward neural network model embedded in the Bayesian nonparametric inference </a:t>
            </a:r>
            <a:r>
              <a:rPr lang="en-US" altLang="zh-CN" sz="15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(Han/Huang/Tang/Fan, Sci. Bull. 68, 913 (2023)</a:t>
            </a:r>
            <a:r>
              <a:rPr lang="en-US" altLang="zh-CN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i="0" u="none" strike="noStrike" baseline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and also many other works</a:t>
            </a:r>
          </a:p>
          <a:p>
            <a:pPr marL="342900" indent="-342900" algn="l">
              <a:buFont typeface="Wingdings" panose="05000000000000000000" pitchFamily="2" charset="2"/>
              <a:buChar char="n"/>
            </a:pPr>
            <a:r>
              <a:rPr lang="en-US" altLang="zh-CN" sz="2200" b="1" i="0" u="none" strike="noStrike" baseline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conclusions</a:t>
            </a:r>
            <a:r>
              <a:rPr lang="en-US" altLang="zh-CN" sz="2200" b="1" i="0" u="none" strike="noStrike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</a:t>
            </a:r>
            <a:r>
              <a:rPr lang="en-US" altLang="zh-CN" sz="2200" b="1" i="0" u="none" strike="noStrike" baseline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independent of the detailed realization of the model-agnostic EOSs.</a:t>
            </a:r>
            <a:endParaRPr lang="zh-CN" altLang="en-US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47AE1ED-6752-4901-B2EB-3D83E4AFE633}"/>
              </a:ext>
            </a:extLst>
          </p:cNvPr>
          <p:cNvSpPr txBox="1"/>
          <p:nvPr/>
        </p:nvSpPr>
        <p:spPr>
          <a:xfrm>
            <a:off x="4267200" y="944363"/>
            <a:ext cx="4483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Neutron Star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verses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Quark Star </a:t>
            </a:r>
            <a:endParaRPr lang="zh-CN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1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19200" y="5105400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Bayesian analyses combining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ChEFT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+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pQCD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+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Mmax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+ GW+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MR suggests that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the NS hypothesis is strongly favored against QS hypothesis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!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2400" y="1323975"/>
            <a:ext cx="30087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Bayesian analyses combining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ChEFT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n&lt;1.1n</a:t>
            </a:r>
            <a:r>
              <a:rPr kumimoji="0" lang="en-US" altLang="zh-C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0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pQCD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High Densities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Mmax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~2M</a:t>
            </a:r>
            <a:r>
              <a:rPr kumimoji="0" lang="en-US" altLang="zh-C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⊙</a:t>
            </a:r>
            <a:endParaRPr kumimoji="0" lang="en-US" altLang="zh-CN" sz="22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MR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NICER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GW: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GW170817, GW190425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Annala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et al., Nature Phys., 2020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" name="334E55B0-647D-440b-865C-3EC943EB4CBC-17" descr="/private/var/folders/bg/sw5pkvxj5wb3zmz2q3t8q9s40000gn/T/com.kingsoft.wpsoffice.mac/wpsoffice.lVmYIKwpsoffice">
            <a:extLst>
              <a:ext uri="{FF2B5EF4-FFF2-40B4-BE49-F238E27FC236}">
                <a16:creationId xmlns:a16="http://schemas.microsoft.com/office/drawing/2014/main" id="{725D856C-99A0-49B0-BD1F-488C510AA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913" y="4627475"/>
            <a:ext cx="1515111" cy="39682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72FBF1C-7487-4C7E-AC0E-7C05FEE1CA0A}"/>
              </a:ext>
            </a:extLst>
          </p:cNvPr>
          <p:cNvGrpSpPr/>
          <p:nvPr/>
        </p:nvGrpSpPr>
        <p:grpSpPr>
          <a:xfrm>
            <a:off x="7864872" y="1828800"/>
            <a:ext cx="4174728" cy="2576638"/>
            <a:chOff x="7864872" y="1828800"/>
            <a:chExt cx="4174728" cy="257663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0FF274B-8DBC-4167-8CCB-5E74A7F5E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64872" y="1828800"/>
              <a:ext cx="4174728" cy="2576638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3549851-1F54-43EC-9AAE-27BEEA150A2F}"/>
                </a:ext>
              </a:extLst>
            </p:cNvPr>
            <p:cNvSpPr/>
            <p:nvPr/>
          </p:nvSpPr>
          <p:spPr bwMode="auto">
            <a:xfrm>
              <a:off x="7864872" y="2647948"/>
              <a:ext cx="4098528" cy="22921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2" charset="-122"/>
                <a:cs typeface="+mn-cs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9DFB7877-26D3-4038-B752-369A2E74C8EB}"/>
              </a:ext>
            </a:extLst>
          </p:cNvPr>
          <p:cNvSpPr/>
          <p:nvPr/>
        </p:nvSpPr>
        <p:spPr>
          <a:xfrm>
            <a:off x="8726847" y="1371600"/>
            <a:ext cx="2246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Bayes Factor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B077B5F-8111-44C8-9821-3E4833D98C1B}"/>
              </a:ext>
            </a:extLst>
          </p:cNvPr>
          <p:cNvSpPr txBox="1"/>
          <p:nvPr/>
        </p:nvSpPr>
        <p:spPr>
          <a:xfrm>
            <a:off x="7798908" y="4343400"/>
            <a:ext cx="4240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Lee/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Wagenmakers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, Bayesian Cognitive Modeling (Cambridge University Press, 2014).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92D79504-D454-45EB-A91D-EE4365F0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EOS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Bayesian Model-Agnostic Inference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D9F2BCC-6D50-47D0-9218-68B27EE27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508545"/>
            <a:ext cx="3933118" cy="3063455"/>
          </a:xfrm>
          <a:prstGeom prst="rect">
            <a:avLst/>
          </a:prstGeom>
        </p:spPr>
      </p:pic>
      <p:sp>
        <p:nvSpPr>
          <p:cNvPr id="21" name="TextBox 14">
            <a:extLst>
              <a:ext uri="{FF2B5EF4-FFF2-40B4-BE49-F238E27FC236}">
                <a16:creationId xmlns:a16="http://schemas.microsoft.com/office/drawing/2014/main" id="{63F58A00-EA10-499D-8B0D-119761E90F81}"/>
              </a:ext>
            </a:extLst>
          </p:cNvPr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21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CD63CBC-E14B-4195-9F7D-1C31EA2A95A3}"/>
              </a:ext>
            </a:extLst>
          </p:cNvPr>
          <p:cNvSpPr txBox="1"/>
          <p:nvPr/>
        </p:nvSpPr>
        <p:spPr>
          <a:xfrm>
            <a:off x="1219200" y="5791200"/>
            <a:ext cx="1074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MR9"/>
                <a:cs typeface="Times New Roman" panose="02020603050405020304" pitchFamily="18" charset="0"/>
              </a:rPr>
              <a:t>Bodmer-Witten-</a:t>
            </a:r>
            <a:r>
              <a:rPr kumimoji="0" lang="en-US" altLang="zh-CN" sz="2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MR9"/>
                <a:cs typeface="Times New Roman" panose="02020603050405020304" pitchFamily="18" charset="0"/>
              </a:rPr>
              <a:t>Terazawa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MR9"/>
                <a:cs typeface="Times New Roman" panose="02020603050405020304" pitchFamily="18" charset="0"/>
              </a:rPr>
              <a:t> C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MR10"/>
                <a:cs typeface="Times New Roman" panose="02020603050405020304" pitchFamily="18" charset="0"/>
              </a:rPr>
              <a:t>onjecture is disfavored!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Natural explanation on the fact that there is so far no definite evidence for the existence of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strangelet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-like exotic objects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C085E24-7330-46F1-A062-E6CED967070C}"/>
              </a:ext>
            </a:extLst>
          </p:cNvPr>
          <p:cNvSpPr/>
          <p:nvPr/>
        </p:nvSpPr>
        <p:spPr>
          <a:xfrm>
            <a:off x="9600537" y="848002"/>
            <a:ext cx="2439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Zheng Cao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曹政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)/LWC,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arXiv:2308.16783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DA38F8B-3B49-4EC3-96CD-C3D6864F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761" y="971263"/>
            <a:ext cx="2411978" cy="49388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8EABE91-CA5B-4C22-953D-C9702B590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1299" y="1294488"/>
            <a:ext cx="1664604" cy="27657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E811BAB-4BDE-433B-8BBF-540C4084C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6062" y="971263"/>
            <a:ext cx="2931781" cy="26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9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400800" y="2230428"/>
            <a:ext cx="56388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n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A clear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peak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 appeared in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NS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 matter around 3-4 n</a:t>
            </a: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,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disappears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 in the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QS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 case (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Quarkyonic matter? 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McLerran/Reddy PRL (2019)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; </a:t>
            </a:r>
            <a:r>
              <a:rPr lang="en-US" altLang="zh-CN" sz="1500" b="1" dirty="0" err="1">
                <a:solidFill>
                  <a:srgbClr val="C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Skymion</a:t>
            </a:r>
            <a:r>
              <a:rPr lang="en-US" altLang="zh-CN" sz="1500" b="1" dirty="0">
                <a:solidFill>
                  <a:srgbClr val="C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matter? </a:t>
            </a:r>
            <a:r>
              <a:rPr lang="en-US" altLang="zh-CN" sz="1500" b="1" dirty="0">
                <a:solidFill>
                  <a:srgbClr val="0000FF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Y.L. Ma/Rho; </a:t>
            </a:r>
            <a:r>
              <a:rPr lang="en-US" altLang="zh-CN" sz="1500" b="1" dirty="0" err="1">
                <a:solidFill>
                  <a:srgbClr val="C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Esym</a:t>
            </a:r>
            <a:r>
              <a:rPr lang="en-US" altLang="zh-CN" sz="1500" b="1" dirty="0">
                <a:solidFill>
                  <a:srgbClr val="C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? </a:t>
            </a:r>
            <a:r>
              <a:rPr lang="en-US" altLang="zh-CN" sz="1500" b="1" dirty="0">
                <a:solidFill>
                  <a:srgbClr val="0000FF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N.B. Zhang/B.A. Li; …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</a:rPr>
              <a:t>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25933F5-A034-42DD-8BB3-B1F7889EA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66421"/>
            <a:ext cx="3200400" cy="5675677"/>
          </a:xfrm>
          <a:prstGeom prst="rect">
            <a:avLst/>
          </a:prstGeom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1934E676-EE3F-4076-9F1E-304CECFB00BA}"/>
              </a:ext>
            </a:extLst>
          </p:cNvPr>
          <p:cNvSpPr txBox="1"/>
          <p:nvPr/>
        </p:nvSpPr>
        <p:spPr>
          <a:xfrm>
            <a:off x="6400800" y="866421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Position of Maximum c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s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 Regular" panose="02020603050405020304" charset="0"/>
              <a:ea typeface="等线"/>
              <a:cs typeface="Times New Roman Regular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in Neutron Star Matter: ~3.5n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 Regular" panose="02020603050405020304" charset="0"/>
              <a:ea typeface="等线"/>
              <a:cs typeface="Times New Roman Regular" panose="0202060305040502030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Central density inside Neutron Star at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Maximum mass : </a:t>
            </a:r>
            <a:r>
              <a:rPr lang="en-US" altLang="zh-CN" sz="1800" b="1" dirty="0">
                <a:solidFill>
                  <a:srgbClr val="0000FF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~6n</a:t>
            </a:r>
            <a:r>
              <a:rPr lang="en-US" altLang="zh-CN" sz="1800" b="1" baseline="-25000" dirty="0">
                <a:solidFill>
                  <a:srgbClr val="0000FF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0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0269F157-FD0F-43B1-AC64-B3A7C6CB0C47}"/>
              </a:ext>
            </a:extLst>
          </p:cNvPr>
          <p:cNvSpPr txBox="1"/>
          <p:nvPr/>
        </p:nvSpPr>
        <p:spPr>
          <a:xfrm>
            <a:off x="838200" y="4892040"/>
            <a:ext cx="2540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charset="0"/>
                <a:ea typeface="黑体" pitchFamily="49" charset="-122"/>
                <a:cs typeface="Times New Roman Regular" panose="02020603050405020304" charset="0"/>
              </a:rPr>
              <a:t>Trace anomaly:</a:t>
            </a:r>
          </a:p>
        </p:txBody>
      </p:sp>
      <p:pic>
        <p:nvPicPr>
          <p:cNvPr id="29" name="334E55B0-647D-440b-865C-3EC943EB4CBC-20" descr="wpsoffice">
            <a:extLst>
              <a:ext uri="{FF2B5EF4-FFF2-40B4-BE49-F238E27FC236}">
                <a16:creationId xmlns:a16="http://schemas.microsoft.com/office/drawing/2014/main" id="{C08F24E4-7E9D-466C-92E1-C141D536E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334000"/>
            <a:ext cx="1674495" cy="267335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1C7F7A93-FAA7-431B-9BA5-A8246B8A0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EOS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Bayesian Model-Agnostic Inference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2095EA0-E0CF-4C22-94F9-664C45804CD4}"/>
              </a:ext>
            </a:extLst>
          </p:cNvPr>
          <p:cNvSpPr txBox="1"/>
          <p:nvPr/>
        </p:nvSpPr>
        <p:spPr>
          <a:xfrm>
            <a:off x="79625" y="5636236"/>
            <a:ext cx="3371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18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new measure of conformality:</a:t>
            </a:r>
          </a:p>
          <a:p>
            <a:pPr algn="l"/>
            <a:r>
              <a:rPr lang="en-US" altLang="zh-CN" sz="15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Fujimoto/Fukushima/McLerran</a:t>
            </a:r>
          </a:p>
          <a:p>
            <a:pPr algn="l"/>
            <a:r>
              <a:rPr lang="en-US" altLang="zh-CN" sz="15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l-PL" altLang="zh-CN" sz="15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Praszalowicz, </a:t>
            </a:r>
            <a:r>
              <a:rPr lang="en-US" altLang="zh-CN" sz="15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pl-PL" altLang="zh-CN" sz="15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129, 252702 (2022)</a:t>
            </a:r>
            <a:endParaRPr lang="zh-CN" altLang="en-US" sz="1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63547AA-53F1-4748-BE2E-7005609736D8}"/>
              </a:ext>
            </a:extLst>
          </p:cNvPr>
          <p:cNvSpPr txBox="1"/>
          <p:nvPr/>
        </p:nvSpPr>
        <p:spPr>
          <a:xfrm>
            <a:off x="6493600" y="5292804"/>
            <a:ext cx="554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zh-CN" altLang="en-US" sz="1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59E8FC42-DD9B-4DA6-8DAC-C3381E07E297}"/>
              </a:ext>
            </a:extLst>
          </p:cNvPr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22</a:t>
            </a:r>
            <a:endParaRPr lang="zh-CN" altLang="en-US" sz="22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F38050C-6BCE-4E41-9606-4DF7C6DE23F5}"/>
              </a:ext>
            </a:extLst>
          </p:cNvPr>
          <p:cNvSpPr/>
          <p:nvPr/>
        </p:nvSpPr>
        <p:spPr>
          <a:xfrm>
            <a:off x="9600537" y="848002"/>
            <a:ext cx="2439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Zheng Cao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曹政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)/LWC,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arXiv:2308.16783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F6F6F43-C667-4721-8A1B-8FFD4D5DCF8E}"/>
              </a:ext>
            </a:extLst>
          </p:cNvPr>
          <p:cNvSpPr/>
          <p:nvPr/>
        </p:nvSpPr>
        <p:spPr>
          <a:xfrm>
            <a:off x="152400" y="1323975"/>
            <a:ext cx="30087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Bayesian analyses combining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ChEFT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&lt;1.1n</a:t>
            </a:r>
            <a:r>
              <a:rPr kumimoji="0" lang="en-US" altLang="zh-C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0</a:t>
            </a:r>
            <a:endParaRPr lang="en-US" altLang="zh-CN" sz="2200" b="1" baseline="-25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pQCD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High Densities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Mmax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~2M</a:t>
            </a:r>
            <a:r>
              <a:rPr kumimoji="0" lang="en-US" altLang="zh-C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⊙</a:t>
            </a:r>
            <a:endParaRPr kumimoji="0" lang="en-US" altLang="zh-CN" sz="22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MR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NICER</a:t>
            </a:r>
          </a:p>
          <a:p>
            <a:pPr marL="342900" indent="-342900" algn="l">
              <a:buFont typeface="Wingdings" panose="05000000000000000000" pitchFamily="2" charset="2"/>
              <a:buChar char="p"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GW: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GW170817, GW190425</a:t>
            </a:r>
            <a:endParaRPr lang="en-US" altLang="zh-CN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Annala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Nature Phys., 2020</a:t>
            </a:r>
            <a:endParaRPr lang="en-US" altLang="zh-CN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BD27C9D-4111-4AAB-B515-C4CF8A98F36E}"/>
              </a:ext>
            </a:extLst>
          </p:cNvPr>
          <p:cNvSpPr/>
          <p:nvPr/>
        </p:nvSpPr>
        <p:spPr>
          <a:xfrm>
            <a:off x="6400800" y="3429000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n"/>
              <a:defRPr/>
            </a:pPr>
            <a:r>
              <a:rPr lang="en-US" altLang="zh-CN" sz="2000" b="1" dirty="0">
                <a:solidFill>
                  <a:srgbClr val="333399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Peak structure depends on </a:t>
            </a:r>
            <a:r>
              <a:rPr lang="en-US" altLang="zh-CN" sz="2000" b="1" dirty="0" err="1">
                <a:solidFill>
                  <a:srgbClr val="FF00FF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pQCD</a:t>
            </a:r>
            <a:r>
              <a:rPr lang="en-US" altLang="zh-CN" sz="2000" b="1" dirty="0">
                <a:solidFill>
                  <a:srgbClr val="333399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, </a:t>
            </a:r>
            <a:r>
              <a:rPr lang="en-US" altLang="zh-CN" sz="2000" b="1" dirty="0">
                <a:solidFill>
                  <a:srgbClr val="FF00FF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~2M</a:t>
            </a:r>
            <a:r>
              <a:rPr lang="en-US" altLang="zh-CN" sz="2000" b="1" baseline="-25000" dirty="0">
                <a:solidFill>
                  <a:srgbClr val="FF00FF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ʘ</a:t>
            </a:r>
            <a:r>
              <a:rPr lang="en-US" altLang="zh-CN" sz="2000" b="1" dirty="0">
                <a:solidFill>
                  <a:srgbClr val="FF00FF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zh-CN" sz="2000" b="1" dirty="0">
                <a:solidFill>
                  <a:srgbClr val="333399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and the input </a:t>
            </a:r>
            <a:r>
              <a:rPr lang="en-US" altLang="zh-CN" sz="2000" b="1" dirty="0">
                <a:solidFill>
                  <a:srgbClr val="FF00FF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low density EOS (Crust/Surface)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522AF46-8685-493A-9CD7-B5BE004BAC09}"/>
              </a:ext>
            </a:extLst>
          </p:cNvPr>
          <p:cNvSpPr/>
          <p:nvPr/>
        </p:nvSpPr>
        <p:spPr>
          <a:xfrm>
            <a:off x="6400800" y="4143013"/>
            <a:ext cx="5638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n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NS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matter approach to its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conformal limit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in the core of  heavy NS,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but 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NOT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in 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QS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</a:t>
            </a:r>
            <a:r>
              <a:rPr lang="en-US" altLang="zh-CN" sz="2000" b="1" dirty="0">
                <a:solidFill>
                  <a:srgbClr val="C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suggesting that QM may appear in 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the center of heavy NSs</a:t>
            </a:r>
            <a:r>
              <a:rPr lang="en-US" altLang="zh-CN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 the conclusion obtained recently from other groups, see, e.g., </a:t>
            </a:r>
            <a:r>
              <a:rPr lang="en-US" altLang="zh-CN" sz="1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Annala</a:t>
            </a:r>
            <a:r>
              <a:rPr lang="en-US" altLang="zh-CN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Nature Phys. 16, 907 (2020); Fujimoto et al.</a:t>
            </a:r>
            <a:r>
              <a:rPr lang="pl-PL" altLang="zh-CN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pl-PL" altLang="zh-CN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129, 252702 (2022)</a:t>
            </a:r>
            <a:r>
              <a:rPr lang="en-US" altLang="zh-CN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1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Marczenko</a:t>
            </a:r>
            <a:r>
              <a:rPr lang="en-US" altLang="zh-CN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PRC 107, 025802 (2023); </a:t>
            </a:r>
            <a:r>
              <a:rPr lang="fi-FI" altLang="zh-CN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Annala</a:t>
            </a:r>
            <a:r>
              <a:rPr lang="en-US" altLang="zh-CN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arXiv:2303.11356</a:t>
            </a:r>
            <a:endParaRPr lang="zh-CN" altLang="en-US" sz="1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06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Recently Observed Light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23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880239"/>
            <a:ext cx="5181600" cy="2220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200400"/>
            <a:ext cx="5257800" cy="33171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95400"/>
            <a:ext cx="5825154" cy="44196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B9CB599-5393-4C21-A167-2E5F44AD8656}"/>
              </a:ext>
            </a:extLst>
          </p:cNvPr>
          <p:cNvSpPr/>
          <p:nvPr/>
        </p:nvSpPr>
        <p:spPr>
          <a:xfrm>
            <a:off x="7283744" y="5838188"/>
            <a:ext cx="4169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Unusually low mass of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 ~ 0.77M</a:t>
            </a: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⊙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 small radius of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 ~ 10.4 km !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34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2400" y="1323975"/>
            <a:ext cx="300872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Bayesian analyses combining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ChEFT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&lt;1.1n</a:t>
            </a:r>
            <a:r>
              <a:rPr kumimoji="0" lang="en-US" altLang="zh-C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0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pQCD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High Densities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Mmax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~2M</a:t>
            </a:r>
            <a:r>
              <a:rPr kumimoji="0" lang="en-US" altLang="zh-C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⊙</a:t>
            </a:r>
            <a:endParaRPr kumimoji="0" lang="en-US" altLang="zh-CN" sz="22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MR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NICER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GW: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GW170817, GW190425</a:t>
            </a:r>
          </a:p>
          <a:p>
            <a:pPr marL="342900" indent="-342900" algn="l">
              <a:buFont typeface="Wingdings" panose="05000000000000000000" pitchFamily="2" charset="2"/>
              <a:buChar char="p"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MR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HESS J1731-347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0FF274B-8DBC-4167-8CCB-5E74A7F5E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872" y="1828800"/>
            <a:ext cx="4174728" cy="257663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3549851-1F54-43EC-9AAE-27BEEA150A2F}"/>
              </a:ext>
            </a:extLst>
          </p:cNvPr>
          <p:cNvSpPr/>
          <p:nvPr/>
        </p:nvSpPr>
        <p:spPr bwMode="auto">
          <a:xfrm>
            <a:off x="7864872" y="2819400"/>
            <a:ext cx="4098528" cy="22921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2" charset="-122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DFB7877-26D3-4038-B752-369A2E74C8EB}"/>
              </a:ext>
            </a:extLst>
          </p:cNvPr>
          <p:cNvSpPr/>
          <p:nvPr/>
        </p:nvSpPr>
        <p:spPr>
          <a:xfrm>
            <a:off x="8726847" y="1371600"/>
            <a:ext cx="2246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Bayes Factor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B077B5F-8111-44C8-9821-3E4833D98C1B}"/>
              </a:ext>
            </a:extLst>
          </p:cNvPr>
          <p:cNvSpPr txBox="1"/>
          <p:nvPr/>
        </p:nvSpPr>
        <p:spPr>
          <a:xfrm>
            <a:off x="7798908" y="4343400"/>
            <a:ext cx="4240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Lee/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Wagenmakers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, Bayesian Cognitive Modeling (Cambridge University Press, 2014).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92D79504-D454-45EB-A91D-EE4365F0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EOS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Bayesian Model-Agnostic Inference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12AA88-C733-4EF3-9C97-7B944EBAD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600200"/>
            <a:ext cx="4175119" cy="32766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484ABB1-71C9-4CDE-8239-3FD522EA69AE}"/>
              </a:ext>
            </a:extLst>
          </p:cNvPr>
          <p:cNvSpPr/>
          <p:nvPr/>
        </p:nvSpPr>
        <p:spPr>
          <a:xfrm>
            <a:off x="609600" y="5566196"/>
            <a:ext cx="11049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Bayesian analyses combining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ChEFT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+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pQCD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+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Mmax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+ GW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Nstar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 + HESS J1731-347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suggests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that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the NS hypothesis is still favored against QS hypothesis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!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7322753-F778-4708-80FF-84012BB491D2}"/>
              </a:ext>
            </a:extLst>
          </p:cNvPr>
          <p:cNvSpPr/>
          <p:nvPr/>
        </p:nvSpPr>
        <p:spPr>
          <a:xfrm>
            <a:off x="3352800" y="4979313"/>
            <a:ext cx="3733800" cy="430887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Bayes Factor (NS/QS) of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! 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086B482-F88A-459F-8E42-1AC6DEDFB51E}"/>
              </a:ext>
            </a:extLst>
          </p:cNvPr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24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553CFD9-B17B-41C6-B7E9-5172ECA16FFC}"/>
              </a:ext>
            </a:extLst>
          </p:cNvPr>
          <p:cNvSpPr/>
          <p:nvPr/>
        </p:nvSpPr>
        <p:spPr>
          <a:xfrm>
            <a:off x="9600537" y="848002"/>
            <a:ext cx="2439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Zheng Cao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曹政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)/LWC,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arXiv:2308.16783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3205B0-46ED-44B8-B1C4-8407A0EE0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761" y="971263"/>
            <a:ext cx="2411978" cy="4938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BC21053-6B3A-44F1-B210-6DB90C527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299" y="1294488"/>
            <a:ext cx="1664604" cy="27657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83FB85D-E4BB-4EF3-BCE1-FF7D52079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062" y="971263"/>
            <a:ext cx="2931781" cy="26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4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 sz="3600" dirty="0">
                <a:solidFill>
                  <a:srgbClr val="132584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Outline</a:t>
            </a:r>
            <a:endParaRPr kumimoji="1" lang="zh-CN" altLang="en-US" sz="3600" dirty="0">
              <a:solidFill>
                <a:srgbClr val="132584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0CE096F-EF73-4266-A4EC-100039E73316}"/>
              </a:ext>
            </a:extLst>
          </p:cNvPr>
          <p:cNvSpPr/>
          <p:nvPr/>
        </p:nvSpPr>
        <p:spPr>
          <a:xfrm>
            <a:off x="2133600" y="2057400"/>
            <a:ext cx="8991600" cy="2246769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The Symmetry Energy (Esym) – Nuclear Matter EOS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Neutron Star verses Quark Star – Multi-Messenger Data + Nuclear Physics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High Density Behavior of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Esym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Conclusions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47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>
            <a:extLst>
              <a:ext uri="{FF2B5EF4-FFF2-40B4-BE49-F238E27FC236}">
                <a16:creationId xmlns:a16="http://schemas.microsoft.com/office/drawing/2014/main" id="{EE033AB3-3956-4B2C-8949-B0BE3969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Esym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Bayesian Model-Agnostic Inference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05679FD5-3CCB-49D3-8B5E-FF614111C40B}"/>
              </a:ext>
            </a:extLst>
          </p:cNvPr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25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E8A635E-52E5-4442-92FF-C97190378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321560"/>
            <a:ext cx="5562600" cy="306376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1" name="Text Box 14">
            <a:extLst>
              <a:ext uri="{FF2B5EF4-FFF2-40B4-BE49-F238E27FC236}">
                <a16:creationId xmlns:a16="http://schemas.microsoft.com/office/drawing/2014/main" id="{34110643-A874-4DC3-B7BE-A303FFFD0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562600"/>
            <a:ext cx="4876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71600" indent="-4572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828800" indent="-4572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86000" indent="-4572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13 macroscopic nuclear properties:</a:t>
            </a:r>
          </a:p>
        </p:txBody>
      </p:sp>
      <p:sp>
        <p:nvSpPr>
          <p:cNvPr id="23" name="AutoShape 12">
            <a:extLst>
              <a:ext uri="{FF2B5EF4-FFF2-40B4-BE49-F238E27FC236}">
                <a16:creationId xmlns:a16="http://schemas.microsoft.com/office/drawing/2014/main" id="{6E07217C-F30D-4394-8175-94D6B530E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5461134"/>
            <a:ext cx="457200" cy="558051"/>
          </a:xfrm>
          <a:prstGeom prst="upDownArrow">
            <a:avLst>
              <a:gd name="adj1" fmla="val 50000"/>
              <a:gd name="adj2" fmla="val 21042"/>
            </a:avLst>
          </a:prstGeom>
          <a:solidFill>
            <a:srgbClr val="DDDDDD"/>
          </a:solidFill>
          <a:ln w="28575" algn="ctr">
            <a:solidFill>
              <a:srgbClr val="9227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183DFE99-44AD-4D9E-B389-AED4172C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059364"/>
            <a:ext cx="2971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71600" indent="-4572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828800" indent="-4572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86000" indent="-4572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13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Skyrme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parameters:</a:t>
            </a:r>
            <a:endParaRPr kumimoji="1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9F575F3B-D24C-42E6-9F36-957876634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885" y="4733887"/>
            <a:ext cx="390607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92270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+mn-cs"/>
              </a:rPr>
              <a:t>LWC/Ko/Li/Xu, PRC82, 024321(2010)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1F0CEDF-2EE2-44B3-96CE-FC3B23914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5181600"/>
            <a:ext cx="2197125" cy="26535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FB5D55D-1698-45E5-A7C0-6257C7977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76" y="6042992"/>
            <a:ext cx="7352277" cy="381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D7E6A02-A33F-4BC3-BDE4-6123DC009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728" y="5029200"/>
            <a:ext cx="3553873" cy="83820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5675AD47-C4A4-4AA5-B96A-ACCE9E118361}"/>
              </a:ext>
            </a:extLst>
          </p:cNvPr>
          <p:cNvSpPr/>
          <p:nvPr/>
        </p:nvSpPr>
        <p:spPr>
          <a:xfrm>
            <a:off x="9058196" y="2391777"/>
            <a:ext cx="2448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N.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Chamel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, S.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Goriely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, and J.M. Pearson, PRC80, 065804 (2009)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55BC47D-7232-4578-8EDD-FE94691074B4}"/>
              </a:ext>
            </a:extLst>
          </p:cNvPr>
          <p:cNvGrpSpPr/>
          <p:nvPr/>
        </p:nvGrpSpPr>
        <p:grpSpPr>
          <a:xfrm>
            <a:off x="407189" y="3505200"/>
            <a:ext cx="8584411" cy="1164047"/>
            <a:chOff x="407190" y="3505200"/>
            <a:chExt cx="8584411" cy="1164047"/>
          </a:xfrm>
        </p:grpSpPr>
        <p:sp>
          <p:nvSpPr>
            <p:cNvPr id="31" name="Text Box 4">
              <a:extLst>
                <a:ext uri="{FF2B5EF4-FFF2-40B4-BE49-F238E27FC236}">
                  <a16:creationId xmlns:a16="http://schemas.microsoft.com/office/drawing/2014/main" id="{F5455758-29AC-4CB9-8284-AEEB0BB3C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90" y="3961361"/>
              <a:ext cx="314722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itchFamily="2" charset="-122"/>
                  <a:cs typeface="+mn-cs"/>
                </a:rPr>
                <a:t>Momentum-dependence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dirty="0">
                  <a:solidFill>
                    <a:srgbClr val="FF00FF"/>
                  </a:solidFill>
                  <a:latin typeface="Times New Roman" pitchFamily="18" charset="0"/>
                  <a:ea typeface="宋体" pitchFamily="2" charset="-122"/>
                </a:rPr>
                <a:t>o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itchFamily="2" charset="-122"/>
                  <a:cs typeface="+mn-cs"/>
                </a:rPr>
                <a:t>f many-body forces</a:t>
              </a:r>
            </a:p>
          </p:txBody>
        </p: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EBA32F88-EF4E-4EDD-9DDF-74B71340B50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445077" y="3962400"/>
              <a:ext cx="1364923" cy="152400"/>
            </a:xfrm>
            <a:prstGeom prst="straightConnector1">
              <a:avLst/>
            </a:prstGeom>
            <a:solidFill>
              <a:srgbClr val="DDDDDD"/>
            </a:solidFill>
            <a:ln w="2857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18492924-BA86-4631-949B-493D399282A6}"/>
                </a:ext>
              </a:extLst>
            </p:cNvPr>
            <p:cNvSpPr/>
            <p:nvPr/>
          </p:nvSpPr>
          <p:spPr bwMode="auto">
            <a:xfrm>
              <a:off x="3810000" y="3505200"/>
              <a:ext cx="5181601" cy="869006"/>
            </a:xfrm>
            <a:prstGeom prst="rect">
              <a:avLst/>
            </a:prstGeom>
            <a:noFill/>
            <a:ln w="2857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2" charset="-122"/>
                <a:cs typeface="+mn-cs"/>
              </a:endParaRPr>
            </a:p>
          </p:txBody>
        </p:sp>
      </p:grpSp>
      <p:sp>
        <p:nvSpPr>
          <p:cNvPr id="34" name="Text Box 17">
            <a:extLst>
              <a:ext uri="{FF2B5EF4-FFF2-40B4-BE49-F238E27FC236}">
                <a16:creationId xmlns:a16="http://schemas.microsoft.com/office/drawing/2014/main" id="{C9250C62-C337-461A-85D7-D9DEA73CE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3764" y="3505200"/>
            <a:ext cx="2811440" cy="6485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Z. Zhang/LWC, PRC94, 064326 (2016)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8EC53D7-F2C3-49FC-8431-BFC2FDEAEA7B}"/>
              </a:ext>
            </a:extLst>
          </p:cNvPr>
          <p:cNvSpPr txBox="1"/>
          <p:nvPr/>
        </p:nvSpPr>
        <p:spPr>
          <a:xfrm>
            <a:off x="2667000" y="820835"/>
            <a:ext cx="723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extended SHF (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eSHF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Energy Density Functional</a:t>
            </a:r>
            <a:endParaRPr lang="zh-CN" altLang="en-US" dirty="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24886D13-3152-4BBA-AEA0-A79D77B35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1" y="1066800"/>
            <a:ext cx="1659281" cy="2049213"/>
          </a:xfrm>
          <a:prstGeom prst="rect">
            <a:avLst/>
          </a:prstGeom>
        </p:spPr>
      </p:pic>
      <p:sp>
        <p:nvSpPr>
          <p:cNvPr id="37" name="Text Box 17">
            <a:extLst>
              <a:ext uri="{FF2B5EF4-FFF2-40B4-BE49-F238E27FC236}">
                <a16:creationId xmlns:a16="http://schemas.microsoft.com/office/drawing/2014/main" id="{38512243-9E77-4403-9AC7-EF0E0D25C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61488"/>
            <a:ext cx="2562042" cy="6485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altLang="zh-CN" sz="1800" b="1" dirty="0">
                <a:solidFill>
                  <a:srgbClr val="3333FF"/>
                </a:solidFill>
                <a:latin typeface="Times New Roman" pitchFamily="18" charset="0"/>
              </a:rPr>
              <a:t>T.H.R </a:t>
            </a:r>
            <a:r>
              <a:rPr lang="en-US" altLang="zh-CN" sz="1800" b="1" dirty="0" err="1">
                <a:solidFill>
                  <a:srgbClr val="3333FF"/>
                </a:solidFill>
                <a:latin typeface="Times New Roman" pitchFamily="18" charset="0"/>
              </a:rPr>
              <a:t>Skyrme</a:t>
            </a:r>
            <a:r>
              <a:rPr lang="en-US" altLang="zh-CN" sz="1800" b="1" dirty="0">
                <a:solidFill>
                  <a:srgbClr val="3333FF"/>
                </a:solidFill>
                <a:latin typeface="Times New Roman" pitchFamily="18" charset="0"/>
              </a:rPr>
              <a:t>,</a:t>
            </a:r>
          </a:p>
          <a:p>
            <a:r>
              <a:rPr lang="en-US" altLang="zh-CN" sz="1800" b="1" dirty="0" err="1">
                <a:solidFill>
                  <a:srgbClr val="3333FF"/>
                </a:solidFill>
                <a:latin typeface="Times New Roman" pitchFamily="18" charset="0"/>
              </a:rPr>
              <a:t>Nucl</a:t>
            </a:r>
            <a:r>
              <a:rPr lang="en-US" altLang="zh-CN" sz="1800" b="1" dirty="0">
                <a:solidFill>
                  <a:srgbClr val="3333FF"/>
                </a:solidFill>
                <a:latin typeface="Times New Roman" pitchFamily="18" charset="0"/>
              </a:rPr>
              <a:t>. Phys. 9, 615 (1959)</a:t>
            </a:r>
          </a:p>
        </p:txBody>
      </p:sp>
    </p:spTree>
    <p:extLst>
      <p:ext uri="{BB962C8B-B14F-4D97-AF65-F5344CB8AC3E}">
        <p14:creationId xmlns:p14="http://schemas.microsoft.com/office/powerpoint/2010/main" val="360496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2"/>
          <p:cNvSpPr txBox="1">
            <a:spLocks noChangeArrowheads="1"/>
          </p:cNvSpPr>
          <p:nvPr/>
        </p:nvSpPr>
        <p:spPr bwMode="auto">
          <a:xfrm>
            <a:off x="3581400" y="809626"/>
            <a:ext cx="545232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200" b="1" u="sng" dirty="0">
                <a:solidFill>
                  <a:srgbClr val="800000"/>
                </a:solidFill>
                <a:latin typeface="Times New Roman" pitchFamily="18" charset="0"/>
                <a:ea typeface="宋体" pitchFamily="2" charset="-122"/>
              </a:rPr>
              <a:t>EOS of </a:t>
            </a:r>
            <a:r>
              <a:rPr kumimoji="1" lang="en-US" altLang="zh-CN" sz="2200" b="1" u="sng" dirty="0" err="1">
                <a:solidFill>
                  <a:srgbClr val="800000"/>
                </a:solidFill>
                <a:latin typeface="Times New Roman" pitchFamily="18" charset="0"/>
                <a:ea typeface="宋体" pitchFamily="2" charset="-122"/>
              </a:rPr>
              <a:t>Isospin</a:t>
            </a:r>
            <a:r>
              <a:rPr kumimoji="1" lang="en-US" altLang="zh-CN" sz="2200" b="1" u="sng" dirty="0">
                <a:solidFill>
                  <a:srgbClr val="800000"/>
                </a:solidFill>
                <a:latin typeface="Times New Roman" pitchFamily="18" charset="0"/>
                <a:ea typeface="宋体" pitchFamily="2" charset="-122"/>
              </a:rPr>
              <a:t> Asymmetric Nuclear Matter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3200401" y="1212574"/>
          <a:ext cx="571182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90" name="Equation" r:id="rId3" imgW="3568680" imgH="253800" progId="Equation.DSMT4">
                  <p:embed/>
                </p:oleObj>
              </mc:Choice>
              <mc:Fallback>
                <p:oleObj name="Equation" r:id="rId3" imgW="35686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1" y="1212574"/>
                        <a:ext cx="5711825" cy="406400"/>
                      </a:xfrm>
                      <a:prstGeom prst="rect">
                        <a:avLst/>
                      </a:prstGeom>
                      <a:solidFill>
                        <a:srgbClr val="FFFF99">
                          <a:alpha val="50000"/>
                        </a:srgbClr>
                      </a:solidFill>
                      <a:ln w="57150" cmpd="thinThick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4"/>
          <p:cNvSpPr txBox="1">
            <a:spLocks noChangeArrowheads="1"/>
          </p:cNvSpPr>
          <p:nvPr/>
        </p:nvSpPr>
        <p:spPr bwMode="auto">
          <a:xfrm>
            <a:off x="8805864" y="822326"/>
            <a:ext cx="1785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(Parabolic law)</a:t>
            </a:r>
          </a:p>
        </p:txBody>
      </p:sp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6038850" y="334010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91" name="Equation" r:id="rId5" imgW="114120" imgH="177480" progId="Equation.DSMT4">
                  <p:embed/>
                </p:oleObj>
              </mc:Choice>
              <mc:Fallback>
                <p:oleObj name="Equation" r:id="rId5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40100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038601" y="2409826"/>
            <a:ext cx="4319591" cy="1257300"/>
            <a:chOff x="1377" y="1038"/>
            <a:chExt cx="2721" cy="792"/>
          </a:xfrm>
        </p:grpSpPr>
        <p:sp>
          <p:nvSpPr>
            <p:cNvPr id="2071" name="Text Box 7"/>
            <p:cNvSpPr txBox="1">
              <a:spLocks noChangeArrowheads="1"/>
            </p:cNvSpPr>
            <p:nvPr/>
          </p:nvSpPr>
          <p:spPr bwMode="auto">
            <a:xfrm>
              <a:off x="1377" y="1038"/>
              <a:ext cx="272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200" b="1" u="sng" dirty="0">
                  <a:solidFill>
                    <a:schemeClr val="accent2"/>
                  </a:solidFill>
                  <a:latin typeface="Times New Roman" pitchFamily="18" charset="0"/>
                  <a:ea typeface="宋体" pitchFamily="2" charset="-122"/>
                </a:rPr>
                <a:t>Nuclear Matter Symmetry Energy</a:t>
              </a:r>
            </a:p>
          </p:txBody>
        </p:sp>
        <p:graphicFrame>
          <p:nvGraphicFramePr>
            <p:cNvPr id="2053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9908966"/>
                </p:ext>
              </p:extLst>
            </p:nvPr>
          </p:nvGraphicFramePr>
          <p:xfrm>
            <a:off x="1905" y="1392"/>
            <a:ext cx="1536" cy="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8192" name="Equation" r:id="rId7" imgW="1409400" imgH="419040" progId="Equation.DSMT4">
                    <p:embed/>
                  </p:oleObj>
                </mc:Choice>
                <mc:Fallback>
                  <p:oleObj name="Equation" r:id="rId7" imgW="140940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5" y="1392"/>
                          <a:ext cx="1536" cy="438"/>
                        </a:xfrm>
                        <a:prstGeom prst="rect">
                          <a:avLst/>
                        </a:prstGeom>
                        <a:solidFill>
                          <a:srgbClr val="FFCC00">
                            <a:alpha val="50000"/>
                          </a:srgbClr>
                        </a:solidFill>
                        <a:ln w="381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4972051" y="1219202"/>
            <a:ext cx="5924551" cy="1039813"/>
            <a:chOff x="2172" y="768"/>
            <a:chExt cx="3732" cy="655"/>
          </a:xfrm>
        </p:grpSpPr>
        <p:sp>
          <p:nvSpPr>
            <p:cNvPr id="2068" name="Oval 11"/>
            <p:cNvSpPr>
              <a:spLocks noChangeArrowheads="1"/>
            </p:cNvSpPr>
            <p:nvPr/>
          </p:nvSpPr>
          <p:spPr bwMode="auto">
            <a:xfrm>
              <a:off x="2172" y="768"/>
              <a:ext cx="864" cy="2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69" name="Line 12"/>
            <p:cNvSpPr>
              <a:spLocks noChangeShapeType="1"/>
            </p:cNvSpPr>
            <p:nvPr/>
          </p:nvSpPr>
          <p:spPr bwMode="auto">
            <a:xfrm>
              <a:off x="2945" y="992"/>
              <a:ext cx="257" cy="2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b"/>
            <a:lstStyle/>
            <a:p>
              <a:endParaRPr lang="zh-CN" altLang="en-US"/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151" y="1190"/>
              <a:ext cx="275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b">
              <a:spAutoFit/>
            </a:bodyPr>
            <a:lstStyle/>
            <a:p>
              <a:pPr algn="l"/>
              <a:r>
                <a:rPr kumimoji="1" lang="en-US" altLang="zh-CN" sz="1800" b="1" dirty="0">
                  <a:solidFill>
                    <a:srgbClr val="FF3300"/>
                  </a:solidFill>
                  <a:latin typeface="Times New Roman" pitchFamily="18" charset="0"/>
                  <a:ea typeface="宋体" pitchFamily="2" charset="-122"/>
                </a:rPr>
                <a:t>Symmetry energy term (largely uncertain)</a:t>
              </a:r>
            </a:p>
          </p:txBody>
        </p:sp>
      </p:grpSp>
      <p:grpSp>
        <p:nvGrpSpPr>
          <p:cNvPr id="2059" name="Group 14"/>
          <p:cNvGrpSpPr>
            <a:grpSpLocks/>
          </p:cNvGrpSpPr>
          <p:nvPr/>
        </p:nvGrpSpPr>
        <p:grpSpPr bwMode="auto">
          <a:xfrm>
            <a:off x="1581150" y="1219200"/>
            <a:ext cx="3371850" cy="1066800"/>
            <a:chOff x="36" y="768"/>
            <a:chExt cx="2124" cy="672"/>
          </a:xfrm>
        </p:grpSpPr>
        <p:sp>
          <p:nvSpPr>
            <p:cNvPr id="2065" name="Oval 15"/>
            <p:cNvSpPr>
              <a:spLocks noChangeArrowheads="1"/>
            </p:cNvSpPr>
            <p:nvPr/>
          </p:nvSpPr>
          <p:spPr bwMode="auto">
            <a:xfrm>
              <a:off x="1632" y="768"/>
              <a:ext cx="528" cy="219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66" name="Line 16"/>
            <p:cNvSpPr>
              <a:spLocks noChangeShapeType="1"/>
            </p:cNvSpPr>
            <p:nvPr/>
          </p:nvSpPr>
          <p:spPr bwMode="auto">
            <a:xfrm flipH="1">
              <a:off x="960" y="950"/>
              <a:ext cx="768" cy="15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anchor="b"/>
            <a:lstStyle/>
            <a:p>
              <a:endParaRPr lang="zh-CN" altLang="en-US"/>
            </a:p>
          </p:txBody>
        </p:sp>
        <p:sp>
          <p:nvSpPr>
            <p:cNvPr id="2067" name="Text Box 17"/>
            <p:cNvSpPr txBox="1">
              <a:spLocks noChangeArrowheads="1"/>
            </p:cNvSpPr>
            <p:nvPr/>
          </p:nvSpPr>
          <p:spPr bwMode="auto">
            <a:xfrm>
              <a:off x="36" y="1036"/>
              <a:ext cx="183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spAutoFit/>
            </a:bodyPr>
            <a:lstStyle/>
            <a:p>
              <a:r>
                <a:rPr kumimoji="1" lang="en-US" altLang="zh-CN" sz="1800" b="1" dirty="0">
                  <a:solidFill>
                    <a:srgbClr val="3333FF"/>
                  </a:solidFill>
                  <a:latin typeface="Times New Roman" pitchFamily="18" charset="0"/>
                  <a:ea typeface="宋体" pitchFamily="2" charset="-122"/>
                </a:rPr>
                <a:t>Symmetric Nuclear Matter</a:t>
              </a:r>
            </a:p>
            <a:p>
              <a:r>
                <a:rPr kumimoji="1" lang="en-US" altLang="zh-CN" sz="1800" b="1" dirty="0">
                  <a:solidFill>
                    <a:srgbClr val="3333FF"/>
                  </a:solidFill>
                  <a:latin typeface="Times New Roman" pitchFamily="18" charset="0"/>
                  <a:ea typeface="宋体" pitchFamily="2" charset="-122"/>
                </a:rPr>
                <a:t>(relatively well-determined)</a:t>
              </a:r>
            </a:p>
          </p:txBody>
        </p:sp>
      </p:grpSp>
      <p:sp>
        <p:nvSpPr>
          <p:cNvPr id="2060" name="Text Box 18"/>
          <p:cNvSpPr txBox="1">
            <a:spLocks noChangeArrowheads="1"/>
          </p:cNvSpPr>
          <p:nvPr/>
        </p:nvSpPr>
        <p:spPr bwMode="auto">
          <a:xfrm>
            <a:off x="8477362" y="1614489"/>
            <a:ext cx="2047653" cy="3715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zh-CN" sz="1800" b="1" dirty="0" err="1">
                <a:solidFill>
                  <a:srgbClr val="CC3300"/>
                </a:solidFill>
                <a:latin typeface="Times New Roman" pitchFamily="18" charset="0"/>
              </a:rPr>
              <a:t>Isospin</a:t>
            </a:r>
            <a:r>
              <a:rPr lang="en-US" altLang="zh-CN" sz="1800" b="1" dirty="0">
                <a:solidFill>
                  <a:srgbClr val="CC3300"/>
                </a:solidFill>
                <a:latin typeface="Times New Roman" pitchFamily="18" charset="0"/>
              </a:rPr>
              <a:t> asymmetry</a:t>
            </a:r>
          </a:p>
        </p:txBody>
      </p:sp>
      <p:sp>
        <p:nvSpPr>
          <p:cNvPr id="2061" name="Line 19"/>
          <p:cNvSpPr>
            <a:spLocks noChangeShapeType="1"/>
          </p:cNvSpPr>
          <p:nvPr/>
        </p:nvSpPr>
        <p:spPr bwMode="auto">
          <a:xfrm>
            <a:off x="7419976" y="1531938"/>
            <a:ext cx="1114425" cy="220662"/>
          </a:xfrm>
          <a:prstGeom prst="line">
            <a:avLst/>
          </a:prstGeom>
          <a:noFill/>
          <a:ln w="28575">
            <a:solidFill>
              <a:srgbClr val="922706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zh-CN" altLang="en-US"/>
          </a:p>
        </p:txBody>
      </p:sp>
      <p:pic>
        <p:nvPicPr>
          <p:cNvPr id="2063" name="Picture 23"/>
          <p:cNvPicPr>
            <a:picLocks noChangeAspect="1" noChangeArrowheads="1"/>
          </p:cNvPicPr>
          <p:nvPr/>
        </p:nvPicPr>
        <p:blipFill>
          <a:blip r:embed="rId9" cstate="print"/>
          <a:srcRect t="7065"/>
          <a:stretch>
            <a:fillRect/>
          </a:stretch>
        </p:blipFill>
        <p:spPr bwMode="auto">
          <a:xfrm>
            <a:off x="1066800" y="2260601"/>
            <a:ext cx="2152651" cy="193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2"/>
          <p:cNvGrpSpPr/>
          <p:nvPr/>
        </p:nvGrpSpPr>
        <p:grpSpPr>
          <a:xfrm>
            <a:off x="8435976" y="2234096"/>
            <a:ext cx="3395663" cy="2271481"/>
            <a:chOff x="6303168" y="2234095"/>
            <a:chExt cx="3395663" cy="227148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58800" y="2234095"/>
              <a:ext cx="2105804" cy="2010275"/>
            </a:xfrm>
            <a:prstGeom prst="rect">
              <a:avLst/>
            </a:prstGeom>
          </p:spPr>
        </p:pic>
        <p:sp>
          <p:nvSpPr>
            <p:cNvPr id="35" name="Text Box 16"/>
            <p:cNvSpPr txBox="1">
              <a:spLocks noChangeArrowheads="1"/>
            </p:cNvSpPr>
            <p:nvPr/>
          </p:nvSpPr>
          <p:spPr bwMode="auto">
            <a:xfrm>
              <a:off x="6303168" y="4195618"/>
              <a:ext cx="3395663" cy="30995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rgbClr val="3333FF"/>
                  </a:solidFill>
                  <a:latin typeface="Times New Roman" pitchFamily="18" charset="0"/>
                </a:rPr>
                <a:t>LWC, EPJ Web of Conf. 88, 00017 (2015)</a:t>
              </a:r>
            </a:p>
          </p:txBody>
        </p:sp>
      </p:grpSp>
      <p:graphicFrame>
        <p:nvGraphicFramePr>
          <p:cNvPr id="3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247593"/>
              </p:ext>
            </p:extLst>
          </p:nvPr>
        </p:nvGraphicFramePr>
        <p:xfrm>
          <a:off x="955647" y="4267105"/>
          <a:ext cx="2625753" cy="22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93" name="Equation" r:id="rId11" imgW="2666880" imgH="241200" progId="Equation.DSMT4">
                  <p:embed/>
                </p:oleObj>
              </mc:Choice>
              <mc:Fallback>
                <p:oleObj name="Equation" r:id="rId11" imgW="2666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647" y="4267105"/>
                        <a:ext cx="2625753" cy="228695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90000"/>
                          <a:alpha val="50000"/>
                        </a:schemeClr>
                      </a:solidFill>
                      <a:ln w="127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The Symmetry Energy of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Nuclear Matter 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14"/>
          <p:cNvSpPr txBox="1"/>
          <p:nvPr/>
        </p:nvSpPr>
        <p:spPr>
          <a:xfrm>
            <a:off x="11125200" y="6427114"/>
            <a:ext cx="655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1</a:t>
            </a:r>
            <a:endParaRPr lang="zh-CN" altLang="en-US" sz="2200" dirty="0"/>
          </a:p>
        </p:txBody>
      </p:sp>
      <p:sp>
        <p:nvSpPr>
          <p:cNvPr id="40" name="文本框 39"/>
          <p:cNvSpPr txBox="1"/>
          <p:nvPr/>
        </p:nvSpPr>
        <p:spPr>
          <a:xfrm>
            <a:off x="609600" y="5415171"/>
            <a:ext cx="112776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zh-CN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Determining the density dependence of the symmetry energy has been one of the main scientific goals in large-scale scientific facilities, e.g., </a:t>
            </a:r>
            <a:r>
              <a:rPr lang="en-US" altLang="zh-CN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CSR/HIAF in China</a:t>
            </a:r>
            <a:r>
              <a:rPr lang="zh-CN" alt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RIBF/RIKEN in Japan</a:t>
            </a:r>
            <a:r>
              <a:rPr lang="zh-CN" altLang="en-US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FRIB/MSU in USA, FAIR/GSI in Germany, RAON in South Korea, …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BFA0B84-949F-4A70-986A-5ABD2371BA3D}"/>
              </a:ext>
            </a:extLst>
          </p:cNvPr>
          <p:cNvSpPr txBox="1"/>
          <p:nvPr/>
        </p:nvSpPr>
        <p:spPr>
          <a:xfrm>
            <a:off x="609600" y="4724400"/>
            <a:ext cx="1127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u"/>
            </a:pPr>
            <a:r>
              <a:rPr lang="en-US" altLang="zh-CN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EOS of symmetric nuclear matter </a:t>
            </a:r>
            <a:r>
              <a:rPr lang="en-US" altLang="zh-CN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relatively well determined, </a:t>
            </a:r>
            <a:r>
              <a:rPr lang="en-US" altLang="zh-CN" sz="2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density dependence of the symmetry energy </a:t>
            </a:r>
            <a:r>
              <a:rPr lang="en-US" altLang="zh-CN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still largely uncertain!</a:t>
            </a:r>
          </a:p>
        </p:txBody>
      </p:sp>
    </p:spTree>
    <p:extLst>
      <p:ext uri="{BB962C8B-B14F-4D97-AF65-F5344CB8AC3E}">
        <p14:creationId xmlns:p14="http://schemas.microsoft.com/office/powerpoint/2010/main" val="8859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>
            <a:extLst>
              <a:ext uri="{FF2B5EF4-FFF2-40B4-BE49-F238E27FC236}">
                <a16:creationId xmlns:a16="http://schemas.microsoft.com/office/drawing/2014/main" id="{EE033AB3-3956-4B2C-8949-B0BE3969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Esym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Bayesian Model-Agnostic Inference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05679FD5-3CCB-49D3-8B5E-FF614111C40B}"/>
              </a:ext>
            </a:extLst>
          </p:cNvPr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26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CB35A6B2-330D-4B3B-995A-D6C683800874}"/>
              </a:ext>
            </a:extLst>
          </p:cNvPr>
          <p:cNvSpPr/>
          <p:nvPr/>
        </p:nvSpPr>
        <p:spPr>
          <a:xfrm>
            <a:off x="1447800" y="3886200"/>
            <a:ext cx="92964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To constrain the high density </a:t>
            </a:r>
            <a:r>
              <a:rPr kumimoji="0" lang="en-US" altLang="zh-CN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Esym</a:t>
            </a: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in the Bayesian Model-Agnostic Inference, the </a:t>
            </a:r>
            <a:r>
              <a:rPr kumimoji="0" lang="en-US" altLang="zh-CN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eSHF</a:t>
            </a: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is used to describe </a:t>
            </a: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Finite Nuclei </a:t>
            </a: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and </a:t>
            </a: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Nuclear Matter </a:t>
            </a: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at densities below </a:t>
            </a: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2n</a:t>
            </a:r>
            <a:r>
              <a:rPr kumimoji="0" lang="en-US" altLang="zh-CN" sz="2500" b="1" i="0" u="none" strike="noStrike" kern="1200" cap="none" spc="0" normalizeH="0" baseline="-25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0</a:t>
            </a:r>
            <a:endParaRPr kumimoji="0" lang="zh-CN" altLang="en-US" sz="2500" b="1" i="0" u="none" strike="noStrike" kern="1200" cap="none" spc="0" normalizeH="0" baseline="-2500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25B47F94-35E8-4A66-B8A4-C7CF099F6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524000"/>
            <a:ext cx="9220200" cy="86395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en-US" altLang="zh-CN" sz="2500" b="1" dirty="0">
                <a:solidFill>
                  <a:srgbClr val="0000FF"/>
                </a:solidFill>
                <a:latin typeface="Times New Roman" pitchFamily="18" charset="0"/>
              </a:rPr>
              <a:t>The </a:t>
            </a:r>
            <a:r>
              <a:rPr lang="en-US" altLang="zh-CN" sz="2500" b="1" dirty="0" err="1">
                <a:solidFill>
                  <a:srgbClr val="0000FF"/>
                </a:solidFill>
                <a:latin typeface="Times New Roman" pitchFamily="18" charset="0"/>
              </a:rPr>
              <a:t>eSHF</a:t>
            </a:r>
            <a:r>
              <a:rPr lang="en-US" altLang="zh-CN" sz="2500" b="1" dirty="0">
                <a:solidFill>
                  <a:srgbClr val="0000FF"/>
                </a:solidFill>
                <a:latin typeface="Times New Roman" pitchFamily="18" charset="0"/>
              </a:rPr>
              <a:t> can describe simultaneously </a:t>
            </a:r>
            <a:r>
              <a:rPr lang="en-US" altLang="zh-CN" sz="2500" b="1" dirty="0">
                <a:solidFill>
                  <a:srgbClr val="FF00FF"/>
                </a:solidFill>
                <a:latin typeface="Times New Roman" pitchFamily="18" charset="0"/>
              </a:rPr>
              <a:t>nuclear matter, finite nuclei, and neutron stars!</a:t>
            </a:r>
          </a:p>
        </p:txBody>
      </p:sp>
      <p:sp>
        <p:nvSpPr>
          <p:cNvPr id="39" name="Text Box 17">
            <a:extLst>
              <a:ext uri="{FF2B5EF4-FFF2-40B4-BE49-F238E27FC236}">
                <a16:creationId xmlns:a16="http://schemas.microsoft.com/office/drawing/2014/main" id="{E52DB395-BC79-4556-A4F2-143AC1D37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714518"/>
            <a:ext cx="9220200" cy="86395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en-US" altLang="zh-CN" sz="2500" b="1" dirty="0">
                <a:solidFill>
                  <a:srgbClr val="0000FF"/>
                </a:solidFill>
                <a:latin typeface="Times New Roman" pitchFamily="18" charset="0"/>
              </a:rPr>
              <a:t>The </a:t>
            </a:r>
            <a:r>
              <a:rPr lang="en-US" altLang="zh-CN" sz="2500" b="1" dirty="0" err="1">
                <a:solidFill>
                  <a:srgbClr val="0000FF"/>
                </a:solidFill>
                <a:latin typeface="Times New Roman" pitchFamily="18" charset="0"/>
              </a:rPr>
              <a:t>eSHF</a:t>
            </a:r>
            <a:r>
              <a:rPr lang="en-US" altLang="zh-CN" sz="2500" b="1" dirty="0">
                <a:solidFill>
                  <a:srgbClr val="0000FF"/>
                </a:solidFill>
                <a:latin typeface="Times New Roman" pitchFamily="18" charset="0"/>
              </a:rPr>
              <a:t> EDF is </a:t>
            </a:r>
            <a:r>
              <a:rPr lang="en-US" altLang="zh-CN" sz="2500" b="1" dirty="0">
                <a:solidFill>
                  <a:srgbClr val="FF00FF"/>
                </a:solidFill>
                <a:latin typeface="Times New Roman" pitchFamily="18" charset="0"/>
              </a:rPr>
              <a:t>very flexible to mimic various density behaviors</a:t>
            </a:r>
            <a:r>
              <a:rPr lang="en-US" altLang="zh-CN" sz="2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2500" b="1" dirty="0">
                <a:solidFill>
                  <a:srgbClr val="0000FF"/>
                </a:solidFill>
                <a:latin typeface="Times New Roman" pitchFamily="18" charset="0"/>
              </a:rPr>
              <a:t>for EOS </a:t>
            </a:r>
            <a:r>
              <a:rPr lang="en-US" altLang="zh-CN" sz="2500" b="1" dirty="0">
                <a:solidFill>
                  <a:srgbClr val="FF0000"/>
                </a:solidFill>
                <a:latin typeface="Times New Roman" pitchFamily="18" charset="0"/>
              </a:rPr>
              <a:t>(13 parameters)</a:t>
            </a:r>
          </a:p>
        </p:txBody>
      </p:sp>
    </p:spTree>
    <p:extLst>
      <p:ext uri="{BB962C8B-B14F-4D97-AF65-F5344CB8AC3E}">
        <p14:creationId xmlns:p14="http://schemas.microsoft.com/office/powerpoint/2010/main" val="2350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2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1794439C-6C01-4A8C-BDDD-4DB582AE0F8E}"/>
              </a:ext>
            </a:extLst>
          </p:cNvPr>
          <p:cNvGrpSpPr/>
          <p:nvPr/>
        </p:nvGrpSpPr>
        <p:grpSpPr>
          <a:xfrm>
            <a:off x="3429000" y="1447800"/>
            <a:ext cx="5670432" cy="4191000"/>
            <a:chOff x="3124200" y="1309763"/>
            <a:chExt cx="5670432" cy="41910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4200" y="1309763"/>
              <a:ext cx="5670432" cy="4191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 bwMode="auto">
            <a:xfrm>
              <a:off x="7467600" y="3733800"/>
              <a:ext cx="1143000" cy="228600"/>
            </a:xfrm>
            <a:prstGeom prst="rect">
              <a:avLst/>
            </a:prstGeom>
            <a:noFill/>
            <a:ln w="2857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2" charset="-122"/>
                <a:cs typeface="+mn-cs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3200400" y="5631359"/>
            <a:ext cx="876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Bayesian analyses combining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ChEFT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+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pQCD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+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Mmax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+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MR +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GW+ Nuclei 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suggests a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soft Esym around intermediate densities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!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8600" y="990600"/>
            <a:ext cx="300872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Bayesian analyses combining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ChEFT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PNM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pQCD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High Densities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Mmax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~2M</a:t>
            </a:r>
            <a:r>
              <a:rPr kumimoji="0" lang="en-US" altLang="zh-C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⊙</a:t>
            </a:r>
            <a:endParaRPr kumimoji="0" lang="en-US" altLang="zh-CN" sz="22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MR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NICER+HESS J1731-347</a:t>
            </a:r>
          </a:p>
          <a:p>
            <a:pPr marL="342900" indent="-342900" algn="l">
              <a:buFont typeface="Wingdings" panose="05000000000000000000" pitchFamily="2" charset="2"/>
              <a:buChar char="p"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GW: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GW170817, GW190425</a:t>
            </a:r>
          </a:p>
          <a:p>
            <a:pPr marL="342900" indent="-342900" algn="l">
              <a:buFont typeface="Wingdings" panose="05000000000000000000" pitchFamily="2" charset="2"/>
              <a:buChar char="p"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MR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HESS J1731-347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p"/>
              <a:defRPr/>
            </a:pPr>
            <a:r>
              <a:rPr lang="en-US" altLang="zh-CN" sz="1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Nuclei: 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mass, charge radius, GMR, Spin-Orbit energy level splitting +</a:t>
            </a:r>
            <a:r>
              <a:rPr lang="en-US" altLang="zh-CN" sz="18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data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eSHF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FB30698-CDFA-4BE8-884C-55827E415AA4}"/>
              </a:ext>
            </a:extLst>
          </p:cNvPr>
          <p:cNvSpPr/>
          <p:nvPr/>
        </p:nvSpPr>
        <p:spPr>
          <a:xfrm>
            <a:off x="9599847" y="786825"/>
            <a:ext cx="23534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Zheng Cao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曹政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 et al.,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Preliminary results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EE033AB3-3956-4B2C-8949-B0BE3969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Esym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Bayesian Model-Agnostic Inference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05679FD5-3CCB-49D3-8B5E-FF614111C40B}"/>
              </a:ext>
            </a:extLst>
          </p:cNvPr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27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D65D110-6035-4FB3-BD26-91B741179B61}"/>
              </a:ext>
            </a:extLst>
          </p:cNvPr>
          <p:cNvGrpSpPr/>
          <p:nvPr/>
        </p:nvGrpSpPr>
        <p:grpSpPr>
          <a:xfrm>
            <a:off x="9354534" y="1448108"/>
            <a:ext cx="2608866" cy="4114492"/>
            <a:chOff x="8955276" y="1414046"/>
            <a:chExt cx="2608866" cy="411449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43595E8-B11C-4068-8E63-F24C47DBB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6776" y="1482280"/>
              <a:ext cx="1694466" cy="192208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AA0C901-3A95-4128-A276-CC3CB480B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6776" y="3453098"/>
              <a:ext cx="1809914" cy="207544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34AA77E-77AF-4C34-9551-E92F824EA28E}"/>
                </a:ext>
              </a:extLst>
            </p:cNvPr>
            <p:cNvSpPr/>
            <p:nvPr/>
          </p:nvSpPr>
          <p:spPr>
            <a:xfrm>
              <a:off x="10772892" y="1447800"/>
              <a:ext cx="685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MeV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25D5767-1F7F-4646-813A-9565E781DFA3}"/>
                </a:ext>
              </a:extLst>
            </p:cNvPr>
            <p:cNvSpPr/>
            <p:nvPr/>
          </p:nvSpPr>
          <p:spPr>
            <a:xfrm>
              <a:off x="10878342" y="3429000"/>
              <a:ext cx="685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MeV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7780FB0-068A-46D7-A21D-7A40F8717B4F}"/>
                </a:ext>
              </a:extLst>
            </p:cNvPr>
            <p:cNvSpPr/>
            <p:nvPr/>
          </p:nvSpPr>
          <p:spPr>
            <a:xfrm>
              <a:off x="9099432" y="3438115"/>
              <a:ext cx="685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L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1D78ADA-86EF-4B4A-A0FE-38D1FD5343E1}"/>
                </a:ext>
              </a:extLst>
            </p:cNvPr>
            <p:cNvSpPr/>
            <p:nvPr/>
          </p:nvSpPr>
          <p:spPr>
            <a:xfrm>
              <a:off x="8955276" y="1414046"/>
              <a:ext cx="1143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b="1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zh-CN" sz="1600" b="1" baseline="-25000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sym</a:t>
              </a:r>
              <a:r>
                <a:rPr lang="en-US" altLang="zh-CN" sz="1600" b="1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(n</a:t>
              </a:r>
              <a:r>
                <a:rPr lang="en-US" altLang="zh-CN" sz="1600" b="1" baseline="-25000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altLang="zh-CN" sz="1600" b="1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箭头: 下 4">
            <a:extLst>
              <a:ext uri="{FF2B5EF4-FFF2-40B4-BE49-F238E27FC236}">
                <a16:creationId xmlns:a16="http://schemas.microsoft.com/office/drawing/2014/main" id="{53E2C843-D51C-468E-9819-1551F7C6D056}"/>
              </a:ext>
            </a:extLst>
          </p:cNvPr>
          <p:cNvSpPr/>
          <p:nvPr/>
        </p:nvSpPr>
        <p:spPr bwMode="auto">
          <a:xfrm>
            <a:off x="5394947" y="3515474"/>
            <a:ext cx="91453" cy="533400"/>
          </a:xfrm>
          <a:prstGeom prst="downArrow">
            <a:avLst/>
          </a:prstGeom>
          <a:solidFill>
            <a:srgbClr val="FF00FF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38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 sz="3600" dirty="0">
                <a:solidFill>
                  <a:srgbClr val="132584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Outline</a:t>
            </a:r>
            <a:endParaRPr kumimoji="1" lang="zh-CN" altLang="en-US" sz="3600" dirty="0">
              <a:solidFill>
                <a:srgbClr val="132584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0CE096F-EF73-4266-A4EC-100039E73316}"/>
              </a:ext>
            </a:extLst>
          </p:cNvPr>
          <p:cNvSpPr/>
          <p:nvPr/>
        </p:nvSpPr>
        <p:spPr>
          <a:xfrm>
            <a:off x="2133600" y="2057400"/>
            <a:ext cx="8991600" cy="2246769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609600" indent="-609600" algn="l"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Symmetry Energy (Esym) – Nuclear Matter EOS</a:t>
            </a:r>
          </a:p>
          <a:p>
            <a:pPr marL="609600" indent="-609600" algn="l"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Star verses Quark Star – Multi-Messenger Data + Nuclear Physics</a:t>
            </a:r>
          </a:p>
          <a:p>
            <a:pPr marL="609600" indent="-609600" algn="l">
              <a:buFont typeface="Wingdings" panose="05000000000000000000" pitchFamily="2" charset="2"/>
              <a:buChar char="n"/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Density Behavior of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Esym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Conclusions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60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kumimoji="1" lang="en-US" altLang="zh-CN" sz="3600" b="1" dirty="0">
                <a:solidFill>
                  <a:srgbClr val="333399"/>
                </a:solidFill>
                <a:latin typeface="Times New Roman" pitchFamily="18" charset="0"/>
              </a:rPr>
              <a:t>Conclusions</a:t>
            </a:r>
            <a:endParaRPr kumimoji="1" lang="zh-CN" altLang="en-US" sz="36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616122" y="1295400"/>
            <a:ext cx="9737677" cy="4648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>
              <a:buFont typeface="Wingdings" pitchFamily="2" charset="2"/>
              <a:buChar char="l"/>
            </a:pPr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Based on the analyses on data of nuclear masses, charge radii, neutron skin, </a:t>
            </a:r>
          </a:p>
          <a:p>
            <a:pPr algn="l"/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giant resonances, nucleon optical potential et al.,  we may conclude</a:t>
            </a:r>
            <a:r>
              <a:rPr lang="zh-CN" alt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：</a:t>
            </a:r>
            <a:endParaRPr lang="en-US" altLang="zh-CN" sz="2200" b="1" dirty="0">
              <a:solidFill>
                <a:schemeClr val="accent2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1257300" lvl="2" indent="-342900" algn="l">
              <a:buFont typeface="Wingdings" panose="05000000000000000000" pitchFamily="2" charset="2"/>
              <a:buChar char="Ø"/>
            </a:pP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Esym in </a:t>
            </a:r>
            <a:r>
              <a:rPr lang="en-US" altLang="zh-CN" sz="2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subsaturation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density is relatively well constrained</a:t>
            </a:r>
            <a:endParaRPr lang="zh-CN" altLang="en-US" sz="2200" b="1" dirty="0">
              <a:solidFill>
                <a:srgbClr val="FF00FF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1257300" lvl="2" indent="-342900" algn="l">
              <a:buFont typeface="Wingdings" panose="05000000000000000000" pitchFamily="2" charset="2"/>
              <a:buChar char="Ø"/>
            </a:pP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Esym at saturation</a:t>
            </a:r>
            <a:r>
              <a:rPr lang="en-US" altLang="zh-CN" sz="2200" b="1" dirty="0">
                <a:solidFill>
                  <a:srgbClr val="3333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</a:t>
            </a:r>
            <a:r>
              <a:rPr lang="en-US" altLang="zh-CN" sz="2200" b="1" dirty="0">
                <a:solidFill>
                  <a:srgbClr val="009999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</a:p>
          <a:p>
            <a:pPr algn="l">
              <a:buFont typeface="Wingdings" pitchFamily="2" charset="2"/>
              <a:buNone/>
            </a:pP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World Average: E</a:t>
            </a:r>
            <a:r>
              <a:rPr lang="en-US" altLang="zh-CN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sym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(</a:t>
            </a:r>
            <a:r>
              <a:rPr lang="el-GR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ρ</a:t>
            </a:r>
            <a:r>
              <a:rPr lang="en-US" altLang="zh-CN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0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) =31.7±3.1 MeV and </a:t>
            </a:r>
            <a:r>
              <a:rPr lang="en-US" altLang="zh-CN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=57.5±24.5 MeV </a:t>
            </a:r>
          </a:p>
          <a:p>
            <a:pPr algn="l">
              <a:buFont typeface="Wingdings" pitchFamily="2" charset="2"/>
              <a:buNone/>
            </a:pP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(But </a:t>
            </a:r>
            <a:r>
              <a:rPr lang="en-US" altLang="zh-CN" sz="2200" b="1" dirty="0">
                <a:solidFill>
                  <a:srgbClr val="FF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PREX-II/</a:t>
            </a: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CREX</a:t>
            </a:r>
            <a:r>
              <a:rPr lang="en-US" altLang="zh-CN" sz="2200" b="1" dirty="0">
                <a:solidFill>
                  <a:srgbClr val="FF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data make the situation quite </a:t>
            </a:r>
            <a:r>
              <a:rPr lang="en-US" altLang="zh-CN" sz="2200" b="1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elusive!!!)</a:t>
            </a:r>
            <a:endParaRPr lang="en-US" altLang="zh-CN" sz="2200" b="1" dirty="0">
              <a:solidFill>
                <a:srgbClr val="C0000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algn="l"/>
            <a:endParaRPr lang="zh-CN" altLang="en-US" sz="800" b="1" dirty="0">
              <a:solidFill>
                <a:srgbClr val="0066FF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algn="l">
              <a:buFont typeface="Wingdings" pitchFamily="2" charset="2"/>
              <a:buChar char="l"/>
            </a:pPr>
            <a:r>
              <a:rPr lang="zh-CN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Bayesian model-agnostic analyses on the </a:t>
            </a:r>
            <a:r>
              <a:rPr lang="en-US" altLang="zh-CN" sz="2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multimessenger</a:t>
            </a:r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data together with </a:t>
            </a:r>
          </a:p>
          <a:p>
            <a:pPr algn="l"/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ab initio calculations from </a:t>
            </a:r>
            <a:r>
              <a:rPr lang="en-US" altLang="zh-CN" sz="2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ChEFT</a:t>
            </a:r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and </a:t>
            </a:r>
            <a:r>
              <a:rPr lang="en-US" altLang="zh-CN" sz="2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pQCD</a:t>
            </a:r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favor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the compact stars as </a:t>
            </a:r>
          </a:p>
          <a:p>
            <a:pPr algn="l"/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neutron stars against quark stars</a:t>
            </a:r>
          </a:p>
          <a:p>
            <a:pPr algn="l"/>
            <a:endParaRPr lang="en-US" altLang="zh-CN" sz="800" b="1" dirty="0">
              <a:solidFill>
                <a:schemeClr val="accent2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algn="l">
              <a:buFont typeface="Wingdings" pitchFamily="2" charset="2"/>
              <a:buChar char="l"/>
            </a:pPr>
            <a:r>
              <a:rPr lang="zh-CN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Bayesian model-agnostic analyses on the </a:t>
            </a:r>
            <a:r>
              <a:rPr lang="en-US" altLang="zh-CN" sz="2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multimessenger</a:t>
            </a:r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data together with </a:t>
            </a:r>
          </a:p>
          <a:p>
            <a:pPr algn="l"/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ab initio calculations from </a:t>
            </a:r>
            <a:r>
              <a:rPr lang="en-US" altLang="zh-CN" sz="2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ChEFT</a:t>
            </a:r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and </a:t>
            </a:r>
            <a:r>
              <a:rPr lang="en-US" altLang="zh-CN" sz="2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pQCD</a:t>
            </a:r>
            <a:r>
              <a:rPr lang="en-US" altLang="zh-CN" sz="2200" b="1" dirty="0">
                <a:solidFill>
                  <a:schemeClr val="accent2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suggest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the symmetry energy </a:t>
            </a:r>
          </a:p>
          <a:p>
            <a:pPr algn="l"/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at intermediate densities (around 2~3n</a:t>
            </a:r>
            <a:r>
              <a:rPr lang="en-US" altLang="zh-CN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0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) is soft!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128E725C-773A-4B55-A987-23550BFA502E}"/>
              </a:ext>
            </a:extLst>
          </p:cNvPr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28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670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09801"/>
            <a:ext cx="7772400" cy="1470025"/>
          </a:xfrm>
        </p:spPr>
        <p:txBody>
          <a:bodyPr/>
          <a:lstStyle/>
          <a:p>
            <a:pPr algn="l" eaLnBrk="1" hangingPunct="1"/>
            <a:r>
              <a:rPr lang="zh-CN" altLang="en-US" sz="4400">
                <a:latin typeface="黑体" pitchFamily="49" charset="-122"/>
                <a:ea typeface="黑体" pitchFamily="49" charset="-122"/>
              </a:rPr>
              <a:t>谢 谢！</a:t>
            </a:r>
            <a:br>
              <a:rPr lang="zh-CN" altLang="en-US" sz="4400">
                <a:latin typeface="黑体" pitchFamily="49" charset="-122"/>
                <a:ea typeface="黑体" pitchFamily="49" charset="-122"/>
              </a:rPr>
            </a:br>
            <a:r>
              <a:rPr lang="en-US" altLang="zh-CN" sz="4400">
                <a:latin typeface="黑体" pitchFamily="49" charset="-122"/>
                <a:ea typeface="黑体" pitchFamily="49" charset="-122"/>
              </a:rPr>
              <a:t>Thanks!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lang="en-US" altLang="zh-CN" sz="3600" dirty="0">
                <a:solidFill>
                  <a:schemeClr val="accent4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Peak in speed of sound of NS matter </a:t>
            </a:r>
            <a:endParaRPr lang="zh-CN" altLang="en-US" sz="3600" dirty="0"/>
          </a:p>
        </p:txBody>
      </p:sp>
      <p:sp>
        <p:nvSpPr>
          <p:cNvPr id="18" name="TextBox 14"/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44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C7E477C-8EE3-4FD9-8420-90C2B963F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115" y="1447800"/>
            <a:ext cx="4874372" cy="3409234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8D57E101-647B-4B37-831D-663DBED72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00"/>
            <a:ext cx="4876800" cy="3485434"/>
          </a:xfrm>
          <a:prstGeom prst="rect">
            <a:avLst/>
          </a:prstGeom>
        </p:spPr>
      </p:pic>
      <p:sp>
        <p:nvSpPr>
          <p:cNvPr id="20" name="Text Box 16">
            <a:extLst>
              <a:ext uri="{FF2B5EF4-FFF2-40B4-BE49-F238E27FC236}">
                <a16:creationId xmlns:a16="http://schemas.microsoft.com/office/drawing/2014/main" id="{8085F94A-EF87-46C7-814D-CF596B07F65A}"/>
              </a:ext>
            </a:extLst>
          </p:cNvPr>
          <p:cNvSpPr txBox="1"/>
          <p:nvPr/>
        </p:nvSpPr>
        <p:spPr>
          <a:xfrm>
            <a:off x="4953000" y="5102582"/>
            <a:ext cx="2133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004098">
                    <a:lumMod val="60000"/>
                    <a:lumOff val="40000"/>
                  </a:srgbClr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  <a:sym typeface="+mn-ea"/>
              </a:rPr>
              <a:t>Peak disappear!</a:t>
            </a: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E6F91941-1315-49C1-B84F-6EC89985A6C8}"/>
              </a:ext>
            </a:extLst>
          </p:cNvPr>
          <p:cNvSpPr txBox="1"/>
          <p:nvPr/>
        </p:nvSpPr>
        <p:spPr>
          <a:xfrm>
            <a:off x="1676400" y="1752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srgbClr val="004098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pQCD</a:t>
            </a:r>
            <a:r>
              <a:rPr lang="en-US" sz="1800" b="1" dirty="0">
                <a:solidFill>
                  <a:srgbClr val="004098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 constraint is removed</a:t>
            </a: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F62F1D21-A851-4E8B-92CB-2F0B3DA37CCE}"/>
              </a:ext>
            </a:extLst>
          </p:cNvPr>
          <p:cNvSpPr txBox="1"/>
          <p:nvPr/>
        </p:nvSpPr>
        <p:spPr>
          <a:xfrm>
            <a:off x="6553200" y="1768382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4098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massive compact stars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4098"/>
                </a:solidFill>
                <a:latin typeface="Times New Roman Regular" panose="02020603050405020304" charset="0"/>
                <a:ea typeface="等线"/>
                <a:cs typeface="Times New Roman Regular" panose="02020603050405020304" charset="0"/>
              </a:rPr>
              <a:t>are removed </a:t>
            </a:r>
          </a:p>
        </p:txBody>
      </p:sp>
    </p:spTree>
    <p:extLst>
      <p:ext uri="{BB962C8B-B14F-4D97-AF65-F5344CB8AC3E}">
        <p14:creationId xmlns:p14="http://schemas.microsoft.com/office/powerpoint/2010/main" val="735239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4"/>
          <p:cNvSpPr txBox="1">
            <a:spLocks noChangeArrowheads="1"/>
          </p:cNvSpPr>
          <p:nvPr/>
        </p:nvSpPr>
        <p:spPr bwMode="auto">
          <a:xfrm>
            <a:off x="4762177" y="2387309"/>
            <a:ext cx="4030686" cy="323165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1500" b="1" dirty="0">
                <a:solidFill>
                  <a:srgbClr val="0000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PREX-II:  </a:t>
            </a:r>
            <a:r>
              <a:rPr lang="en-US" altLang="zh-CN" sz="1500" b="1" dirty="0" err="1">
                <a:solidFill>
                  <a:srgbClr val="FF00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Rskin</a:t>
            </a:r>
            <a:r>
              <a:rPr lang="en-US" altLang="zh-CN" sz="1500" b="1" dirty="0">
                <a:solidFill>
                  <a:srgbClr val="FF00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 = [0.212, 0.354] </a:t>
            </a:r>
            <a:r>
              <a:rPr lang="en-US" altLang="zh-CN" sz="1500" b="1" dirty="0" err="1">
                <a:solidFill>
                  <a:srgbClr val="FF00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fm</a:t>
            </a:r>
            <a:r>
              <a:rPr lang="en-US" altLang="zh-CN" sz="1500" b="1" dirty="0">
                <a:solidFill>
                  <a:srgbClr val="FF00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 for Pb208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952" y="990600"/>
            <a:ext cx="6280776" cy="1295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227" y="2374722"/>
            <a:ext cx="2694517" cy="35377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874" y="3588395"/>
            <a:ext cx="2650526" cy="2867410"/>
          </a:xfrm>
          <a:prstGeom prst="rect">
            <a:avLst/>
          </a:prstGeom>
        </p:spPr>
      </p:pic>
      <p:sp>
        <p:nvSpPr>
          <p:cNvPr id="14" name="文本框 14"/>
          <p:cNvSpPr txBox="1">
            <a:spLocks noChangeArrowheads="1"/>
          </p:cNvSpPr>
          <p:nvPr/>
        </p:nvSpPr>
        <p:spPr bwMode="auto">
          <a:xfrm>
            <a:off x="2286000" y="4997970"/>
            <a:ext cx="502920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RMF: </a:t>
            </a:r>
            <a:r>
              <a:rPr lang="en-US" altLang="zh-CN" sz="1800" b="1" dirty="0">
                <a:solidFill>
                  <a:srgbClr val="3333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Inconsistent</a:t>
            </a:r>
            <a:r>
              <a:rPr lang="en-US" altLang="zh-CN" sz="1800" b="1" dirty="0">
                <a:solidFill>
                  <a:srgbClr val="FF00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 with GW170817: </a:t>
            </a:r>
            <a:r>
              <a:rPr lang="el-GR" altLang="zh-CN" sz="1800" b="1" dirty="0">
                <a:solidFill>
                  <a:srgbClr val="FF00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Λ</a:t>
            </a:r>
            <a:r>
              <a:rPr lang="en-US" altLang="zh-CN" sz="1800" b="1" baseline="-25000" dirty="0">
                <a:solidFill>
                  <a:srgbClr val="FF00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1.4 </a:t>
            </a:r>
            <a:r>
              <a:rPr lang="en-US" altLang="zh-CN" sz="1800" b="1" dirty="0">
                <a:solidFill>
                  <a:srgbClr val="FF00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&lt;580 !!!</a:t>
            </a:r>
          </a:p>
        </p:txBody>
      </p:sp>
      <p:sp>
        <p:nvSpPr>
          <p:cNvPr id="13" name="矩形 12"/>
          <p:cNvSpPr/>
          <p:nvPr/>
        </p:nvSpPr>
        <p:spPr>
          <a:xfrm>
            <a:off x="1353424" y="5588209"/>
            <a:ext cx="5733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l-GR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meson may be important in the RMF model !!!</a:t>
            </a:r>
          </a:p>
          <a:p>
            <a:pPr algn="l"/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Fan Li (</a:t>
            </a: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李帆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)/Cai/Zhou/Jiang/LWC, 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929, 183 (2022)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8946236" y="2370267"/>
            <a:ext cx="16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5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Huge </a:t>
            </a:r>
            <a:r>
              <a:rPr lang="en-US" altLang="zh-CN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Nskin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altLang="zh-CN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algn="l" eaLnBrk="0" hangingPunct="0"/>
            <a:r>
              <a:rPr lang="en-US" altLang="zh-CN" sz="36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Nskin</a:t>
            </a:r>
            <a:r>
              <a:rPr lang="en-US" altLang="zh-CN" sz="36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zh-CN" sz="3600" b="1" baseline="30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208</a:t>
            </a:r>
            <a:r>
              <a:rPr lang="en-US" altLang="zh-CN" sz="36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Pb : PREX-II</a:t>
            </a:r>
            <a:endParaRPr lang="zh-CN" alt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8951" y="3721536"/>
            <a:ext cx="5919390" cy="1048901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 bwMode="auto">
          <a:xfrm>
            <a:off x="304800" y="3657600"/>
            <a:ext cx="11658600" cy="0"/>
          </a:xfrm>
          <a:prstGeom prst="line">
            <a:avLst/>
          </a:prstGeom>
          <a:solidFill>
            <a:srgbClr val="DDDDDD"/>
          </a:solidFill>
          <a:ln w="28575" cap="flat" cmpd="sng" algn="ctr">
            <a:solidFill>
              <a:srgbClr val="92270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直接箭头连接符 7"/>
          <p:cNvCxnSpPr/>
          <p:nvPr/>
        </p:nvCxnSpPr>
        <p:spPr bwMode="auto">
          <a:xfrm>
            <a:off x="6934200" y="5367302"/>
            <a:ext cx="1066800" cy="550568"/>
          </a:xfrm>
          <a:prstGeom prst="straightConnector1">
            <a:avLst/>
          </a:prstGeom>
          <a:solidFill>
            <a:srgbClr val="DDDDDD"/>
          </a:solidFill>
          <a:ln w="28575" cap="flat" cmpd="sng" algn="ctr">
            <a:solidFill>
              <a:srgbClr val="92270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7346036" y="1292836"/>
            <a:ext cx="3200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5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PREX: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Lead (</a:t>
            </a:r>
            <a:r>
              <a:rPr lang="en-US" altLang="zh-CN" sz="15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CN" sz="1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adius </a:t>
            </a:r>
            <a:r>
              <a:rPr lang="en-US" altLang="zh-CN" sz="15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altLang="zh-CN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periment</a:t>
            </a:r>
            <a:endParaRPr lang="en-US" altLang="zh-CN" sz="1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43269" y="2757399"/>
            <a:ext cx="8905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PREX, the neutron density distribution in 208Pb is determined by measuring the parity-violating electroweak asymmetry in the elastic scattering of polarized electrons off 208Pb and thus is free from the strong interaction uncertainties</a:t>
            </a:r>
            <a:endParaRPr lang="zh-CN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39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082764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3080682" y="884541"/>
            <a:ext cx="281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CREX, PRL129, 042501 (2022)</a:t>
            </a:r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algn="l" eaLnBrk="0" hangingPunct="0"/>
            <a:r>
              <a:rPr lang="en-US" altLang="zh-C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Nskin</a:t>
            </a: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zh-CN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48</a:t>
            </a: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 : CREX</a:t>
            </a:r>
            <a:endParaRPr lang="zh-CN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202" y="4035642"/>
            <a:ext cx="3128398" cy="22948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82" y="4029705"/>
            <a:ext cx="3146404" cy="22948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882" y="1257918"/>
            <a:ext cx="5181600" cy="272987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420100" y="2438400"/>
            <a:ext cx="3429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Strong tension between </a:t>
            </a: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CREX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and </a:t>
            </a:r>
            <a:r>
              <a:rPr lang="en-US" altLang="zh-CN" sz="2200" b="1" dirty="0">
                <a:solidFill>
                  <a:srgbClr val="FF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PREX?</a:t>
            </a:r>
          </a:p>
          <a:p>
            <a:pPr algn="l"/>
            <a:endParaRPr lang="en-US" altLang="zh-CN" sz="2200" b="1" dirty="0">
              <a:solidFill>
                <a:srgbClr val="FF00FF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algn="l"/>
            <a:r>
              <a:rPr lang="en-US" altLang="zh-CN" sz="2200" b="1" dirty="0">
                <a:solidFill>
                  <a:srgbClr val="0594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With too small </a:t>
            </a:r>
            <a:r>
              <a:rPr lang="en-US" altLang="zh-CN" sz="2200" b="1" dirty="0" err="1">
                <a:solidFill>
                  <a:srgbClr val="0594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Nskin</a:t>
            </a:r>
            <a:r>
              <a:rPr lang="en-US" altLang="zh-CN" sz="2200" b="1" dirty="0">
                <a:solidFill>
                  <a:srgbClr val="0594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of </a:t>
            </a:r>
            <a:r>
              <a:rPr lang="en-US" altLang="zh-CN" sz="2200" b="1" baseline="30000" dirty="0">
                <a:solidFill>
                  <a:srgbClr val="0594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48</a:t>
            </a:r>
            <a:r>
              <a:rPr lang="en-US" altLang="zh-CN" sz="2200" b="1" dirty="0">
                <a:solidFill>
                  <a:srgbClr val="0594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Ca or too large </a:t>
            </a:r>
            <a:r>
              <a:rPr lang="en-US" altLang="zh-CN" sz="2200" b="1" dirty="0" err="1">
                <a:solidFill>
                  <a:srgbClr val="0594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Nskin</a:t>
            </a:r>
            <a:r>
              <a:rPr lang="en-US" altLang="zh-CN" sz="2200" b="1" dirty="0">
                <a:solidFill>
                  <a:srgbClr val="0594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of </a:t>
            </a:r>
            <a:r>
              <a:rPr lang="en-US" altLang="zh-CN" sz="2200" b="1" baseline="30000" dirty="0">
                <a:solidFill>
                  <a:srgbClr val="0594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208</a:t>
            </a:r>
            <a:r>
              <a:rPr lang="en-US" altLang="zh-CN" sz="2200" b="1" dirty="0">
                <a:solidFill>
                  <a:srgbClr val="0594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Pb</a:t>
            </a:r>
          </a:p>
        </p:txBody>
      </p:sp>
      <p:sp>
        <p:nvSpPr>
          <p:cNvPr id="18" name="TextBox 14"/>
          <p:cNvSpPr txBox="1"/>
          <p:nvPr/>
        </p:nvSpPr>
        <p:spPr>
          <a:xfrm>
            <a:off x="11046653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44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66939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37464"/>
            <a:ext cx="5410946" cy="6096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652826" y="844851"/>
            <a:ext cx="2993474" cy="348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Zhang/Chen, </a:t>
            </a:r>
            <a:r>
              <a:rPr lang="en-US" altLang="zh-CN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2207.03328</a:t>
            </a:r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67200" y="5416059"/>
            <a:ext cx="72718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CREX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and </a:t>
            </a:r>
            <a:r>
              <a:rPr lang="en-US" altLang="zh-CN" sz="1600" b="1" dirty="0">
                <a:solidFill>
                  <a:srgbClr val="FF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PREX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are compatible in 90% C.L.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PREX is </a:t>
            </a:r>
            <a:r>
              <a:rPr lang="en-US" altLang="zh-CN" sz="1600" b="1" dirty="0">
                <a:solidFill>
                  <a:srgbClr val="FF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less effective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to constrain Esym due to its lower precision compared to CREX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Combining CREX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+</a:t>
            </a:r>
            <a:r>
              <a:rPr lang="en-US" altLang="zh-CN" sz="1600" b="1" dirty="0">
                <a:solidFill>
                  <a:srgbClr val="FF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PREX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favor 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mildly soft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Esym around saturation density!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048000" y="179389"/>
            <a:ext cx="77724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algn="l" eaLnBrk="0" hangingPunct="0"/>
            <a:r>
              <a:rPr lang="en-US" altLang="zh-CN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PREX</a:t>
            </a: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and CREX: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Bayesian analysis</a:t>
            </a:r>
            <a:endParaRPr lang="zh-CN" alt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013" y="2133600"/>
            <a:ext cx="4826701" cy="26288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9" y="1981201"/>
            <a:ext cx="3538088" cy="3320142"/>
          </a:xfrm>
          <a:prstGeom prst="rect">
            <a:avLst/>
          </a:prstGeom>
        </p:spPr>
      </p:pic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7917" y="5363362"/>
            <a:ext cx="3834070" cy="1037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40500" anchorCtr="1"/>
          <a:lstStyle/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n-p Fermi energy difference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40,48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Ca, 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Ni, 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Sn, 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and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GMR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3652" y="1193432"/>
            <a:ext cx="27238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SHF</a:t>
            </a:r>
          </a:p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base data of nuclei</a:t>
            </a:r>
            <a:endParaRPr lang="en-US" altLang="zh-CN" b="1" dirty="0">
              <a:solidFill>
                <a:srgbClr val="FF00FF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4808198"/>
            <a:ext cx="1771679" cy="33948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805" y="4825119"/>
            <a:ext cx="1794403" cy="32256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3243721"/>
            <a:ext cx="2852738" cy="40858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3915341"/>
            <a:ext cx="2681288" cy="39059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849" y="2696008"/>
            <a:ext cx="2913359" cy="351992"/>
          </a:xfrm>
          <a:prstGeom prst="rect">
            <a:avLst/>
          </a:prstGeom>
        </p:spPr>
      </p:pic>
      <p:sp>
        <p:nvSpPr>
          <p:cNvPr id="23" name="TextBox 14"/>
          <p:cNvSpPr txBox="1"/>
          <p:nvPr/>
        </p:nvSpPr>
        <p:spPr>
          <a:xfrm>
            <a:off x="11049000" y="6427114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45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4094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Recently Observed Light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93890" y="909935"/>
            <a:ext cx="4627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RMF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δσ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- RMF with 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-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σ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mixing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24000" y="5657673"/>
            <a:ext cx="97850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RMF</a:t>
            </a:r>
            <a:r>
              <a:rPr kumimoji="0" lang="el-GR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δσ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can successfully describe the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unusually small M&amp;R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of HESS J1731-347 with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soft Esym around intermediate densities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!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234779" y="909935"/>
            <a:ext cx="3223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Fan Li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李帆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), Z. Zhang and LWC,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To be submitted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746263" y="4267200"/>
            <a:ext cx="3185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RMF</a:t>
            </a:r>
            <a:r>
              <a:rPr kumimoji="0" lang="el-GR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δσ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with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Lc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= L(2/3</a:t>
            </a:r>
            <a:r>
              <a:rPr kumimoji="0" lang="el-GR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ρ</a:t>
            </a: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0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)=34 MeV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is also in good agreement with the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ChEFT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prediction on EOS of pure neutron matter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14" name="TextBox 23"/>
          <p:cNvSpPr txBox="1"/>
          <p:nvPr/>
        </p:nvSpPr>
        <p:spPr>
          <a:xfrm>
            <a:off x="11302756" y="6400801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24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B2C8EF-B230-41FB-8205-9BF42B7B1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598" y="1433128"/>
            <a:ext cx="3480458" cy="39805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51B424-819B-4253-B12E-D2C3F989F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1563679"/>
            <a:ext cx="3288465" cy="2686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5F5EB1D-6C74-4FE8-8F8D-7A3D9ABB8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47800"/>
            <a:ext cx="4766356" cy="3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21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752600" y="1390682"/>
            <a:ext cx="8763000" cy="525401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Where does the symmetry energy play an important role?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990600" y="2459235"/>
            <a:ext cx="10074668" cy="2332578"/>
            <a:chOff x="2604192" y="3910471"/>
            <a:chExt cx="6842961" cy="160322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4192" y="3924791"/>
              <a:ext cx="1349219" cy="1300419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3410" y="3912864"/>
              <a:ext cx="1339087" cy="1312346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4375473" y="5236808"/>
              <a:ext cx="425939" cy="275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黑体" pitchFamily="49" charset="-122"/>
                  <a:cs typeface="+mn-cs"/>
                </a:rPr>
                <a:t>HIC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196795" y="5238690"/>
              <a:ext cx="1218584" cy="275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黑体" pitchFamily="49" charset="-122"/>
                  <a:cs typeface="+mn-cs"/>
                </a:rPr>
                <a:t>NStar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黑体" pitchFamily="49" charset="-122"/>
                  <a:cs typeface="+mn-cs"/>
                </a:rPr>
                <a:t> Merger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217450" y="5238690"/>
              <a:ext cx="590347" cy="275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黑体" pitchFamily="49" charset="-122"/>
                  <a:cs typeface="+mn-cs"/>
                </a:rPr>
                <a:t>NStar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endParaRPr>
            </a:p>
          </p:txBody>
        </p:sp>
        <p:pic>
          <p:nvPicPr>
            <p:cNvPr id="15" name="Picture 2" descr="超新星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497" y="3912864"/>
              <a:ext cx="1577683" cy="131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15"/>
            <p:cNvSpPr txBox="1"/>
            <p:nvPr/>
          </p:nvSpPr>
          <p:spPr>
            <a:xfrm>
              <a:off x="5567864" y="5236808"/>
              <a:ext cx="1026955" cy="275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黑体" pitchFamily="49" charset="-122"/>
                  <a:cs typeface="+mn-cs"/>
                </a:rPr>
                <a:t>Supernova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879163" y="5237137"/>
              <a:ext cx="803751" cy="275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黑体" pitchFamily="49" charset="-122"/>
                  <a:cs typeface="+mn-cs"/>
                </a:rPr>
                <a:t>Nucleus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9103" y="3910471"/>
              <a:ext cx="1298050" cy="131924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0180" y="3912864"/>
              <a:ext cx="1284886" cy="1307428"/>
            </a:xfrm>
            <a:prstGeom prst="rect">
              <a:avLst/>
            </a:prstGeom>
          </p:spPr>
        </p:pic>
      </p:grpSp>
      <p:sp>
        <p:nvSpPr>
          <p:cNvPr id="20" name="Rectangle 9">
            <a:extLst>
              <a:ext uri="{FF2B5EF4-FFF2-40B4-BE49-F238E27FC236}">
                <a16:creationId xmlns:a16="http://schemas.microsoft.com/office/drawing/2014/main" id="{569996A0-7088-4395-AD56-2B9817CA1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The Symmetry Energy of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Nuclear Matter 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39E12F02-101A-4C10-A612-2D6EE3BABEB7}"/>
              </a:ext>
            </a:extLst>
          </p:cNvPr>
          <p:cNvSpPr txBox="1"/>
          <p:nvPr/>
        </p:nvSpPr>
        <p:spPr>
          <a:xfrm>
            <a:off x="11125200" y="6427114"/>
            <a:ext cx="655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2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4684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Recently Observed Light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9563100" cy="40976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82200" y="1905000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-7.87 MeV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65294" y="2286000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5.50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85546" y="2995552"/>
            <a:ext cx="1430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≈ 1.32 MeV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73940" y="3350961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≈ 0.89 MeV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906066" y="3736131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≈ 1.77 MeV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98522" y="4135559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≈ 13.6 MeV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986115" y="4476710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-8.67 MeV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049460" y="4800600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3.48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413" y="2670303"/>
            <a:ext cx="1771679" cy="33948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294" y="5197502"/>
            <a:ext cx="1794403" cy="32256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6" name="矩形 15"/>
          <p:cNvSpPr/>
          <p:nvPr/>
        </p:nvSpPr>
        <p:spPr>
          <a:xfrm>
            <a:off x="3493890" y="909935"/>
            <a:ext cx="4627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RMF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δσ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- RMF with 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-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σ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mixing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34192" y="5793073"/>
            <a:ext cx="950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RMF</a:t>
            </a:r>
            <a:r>
              <a:rPr kumimoji="0" lang="el-GR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δσ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can also successfully describe the ground state properties of </a:t>
            </a:r>
            <a:r>
              <a:rPr kumimoji="0" lang="en-US" altLang="zh-CN" sz="22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48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Ca and </a:t>
            </a:r>
            <a:r>
              <a:rPr kumimoji="0" lang="en-US" altLang="zh-CN" sz="22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208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Pb with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Lc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= L(2/3</a:t>
            </a:r>
            <a:r>
              <a:rPr kumimoji="0" lang="el-GR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ρ</a:t>
            </a:r>
            <a:r>
              <a:rPr kumimoji="0" lang="en-US" altLang="zh-C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0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)=34 MeV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.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2133600" y="1553545"/>
            <a:ext cx="3886200" cy="4038600"/>
          </a:xfrm>
          <a:prstGeom prst="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2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234779" y="909935"/>
            <a:ext cx="3223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Fan Li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李帆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), Z. Zhang and LWC,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To be submitted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72000" y="5553509"/>
            <a:ext cx="754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The neutron skin of </a:t>
            </a:r>
            <a:r>
              <a:rPr kumimoji="0" lang="en-US" altLang="zh-CN" sz="16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48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Ca and </a:t>
            </a:r>
            <a:r>
              <a:rPr kumimoji="0" lang="en-US" altLang="zh-CN" sz="16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208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Pb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- Zhang/Chen, PRC (in press) [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arXiv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2207.03328]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3"/>
          <p:cNvSpPr txBox="1"/>
          <p:nvPr/>
        </p:nvSpPr>
        <p:spPr>
          <a:xfrm>
            <a:off x="11302756" y="6400801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25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960423" y="1505231"/>
            <a:ext cx="1367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Exp. Data: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80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 Recently Observed Light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NStar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12" y="1805324"/>
            <a:ext cx="3726540" cy="29952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410" y="1836467"/>
            <a:ext cx="3985590" cy="30504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233" y="1836467"/>
            <a:ext cx="3997567" cy="311653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794362" y="909935"/>
            <a:ext cx="4026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eSHF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– extended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Skyrme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-HF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82000" y="1143961"/>
            <a:ext cx="3223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Tong-Gang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Yue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岳侗钢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), Z. Zhang and LWC (Preliminary)</a:t>
            </a:r>
          </a:p>
        </p:txBody>
      </p:sp>
      <p:sp>
        <p:nvSpPr>
          <p:cNvPr id="12" name="矩形 11"/>
          <p:cNvSpPr/>
          <p:nvPr/>
        </p:nvSpPr>
        <p:spPr>
          <a:xfrm>
            <a:off x="1096911" y="5383982"/>
            <a:ext cx="1036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eSHF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can successfully describe the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unusually small M&amp;R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of HESS J1731-347 with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soft Esym around intermediate densities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!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 rot="19200000">
            <a:off x="1364944" y="2907725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ChEFT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BBE0E3">
                  <a:lumMod val="50000"/>
                </a:srgbClr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14" name="TextBox 23"/>
          <p:cNvSpPr txBox="1"/>
          <p:nvPr/>
        </p:nvSpPr>
        <p:spPr>
          <a:xfrm>
            <a:off x="11302756" y="6400801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26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409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Esym: RMF</a:t>
            </a:r>
            <a:r>
              <a:rPr kumimoji="0" lang="el-GR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δσ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vs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eSHF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6019800" cy="4425897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828800" y="4206815"/>
            <a:ext cx="8991600" cy="2097188"/>
            <a:chOff x="1828800" y="4206815"/>
            <a:chExt cx="8991600" cy="2097188"/>
          </a:xfrm>
        </p:grpSpPr>
        <p:sp>
          <p:nvSpPr>
            <p:cNvPr id="6" name="矩形 5"/>
            <p:cNvSpPr/>
            <p:nvPr/>
          </p:nvSpPr>
          <p:spPr>
            <a:xfrm>
              <a:off x="1828800" y="5873116"/>
              <a:ext cx="89916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Both 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RMF</a:t>
              </a:r>
              <a:r>
                <a:rPr kumimoji="0" lang="el-GR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δσ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 and </a:t>
              </a:r>
              <a:r>
                <a:rPr kumimoji="0" lang="en-US" altLang="zh-CN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eSHF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suggest a 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soft Esym around intermediate densities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!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" name="椭圆 1"/>
            <p:cNvSpPr/>
            <p:nvPr/>
          </p:nvSpPr>
          <p:spPr bwMode="auto">
            <a:xfrm>
              <a:off x="1828800" y="4206815"/>
              <a:ext cx="1295400" cy="304800"/>
            </a:xfrm>
            <a:prstGeom prst="ellips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2" charset="-122"/>
                <a:cs typeface="+mn-cs"/>
              </a:endParaRPr>
            </a:p>
          </p:txBody>
        </p:sp>
        <p:cxnSp>
          <p:nvCxnSpPr>
            <p:cNvPr id="5" name="直接箭头连接符 4"/>
            <p:cNvCxnSpPr/>
            <p:nvPr/>
          </p:nvCxnSpPr>
          <p:spPr bwMode="auto">
            <a:xfrm>
              <a:off x="2590800" y="4511615"/>
              <a:ext cx="2743200" cy="1431985"/>
            </a:xfrm>
            <a:prstGeom prst="straightConnector1">
              <a:avLst/>
            </a:prstGeom>
            <a:solidFill>
              <a:srgbClr val="DDDDDD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0" name="TextBox 23"/>
          <p:cNvSpPr txBox="1"/>
          <p:nvPr/>
        </p:nvSpPr>
        <p:spPr>
          <a:xfrm>
            <a:off x="11302756" y="6400801"/>
            <a:ext cx="813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t>p. 27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421061"/>
            <a:ext cx="5062322" cy="3303339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27360" y="4701825"/>
            <a:ext cx="5864157" cy="34073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B.A.Li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+mn-cs"/>
              </a:rPr>
              <a:t>, B.J. Cai, W.J. Xie, and N.B. Zhang, Universe 7, 187 (2021)</a:t>
            </a:r>
          </a:p>
        </p:txBody>
      </p:sp>
      <p:sp>
        <p:nvSpPr>
          <p:cNvPr id="13" name="右箭头 12"/>
          <p:cNvSpPr/>
          <p:nvPr/>
        </p:nvSpPr>
        <p:spPr bwMode="auto">
          <a:xfrm>
            <a:off x="6400800" y="4267200"/>
            <a:ext cx="802860" cy="244415"/>
          </a:xfrm>
          <a:prstGeom prst="rightArrow">
            <a:avLst/>
          </a:prstGeom>
          <a:solidFill>
            <a:srgbClr val="DDDDDD"/>
          </a:solidFill>
          <a:ln w="28575" cap="flat" cmpd="sng" algn="ctr">
            <a:solidFill>
              <a:srgbClr val="9227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黑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99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7585" y="923888"/>
            <a:ext cx="10163351" cy="5631038"/>
            <a:chOff x="467585" y="923888"/>
            <a:chExt cx="10163351" cy="5631038"/>
          </a:xfrm>
        </p:grpSpPr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1560444" y="923888"/>
              <a:ext cx="9070492" cy="371513"/>
            </a:xfrm>
            <a:prstGeom prst="rect">
              <a:avLst/>
            </a:prstGeom>
            <a:solidFill>
              <a:schemeClr val="bg1"/>
            </a:solidFill>
            <a:ln w="28575" algn="ctr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l"/>
              <a:r>
                <a:rPr lang="en-US" altLang="zh-CN" sz="1800" b="1" dirty="0">
                  <a:solidFill>
                    <a:srgbClr val="3333FF"/>
                  </a:solidFill>
                  <a:latin typeface="Times New Roman" pitchFamily="18" charset="0"/>
                </a:rPr>
                <a:t>V.E. </a:t>
              </a:r>
              <a:r>
                <a:rPr lang="en-US" altLang="zh-CN" sz="1800" b="1" dirty="0" err="1">
                  <a:solidFill>
                    <a:srgbClr val="3333FF"/>
                  </a:solidFill>
                  <a:latin typeface="Times New Roman" pitchFamily="18" charset="0"/>
                </a:rPr>
                <a:t>Fortov</a:t>
              </a:r>
              <a:r>
                <a:rPr lang="en-US" altLang="zh-CN" sz="1800" b="1" dirty="0">
                  <a:solidFill>
                    <a:srgbClr val="3333FF"/>
                  </a:solidFill>
                  <a:latin typeface="Times New Roman" pitchFamily="18" charset="0"/>
                </a:rPr>
                <a:t>, Extreme States of Matter – on Earth and in the Cosmos, Springer-</a:t>
              </a:r>
              <a:r>
                <a:rPr lang="en-US" altLang="zh-CN" sz="1800" b="1" dirty="0" err="1">
                  <a:solidFill>
                    <a:srgbClr val="3333FF"/>
                  </a:solidFill>
                  <a:latin typeface="Times New Roman" pitchFamily="18" charset="0"/>
                </a:rPr>
                <a:t>Verlag</a:t>
              </a:r>
              <a:r>
                <a:rPr lang="en-US" altLang="zh-CN" sz="1800" b="1" dirty="0">
                  <a:solidFill>
                    <a:srgbClr val="3333FF"/>
                  </a:solidFill>
                  <a:latin typeface="Times New Roman" pitchFamily="18" charset="0"/>
                </a:rPr>
                <a:t>,</a:t>
              </a:r>
              <a:r>
                <a:rPr lang="en-US" altLang="zh-CN" sz="1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altLang="zh-CN" sz="1800" b="1" dirty="0">
                  <a:solidFill>
                    <a:srgbClr val="3333FF"/>
                  </a:solidFill>
                  <a:latin typeface="Times New Roman" pitchFamily="18" charset="0"/>
                </a:rPr>
                <a:t>2011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923728" y="4800600"/>
              <a:ext cx="4679430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SzPct val="120000"/>
                <a:buBlip>
                  <a:blip r:embed="rId2"/>
                </a:buBlip>
                <a:defRPr sz="28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rgbClr val="000066"/>
                </a:buClr>
                <a:buChar char="•"/>
                <a:defRPr sz="24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 algn="l">
                <a:lnSpc>
                  <a:spcPct val="100000"/>
                </a:lnSpc>
                <a:spcBef>
                  <a:spcPct val="0"/>
                </a:spcBef>
                <a:buSzTx/>
                <a:buFont typeface="Wingdings" panose="05000000000000000000" pitchFamily="2" charset="2"/>
                <a:buChar char="n"/>
              </a:pPr>
              <a:r>
                <a:rPr lang="en-US" altLang="zh-CN" sz="1800" b="1" dirty="0">
                  <a:solidFill>
                    <a:srgbClr val="003399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Small baryon chemical potential: </a:t>
              </a: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SzTx/>
                <a:buNone/>
              </a:pPr>
              <a:r>
                <a:rPr lang="en-US" altLang="zh-CN" sz="1800" b="1" dirty="0">
                  <a:solidFill>
                    <a:srgbClr val="003399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   </a:t>
              </a:r>
              <a:r>
                <a:rPr lang="en-US" altLang="zh-CN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Smooth Crossover Transition</a:t>
              </a:r>
            </a:p>
            <a:p>
              <a:pPr marL="285750" indent="-285750" algn="l">
                <a:lnSpc>
                  <a:spcPct val="100000"/>
                </a:lnSpc>
                <a:spcBef>
                  <a:spcPct val="0"/>
                </a:spcBef>
                <a:buSzTx/>
                <a:buFont typeface="Wingdings" panose="05000000000000000000" pitchFamily="2" charset="2"/>
                <a:buChar char="n"/>
              </a:pPr>
              <a:r>
                <a:rPr lang="en-US" altLang="zh-CN" sz="1800" b="1" dirty="0">
                  <a:solidFill>
                    <a:srgbClr val="003399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Large baryon chemical potential: </a:t>
              </a: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SzTx/>
                <a:buNone/>
              </a:pPr>
              <a:r>
                <a:rPr lang="en-US" altLang="zh-CN" sz="1800" b="1" dirty="0">
                  <a:solidFill>
                    <a:srgbClr val="003399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   </a:t>
              </a:r>
              <a:r>
                <a:rPr lang="en-US" altLang="zh-CN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First-order Phase Transition</a:t>
              </a:r>
            </a:p>
            <a:p>
              <a:pPr marL="285750" indent="-285750" algn="l">
                <a:lnSpc>
                  <a:spcPct val="100000"/>
                </a:lnSpc>
                <a:spcBef>
                  <a:spcPct val="0"/>
                </a:spcBef>
                <a:buSzTx/>
                <a:buFont typeface="Wingdings" panose="05000000000000000000" pitchFamily="2" charset="2"/>
                <a:buChar char="n"/>
              </a:pPr>
              <a:r>
                <a:rPr lang="en-US" altLang="zh-CN" sz="1800" b="1" dirty="0">
                  <a:solidFill>
                    <a:srgbClr val="003399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QCD </a:t>
              </a:r>
              <a:r>
                <a:rPr lang="en-US" altLang="zh-CN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Critical Endpoint (</a:t>
              </a:r>
              <a:r>
                <a:rPr lang="en-US" altLang="zh-CN" sz="1800" b="1" dirty="0">
                  <a:solidFill>
                    <a:srgbClr val="FF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CEP</a:t>
              </a:r>
              <a:r>
                <a:rPr lang="en-US" altLang="zh-CN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)</a:t>
              </a:r>
              <a:r>
                <a:rPr lang="en-US" altLang="zh-CN" sz="1800" b="1" dirty="0">
                  <a:solidFill>
                    <a:srgbClr val="003399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: </a:t>
              </a: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SzTx/>
                <a:buNone/>
              </a:pPr>
              <a:r>
                <a:rPr lang="en-US" altLang="zh-CN" sz="1800" b="1" dirty="0">
                  <a:solidFill>
                    <a:srgbClr val="003399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   where the first-order phase transition ends</a:t>
              </a: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85" y="1391806"/>
              <a:ext cx="4968248" cy="3486903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</p:pic>
      </p:grp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3276600" y="152401"/>
            <a:ext cx="6096000" cy="688975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 Phase Diagram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11125200" y="6427114"/>
            <a:ext cx="655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3</a:t>
            </a:r>
            <a:endParaRPr lang="zh-CN" altLang="en-US" sz="2200" dirty="0"/>
          </a:p>
        </p:txBody>
      </p:sp>
      <p:grpSp>
        <p:nvGrpSpPr>
          <p:cNvPr id="8" name="组合 7"/>
          <p:cNvGrpSpPr/>
          <p:nvPr/>
        </p:nvGrpSpPr>
        <p:grpSpPr>
          <a:xfrm>
            <a:off x="5791200" y="4648200"/>
            <a:ext cx="6324600" cy="1727775"/>
            <a:chOff x="5943600" y="4617015"/>
            <a:chExt cx="6324600" cy="1806687"/>
          </a:xfrm>
        </p:grpSpPr>
        <p:sp>
          <p:nvSpPr>
            <p:cNvPr id="20" name="文本框 19"/>
            <p:cNvSpPr txBox="1"/>
            <p:nvPr/>
          </p:nvSpPr>
          <p:spPr>
            <a:xfrm>
              <a:off x="5943600" y="5812219"/>
              <a:ext cx="6324600" cy="611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M. Di Toro et al., NPA775 (2006);</a:t>
              </a:r>
              <a:r>
                <a:rPr lang="de-DE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P.C. </a:t>
              </a:r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 (</a:t>
              </a:r>
              <a:r>
                <a:rPr lang="zh-CN" altLang="en-US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初鹏程</a:t>
              </a:r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)/LWC, ApJ780 (2014); LWC, Nuclear Physics Review 34, 20 (2017) [arXiv:1708.04433]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5943600" y="4617015"/>
              <a:ext cx="5572745" cy="1255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NS Mergers/</a:t>
              </a:r>
              <a:r>
                <a:rPr lang="en-US" altLang="zh-CN" sz="1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NStar</a:t>
              </a:r>
              <a:r>
                <a:rPr lang="en-US" altLang="zh-CN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/</a:t>
              </a:r>
              <a:r>
                <a:rPr lang="en-US" altLang="zh-CN" sz="1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CCSNe</a:t>
              </a:r>
              <a:r>
                <a:rPr lang="en-US" altLang="zh-CN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: </a:t>
              </a:r>
              <a:endPara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altLang="zh-CN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Ideal and unique site to probe QCD phase diagram at </a:t>
              </a:r>
              <a:r>
                <a:rPr lang="en-US" altLang="zh-CN" sz="1800" b="1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 T and high densities</a:t>
              </a:r>
              <a:r>
                <a:rPr lang="en-US" altLang="zh-CN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(and large </a:t>
              </a:r>
              <a:r>
                <a:rPr lang="en-US" altLang="zh-CN" sz="1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isospin</a:t>
              </a:r>
              <a:r>
                <a:rPr lang="en-US" altLang="zh-CN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)! </a:t>
              </a:r>
            </a:p>
            <a:p>
              <a:pPr algn="l"/>
              <a:r>
                <a:rPr lang="en-US" altLang="zh-CN" sz="1800" b="1" dirty="0">
                  <a:solidFill>
                    <a:srgbClr val="CC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Quark Matter Symmetry Energy? 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867400" y="1425714"/>
            <a:ext cx="5312375" cy="3045388"/>
            <a:chOff x="5867400" y="1425714"/>
            <a:chExt cx="5312375" cy="304538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3600" y="2979750"/>
              <a:ext cx="1132192" cy="109124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0" name="矩形 9"/>
            <p:cNvSpPr/>
            <p:nvPr/>
          </p:nvSpPr>
          <p:spPr>
            <a:xfrm>
              <a:off x="5867400" y="1425714"/>
              <a:ext cx="531237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Probing QCD phase diagram in </a:t>
              </a:r>
              <a:r>
                <a:rPr lang="en-US" altLang="zh-CN" sz="2000" b="1" dirty="0">
                  <a:solidFill>
                    <a:srgbClr val="FF00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Nuclei and  Heavy Ion Collisions </a:t>
              </a:r>
              <a:r>
                <a:rPr lang="en-US" altLang="zh-CN" sz="20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in terrestrial labs</a:t>
              </a:r>
              <a:endParaRPr lang="zh-CN" alt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2667" y="2971800"/>
              <a:ext cx="1121590" cy="1099192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7253273" y="4070992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C00000"/>
                  </a:solidFill>
                </a:rPr>
                <a:t>HIC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048867" y="4070992"/>
              <a:ext cx="8996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C00000"/>
                  </a:solidFill>
                </a:rPr>
                <a:t>Nuclei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867400" y="2286000"/>
            <a:ext cx="6167943" cy="2181594"/>
            <a:chOff x="5867400" y="2286000"/>
            <a:chExt cx="6167943" cy="2181594"/>
          </a:xfrm>
        </p:grpSpPr>
        <p:sp>
          <p:nvSpPr>
            <p:cNvPr id="14" name="矩形 13"/>
            <p:cNvSpPr/>
            <p:nvPr/>
          </p:nvSpPr>
          <p:spPr>
            <a:xfrm>
              <a:off x="5867400" y="2286000"/>
              <a:ext cx="55176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and in</a:t>
              </a:r>
              <a:r>
                <a:rPr lang="en-US" altLang="zh-CN" sz="2000" b="1" dirty="0">
                  <a:solidFill>
                    <a:srgbClr val="FF00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SN, </a:t>
              </a:r>
              <a:r>
                <a:rPr lang="en-US" altLang="zh-CN" sz="2000" b="1" dirty="0" err="1">
                  <a:solidFill>
                    <a:srgbClr val="FF00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Nstar</a:t>
              </a:r>
              <a:r>
                <a:rPr lang="en-US" altLang="zh-CN" sz="2000" b="1" dirty="0">
                  <a:solidFill>
                    <a:srgbClr val="FF00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and NS Merger </a:t>
              </a:r>
              <a:r>
                <a:rPr lang="en-US" altLang="zh-CN" sz="20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in heaven? </a:t>
              </a:r>
              <a:endParaRPr lang="zh-CN" alt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611556" y="4067484"/>
              <a:ext cx="14237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C00000"/>
                  </a:solidFill>
                </a:rPr>
                <a:t>NS Merger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823335" y="4063042"/>
              <a:ext cx="8402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err="1">
                  <a:solidFill>
                    <a:srgbClr val="C00000"/>
                  </a:solidFill>
                </a:rPr>
                <a:t>NStar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  <p:pic>
          <p:nvPicPr>
            <p:cNvPr id="684034" name="Picture 2" descr="超新星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2239" y="2971800"/>
              <a:ext cx="1311876" cy="1091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文本框 22"/>
            <p:cNvSpPr txBox="1"/>
            <p:nvPr/>
          </p:nvSpPr>
          <p:spPr>
            <a:xfrm>
              <a:off x="8716856" y="4063041"/>
              <a:ext cx="542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C00000"/>
                  </a:solidFill>
                </a:rPr>
                <a:t>SN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4115" y="2975726"/>
              <a:ext cx="1068568" cy="1087315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2683" y="2971800"/>
              <a:ext cx="1081532" cy="1099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60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838200" y="1624384"/>
            <a:ext cx="2438400" cy="6485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altLang="zh-CN" sz="1800" b="1" dirty="0">
                <a:solidFill>
                  <a:srgbClr val="0000FF"/>
                </a:solidFill>
                <a:latin typeface="Times New Roman" pitchFamily="18" charset="0"/>
              </a:rPr>
              <a:t>W.G. Lynch et al., </a:t>
            </a:r>
          </a:p>
          <a:p>
            <a:r>
              <a:rPr lang="en-US" altLang="zh-CN" sz="1800" b="1" dirty="0">
                <a:solidFill>
                  <a:srgbClr val="0000FF"/>
                </a:solidFill>
                <a:latin typeface="Times New Roman" pitchFamily="18" charset="0"/>
              </a:rPr>
              <a:t>PPNP 62, 427 (2009)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524000" y="179389"/>
            <a:ext cx="9144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54000" anchorCtr="1"/>
          <a:lstStyle/>
          <a:p>
            <a:r>
              <a:rPr lang="en-US" altLang="zh-CN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           EOS of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Symmetric</a:t>
            </a:r>
            <a:r>
              <a:rPr lang="en-US" altLang="zh-CN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Nuclear Matter </a:t>
            </a:r>
            <a:endParaRPr lang="zh-CN" alt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4" y="2398557"/>
            <a:ext cx="3703983" cy="322343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001000" y="1542547"/>
            <a:ext cx="4114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Around </a:t>
            </a:r>
            <a:r>
              <a:rPr lang="el-GR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  <a:cs typeface="Arial" charset="0"/>
              </a:rPr>
              <a:t>ρ</a:t>
            </a:r>
            <a:r>
              <a:rPr lang="en-US" altLang="zh-CN" sz="2000" b="1" baseline="-14000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  <a:cs typeface="Arial" charset="0"/>
              </a:rPr>
              <a:t>0:</a:t>
            </a:r>
            <a:r>
              <a:rPr lang="en-US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  <a:cs typeface="Arial" charset="0"/>
              </a:rPr>
              <a:t> </a:t>
            </a:r>
            <a:r>
              <a:rPr lang="en-US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K</a:t>
            </a:r>
            <a:r>
              <a:rPr lang="en-US" altLang="zh-CN" sz="2000" b="1" baseline="-25000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0</a:t>
            </a:r>
            <a:r>
              <a:rPr lang="en-US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=240±20 MeV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宋体" pitchFamily="2" charset="-122"/>
              </a:rPr>
              <a:t>from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Arial" charset="0"/>
              </a:rPr>
              <a:t>GMR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宋体" pitchFamily="2" charset="-122"/>
                <a:cs typeface="Arial" charset="0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Arial" charset="0"/>
              </a:rPr>
              <a:t>[</a:t>
            </a: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</a:rPr>
              <a:t>U</a:t>
            </a:r>
            <a:r>
              <a:rPr lang="en-US" altLang="zh-CN" sz="2000" b="1" dirty="0">
                <a:solidFill>
                  <a:srgbClr val="3333FF"/>
                </a:solidFill>
                <a:latin typeface="Times New Roman" pitchFamily="18" charset="0"/>
              </a:rPr>
              <a:t>. Garg and G. Colo, PPNP101,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</a:rPr>
              <a:t>55 (2018)</a:t>
            </a: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Arial" charset="0"/>
              </a:rPr>
              <a:t>]</a:t>
            </a:r>
            <a:endParaRPr kumimoji="1" lang="en-US" altLang="zh-CN" sz="2000" b="1" u="sng" dirty="0">
              <a:solidFill>
                <a:srgbClr val="0000FF"/>
              </a:solidFill>
              <a:latin typeface="Times New Roman" pitchFamily="18" charset="0"/>
              <a:ea typeface="宋体" pitchFamily="2" charset="-122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kumimoji="1" lang="en-US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1</a:t>
            </a:r>
            <a:r>
              <a:rPr kumimoji="1" lang="el-GR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ρ</a:t>
            </a:r>
            <a:r>
              <a:rPr kumimoji="1" lang="en-US" altLang="zh-CN" sz="2000" b="1" baseline="-25000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0</a:t>
            </a:r>
            <a:r>
              <a:rPr kumimoji="1" lang="en-US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&lt; </a:t>
            </a:r>
            <a:r>
              <a:rPr kumimoji="1" lang="el-GR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ρ</a:t>
            </a:r>
            <a:r>
              <a:rPr kumimoji="1" lang="en-US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 &lt; 3</a:t>
            </a:r>
            <a:r>
              <a:rPr kumimoji="1" lang="el-GR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ρ</a:t>
            </a:r>
            <a:r>
              <a:rPr kumimoji="1" lang="en-US" altLang="zh-CN" sz="2000" b="1" baseline="-25000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0</a:t>
            </a:r>
            <a:r>
              <a:rPr kumimoji="1" lang="en-US" altLang="zh-CN" sz="2000" b="1" dirty="0">
                <a:solidFill>
                  <a:srgbClr val="80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Times New Roman" pitchFamily="18" charset="0"/>
                <a:ea typeface="宋体" pitchFamily="2" charset="-122"/>
              </a:rPr>
              <a:t>from K</a:t>
            </a:r>
            <a:r>
              <a:rPr kumimoji="1" lang="en-US" altLang="zh-CN" sz="2000" b="1" baseline="30000" dirty="0">
                <a:solidFill>
                  <a:srgbClr val="C00000"/>
                </a:solidFill>
                <a:latin typeface="Times New Roman" pitchFamily="18" charset="0"/>
                <a:ea typeface="宋体" pitchFamily="2" charset="-122"/>
              </a:rPr>
              <a:t>+</a:t>
            </a:r>
            <a:r>
              <a:rPr kumimoji="1" lang="en-US" altLang="zh-CN" sz="2000" b="1" dirty="0">
                <a:solidFill>
                  <a:srgbClr val="C00000"/>
                </a:solidFill>
                <a:latin typeface="Times New Roman" pitchFamily="18" charset="0"/>
                <a:ea typeface="宋体" pitchFamily="2" charset="-122"/>
              </a:rPr>
              <a:t> production in HIC’s.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altLang="zh-CN" sz="2000" b="1" dirty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educated guess</a:t>
            </a:r>
            <a:r>
              <a:rPr lang="en-US" altLang="zh-CN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1"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C. Fuchs, PPNP 56, 1 (2006)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kumimoji="1" lang="en-US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1</a:t>
            </a:r>
            <a:r>
              <a:rPr kumimoji="1" lang="el-GR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ρ</a:t>
            </a:r>
            <a:r>
              <a:rPr kumimoji="1" lang="en-US" altLang="zh-CN" sz="2000" b="1" baseline="-25000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0</a:t>
            </a:r>
            <a:r>
              <a:rPr kumimoji="1" lang="en-US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&lt; </a:t>
            </a:r>
            <a:r>
              <a:rPr kumimoji="1" lang="el-GR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ρ</a:t>
            </a:r>
            <a:r>
              <a:rPr kumimoji="1" lang="en-US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 &lt; 2.5</a:t>
            </a:r>
            <a:r>
              <a:rPr kumimoji="1" lang="el-GR" altLang="zh-CN" sz="2000" b="1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ρ</a:t>
            </a:r>
            <a:r>
              <a:rPr kumimoji="1" lang="en-US" altLang="zh-CN" sz="2000" b="1" baseline="-25000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0</a:t>
            </a:r>
            <a:r>
              <a:rPr kumimoji="1" lang="en-US" altLang="zh-CN" sz="2000" b="1" dirty="0">
                <a:solidFill>
                  <a:srgbClr val="80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Times New Roman" pitchFamily="18" charset="0"/>
                <a:ea typeface="宋体" pitchFamily="2" charset="-122"/>
              </a:rPr>
              <a:t>from elliptic flow data in HIC’s from FOPI.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1"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A. Le </a:t>
            </a:r>
            <a:r>
              <a:rPr kumimoji="1"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Fevre</a:t>
            </a:r>
            <a:r>
              <a:rPr kumimoji="1"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 NPA 945, 112 (2016)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FF00FF"/>
                </a:solidFill>
                <a:latin typeface="Times New Roman" pitchFamily="18" charset="0"/>
              </a:rPr>
              <a:t>2</a:t>
            </a:r>
            <a:r>
              <a:rPr lang="el-GR" altLang="zh-CN" sz="2000" b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ρ</a:t>
            </a:r>
            <a:r>
              <a:rPr lang="en-US" altLang="zh-CN" sz="2000" b="1" baseline="-25000" dirty="0">
                <a:solidFill>
                  <a:srgbClr val="FF00FF"/>
                </a:solidFill>
                <a:latin typeface="Times New Roman" pitchFamily="18" charset="0"/>
              </a:rPr>
              <a:t>0</a:t>
            </a:r>
            <a:r>
              <a:rPr lang="en-US" altLang="zh-CN" sz="2000" b="1" dirty="0">
                <a:solidFill>
                  <a:srgbClr val="FF00FF"/>
                </a:solidFill>
                <a:latin typeface="Times New Roman" pitchFamily="18" charset="0"/>
              </a:rPr>
              <a:t>&lt; </a:t>
            </a:r>
            <a:r>
              <a:rPr lang="el-GR" altLang="zh-CN" sz="2000" b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ρ</a:t>
            </a:r>
            <a:r>
              <a:rPr lang="en-US" altLang="zh-CN" sz="2000" b="1" dirty="0">
                <a:solidFill>
                  <a:srgbClr val="FF00FF"/>
                </a:solidFill>
                <a:latin typeface="Times New Roman" pitchFamily="18" charset="0"/>
              </a:rPr>
              <a:t> &lt; 5</a:t>
            </a:r>
            <a:r>
              <a:rPr lang="el-GR" altLang="zh-CN" sz="2000" b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ρ</a:t>
            </a:r>
            <a:r>
              <a:rPr lang="en-US" altLang="zh-CN" sz="2000" b="1" baseline="-25000" dirty="0">
                <a:solidFill>
                  <a:srgbClr val="FF00FF"/>
                </a:solidFill>
                <a:latin typeface="Times New Roman" pitchFamily="18" charset="0"/>
              </a:rPr>
              <a:t>0</a:t>
            </a:r>
            <a:r>
              <a:rPr lang="en-US" altLang="zh-CN" sz="20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CC3300"/>
                </a:solidFill>
                <a:latin typeface="Times New Roman" pitchFamily="18" charset="0"/>
              </a:rPr>
              <a:t>using </a:t>
            </a:r>
            <a:r>
              <a:rPr lang="en-US" altLang="zh-CN" sz="2000" b="1" dirty="0">
                <a:latin typeface="Times New Roman" pitchFamily="18" charset="0"/>
              </a:rPr>
              <a:t>flow data </a:t>
            </a:r>
            <a:r>
              <a:rPr lang="en-US" altLang="zh-CN" sz="2000" b="1" dirty="0">
                <a:solidFill>
                  <a:srgbClr val="CC3300"/>
                </a:solidFill>
                <a:latin typeface="Times New Roman" pitchFamily="18" charset="0"/>
              </a:rPr>
              <a:t>from BEVALAC, SIS/GSI and AGS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</a:rPr>
              <a:t>[</a:t>
            </a: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P. Danielewicz et al., Science 298, 1592 (2002)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</a:rPr>
              <a:t>]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76400" y="5646003"/>
            <a:ext cx="8663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EOS of </a:t>
            </a:r>
            <a:r>
              <a:rPr lang="en-US" altLang="zh-CN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NM has been relatively well constrained!</a:t>
            </a:r>
          </a:p>
          <a:p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(~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EOS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SNM at high densities)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25200" y="6427114"/>
            <a:ext cx="655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4</a:t>
            </a:r>
            <a:endParaRPr lang="zh-CN" altLang="en-US" sz="2200" dirty="0"/>
          </a:p>
        </p:txBody>
      </p:sp>
      <p:sp>
        <p:nvSpPr>
          <p:cNvPr id="16" name="矩形 15"/>
          <p:cNvSpPr/>
          <p:nvPr/>
        </p:nvSpPr>
        <p:spPr>
          <a:xfrm>
            <a:off x="1676400" y="1037059"/>
            <a:ext cx="4891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 of the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EOS of SNM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555" y="2399447"/>
            <a:ext cx="4228445" cy="3086953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67577" y="1624384"/>
            <a:ext cx="2438400" cy="6485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altLang="zh-CN" sz="1800" b="1" dirty="0">
                <a:solidFill>
                  <a:srgbClr val="0000FF"/>
                </a:solidFill>
                <a:latin typeface="Times New Roman" pitchFamily="18" charset="0"/>
              </a:rPr>
              <a:t>S. </a:t>
            </a:r>
            <a:r>
              <a:rPr lang="en-US" altLang="zh-CN" sz="1800" b="1" dirty="0" err="1">
                <a:solidFill>
                  <a:srgbClr val="0000FF"/>
                </a:solidFill>
                <a:latin typeface="Times New Roman" pitchFamily="18" charset="0"/>
              </a:rPr>
              <a:t>Huth</a:t>
            </a:r>
            <a:r>
              <a:rPr lang="en-US" altLang="zh-CN" sz="1800" b="1" dirty="0">
                <a:solidFill>
                  <a:srgbClr val="0000FF"/>
                </a:solidFill>
                <a:latin typeface="Times New Roman" pitchFamily="18" charset="0"/>
              </a:rPr>
              <a:t> et al., </a:t>
            </a:r>
          </a:p>
          <a:p>
            <a:r>
              <a:rPr lang="en-US" altLang="zh-CN" sz="1800" b="1" dirty="0">
                <a:solidFill>
                  <a:srgbClr val="0000FF"/>
                </a:solidFill>
                <a:latin typeface="Times New Roman" pitchFamily="18" charset="0"/>
              </a:rPr>
              <a:t>Nature 606, 276 (2022)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859596" y="4343400"/>
            <a:ext cx="922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</a:rPr>
              <a:t>68% C.L.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 rot="18600000">
            <a:off x="4679955" y="323097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90000"/>
                  </a:schemeClr>
                </a:solidFill>
              </a:rPr>
              <a:t>N2LO</a:t>
            </a:r>
            <a:endParaRPr lang="zh-CN" altLang="en-US" sz="1400" dirty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 rot="18600000">
            <a:off x="4642706" y="3755880"/>
            <a:ext cx="652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25000"/>
                  </a:schemeClr>
                </a:solidFill>
              </a:rPr>
              <a:t>N3LO</a:t>
            </a:r>
            <a:endParaRPr lang="zh-CN" altLang="en-US" sz="1400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11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971800" y="914400"/>
            <a:ext cx="6781800" cy="685800"/>
          </a:xfrm>
          <a:prstGeom prst="rect">
            <a:avLst/>
          </a:prstGeom>
          <a:solidFill>
            <a:srgbClr val="CCFFFF"/>
          </a:solidFill>
          <a:ln w="34925">
            <a:solidFill>
              <a:srgbClr val="FFCC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2000" b="1" dirty="0">
                <a:solidFill>
                  <a:srgbClr val="FF33CC"/>
                </a:solidFill>
                <a:latin typeface="Times New Roman" pitchFamily="18" charset="0"/>
                <a:ea typeface="华文新魏" pitchFamily="2" charset="-122"/>
              </a:rPr>
              <a:t>The nuclear matter EOS cannot be measured experimentally, its determination thus depends on theoretical approaches</a:t>
            </a:r>
            <a:r>
              <a:rPr lang="en-US" altLang="zh-CN" sz="2000" b="1" dirty="0">
                <a:solidFill>
                  <a:srgbClr val="133984"/>
                </a:solidFill>
                <a:latin typeface="Times New Roman" pitchFamily="18" charset="0"/>
                <a:ea typeface="华文新魏" pitchFamily="2" charset="-122"/>
              </a:rPr>
              <a:t> </a:t>
            </a:r>
            <a:endParaRPr lang="en-US" altLang="zh-CN" sz="2000" b="1" i="1" dirty="0">
              <a:solidFill>
                <a:srgbClr val="133984"/>
              </a:solidFill>
              <a:latin typeface="Times New Roman" pitchFamily="18" charset="0"/>
              <a:ea typeface="华文新魏" pitchFamily="2" charset="-122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179389"/>
            <a:ext cx="9144000" cy="688975"/>
          </a:xfrm>
          <a:noFill/>
        </p:spPr>
        <p:txBody>
          <a:bodyPr/>
          <a:lstStyle/>
          <a:p>
            <a:pPr eaLnBrk="1" hangingPunct="1"/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       </a:t>
            </a:r>
            <a:r>
              <a:rPr lang="en-US" altLang="zh-CN" dirty="0">
                <a:solidFill>
                  <a:srgbClr val="FF00FF"/>
                </a:solidFill>
                <a:latin typeface="Times New Roman" pitchFamily="18" charset="0"/>
                <a:ea typeface="黑体" pitchFamily="49" charset="-122"/>
              </a:rPr>
              <a:t>Esym</a:t>
            </a:r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: Many-Body Approaches</a:t>
            </a:r>
            <a:endParaRPr lang="zh-CN" altLang="en-US" dirty="0">
              <a:solidFill>
                <a:srgbClr val="FF3300"/>
              </a:solidFill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43200" y="1445865"/>
            <a:ext cx="6248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buFont typeface="Wingdings" pitchFamily="2" charset="2"/>
              <a:buChar char="l"/>
            </a:pPr>
            <a:r>
              <a:rPr kumimoji="1" lang="en-US" altLang="zh-CN" sz="1800" b="1" dirty="0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 Microscopic Many-Body Approaches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1800" dirty="0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    </a:t>
            </a:r>
            <a:r>
              <a:rPr kumimoji="1" lang="en-US" altLang="zh-CN" sz="1600" dirty="0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Non-relativistic </a:t>
            </a:r>
            <a:r>
              <a:rPr kumimoji="1" lang="en-US" altLang="zh-CN" sz="1600" dirty="0" err="1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Brueckner</a:t>
            </a:r>
            <a:r>
              <a:rPr kumimoji="1" lang="en-US" altLang="zh-CN" sz="1600" dirty="0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-Bethe-Goldstone (BBG) Theory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1600" dirty="0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    Relativistic Dirac-</a:t>
            </a:r>
            <a:r>
              <a:rPr kumimoji="1" lang="en-US" altLang="zh-CN" sz="1600" dirty="0" err="1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Brueckner</a:t>
            </a:r>
            <a:r>
              <a:rPr kumimoji="1" lang="en-US" altLang="zh-CN" sz="1600" dirty="0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-</a:t>
            </a:r>
            <a:r>
              <a:rPr kumimoji="1" lang="en-US" altLang="zh-CN" sz="1600" dirty="0" err="1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Hartree-Fock</a:t>
            </a:r>
            <a:r>
              <a:rPr kumimoji="1" lang="en-US" altLang="zh-CN" sz="1600" dirty="0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 (DBHF) approach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1600" dirty="0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    Self-Consistent Green’s Function (SCGF) Theory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1600" dirty="0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    </a:t>
            </a:r>
            <a:r>
              <a:rPr kumimoji="1" lang="en-US" altLang="zh-CN" sz="1600" dirty="0" err="1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Variational</a:t>
            </a:r>
            <a:r>
              <a:rPr kumimoji="1" lang="en-US" altLang="zh-CN" sz="1600" dirty="0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 Many-Body (VMB) approach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1600" dirty="0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    Green’s Function Monte Carlo Calculation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1600" dirty="0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    </a:t>
            </a:r>
            <a:r>
              <a:rPr kumimoji="1" lang="en-US" altLang="zh-CN" sz="1600" dirty="0" err="1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V</a:t>
            </a:r>
            <a:r>
              <a:rPr kumimoji="1" lang="en-US" altLang="zh-CN" sz="1600" baseline="-25000" dirty="0" err="1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low</a:t>
            </a:r>
            <a:r>
              <a:rPr kumimoji="1" lang="en-US" altLang="zh-CN" sz="1600" i="1" baseline="-25000" dirty="0" err="1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k</a:t>
            </a:r>
            <a:r>
              <a:rPr kumimoji="1" lang="en-US" altLang="zh-CN" sz="1600" dirty="0">
                <a:solidFill>
                  <a:srgbClr val="333399"/>
                </a:solidFill>
                <a:latin typeface="Times New Roman" pitchFamily="18" charset="0"/>
                <a:ea typeface="宋体" pitchFamily="2" charset="-122"/>
              </a:rPr>
              <a:t> + Renormalization Group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1600" dirty="0">
                <a:solidFill>
                  <a:srgbClr val="C00000"/>
                </a:solidFill>
                <a:latin typeface="Times New Roman" pitchFamily="18" charset="0"/>
                <a:ea typeface="宋体" pitchFamily="2" charset="-122"/>
              </a:rPr>
              <a:t>    Nuclear Lattice Approach</a:t>
            </a:r>
          </a:p>
          <a:p>
            <a:pPr algn="l">
              <a:buFont typeface="Wingdings" pitchFamily="2" charset="2"/>
              <a:buNone/>
            </a:pPr>
            <a:endParaRPr kumimoji="1" lang="en-US" altLang="zh-CN" sz="800" dirty="0">
              <a:solidFill>
                <a:srgbClr val="C00000"/>
              </a:solidFill>
              <a:latin typeface="Times New Roman" pitchFamily="18" charset="0"/>
              <a:ea typeface="宋体" pitchFamily="2" charset="-122"/>
            </a:endParaRPr>
          </a:p>
          <a:p>
            <a:pPr algn="l">
              <a:buFont typeface="Wingdings" pitchFamily="2" charset="2"/>
              <a:buChar char="l"/>
            </a:pPr>
            <a:r>
              <a:rPr kumimoji="1" lang="en-US" altLang="zh-CN" sz="1800" dirty="0">
                <a:solidFill>
                  <a:srgbClr val="FF33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kumimoji="1" lang="en-US" altLang="zh-CN" sz="1800" b="1" dirty="0">
                <a:solidFill>
                  <a:srgbClr val="FF3300"/>
                </a:solidFill>
                <a:latin typeface="Times New Roman" pitchFamily="18" charset="0"/>
                <a:ea typeface="宋体" pitchFamily="2" charset="-122"/>
              </a:rPr>
              <a:t>Effective Field Theory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1600" dirty="0">
                <a:solidFill>
                  <a:srgbClr val="FF3300"/>
                </a:solidFill>
                <a:latin typeface="Times New Roman" pitchFamily="18" charset="0"/>
                <a:ea typeface="宋体" pitchFamily="2" charset="-122"/>
              </a:rPr>
              <a:t>    Density Functional Theory (DFT)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1600" dirty="0">
                <a:solidFill>
                  <a:srgbClr val="FF3300"/>
                </a:solidFill>
                <a:latin typeface="Times New Roman" pitchFamily="18" charset="0"/>
                <a:ea typeface="宋体" pitchFamily="2" charset="-122"/>
              </a:rPr>
              <a:t>    Chiral Perturbation Theory (</a:t>
            </a:r>
            <a:r>
              <a:rPr kumimoji="1" lang="en-US" altLang="zh-CN" sz="1600" dirty="0" err="1">
                <a:solidFill>
                  <a:srgbClr val="FF3300"/>
                </a:solidFill>
                <a:latin typeface="Times New Roman" pitchFamily="18" charset="0"/>
                <a:ea typeface="宋体" pitchFamily="2" charset="-122"/>
              </a:rPr>
              <a:t>ChPT</a:t>
            </a:r>
            <a:r>
              <a:rPr kumimoji="1" lang="en-US" altLang="zh-CN" sz="1600" dirty="0">
                <a:solidFill>
                  <a:srgbClr val="FF3300"/>
                </a:solidFill>
                <a:latin typeface="Times New Roman" pitchFamily="18" charset="0"/>
                <a:ea typeface="宋体" pitchFamily="2" charset="-122"/>
              </a:rPr>
              <a:t>)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1600" dirty="0">
                <a:solidFill>
                  <a:srgbClr val="FF00FF"/>
                </a:solidFill>
                <a:latin typeface="Times New Roman" pitchFamily="18" charset="0"/>
                <a:ea typeface="宋体" pitchFamily="2" charset="-122"/>
              </a:rPr>
              <a:t>    QCD-based theory</a:t>
            </a:r>
          </a:p>
          <a:p>
            <a:pPr algn="l">
              <a:buFont typeface="Wingdings" pitchFamily="2" charset="2"/>
              <a:buNone/>
            </a:pPr>
            <a:endParaRPr kumimoji="1" lang="en-US" altLang="zh-CN" sz="800" dirty="0">
              <a:solidFill>
                <a:srgbClr val="99CC00"/>
              </a:solidFill>
              <a:latin typeface="Times New Roman" pitchFamily="18" charset="0"/>
              <a:ea typeface="宋体" pitchFamily="2" charset="-122"/>
            </a:endParaRPr>
          </a:p>
          <a:p>
            <a:pPr algn="l">
              <a:buFont typeface="Wingdings" pitchFamily="2" charset="2"/>
              <a:buChar char="l"/>
            </a:pPr>
            <a:r>
              <a:rPr kumimoji="1" lang="en-US" altLang="zh-CN" sz="1800" dirty="0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kumimoji="1" lang="en-US" altLang="zh-CN" sz="1800" b="1" dirty="0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Phenomenological Approaches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1600" dirty="0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   Relativistic mean-field (RMF) theory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1600" dirty="0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   Quark Meson Coupling (QMC) Model</a:t>
            </a:r>
          </a:p>
          <a:p>
            <a:pPr algn="l"/>
            <a:r>
              <a:rPr kumimoji="1" lang="en-US" altLang="zh-CN" sz="1600" dirty="0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   Relativistic </a:t>
            </a:r>
            <a:r>
              <a:rPr kumimoji="1" lang="en-US" altLang="zh-CN" sz="1600" dirty="0" err="1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Hartree-Fock</a:t>
            </a:r>
            <a:r>
              <a:rPr kumimoji="1" lang="en-US" altLang="zh-CN" sz="1600" dirty="0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 (RHF) </a:t>
            </a:r>
          </a:p>
          <a:p>
            <a:pPr algn="l"/>
            <a:r>
              <a:rPr kumimoji="1" lang="en-US" altLang="zh-CN" sz="1600" dirty="0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   Non-relativistic </a:t>
            </a:r>
            <a:r>
              <a:rPr kumimoji="1" lang="en-US" altLang="zh-CN" sz="1600" dirty="0" err="1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Hartree-Fock</a:t>
            </a:r>
            <a:r>
              <a:rPr kumimoji="1" lang="en-US" altLang="zh-CN" sz="1600" dirty="0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 (</a:t>
            </a:r>
            <a:r>
              <a:rPr kumimoji="1" lang="en-US" altLang="zh-CN" sz="1600" dirty="0" err="1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Skyrme-Hartree-Fock</a:t>
            </a:r>
            <a:r>
              <a:rPr kumimoji="1" lang="en-US" altLang="zh-CN" sz="1600" dirty="0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)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1600" dirty="0">
                <a:solidFill>
                  <a:srgbClr val="3333FF"/>
                </a:solidFill>
                <a:latin typeface="Times New Roman" pitchFamily="18" charset="0"/>
                <a:ea typeface="宋体" pitchFamily="2" charset="-122"/>
              </a:rPr>
              <a:t>   Thomas-Fermi (TF) approximations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25200" y="6427114"/>
            <a:ext cx="655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000000"/>
                </a:solidFill>
              </a:rPr>
              <a:t>p. 5</a:t>
            </a:r>
            <a:endParaRPr lang="zh-CN" alt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29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8"/>
          <p:cNvSpPr txBox="1">
            <a:spLocks noChangeArrowheads="1"/>
          </p:cNvSpPr>
          <p:nvPr/>
        </p:nvSpPr>
        <p:spPr bwMode="auto">
          <a:xfrm>
            <a:off x="4632326" y="6589713"/>
            <a:ext cx="1692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zh-CN" altLang="zh-CN" sz="1800">
              <a:ea typeface="华文楷体" pitchFamily="2" charset="-122"/>
            </a:endParaRPr>
          </a:p>
        </p:txBody>
      </p:sp>
      <p:sp>
        <p:nvSpPr>
          <p:cNvPr id="45059" name="Text Box 9"/>
          <p:cNvSpPr txBox="1">
            <a:spLocks noChangeArrowheads="1"/>
          </p:cNvSpPr>
          <p:nvPr/>
        </p:nvSpPr>
        <p:spPr bwMode="auto">
          <a:xfrm>
            <a:off x="4724401" y="6096001"/>
            <a:ext cx="2492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zh-CN" sz="1800">
              <a:ea typeface="华文楷体" pitchFamily="2" charset="-122"/>
            </a:endParaRPr>
          </a:p>
        </p:txBody>
      </p:sp>
      <p:sp>
        <p:nvSpPr>
          <p:cNvPr id="45062" name="Text Box 9"/>
          <p:cNvSpPr txBox="1">
            <a:spLocks noChangeArrowheads="1"/>
          </p:cNvSpPr>
          <p:nvPr/>
        </p:nvSpPr>
        <p:spPr bwMode="auto">
          <a:xfrm>
            <a:off x="4724401" y="6096001"/>
            <a:ext cx="2492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zh-CN" sz="1800">
              <a:ea typeface="华文楷体" pitchFamily="2" charset="-122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524000" y="179389"/>
            <a:ext cx="9144000" cy="688975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charset="0"/>
                <a:ea typeface="华文新魏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charset="0"/>
                <a:ea typeface="华文新魏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charset="0"/>
                <a:ea typeface="华文新魏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charset="0"/>
                <a:ea typeface="华文新魏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charset="0"/>
                <a:ea typeface="华文新魏" pitchFamily="2" charset="-122"/>
              </a:defRPr>
            </a:lvl9pPr>
          </a:lstStyle>
          <a:p>
            <a:pPr eaLnBrk="1" hangingPunct="1"/>
            <a:r>
              <a:rPr lang="en-US" altLang="zh-CN" kern="0" dirty="0">
                <a:latin typeface="Times New Roman" pitchFamily="18" charset="0"/>
                <a:ea typeface="黑体" pitchFamily="49" charset="-122"/>
              </a:rPr>
              <a:t>       </a:t>
            </a:r>
            <a:r>
              <a:rPr lang="en-US" altLang="zh-CN" kern="0" dirty="0">
                <a:solidFill>
                  <a:srgbClr val="FF00FF"/>
                </a:solidFill>
                <a:latin typeface="Times New Roman" pitchFamily="18" charset="0"/>
                <a:ea typeface="黑体" pitchFamily="49" charset="-122"/>
              </a:rPr>
              <a:t>Esym</a:t>
            </a:r>
            <a:r>
              <a:rPr lang="en-US" altLang="zh-CN" kern="0" dirty="0">
                <a:latin typeface="Times New Roman" pitchFamily="18" charset="0"/>
                <a:ea typeface="黑体" pitchFamily="49" charset="-122"/>
              </a:rPr>
              <a:t>: Many-Body Approaches</a:t>
            </a:r>
            <a:endParaRPr lang="zh-CN" altLang="en-US" kern="0" dirty="0">
              <a:solidFill>
                <a:srgbClr val="FF3300"/>
              </a:solidFill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11125200" y="6427114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6</a:t>
            </a:r>
            <a:endParaRPr lang="zh-CN" altLang="en-US" sz="2200" dirty="0"/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7D01646A-F90F-4D12-9158-226339D94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10" y="1106646"/>
            <a:ext cx="5411590" cy="83317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L.W. Chen,  </a:t>
            </a:r>
          </a:p>
          <a:p>
            <a:r>
              <a:rPr lang="en-US" altLang="zh-CN" sz="1600" b="1" dirty="0" err="1">
                <a:solidFill>
                  <a:srgbClr val="3333FF"/>
                </a:solidFill>
                <a:latin typeface="Times New Roman" pitchFamily="18" charset="0"/>
              </a:rPr>
              <a:t>Nucl</a:t>
            </a:r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. Phys. Rev. (</a:t>
            </a:r>
            <a:r>
              <a:rPr lang="zh-CN" altLang="en-US" sz="1600" b="1" dirty="0">
                <a:solidFill>
                  <a:srgbClr val="3333FF"/>
                </a:solidFill>
                <a:latin typeface="Times New Roman" pitchFamily="18" charset="0"/>
              </a:rPr>
              <a:t>原子核物理评论</a:t>
            </a:r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) 34, 20 (2017) </a:t>
            </a:r>
          </a:p>
          <a:p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[arXiv:1708.04433]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9AC638B-C2D6-4B9F-A515-FF9F1F8C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019171"/>
            <a:ext cx="5960717" cy="35434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68ACC8-2E2B-45F1-B137-D987E7F2E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1" y="2057400"/>
            <a:ext cx="5887546" cy="3523664"/>
          </a:xfrm>
          <a:prstGeom prst="rect">
            <a:avLst/>
          </a:prstGeom>
        </p:spPr>
      </p:pic>
      <p:sp>
        <p:nvSpPr>
          <p:cNvPr id="12" name="Text Box 16">
            <a:extLst>
              <a:ext uri="{FF2B5EF4-FFF2-40B4-BE49-F238E27FC236}">
                <a16:creationId xmlns:a16="http://schemas.microsoft.com/office/drawing/2014/main" id="{37598842-A3AB-4347-95EB-31911EF82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147" y="1185993"/>
            <a:ext cx="5411590" cy="83317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B.A. Li, B.J. Cai, W.J. Xie, and N.B. Zhang, </a:t>
            </a:r>
          </a:p>
          <a:p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Universe 7, 182 (2021) </a:t>
            </a:r>
          </a:p>
          <a:p>
            <a:r>
              <a:rPr lang="en-US" altLang="zh-CN" sz="1600" b="1" dirty="0">
                <a:solidFill>
                  <a:srgbClr val="3333FF"/>
                </a:solidFill>
                <a:latin typeface="Times New Roman" pitchFamily="18" charset="0"/>
              </a:rPr>
              <a:t>[arXiv:2105.04629]</a:t>
            </a:r>
          </a:p>
        </p:txBody>
      </p:sp>
    </p:spTree>
    <p:extLst>
      <p:ext uri="{BB962C8B-B14F-4D97-AF65-F5344CB8AC3E}">
        <p14:creationId xmlns:p14="http://schemas.microsoft.com/office/powerpoint/2010/main" val="3830206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2335214" y="915988"/>
            <a:ext cx="7570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2000" b="1" dirty="0">
                <a:solidFill>
                  <a:srgbClr val="133984"/>
                </a:solidFill>
                <a:latin typeface="Times New Roman" pitchFamily="18" charset="0"/>
                <a:ea typeface="华文新魏" pitchFamily="2" charset="-122"/>
              </a:rPr>
              <a:t>Promising Probes of the E</a:t>
            </a:r>
            <a:r>
              <a:rPr lang="en-US" altLang="zh-CN" sz="2000" b="1" baseline="-25000" dirty="0">
                <a:solidFill>
                  <a:srgbClr val="133984"/>
                </a:solidFill>
                <a:latin typeface="Times New Roman" pitchFamily="18" charset="0"/>
                <a:ea typeface="华文新魏" pitchFamily="2" charset="-122"/>
              </a:rPr>
              <a:t>sym</a:t>
            </a:r>
            <a:r>
              <a:rPr lang="en-US" altLang="zh-CN" sz="2000" b="1" dirty="0">
                <a:solidFill>
                  <a:srgbClr val="133984"/>
                </a:solidFill>
                <a:latin typeface="Times New Roman" pitchFamily="18" charset="0"/>
                <a:ea typeface="华文新魏" pitchFamily="2" charset="-122"/>
              </a:rPr>
              <a:t>(ρ)</a:t>
            </a:r>
            <a:br>
              <a:rPr lang="en-US" altLang="zh-CN" sz="2000" b="1" dirty="0">
                <a:solidFill>
                  <a:srgbClr val="133984"/>
                </a:solidFill>
                <a:latin typeface="Times New Roman" pitchFamily="18" charset="0"/>
                <a:ea typeface="华文新魏" pitchFamily="2" charset="-122"/>
              </a:rPr>
            </a:br>
            <a:r>
              <a:rPr lang="en-US" altLang="zh-CN" sz="2000" b="1" dirty="0">
                <a:solidFill>
                  <a:srgbClr val="FF66CC"/>
                </a:solidFill>
                <a:latin typeface="Times New Roman" pitchFamily="18" charset="0"/>
                <a:ea typeface="华文新魏" pitchFamily="2" charset="-122"/>
              </a:rPr>
              <a:t>(an incomplete list !)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       </a:t>
            </a:r>
            <a:r>
              <a:rPr lang="en-US" altLang="zh-CN" dirty="0">
                <a:solidFill>
                  <a:srgbClr val="FF00FF"/>
                </a:solidFill>
                <a:latin typeface="Times New Roman" pitchFamily="18" charset="0"/>
                <a:ea typeface="黑体" pitchFamily="49" charset="-122"/>
              </a:rPr>
              <a:t>Esym</a:t>
            </a:r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: Experimental Probes</a:t>
            </a:r>
            <a:endParaRPr lang="zh-CN" altLang="en-US" dirty="0">
              <a:solidFill>
                <a:srgbClr val="FF3300"/>
              </a:solidFill>
              <a:latin typeface="Times New Roman" pitchFamily="18" charset="0"/>
              <a:ea typeface="黑体" pitchFamily="49" charset="-122"/>
            </a:endParaRPr>
          </a:p>
        </p:txBody>
      </p:sp>
      <p:grpSp>
        <p:nvGrpSpPr>
          <p:cNvPr id="10245" name="Group 4"/>
          <p:cNvGrpSpPr>
            <a:grpSpLocks/>
          </p:cNvGrpSpPr>
          <p:nvPr/>
        </p:nvGrpSpPr>
        <p:grpSpPr bwMode="auto">
          <a:xfrm>
            <a:off x="304800" y="1511757"/>
            <a:ext cx="6756400" cy="5130800"/>
            <a:chOff x="-48" y="960"/>
            <a:chExt cx="4256" cy="3232"/>
          </a:xfrm>
        </p:grpSpPr>
        <p:graphicFrame>
          <p:nvGraphicFramePr>
            <p:cNvPr id="10242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8741957"/>
                </p:ext>
              </p:extLst>
            </p:nvPr>
          </p:nvGraphicFramePr>
          <p:xfrm>
            <a:off x="-48" y="960"/>
            <a:ext cx="4256" cy="3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3848" name="文档" r:id="rId3" imgW="11801155" imgH="8597242" progId="Word.Document.8">
                    <p:embed/>
                  </p:oleObj>
                </mc:Choice>
                <mc:Fallback>
                  <p:oleObj name="文档" r:id="rId3" imgW="11801155" imgH="8597242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8" y="960"/>
                          <a:ext cx="4256" cy="32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47" name="Text Box 6"/>
            <p:cNvSpPr txBox="1">
              <a:spLocks noChangeArrowheads="1"/>
            </p:cNvSpPr>
            <p:nvPr/>
          </p:nvSpPr>
          <p:spPr bwMode="auto">
            <a:xfrm>
              <a:off x="160" y="2632"/>
              <a:ext cx="1418" cy="33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l">
                <a:buSzPct val="65000"/>
                <a:buFont typeface="Wingdings" pitchFamily="2" charset="2"/>
                <a:buChar char="l"/>
              </a:pPr>
              <a:r>
                <a:rPr lang="en-US" altLang="zh-CN" sz="1400" b="1" u="sng">
                  <a:latin typeface="Times New Roman" pitchFamily="18" charset="0"/>
                </a:rPr>
                <a:t> Pigmy/Giant resonances</a:t>
              </a:r>
            </a:p>
            <a:p>
              <a:pPr algn="l">
                <a:buClr>
                  <a:srgbClr val="FF3300"/>
                </a:buClr>
                <a:buSzPct val="65000"/>
                <a:buFont typeface="Wingdings" pitchFamily="2" charset="2"/>
                <a:buChar char="l"/>
              </a:pPr>
              <a:r>
                <a:rPr lang="en-US" altLang="zh-CN" sz="1400" b="1" u="sng">
                  <a:latin typeface="Times New Roman" pitchFamily="18" charset="0"/>
                </a:rPr>
                <a:t> </a:t>
              </a:r>
              <a:r>
                <a:rPr lang="en-US" altLang="zh-CN" sz="1400" b="1" u="sng">
                  <a:solidFill>
                    <a:srgbClr val="FF3300"/>
                  </a:solidFill>
                  <a:latin typeface="Times New Roman" pitchFamily="18" charset="0"/>
                </a:rPr>
                <a:t>Nucleon optical potential</a:t>
              </a:r>
            </a:p>
          </p:txBody>
        </p:sp>
      </p:grpSp>
      <p:sp>
        <p:nvSpPr>
          <p:cNvPr id="11" name="TextBox 14"/>
          <p:cNvSpPr txBox="1"/>
          <p:nvPr/>
        </p:nvSpPr>
        <p:spPr>
          <a:xfrm>
            <a:off x="11125200" y="6427114"/>
            <a:ext cx="655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/>
              <a:t>p. 7</a:t>
            </a:r>
            <a:endParaRPr lang="zh-CN" altLang="en-US" sz="2200" dirty="0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A07E4C6-CCDA-4973-BFDC-7102703F6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417545"/>
            <a:ext cx="4176698" cy="1017844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3333FF"/>
                </a:solidFill>
                <a:latin typeface="Times New Roman" pitchFamily="18" charset="0"/>
              </a:rPr>
              <a:t>B.A. Li, L.W. Chen, C.M. Ko</a:t>
            </a:r>
          </a:p>
          <a:p>
            <a:pPr algn="l"/>
            <a:r>
              <a:rPr lang="en-US" altLang="zh-CN" sz="2000" b="1" dirty="0">
                <a:solidFill>
                  <a:srgbClr val="3333FF"/>
                </a:solidFill>
                <a:latin typeface="Times New Roman" pitchFamily="18" charset="0"/>
              </a:rPr>
              <a:t>Phys. Rep. 464, 113(2008)</a:t>
            </a:r>
          </a:p>
          <a:p>
            <a:pPr algn="l"/>
            <a:r>
              <a:rPr lang="en-US" altLang="zh-CN" sz="2000" b="1" dirty="0">
                <a:solidFill>
                  <a:srgbClr val="3333FF"/>
                </a:solidFill>
                <a:latin typeface="Times New Roman" pitchFamily="18" charset="0"/>
              </a:rPr>
              <a:t>[arXiv:0804.3580] (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</a:rPr>
              <a:t>Citations: </a:t>
            </a:r>
            <a:r>
              <a:rPr lang="en-US" altLang="zh-CN" sz="2000" b="1" dirty="0">
                <a:solidFill>
                  <a:srgbClr val="FF00FF"/>
                </a:solidFill>
                <a:latin typeface="Times New Roman" pitchFamily="18" charset="0"/>
              </a:rPr>
              <a:t>1187+</a:t>
            </a:r>
            <a:r>
              <a:rPr lang="en-US" altLang="zh-CN" sz="2000" b="1" dirty="0">
                <a:solidFill>
                  <a:srgbClr val="3333FF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3610C8F-ED84-41D2-AC6A-333D3CD09E7B}"/>
              </a:ext>
            </a:extLst>
          </p:cNvPr>
          <p:cNvGrpSpPr/>
          <p:nvPr/>
        </p:nvGrpSpPr>
        <p:grpSpPr>
          <a:xfrm>
            <a:off x="6324600" y="2200732"/>
            <a:ext cx="5712047" cy="2674818"/>
            <a:chOff x="6400800" y="2200732"/>
            <a:chExt cx="5712047" cy="2674818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D1889FF-DEDA-4FA6-A98B-47DD65C1C065}"/>
                </a:ext>
              </a:extLst>
            </p:cNvPr>
            <p:cNvSpPr/>
            <p:nvPr/>
          </p:nvSpPr>
          <p:spPr>
            <a:xfrm>
              <a:off x="7239000" y="3429000"/>
              <a:ext cx="43434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200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RHIC-STAR isobaric collisions provide a unique way to determine </a:t>
              </a:r>
              <a:r>
                <a:rPr lang="en-US" altLang="zh-CN" sz="2200" b="1" dirty="0">
                  <a:solidFill>
                    <a:srgbClr val="FF00FF"/>
                  </a:solidFill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nuclear neutron skin thickness </a:t>
              </a:r>
              <a:r>
                <a:rPr lang="en-US" altLang="zh-CN" sz="2200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and thus constrain </a:t>
              </a:r>
              <a:r>
                <a:rPr lang="en-US" altLang="zh-CN" sz="2200" b="1" dirty="0">
                  <a:solidFill>
                    <a:srgbClr val="FF00FF"/>
                  </a:solidFill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Esym</a:t>
              </a:r>
              <a:r>
                <a:rPr lang="en-US" altLang="zh-CN" sz="2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!</a:t>
              </a: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4B2A2A1-718A-4B26-B668-5733FDF01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0800" y="2200732"/>
              <a:ext cx="5712047" cy="999668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9011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自定义设计方案">
  <a:themeElements>
    <a:clrScheme name="1_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定义设计方案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28575" cap="flat" cmpd="sng" algn="ctr">
          <a:solidFill>
            <a:srgbClr val="92270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28575" cap="flat" cmpd="sng" algn="ctr">
          <a:solidFill>
            <a:srgbClr val="92270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lnDef>
  </a:objectDefaults>
  <a:extraClrSchemeLst>
    <a:extraClrScheme>
      <a:clrScheme name="1_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自定义设计方案">
  <a:themeElements>
    <a:clrScheme name="1_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定义设计方案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28575" cap="flat" cmpd="sng" algn="ctr">
          <a:solidFill>
            <a:srgbClr val="92270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28575" cap="flat" cmpd="sng" algn="ctr">
          <a:solidFill>
            <a:srgbClr val="92270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lnDef>
  </a:objectDefaults>
  <a:extraClrSchemeLst>
    <a:extraClrScheme>
      <a:clrScheme name="1_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自定义设计方案">
  <a:themeElements>
    <a:clrScheme name="1_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定义设计方案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28575" cap="flat" cmpd="sng" algn="ctr">
          <a:solidFill>
            <a:srgbClr val="92270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28575" cap="flat" cmpd="sng" algn="ctr">
          <a:solidFill>
            <a:srgbClr val="92270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lnDef>
  </a:objectDefaults>
  <a:extraClrSchemeLst>
    <a:extraClrScheme>
      <a:clrScheme name="1_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自定义设计方案">
  <a:themeElements>
    <a:clrScheme name="1_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定义设计方案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28575" cap="flat" cmpd="sng" algn="ctr">
          <a:solidFill>
            <a:srgbClr val="92270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28575" cap="flat" cmpd="sng" algn="ctr">
          <a:solidFill>
            <a:srgbClr val="92270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lnDef>
  </a:objectDefaults>
  <a:extraClrSchemeLst>
    <a:extraClrScheme>
      <a:clrScheme name="1_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自定义设计方案">
  <a:themeElements>
    <a:clrScheme name="1_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定义设计方案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28575" cap="flat" cmpd="sng" algn="ctr">
          <a:solidFill>
            <a:srgbClr val="92270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28575" cap="flat" cmpd="sng" algn="ctr">
          <a:solidFill>
            <a:srgbClr val="92270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lnDef>
  </a:objectDefaults>
  <a:extraClrSchemeLst>
    <a:extraClrScheme>
      <a:clrScheme name="1_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20070815模板</Template>
  <TotalTime>60486</TotalTime>
  <Words>3750</Words>
  <Application>Microsoft Office PowerPoint</Application>
  <PresentationFormat>宽屏</PresentationFormat>
  <Paragraphs>447</Paragraphs>
  <Slides>42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57" baseType="lpstr">
      <vt:lpstr>Times New Roman Regular</vt:lpstr>
      <vt:lpstr>黑体</vt:lpstr>
      <vt:lpstr>宋体</vt:lpstr>
      <vt:lpstr>Arial</vt:lpstr>
      <vt:lpstr>Calibri</vt:lpstr>
      <vt:lpstr>Cambria Math</vt:lpstr>
      <vt:lpstr>Times New Roman</vt:lpstr>
      <vt:lpstr>Wingdings</vt:lpstr>
      <vt:lpstr>1_自定义设计方案</vt:lpstr>
      <vt:lpstr>2_自定义设计方案</vt:lpstr>
      <vt:lpstr>3_自定义设计方案</vt:lpstr>
      <vt:lpstr>5_自定义设计方案</vt:lpstr>
      <vt:lpstr>6_自定义设计方案</vt:lpstr>
      <vt:lpstr>Equation</vt:lpstr>
      <vt:lpstr>文档</vt:lpstr>
      <vt:lpstr>Neutron Stars, Quark Stars and the High-Density Symmetry Energy  in the Multi-Messenger Era</vt:lpstr>
      <vt:lpstr>Outline</vt:lpstr>
      <vt:lpstr>PowerPoint 演示文稿</vt:lpstr>
      <vt:lpstr>PowerPoint 演示文稿</vt:lpstr>
      <vt:lpstr>QCD Phase Diagram</vt:lpstr>
      <vt:lpstr>PowerPoint 演示文稿</vt:lpstr>
      <vt:lpstr>       Esym: Many-Body Approaches</vt:lpstr>
      <vt:lpstr>PowerPoint 演示文稿</vt:lpstr>
      <vt:lpstr>       Esym: Experimental Probes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Pulsars: Neutron Stars? Quark Stars? Others?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Outline</vt:lpstr>
      <vt:lpstr>PowerPoint 演示文稿</vt:lpstr>
      <vt:lpstr>谢 谢！ Thanks!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LWCHEN</dc:creator>
  <cp:lastModifiedBy>Chen Lie-Wen</cp:lastModifiedBy>
  <cp:revision>6197</cp:revision>
  <cp:lastPrinted>1601-01-01T00:00:00Z</cp:lastPrinted>
  <dcterms:created xsi:type="dcterms:W3CDTF">1601-01-01T00:00:00Z</dcterms:created>
  <dcterms:modified xsi:type="dcterms:W3CDTF">2023-09-24T06:59:14Z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