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handoutMasterIdLst>
    <p:handoutMasterId r:id="rId31"/>
  </p:handoutMasterIdLst>
  <p:sldIdLst>
    <p:sldId id="316" r:id="rId4"/>
    <p:sldId id="318" r:id="rId6"/>
    <p:sldId id="321" r:id="rId7"/>
    <p:sldId id="345" r:id="rId8"/>
    <p:sldId id="405" r:id="rId9"/>
    <p:sldId id="431" r:id="rId10"/>
    <p:sldId id="409" r:id="rId11"/>
    <p:sldId id="410" r:id="rId12"/>
    <p:sldId id="386" r:id="rId13"/>
    <p:sldId id="350" r:id="rId14"/>
    <p:sldId id="351" r:id="rId15"/>
    <p:sldId id="355" r:id="rId16"/>
    <p:sldId id="432" r:id="rId17"/>
    <p:sldId id="433" r:id="rId18"/>
    <p:sldId id="331" r:id="rId19"/>
    <p:sldId id="333" r:id="rId20"/>
    <p:sldId id="390" r:id="rId21"/>
    <p:sldId id="391" r:id="rId22"/>
    <p:sldId id="370" r:id="rId23"/>
    <p:sldId id="371" r:id="rId24"/>
    <p:sldId id="434" r:id="rId25"/>
    <p:sldId id="435" r:id="rId26"/>
    <p:sldId id="436" r:id="rId27"/>
    <p:sldId id="438" r:id="rId28"/>
    <p:sldId id="379" r:id="rId29"/>
    <p:sldId id="389" r:id="rId30"/>
  </p:sldIdLst>
  <p:sldSz cx="9144000" cy="6858000" type="screen4x3"/>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1"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300"/>
      </p:cViewPr>
      <p:guideLst>
        <p:guide orient="horz" pos="2271"/>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59.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49.wmf"/><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image" Target="../media/image61.wmf"/><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4.wmf"/><Relationship Id="rId10" Type="http://schemas.openxmlformats.org/officeDocument/2006/relationships/image" Target="../media/image63.wmf"/><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7"/>
          <p:cNvSpPr>
            <a:spLocks noGrp="1" noChangeArrowheads="1"/>
          </p:cNvSpPr>
          <p:nvPr>
            <p:ph type="sldNum" sz="quarter" idx="5"/>
          </p:nvPr>
        </p:nvSpPr>
        <p:spPr bwMode="auto">
          <a:noFill/>
          <a:ln>
            <a:miter lim="800000"/>
          </a:ln>
        </p:spPr>
        <p:txBody>
          <a:bodyPr/>
          <a:lstStyle/>
          <a:p>
            <a:fld id="{9933DB7A-593B-4274-8E52-63EE14F30D94}" type="slidenum">
              <a:rPr lang="zh-CN" altLang="en-US" smtClean="0"/>
            </a:fld>
            <a:endParaRPr lang="en-US" altLang="zh-CN"/>
          </a:p>
        </p:txBody>
      </p:sp>
      <p:sp>
        <p:nvSpPr>
          <p:cNvPr id="66565" name="Rectangle 2"/>
          <p:cNvSpPr>
            <a:spLocks noGrp="1" noRot="1" noChangeAspect="1" noChangeArrowheads="1" noTextEdit="1"/>
          </p:cNvSpPr>
          <p:nvPr>
            <p:ph type="sldImg"/>
          </p:nvPr>
        </p:nvSpPr>
        <p:spPr bwMode="auto">
          <a:noFill/>
          <a:ln>
            <a:solidFill>
              <a:srgbClr val="000000"/>
            </a:solidFill>
            <a:miter lim="800000"/>
          </a:ln>
        </p:spPr>
      </p:sp>
      <p:sp>
        <p:nvSpPr>
          <p:cNvPr id="66566" name="Rectangle 3"/>
          <p:cNvSpPr>
            <a:spLocks noGrp="1" noChangeArrowheads="1"/>
          </p:cNvSpPr>
          <p:nvPr>
            <p:ph type="body" idx="1"/>
          </p:nvPr>
        </p:nvSpPr>
        <p:spPr bwMode="auto">
          <a:noFill/>
        </p:spPr>
        <p:txBody>
          <a:bodyPr wrap="square" numCol="1" anchor="t" anchorCtr="0" compatLnSpc="1"/>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olidFill>
                  <a:srgbClr val="7030A0"/>
                </a:solidFill>
                <a:latin typeface="Times New Roman" panose="02020603050405020304" pitchFamily="18" charset="0"/>
                <a:cs typeface="Times New Roman" panose="02020603050405020304" pitchFamily="18" charset="0"/>
                <a:sym typeface="+mn-ea"/>
              </a:rPr>
              <a:t>The retention of the thermal conductivity component along magnetic field line is the same as κ0 in the weak magnetic field approximation, while the electron thermal conductivity perpendicular to the magnetic field is</a:t>
            </a:r>
            <a:endParaRPr lang="zh-CN" altLang="en-US">
              <a:solidFill>
                <a:srgbClr val="7030A0"/>
              </a:solidFill>
              <a:latin typeface="Times New Roman" panose="02020603050405020304" pitchFamily="18" charset="0"/>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Here, we show the expression</a:t>
            </a:r>
            <a:r>
              <a:rPr lang="en-US" altLang="zh-CN"/>
              <a:t>s</a:t>
            </a:r>
            <a:r>
              <a:rPr lang="zh-CN" altLang="en-US"/>
              <a:t> of the relationship between the pol</a:t>
            </a:r>
            <a:r>
              <a:rPr lang="en-US" altLang="zh-CN"/>
              <a:t>oidal</a:t>
            </a:r>
            <a:r>
              <a:rPr lang="zh-CN" altLang="en-US"/>
              <a:t> and </a:t>
            </a:r>
            <a:r>
              <a:rPr lang="en-US" altLang="zh-CN"/>
              <a:t>toroidal</a:t>
            </a:r>
            <a:r>
              <a:rPr lang="zh-CN" altLang="en-US"/>
              <a:t> magnetic fields of neutron stars with time</a:t>
            </a:r>
            <a:r>
              <a:rPr lang="en-US" altLang="zh-CN"/>
              <a:t>.</a:t>
            </a:r>
            <a:endParaRPr lang="en-US" altLang="zh-CN"/>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Here I derive fourm important expressions for magnatization parameter, dipole magnetic field, period,amd its firsm dirivative and second derivaves and braking index.</a:t>
            </a:r>
            <a:endParaRPr lang="en-US" altLang="zh-CN"/>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This schem depicts the spin-down evolution for high braking pulsar in the p_Pdot , different lines correspond to different initial spin periods.</a:t>
            </a:r>
            <a:endParaRPr lang="en-US" altLang="zh-CN"/>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applied this model to a typical magnetar AXP 1E 2259+586, and compare the fit results with</a:t>
            </a:r>
            <a:endParaRPr lang="zh-CN" altLang="en-US"/>
          </a:p>
          <a:p>
            <a:r>
              <a:rPr lang="zh-CN" altLang="en-US"/>
              <a:t>observations of persistent thermal radiation from this source</a:t>
            </a:r>
            <a:r>
              <a:rPr lang="en-US" altLang="zh-CN"/>
              <a:t>.. Continuing to monitor</a:t>
            </a:r>
            <a:endParaRPr lang="en-US" altLang="zh-CN"/>
          </a:p>
          <a:p>
            <a:r>
              <a:rPr lang="en-US" altLang="zh-CN"/>
              <a:t>1E 2259+586 and the other bright magnetars is critical to better understand the long-term evolution of the X-ray emission</a:t>
            </a:r>
            <a:endParaRPr lang="en-US" altLang="zh-CN"/>
          </a:p>
          <a:p>
            <a:r>
              <a:rPr lang="en-US" altLang="zh-CN"/>
              <a:t>properties of magnetars.</a:t>
            </a:r>
            <a:endParaRPr lang="en-US" altLang="zh-CN"/>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nchorCtr="0"/>
          <a:p>
            <a:pPr lvl="0"/>
            <a:endParaRPr lang="zh-CN" altLang="en-US" dirty="0">
              <a:ea typeface="宋体" panose="02010600030101010101" pitchFamily="2" charset="-122"/>
            </a:endParaRPr>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line from the upper left to the lower right indicates the magnetic field strength</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 rotating star, if the magnetic field line is straightened, the magnetic field is amplified, j is called the Omega effect, due to the existence of differential rotation, the magnetic field line is distorted, the magnetic field is amplified, called the alpaca effect, so that the turbulent kinetic energy nuclear gravitational potential energy is converted into magnetic field energy.</a:t>
            </a:r>
            <a:endParaRPr lang="en-US"/>
          </a:p>
        </p:txBody>
      </p:sp>
      <p:sp>
        <p:nvSpPr>
          <p:cNvPr id="4" name="Slide Number Placeholder 3"/>
          <p:cNvSpPr>
            <a:spLocks noGrp="1"/>
          </p:cNvSpPr>
          <p:nvPr>
            <p:ph type="sldNum" sz="quarter" idx="10"/>
          </p:nvPr>
        </p:nvSpPr>
        <p:spPr/>
        <p:txBody>
          <a:bodyPr/>
          <a:lstStyle/>
          <a:p>
            <a:fld id="{FF12CEF6-F5A2-44EF-97C3-F10209AF7DA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If there is only a polar or </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toroida</a:t>
            </a:r>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l magnetic field, then the structure of the star is unstable</a:t>
            </a:r>
            <a:endParaRPr lang="zh-CN" altLang="en-US" b="1" dirty="0">
              <a:gradFill>
                <a:gsLst>
                  <a:gs pos="0">
                    <a:srgbClr val="007BD3"/>
                  </a:gs>
                  <a:gs pos="100000">
                    <a:srgbClr val="034373"/>
                  </a:gs>
                </a:gsLst>
                <a:lin scaled="0"/>
              </a:gradFill>
              <a:latin typeface="华文楷体" panose="02010600040101010101" charset="-122"/>
              <a:ea typeface="华文楷体" panose="02010600040101010101" charset="-122"/>
            </a:endParaRPr>
          </a:p>
          <a:p>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If there is only a polar or </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toroida</a:t>
            </a:r>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l magnetic field, then the structure of the star is unstable</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a:t>
            </a:r>
            <a:endParaRPr lang="zh-CN" altLang="en-US" b="1" dirty="0">
              <a:gradFill>
                <a:gsLst>
                  <a:gs pos="0">
                    <a:srgbClr val="007BD3"/>
                  </a:gs>
                  <a:gs pos="100000">
                    <a:srgbClr val="034373"/>
                  </a:gs>
                </a:gsLst>
                <a:lin scaled="0"/>
              </a:gradFill>
              <a:latin typeface="华文楷体" panose="02010600040101010101" charset="-122"/>
              <a:ea typeface="华文楷体" panose="02010600040101010101" charset="-122"/>
            </a:endParaRPr>
          </a:p>
          <a:p>
            <a:endParaRPr lang="en-US"/>
          </a:p>
        </p:txBody>
      </p:sp>
      <p:sp>
        <p:nvSpPr>
          <p:cNvPr id="4" name="Slide Number Placeholder 3"/>
          <p:cNvSpPr>
            <a:spLocks noGrp="1"/>
          </p:cNvSpPr>
          <p:nvPr>
            <p:ph type="sldNum" sz="quarter" idx="10"/>
          </p:nvPr>
        </p:nvSpPr>
        <p:spPr/>
        <p:txBody>
          <a:bodyPr/>
          <a:lstStyle/>
          <a:p>
            <a:fld id="{FF12CEF6-F5A2-44EF-97C3-F10209AF7DA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If there is only a polar or </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toroida</a:t>
            </a:r>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l magnetic field, then the structure of the star is unstable</a:t>
            </a:r>
            <a:endParaRPr lang="zh-CN" altLang="en-US" b="1" dirty="0">
              <a:gradFill>
                <a:gsLst>
                  <a:gs pos="0">
                    <a:srgbClr val="007BD3"/>
                  </a:gs>
                  <a:gs pos="100000">
                    <a:srgbClr val="034373"/>
                  </a:gs>
                </a:gsLst>
                <a:lin scaled="0"/>
              </a:gradFill>
              <a:latin typeface="华文楷体" panose="02010600040101010101" charset="-122"/>
              <a:ea typeface="华文楷体" panose="02010600040101010101" charset="-122"/>
            </a:endParaRPr>
          </a:p>
          <a:p>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If there is only a polar or </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toroida</a:t>
            </a:r>
            <a:r>
              <a:rPr lang="zh-CN" altLang="en-US"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l magnetic field, then the structure of the star is unstable</a:t>
            </a:r>
            <a:r>
              <a:rPr lang="en-US" altLang="zh-CN"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mn-ea"/>
              </a:rPr>
              <a:t>;</a:t>
            </a:r>
            <a:endParaRPr lang="zh-CN" altLang="en-US" b="1" dirty="0">
              <a:gradFill>
                <a:gsLst>
                  <a:gs pos="0">
                    <a:srgbClr val="007BD3"/>
                  </a:gs>
                  <a:gs pos="100000">
                    <a:srgbClr val="034373"/>
                  </a:gs>
                </a:gsLst>
                <a:lin scaled="0"/>
              </a:gradFill>
              <a:latin typeface="华文楷体" panose="02010600040101010101" charset="-122"/>
              <a:ea typeface="华文楷体" panose="02010600040101010101" charset="-122"/>
            </a:endParaRPr>
          </a:p>
          <a:p>
            <a:endParaRPr lang="en-US"/>
          </a:p>
        </p:txBody>
      </p:sp>
      <p:sp>
        <p:nvSpPr>
          <p:cNvPr id="4" name="Slide Number Placeholder 3"/>
          <p:cNvSpPr>
            <a:spLocks noGrp="1"/>
          </p:cNvSpPr>
          <p:nvPr>
            <p:ph type="sldNum" sz="quarter" idx="10"/>
          </p:nvPr>
        </p:nvSpPr>
        <p:spPr/>
        <p:txBody>
          <a:bodyPr/>
          <a:lstStyle/>
          <a:p>
            <a:fld id="{FF12CEF6-F5A2-44EF-97C3-F10209AF7DA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bg bwMode="gray">
      <p:bgPr>
        <a:solidFill>
          <a:schemeClr val="bg1"/>
        </a:solidFill>
        <a:effectLst/>
      </p:bgPr>
    </p:bg>
    <p:spTree>
      <p:nvGrpSpPr>
        <p:cNvPr id="1" name=""/>
        <p:cNvGrpSpPr/>
        <p:nvPr/>
      </p:nvGrpSpPr>
      <p:grpSpPr>
        <a:xfrm>
          <a:off x="0" y="0"/>
          <a:ext cx="0" cy="0"/>
          <a:chOff x="0" y="0"/>
          <a:chExt cx="0" cy="0"/>
        </a:xfrm>
      </p:grpSpPr>
      <p:sp>
        <p:nvSpPr>
          <p:cNvPr id="2" name="Rectangle 47"/>
          <p:cNvSpPr>
            <a:spLocks noChangeArrowheads="1"/>
          </p:cNvSpPr>
          <p:nvPr userDrawn="1"/>
        </p:nvSpPr>
        <p:spPr bwMode="auto">
          <a:xfrm>
            <a:off x="0" y="6429375"/>
            <a:ext cx="9144000" cy="404813"/>
          </a:xfrm>
          <a:prstGeom prst="rect">
            <a:avLst/>
          </a:prstGeom>
          <a:solidFill>
            <a:schemeClr val="hlink"/>
          </a:solidFill>
          <a:ln w="9525">
            <a:solidFill>
              <a:schemeClr val="tx1"/>
            </a:solidFill>
            <a:miter lim="800000"/>
          </a:ln>
        </p:spPr>
        <p:txBody>
          <a:bodyPr wrap="none" anchor="ctr"/>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ctr">
              <a:defRPr/>
            </a:pPr>
            <a:endParaRPr lang="zh-CN" altLang="en-US" sz="1800">
              <a:solidFill>
                <a:schemeClr val="folHlink"/>
              </a:solidFill>
            </a:endParaRPr>
          </a:p>
        </p:txBody>
      </p:sp>
      <p:sp>
        <p:nvSpPr>
          <p:cNvPr id="3" name="Rectangle 32"/>
          <p:cNvSpPr>
            <a:spLocks noChangeArrowheads="1"/>
          </p:cNvSpPr>
          <p:nvPr/>
        </p:nvSpPr>
        <p:spPr bwMode="auto">
          <a:xfrm>
            <a:off x="5292725" y="1028700"/>
            <a:ext cx="1966913" cy="384175"/>
          </a:xfrm>
          <a:prstGeom prst="rect">
            <a:avLst/>
          </a:prstGeom>
          <a:noFill/>
          <a:ln>
            <a:noFill/>
          </a:ln>
        </p:spPr>
        <p:txBody>
          <a:bodyPr lIns="92075" tIns="46038" rIns="92075" bIns="46038"/>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r" eaLnBrk="1" latinLnBrk="1" hangingPunct="1">
              <a:spcBef>
                <a:spcPct val="20000"/>
              </a:spcBef>
              <a:buClr>
                <a:schemeClr val="accent1"/>
              </a:buClr>
              <a:buSzPct val="80000"/>
              <a:buFont typeface="Wingdings" panose="05000000000000000000" pitchFamily="2" charset="2"/>
              <a:buNone/>
              <a:defRPr/>
            </a:pPr>
            <a:r>
              <a:rPr kumimoji="1" lang="en-US" altLang="ko-KR" sz="1400" b="1">
                <a:solidFill>
                  <a:schemeClr val="tx2"/>
                </a:solidFill>
                <a:latin typeface="Verdana" panose="020B0604030504040204" pitchFamily="34" charset="0"/>
                <a:ea typeface="굴림" panose="020B0600000101010101" pitchFamily="34" charset="-127"/>
              </a:rPr>
              <a:t>Company name</a:t>
            </a:r>
            <a:endParaRPr kumimoji="1" lang="en-US" altLang="ko-KR" sz="1400" b="1">
              <a:solidFill>
                <a:schemeClr val="tx2"/>
              </a:solidFill>
              <a:latin typeface="Verdana" panose="020B0604030504040204" pitchFamily="34" charset="0"/>
              <a:ea typeface="굴림" panose="020B0600000101010101" pitchFamily="34" charset="-127"/>
            </a:endParaRPr>
          </a:p>
        </p:txBody>
      </p:sp>
      <p:sp>
        <p:nvSpPr>
          <p:cNvPr id="4" name="Rectangle 33"/>
          <p:cNvSpPr>
            <a:spLocks noChangeArrowheads="1"/>
          </p:cNvSpPr>
          <p:nvPr/>
        </p:nvSpPr>
        <p:spPr bwMode="ltGray">
          <a:xfrm>
            <a:off x="0" y="0"/>
            <a:ext cx="9144000" cy="2060575"/>
          </a:xfrm>
          <a:prstGeom prst="rect">
            <a:avLst/>
          </a:prstGeom>
          <a:solidFill>
            <a:schemeClr val="bg1"/>
          </a:solidFill>
          <a:ln>
            <a:noFill/>
          </a:ln>
        </p:spPr>
        <p:txBody>
          <a:bodyPr wrap="none" anchor="ctr"/>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1800"/>
          </a:p>
        </p:txBody>
      </p:sp>
      <p:sp>
        <p:nvSpPr>
          <p:cNvPr id="5" name="Freeform 34"/>
          <p:cNvSpPr/>
          <p:nvPr/>
        </p:nvSpPr>
        <p:spPr bwMode="gray">
          <a:xfrm>
            <a:off x="2582863" y="1285875"/>
            <a:ext cx="6562725" cy="782638"/>
          </a:xfrm>
          <a:custGeom>
            <a:avLst/>
            <a:gdLst/>
            <a:ahLst/>
            <a:cxnLst>
              <a:cxn ang="0">
                <a:pos x="0" y="657"/>
              </a:cxn>
              <a:cxn ang="0">
                <a:pos x="4134" y="657"/>
              </a:cxn>
              <a:cxn ang="0">
                <a:pos x="4134" y="0"/>
              </a:cxn>
              <a:cxn ang="0">
                <a:pos x="401" y="1"/>
              </a:cxn>
              <a:cxn ang="0">
                <a:pos x="0" y="657"/>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w="9525">
            <a:noFill/>
            <a:round/>
          </a:ln>
          <a:effectLst/>
        </p:spPr>
        <p:txBody>
          <a:bodyPr/>
          <a:lstStyle/>
          <a:p>
            <a:pPr>
              <a:defRPr/>
            </a:pPr>
            <a:endParaRPr lang="zh-CN" altLang="en-US" sz="1800"/>
          </a:p>
        </p:txBody>
      </p:sp>
      <p:sp>
        <p:nvSpPr>
          <p:cNvPr id="6" name="Freeform 35"/>
          <p:cNvSpPr/>
          <p:nvPr/>
        </p:nvSpPr>
        <p:spPr bwMode="ltGray">
          <a:xfrm>
            <a:off x="-6350" y="2060575"/>
            <a:ext cx="2593975" cy="296863"/>
          </a:xfrm>
          <a:custGeom>
            <a:avLst/>
            <a:gdLst>
              <a:gd name="T0" fmla="*/ 0 w 1634"/>
              <a:gd name="T1" fmla="*/ 0 h 289"/>
              <a:gd name="T2" fmla="*/ 2147483646 w 1634"/>
              <a:gd name="T3" fmla="*/ 0 h 289"/>
              <a:gd name="T4" fmla="*/ 2147483646 w 1634"/>
              <a:gd name="T5" fmla="*/ 2147483646 h 289"/>
              <a:gd name="T6" fmla="*/ 0 w 1634"/>
              <a:gd name="T7" fmla="*/ 2147483646 h 289"/>
              <a:gd name="T8" fmla="*/ 0 w 1634"/>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4" h="289">
                <a:moveTo>
                  <a:pt x="0" y="0"/>
                </a:moveTo>
                <a:lnTo>
                  <a:pt x="1634" y="0"/>
                </a:lnTo>
                <a:lnTo>
                  <a:pt x="1456" y="289"/>
                </a:lnTo>
                <a:lnTo>
                  <a:pt x="0" y="286"/>
                </a:lnTo>
                <a:lnTo>
                  <a:pt x="0" y="0"/>
                </a:lnTo>
                <a:close/>
              </a:path>
            </a:pathLst>
          </a:custGeom>
          <a:solidFill>
            <a:schemeClr val="accent2"/>
          </a:solidFill>
          <a:ln w="9525" cap="flat" cmpd="sng">
            <a:noFill/>
            <a:prstDash val="solid"/>
            <a:round/>
            <a:headEnd type="none" w="med" len="med"/>
            <a:tailEnd type="none" w="med" len="med"/>
          </a:ln>
        </p:spPr>
        <p:txBody>
          <a:bodyPr/>
          <a:lstStyle/>
          <a:p>
            <a:pPr eaLnBrk="0" hangingPunct="0">
              <a:defRPr/>
            </a:pPr>
            <a:endParaRPr lang="zh-CN" altLang="en-US"/>
          </a:p>
        </p:txBody>
      </p:sp>
      <p:pic>
        <p:nvPicPr>
          <p:cNvPr id="7" name="Picture 14"/>
          <p:cNvPicPr>
            <a:picLocks noChangeAspect="1" noChangeArrowheads="1"/>
          </p:cNvPicPr>
          <p:nvPr userDrawn="1"/>
        </p:nvPicPr>
        <p:blipFill>
          <a:blip r:embed="rId2"/>
          <a:srcRect/>
          <a:stretch>
            <a:fillRect/>
          </a:stretch>
        </p:blipFill>
        <p:spPr bwMode="auto">
          <a:xfrm>
            <a:off x="285750" y="142875"/>
            <a:ext cx="2071688" cy="1430338"/>
          </a:xfrm>
          <a:prstGeom prst="rect">
            <a:avLst/>
          </a:prstGeom>
          <a:noFill/>
          <a:ln w="9525">
            <a:noFill/>
            <a:miter lim="800000"/>
            <a:headEnd/>
            <a:tailEnd/>
          </a:ln>
        </p:spPr>
      </p:pic>
      <p:pic>
        <p:nvPicPr>
          <p:cNvPr id="8" name="Picture 13"/>
          <p:cNvPicPr>
            <a:picLocks noChangeAspect="1" noChangeArrowheads="1"/>
          </p:cNvPicPr>
          <p:nvPr userDrawn="1"/>
        </p:nvPicPr>
        <p:blipFill>
          <a:blip r:embed="rId3"/>
          <a:srcRect/>
          <a:stretch>
            <a:fillRect/>
          </a:stretch>
        </p:blipFill>
        <p:spPr bwMode="auto">
          <a:xfrm>
            <a:off x="357188" y="1609725"/>
            <a:ext cx="2000250" cy="390525"/>
          </a:xfrm>
          <a:prstGeom prst="rect">
            <a:avLst/>
          </a:prstGeom>
          <a:noFill/>
          <a:ln w="9525">
            <a:noFill/>
            <a:miter lim="800000"/>
            <a:headEnd/>
            <a:tailEnd/>
          </a:ln>
        </p:spPr>
      </p:pic>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汇报提纲">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2700"/>
            </a:lvl1pPr>
          </a:lstStyle>
          <a:p>
            <a:r>
              <a:rPr lang="zh-CN" altLang="en-US" dirty="0"/>
              <a:t>单击此处编辑母版标题样式</a:t>
            </a:r>
            <a:endParaRPr lang="zh-CN" altLang="en-US" dirty="0"/>
          </a:p>
        </p:txBody>
      </p:sp>
      <p:cxnSp>
        <p:nvCxnSpPr>
          <p:cNvPr id="20" name="直接连接符 19"/>
          <p:cNvCxnSpPr/>
          <p:nvPr userDrawn="1"/>
        </p:nvCxnSpPr>
        <p:spPr>
          <a:xfrm flipV="1">
            <a:off x="305527" y="767492"/>
            <a:ext cx="8516557" cy="2"/>
          </a:xfrm>
          <a:prstGeom prst="line">
            <a:avLst/>
          </a:prstGeom>
          <a:ln w="28575">
            <a:solidFill>
              <a:srgbClr val="FF3300"/>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71600"/>
            <a:ext cx="8362950" cy="49530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3"/>
          <p:cNvSpPr>
            <a:spLocks noGrp="1" noChangeArrowheads="1"/>
          </p:cNvSpPr>
          <p:nvPr>
            <p:ph type="dt" sz="half" idx="10"/>
          </p:nvPr>
        </p:nvSpPr>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p:txBody>
          <a:bodyPr/>
          <a:lstStyle>
            <a:lvl1pPr>
              <a:defRPr/>
            </a:lvl1pPr>
          </a:lstStyle>
          <a:p>
            <a:pPr>
              <a:defRPr/>
            </a:pPr>
            <a:fld id="{1B4DDECF-29F7-454C-82EB-93AF34B9C069}" type="slidenum">
              <a:rPr lang="zh-CN" altLang="en-US"/>
            </a:fld>
            <a:endParaRPr lang="en-US" altLang="zh-CN"/>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71600"/>
            <a:ext cx="8362950" cy="49530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3"/>
          <p:cNvSpPr>
            <a:spLocks noGrp="1" noChangeArrowheads="1"/>
          </p:cNvSpPr>
          <p:nvPr>
            <p:ph type="dt" sz="half" idx="10"/>
          </p:nvPr>
        </p:nvSpPr>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p:txBody>
          <a:bodyPr/>
          <a:lstStyle>
            <a:lvl1pPr>
              <a:defRPr/>
            </a:lvl1pPr>
          </a:lstStyle>
          <a:p>
            <a:pPr>
              <a:defRPr/>
            </a:pPr>
            <a:fld id="{BC95246D-B9C9-4321-8850-9E2F19B2D8FB}" type="slidenum">
              <a:rPr lang="zh-CN" altLang="en-US"/>
            </a:fld>
            <a:endParaRPr lang="en-US" altLang="zh-CN"/>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1</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1</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1</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幻灯片">
    <p:bg bwMode="gray">
      <p:bgPr>
        <a:solidFill>
          <a:schemeClr val="bg1"/>
        </a:solidFill>
        <a:effectLst/>
      </p:bgPr>
    </p:bg>
    <p:spTree>
      <p:nvGrpSpPr>
        <p:cNvPr id="1" name=""/>
        <p:cNvGrpSpPr/>
        <p:nvPr/>
      </p:nvGrpSpPr>
      <p:grpSpPr>
        <a:xfrm>
          <a:off x="0" y="0"/>
          <a:ext cx="0" cy="0"/>
          <a:chOff x="0" y="0"/>
          <a:chExt cx="0" cy="0"/>
        </a:xfrm>
      </p:grpSpPr>
      <p:sp>
        <p:nvSpPr>
          <p:cNvPr id="2" name="Rectangle 47"/>
          <p:cNvSpPr>
            <a:spLocks noChangeArrowheads="1"/>
          </p:cNvSpPr>
          <p:nvPr userDrawn="1"/>
        </p:nvSpPr>
        <p:spPr bwMode="auto">
          <a:xfrm>
            <a:off x="0" y="6429375"/>
            <a:ext cx="9144000" cy="404813"/>
          </a:xfrm>
          <a:prstGeom prst="rect">
            <a:avLst/>
          </a:prstGeom>
          <a:solidFill>
            <a:schemeClr val="hlink"/>
          </a:solidFill>
          <a:ln w="9525">
            <a:solidFill>
              <a:schemeClr val="tx1"/>
            </a:solidFill>
            <a:miter lim="800000"/>
          </a:ln>
        </p:spPr>
        <p:txBody>
          <a:bodyPr wrap="none" anchor="ctr"/>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ctr">
              <a:defRPr/>
            </a:pPr>
            <a:endParaRPr lang="zh-CN" altLang="en-US" sz="1800">
              <a:solidFill>
                <a:schemeClr val="folHlink"/>
              </a:solidFill>
            </a:endParaRPr>
          </a:p>
        </p:txBody>
      </p:sp>
      <p:sp>
        <p:nvSpPr>
          <p:cNvPr id="3" name="Rectangle 32"/>
          <p:cNvSpPr>
            <a:spLocks noChangeArrowheads="1"/>
          </p:cNvSpPr>
          <p:nvPr/>
        </p:nvSpPr>
        <p:spPr bwMode="auto">
          <a:xfrm>
            <a:off x="5292725" y="1028700"/>
            <a:ext cx="1966913" cy="384175"/>
          </a:xfrm>
          <a:prstGeom prst="rect">
            <a:avLst/>
          </a:prstGeom>
          <a:noFill/>
          <a:ln>
            <a:noFill/>
          </a:ln>
        </p:spPr>
        <p:txBody>
          <a:bodyPr lIns="92075" tIns="46038" rIns="92075" bIns="46038"/>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r" eaLnBrk="1" latinLnBrk="1" hangingPunct="1">
              <a:spcBef>
                <a:spcPct val="20000"/>
              </a:spcBef>
              <a:buClr>
                <a:schemeClr val="accent1"/>
              </a:buClr>
              <a:buSzPct val="80000"/>
              <a:buFont typeface="Wingdings" panose="05000000000000000000" pitchFamily="2" charset="2"/>
              <a:buNone/>
              <a:defRPr/>
            </a:pPr>
            <a:r>
              <a:rPr kumimoji="1" lang="en-US" altLang="ko-KR" sz="1400" b="1">
                <a:solidFill>
                  <a:schemeClr val="tx2"/>
                </a:solidFill>
                <a:latin typeface="Verdana" panose="020B0604030504040204" pitchFamily="34" charset="0"/>
                <a:ea typeface="굴림" panose="020B0600000101010101" pitchFamily="34" charset="-127"/>
              </a:rPr>
              <a:t>Company name</a:t>
            </a:r>
            <a:endParaRPr kumimoji="1" lang="en-US" altLang="ko-KR" sz="1400" b="1">
              <a:solidFill>
                <a:schemeClr val="tx2"/>
              </a:solidFill>
              <a:latin typeface="Verdana" panose="020B0604030504040204" pitchFamily="34" charset="0"/>
              <a:ea typeface="굴림" panose="020B0600000101010101" pitchFamily="34" charset="-127"/>
            </a:endParaRPr>
          </a:p>
        </p:txBody>
      </p:sp>
      <p:sp>
        <p:nvSpPr>
          <p:cNvPr id="4" name="Rectangle 33"/>
          <p:cNvSpPr>
            <a:spLocks noChangeArrowheads="1"/>
          </p:cNvSpPr>
          <p:nvPr/>
        </p:nvSpPr>
        <p:spPr bwMode="ltGray">
          <a:xfrm>
            <a:off x="0" y="0"/>
            <a:ext cx="9144000" cy="2060575"/>
          </a:xfrm>
          <a:prstGeom prst="rect">
            <a:avLst/>
          </a:prstGeom>
          <a:solidFill>
            <a:schemeClr val="bg1"/>
          </a:solidFill>
          <a:ln>
            <a:noFill/>
          </a:ln>
        </p:spPr>
        <p:txBody>
          <a:bodyPr wrap="none" anchor="ctr"/>
          <a:lstStyle>
            <a:lvl1pPr eaLnBrk="0" hangingPunct="0">
              <a:defRPr sz="800">
                <a:solidFill>
                  <a:schemeClr val="tx1"/>
                </a:solidFill>
                <a:latin typeface="Times New Roman" panose="02020603050405020304" pitchFamily="18" charset="0"/>
                <a:ea typeface="宋体" panose="02010600030101010101" pitchFamily="2" charset="-122"/>
              </a:defRPr>
            </a:lvl1pPr>
            <a:lvl2pPr marL="742950" indent="-285750" eaLnBrk="0" hangingPunct="0">
              <a:defRPr sz="800">
                <a:solidFill>
                  <a:schemeClr val="tx1"/>
                </a:solidFill>
                <a:latin typeface="Times New Roman" panose="02020603050405020304" pitchFamily="18" charset="0"/>
                <a:ea typeface="宋体" panose="02010600030101010101" pitchFamily="2" charset="-122"/>
              </a:defRPr>
            </a:lvl2pPr>
            <a:lvl3pPr marL="1143000" indent="-228600" eaLnBrk="0" hangingPunct="0">
              <a:defRPr sz="800">
                <a:solidFill>
                  <a:schemeClr val="tx1"/>
                </a:solidFill>
                <a:latin typeface="Times New Roman" panose="02020603050405020304" pitchFamily="18" charset="0"/>
                <a:ea typeface="宋体" panose="02010600030101010101" pitchFamily="2" charset="-122"/>
              </a:defRPr>
            </a:lvl3pPr>
            <a:lvl4pPr marL="1600200" indent="-228600" eaLnBrk="0" hangingPunct="0">
              <a:defRPr sz="800">
                <a:solidFill>
                  <a:schemeClr val="tx1"/>
                </a:solidFill>
                <a:latin typeface="Times New Roman" panose="02020603050405020304" pitchFamily="18" charset="0"/>
                <a:ea typeface="宋体" panose="02010600030101010101" pitchFamily="2" charset="-122"/>
              </a:defRPr>
            </a:lvl4pPr>
            <a:lvl5pPr marL="2057400" indent="-228600" eaLnBrk="0" hangingPunct="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1800"/>
          </a:p>
        </p:txBody>
      </p:sp>
      <p:sp>
        <p:nvSpPr>
          <p:cNvPr id="5" name="Freeform 34"/>
          <p:cNvSpPr/>
          <p:nvPr/>
        </p:nvSpPr>
        <p:spPr bwMode="gray">
          <a:xfrm>
            <a:off x="2582863" y="1285875"/>
            <a:ext cx="6562725" cy="782638"/>
          </a:xfrm>
          <a:custGeom>
            <a:avLst/>
            <a:gdLst/>
            <a:ahLst/>
            <a:cxnLst>
              <a:cxn ang="0">
                <a:pos x="0" y="657"/>
              </a:cxn>
              <a:cxn ang="0">
                <a:pos x="4134" y="657"/>
              </a:cxn>
              <a:cxn ang="0">
                <a:pos x="4134" y="0"/>
              </a:cxn>
              <a:cxn ang="0">
                <a:pos x="401" y="1"/>
              </a:cxn>
              <a:cxn ang="0">
                <a:pos x="0" y="657"/>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w="9525">
            <a:noFill/>
            <a:round/>
          </a:ln>
          <a:effectLst/>
        </p:spPr>
        <p:txBody>
          <a:bodyPr/>
          <a:lstStyle/>
          <a:p>
            <a:pPr>
              <a:defRPr/>
            </a:pPr>
            <a:endParaRPr lang="zh-CN" altLang="en-US" sz="1800"/>
          </a:p>
        </p:txBody>
      </p:sp>
      <p:sp>
        <p:nvSpPr>
          <p:cNvPr id="6" name="Freeform 35"/>
          <p:cNvSpPr/>
          <p:nvPr/>
        </p:nvSpPr>
        <p:spPr bwMode="ltGray">
          <a:xfrm>
            <a:off x="-6350" y="2060575"/>
            <a:ext cx="2593975" cy="296863"/>
          </a:xfrm>
          <a:custGeom>
            <a:avLst/>
            <a:gdLst>
              <a:gd name="T0" fmla="*/ 0 w 1634"/>
              <a:gd name="T1" fmla="*/ 0 h 289"/>
              <a:gd name="T2" fmla="*/ 2147483646 w 1634"/>
              <a:gd name="T3" fmla="*/ 0 h 289"/>
              <a:gd name="T4" fmla="*/ 2147483646 w 1634"/>
              <a:gd name="T5" fmla="*/ 2147483646 h 289"/>
              <a:gd name="T6" fmla="*/ 0 w 1634"/>
              <a:gd name="T7" fmla="*/ 2147483646 h 289"/>
              <a:gd name="T8" fmla="*/ 0 w 1634"/>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4" h="289">
                <a:moveTo>
                  <a:pt x="0" y="0"/>
                </a:moveTo>
                <a:lnTo>
                  <a:pt x="1634" y="0"/>
                </a:lnTo>
                <a:lnTo>
                  <a:pt x="1456" y="289"/>
                </a:lnTo>
                <a:lnTo>
                  <a:pt x="0" y="286"/>
                </a:lnTo>
                <a:lnTo>
                  <a:pt x="0" y="0"/>
                </a:lnTo>
                <a:close/>
              </a:path>
            </a:pathLst>
          </a:custGeom>
          <a:solidFill>
            <a:schemeClr val="accent2"/>
          </a:solidFill>
          <a:ln w="9525" cap="flat" cmpd="sng">
            <a:noFill/>
            <a:prstDash val="solid"/>
            <a:round/>
            <a:headEnd type="none" w="med" len="med"/>
            <a:tailEnd type="none" w="med" len="med"/>
          </a:ln>
        </p:spPr>
        <p:txBody>
          <a:bodyPr/>
          <a:lstStyle/>
          <a:p>
            <a:pPr eaLnBrk="0" hangingPunct="0">
              <a:defRPr/>
            </a:pPr>
            <a:endParaRPr lang="zh-CN" altLang="en-US"/>
          </a:p>
        </p:txBody>
      </p:sp>
      <p:pic>
        <p:nvPicPr>
          <p:cNvPr id="7" name="Picture 14"/>
          <p:cNvPicPr>
            <a:picLocks noChangeAspect="1" noChangeArrowheads="1"/>
          </p:cNvPicPr>
          <p:nvPr userDrawn="1"/>
        </p:nvPicPr>
        <p:blipFill>
          <a:blip r:embed="rId2"/>
          <a:srcRect/>
          <a:stretch>
            <a:fillRect/>
          </a:stretch>
        </p:blipFill>
        <p:spPr bwMode="auto">
          <a:xfrm>
            <a:off x="285750" y="142875"/>
            <a:ext cx="2071688" cy="1430338"/>
          </a:xfrm>
          <a:prstGeom prst="rect">
            <a:avLst/>
          </a:prstGeom>
          <a:noFill/>
          <a:ln w="9525">
            <a:noFill/>
            <a:miter lim="800000"/>
            <a:headEnd/>
            <a:tailEnd/>
          </a:ln>
        </p:spPr>
      </p:pic>
      <p:pic>
        <p:nvPicPr>
          <p:cNvPr id="8" name="Picture 13"/>
          <p:cNvPicPr>
            <a:picLocks noChangeAspect="1" noChangeArrowheads="1"/>
          </p:cNvPicPr>
          <p:nvPr userDrawn="1"/>
        </p:nvPicPr>
        <p:blipFill>
          <a:blip r:embed="rId3"/>
          <a:srcRect/>
          <a:stretch>
            <a:fillRect/>
          </a:stretch>
        </p:blipFill>
        <p:spPr bwMode="auto">
          <a:xfrm>
            <a:off x="357188" y="1609725"/>
            <a:ext cx="2000250" cy="390525"/>
          </a:xfrm>
          <a:prstGeom prst="rect">
            <a:avLst/>
          </a:prstGeom>
          <a:noFill/>
          <a:ln w="9525">
            <a:noFill/>
            <a:miter lim="800000"/>
            <a:headEnd/>
            <a:tailEnd/>
          </a:ln>
        </p:spPr>
      </p:pic>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汇报提纲">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2700"/>
            </a:lvl1pPr>
          </a:lstStyle>
          <a:p>
            <a:r>
              <a:rPr lang="zh-CN" altLang="en-US" dirty="0"/>
              <a:t>单击此处编辑母版标题样式</a:t>
            </a:r>
            <a:endParaRPr lang="zh-CN" altLang="en-US" dirty="0"/>
          </a:p>
        </p:txBody>
      </p:sp>
      <p:cxnSp>
        <p:nvCxnSpPr>
          <p:cNvPr id="20" name="直接连接符 19"/>
          <p:cNvCxnSpPr/>
          <p:nvPr userDrawn="1"/>
        </p:nvCxnSpPr>
        <p:spPr>
          <a:xfrm flipV="1">
            <a:off x="305527" y="767492"/>
            <a:ext cx="8516557" cy="2"/>
          </a:xfrm>
          <a:prstGeom prst="line">
            <a:avLst/>
          </a:prstGeom>
          <a:ln w="28575">
            <a:solidFill>
              <a:srgbClr val="FF3300"/>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71600"/>
            <a:ext cx="8362950" cy="49530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3"/>
          <p:cNvSpPr>
            <a:spLocks noGrp="1" noChangeArrowheads="1"/>
          </p:cNvSpPr>
          <p:nvPr>
            <p:ph type="dt" sz="half" idx="10"/>
          </p:nvPr>
        </p:nvSpPr>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p:txBody>
          <a:bodyPr/>
          <a:lstStyle>
            <a:lvl1pPr>
              <a:defRPr/>
            </a:lvl1pPr>
          </a:lstStyle>
          <a:p>
            <a:pPr>
              <a:defRPr/>
            </a:pPr>
            <a:fld id="{1B4DDECF-29F7-454C-82EB-93AF34B9C069}" type="slidenum">
              <a:rPr lang="zh-CN" altLang="en-US"/>
            </a:fld>
            <a:endParaRPr lang="en-US" altLang="zh-CN"/>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1</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71600"/>
            <a:ext cx="8362950" cy="49530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3"/>
          <p:cNvSpPr>
            <a:spLocks noGrp="1" noChangeArrowheads="1"/>
          </p:cNvSpPr>
          <p:nvPr>
            <p:ph type="dt" sz="half" idx="10"/>
          </p:nvPr>
        </p:nvSpPr>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p:txBody>
          <a:bodyPr/>
          <a:lstStyle>
            <a:lvl1pPr>
              <a:defRPr/>
            </a:lvl1pPr>
          </a:lstStyle>
          <a:p>
            <a:pPr>
              <a:defRPr/>
            </a:pPr>
            <a:fld id="{BC95246D-B9C9-4321-8850-9E2F19B2D8FB}" type="slidenum">
              <a:rPr lang="zh-CN" altLang="en-US"/>
            </a:fld>
            <a:endParaRPr lang="en-US" altLang="zh-CN"/>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1</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1</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1</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1</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1</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1</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wmf"/><Relationship Id="rId5" Type="http://schemas.openxmlformats.org/officeDocument/2006/relationships/oleObject" Target="../embeddings/oleObject3.bin"/><Relationship Id="rId4" Type="http://schemas.openxmlformats.org/officeDocument/2006/relationships/image" Target="../media/image41.wmf"/><Relationship Id="rId3" Type="http://schemas.openxmlformats.org/officeDocument/2006/relationships/oleObject" Target="../embeddings/oleObject2.bin"/><Relationship Id="rId2" Type="http://schemas.openxmlformats.org/officeDocument/2006/relationships/image" Target="../media/image40.wmf"/><Relationship Id="rId13" Type="http://schemas.openxmlformats.org/officeDocument/2006/relationships/notesSlide" Target="../notesSlides/notesSlide10.xml"/><Relationship Id="rId12" Type="http://schemas.openxmlformats.org/officeDocument/2006/relationships/vmlDrawing" Target="../drawings/vmlDrawing1.vml"/><Relationship Id="rId11" Type="http://schemas.openxmlformats.org/officeDocument/2006/relationships/slideLayout" Target="../slideLayouts/slideLayout1.xml"/><Relationship Id="rId10" Type="http://schemas.openxmlformats.org/officeDocument/2006/relationships/image" Target="../media/image45.png"/><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9" Type="http://schemas.openxmlformats.org/officeDocument/2006/relationships/image" Target="../media/image50.wmf"/><Relationship Id="rId8" Type="http://schemas.openxmlformats.org/officeDocument/2006/relationships/image" Target="../media/image49.wmf"/><Relationship Id="rId7" Type="http://schemas.openxmlformats.org/officeDocument/2006/relationships/oleObject" Target="../embeddings/oleObject7.bin"/><Relationship Id="rId6" Type="http://schemas.openxmlformats.org/officeDocument/2006/relationships/image" Target="../media/image48.wmf"/><Relationship Id="rId5" Type="http://schemas.openxmlformats.org/officeDocument/2006/relationships/oleObject" Target="../embeddings/oleObject6.bin"/><Relationship Id="rId4" Type="http://schemas.openxmlformats.org/officeDocument/2006/relationships/image" Target="../media/image47.wmf"/><Relationship Id="rId3" Type="http://schemas.openxmlformats.org/officeDocument/2006/relationships/oleObject" Target="../embeddings/oleObject5.bin"/><Relationship Id="rId2" Type="http://schemas.openxmlformats.org/officeDocument/2006/relationships/image" Target="../media/image46.wmf"/><Relationship Id="rId12" Type="http://schemas.openxmlformats.org/officeDocument/2006/relationships/notesSlide" Target="../notesSlides/notesSlide11.xml"/><Relationship Id="rId11" Type="http://schemas.openxmlformats.org/officeDocument/2006/relationships/vmlDrawing" Target="../drawings/vmlDrawing2.vml"/><Relationship Id="rId10" Type="http://schemas.openxmlformats.org/officeDocument/2006/relationships/slideLayout" Target="../slideLayouts/slideLayout1.xml"/><Relationship Id="rId1"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image" Target="../media/image51.png"/></Relationships>
</file>

<file path=ppt/slides/_rels/slide13.xml.rels><?xml version="1.0" encoding="UTF-8" standalone="yes"?>
<Relationships xmlns="http://schemas.openxmlformats.org/package/2006/relationships"><Relationship Id="rId9" Type="http://schemas.openxmlformats.org/officeDocument/2006/relationships/image" Target="../media/image56.wmf"/><Relationship Id="rId8" Type="http://schemas.openxmlformats.org/officeDocument/2006/relationships/oleObject" Target="../embeddings/oleObject10.bin"/><Relationship Id="rId7" Type="http://schemas.openxmlformats.org/officeDocument/2006/relationships/image" Target="../media/image55.png"/><Relationship Id="rId6" Type="http://schemas.openxmlformats.org/officeDocument/2006/relationships/image" Target="../media/image54.wmf"/><Relationship Id="rId5" Type="http://schemas.openxmlformats.org/officeDocument/2006/relationships/oleObject" Target="../embeddings/oleObject9.bin"/><Relationship Id="rId4" Type="http://schemas.openxmlformats.org/officeDocument/2006/relationships/tags" Target="../tags/tag32.xml"/><Relationship Id="rId33" Type="http://schemas.openxmlformats.org/officeDocument/2006/relationships/vmlDrawing" Target="../drawings/vmlDrawing3.vml"/><Relationship Id="rId32" Type="http://schemas.openxmlformats.org/officeDocument/2006/relationships/slideLayout" Target="../slideLayouts/slideLayout2.xml"/><Relationship Id="rId31" Type="http://schemas.openxmlformats.org/officeDocument/2006/relationships/image" Target="../media/image63.wmf"/><Relationship Id="rId30" Type="http://schemas.openxmlformats.org/officeDocument/2006/relationships/oleObject" Target="../embeddings/oleObject17.bin"/><Relationship Id="rId3" Type="http://schemas.openxmlformats.org/officeDocument/2006/relationships/image" Target="../media/image53.wmf"/><Relationship Id="rId29" Type="http://schemas.openxmlformats.org/officeDocument/2006/relationships/tags" Target="../tags/tag40.xml"/><Relationship Id="rId28" Type="http://schemas.openxmlformats.org/officeDocument/2006/relationships/image" Target="../media/image62.wmf"/><Relationship Id="rId27" Type="http://schemas.openxmlformats.org/officeDocument/2006/relationships/oleObject" Target="../embeddings/oleObject16.bin"/><Relationship Id="rId26" Type="http://schemas.openxmlformats.org/officeDocument/2006/relationships/tags" Target="../tags/tag39.xml"/><Relationship Id="rId25" Type="http://schemas.openxmlformats.org/officeDocument/2006/relationships/image" Target="../media/image61.wmf"/><Relationship Id="rId24" Type="http://schemas.openxmlformats.org/officeDocument/2006/relationships/oleObject" Target="../embeddings/oleObject15.bin"/><Relationship Id="rId23" Type="http://schemas.openxmlformats.org/officeDocument/2006/relationships/tags" Target="../tags/tag38.xml"/><Relationship Id="rId22" Type="http://schemas.openxmlformats.org/officeDocument/2006/relationships/image" Target="../media/image60.wmf"/><Relationship Id="rId21" Type="http://schemas.openxmlformats.org/officeDocument/2006/relationships/oleObject" Target="../embeddings/oleObject14.bin"/><Relationship Id="rId20" Type="http://schemas.openxmlformats.org/officeDocument/2006/relationships/tags" Target="../tags/tag37.xml"/><Relationship Id="rId2" Type="http://schemas.openxmlformats.org/officeDocument/2006/relationships/oleObject" Target="../embeddings/oleObject8.bin"/><Relationship Id="rId19" Type="http://schemas.openxmlformats.org/officeDocument/2006/relationships/image" Target="../media/image59.wmf"/><Relationship Id="rId18" Type="http://schemas.openxmlformats.org/officeDocument/2006/relationships/oleObject" Target="../embeddings/oleObject13.bin"/><Relationship Id="rId17" Type="http://schemas.openxmlformats.org/officeDocument/2006/relationships/tags" Target="../tags/tag36.xml"/><Relationship Id="rId16" Type="http://schemas.openxmlformats.org/officeDocument/2006/relationships/image" Target="../media/image58.wmf"/><Relationship Id="rId15" Type="http://schemas.openxmlformats.org/officeDocument/2006/relationships/oleObject" Target="../embeddings/oleObject12.bin"/><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image" Target="../media/image57.wmf"/><Relationship Id="rId11" Type="http://schemas.openxmlformats.org/officeDocument/2006/relationships/oleObject" Target="../embeddings/oleObject11.bin"/><Relationship Id="rId10" Type="http://schemas.openxmlformats.org/officeDocument/2006/relationships/tags" Target="../tags/tag33.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9" Type="http://schemas.openxmlformats.org/officeDocument/2006/relationships/image" Target="../media/image67.wmf"/><Relationship Id="rId8" Type="http://schemas.openxmlformats.org/officeDocument/2006/relationships/oleObject" Target="../embeddings/oleObject20.bin"/><Relationship Id="rId7" Type="http://schemas.openxmlformats.org/officeDocument/2006/relationships/tags" Target="../tags/tag42.xml"/><Relationship Id="rId6" Type="http://schemas.openxmlformats.org/officeDocument/2006/relationships/image" Target="../media/image66.wmf"/><Relationship Id="rId5" Type="http://schemas.openxmlformats.org/officeDocument/2006/relationships/oleObject" Target="../embeddings/oleObject19.bin"/><Relationship Id="rId4" Type="http://schemas.openxmlformats.org/officeDocument/2006/relationships/image" Target="../media/image65.png"/><Relationship Id="rId3" Type="http://schemas.openxmlformats.org/officeDocument/2006/relationships/image" Target="../media/image64.wmf"/><Relationship Id="rId2" Type="http://schemas.openxmlformats.org/officeDocument/2006/relationships/oleObject" Target="../embeddings/oleObject18.bin"/><Relationship Id="rId11" Type="http://schemas.openxmlformats.org/officeDocument/2006/relationships/vmlDrawing" Target="../drawings/vmlDrawing4.vml"/><Relationship Id="rId10" Type="http://schemas.openxmlformats.org/officeDocument/2006/relationships/slideLayout" Target="../slideLayouts/slideLayout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2.png"/><Relationship Id="rId7" Type="http://schemas.openxmlformats.org/officeDocument/2006/relationships/tags" Target="../tags/tag46.xml"/><Relationship Id="rId6" Type="http://schemas.openxmlformats.org/officeDocument/2006/relationships/image" Target="../media/image71.png"/><Relationship Id="rId5" Type="http://schemas.openxmlformats.org/officeDocument/2006/relationships/tags" Target="../tags/tag45.xml"/><Relationship Id="rId4" Type="http://schemas.openxmlformats.org/officeDocument/2006/relationships/image" Target="../media/image70.wmf"/><Relationship Id="rId3" Type="http://schemas.openxmlformats.org/officeDocument/2006/relationships/oleObject" Target="../embeddings/oleObject21.bin"/><Relationship Id="rId2" Type="http://schemas.openxmlformats.org/officeDocument/2006/relationships/image" Target="../media/image69.png"/><Relationship Id="rId11" Type="http://schemas.openxmlformats.org/officeDocument/2006/relationships/notesSlide" Target="../notesSlides/notesSlide14.xml"/><Relationship Id="rId10" Type="http://schemas.openxmlformats.org/officeDocument/2006/relationships/vmlDrawing" Target="../drawings/vmlDrawing5.v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5.xml"/><Relationship Id="rId4" Type="http://schemas.openxmlformats.org/officeDocument/2006/relationships/image" Target="../media/image74.png"/><Relationship Id="rId3" Type="http://schemas.openxmlformats.org/officeDocument/2006/relationships/tags" Target="../tags/tag48.xml"/><Relationship Id="rId2" Type="http://schemas.openxmlformats.org/officeDocument/2006/relationships/image" Target="../media/image73.png"/><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media/image78.png"/><Relationship Id="rId7" Type="http://schemas.openxmlformats.org/officeDocument/2006/relationships/tags" Target="../tags/tag52.xml"/><Relationship Id="rId6" Type="http://schemas.openxmlformats.org/officeDocument/2006/relationships/image" Target="../media/image77.png"/><Relationship Id="rId5" Type="http://schemas.openxmlformats.org/officeDocument/2006/relationships/tags" Target="../tags/tag51.xml"/><Relationship Id="rId4" Type="http://schemas.openxmlformats.org/officeDocument/2006/relationships/image" Target="../media/image76.png"/><Relationship Id="rId3" Type="http://schemas.openxmlformats.org/officeDocument/2006/relationships/tags" Target="../tags/tag50.xml"/><Relationship Id="rId2" Type="http://schemas.openxmlformats.org/officeDocument/2006/relationships/image" Target="../media/image75.png"/><Relationship Id="rId14" Type="http://schemas.openxmlformats.org/officeDocument/2006/relationships/notesSlide" Target="../notesSlides/notesSlide16.xml"/><Relationship Id="rId13" Type="http://schemas.openxmlformats.org/officeDocument/2006/relationships/slideLayout" Target="../slideLayouts/slideLayout15.xml"/><Relationship Id="rId12" Type="http://schemas.openxmlformats.org/officeDocument/2006/relationships/image" Target="../media/image80.png"/><Relationship Id="rId11" Type="http://schemas.openxmlformats.org/officeDocument/2006/relationships/tags" Target="../tags/tag54.xml"/><Relationship Id="rId10" Type="http://schemas.openxmlformats.org/officeDocument/2006/relationships/image" Target="../media/image79.png"/><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8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image" Target="../media/image82.png"/></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xml"/><Relationship Id="rId4" Type="http://schemas.openxmlformats.org/officeDocument/2006/relationships/image" Target="../media/image84.wmf"/><Relationship Id="rId3" Type="http://schemas.openxmlformats.org/officeDocument/2006/relationships/oleObject" Target="../embeddings/oleObject23.bin"/><Relationship Id="rId2" Type="http://schemas.openxmlformats.org/officeDocument/2006/relationships/image" Target="../media/image83.wmf"/><Relationship Id="rId1"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8.png"/><Relationship Id="rId7" Type="http://schemas.openxmlformats.org/officeDocument/2006/relationships/tags" Target="../tags/tag55.xml"/><Relationship Id="rId6" Type="http://schemas.openxmlformats.org/officeDocument/2006/relationships/image" Target="../media/image87.wmf"/><Relationship Id="rId5" Type="http://schemas.openxmlformats.org/officeDocument/2006/relationships/oleObject" Target="../embeddings/oleObject26.bin"/><Relationship Id="rId4" Type="http://schemas.openxmlformats.org/officeDocument/2006/relationships/image" Target="../media/image86.wmf"/><Relationship Id="rId3" Type="http://schemas.openxmlformats.org/officeDocument/2006/relationships/oleObject" Target="../embeddings/oleObject25.bin"/><Relationship Id="rId2" Type="http://schemas.openxmlformats.org/officeDocument/2006/relationships/image" Target="../media/image85.wmf"/><Relationship Id="rId11" Type="http://schemas.openxmlformats.org/officeDocument/2006/relationships/notesSlide" Target="../notesSlides/notesSlide19.xml"/><Relationship Id="rId10" Type="http://schemas.openxmlformats.org/officeDocument/2006/relationships/vmlDrawing" Target="../drawings/vmlDrawing7.vml"/><Relationship Id="rId1"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1.wmf"/><Relationship Id="rId7" Type="http://schemas.openxmlformats.org/officeDocument/2006/relationships/oleObject" Target="../embeddings/oleObject29.bin"/><Relationship Id="rId6" Type="http://schemas.openxmlformats.org/officeDocument/2006/relationships/tags" Target="../tags/tag57.xml"/><Relationship Id="rId5" Type="http://schemas.openxmlformats.org/officeDocument/2006/relationships/image" Target="../media/image90.wmf"/><Relationship Id="rId4" Type="http://schemas.openxmlformats.org/officeDocument/2006/relationships/oleObject" Target="../embeddings/oleObject28.bin"/><Relationship Id="rId3" Type="http://schemas.openxmlformats.org/officeDocument/2006/relationships/tags" Target="../tags/tag56.xml"/><Relationship Id="rId2" Type="http://schemas.openxmlformats.org/officeDocument/2006/relationships/image" Target="../media/image89.wmf"/><Relationship Id="rId10" Type="http://schemas.openxmlformats.org/officeDocument/2006/relationships/vmlDrawing" Target="../drawings/vmlDrawing8.vml"/><Relationship Id="rId1"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vmlDrawing" Target="../drawings/vmlDrawing9.vml"/><Relationship Id="rId5" Type="http://schemas.openxmlformats.org/officeDocument/2006/relationships/slideLayout" Target="../slideLayouts/slideLayout1.xml"/><Relationship Id="rId4" Type="http://schemas.openxmlformats.org/officeDocument/2006/relationships/image" Target="../media/image93.wmf"/><Relationship Id="rId3" Type="http://schemas.openxmlformats.org/officeDocument/2006/relationships/oleObject" Target="../embeddings/oleObject30.bin"/><Relationship Id="rId2" Type="http://schemas.openxmlformats.org/officeDocument/2006/relationships/tags" Target="../tags/tag58.xml"/><Relationship Id="rId1" Type="http://schemas.openxmlformats.org/officeDocument/2006/relationships/image" Target="../media/image9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1.png"/><Relationship Id="rId7" Type="http://schemas.openxmlformats.org/officeDocument/2006/relationships/tags" Target="../tags/tag6.xml"/><Relationship Id="rId6" Type="http://schemas.openxmlformats.org/officeDocument/2006/relationships/image" Target="../media/image10.png"/><Relationship Id="rId5" Type="http://schemas.openxmlformats.org/officeDocument/2006/relationships/tags" Target="../tags/tag5.xml"/><Relationship Id="rId4" Type="http://schemas.openxmlformats.org/officeDocument/2006/relationships/image" Target="../media/image9.png"/><Relationship Id="rId3" Type="http://schemas.openxmlformats.org/officeDocument/2006/relationships/tags" Target="../tags/tag4.xml"/><Relationship Id="rId2" Type="http://schemas.openxmlformats.org/officeDocument/2006/relationships/image" Target="../media/image8.png"/><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image" Target="../media/image13.png"/><Relationship Id="rId11" Type="http://schemas.openxmlformats.org/officeDocument/2006/relationships/tags" Target="../tags/tag8.xml"/><Relationship Id="rId10" Type="http://schemas.openxmlformats.org/officeDocument/2006/relationships/image" Target="../media/image12.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18.png"/><Relationship Id="rId6"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tags" Target="../tags/tag9.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22.png"/><Relationship Id="rId7"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tags" Target="../tags/tag13.xml"/><Relationship Id="rId4" Type="http://schemas.openxmlformats.org/officeDocument/2006/relationships/image" Target="../media/image20.png"/><Relationship Id="rId3" Type="http://schemas.openxmlformats.org/officeDocument/2006/relationships/tags" Target="../tags/tag12.xml"/><Relationship Id="rId24" Type="http://schemas.openxmlformats.org/officeDocument/2006/relationships/notesSlide" Target="../notesSlides/notesSlide7.xml"/><Relationship Id="rId23" Type="http://schemas.openxmlformats.org/officeDocument/2006/relationships/slideLayout" Target="../slideLayouts/slideLayout17.xml"/><Relationship Id="rId22" Type="http://schemas.openxmlformats.org/officeDocument/2006/relationships/image" Target="../media/image29.png"/><Relationship Id="rId21" Type="http://schemas.openxmlformats.org/officeDocument/2006/relationships/tags" Target="../tags/tag21.xml"/><Relationship Id="rId20" Type="http://schemas.openxmlformats.org/officeDocument/2006/relationships/image" Target="../media/image28.png"/><Relationship Id="rId2" Type="http://schemas.openxmlformats.org/officeDocument/2006/relationships/image" Target="../media/image19.png"/><Relationship Id="rId19" Type="http://schemas.openxmlformats.org/officeDocument/2006/relationships/tags" Target="../tags/tag20.xml"/><Relationship Id="rId18" Type="http://schemas.openxmlformats.org/officeDocument/2006/relationships/image" Target="../media/image27.png"/><Relationship Id="rId17" Type="http://schemas.openxmlformats.org/officeDocument/2006/relationships/tags" Target="../tags/tag19.xml"/><Relationship Id="rId16" Type="http://schemas.openxmlformats.org/officeDocument/2006/relationships/image" Target="../media/image26.png"/><Relationship Id="rId15" Type="http://schemas.openxmlformats.org/officeDocument/2006/relationships/tags" Target="../tags/tag18.xml"/><Relationship Id="rId14" Type="http://schemas.openxmlformats.org/officeDocument/2006/relationships/image" Target="../media/image25.png"/><Relationship Id="rId13" Type="http://schemas.openxmlformats.org/officeDocument/2006/relationships/tags" Target="../tags/tag17.xml"/><Relationship Id="rId12" Type="http://schemas.openxmlformats.org/officeDocument/2006/relationships/image" Target="../media/image24.png"/><Relationship Id="rId11" Type="http://schemas.openxmlformats.org/officeDocument/2006/relationships/tags" Target="../tags/tag16.xml"/><Relationship Id="rId10" Type="http://schemas.openxmlformats.org/officeDocument/2006/relationships/image" Target="../media/image23.pn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tags" Target="../tags/tag24.xml"/><Relationship Id="rId4" Type="http://schemas.openxmlformats.org/officeDocument/2006/relationships/image" Target="../media/image31.png"/><Relationship Id="rId3" Type="http://schemas.openxmlformats.org/officeDocument/2006/relationships/tags" Target="../tags/tag23.xml"/><Relationship Id="rId2" Type="http://schemas.openxmlformats.org/officeDocument/2006/relationships/image" Target="../media/image30.png"/><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37.png"/><Relationship Id="rId6" Type="http://schemas.openxmlformats.org/officeDocument/2006/relationships/tags" Target="../tags/tag26.xml"/><Relationship Id="rId5" Type="http://schemas.openxmlformats.org/officeDocument/2006/relationships/image" Target="../media/image36.png"/><Relationship Id="rId4" Type="http://schemas.openxmlformats.org/officeDocument/2006/relationships/tags" Target="../tags/tag25.xml"/><Relationship Id="rId3" Type="http://schemas.openxmlformats.org/officeDocument/2006/relationships/image" Target="../media/image35.png"/><Relationship Id="rId2" Type="http://schemas.openxmlformats.org/officeDocument/2006/relationships/image" Target="../media/image34.png"/><Relationship Id="rId14" Type="http://schemas.openxmlformats.org/officeDocument/2006/relationships/notesSlide" Target="../notesSlides/notesSlide9.xml"/><Relationship Id="rId13" Type="http://schemas.openxmlformats.org/officeDocument/2006/relationships/slideLayout" Target="../slideLayouts/slideLayout1.xml"/><Relationship Id="rId12" Type="http://schemas.openxmlformats.org/officeDocument/2006/relationships/image" Target="../media/image39.png"/><Relationship Id="rId11" Type="http://schemas.openxmlformats.org/officeDocument/2006/relationships/tags" Target="../tags/tag29.xml"/><Relationship Id="rId10" Type="http://schemas.openxmlformats.org/officeDocument/2006/relationships/image" Target="../media/image38.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3059113" y="1214438"/>
            <a:ext cx="6084887" cy="714375"/>
          </a:xfrm>
          <a:prstGeom prst="rect">
            <a:avLst/>
          </a:prstGeom>
          <a:noFill/>
          <a:ln w="9525">
            <a:noFill/>
            <a:round/>
          </a:ln>
        </p:spPr>
        <p:txBody>
          <a:bodyPr lIns="0" tIns="42480" rIns="0" bIns="0" anchor="ctr"/>
          <a:lstStyle/>
          <a:p>
            <a:pPr defTabSz="44958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zh-CN" altLang="en-US" sz="1800" b="1">
                <a:solidFill>
                  <a:schemeClr val="bg1"/>
                </a:solidFill>
                <a:latin typeface="华文中宋" panose="02010600040101010101" pitchFamily="2" charset="-122"/>
              </a:rPr>
              <a:t>  </a:t>
            </a:r>
            <a:endParaRPr lang="zh-CN" altLang="zh-CN" sz="2000" b="1">
              <a:solidFill>
                <a:schemeClr val="bg1"/>
              </a:solidFill>
              <a:latin typeface="华文中宋" panose="02010600040101010101" pitchFamily="2" charset="-122"/>
            </a:endParaRPr>
          </a:p>
        </p:txBody>
      </p:sp>
      <p:sp>
        <p:nvSpPr>
          <p:cNvPr id="20483" name="Rectangle 13"/>
          <p:cNvSpPr>
            <a:spLocks noChangeArrowheads="1"/>
          </p:cNvSpPr>
          <p:nvPr/>
        </p:nvSpPr>
        <p:spPr bwMode="auto">
          <a:xfrm>
            <a:off x="107950" y="1916113"/>
            <a:ext cx="8928100" cy="4589462"/>
          </a:xfrm>
          <a:prstGeom prst="rect">
            <a:avLst/>
          </a:prstGeom>
          <a:noFill/>
          <a:ln w="9525">
            <a:noFill/>
            <a:round/>
          </a:ln>
        </p:spPr>
        <p:txBody>
          <a:bodyPr lIns="0" tIns="47520" rIns="0" bIns="0" anchor="ctr"/>
          <a:lstStyle/>
          <a:p>
            <a:pPr marL="342900" indent="-341630" algn="ctr" defTabSz="449580" eaLnBrk="0" hangingPunct="0">
              <a:spcBef>
                <a:spcPct val="20000"/>
              </a:spcBef>
              <a:buSzPct val="80000"/>
              <a:tabLst>
                <a:tab pos="34290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lang="zh-CN" altLang="en-US" sz="1200" b="1">
              <a:latin typeface="宋体" panose="02010600030101010101" pitchFamily="2" charset="-122"/>
            </a:endParaRPr>
          </a:p>
          <a:p>
            <a:pPr marL="342900" indent="-341630" algn="ctr" defTabSz="449580" eaLnBrk="0" hangingPunct="0">
              <a:spcBef>
                <a:spcPct val="20000"/>
              </a:spcBef>
              <a:buSzPct val="80000"/>
              <a:tabLst>
                <a:tab pos="34290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lang="zh-CN" altLang="zh-CN" sz="2800" b="1">
              <a:latin typeface="宋体" panose="02010600030101010101" pitchFamily="2" charset="-122"/>
            </a:endParaRPr>
          </a:p>
        </p:txBody>
      </p:sp>
      <p:pic>
        <p:nvPicPr>
          <p:cNvPr id="20484" name="图片 7" descr="全景-s.jpg"/>
          <p:cNvPicPr>
            <a:picLocks noChangeAspect="1"/>
          </p:cNvPicPr>
          <p:nvPr/>
        </p:nvPicPr>
        <p:blipFill>
          <a:blip r:embed="rId1"/>
          <a:srcRect/>
          <a:stretch>
            <a:fillRect/>
          </a:stretch>
        </p:blipFill>
        <p:spPr bwMode="auto">
          <a:xfrm>
            <a:off x="0" y="4293989"/>
            <a:ext cx="9144000" cy="2643187"/>
          </a:xfrm>
          <a:prstGeom prst="rect">
            <a:avLst/>
          </a:prstGeom>
          <a:noFill/>
          <a:ln w="9525">
            <a:noFill/>
            <a:miter lim="800000"/>
            <a:headEnd/>
            <a:tailEnd/>
          </a:ln>
        </p:spPr>
      </p:pic>
      <p:sp>
        <p:nvSpPr>
          <p:cNvPr id="20485" name="TextBox 12"/>
          <p:cNvSpPr txBox="1">
            <a:spLocks noChangeArrowheads="1"/>
          </p:cNvSpPr>
          <p:nvPr/>
        </p:nvSpPr>
        <p:spPr bwMode="auto">
          <a:xfrm>
            <a:off x="353060" y="2061210"/>
            <a:ext cx="9013190" cy="1198880"/>
          </a:xfrm>
          <a:prstGeom prst="rect">
            <a:avLst/>
          </a:prstGeom>
          <a:noFill/>
          <a:ln w="9525">
            <a:noFill/>
            <a:miter lim="800000"/>
          </a:ln>
        </p:spPr>
        <p:txBody>
          <a:bodyPr wrap="square">
            <a:spAutoFit/>
          </a:bodyPr>
          <a:lstStyle/>
          <a:p>
            <a:r>
              <a:rPr lang="zh-CN" altLang="en-US" sz="4400">
                <a:latin typeface="华文隶书" panose="02010800040101010101" pitchFamily="2" charset="-122"/>
                <a:ea typeface="华文隶书" panose="02010800040101010101" pitchFamily="2" charset="-122"/>
              </a:rPr>
              <a:t>  </a:t>
            </a:r>
            <a:r>
              <a:rPr lang="zh-CN" altLang="en-US" sz="2800">
                <a:solidFill>
                  <a:srgbClr val="C00000"/>
                </a:solidFill>
                <a:latin typeface="华文隶书" panose="02010800040101010101" pitchFamily="2" charset="-122"/>
                <a:ea typeface="华文隶书" panose="02010800040101010101" pitchFamily="2" charset="-122"/>
              </a:rPr>
              <a:t>The magnetic field, inclination angle and spin-down evolutions</a:t>
            </a:r>
            <a:endParaRPr lang="zh-CN" altLang="en-US" sz="2800">
              <a:solidFill>
                <a:srgbClr val="C00000"/>
              </a:solidFill>
              <a:latin typeface="华文隶书" panose="02010800040101010101" pitchFamily="2" charset="-122"/>
              <a:ea typeface="华文隶书" panose="02010800040101010101" pitchFamily="2" charset="-122"/>
            </a:endParaRPr>
          </a:p>
          <a:p>
            <a:r>
              <a:rPr lang="zh-CN" altLang="en-US" sz="2800">
                <a:solidFill>
                  <a:srgbClr val="C00000"/>
                </a:solidFill>
                <a:latin typeface="华文隶书" panose="02010800040101010101" pitchFamily="2" charset="-122"/>
                <a:ea typeface="华文隶书" panose="02010800040101010101" pitchFamily="2" charset="-122"/>
              </a:rPr>
              <a:t> </a:t>
            </a:r>
            <a:r>
              <a:rPr lang="en-US" altLang="zh-CN" sz="2800">
                <a:solidFill>
                  <a:srgbClr val="C00000"/>
                </a:solidFill>
                <a:latin typeface="华文隶书" panose="02010800040101010101" pitchFamily="2" charset="-122"/>
                <a:ea typeface="华文隶书" panose="02010800040101010101" pitchFamily="2" charset="-122"/>
              </a:rPr>
              <a:t>         </a:t>
            </a:r>
            <a:r>
              <a:rPr lang="zh-CN" altLang="en-US" sz="2800">
                <a:solidFill>
                  <a:srgbClr val="C00000"/>
                </a:solidFill>
                <a:latin typeface="华文隶书" panose="02010800040101010101" pitchFamily="2" charset="-122"/>
                <a:ea typeface="华文隶书" panose="02010800040101010101" pitchFamily="2" charset="-122"/>
              </a:rPr>
              <a:t>o</a:t>
            </a:r>
            <a:r>
              <a:rPr lang="en-US" altLang="zh-CN" sz="2800">
                <a:solidFill>
                  <a:srgbClr val="C00000"/>
                </a:solidFill>
                <a:latin typeface="华文隶书" panose="02010800040101010101" pitchFamily="2" charset="-122"/>
                <a:ea typeface="华文隶书" panose="02010800040101010101" pitchFamily="2" charset="-122"/>
              </a:rPr>
              <a:t>f  </a:t>
            </a:r>
            <a:r>
              <a:rPr lang="zh-CN" altLang="en-US" sz="2800">
                <a:solidFill>
                  <a:srgbClr val="C00000"/>
                </a:solidFill>
                <a:latin typeface="华文隶书" panose="02010800040101010101" pitchFamily="2" charset="-122"/>
                <a:ea typeface="华文隶书" panose="02010800040101010101" pitchFamily="2" charset="-122"/>
              </a:rPr>
              <a:t>young and strongly magnetized neutron stars  </a:t>
            </a:r>
            <a:endParaRPr lang="zh-CN" altLang="en-US" sz="2800">
              <a:solidFill>
                <a:srgbClr val="C00000"/>
              </a:solidFill>
              <a:latin typeface="华文隶书" panose="02010800040101010101" pitchFamily="2" charset="-122"/>
              <a:ea typeface="华文隶书" panose="02010800040101010101" pitchFamily="2" charset="-122"/>
            </a:endParaRPr>
          </a:p>
        </p:txBody>
      </p:sp>
      <p:sp>
        <p:nvSpPr>
          <p:cNvPr id="20486" name="TextBox 13"/>
          <p:cNvSpPr txBox="1">
            <a:spLocks noChangeArrowheads="1"/>
          </p:cNvSpPr>
          <p:nvPr/>
        </p:nvSpPr>
        <p:spPr bwMode="auto">
          <a:xfrm>
            <a:off x="1359535" y="2815590"/>
            <a:ext cx="7330440" cy="2118995"/>
          </a:xfrm>
          <a:prstGeom prst="rect">
            <a:avLst/>
          </a:prstGeom>
          <a:noFill/>
          <a:ln w="9525">
            <a:noFill/>
            <a:miter lim="800000"/>
          </a:ln>
        </p:spPr>
        <p:txBody>
          <a:bodyPr wrap="square">
            <a:noAutofit/>
          </a:bodyPr>
          <a:lstStyle/>
          <a:p>
            <a:endParaRPr lang="en-US" altLang="zh-CN" sz="3200" baseline="30000" dirty="0"/>
          </a:p>
          <a:p>
            <a:r>
              <a:rPr lang="en-US" altLang="zh-CN" sz="3200" b="1" baseline="30000" dirty="0"/>
              <a:t>                                                  </a:t>
            </a:r>
            <a:endParaRPr lang="en-US" altLang="zh-CN" sz="3200" b="1" baseline="30000" dirty="0"/>
          </a:p>
          <a:p>
            <a:r>
              <a:rPr lang="en-US" altLang="zh-CN" sz="3200" b="1" baseline="30000" dirty="0"/>
              <a:t>                                   </a:t>
            </a:r>
            <a:r>
              <a:rPr lang="en-US" altLang="zh-CN" sz="3200" b="1" baseline="30000" dirty="0">
                <a:latin typeface="华文楷体" panose="02010600040101010101" charset="-122"/>
                <a:ea typeface="华文楷体" panose="02010600040101010101" charset="-122"/>
              </a:rPr>
              <a:t>            Gao Zhifu </a:t>
            </a:r>
            <a:endParaRPr lang="en-US" altLang="zh-CN" sz="3200" b="1" baseline="30000" dirty="0">
              <a:latin typeface="华文楷体" panose="02010600040101010101" charset="-122"/>
              <a:ea typeface="华文楷体" panose="02010600040101010101" charset="-122"/>
            </a:endParaRPr>
          </a:p>
          <a:p>
            <a:r>
              <a:rPr lang="en-US" altLang="zh-CN" sz="3200" baseline="30000" dirty="0">
                <a:solidFill>
                  <a:srgbClr val="C00000"/>
                </a:solidFill>
                <a:latin typeface="华文楷体" panose="02010600040101010101" charset="-122"/>
                <a:ea typeface="华文楷体" panose="02010600040101010101" charset="-122"/>
              </a:rPr>
              <a:t>                          </a:t>
            </a:r>
            <a:r>
              <a:rPr lang="en-US" altLang="zh-CN" sz="3200" baseline="30000" dirty="0">
                <a:solidFill>
                  <a:schemeClr val="tx1"/>
                </a:solidFill>
                <a:latin typeface="华文楷体" panose="02010600040101010101" charset="-122"/>
                <a:ea typeface="华文楷体" panose="02010600040101010101" charset="-122"/>
              </a:rPr>
              <a:t>Xinjiang Ostranomical Observatory, CAS</a:t>
            </a:r>
            <a:r>
              <a:rPr lang="en-US" altLang="zh-CN" sz="3200" baseline="30000" dirty="0">
                <a:solidFill>
                  <a:srgbClr val="C00000"/>
                </a:solidFill>
                <a:latin typeface="华文楷体" panose="02010600040101010101" charset="-122"/>
                <a:ea typeface="华文楷体" panose="02010600040101010101" charset="-122"/>
              </a:rPr>
              <a:t> </a:t>
            </a:r>
            <a:endParaRPr lang="en-US" altLang="zh-CN" sz="3200" b="1" baseline="30000" dirty="0">
              <a:solidFill>
                <a:srgbClr val="C00000"/>
              </a:solidFill>
            </a:endParaRPr>
          </a:p>
          <a:p>
            <a:r>
              <a:rPr lang="en-US" altLang="zh-CN" sz="3200" baseline="30000" dirty="0">
                <a:solidFill>
                  <a:srgbClr val="C00000"/>
                </a:solidFill>
              </a:rPr>
              <a:t>                                        </a:t>
            </a:r>
            <a:r>
              <a:rPr lang="en-US" altLang="zh-CN" sz="2800" b="1" baseline="30000" dirty="0">
                <a:solidFill>
                  <a:srgbClr val="C00000"/>
                </a:solidFill>
              </a:rPr>
              <a:t>         </a:t>
            </a:r>
            <a:r>
              <a:rPr lang="en-US" altLang="zh-CN" sz="2800" b="1" baseline="30000" dirty="0">
                <a:solidFill>
                  <a:srgbClr val="C00000"/>
                </a:solidFill>
                <a:latin typeface="+mn-ea"/>
              </a:rPr>
              <a:t>2023/09/24</a:t>
            </a:r>
            <a:endParaRPr lang="zh-CN" altLang="en-US" sz="2800" b="1" baseline="30000" dirty="0">
              <a:solidFill>
                <a:srgbClr val="C00000"/>
              </a:solidFill>
              <a:latin typeface="+mn-ea"/>
            </a:endParaRPr>
          </a:p>
          <a:p>
            <a:r>
              <a:rPr lang="zh-CN" altLang="en-US" sz="2800" b="1" baseline="30000" dirty="0">
                <a:solidFill>
                  <a:srgbClr val="C00000"/>
                </a:solidFill>
                <a:latin typeface="+mn-ea"/>
              </a:rPr>
              <a:t> </a:t>
            </a:r>
            <a:r>
              <a:rPr lang="en-US" altLang="zh-CN" sz="2800" b="1" baseline="30000" dirty="0">
                <a:solidFill>
                  <a:srgbClr val="C00000"/>
                </a:solidFill>
                <a:latin typeface="+mn-ea"/>
              </a:rPr>
              <a:t>                      Yangzhou, China</a:t>
            </a:r>
            <a:endParaRPr lang="zh-CN" altLang="en-US" sz="2800" b="1" baseline="30000" dirty="0">
              <a:solidFill>
                <a:srgbClr val="C00000"/>
              </a:solidFill>
              <a:latin typeface="+mn-ea"/>
            </a:endParaRPr>
          </a:p>
          <a:p>
            <a:endParaRPr lang="zh-CN" altLang="en-US" sz="2800" b="1" dirty="0">
              <a:solidFill>
                <a:srgbClr val="C00000"/>
              </a:solidFill>
              <a:latin typeface="+mn-ea"/>
            </a:endParaRPr>
          </a:p>
        </p:txBody>
      </p:sp>
      <p:sp>
        <p:nvSpPr>
          <p:cNvPr id="20487" name="矩形 7"/>
          <p:cNvSpPr>
            <a:spLocks noChangeArrowheads="1"/>
          </p:cNvSpPr>
          <p:nvPr/>
        </p:nvSpPr>
        <p:spPr bwMode="auto">
          <a:xfrm>
            <a:off x="3856038" y="3321050"/>
            <a:ext cx="184150" cy="215900"/>
          </a:xfrm>
          <a:prstGeom prst="rect">
            <a:avLst/>
          </a:prstGeom>
          <a:noFill/>
          <a:ln w="9525">
            <a:noFill/>
            <a:miter lim="800000"/>
          </a:ln>
        </p:spPr>
        <p:txBody>
          <a:bodyPr wrap="none">
            <a:spAutoFit/>
          </a:bodyPr>
          <a:lstStyle/>
          <a:p>
            <a:endParaRPr lang="zh-CN" altLang="en-US"/>
          </a:p>
        </p:txBody>
      </p:sp>
      <p:sp>
        <p:nvSpPr>
          <p:cNvPr id="20489" name="矩形 9"/>
          <p:cNvSpPr>
            <a:spLocks noChangeArrowheads="1"/>
          </p:cNvSpPr>
          <p:nvPr/>
        </p:nvSpPr>
        <p:spPr bwMode="auto">
          <a:xfrm>
            <a:off x="683578" y="3861118"/>
            <a:ext cx="8215312" cy="583565"/>
          </a:xfrm>
          <a:prstGeom prst="rect">
            <a:avLst/>
          </a:prstGeom>
          <a:noFill/>
          <a:ln w="9525">
            <a:noFill/>
            <a:miter lim="800000"/>
          </a:ln>
        </p:spPr>
        <p:txBody>
          <a:bodyPr>
            <a:spAutoFit/>
          </a:bodyPr>
          <a:lstStyle/>
          <a:p>
            <a:pPr algn="ctr"/>
            <a:r>
              <a:rPr lang="en-US" altLang="zh-CN" sz="2800" b="1">
                <a:solidFill>
                  <a:srgbClr val="C00000"/>
                </a:solidFill>
              </a:rPr>
              <a:t> </a:t>
            </a:r>
            <a:r>
              <a:rPr lang="zh-CN" altLang="en-US" sz="2800" b="1">
                <a:solidFill>
                  <a:srgbClr val="C00000"/>
                </a:solidFill>
              </a:rPr>
              <a:t>。</a:t>
            </a:r>
            <a:r>
              <a:rPr lang="en-US" altLang="zh-CN" sz="2800" b="1">
                <a:solidFill>
                  <a:srgbClr val="C00000"/>
                </a:solidFill>
              </a:rPr>
              <a:t> </a:t>
            </a:r>
            <a:r>
              <a:rPr lang="en-US" altLang="zh-CN" sz="3200"/>
              <a:t> </a:t>
            </a:r>
            <a:endParaRPr lang="zh-CN" altLang="en-US" sz="3200">
              <a:latin typeface="华文隶书" panose="02010800040101010101" pitchFamily="2" charset="-122"/>
              <a:ea typeface="华文隶书" panose="02010800040101010101" pitchFamily="2" charset="-122"/>
            </a:endParaRPr>
          </a:p>
        </p:txBody>
      </p:sp>
      <p:sp>
        <p:nvSpPr>
          <p:cNvPr id="2" name="文本框 1"/>
          <p:cNvSpPr txBox="1"/>
          <p:nvPr/>
        </p:nvSpPr>
        <p:spPr>
          <a:xfrm>
            <a:off x="3275965" y="1485265"/>
            <a:ext cx="4695825" cy="460375"/>
          </a:xfrm>
          <a:prstGeom prst="rect">
            <a:avLst/>
          </a:prstGeom>
        </p:spPr>
        <p:txBody>
          <a:bodyPr wrap="square">
            <a:spAutoFit/>
            <a:extLst>
              <a:ext uri="{4A0BC546-FE56-4ADE-93B0-CB8AF2F6F144}">
                <wpsdc:textFrameExt xmlns:wpsdc="http://www.wps.cn/officeDocument/2022/drawingmlCustomData" type="sub-title"/>
              </a:ext>
            </a:extLst>
          </a:bodyPr>
          <a:p>
            <a:pPr algn="l"/>
            <a:r>
              <a:rPr lang="en-US" altLang="zh-CN" sz="2400" spc="200">
                <a:solidFill>
                  <a:schemeClr val="bg1"/>
                </a:solidFill>
                <a:latin typeface="Arial" panose="020B0604020202020204" pitchFamily="34" charset="0"/>
                <a:ea typeface="微软雅黑" panose="020B0503020204020204" pitchFamily="34" charset="-122"/>
              </a:rPr>
              <a:t>  Quarks and Compact </a:t>
            </a:r>
            <a:r>
              <a:rPr lang="en-US" altLang="zh-CN" sz="2400" spc="200">
                <a:solidFill>
                  <a:schemeClr val="bg1"/>
                </a:solidFill>
                <a:latin typeface="Arial" panose="020B0604020202020204" pitchFamily="34" charset="0"/>
                <a:ea typeface="微软雅黑" panose="020B0503020204020204" pitchFamily="34" charset="-122"/>
              </a:rPr>
              <a:t>Stars</a:t>
            </a:r>
            <a:endParaRPr lang="en-US" altLang="zh-CN" sz="2400" spc="20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20955" y="694055"/>
            <a:ext cx="4644390" cy="2146935"/>
          </a:xfrm>
          <a:prstGeom prst="rect">
            <a:avLst/>
          </a:prstGeom>
        </p:spPr>
        <p:txBody>
          <a:bodyPr wrap="square">
            <a:noAutofit/>
          </a:bodyPr>
          <a:lstStyle/>
          <a:p>
            <a:pPr marL="342900" marR="0" lvl="0" indent="-342900" algn="l" defTabSz="914400" rtl="0" eaLnBrk="0" fontAlgn="base" hangingPunct="0">
              <a:lnSpc>
                <a:spcPct val="100000"/>
              </a:lnSpc>
              <a:spcBef>
                <a:spcPct val="0"/>
              </a:spcBef>
              <a:spcAft>
                <a:spcPct val="0"/>
              </a:spcAft>
              <a:buClrTx/>
              <a:buSzTx/>
              <a:buFont typeface="Wingdings" panose="05000000000000000000" charset="0"/>
              <a:buChar char="Ø"/>
              <a:defRPr/>
            </a:pP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The s</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trong magnetic field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not only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affects the rate of heat conduction,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but also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causes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the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anisotropy of heat flow.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Main c</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ontribution to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heat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conductivity comes from electrons moving in the direction of magnetic field</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t>
            </a: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ts val="1920"/>
              </a:lnSpc>
              <a:spcBef>
                <a:spcPct val="0"/>
              </a:spcBef>
              <a:spcAft>
                <a:spcPct val="0"/>
              </a:spcAft>
              <a:buClrTx/>
              <a:buSzTx/>
              <a:buFont typeface="Arial" panose="020B0604020202020204" pitchFamily="34" charset="0"/>
              <a:buChar char="•"/>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ct val="100000"/>
              </a:lnSpc>
              <a:spcBef>
                <a:spcPct val="0"/>
              </a:spcBef>
              <a:spcAft>
                <a:spcPct val="0"/>
              </a:spcAft>
              <a:buClrTx/>
              <a:buSzTx/>
              <a:buFont typeface="Wingdings" panose="05000000000000000000" charset="0"/>
              <a:buChar char="Ø"/>
              <a:defRPr/>
            </a:pPr>
            <a:r>
              <a:rPr lang="en-US" altLang="zh-CN" sz="2000" kern="1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Heat </a:t>
            </a:r>
            <a:r>
              <a:rPr lang="zh-CN" altLang="en-US" sz="2000" kern="1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conductivity</a:t>
            </a:r>
            <a:r>
              <a:rPr lang="en-US" altLang="zh-CN" sz="2000" kern="1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in a  s</a:t>
            </a:r>
            <a:r>
              <a:rPr lang="zh-CN" altLang="en-US" sz="2000" kern="1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trong magnetic field</a:t>
            </a:r>
            <a:r>
              <a:rPr lang="zh-CN" altLang="en-US" kern="1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a:t>
            </a: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ts val="1920"/>
              </a:lnSpc>
              <a:spcBef>
                <a:spcPct val="0"/>
              </a:spcBef>
              <a:spcAft>
                <a:spcPct val="0"/>
              </a:spcAft>
              <a:buClrTx/>
              <a:buSzTx/>
              <a:buFont typeface="Arial" panose="020B0604020202020204" pitchFamily="34" charset="0"/>
              <a:buChar char="•"/>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ts val="1920"/>
              </a:lnSpc>
              <a:spcBef>
                <a:spcPct val="0"/>
              </a:spcBef>
              <a:spcAft>
                <a:spcPct val="0"/>
              </a:spcAft>
              <a:buClrTx/>
              <a:buSzTx/>
              <a:buFont typeface="Arial" panose="020B0604020202020204" pitchFamily="34" charset="0"/>
              <a:buChar char="•"/>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ts val="1920"/>
              </a:lnSpc>
              <a:spcBef>
                <a:spcPct val="0"/>
              </a:spcBef>
              <a:spcAft>
                <a:spcPct val="0"/>
              </a:spcAft>
              <a:buClrTx/>
              <a:buSzTx/>
              <a:buFont typeface="Arial" panose="020B0604020202020204" pitchFamily="34" charset="0"/>
              <a:buChar char="•"/>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L="342900" marR="0" lvl="0" indent="-342900" algn="l" defTabSz="914400" rtl="0" eaLnBrk="0" fontAlgn="base" hangingPunct="0">
              <a:lnSpc>
                <a:spcPts val="1920"/>
              </a:lnSpc>
              <a:spcBef>
                <a:spcPct val="0"/>
              </a:spcBef>
              <a:spcAft>
                <a:spcPct val="0"/>
              </a:spcAft>
              <a:buClrTx/>
              <a:buSzTx/>
              <a:buFont typeface="Arial" panose="020B0604020202020204" pitchFamily="34" charset="0"/>
              <a:buChar char="•"/>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a:p>
            <a:pPr marR="0" lvl="0" indent="0" algn="l" defTabSz="914400" rtl="0" eaLnBrk="0" fontAlgn="base" hangingPunct="0">
              <a:lnSpc>
                <a:spcPts val="1920"/>
              </a:lnSpc>
              <a:spcBef>
                <a:spcPct val="0"/>
              </a:spcBef>
              <a:spcAft>
                <a:spcPct val="0"/>
              </a:spcAft>
              <a:buClrTx/>
              <a:buSzTx/>
              <a:buFont typeface="Arial" panose="020B0604020202020204" pitchFamily="34" charset="0"/>
              <a:buNone/>
              <a:defRPr/>
            </a:pPr>
            <a:endParaRPr kumimoji="0" lang="zh-CN" altLang="en-US"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70660" name="对象 22"/>
          <p:cNvGraphicFramePr>
            <a:graphicFrameLocks noChangeAspect="1"/>
          </p:cNvGraphicFramePr>
          <p:nvPr/>
        </p:nvGraphicFramePr>
        <p:xfrm>
          <a:off x="457200" y="3357245"/>
          <a:ext cx="1440180" cy="802005"/>
        </p:xfrm>
        <a:graphic>
          <a:graphicData uri="http://schemas.openxmlformats.org/presentationml/2006/ole">
            <mc:AlternateContent xmlns:mc="http://schemas.openxmlformats.org/markup-compatibility/2006">
              <mc:Choice xmlns:v="urn:schemas-microsoft-com:vml" Requires="v">
                <p:oleObj spid="_x0000_s3085" name="" r:id="rId1" imgW="1104265" imgH="495300" progId="Equation.DSMT4">
                  <p:embed/>
                </p:oleObj>
              </mc:Choice>
              <mc:Fallback>
                <p:oleObj name="" r:id="rId1" imgW="1104265" imgH="495300" progId="Equation.DSMT4">
                  <p:embed/>
                  <p:pic>
                    <p:nvPicPr>
                      <p:cNvPr id="0" name="图片 3084"/>
                      <p:cNvPicPr/>
                      <p:nvPr/>
                    </p:nvPicPr>
                    <p:blipFill>
                      <a:blip r:embed="rId2"/>
                      <a:stretch>
                        <a:fillRect/>
                      </a:stretch>
                    </p:blipFill>
                    <p:spPr>
                      <a:xfrm>
                        <a:off x="457200" y="3357245"/>
                        <a:ext cx="1440180" cy="802005"/>
                      </a:xfrm>
                      <a:prstGeom prst="rect">
                        <a:avLst/>
                      </a:prstGeom>
                      <a:noFill/>
                      <a:ln w="38100">
                        <a:noFill/>
                        <a:miter/>
                      </a:ln>
                    </p:spPr>
                  </p:pic>
                </p:oleObj>
              </mc:Fallback>
            </mc:AlternateContent>
          </a:graphicData>
        </a:graphic>
      </p:graphicFrame>
      <p:graphicFrame>
        <p:nvGraphicFramePr>
          <p:cNvPr id="70661" name="对象 25"/>
          <p:cNvGraphicFramePr>
            <a:graphicFrameLocks noChangeAspect="1"/>
          </p:cNvGraphicFramePr>
          <p:nvPr/>
        </p:nvGraphicFramePr>
        <p:xfrm>
          <a:off x="2483485" y="3479165"/>
          <a:ext cx="1098550" cy="629920"/>
        </p:xfrm>
        <a:graphic>
          <a:graphicData uri="http://schemas.openxmlformats.org/presentationml/2006/ole">
            <mc:AlternateContent xmlns:mc="http://schemas.openxmlformats.org/markup-compatibility/2006">
              <mc:Choice xmlns:v="urn:schemas-microsoft-com:vml" Requires="v">
                <p:oleObj spid="_x0000_s3086" name="" r:id="rId3" imgW="723900" imgH="431800" progId="Equation.DSMT4">
                  <p:embed/>
                </p:oleObj>
              </mc:Choice>
              <mc:Fallback>
                <p:oleObj name="" r:id="rId3" imgW="723900" imgH="431800" progId="Equation.DSMT4">
                  <p:embed/>
                  <p:pic>
                    <p:nvPicPr>
                      <p:cNvPr id="0" name="图片 3085"/>
                      <p:cNvPicPr/>
                      <p:nvPr/>
                    </p:nvPicPr>
                    <p:blipFill>
                      <a:blip r:embed="rId4"/>
                      <a:stretch>
                        <a:fillRect/>
                      </a:stretch>
                    </p:blipFill>
                    <p:spPr>
                      <a:xfrm>
                        <a:off x="2483485" y="3479165"/>
                        <a:ext cx="1098550" cy="629920"/>
                      </a:xfrm>
                      <a:prstGeom prst="rect">
                        <a:avLst/>
                      </a:prstGeom>
                      <a:noFill/>
                      <a:ln w="38100">
                        <a:noFill/>
                        <a:miter/>
                      </a:ln>
                    </p:spPr>
                  </p:pic>
                </p:oleObj>
              </mc:Fallback>
            </mc:AlternateContent>
          </a:graphicData>
        </a:graphic>
      </p:graphicFrame>
      <p:sp>
        <p:nvSpPr>
          <p:cNvPr id="70662" name="矩形 27"/>
          <p:cNvSpPr/>
          <p:nvPr/>
        </p:nvSpPr>
        <p:spPr>
          <a:xfrm>
            <a:off x="107315" y="5085715"/>
            <a:ext cx="4321175"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mn-ea"/>
              </a:rPr>
              <a:t>For a non-degenerate gas α = 3/2, for a strongly degenerate particle α = (π2)/3.</a:t>
            </a:r>
            <a:endParaRPr lang="en-US" altLang="zh-CN" sz="2000" b="1" dirty="0">
              <a:solidFill>
                <a:srgbClr val="C00000"/>
              </a:solidFill>
              <a:latin typeface="Times New Roman" panose="02020603050405020304" pitchFamily="18" charset="0"/>
              <a:cs typeface="Times New Roman" panose="02020603050405020304" pitchFamily="18" charset="0"/>
            </a:endParaRPr>
          </a:p>
        </p:txBody>
      </p:sp>
      <p:sp>
        <p:nvSpPr>
          <p:cNvPr id="70663" name="矩形 28"/>
          <p:cNvSpPr/>
          <p:nvPr/>
        </p:nvSpPr>
        <p:spPr>
          <a:xfrm>
            <a:off x="80645" y="4109085"/>
            <a:ext cx="4447540" cy="7067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18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rPr>
              <a:t>where</a:t>
            </a:r>
            <a:r>
              <a:rPr lang="en-US" altLang="zh-CN" sz="2000" dirty="0">
                <a:solidFill>
                  <a:srgbClr val="0033CC"/>
                </a:solidFill>
                <a:latin typeface="华文新魏" panose="02010800040101010101" pitchFamily="2" charset="-122"/>
                <a:ea typeface="华文新魏" panose="02010800040101010101" pitchFamily="2" charset="-122"/>
              </a:rPr>
              <a:t> </a:t>
            </a:r>
            <a:r>
              <a:rPr lang="en-US" altLang="zh-CN" sz="2000" i="1" dirty="0">
                <a:solidFill>
                  <a:srgbClr val="0033CC"/>
                </a:solidFill>
                <a:latin typeface="Times New Roman" panose="02020603050405020304" pitchFamily="18" charset="0"/>
                <a:cs typeface="Times New Roman" panose="02020603050405020304" pitchFamily="18" charset="0"/>
              </a:rPr>
              <a:t>m* </a:t>
            </a:r>
            <a:r>
              <a:rPr lang="en-US" altLang="zh-CN" sz="2000" dirty="0">
                <a:solidFill>
                  <a:srgbClr val="0033CC"/>
                </a:solidFill>
                <a:latin typeface="Times New Roman" panose="02020603050405020304" pitchFamily="18" charset="0"/>
                <a:cs typeface="Times New Roman" panose="02020603050405020304" pitchFamily="18" charset="0"/>
              </a:rPr>
              <a:t>is the effective elctron mass</a:t>
            </a:r>
            <a:r>
              <a:rPr lang="zh-CN" altLang="en-US" sz="2000" i="1" dirty="0">
                <a:solidFill>
                  <a:srgbClr val="0033CC"/>
                </a:solidFill>
                <a:latin typeface="Times New Roman" panose="02020603050405020304" pitchFamily="18" charset="0"/>
                <a:cs typeface="Times New Roman" panose="02020603050405020304" pitchFamily="18" charset="0"/>
              </a:rPr>
              <a:t>，</a:t>
            </a:r>
            <a:r>
              <a:rPr lang="en-US" altLang="zh-CN" sz="2000" dirty="0">
                <a:solidFill>
                  <a:srgbClr val="0033CC"/>
                </a:solidFill>
                <a:latin typeface="Times New Roman" panose="02020603050405020304" pitchFamily="18" charset="0"/>
                <a:cs typeface="Times New Roman" panose="02020603050405020304" pitchFamily="18" charset="0"/>
              </a:rPr>
              <a:t>and v is the effective collision rate.</a:t>
            </a:r>
            <a:endParaRPr lang="zh-CN" altLang="en-US" sz="2000" dirty="0">
              <a:solidFill>
                <a:srgbClr val="0033CC"/>
              </a:solidFill>
              <a:latin typeface="Times New Roman" panose="02020603050405020304" pitchFamily="18" charset="0"/>
              <a:ea typeface="Times New Roman" panose="02020603050405020304" pitchFamily="18" charset="0"/>
            </a:endParaRPr>
          </a:p>
        </p:txBody>
      </p:sp>
      <p:sp>
        <p:nvSpPr>
          <p:cNvPr id="30" name="矩形 29"/>
          <p:cNvSpPr/>
          <p:nvPr/>
        </p:nvSpPr>
        <p:spPr>
          <a:xfrm>
            <a:off x="683895" y="217488"/>
            <a:ext cx="250571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00" cap="none" spc="0" normalizeH="0" baseline="0" noProof="0" dirty="0">
                <a:ln>
                  <a:noFill/>
                </a:ln>
                <a:solidFill>
                  <a:srgbClr val="C00000"/>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en-US" altLang="zh-CN" sz="2400" b="0" i="0" u="none" strike="noStrike" kern="100" cap="none" spc="0" normalizeH="0" baseline="0" noProof="0" dirty="0">
                <a:ln>
                  <a:noFill/>
                </a:ln>
                <a:solidFill>
                  <a:srgbClr val="C0000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Heat conductivity</a:t>
            </a:r>
            <a:endParaRPr kumimoji="0" lang="en-US" altLang="zh-CN" sz="2400" b="0" i="0" u="none" strike="noStrike" kern="100" cap="none" spc="0" normalizeH="0" baseline="0" noProof="0" dirty="0">
              <a:ln>
                <a:noFill/>
              </a:ln>
              <a:solidFill>
                <a:srgbClr val="C0000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0665" name="矩形 2"/>
          <p:cNvSpPr/>
          <p:nvPr/>
        </p:nvSpPr>
        <p:spPr>
          <a:xfrm>
            <a:off x="4932045" y="188595"/>
            <a:ext cx="389128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4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M</a:t>
            </a:r>
            <a:r>
              <a:rPr lang="zh-CN" altLang="en-US" sz="24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agnetization parameters</a:t>
            </a:r>
            <a:endParaRPr lang="zh-CN" altLang="en-US" sz="24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6" name="矩形 25"/>
          <p:cNvSpPr/>
          <p:nvPr/>
        </p:nvSpPr>
        <p:spPr>
          <a:xfrm>
            <a:off x="4665345" y="1877695"/>
            <a:ext cx="4204970" cy="1938020"/>
          </a:xfrm>
          <a:prstGeom prst="rect">
            <a:avLst/>
          </a:prstGeom>
        </p:spPr>
        <p:txBody>
          <a:bodyPr wrap="square">
            <a:spAutoFit/>
          </a:bodyPr>
          <a:lstStyle/>
          <a:p>
            <a:pPr marL="342900" marR="0" lvl="0" indent="-342900" algn="l" defTabSz="914400" rtl="0" eaLnBrk="0" fontAlgn="base" hangingPunct="0">
              <a:lnSpc>
                <a:spcPct val="100000"/>
              </a:lnSpc>
              <a:spcBef>
                <a:spcPct val="0"/>
              </a:spcBef>
              <a:spcAft>
                <a:spcPct val="0"/>
              </a:spcAft>
              <a:buClrTx/>
              <a:buSzTx/>
              <a:buFont typeface="Wingdings" panose="05000000000000000000" charset="0"/>
              <a:buChar char="Ø"/>
              <a:defRPr/>
            </a:pP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Select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possible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range</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s</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of </a:t>
            </a:r>
            <a:r>
              <a:rPr kumimoji="0" lang="en-US" altLang="zh-CN"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thre </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magnetic field </a:t>
            </a:r>
            <a:r>
              <a:rPr kumimoji="0" lang="zh-CN" altLang="en-US" sz="2000" b="0" i="1"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B</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temperature </a:t>
            </a:r>
            <a:r>
              <a:rPr kumimoji="0" lang="zh-CN" altLang="en-US" sz="2000" b="0" i="1"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and promiscuity </a:t>
            </a:r>
            <a:r>
              <a:rPr kumimoji="0" lang="zh-CN" altLang="en-US" sz="2000" b="0" i="1"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Q</a:t>
            </a:r>
            <a:r>
              <a:rPr kumimoji="0" lang="zh-CN" altLang="en-US" sz="20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and then calculate the conductivity of the inner shell of the neutron star, and obtain the range of magnetization </a:t>
            </a:r>
            <a:r>
              <a:rPr kumimoji="0" lang="zh-CN" altLang="en-US" sz="2000" b="0" i="0" u="none" strike="noStrike" kern="100" cap="none" spc="0" normalizeH="0" baseline="0" noProof="0" dirty="0">
                <a:ln>
                  <a:noFill/>
                </a:ln>
                <a:solidFill>
                  <a:srgbClr val="0033CC"/>
                </a:solidFill>
                <a:effectLst/>
                <a:uLnTx/>
                <a:uFillTx/>
                <a:latin typeface="华文新魏" panose="02010800040101010101" pitchFamily="2" charset="-122"/>
                <a:ea typeface="华文新魏" panose="02010800040101010101" pitchFamily="2" charset="-122"/>
                <a:cs typeface="+mn-cs"/>
              </a:rPr>
              <a:t>parameters</a:t>
            </a:r>
            <a:endParaRPr kumimoji="0" lang="zh-CN" altLang="en-US" sz="2000" b="0" i="0" u="none" strike="noStrike" kern="1200" cap="none" spc="0" normalizeH="0" baseline="0" noProof="0" dirty="0">
              <a:ln>
                <a:noFill/>
              </a:ln>
              <a:solidFill>
                <a:srgbClr val="0033CC"/>
              </a:solidFill>
              <a:effectLst/>
              <a:uLnTx/>
              <a:uFillTx/>
              <a:latin typeface="华文新魏" panose="02010800040101010101" pitchFamily="2" charset="-122"/>
              <a:ea typeface="华文新魏" panose="02010800040101010101" pitchFamily="2" charset="-122"/>
              <a:cs typeface="+mn-cs"/>
            </a:endParaRPr>
          </a:p>
        </p:txBody>
      </p:sp>
      <p:graphicFrame>
        <p:nvGraphicFramePr>
          <p:cNvPr id="70670" name="对象 16"/>
          <p:cNvGraphicFramePr>
            <a:graphicFrameLocks noChangeAspect="1"/>
          </p:cNvGraphicFramePr>
          <p:nvPr/>
        </p:nvGraphicFramePr>
        <p:xfrm>
          <a:off x="4932045" y="4109085"/>
          <a:ext cx="3653790" cy="921385"/>
        </p:xfrm>
        <a:graphic>
          <a:graphicData uri="http://schemas.openxmlformats.org/presentationml/2006/ole">
            <mc:AlternateContent xmlns:mc="http://schemas.openxmlformats.org/markup-compatibility/2006">
              <mc:Choice xmlns:v="urn:schemas-microsoft-com:vml" Requires="v">
                <p:oleObj spid="_x0000_s3087" name="" r:id="rId5" imgW="2057400" imgH="495300" progId="Equation.DSMT4">
                  <p:embed/>
                </p:oleObj>
              </mc:Choice>
              <mc:Fallback>
                <p:oleObj name="" r:id="rId5" imgW="2057400" imgH="495300" progId="Equation.DSMT4">
                  <p:embed/>
                  <p:pic>
                    <p:nvPicPr>
                      <p:cNvPr id="0" name="图片 3086"/>
                      <p:cNvPicPr/>
                      <p:nvPr/>
                    </p:nvPicPr>
                    <p:blipFill>
                      <a:blip r:embed="rId6"/>
                      <a:stretch>
                        <a:fillRect/>
                      </a:stretch>
                    </p:blipFill>
                    <p:spPr>
                      <a:xfrm>
                        <a:off x="4932045" y="4109085"/>
                        <a:ext cx="3653790" cy="921385"/>
                      </a:xfrm>
                      <a:prstGeom prst="rect">
                        <a:avLst/>
                      </a:prstGeom>
                      <a:noFill/>
                      <a:ln w="38100">
                        <a:noFill/>
                        <a:miter/>
                      </a:ln>
                    </p:spPr>
                  </p:pic>
                </p:oleObj>
              </mc:Fallback>
            </mc:AlternateContent>
          </a:graphicData>
        </a:graphic>
      </p:graphicFrame>
      <p:cxnSp>
        <p:nvCxnSpPr>
          <p:cNvPr id="29" name="直接连接符 28"/>
          <p:cNvCxnSpPr/>
          <p:nvPr/>
        </p:nvCxnSpPr>
        <p:spPr>
          <a:xfrm>
            <a:off x="4620578" y="260985"/>
            <a:ext cx="44450" cy="6480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矩形 4"/>
          <p:cNvSpPr>
            <a:spLocks noRot="1" noChangeAspect="1" noMove="1" noResize="1" noEditPoints="1" noAdjustHandles="1" noChangeArrowheads="1" noChangeShapeType="1" noTextEdit="1"/>
          </p:cNvSpPr>
          <p:nvPr/>
        </p:nvSpPr>
        <p:spPr>
          <a:xfrm>
            <a:off x="1908243" y="2881029"/>
            <a:ext cx="296876" cy="369332"/>
          </a:xfrm>
          <a:prstGeom prst="rect">
            <a:avLst/>
          </a:prstGeom>
          <a:blipFill>
            <a:blip r:embed="rId7"/>
            <a:stretch>
              <a:fillRect/>
            </a:stretch>
          </a:blipFill>
        </p:spPr>
        <p:txBody>
          <a:bodyPr/>
          <a:lstStyle/>
          <a:p>
            <a:r>
              <a:rPr lang="zh-CN" altLang="en-US">
                <a:noFill/>
              </a:rPr>
              <a:t> </a:t>
            </a:r>
            <a:endParaRPr lang="zh-CN" altLang="en-US">
              <a:noFill/>
            </a:endParaRPr>
          </a:p>
        </p:txBody>
      </p:sp>
      <p:sp>
        <p:nvSpPr>
          <p:cNvPr id="6" name="矩形 5"/>
          <p:cNvSpPr>
            <a:spLocks noRot="1" noChangeAspect="1" noMove="1" noResize="1" noEditPoints="1" noAdjustHandles="1" noChangeArrowheads="1" noChangeShapeType="1" noTextEdit="1"/>
          </p:cNvSpPr>
          <p:nvPr/>
        </p:nvSpPr>
        <p:spPr>
          <a:xfrm>
            <a:off x="3554841" y="3603236"/>
            <a:ext cx="296876" cy="369332"/>
          </a:xfrm>
          <a:prstGeom prst="rect">
            <a:avLst/>
          </a:prstGeom>
          <a:blipFill>
            <a:blip r:embed="rId8"/>
            <a:stretch>
              <a:fillRect/>
            </a:stretch>
          </a:blipFill>
        </p:spPr>
        <p:txBody>
          <a:bodyPr/>
          <a:lstStyle/>
          <a:p>
            <a:r>
              <a:rPr lang="zh-CN" altLang="en-US">
                <a:noFill/>
              </a:rPr>
              <a:t> </a:t>
            </a:r>
            <a:endParaRPr lang="zh-CN" altLang="en-US">
              <a:noFill/>
            </a:endParaRPr>
          </a:p>
        </p:txBody>
      </p:sp>
      <p:pic>
        <p:nvPicPr>
          <p:cNvPr id="8" name="图片 7"/>
          <p:cNvPicPr>
            <a:picLocks noChangeAspect="1"/>
          </p:cNvPicPr>
          <p:nvPr>
            <p:custDataLst>
              <p:tags r:id="rId9"/>
            </p:custDataLst>
          </p:nvPr>
        </p:nvPicPr>
        <p:blipFill>
          <a:blip r:embed="rId10"/>
          <a:stretch>
            <a:fillRect/>
          </a:stretch>
        </p:blipFill>
        <p:spPr>
          <a:xfrm>
            <a:off x="5147945" y="836930"/>
            <a:ext cx="2941955" cy="628650"/>
          </a:xfrm>
          <a:prstGeom prst="rect">
            <a:avLst/>
          </a:prstGeom>
        </p:spPr>
      </p:pic>
      <p:sp>
        <p:nvSpPr>
          <p:cNvPr id="7" name="文本框 6"/>
          <p:cNvSpPr txBox="1"/>
          <p:nvPr/>
        </p:nvSpPr>
        <p:spPr>
          <a:xfrm>
            <a:off x="5076190" y="5323840"/>
            <a:ext cx="4572000" cy="398780"/>
          </a:xfrm>
          <a:prstGeom prst="rect">
            <a:avLst/>
          </a:prstGeom>
          <a:noFill/>
        </p:spPr>
        <p:txBody>
          <a:bodyPr wrap="square" rtlCol="0" anchor="t">
            <a:spAutoFit/>
          </a:bodyPr>
          <a:p>
            <a:r>
              <a:rPr lang="zh-CN" altLang="en-US" sz="2000" b="1" dirty="0">
                <a:solidFill>
                  <a:srgbClr val="C00000"/>
                </a:solidFill>
                <a:latin typeface="Times New Roman" panose="02020603050405020304" pitchFamily="18" charset="0"/>
                <a:cs typeface="Times New Roman" panose="02020603050405020304" pitchFamily="18" charset="0"/>
                <a:sym typeface="+mn-ea"/>
              </a:rPr>
              <a:t>（</a:t>
            </a:r>
            <a:r>
              <a:rPr lang="en-US" altLang="zh-CN" sz="2000" b="1" dirty="0">
                <a:solidFill>
                  <a:srgbClr val="C00000"/>
                </a:solidFill>
                <a:latin typeface="Times New Roman" panose="02020603050405020304" pitchFamily="18" charset="0"/>
                <a:cs typeface="Times New Roman" panose="02020603050405020304" pitchFamily="18" charset="0"/>
                <a:sym typeface="+mn-ea"/>
              </a:rPr>
              <a:t>Wang Gao et al. 2020,PASP)</a:t>
            </a:r>
            <a:endParaRPr lang="en-US" altLang="zh-CN" sz="2000" b="1" dirty="0">
              <a:solidFill>
                <a:srgbClr val="C00000"/>
              </a:solidFill>
              <a:latin typeface="Times New Roman" panose="02020603050405020304" pitchFamily="18" charset="0"/>
              <a:cs typeface="Times New Roman" panose="02020603050405020304" pitchFamily="18" charset="0"/>
              <a:sym typeface="+mn-ea"/>
            </a:endParaRPr>
          </a:p>
        </p:txBody>
      </p:sp>
      <p:sp>
        <p:nvSpPr>
          <p:cNvPr id="10" name="灯片编号占位符 9"/>
          <p:cNvSpPr>
            <a:spLocks noGrp="1"/>
          </p:cNvSpPr>
          <p:nvPr>
            <p:ph type="sldNum" sz="quarter" idx="12"/>
          </p:nvPr>
        </p:nvSpPr>
        <p:spPr/>
        <p:txBody>
          <a:bodyPr/>
          <a:p>
            <a:fld id="{0C913308-F349-4B6D-A68A-DD1791B4A57B}" type="slidenum">
              <a:rPr lang="zh-CN" altLang="en-US" smtClean="0"/>
            </a:fld>
            <a:endParaRPr lang="zh-CN" altLang="en-US"/>
          </a:p>
        </p:txBody>
      </p:sp>
      <p:sp>
        <p:nvSpPr>
          <p:cNvPr id="11" name="页脚占位符 10"/>
          <p:cNvSpPr>
            <a:spLocks noGrp="1"/>
          </p:cNvSpPr>
          <p:nvPr>
            <p:ph type="ftr" sz="quarter" idx="11"/>
          </p:nvPr>
        </p:nvSpPr>
        <p:spPr/>
        <p:txBody>
          <a:bodyPr/>
          <a:p>
            <a:r>
              <a:rPr lang="zh-CN" altLang="en-US"/>
              <a:t>10</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13"/>
          <p:cNvSpPr/>
          <p:nvPr/>
        </p:nvSpPr>
        <p:spPr>
          <a:xfrm>
            <a:off x="350838" y="642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67587" name="文本框 2"/>
          <p:cNvSpPr txBox="1">
            <a:spLocks noChangeArrowheads="1"/>
          </p:cNvSpPr>
          <p:nvPr/>
        </p:nvSpPr>
        <p:spPr bwMode="auto">
          <a:xfrm>
            <a:off x="278130" y="231775"/>
            <a:ext cx="85782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The expressions of the pol</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oidal</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and</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toroidal </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magnetic fields are</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67588" name="对象 5"/>
          <p:cNvGraphicFramePr>
            <a:graphicFrameLocks noChangeAspect="1"/>
          </p:cNvGraphicFramePr>
          <p:nvPr/>
        </p:nvGraphicFramePr>
        <p:xfrm>
          <a:off x="2124075" y="765175"/>
          <a:ext cx="3859213" cy="769938"/>
        </p:xfrm>
        <a:graphic>
          <a:graphicData uri="http://schemas.openxmlformats.org/presentationml/2006/ole">
            <mc:AlternateContent xmlns:mc="http://schemas.openxmlformats.org/markup-compatibility/2006">
              <mc:Choice xmlns:v="urn:schemas-microsoft-com:vml" Requires="v">
                <p:oleObj spid="_x0000_s3078" name="" r:id="rId1" imgW="2489200" imgH="508000" progId="Equation.DSMT4">
                  <p:embed/>
                </p:oleObj>
              </mc:Choice>
              <mc:Fallback>
                <p:oleObj name="" r:id="rId1" imgW="2489200" imgH="508000" progId="Equation.DSMT4">
                  <p:embed/>
                  <p:pic>
                    <p:nvPicPr>
                      <p:cNvPr id="0" name="图片 3077"/>
                      <p:cNvPicPr/>
                      <p:nvPr/>
                    </p:nvPicPr>
                    <p:blipFill>
                      <a:blip r:embed="rId2"/>
                      <a:stretch>
                        <a:fillRect/>
                      </a:stretch>
                    </p:blipFill>
                    <p:spPr>
                      <a:xfrm>
                        <a:off x="2124075" y="765175"/>
                        <a:ext cx="3859213" cy="769938"/>
                      </a:xfrm>
                      <a:prstGeom prst="rect">
                        <a:avLst/>
                      </a:prstGeom>
                      <a:noFill/>
                      <a:ln w="38100">
                        <a:noFill/>
                        <a:miter/>
                      </a:ln>
                    </p:spPr>
                  </p:pic>
                </p:oleObj>
              </mc:Fallback>
            </mc:AlternateContent>
          </a:graphicData>
        </a:graphic>
      </p:graphicFrame>
      <p:graphicFrame>
        <p:nvGraphicFramePr>
          <p:cNvPr id="67589" name="对象 12"/>
          <p:cNvGraphicFramePr>
            <a:graphicFrameLocks noChangeAspect="1"/>
          </p:cNvGraphicFramePr>
          <p:nvPr/>
        </p:nvGraphicFramePr>
        <p:xfrm>
          <a:off x="2126933" y="1442403"/>
          <a:ext cx="3949700" cy="898525"/>
        </p:xfrm>
        <a:graphic>
          <a:graphicData uri="http://schemas.openxmlformats.org/presentationml/2006/ole">
            <mc:AlternateContent xmlns:mc="http://schemas.openxmlformats.org/markup-compatibility/2006">
              <mc:Choice xmlns:v="urn:schemas-microsoft-com:vml" Requires="v">
                <p:oleObj spid="_x0000_s3077" name="" r:id="rId3" imgW="2628900" imgH="508000" progId="Equation.DSMT4">
                  <p:embed/>
                </p:oleObj>
              </mc:Choice>
              <mc:Fallback>
                <p:oleObj name="" r:id="rId3" imgW="2628900" imgH="508000" progId="Equation.DSMT4">
                  <p:embed/>
                  <p:pic>
                    <p:nvPicPr>
                      <p:cNvPr id="0" name="图片 3076"/>
                      <p:cNvPicPr/>
                      <p:nvPr/>
                    </p:nvPicPr>
                    <p:blipFill>
                      <a:blip r:embed="rId4"/>
                      <a:stretch>
                        <a:fillRect/>
                      </a:stretch>
                    </p:blipFill>
                    <p:spPr>
                      <a:xfrm>
                        <a:off x="2126933" y="1442403"/>
                        <a:ext cx="3949700" cy="898525"/>
                      </a:xfrm>
                      <a:prstGeom prst="rect">
                        <a:avLst/>
                      </a:prstGeom>
                      <a:noFill/>
                      <a:ln w="38100">
                        <a:noFill/>
                        <a:miter/>
                      </a:ln>
                    </p:spPr>
                  </p:pic>
                </p:oleObj>
              </mc:Fallback>
            </mc:AlternateContent>
          </a:graphicData>
        </a:graphic>
      </p:graphicFrame>
      <p:sp>
        <p:nvSpPr>
          <p:cNvPr id="67590" name="矩形 13"/>
          <p:cNvSpPr>
            <a:spLocks noChangeArrowheads="1"/>
          </p:cNvSpPr>
          <p:nvPr/>
        </p:nvSpPr>
        <p:spPr bwMode="auto">
          <a:xfrm>
            <a:off x="251460" y="2336165"/>
            <a:ext cx="87198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he change rate</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s</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of the pol</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oidal</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and </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toroida</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l </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magnetic fields </a:t>
            </a:r>
            <a:r>
              <a:rPr kumimoji="0" lang="en-US" altLang="zh-CN"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are</a:t>
            </a:r>
            <a:r>
              <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67591" name="对象 26"/>
          <p:cNvGraphicFramePr>
            <a:graphicFrameLocks noChangeAspect="1"/>
          </p:cNvGraphicFramePr>
          <p:nvPr/>
        </p:nvGraphicFramePr>
        <p:xfrm>
          <a:off x="1888490" y="2925128"/>
          <a:ext cx="4484688" cy="900112"/>
        </p:xfrm>
        <a:graphic>
          <a:graphicData uri="http://schemas.openxmlformats.org/presentationml/2006/ole">
            <mc:AlternateContent xmlns:mc="http://schemas.openxmlformats.org/markup-compatibility/2006">
              <mc:Choice xmlns:v="urn:schemas-microsoft-com:vml" Requires="v">
                <p:oleObj spid="_x0000_s3079" name="" r:id="rId5" imgW="3187700" imgH="508000" progId="Equation.DSMT4">
                  <p:embed/>
                </p:oleObj>
              </mc:Choice>
              <mc:Fallback>
                <p:oleObj name="" r:id="rId5" imgW="3187700" imgH="508000" progId="Equation.DSMT4">
                  <p:embed/>
                  <p:pic>
                    <p:nvPicPr>
                      <p:cNvPr id="0" name="图片 3078"/>
                      <p:cNvPicPr/>
                      <p:nvPr/>
                    </p:nvPicPr>
                    <p:blipFill>
                      <a:blip r:embed="rId6"/>
                      <a:stretch>
                        <a:fillRect/>
                      </a:stretch>
                    </p:blipFill>
                    <p:spPr>
                      <a:xfrm>
                        <a:off x="1888490" y="2925128"/>
                        <a:ext cx="4484688" cy="900112"/>
                      </a:xfrm>
                      <a:prstGeom prst="rect">
                        <a:avLst/>
                      </a:prstGeom>
                      <a:noFill/>
                      <a:ln w="38100">
                        <a:noFill/>
                        <a:miter/>
                      </a:ln>
                    </p:spPr>
                  </p:pic>
                </p:oleObj>
              </mc:Fallback>
            </mc:AlternateContent>
          </a:graphicData>
        </a:graphic>
      </p:graphicFrame>
      <p:graphicFrame>
        <p:nvGraphicFramePr>
          <p:cNvPr id="67592" name="对象 27"/>
          <p:cNvGraphicFramePr>
            <a:graphicFrameLocks noChangeAspect="1"/>
          </p:cNvGraphicFramePr>
          <p:nvPr/>
        </p:nvGraphicFramePr>
        <p:xfrm>
          <a:off x="1953895" y="3836035"/>
          <a:ext cx="4419600" cy="919163"/>
        </p:xfrm>
        <a:graphic>
          <a:graphicData uri="http://schemas.openxmlformats.org/presentationml/2006/ole">
            <mc:AlternateContent xmlns:mc="http://schemas.openxmlformats.org/markup-compatibility/2006">
              <mc:Choice xmlns:v="urn:schemas-microsoft-com:vml" Requires="v">
                <p:oleObj spid="_x0000_s3081" name="" r:id="rId7" imgW="2908300" imgH="508000" progId="Equation.DSMT4">
                  <p:embed/>
                </p:oleObj>
              </mc:Choice>
              <mc:Fallback>
                <p:oleObj name="" r:id="rId7" imgW="2908300" imgH="508000" progId="Equation.DSMT4">
                  <p:embed/>
                  <p:pic>
                    <p:nvPicPr>
                      <p:cNvPr id="0" name="图片 3080"/>
                      <p:cNvPicPr/>
                      <p:nvPr/>
                    </p:nvPicPr>
                    <p:blipFill>
                      <a:blip r:embed="rId8"/>
                      <a:stretch>
                        <a:fillRect/>
                      </a:stretch>
                    </p:blipFill>
                    <p:spPr>
                      <a:xfrm>
                        <a:off x="1953895" y="3836035"/>
                        <a:ext cx="4419600" cy="919163"/>
                      </a:xfrm>
                      <a:prstGeom prst="rect">
                        <a:avLst/>
                      </a:prstGeom>
                      <a:noFill/>
                      <a:ln w="38100">
                        <a:noFill/>
                        <a:miter/>
                      </a:ln>
                    </p:spPr>
                  </p:pic>
                </p:oleObj>
              </mc:Fallback>
            </mc:AlternateContent>
          </a:graphicData>
        </a:graphic>
      </p:graphicFrame>
      <p:pic>
        <p:nvPicPr>
          <p:cNvPr id="67593" name="Picture 13"/>
          <p:cNvPicPr>
            <a:picLocks noChangeAspect="1"/>
          </p:cNvPicPr>
          <p:nvPr/>
        </p:nvPicPr>
        <p:blipFill>
          <a:blip r:embed="rId9"/>
          <a:stretch>
            <a:fillRect/>
          </a:stretch>
        </p:blipFill>
        <p:spPr>
          <a:xfrm>
            <a:off x="2844165" y="5517515"/>
            <a:ext cx="3232150" cy="798830"/>
          </a:xfrm>
          <a:prstGeom prst="rect">
            <a:avLst/>
          </a:prstGeom>
          <a:noFill/>
          <a:ln w="9525">
            <a:noFill/>
          </a:ln>
        </p:spPr>
      </p:pic>
      <p:sp>
        <p:nvSpPr>
          <p:cNvPr id="67595" name="矩形 13"/>
          <p:cNvSpPr/>
          <p:nvPr/>
        </p:nvSpPr>
        <p:spPr>
          <a:xfrm>
            <a:off x="251143" y="4725353"/>
            <a:ext cx="8769985" cy="82994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lgn="l">
              <a:spcBef>
                <a:spcPct val="0"/>
              </a:spcBef>
              <a:buFont typeface="Wingdings" panose="05000000000000000000" charset="0"/>
              <a:buChar char="Ø"/>
            </a:pP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T</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he </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dissipation </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rate</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s</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of </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magnetc energies for</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pol</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oidal</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and </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toroida</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l </a:t>
            </a:r>
            <a:endPar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endParaRPr>
          </a:p>
          <a:p>
            <a:pPr marL="0" lvl="0" indent="0" algn="l">
              <a:spcBef>
                <a:spcPct val="0"/>
              </a:spcBef>
              <a:buFont typeface="Arial" panose="020B0604020202020204" pitchFamily="34" charset="0"/>
              <a:buNone/>
            </a:pP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magnetic field</a:t>
            </a:r>
            <a:r>
              <a:rPr lang="en-US" altLang="zh-CN"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 are</a:t>
            </a:r>
            <a:r>
              <a:rPr lang="zh-CN" altLang="en-US" sz="240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mn-ea"/>
              </a:rPr>
              <a:t>:</a:t>
            </a:r>
            <a:r>
              <a:rPr lang="zh-CN" altLang="en-US" sz="2400" dirty="0">
                <a:solidFill>
                  <a:srgbClr val="0033CC"/>
                </a:solidFill>
                <a:latin typeface="Times New Roman" panose="02020603050405020304" pitchFamily="18" charset="0"/>
                <a:cs typeface="Times New Roman" panose="02020603050405020304" pitchFamily="18" charset="0"/>
              </a:rPr>
              <a:t>：</a:t>
            </a:r>
            <a:endParaRPr lang="zh-CN" altLang="en-US" sz="2400" dirty="0">
              <a:solidFill>
                <a:srgbClr val="0033CC"/>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
        <p:nvSpPr>
          <p:cNvPr id="5" name="页脚占位符 4"/>
          <p:cNvSpPr>
            <a:spLocks noGrp="1"/>
          </p:cNvSpPr>
          <p:nvPr>
            <p:ph type="ftr" sz="quarter" idx="11"/>
          </p:nvPr>
        </p:nvSpPr>
        <p:spPr/>
        <p:txBody>
          <a:bodyPr/>
          <a:p>
            <a:r>
              <a:rPr lang="zh-CN" altLang="en-US"/>
              <a:t>11</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95936" y="6381328"/>
            <a:ext cx="1980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solidFill>
                  <a:srgbClr val="C00000"/>
                </a:solidFill>
              </a:rPr>
              <a:t>(Gao et al. 2019)</a:t>
            </a:r>
            <a:endParaRPr lang="zh-CN" altLang="en-US" sz="1800" dirty="0">
              <a:solidFill>
                <a:srgbClr val="C00000"/>
              </a:solidFill>
            </a:endParaRPr>
          </a:p>
        </p:txBody>
      </p:sp>
      <p:pic>
        <p:nvPicPr>
          <p:cNvPr id="2" name="图片 1"/>
          <p:cNvPicPr>
            <a:picLocks noChangeAspect="1"/>
          </p:cNvPicPr>
          <p:nvPr/>
        </p:nvPicPr>
        <p:blipFill>
          <a:blip r:embed="rId1"/>
          <a:stretch>
            <a:fillRect/>
          </a:stretch>
        </p:blipFill>
        <p:spPr>
          <a:xfrm>
            <a:off x="8690" y="980728"/>
            <a:ext cx="9144000" cy="5253260"/>
          </a:xfrm>
          <a:prstGeom prst="rect">
            <a:avLst/>
          </a:prstGeom>
        </p:spPr>
      </p:pic>
      <p:pic>
        <p:nvPicPr>
          <p:cNvPr id="3" name="图片 2"/>
          <p:cNvPicPr>
            <a:picLocks noChangeAspect="1"/>
          </p:cNvPicPr>
          <p:nvPr/>
        </p:nvPicPr>
        <p:blipFill>
          <a:blip r:embed="rId2"/>
          <a:stretch>
            <a:fillRect/>
          </a:stretch>
        </p:blipFill>
        <p:spPr>
          <a:xfrm>
            <a:off x="611560" y="188640"/>
            <a:ext cx="8262506" cy="537424"/>
          </a:xfrm>
          <a:prstGeom prst="rect">
            <a:avLst/>
          </a:prstGeom>
        </p:spPr>
      </p:pic>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
        <p:nvSpPr>
          <p:cNvPr id="5" name="页脚占位符 4"/>
          <p:cNvSpPr>
            <a:spLocks noGrp="1"/>
          </p:cNvSpPr>
          <p:nvPr>
            <p:ph type="ftr" sz="quarter" idx="11"/>
          </p:nvPr>
        </p:nvSpPr>
        <p:spPr/>
        <p:txBody>
          <a:bodyPr/>
          <a:p>
            <a:r>
              <a:rPr lang="zh-CN" altLang="en-US"/>
              <a:t>1</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356" y="668453"/>
            <a:ext cx="7705813" cy="702818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External origin</a:t>
            </a:r>
            <a:endPar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lnSpc>
                <a:spcPct val="150000"/>
              </a:lnSpc>
              <a:buFont typeface="Wingdings" panose="05000000000000000000" charset="0"/>
              <a:buChar char="Ø"/>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Vocum model</a:t>
            </a:r>
            <a:r>
              <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lnSpc>
                <a:spcPct val="150000"/>
              </a:lnSpc>
              <a:buFont typeface="Wingdings" panose="05000000000000000000" charset="0"/>
              <a:buChar char="Ø"/>
            </a:pPr>
            <a:endParaRPr lang="zh-CN" altLang="zh-CN" sz="2000" b="1" dirty="0">
              <a:solidFill>
                <a:schemeClr val="tx1"/>
              </a:solidFill>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endParaRPr lang="zh-CN" altLang="zh-CN" sz="2000" b="1" dirty="0">
              <a:solidFill>
                <a:schemeClr val="tx1"/>
              </a:solidFill>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MHD model</a:t>
            </a:r>
            <a:r>
              <a:rPr lang="zh-CN" altLang="en-US"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lvl="1" indent="0">
              <a:lnSpc>
                <a:spcPct val="150000"/>
              </a:lnSpc>
              <a:buFont typeface="Wingdings" panose="05000000000000000000" charset="0"/>
              <a:buNone/>
            </a:pPr>
            <a:r>
              <a:rPr lang="en-US" altLang="zh-CN" sz="2000" b="1" dirty="0">
                <a:solidFill>
                  <a:schemeClr val="tx1"/>
                </a:solidFill>
                <a:latin typeface="仿宋" panose="02010609060101010101" pitchFamily="49" charset="-122"/>
                <a:ea typeface="仿宋" panose="02010609060101010101" pitchFamily="49" charset="-122"/>
              </a:rPr>
              <a:t>  </a:t>
            </a:r>
            <a:endParaRPr lang="zh-CN" altLang="zh-CN" sz="2000" b="1" dirty="0">
              <a:solidFill>
                <a:schemeClr val="tx1"/>
              </a:soli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r>
              <a:rPr lang="en-US" altLang="zh-CN" sz="2000" b="1" dirty="0">
                <a:solidFill>
                  <a:schemeClr val="tx1"/>
                </a:solidFill>
                <a:latin typeface="仿宋" panose="02010609060101010101" pitchFamily="49" charset="-122"/>
                <a:ea typeface="仿宋" panose="02010609060101010101" pitchFamily="49" charset="-122"/>
              </a:rPr>
              <a:t>   </a:t>
            </a:r>
            <a:endParaRPr lang="zh-CN" altLang="zh-CN" sz="2000" b="1" dirty="0">
              <a:solidFill>
                <a:schemeClr val="tx1"/>
              </a:solidFill>
              <a:latin typeface="仿宋" panose="02010609060101010101" pitchFamily="49" charset="-122"/>
              <a:ea typeface="仿宋" panose="02010609060101010101" pitchFamily="49" charset="-122"/>
            </a:endParaRPr>
          </a:p>
          <a:p>
            <a:pPr marL="285750" indent="-285750">
              <a:lnSpc>
                <a:spcPct val="150000"/>
              </a:lnSpc>
              <a:buFont typeface="Wingdings" panose="05000000000000000000" pitchFamily="2" charset="2"/>
              <a:buChar char="l"/>
            </a:pPr>
            <a:endParaRPr lang="zh-CN" altLang="zh-CN" sz="2000" b="1" dirty="0">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r>
              <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magnetospheric </a:t>
            </a:r>
            <a:endPar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lvl="1" indent="0">
              <a:lnSpc>
                <a:spcPct val="150000"/>
              </a:lnSpc>
              <a:buFont typeface="Wingdings" panose="05000000000000000000" charset="0"/>
              <a:buNone/>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current model：</a:t>
            </a:r>
            <a:endPar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lnSpc>
                <a:spcPct val="150000"/>
              </a:lnSpc>
              <a:buFont typeface="Wingdings" panose="05000000000000000000" charset="0"/>
              <a:buChar char="Ø"/>
            </a:pPr>
            <a:endParaRPr lang="en-US" altLang="zh-CN" sz="2000" b="1" dirty="0">
              <a:solidFill>
                <a:srgbClr val="C00000"/>
              </a:solidFill>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Composed model, eg. magnetic dipole </a:t>
            </a:r>
            <a:endPar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marL="0" lvl="1" indent="0">
              <a:lnSpc>
                <a:spcPct val="150000"/>
              </a:lnSpc>
              <a:buFont typeface="Wingdings" panose="05000000000000000000" charset="0"/>
              <a:buNone/>
            </a:pPr>
            <a:r>
              <a:rPr lang="en-US"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     radiation + </a:t>
            </a:r>
            <a:r>
              <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mn-ea"/>
              </a:rPr>
              <a:t>magnetospheric current model</a:t>
            </a:r>
            <a:endParaRPr lang="zh-CN" altLang="zh-CN" sz="20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lvl="1" indent="0">
              <a:lnSpc>
                <a:spcPct val="150000"/>
              </a:lnSpc>
              <a:buFont typeface="Wingdings" panose="05000000000000000000" charset="0"/>
              <a:buNone/>
            </a:pPr>
            <a:endParaRPr lang="zh-CN" altLang="zh-CN" sz="1350" b="1" dirty="0">
              <a:solidFill>
                <a:srgbClr val="C00000"/>
              </a:solidFill>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endParaRPr lang="zh-CN" altLang="zh-CN" sz="1350" b="1" dirty="0">
              <a:solidFill>
                <a:schemeClr val="tx1"/>
              </a:solidFill>
              <a:latin typeface="仿宋" panose="02010609060101010101" pitchFamily="49" charset="-122"/>
              <a:ea typeface="仿宋" panose="02010609060101010101" pitchFamily="49" charset="-122"/>
            </a:endParaRPr>
          </a:p>
          <a:p>
            <a:pPr indent="0">
              <a:lnSpc>
                <a:spcPct val="150000"/>
              </a:lnSpc>
              <a:buFont typeface="Wingdings" panose="05000000000000000000" pitchFamily="2" charset="2"/>
              <a:buNone/>
            </a:pPr>
            <a:endParaRPr lang="en-US" altLang="zh-CN" sz="135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标题 1"/>
          <p:cNvSpPr>
            <a:spLocks noGrp="1"/>
          </p:cNvSpPr>
          <p:nvPr>
            <p:ph type="title"/>
          </p:nvPr>
        </p:nvSpPr>
        <p:spPr>
          <a:xfrm>
            <a:off x="2361565" y="187960"/>
            <a:ext cx="5108575" cy="480695"/>
          </a:xfrm>
        </p:spPr>
        <p:txBody>
          <a:bodyPr>
            <a:noAutofit/>
          </a:bodyPr>
          <a:lstStyle/>
          <a:p>
            <a:r>
              <a:rPr lang="en-US" altLang="zh-CN" sz="1800" b="1" dirty="0">
                <a:solidFill>
                  <a:schemeClr val="tx1"/>
                </a:solidFill>
                <a:latin typeface="仿宋" panose="02010609060101010101" pitchFamily="49" charset="-122"/>
                <a:ea typeface="仿宋" panose="02010609060101010101" pitchFamily="49" charset="-122"/>
                <a:cs typeface="+mn-cs"/>
              </a:rPr>
              <a:t>    </a:t>
            </a:r>
            <a:r>
              <a:rPr lang="en-US" altLang="zh-CN" sz="21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Inclination angle evolution</a:t>
            </a:r>
            <a:br>
              <a:rPr lang="en-US" altLang="zh-CN" sz="2400" b="1" dirty="0">
                <a:solidFill>
                  <a:srgbClr val="C00000"/>
                </a:solidFill>
                <a:latin typeface="华文楷体" panose="02010600040101010101" charset="-122"/>
                <a:ea typeface="华文楷体" panose="02010600040101010101" charset="-122"/>
                <a:cs typeface="华文楷体" panose="02010600040101010101" charset="-122"/>
              </a:rPr>
            </a:br>
            <a:endParaRPr lang="en-US" altLang="zh-CN" sz="2400" b="1" dirty="0">
              <a:solidFill>
                <a:srgbClr val="C00000"/>
              </a:solidFill>
              <a:latin typeface="华文楷体" panose="02010600040101010101" charset="-122"/>
              <a:ea typeface="华文楷体" panose="02010600040101010101" charset="-122"/>
              <a:cs typeface="华文楷体" panose="02010600040101010101" charset="-122"/>
            </a:endParaRPr>
          </a:p>
        </p:txBody>
      </p:sp>
      <p:graphicFrame>
        <p:nvGraphicFramePr>
          <p:cNvPr id="2" name="对象 -2147482624"/>
          <p:cNvGraphicFramePr>
            <a:graphicFrameLocks noChangeAspect="1"/>
          </p:cNvGraphicFramePr>
          <p:nvPr>
            <p:custDataLst>
              <p:tags r:id="rId1"/>
            </p:custDataLst>
          </p:nvPr>
        </p:nvGraphicFramePr>
        <p:xfrm>
          <a:off x="2267585" y="1628775"/>
          <a:ext cx="2032635" cy="864235"/>
        </p:xfrm>
        <a:graphic>
          <a:graphicData uri="http://schemas.openxmlformats.org/presentationml/2006/ole">
            <mc:AlternateContent xmlns:mc="http://schemas.openxmlformats.org/markup-compatibility/2006">
              <mc:Choice xmlns:v="urn:schemas-microsoft-com:vml" Requires="v">
                <p:oleObj spid="_x0000_s3076" name="" r:id="rId2" imgW="1854200" imgH="838200" progId="Equation.DSMT4">
                  <p:embed/>
                </p:oleObj>
              </mc:Choice>
              <mc:Fallback>
                <p:oleObj name="" r:id="rId2" imgW="1854200" imgH="838200" progId="Equation.DSMT4">
                  <p:embed/>
                  <p:pic>
                    <p:nvPicPr>
                      <p:cNvPr id="0" name="图片 3075"/>
                      <p:cNvPicPr/>
                      <p:nvPr/>
                    </p:nvPicPr>
                    <p:blipFill>
                      <a:blip r:embed="rId3"/>
                      <a:stretch>
                        <a:fillRect/>
                      </a:stretch>
                    </p:blipFill>
                    <p:spPr>
                      <a:xfrm>
                        <a:off x="2267585" y="1628775"/>
                        <a:ext cx="2032635" cy="864235"/>
                      </a:xfrm>
                      <a:prstGeom prst="rect">
                        <a:avLst/>
                      </a:prstGeom>
                      <a:noFill/>
                      <a:ln w="38100">
                        <a:noFill/>
                        <a:miter/>
                      </a:ln>
                    </p:spPr>
                  </p:pic>
                </p:oleObj>
              </mc:Fallback>
            </mc:AlternateContent>
          </a:graphicData>
        </a:graphic>
      </p:graphicFrame>
      <p:graphicFrame>
        <p:nvGraphicFramePr>
          <p:cNvPr id="3" name="对象 -2147482548"/>
          <p:cNvGraphicFramePr>
            <a:graphicFrameLocks noChangeAspect="1"/>
          </p:cNvGraphicFramePr>
          <p:nvPr>
            <p:custDataLst>
              <p:tags r:id="rId4"/>
            </p:custDataLst>
          </p:nvPr>
        </p:nvGraphicFramePr>
        <p:xfrm>
          <a:off x="1619091" y="2997041"/>
          <a:ext cx="1907858" cy="863918"/>
        </p:xfrm>
        <a:graphic>
          <a:graphicData uri="http://schemas.openxmlformats.org/presentationml/2006/ole">
            <mc:AlternateContent xmlns:mc="http://schemas.openxmlformats.org/markup-compatibility/2006">
              <mc:Choice xmlns:v="urn:schemas-microsoft-com:vml" Requires="v">
                <p:oleObj spid="_x0000_s4" name="" r:id="rId5" imgW="1854200" imgH="838200" progId="Equation.DSMT4">
                  <p:embed/>
                </p:oleObj>
              </mc:Choice>
              <mc:Fallback>
                <p:oleObj name="" r:id="rId5" imgW="1854200" imgH="838200" progId="Equation.DSMT4">
                  <p:embed/>
                  <p:pic>
                    <p:nvPicPr>
                      <p:cNvPr id="0" name="图片 3"/>
                      <p:cNvPicPr/>
                      <p:nvPr/>
                    </p:nvPicPr>
                    <p:blipFill>
                      <a:blip r:embed="rId6"/>
                      <a:stretch>
                        <a:fillRect/>
                      </a:stretch>
                    </p:blipFill>
                    <p:spPr>
                      <a:xfrm>
                        <a:off x="1619091" y="2997041"/>
                        <a:ext cx="1907858" cy="863918"/>
                      </a:xfrm>
                      <a:prstGeom prst="rect">
                        <a:avLst/>
                      </a:prstGeom>
                      <a:noFill/>
                      <a:ln w="38100">
                        <a:noFill/>
                        <a:miter/>
                      </a:ln>
                    </p:spPr>
                  </p:pic>
                </p:oleObj>
              </mc:Fallback>
            </mc:AlternateContent>
          </a:graphicData>
        </a:graphic>
      </p:graphicFrame>
      <p:pic>
        <p:nvPicPr>
          <p:cNvPr id="10" name="图片 9" descr="torque"/>
          <p:cNvPicPr>
            <a:picLocks noChangeAspect="1"/>
          </p:cNvPicPr>
          <p:nvPr/>
        </p:nvPicPr>
        <p:blipFill>
          <a:blip r:embed="rId7"/>
          <a:stretch>
            <a:fillRect/>
          </a:stretch>
        </p:blipFill>
        <p:spPr>
          <a:xfrm>
            <a:off x="6070600" y="1674495"/>
            <a:ext cx="3073400" cy="3228975"/>
          </a:xfrm>
          <a:prstGeom prst="rect">
            <a:avLst/>
          </a:prstGeom>
        </p:spPr>
      </p:pic>
      <p:sp>
        <p:nvSpPr>
          <p:cNvPr id="11" name="文本框 10"/>
          <p:cNvSpPr txBox="1"/>
          <p:nvPr/>
        </p:nvSpPr>
        <p:spPr>
          <a:xfrm>
            <a:off x="6346825" y="5055870"/>
            <a:ext cx="2515870" cy="494665"/>
          </a:xfrm>
          <a:prstGeom prst="rect">
            <a:avLst/>
          </a:prstGeom>
          <a:noFill/>
        </p:spPr>
        <p:txBody>
          <a:bodyPr wrap="square" rtlCol="0">
            <a:noAutofit/>
          </a:bodyPr>
          <a:p>
            <a:r>
              <a:rPr lang="en-US" altLang="zh-CN" sz="1600">
                <a:solidFill>
                  <a:srgbClr val="C00000"/>
                </a:solidFill>
                <a:latin typeface="Times New Roman" panose="02020603050405020304" pitchFamily="18" charset="0"/>
                <a:cs typeface="Times New Roman" panose="02020603050405020304" pitchFamily="18" charset="0"/>
              </a:rPr>
              <a:t>Ra</a:t>
            </a:r>
            <a:r>
              <a:rPr lang="zh-CN" altLang="en-US" sz="1600">
                <a:solidFill>
                  <a:srgbClr val="C00000"/>
                </a:solidFill>
                <a:latin typeface="Times New Roman" panose="02020603050405020304" pitchFamily="18" charset="0"/>
                <a:cs typeface="Times New Roman" panose="02020603050405020304" pitchFamily="18" charset="0"/>
              </a:rPr>
              <a:t>diation moment diagram</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8" name="右箭头 7"/>
          <p:cNvSpPr/>
          <p:nvPr/>
        </p:nvSpPr>
        <p:spPr>
          <a:xfrm>
            <a:off x="4417536" y="1932940"/>
            <a:ext cx="331946" cy="151448"/>
          </a:xfrm>
          <a:prstGeom prst="rightArrow">
            <a:avLst>
              <a:gd name="adj1" fmla="val 396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aphicFrame>
        <p:nvGraphicFramePr>
          <p:cNvPr id="13" name="对象 12">
            <a:hlinkClick r:id="" action="ppaction://ole?verb="/>
          </p:cNvPr>
          <p:cNvGraphicFramePr>
            <a:graphicFrameLocks noChangeAspect="1"/>
          </p:cNvGraphicFramePr>
          <p:nvPr/>
        </p:nvGraphicFramePr>
        <p:xfrm>
          <a:off x="4229100" y="3348038"/>
          <a:ext cx="685800" cy="161925"/>
        </p:xfrm>
        <a:graphic>
          <a:graphicData uri="http://schemas.openxmlformats.org/presentationml/2006/ole">
            <mc:AlternateContent xmlns:mc="http://schemas.openxmlformats.org/markup-compatibility/2006">
              <mc:Choice xmlns:v="urn:schemas-microsoft-com:vml" Requires="v">
                <p:oleObj spid="_x0000_s1025" name="" r:id="rId8" imgW="914400" imgH="215900" progId="Equation.KSEE3">
                  <p:embed/>
                </p:oleObj>
              </mc:Choice>
              <mc:Fallback>
                <p:oleObj name="" r:id="rId8" imgW="914400" imgH="215900" progId="Equation.KSEE3">
                  <p:embed/>
                  <p:pic>
                    <p:nvPicPr>
                      <p:cNvPr id="0" name="图片 1024"/>
                      <p:cNvPicPr/>
                      <p:nvPr/>
                    </p:nvPicPr>
                    <p:blipFill>
                      <a:blip r:embed="rId9"/>
                      <a:stretch>
                        <a:fillRect/>
                      </a:stretch>
                    </p:blipFill>
                    <p:spPr>
                      <a:xfrm>
                        <a:off x="4229100" y="3348038"/>
                        <a:ext cx="685800" cy="161925"/>
                      </a:xfrm>
                      <a:prstGeom prst="rect">
                        <a:avLst/>
                      </a:prstGeom>
                    </p:spPr>
                  </p:pic>
                </p:oleObj>
              </mc:Fallback>
            </mc:AlternateContent>
          </a:graphicData>
        </a:graphic>
      </p:graphicFrame>
      <p:graphicFrame>
        <p:nvGraphicFramePr>
          <p:cNvPr id="9" name="对象 -2147482612"/>
          <p:cNvGraphicFramePr>
            <a:graphicFrameLocks noChangeAspect="1"/>
          </p:cNvGraphicFramePr>
          <p:nvPr>
            <p:custDataLst>
              <p:tags r:id="rId10"/>
            </p:custDataLst>
          </p:nvPr>
        </p:nvGraphicFramePr>
        <p:xfrm>
          <a:off x="4867275" y="1861185"/>
          <a:ext cx="1479550" cy="294005"/>
        </p:xfrm>
        <a:graphic>
          <a:graphicData uri="http://schemas.openxmlformats.org/presentationml/2006/ole">
            <mc:AlternateContent xmlns:mc="http://schemas.openxmlformats.org/markup-compatibility/2006">
              <mc:Choice xmlns:v="urn:schemas-microsoft-com:vml" Requires="v">
                <p:oleObj spid="_x0000_s14" name="" r:id="rId11" imgW="1079500" imgH="228600" progId="Equation.3">
                  <p:embed/>
                </p:oleObj>
              </mc:Choice>
              <mc:Fallback>
                <p:oleObj name="" r:id="rId11" imgW="1079500" imgH="228600" progId="Equation.3">
                  <p:embed/>
                  <p:pic>
                    <p:nvPicPr>
                      <p:cNvPr id="0" name="图片 13"/>
                      <p:cNvPicPr/>
                      <p:nvPr/>
                    </p:nvPicPr>
                    <p:blipFill>
                      <a:blip r:embed="rId12"/>
                      <a:stretch>
                        <a:fillRect/>
                      </a:stretch>
                    </p:blipFill>
                    <p:spPr>
                      <a:xfrm>
                        <a:off x="4867275" y="1861185"/>
                        <a:ext cx="1479550" cy="294005"/>
                      </a:xfrm>
                      <a:prstGeom prst="rect">
                        <a:avLst/>
                      </a:prstGeom>
                      <a:noFill/>
                      <a:ln w="38100">
                        <a:noFill/>
                        <a:miter/>
                      </a:ln>
                    </p:spPr>
                  </p:pic>
                </p:oleObj>
              </mc:Fallback>
            </mc:AlternateContent>
          </a:graphicData>
        </a:graphic>
      </p:graphicFrame>
      <p:sp>
        <p:nvSpPr>
          <p:cNvPr id="15" name="右箭头 14"/>
          <p:cNvSpPr/>
          <p:nvPr>
            <p:custDataLst>
              <p:tags r:id="rId13"/>
            </p:custDataLst>
          </p:nvPr>
        </p:nvSpPr>
        <p:spPr>
          <a:xfrm>
            <a:off x="4138454" y="3453289"/>
            <a:ext cx="331946" cy="151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aphicFrame>
        <p:nvGraphicFramePr>
          <p:cNvPr id="12" name="对象 -2147482608"/>
          <p:cNvGraphicFramePr>
            <a:graphicFrameLocks noChangeAspect="1"/>
          </p:cNvGraphicFramePr>
          <p:nvPr>
            <p:custDataLst>
              <p:tags r:id="rId14"/>
            </p:custDataLst>
          </p:nvPr>
        </p:nvGraphicFramePr>
        <p:xfrm>
          <a:off x="4582795" y="3299460"/>
          <a:ext cx="1403985" cy="369570"/>
        </p:xfrm>
        <a:graphic>
          <a:graphicData uri="http://schemas.openxmlformats.org/presentationml/2006/ole">
            <mc:AlternateContent xmlns:mc="http://schemas.openxmlformats.org/markup-compatibility/2006">
              <mc:Choice xmlns:v="urn:schemas-microsoft-com:vml" Requires="v">
                <p:oleObj spid="_x0000_s16" name="" r:id="rId15" imgW="1054100" imgH="228600" progId="Equation.3">
                  <p:embed/>
                </p:oleObj>
              </mc:Choice>
              <mc:Fallback>
                <p:oleObj name="" r:id="rId15" imgW="1054100" imgH="228600" progId="Equation.3">
                  <p:embed/>
                  <p:pic>
                    <p:nvPicPr>
                      <p:cNvPr id="0" name="图片 15"/>
                      <p:cNvPicPr/>
                      <p:nvPr/>
                    </p:nvPicPr>
                    <p:blipFill>
                      <a:blip r:embed="rId16"/>
                      <a:stretch>
                        <a:fillRect/>
                      </a:stretch>
                    </p:blipFill>
                    <p:spPr>
                      <a:xfrm>
                        <a:off x="4582795" y="3299460"/>
                        <a:ext cx="1403985" cy="369570"/>
                      </a:xfrm>
                      <a:prstGeom prst="rect">
                        <a:avLst/>
                      </a:prstGeom>
                      <a:noFill/>
                      <a:ln w="38100">
                        <a:noFill/>
                        <a:miter/>
                      </a:ln>
                    </p:spPr>
                  </p:pic>
                </p:oleObj>
              </mc:Fallback>
            </mc:AlternateContent>
          </a:graphicData>
        </a:graphic>
      </p:graphicFrame>
      <p:graphicFrame>
        <p:nvGraphicFramePr>
          <p:cNvPr id="17" name="对象 -2147482601"/>
          <p:cNvGraphicFramePr>
            <a:graphicFrameLocks noChangeAspect="1"/>
          </p:cNvGraphicFramePr>
          <p:nvPr>
            <p:custDataLst>
              <p:tags r:id="rId17"/>
            </p:custDataLst>
          </p:nvPr>
        </p:nvGraphicFramePr>
        <p:xfrm>
          <a:off x="1907223" y="3933190"/>
          <a:ext cx="1911191" cy="436245"/>
        </p:xfrm>
        <a:graphic>
          <a:graphicData uri="http://schemas.openxmlformats.org/presentationml/2006/ole">
            <mc:AlternateContent xmlns:mc="http://schemas.openxmlformats.org/markup-compatibility/2006">
              <mc:Choice xmlns:v="urn:schemas-microsoft-com:vml" Requires="v">
                <p:oleObj spid="_x0000_s18" name="" r:id="rId18" imgW="1828800" imgH="419100" progId="Equation.3">
                  <p:embed/>
                </p:oleObj>
              </mc:Choice>
              <mc:Fallback>
                <p:oleObj name="" r:id="rId18" imgW="1828800" imgH="419100" progId="Equation.3">
                  <p:embed/>
                  <p:pic>
                    <p:nvPicPr>
                      <p:cNvPr id="0" name="图片 16"/>
                      <p:cNvPicPr/>
                      <p:nvPr/>
                    </p:nvPicPr>
                    <p:blipFill>
                      <a:blip r:embed="rId19"/>
                      <a:stretch>
                        <a:fillRect/>
                      </a:stretch>
                    </p:blipFill>
                    <p:spPr>
                      <a:xfrm>
                        <a:off x="1907223" y="3933190"/>
                        <a:ext cx="1911191" cy="436245"/>
                      </a:xfrm>
                      <a:prstGeom prst="rect">
                        <a:avLst/>
                      </a:prstGeom>
                      <a:noFill/>
                      <a:ln w="38100">
                        <a:noFill/>
                        <a:miter/>
                      </a:ln>
                    </p:spPr>
                  </p:pic>
                </p:oleObj>
              </mc:Fallback>
            </mc:AlternateContent>
          </a:graphicData>
        </a:graphic>
      </p:graphicFrame>
      <p:sp>
        <p:nvSpPr>
          <p:cNvPr id="19" name="右箭头 18"/>
          <p:cNvSpPr/>
          <p:nvPr>
            <p:custDataLst>
              <p:tags r:id="rId20"/>
            </p:custDataLst>
          </p:nvPr>
        </p:nvSpPr>
        <p:spPr>
          <a:xfrm>
            <a:off x="4211796" y="4148773"/>
            <a:ext cx="331946" cy="151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aphicFrame>
        <p:nvGraphicFramePr>
          <p:cNvPr id="20" name="对象 19">
            <a:hlinkClick r:id="" action="ppaction://ole?verb="/>
          </p:cNvPr>
          <p:cNvGraphicFramePr>
            <a:graphicFrameLocks noChangeAspect="1"/>
          </p:cNvGraphicFramePr>
          <p:nvPr/>
        </p:nvGraphicFramePr>
        <p:xfrm>
          <a:off x="4859655" y="4365625"/>
          <a:ext cx="845185" cy="300990"/>
        </p:xfrm>
        <a:graphic>
          <a:graphicData uri="http://schemas.openxmlformats.org/presentationml/2006/ole">
            <mc:AlternateContent xmlns:mc="http://schemas.openxmlformats.org/markup-compatibility/2006">
              <mc:Choice xmlns:v="urn:schemas-microsoft-com:vml" Requires="v">
                <p:oleObj spid="_x0000_s1026" name="" r:id="rId21" imgW="558800" imgH="228600" progId="Equation.KSEE3">
                  <p:embed/>
                </p:oleObj>
              </mc:Choice>
              <mc:Fallback>
                <p:oleObj name="" r:id="rId21" imgW="558800" imgH="228600" progId="Equation.KSEE3">
                  <p:embed/>
                  <p:pic>
                    <p:nvPicPr>
                      <p:cNvPr id="0" name="图片 1025"/>
                      <p:cNvPicPr/>
                      <p:nvPr/>
                    </p:nvPicPr>
                    <p:blipFill>
                      <a:blip r:embed="rId22"/>
                      <a:stretch>
                        <a:fillRect/>
                      </a:stretch>
                    </p:blipFill>
                    <p:spPr>
                      <a:xfrm>
                        <a:off x="4859655" y="4365625"/>
                        <a:ext cx="845185" cy="300990"/>
                      </a:xfrm>
                      <a:prstGeom prst="rect">
                        <a:avLst/>
                      </a:prstGeom>
                    </p:spPr>
                  </p:pic>
                </p:oleObj>
              </mc:Fallback>
            </mc:AlternateContent>
          </a:graphicData>
        </a:graphic>
      </p:graphicFrame>
      <p:graphicFrame>
        <p:nvGraphicFramePr>
          <p:cNvPr id="21" name="对象 -2147482533"/>
          <p:cNvGraphicFramePr>
            <a:graphicFrameLocks noChangeAspect="1"/>
          </p:cNvGraphicFramePr>
          <p:nvPr>
            <p:custDataLst>
              <p:tags r:id="rId23"/>
            </p:custDataLst>
          </p:nvPr>
        </p:nvGraphicFramePr>
        <p:xfrm>
          <a:off x="3348355" y="5055553"/>
          <a:ext cx="2243138" cy="802958"/>
        </p:xfrm>
        <a:graphic>
          <a:graphicData uri="http://schemas.openxmlformats.org/presentationml/2006/ole">
            <mc:AlternateContent xmlns:mc="http://schemas.openxmlformats.org/markup-compatibility/2006">
              <mc:Choice xmlns:v="urn:schemas-microsoft-com:vml" Requires="v">
                <p:oleObj spid="_x0000_s22" name="" r:id="rId24" imgW="2311400" imgH="838200" progId="Equation.DSMT4">
                  <p:embed/>
                </p:oleObj>
              </mc:Choice>
              <mc:Fallback>
                <p:oleObj name="" r:id="rId24" imgW="2311400" imgH="838200" progId="Equation.DSMT4">
                  <p:embed/>
                  <p:pic>
                    <p:nvPicPr>
                      <p:cNvPr id="0" name="图片 19"/>
                      <p:cNvPicPr/>
                      <p:nvPr/>
                    </p:nvPicPr>
                    <p:blipFill>
                      <a:blip r:embed="rId25"/>
                      <a:stretch>
                        <a:fillRect/>
                      </a:stretch>
                    </p:blipFill>
                    <p:spPr>
                      <a:xfrm>
                        <a:off x="3348355" y="5055553"/>
                        <a:ext cx="2243138" cy="802958"/>
                      </a:xfrm>
                      <a:prstGeom prst="rect">
                        <a:avLst/>
                      </a:prstGeom>
                      <a:noFill/>
                      <a:ln w="38100">
                        <a:noFill/>
                        <a:miter/>
                      </a:ln>
                    </p:spPr>
                  </p:pic>
                </p:oleObj>
              </mc:Fallback>
            </mc:AlternateContent>
          </a:graphicData>
        </a:graphic>
      </p:graphicFrame>
      <p:graphicFrame>
        <p:nvGraphicFramePr>
          <p:cNvPr id="23" name="对象 -2147482601"/>
          <p:cNvGraphicFramePr>
            <a:graphicFrameLocks noChangeAspect="1"/>
          </p:cNvGraphicFramePr>
          <p:nvPr>
            <p:custDataLst>
              <p:tags r:id="rId26"/>
            </p:custDataLst>
          </p:nvPr>
        </p:nvGraphicFramePr>
        <p:xfrm>
          <a:off x="4716145" y="3985895"/>
          <a:ext cx="1363345" cy="353060"/>
        </p:xfrm>
        <a:graphic>
          <a:graphicData uri="http://schemas.openxmlformats.org/presentationml/2006/ole">
            <mc:AlternateContent xmlns:mc="http://schemas.openxmlformats.org/markup-compatibility/2006">
              <mc:Choice xmlns:v="urn:schemas-microsoft-com:vml" Requires="v">
                <p:oleObj spid="_x0000_s24" name="" r:id="rId27" imgW="927100" imgH="203200" progId="Equation.3">
                  <p:embed/>
                </p:oleObj>
              </mc:Choice>
              <mc:Fallback>
                <p:oleObj name="" r:id="rId27" imgW="927100" imgH="203200" progId="Equation.3">
                  <p:embed/>
                  <p:pic>
                    <p:nvPicPr>
                      <p:cNvPr id="0" name="图片 22"/>
                      <p:cNvPicPr/>
                      <p:nvPr/>
                    </p:nvPicPr>
                    <p:blipFill>
                      <a:blip r:embed="rId28"/>
                      <a:stretch>
                        <a:fillRect/>
                      </a:stretch>
                    </p:blipFill>
                    <p:spPr>
                      <a:xfrm>
                        <a:off x="4716145" y="3985895"/>
                        <a:ext cx="1363345" cy="353060"/>
                      </a:xfrm>
                      <a:prstGeom prst="rect">
                        <a:avLst/>
                      </a:prstGeom>
                      <a:noFill/>
                      <a:ln w="38100">
                        <a:noFill/>
                        <a:miter/>
                      </a:ln>
                    </p:spPr>
                  </p:pic>
                </p:oleObj>
              </mc:Fallback>
            </mc:AlternateContent>
          </a:graphicData>
        </a:graphic>
      </p:graphicFrame>
      <p:graphicFrame>
        <p:nvGraphicFramePr>
          <p:cNvPr id="25" name="对象 -2147482599"/>
          <p:cNvGraphicFramePr>
            <a:graphicFrameLocks noChangeAspect="1"/>
          </p:cNvGraphicFramePr>
          <p:nvPr>
            <p:custDataLst>
              <p:tags r:id="rId29"/>
            </p:custDataLst>
          </p:nvPr>
        </p:nvGraphicFramePr>
        <p:xfrm>
          <a:off x="3610134" y="4703286"/>
          <a:ext cx="1105853" cy="281940"/>
        </p:xfrm>
        <a:graphic>
          <a:graphicData uri="http://schemas.openxmlformats.org/presentationml/2006/ole">
            <mc:AlternateContent xmlns:mc="http://schemas.openxmlformats.org/markup-compatibility/2006">
              <mc:Choice xmlns:v="urn:schemas-microsoft-com:vml" Requires="v">
                <p:oleObj spid="_x0000_s26" name="" r:id="rId30" imgW="939800" imgH="241300" progId="Equation.3">
                  <p:embed/>
                </p:oleObj>
              </mc:Choice>
              <mc:Fallback>
                <p:oleObj name="" r:id="rId30" imgW="939800" imgH="241300" progId="Equation.3">
                  <p:embed/>
                  <p:pic>
                    <p:nvPicPr>
                      <p:cNvPr id="0" name="图片 23"/>
                      <p:cNvPicPr/>
                      <p:nvPr/>
                    </p:nvPicPr>
                    <p:blipFill>
                      <a:blip r:embed="rId31"/>
                      <a:stretch>
                        <a:fillRect/>
                      </a:stretch>
                    </p:blipFill>
                    <p:spPr>
                      <a:xfrm>
                        <a:off x="3610134" y="4703286"/>
                        <a:ext cx="1105853" cy="281940"/>
                      </a:xfrm>
                      <a:prstGeom prst="rect">
                        <a:avLst/>
                      </a:prstGeom>
                      <a:noFill/>
                      <a:ln w="38100">
                        <a:noFill/>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4642" y="1096760"/>
            <a:ext cx="7705813" cy="518096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Internal origin</a:t>
            </a:r>
            <a:endParaRPr lang="zh-CN" altLang="zh-CN"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lnSpc>
                <a:spcPct val="150000"/>
              </a:lnSpc>
              <a:buFont typeface="Wingdings" panose="05000000000000000000" charset="0"/>
              <a:buChar char="Ø"/>
            </a:pPr>
            <a:r>
              <a:rPr lang="zh-CN" altLang="zh-CN" sz="135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Free precession: </a:t>
            </a:r>
            <a:r>
              <a:rPr lang="zh-CN" altLang="zh-CN" sz="1350" b="1" dirty="0">
                <a:solidFill>
                  <a:srgbClr val="00B0F0"/>
                </a:solidFill>
                <a:latin typeface="Times New Roman" panose="02020603050405020304" pitchFamily="18" charset="0"/>
                <a:ea typeface="仿宋" panose="02010609060101010101" pitchFamily="49" charset="-122"/>
                <a:cs typeface="Times New Roman" panose="02020603050405020304" pitchFamily="18" charset="0"/>
              </a:rPr>
              <a:t>non-spherical, no dissipation; The spin axis also precesses around symmetry axis, and the precession process will affect the evolution of magnetic inclination, including the magnitude and direction of magnetic inclination change. The magnetic inclination increases and decreases alternately.</a:t>
            </a:r>
            <a:endParaRPr lang="zh-CN" altLang="zh-CN" sz="1350" b="1" dirty="0">
              <a:solidFill>
                <a:srgbClr val="00B0F0"/>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lnSpc>
                <a:spcPct val="150000"/>
              </a:lnSpc>
              <a:buFont typeface="Wingdings" panose="05000000000000000000" charset="0"/>
              <a:buChar char="Ø"/>
            </a:pPr>
            <a:r>
              <a:rPr lang="zh-CN" altLang="zh-CN" sz="135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Internal dissipation</a:t>
            </a:r>
            <a:r>
              <a:rPr lang="zh-CN" altLang="zh-CN" sz="1350" b="1" dirty="0">
                <a:gradFill>
                  <a:gsLst>
                    <a:gs pos="0">
                      <a:srgbClr val="007BD3"/>
                    </a:gs>
                    <a:gs pos="100000">
                      <a:srgbClr val="034373"/>
                    </a:gs>
                  </a:gsLst>
                  <a:lin scaled="0"/>
                </a:gradFill>
                <a:latin typeface="Times New Roman" panose="02020603050405020304" pitchFamily="18" charset="0"/>
                <a:ea typeface="仿宋" panose="02010609060101010101" pitchFamily="49" charset="-122"/>
                <a:cs typeface="Times New Roman" panose="02020603050405020304" pitchFamily="18" charset="0"/>
              </a:rPr>
              <a:t>: early evolution；</a:t>
            </a:r>
            <a:endParaRPr lang="zh-CN" altLang="zh-CN" sz="1350" b="1" dirty="0">
              <a:gradFill>
                <a:gsLst>
                  <a:gs pos="0">
                    <a:srgbClr val="007BD3"/>
                  </a:gs>
                  <a:gs pos="100000">
                    <a:srgbClr val="034373"/>
                  </a:gs>
                </a:gsLst>
                <a:lin scaled="0"/>
              </a:gradFill>
              <a:latin typeface="Times New Roman" panose="02020603050405020304" pitchFamily="18" charset="0"/>
              <a:ea typeface="仿宋" panose="02010609060101010101" pitchFamily="49" charset="-122"/>
              <a:cs typeface="Times New Roman" panose="02020603050405020304" pitchFamily="18" charset="0"/>
            </a:endParaRPr>
          </a:p>
          <a:p>
            <a:pPr lvl="1" indent="0">
              <a:lnSpc>
                <a:spcPct val="150000"/>
              </a:lnSpc>
              <a:buFont typeface="Wingdings" panose="05000000000000000000" charset="0"/>
              <a:buNone/>
            </a:pP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Inclination angle evolution of young pulsars is effected</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by neutrino cooling, external electromagnetic forque and internal dissipation.</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endParaRPr lang="zh-CN" altLang="zh-CN" sz="1350" b="1" dirty="0">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endParaRPr lang="zh-CN" altLang="zh-CN" sz="1350" b="1" dirty="0">
              <a:latin typeface="仿宋" panose="02010609060101010101" pitchFamily="49" charset="-122"/>
              <a:ea typeface="仿宋" panose="02010609060101010101" pitchFamily="49" charset="-122"/>
            </a:endParaRPr>
          </a:p>
          <a:p>
            <a:pPr marL="742950" lvl="1" indent="-285750">
              <a:lnSpc>
                <a:spcPct val="150000"/>
              </a:lnSpc>
              <a:buFont typeface="Wingdings" panose="05000000000000000000" charset="0"/>
              <a:buChar char="Ø"/>
            </a:pPr>
            <a:r>
              <a:rPr lang="zh-CN" altLang="zh-CN" sz="135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Double magnetic dipole model:</a:t>
            </a:r>
            <a:r>
              <a:rPr lang="zh-CN" altLang="zh-CN" sz="1350" b="1" dirty="0">
                <a:solidFill>
                  <a:schemeClr val="tx1"/>
                </a:solidFill>
                <a:latin typeface="仿宋" panose="02010609060101010101" pitchFamily="49" charset="-122"/>
                <a:ea typeface="仿宋" panose="02010609060101010101" pitchFamily="49" charset="-122"/>
              </a:rPr>
              <a:t>：</a:t>
            </a:r>
            <a:r>
              <a:rPr lang="en-US" altLang="zh-CN" sz="1350" b="1" dirty="0">
                <a:solidFill>
                  <a:schemeClr val="tx1"/>
                </a:solidFill>
                <a:latin typeface="仿宋" panose="02010609060101010101" pitchFamily="49" charset="-122"/>
                <a:ea typeface="仿宋" panose="02010609060101010101" pitchFamily="49" charset="-122"/>
              </a:rPr>
              <a:t>  </a:t>
            </a: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Fossil magnetic field generated by rotation effect </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of charged sphere;</a:t>
            </a:r>
            <a:r>
              <a:rPr lang="en-US" altLang="zh-CN" sz="1350" b="1" dirty="0">
                <a:solidFill>
                  <a:schemeClr val="tx1"/>
                </a:solidFill>
                <a:latin typeface="仿宋" panose="02010609060101010101" pitchFamily="49" charset="-122"/>
                <a:ea typeface="仿宋" panose="02010609060101010101" pitchFamily="49" charset="-122"/>
              </a:rPr>
              <a:t>                     </a:t>
            </a: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Induced field generated by paramagnetic magnetization.</a:t>
            </a:r>
            <a:r>
              <a:rPr lang="zh-CN" altLang="en-US" sz="1350" b="1" dirty="0">
                <a:solidFill>
                  <a:schemeClr val="tx1"/>
                </a:solidFill>
                <a:latin typeface="仿宋" panose="02010609060101010101" pitchFamily="49" charset="-122"/>
                <a:ea typeface="仿宋" panose="02010609060101010101" pitchFamily="49" charset="-122"/>
              </a:rPr>
              <a:t> </a:t>
            </a:r>
            <a:r>
              <a:rPr lang="en-US" altLang="zh-CN" sz="1350" b="1" dirty="0">
                <a:solidFill>
                  <a:schemeClr val="tx1"/>
                </a:solidFill>
                <a:latin typeface="仿宋" panose="02010609060101010101" pitchFamily="49" charset="-122"/>
                <a:ea typeface="仿宋" panose="02010609060101010101" pitchFamily="49" charset="-122"/>
              </a:rPr>
              <a:t>              </a:t>
            </a:r>
            <a:r>
              <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rPr>
              <a:t>  </a:t>
            </a:r>
            <a:endParaRPr lang="en-US" altLang="zh-CN" sz="1350" b="1" dirty="0">
              <a:gradFill>
                <a:gsLst>
                  <a:gs pos="0">
                    <a:srgbClr val="007BD3"/>
                  </a:gs>
                  <a:gs pos="100000">
                    <a:srgbClr val="034373"/>
                  </a:gs>
                </a:gsLst>
                <a:lin scaled="0"/>
              </a:gradFill>
              <a:latin typeface="仿宋" panose="02010609060101010101" pitchFamily="49" charset="-122"/>
              <a:ea typeface="仿宋" panose="02010609060101010101" pitchFamily="49" charset="-122"/>
            </a:endParaRPr>
          </a:p>
          <a:p>
            <a:pPr lvl="1" indent="0">
              <a:lnSpc>
                <a:spcPct val="150000"/>
              </a:lnSpc>
              <a:buFont typeface="Wingdings" panose="05000000000000000000" charset="0"/>
              <a:buNone/>
            </a:pPr>
            <a:endParaRPr lang="zh-CN" altLang="zh-CN" sz="1350" b="1" dirty="0">
              <a:solidFill>
                <a:schemeClr val="tx1"/>
              </a:solidFill>
              <a:latin typeface="仿宋" panose="02010609060101010101" pitchFamily="49" charset="-122"/>
              <a:ea typeface="仿宋" panose="02010609060101010101" pitchFamily="49" charset="-122"/>
            </a:endParaRPr>
          </a:p>
          <a:p>
            <a:pPr indent="0">
              <a:lnSpc>
                <a:spcPct val="150000"/>
              </a:lnSpc>
              <a:buFont typeface="Wingdings" panose="05000000000000000000" pitchFamily="2" charset="2"/>
              <a:buNone/>
            </a:pPr>
            <a:endParaRPr lang="en-US" altLang="zh-CN" sz="135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标题 1"/>
          <p:cNvSpPr>
            <a:spLocks noGrp="1"/>
          </p:cNvSpPr>
          <p:nvPr>
            <p:ph type="title"/>
          </p:nvPr>
        </p:nvSpPr>
        <p:spPr>
          <a:xfrm>
            <a:off x="3063716" y="1039178"/>
            <a:ext cx="3793331" cy="354330"/>
          </a:xfrm>
        </p:spPr>
        <p:txBody>
          <a:bodyPr>
            <a:noAutofit/>
          </a:bodyPr>
          <a:lstStyle/>
          <a:p>
            <a:r>
              <a:rPr lang="en-US" altLang="zh-CN" sz="21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Inclination angle evolution</a:t>
            </a:r>
            <a:br>
              <a:rPr lang="en-US" altLang="zh-CN" sz="1800" b="1" dirty="0">
                <a:solidFill>
                  <a:srgbClr val="C00000"/>
                </a:solidFill>
                <a:latin typeface="仿宋" panose="02010609060101010101" pitchFamily="49" charset="-122"/>
                <a:ea typeface="仿宋" panose="02010609060101010101" pitchFamily="49" charset="-122"/>
              </a:rPr>
            </a:br>
            <a:endParaRPr lang="en-US" altLang="zh-CN" sz="1800" b="1" dirty="0">
              <a:solidFill>
                <a:srgbClr val="C00000"/>
              </a:solidFill>
              <a:latin typeface="仿宋" panose="02010609060101010101" pitchFamily="49" charset="-122"/>
              <a:ea typeface="仿宋" panose="02010609060101010101" pitchFamily="49" charset="-122"/>
            </a:endParaRPr>
          </a:p>
        </p:txBody>
      </p:sp>
      <p:graphicFrame>
        <p:nvGraphicFramePr>
          <p:cNvPr id="2" name="对象 -2147482547"/>
          <p:cNvGraphicFramePr>
            <a:graphicFrameLocks noChangeAspect="1"/>
          </p:cNvGraphicFramePr>
          <p:nvPr>
            <p:custDataLst>
              <p:tags r:id="rId1"/>
            </p:custDataLst>
          </p:nvPr>
        </p:nvGraphicFramePr>
        <p:xfrm>
          <a:off x="2919413" y="3810476"/>
          <a:ext cx="1864043" cy="523399"/>
        </p:xfrm>
        <a:graphic>
          <a:graphicData uri="http://schemas.openxmlformats.org/presentationml/2006/ole">
            <mc:AlternateContent xmlns:mc="http://schemas.openxmlformats.org/markup-compatibility/2006">
              <mc:Choice xmlns:v="urn:schemas-microsoft-com:vml" Requires="v">
                <p:oleObj spid="_x0000_s8" name="" r:id="rId2" imgW="1638300" imgH="457200" progId="Equation.DSMT4">
                  <p:embed/>
                </p:oleObj>
              </mc:Choice>
              <mc:Fallback>
                <p:oleObj name="" r:id="rId2" imgW="1638300" imgH="457200" progId="Equation.DSMT4">
                  <p:embed/>
                  <p:pic>
                    <p:nvPicPr>
                      <p:cNvPr id="0" name="图片 7"/>
                      <p:cNvPicPr/>
                      <p:nvPr/>
                    </p:nvPicPr>
                    <p:blipFill>
                      <a:blip r:embed="rId3"/>
                      <a:stretch>
                        <a:fillRect/>
                      </a:stretch>
                    </p:blipFill>
                    <p:spPr>
                      <a:xfrm>
                        <a:off x="2919413" y="3810476"/>
                        <a:ext cx="1864043" cy="523399"/>
                      </a:xfrm>
                      <a:prstGeom prst="rect">
                        <a:avLst/>
                      </a:prstGeom>
                      <a:noFill/>
                      <a:ln w="38100">
                        <a:noFill/>
                        <a:miter/>
                      </a:ln>
                    </p:spPr>
                  </p:pic>
                </p:oleObj>
              </mc:Fallback>
            </mc:AlternateContent>
          </a:graphicData>
        </a:graphic>
      </p:graphicFrame>
      <p:pic>
        <p:nvPicPr>
          <p:cNvPr id="13" name="图片 12" descr="TD"/>
          <p:cNvPicPr>
            <a:picLocks noChangeAspect="1"/>
          </p:cNvPicPr>
          <p:nvPr/>
        </p:nvPicPr>
        <p:blipFill>
          <a:blip r:embed="rId4"/>
          <a:stretch>
            <a:fillRect/>
          </a:stretch>
        </p:blipFill>
        <p:spPr>
          <a:xfrm>
            <a:off x="6126956" y="2647474"/>
            <a:ext cx="2854166" cy="2714625"/>
          </a:xfrm>
          <a:prstGeom prst="rect">
            <a:avLst/>
          </a:prstGeom>
        </p:spPr>
      </p:pic>
      <p:sp>
        <p:nvSpPr>
          <p:cNvPr id="14" name="文本框 13"/>
          <p:cNvSpPr txBox="1"/>
          <p:nvPr/>
        </p:nvSpPr>
        <p:spPr>
          <a:xfrm>
            <a:off x="6365558" y="5444966"/>
            <a:ext cx="2522220" cy="275590"/>
          </a:xfrm>
          <a:prstGeom prst="rect">
            <a:avLst/>
          </a:prstGeom>
          <a:noFill/>
        </p:spPr>
        <p:txBody>
          <a:bodyPr wrap="square" rtlCol="0">
            <a:spAutoFit/>
          </a:bodyPr>
          <a:p>
            <a:r>
              <a:rPr lang="en-US" altLang="zh-CN" sz="900"/>
              <a:t>      </a:t>
            </a:r>
            <a:r>
              <a:rPr lang="en-US" altLang="zh-CN" sz="1050" b="1">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altLang="zh-CN" sz="12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mn-ea"/>
              </a:rPr>
              <a:t>Double magnetic dipole model</a:t>
            </a:r>
            <a:endParaRPr lang="zh-CN" altLang="zh-CN" sz="12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graphicFrame>
        <p:nvGraphicFramePr>
          <p:cNvPr id="15" name="对象 14">
            <a:hlinkClick r:id="" action="ppaction://ole?verb="/>
          </p:cNvPr>
          <p:cNvGraphicFramePr>
            <a:graphicFrameLocks noChangeAspect="1"/>
          </p:cNvGraphicFramePr>
          <p:nvPr/>
        </p:nvGraphicFramePr>
        <p:xfrm>
          <a:off x="761524" y="4702969"/>
          <a:ext cx="365760" cy="222885"/>
        </p:xfrm>
        <a:graphic>
          <a:graphicData uri="http://schemas.openxmlformats.org/presentationml/2006/ole">
            <mc:AlternateContent xmlns:mc="http://schemas.openxmlformats.org/markup-compatibility/2006">
              <mc:Choice xmlns:v="urn:schemas-microsoft-com:vml" Requires="v">
                <p:oleObj spid="_x0000_s2049" name="" r:id="rId5" imgW="355600" imgH="215900" progId="Equation.KSEE3">
                  <p:embed/>
                </p:oleObj>
              </mc:Choice>
              <mc:Fallback>
                <p:oleObj name="" r:id="rId5" imgW="355600" imgH="215900" progId="Equation.KSEE3">
                  <p:embed/>
                  <p:pic>
                    <p:nvPicPr>
                      <p:cNvPr id="0" name="图片 2048"/>
                      <p:cNvPicPr/>
                      <p:nvPr/>
                    </p:nvPicPr>
                    <p:blipFill>
                      <a:blip r:embed="rId6"/>
                      <a:stretch>
                        <a:fillRect/>
                      </a:stretch>
                    </p:blipFill>
                    <p:spPr>
                      <a:xfrm>
                        <a:off x="761524" y="4702969"/>
                        <a:ext cx="365760" cy="222885"/>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custDataLst>
              <p:tags r:id="rId7"/>
            </p:custDataLst>
          </p:nvPr>
        </p:nvGraphicFramePr>
        <p:xfrm>
          <a:off x="668655" y="5300186"/>
          <a:ext cx="379095" cy="222885"/>
        </p:xfrm>
        <a:graphic>
          <a:graphicData uri="http://schemas.openxmlformats.org/presentationml/2006/ole">
            <mc:AlternateContent xmlns:mc="http://schemas.openxmlformats.org/markup-compatibility/2006">
              <mc:Choice xmlns:v="urn:schemas-microsoft-com:vml" Requires="v">
                <p:oleObj spid="_x0000_s18" name="" r:id="rId8" imgW="368300" imgH="215900" progId="Equation.KSEE3">
                  <p:embed/>
                </p:oleObj>
              </mc:Choice>
              <mc:Fallback>
                <p:oleObj name="" r:id="rId8" imgW="368300" imgH="215900" progId="Equation.KSEE3">
                  <p:embed/>
                  <p:pic>
                    <p:nvPicPr>
                      <p:cNvPr id="0" name="图片 2048"/>
                      <p:cNvPicPr/>
                      <p:nvPr/>
                    </p:nvPicPr>
                    <p:blipFill>
                      <a:blip r:embed="rId9"/>
                      <a:stretch>
                        <a:fillRect/>
                      </a:stretch>
                    </p:blipFill>
                    <p:spPr>
                      <a:xfrm>
                        <a:off x="668655" y="5300186"/>
                        <a:ext cx="379095" cy="22288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7726" y="1906905"/>
            <a:ext cx="7242810" cy="3221355"/>
          </a:xfrm>
          <a:prstGeom prst="rect">
            <a:avLst/>
          </a:prstGeom>
          <a:noFill/>
        </p:spPr>
        <p:txBody>
          <a:bodyPr wrap="square" rtlCol="0">
            <a:noAutofit/>
          </a:bodyPr>
          <a:lstStyle/>
          <a:p>
            <a:pPr marL="457200" lvl="1" indent="0">
              <a:lnSpc>
                <a:spcPct val="150000"/>
              </a:lnSpc>
              <a:buFont typeface="Wingdings" panose="05000000000000000000" pitchFamily="2" charset="2"/>
              <a:buNone/>
            </a:pPr>
            <a:endParaRPr lang="en-US" altLang="zh-CN" sz="1500" b="1" dirty="0">
              <a:solidFill>
                <a:schemeClr val="tx1"/>
              </a:solidFill>
              <a:latin typeface="仿宋" panose="02010609060101010101" pitchFamily="49" charset="-122"/>
              <a:ea typeface="仿宋" panose="02010609060101010101" pitchFamily="49" charset="-122"/>
            </a:endParaRPr>
          </a:p>
        </p:txBody>
      </p:sp>
      <p:pic>
        <p:nvPicPr>
          <p:cNvPr id="10" name="图片 10" descr="A short review on the pulsar magnetic inclination angles_06"/>
          <p:cNvPicPr>
            <a:picLocks noChangeAspect="1"/>
          </p:cNvPicPr>
          <p:nvPr>
            <p:custDataLst>
              <p:tags r:id="rId1"/>
            </p:custDataLst>
          </p:nvPr>
        </p:nvPicPr>
        <p:blipFill>
          <a:blip r:embed="rId2"/>
          <a:stretch>
            <a:fillRect/>
          </a:stretch>
        </p:blipFill>
        <p:spPr>
          <a:xfrm>
            <a:off x="539750" y="1628775"/>
            <a:ext cx="8376285" cy="3919220"/>
          </a:xfrm>
          <a:prstGeom prst="rect">
            <a:avLst/>
          </a:prstGeom>
        </p:spPr>
      </p:pic>
      <p:sp>
        <p:nvSpPr>
          <p:cNvPr id="3" name="文本框 2"/>
          <p:cNvSpPr txBox="1"/>
          <p:nvPr/>
        </p:nvSpPr>
        <p:spPr>
          <a:xfrm>
            <a:off x="361950" y="188595"/>
            <a:ext cx="8511540" cy="1198880"/>
          </a:xfrm>
          <a:prstGeom prst="rect">
            <a:avLst/>
          </a:prstGeom>
          <a:noFill/>
        </p:spPr>
        <p:txBody>
          <a:bodyPr wrap="square" rtlCol="0">
            <a:spAutoFit/>
          </a:bodyPr>
          <a:p>
            <a:r>
              <a:rPr lang="zh-CN" altLang="en-US" b="1">
                <a:solidFill>
                  <a:srgbClr val="C00000"/>
                </a:solidFill>
                <a:latin typeface="Times New Roman" panose="02020603050405020304" pitchFamily="18" charset="0"/>
                <a:cs typeface="Times New Roman" panose="02020603050405020304" pitchFamily="18" charset="0"/>
              </a:rPr>
              <a:t>Rotation and inclination </a:t>
            </a:r>
            <a:r>
              <a:rPr lang="en-US" altLang="zh-CN" b="1">
                <a:solidFill>
                  <a:srgbClr val="C00000"/>
                </a:solidFill>
                <a:latin typeface="Times New Roman" panose="02020603050405020304" pitchFamily="18" charset="0"/>
                <a:cs typeface="Times New Roman" panose="02020603050405020304" pitchFamily="18" charset="0"/>
              </a:rPr>
              <a:t>angle </a:t>
            </a:r>
            <a:r>
              <a:rPr lang="zh-CN" altLang="en-US" b="1">
                <a:solidFill>
                  <a:srgbClr val="C00000"/>
                </a:solidFill>
                <a:latin typeface="Times New Roman" panose="02020603050405020304" pitchFamily="18" charset="0"/>
                <a:cs typeface="Times New Roman" panose="02020603050405020304" pitchFamily="18" charset="0"/>
              </a:rPr>
              <a:t>evolution parameters of 12 pulsars without glitch. Columns 1-6 and 10 are data from Dang et al. (2020). Column 7 </a:t>
            </a:r>
            <a:r>
              <a:rPr lang="en-US" altLang="zh-CN" b="1">
                <a:solidFill>
                  <a:srgbClr val="C00000"/>
                </a:solidFill>
                <a:latin typeface="Times New Roman" panose="02020603050405020304" pitchFamily="18" charset="0"/>
                <a:cs typeface="Times New Roman" panose="02020603050405020304" pitchFamily="18" charset="0"/>
              </a:rPr>
              <a:t>lists</a:t>
            </a:r>
            <a:r>
              <a:rPr lang="zh-CN" altLang="en-US" b="1">
                <a:solidFill>
                  <a:srgbClr val="C00000"/>
                </a:solidFill>
                <a:latin typeface="Times New Roman" panose="02020603050405020304" pitchFamily="18" charset="0"/>
                <a:cs typeface="Times New Roman" panose="02020603050405020304" pitchFamily="18" charset="0"/>
              </a:rPr>
              <a:t> the calculated </a:t>
            </a:r>
            <a:r>
              <a:rPr lang="en-US" altLang="zh-CN" b="1">
                <a:solidFill>
                  <a:srgbClr val="C00000"/>
                </a:solidFill>
                <a:latin typeface="Times New Roman" panose="02020603050405020304" pitchFamily="18" charset="0"/>
                <a:cs typeface="Times New Roman" panose="02020603050405020304" pitchFamily="18" charset="0"/>
              </a:rPr>
              <a:t>values of </a:t>
            </a:r>
            <a:r>
              <a:rPr lang="zh-CN" altLang="en-US" b="1">
                <a:solidFill>
                  <a:srgbClr val="C00000"/>
                </a:solidFill>
                <a:latin typeface="Times New Roman" panose="02020603050405020304" pitchFamily="18" charset="0"/>
                <a:cs typeface="Times New Roman" panose="02020603050405020304" pitchFamily="18" charset="0"/>
              </a:rPr>
              <a:t>characteristic age</a:t>
            </a:r>
            <a:r>
              <a:rPr lang="en-US" altLang="zh-CN" b="1">
                <a:solidFill>
                  <a:srgbClr val="C00000"/>
                </a:solidFill>
                <a:latin typeface="Times New Roman" panose="02020603050405020304" pitchFamily="18" charset="0"/>
                <a:cs typeface="Times New Roman" panose="02020603050405020304" pitchFamily="18" charset="0"/>
              </a:rPr>
              <a:t>s</a:t>
            </a:r>
            <a:r>
              <a:rPr lang="zh-CN" altLang="en-US" b="1">
                <a:solidFill>
                  <a:srgbClr val="C00000"/>
                </a:solidFill>
                <a:latin typeface="Times New Roman" panose="02020603050405020304" pitchFamily="18" charset="0"/>
                <a:cs typeface="Times New Roman" panose="02020603050405020304" pitchFamily="18" charset="0"/>
              </a:rPr>
              <a:t>; Columns 8-9 show the magnetic inclination</a:t>
            </a:r>
            <a:r>
              <a:rPr lang="en-US" altLang="zh-CN" b="1">
                <a:solidFill>
                  <a:srgbClr val="C00000"/>
                </a:solidFill>
                <a:latin typeface="Times New Roman" panose="02020603050405020304" pitchFamily="18" charset="0"/>
                <a:cs typeface="Times New Roman" panose="02020603050405020304" pitchFamily="18" charset="0"/>
              </a:rPr>
              <a:t> angles</a:t>
            </a:r>
            <a:r>
              <a:rPr lang="zh-CN" altLang="en-US" b="1">
                <a:solidFill>
                  <a:srgbClr val="C00000"/>
                </a:solidFill>
                <a:latin typeface="Times New Roman" panose="02020603050405020304" pitchFamily="18" charset="0"/>
                <a:cs typeface="Times New Roman" panose="02020603050405020304" pitchFamily="18" charset="0"/>
              </a:rPr>
              <a:t> and </a:t>
            </a:r>
            <a:r>
              <a:rPr lang="en-US" altLang="zh-CN" b="1">
                <a:solidFill>
                  <a:srgbClr val="C00000"/>
                </a:solidFill>
                <a:latin typeface="Times New Roman" panose="02020603050405020304" pitchFamily="18" charset="0"/>
                <a:cs typeface="Times New Roman" panose="02020603050405020304" pitchFamily="18" charset="0"/>
              </a:rPr>
              <a:t>their</a:t>
            </a:r>
            <a:r>
              <a:rPr lang="zh-CN" altLang="en-US" b="1">
                <a:solidFill>
                  <a:srgbClr val="C00000"/>
                </a:solidFill>
                <a:latin typeface="Times New Roman" panose="02020603050405020304" pitchFamily="18" charset="0"/>
                <a:cs typeface="Times New Roman" panose="02020603050405020304" pitchFamily="18" charset="0"/>
              </a:rPr>
              <a:t> </a:t>
            </a:r>
            <a:r>
              <a:rPr lang="en-US" altLang="zh-CN" b="1">
                <a:solidFill>
                  <a:srgbClr val="C00000"/>
                </a:solidFill>
                <a:latin typeface="Times New Roman" panose="02020603050405020304" pitchFamily="18" charset="0"/>
                <a:cs typeface="Times New Roman" panose="02020603050405020304" pitchFamily="18" charset="0"/>
              </a:rPr>
              <a:t>change </a:t>
            </a:r>
            <a:r>
              <a:rPr lang="zh-CN" altLang="en-US" b="1">
                <a:solidFill>
                  <a:srgbClr val="C00000"/>
                </a:solidFill>
                <a:latin typeface="Times New Roman" panose="02020603050405020304" pitchFamily="18" charset="0"/>
                <a:cs typeface="Times New Roman" panose="02020603050405020304" pitchFamily="18" charset="0"/>
              </a:rPr>
              <a:t>rate</a:t>
            </a:r>
            <a:r>
              <a:rPr lang="en-US" altLang="zh-CN" b="1">
                <a:solidFill>
                  <a:srgbClr val="C00000"/>
                </a:solidFill>
                <a:latin typeface="Times New Roman" panose="02020603050405020304" pitchFamily="18" charset="0"/>
                <a:cs typeface="Times New Roman" panose="02020603050405020304" pitchFamily="18" charset="0"/>
              </a:rPr>
              <a:t>s</a:t>
            </a:r>
            <a:r>
              <a:rPr lang="zh-CN" altLang="en-US" b="1">
                <a:solidFill>
                  <a:srgbClr val="C00000"/>
                </a:solidFill>
                <a:latin typeface="Times New Roman" panose="02020603050405020304" pitchFamily="18" charset="0"/>
                <a:cs typeface="Times New Roman" panose="02020603050405020304" pitchFamily="18" charset="0"/>
              </a:rPr>
              <a:t>  calculated using the vacuum model.</a:t>
            </a:r>
            <a:endParaRPr lang="zh-CN" altLang="en-US" b="1">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555875" y="5805170"/>
            <a:ext cx="4572000" cy="398780"/>
          </a:xfrm>
          <a:prstGeom prst="rect">
            <a:avLst/>
          </a:prstGeom>
          <a:noFill/>
        </p:spPr>
        <p:txBody>
          <a:bodyPr wrap="square" rtlCol="0" anchor="t">
            <a:spAutoFit/>
          </a:bodyPr>
          <a:p>
            <a:pPr marL="0" lvl="0" indent="0">
              <a:spcBef>
                <a:spcPct val="0"/>
              </a:spcBef>
              <a:buNone/>
            </a:pPr>
            <a:r>
              <a:rPr lang="en-US" altLang="zh-CN" sz="2000" b="1" dirty="0">
                <a:solidFill>
                  <a:srgbClr val="C00000"/>
                </a:solidFill>
                <a:latin typeface="Times New Roman" panose="02020603050405020304" pitchFamily="18" charset="0"/>
                <a:cs typeface="Times New Roman" panose="02020603050405020304" pitchFamily="18" charset="0"/>
                <a:sym typeface="+mn-ea"/>
              </a:rPr>
              <a:t>(Gao et al. 2023 </a:t>
            </a:r>
            <a:r>
              <a:rPr lang="en-US" altLang="zh-CN" sz="2000" b="1" dirty="0">
                <a:solidFill>
                  <a:srgbClr val="C00000"/>
                </a:solidFill>
                <a:latin typeface="Times New Roman" panose="02020603050405020304" pitchFamily="18" charset="0"/>
                <a:cs typeface="Times New Roman" panose="02020603050405020304" pitchFamily="18" charset="0"/>
                <a:sym typeface="+mn-ea"/>
              </a:rPr>
              <a:t>RAA)</a:t>
            </a:r>
            <a:endParaRPr lang="en-US" altLang="zh-CN" sz="2000" b="1" dirty="0">
              <a:solidFill>
                <a:srgbClr val="C00000"/>
              </a:solidFill>
              <a:latin typeface="Times New Roman" panose="02020603050405020304" pitchFamily="18" charset="0"/>
              <a:cs typeface="Times New Roman" panose="02020603050405020304" pitchFamily="18" charset="0"/>
              <a:sym typeface="+mn-ea"/>
            </a:endParaRPr>
          </a:p>
        </p:txBody>
      </p:sp>
      <p:sp>
        <p:nvSpPr>
          <p:cNvPr id="8" name="灯片编号占位符 7"/>
          <p:cNvSpPr>
            <a:spLocks noGrp="1"/>
          </p:cNvSpPr>
          <p:nvPr>
            <p:ph type="sldNum" sz="quarter" idx="12"/>
          </p:nvPr>
        </p:nvSpPr>
        <p:spPr/>
        <p:txBody>
          <a:bodyPr/>
          <a:p>
            <a:fld id="{0C913308-F349-4B6D-A68A-DD1791B4A57B}" type="slidenum">
              <a:rPr lang="zh-CN" altLang="en-US" smtClean="0"/>
            </a:fld>
            <a:endParaRPr lang="zh-CN" altLang="en-US"/>
          </a:p>
        </p:txBody>
      </p:sp>
      <p:sp>
        <p:nvSpPr>
          <p:cNvPr id="4" name="页脚占位符 3"/>
          <p:cNvSpPr>
            <a:spLocks noGrp="1"/>
          </p:cNvSpPr>
          <p:nvPr>
            <p:ph type="ftr" sz="quarter" idx="11"/>
          </p:nvPr>
        </p:nvSpPr>
        <p:spPr/>
        <p:txBody>
          <a:bodyPr/>
          <a:p>
            <a:r>
              <a:rPr lang="zh-CN" altLang="en-US"/>
              <a:t>1</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7726" y="1906905"/>
            <a:ext cx="7242810" cy="3221355"/>
          </a:xfrm>
          <a:prstGeom prst="rect">
            <a:avLst/>
          </a:prstGeom>
          <a:noFill/>
        </p:spPr>
        <p:txBody>
          <a:bodyPr wrap="square" rtlCol="0">
            <a:noAutofit/>
          </a:bodyPr>
          <a:lstStyle/>
          <a:p>
            <a:pPr marL="457200" lvl="1" indent="0">
              <a:lnSpc>
                <a:spcPct val="150000"/>
              </a:lnSpc>
              <a:buFont typeface="Wingdings" panose="05000000000000000000" pitchFamily="2" charset="2"/>
              <a:buNone/>
            </a:pPr>
            <a:endParaRPr lang="en-US" altLang="zh-CN" sz="1500" b="1" dirty="0">
              <a:solidFill>
                <a:schemeClr val="tx1"/>
              </a:solidFill>
              <a:latin typeface="仿宋" panose="02010609060101010101" pitchFamily="49" charset="-122"/>
              <a:ea typeface="仿宋" panose="02010609060101010101" pitchFamily="49" charset="-122"/>
            </a:endParaRPr>
          </a:p>
        </p:txBody>
      </p:sp>
      <p:pic>
        <p:nvPicPr>
          <p:cNvPr id="13" name="图片 13" descr="222"/>
          <p:cNvPicPr>
            <a:picLocks noChangeAspect="1"/>
          </p:cNvPicPr>
          <p:nvPr>
            <p:custDataLst>
              <p:tags r:id="rId1"/>
            </p:custDataLst>
          </p:nvPr>
        </p:nvPicPr>
        <p:blipFill>
          <a:blip r:embed="rId2"/>
          <a:stretch>
            <a:fillRect/>
          </a:stretch>
        </p:blipFill>
        <p:spPr>
          <a:xfrm>
            <a:off x="467360" y="1906905"/>
            <a:ext cx="7891780" cy="4620895"/>
          </a:xfrm>
          <a:prstGeom prst="rect">
            <a:avLst/>
          </a:prstGeom>
        </p:spPr>
      </p:pic>
      <p:sp>
        <p:nvSpPr>
          <p:cNvPr id="2" name="文本框 1"/>
          <p:cNvSpPr txBox="1"/>
          <p:nvPr/>
        </p:nvSpPr>
        <p:spPr>
          <a:xfrm>
            <a:off x="621665" y="116840"/>
            <a:ext cx="7479030" cy="1337945"/>
          </a:xfrm>
          <a:prstGeom prst="rect">
            <a:avLst/>
          </a:prstGeom>
          <a:noFill/>
        </p:spPr>
        <p:txBody>
          <a:bodyPr wrap="square" rtlCol="0">
            <a:spAutoFit/>
          </a:bodyPr>
          <a:p>
            <a:pPr indent="0" fontAlgn="auto">
              <a:lnSpc>
                <a:spcPct val="150000"/>
              </a:lnSpc>
            </a:pPr>
            <a:r>
              <a:rPr lang="en-US" altLang="zh-CN" b="1">
                <a:solidFill>
                  <a:srgbClr val="C00000"/>
                </a:solidFill>
                <a:latin typeface="+mn-ea"/>
                <a:cs typeface="+mn-ea"/>
              </a:rPr>
              <a:t>Evolutions of rotation frequencies and their first derivatives with time for pulsars </a:t>
            </a:r>
            <a:r>
              <a:rPr lang="zh-CN" altLang="en-US" b="1">
                <a:solidFill>
                  <a:srgbClr val="C00000"/>
                </a:solidFill>
                <a:latin typeface="+mn-ea"/>
                <a:cs typeface="+mn-ea"/>
              </a:rPr>
              <a:t>J0157+6212, J1743-3150, J1857+0526</a:t>
            </a:r>
            <a:r>
              <a:rPr lang="en-US" altLang="zh-CN" b="1">
                <a:solidFill>
                  <a:srgbClr val="C00000"/>
                </a:solidFill>
                <a:latin typeface="+mn-ea"/>
                <a:cs typeface="+mn-ea"/>
              </a:rPr>
              <a:t>. </a:t>
            </a:r>
            <a:r>
              <a:rPr lang="en-US" altLang="zh-CN" b="1">
                <a:solidFill>
                  <a:srgbClr val="C00000"/>
                </a:solidFill>
                <a:latin typeface="Times New Roman" panose="02020603050405020304" pitchFamily="18" charset="0"/>
                <a:cs typeface="Times New Roman" panose="02020603050405020304" pitchFamily="18" charset="0"/>
              </a:rPr>
              <a:t>The time scale for inclination angle is</a:t>
            </a:r>
            <a:r>
              <a:rPr lang="en-US" altLang="zh-CN" b="1">
                <a:solidFill>
                  <a:srgbClr val="C00000"/>
                </a:solidFill>
                <a:latin typeface="+mn-ea"/>
                <a:cs typeface="+mn-ea"/>
              </a:rPr>
              <a:t> </a:t>
            </a:r>
            <a:r>
              <a:rPr lang="en-US" altLang="zh-CN" sz="1350"/>
              <a:t>           </a:t>
            </a:r>
            <a:endParaRPr lang="zh-CN" altLang="en-US" sz="1350"/>
          </a:p>
        </p:txBody>
      </p:sp>
      <p:graphicFrame>
        <p:nvGraphicFramePr>
          <p:cNvPr id="4" name="对象 3">
            <a:hlinkClick r:id="" action="ppaction://ole?verb="/>
          </p:cNvPr>
          <p:cNvGraphicFramePr>
            <a:graphicFrameLocks noChangeAspect="1"/>
          </p:cNvGraphicFramePr>
          <p:nvPr/>
        </p:nvGraphicFramePr>
        <p:xfrm>
          <a:off x="3996690" y="1052830"/>
          <a:ext cx="1150620" cy="391160"/>
        </p:xfrm>
        <a:graphic>
          <a:graphicData uri="http://schemas.openxmlformats.org/presentationml/2006/ole">
            <mc:AlternateContent xmlns:mc="http://schemas.openxmlformats.org/markup-compatibility/2006">
              <mc:Choice xmlns:v="urn:schemas-microsoft-com:vml" Requires="v">
                <p:oleObj spid="_x0000_s3073" name="" r:id="rId3" imgW="673100" imgH="228600" progId="Equation.KSEE3">
                  <p:embed/>
                </p:oleObj>
              </mc:Choice>
              <mc:Fallback>
                <p:oleObj name="" r:id="rId3" imgW="673100" imgH="228600" progId="Equation.KSEE3">
                  <p:embed/>
                  <p:pic>
                    <p:nvPicPr>
                      <p:cNvPr id="0" name="图片 3072"/>
                      <p:cNvPicPr/>
                      <p:nvPr/>
                    </p:nvPicPr>
                    <p:blipFill>
                      <a:blip r:embed="rId4"/>
                      <a:stretch>
                        <a:fillRect/>
                      </a:stretch>
                    </p:blipFill>
                    <p:spPr>
                      <a:xfrm>
                        <a:off x="3996690" y="1052830"/>
                        <a:ext cx="1150620" cy="391160"/>
                      </a:xfrm>
                      <a:prstGeom prst="rect">
                        <a:avLst/>
                      </a:prstGeom>
                    </p:spPr>
                  </p:pic>
                </p:oleObj>
              </mc:Fallback>
            </mc:AlternateContent>
          </a:graphicData>
        </a:graphic>
      </p:graphicFrame>
      <p:sp>
        <p:nvSpPr>
          <p:cNvPr id="8" name="灯片编号占位符 7"/>
          <p:cNvSpPr>
            <a:spLocks noGrp="1"/>
          </p:cNvSpPr>
          <p:nvPr>
            <p:ph type="sldNum" sz="quarter" idx="12"/>
          </p:nvPr>
        </p:nvSpPr>
        <p:spPr/>
        <p:txBody>
          <a:bodyPr/>
          <a:p>
            <a:fld id="{0C913308-F349-4B6D-A68A-DD1791B4A57B}" type="slidenum">
              <a:rPr lang="zh-CN" altLang="en-US" smtClean="0"/>
            </a:fld>
            <a:endParaRPr lang="zh-CN" altLang="en-US"/>
          </a:p>
        </p:txBody>
      </p:sp>
      <p:pic>
        <p:nvPicPr>
          <p:cNvPr id="3" name="图片 2"/>
          <p:cNvPicPr>
            <a:picLocks noChangeAspect="1"/>
          </p:cNvPicPr>
          <p:nvPr>
            <p:custDataLst>
              <p:tags r:id="rId5"/>
            </p:custDataLst>
          </p:nvPr>
        </p:nvPicPr>
        <p:blipFill>
          <a:blip r:embed="rId6"/>
          <a:stretch>
            <a:fillRect/>
          </a:stretch>
        </p:blipFill>
        <p:spPr>
          <a:xfrm>
            <a:off x="2195195" y="1392555"/>
            <a:ext cx="1498600" cy="51435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4067810" y="1443990"/>
            <a:ext cx="2120900" cy="584200"/>
          </a:xfrm>
          <a:prstGeom prst="rect">
            <a:avLst/>
          </a:prstGeom>
        </p:spPr>
      </p:pic>
      <p:sp>
        <p:nvSpPr>
          <p:cNvPr id="7" name="页脚占位符 6"/>
          <p:cNvSpPr>
            <a:spLocks noGrp="1"/>
          </p:cNvSpPr>
          <p:nvPr>
            <p:ph type="ftr" sz="quarter" idx="11"/>
          </p:nvPr>
        </p:nvSpPr>
        <p:spPr/>
        <p:txBody>
          <a:bodyPr/>
          <a:p>
            <a:r>
              <a:rPr lang="zh-CN" altLang="en-US"/>
              <a:t>1</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2627517" y="460687"/>
            <a:ext cx="6696959"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ea typeface="宋体" panose="02010600030101010101" pitchFamily="2" charset="-122"/>
              </a:defRPr>
            </a:lvl1pPr>
            <a:lvl2pPr marL="742950" indent="-285750">
              <a:defRPr sz="800">
                <a:solidFill>
                  <a:schemeClr val="tx1"/>
                </a:solidFill>
                <a:latin typeface="Times New Roman" panose="02020603050405020304" pitchFamily="18" charset="0"/>
                <a:ea typeface="宋体" panose="02010600030101010101" pitchFamily="2" charset="-122"/>
              </a:defRPr>
            </a:lvl2pPr>
            <a:lvl3pPr marL="1143000" indent="-228600">
              <a:defRPr sz="800">
                <a:solidFill>
                  <a:schemeClr val="tx1"/>
                </a:solidFill>
                <a:latin typeface="Times New Roman" panose="02020603050405020304" pitchFamily="18" charset="0"/>
                <a:ea typeface="宋体" panose="02010600030101010101" pitchFamily="2" charset="-122"/>
              </a:defRPr>
            </a:lvl3pPr>
            <a:lvl4pPr marL="1600200" indent="-228600">
              <a:defRPr sz="800">
                <a:solidFill>
                  <a:schemeClr val="tx1"/>
                </a:solidFill>
                <a:latin typeface="Times New Roman" panose="02020603050405020304" pitchFamily="18" charset="0"/>
                <a:ea typeface="宋体" panose="02010600030101010101" pitchFamily="2" charset="-122"/>
              </a:defRPr>
            </a:lvl4pPr>
            <a:lvl5pPr marL="2057400" indent="-22860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4000" b="1">
                <a:solidFill>
                  <a:schemeClr val="bg1"/>
                </a:solidFill>
                <a:latin typeface="华文仿宋" panose="02010600040101010101" charset="-122"/>
                <a:ea typeface="华文仿宋" panose="02010600040101010101" charset="-122"/>
              </a:rPr>
              <a:t>磁星自转演化的研究</a:t>
            </a:r>
            <a:endParaRPr lang="en-US" altLang="zh-CN" sz="4000" b="1">
              <a:solidFill>
                <a:schemeClr val="bg1"/>
              </a:solidFill>
              <a:latin typeface="华文仿宋" panose="02010600040101010101" charset="-122"/>
              <a:ea typeface="华文仿宋" panose="02010600040101010101" charset="-122"/>
            </a:endParaRPr>
          </a:p>
          <a:p>
            <a:pPr eaLnBrk="1" hangingPunct="1"/>
            <a:r>
              <a:rPr lang="en-US" altLang="zh-CN" sz="3600">
                <a:solidFill>
                  <a:schemeClr val="bg1"/>
                </a:solidFill>
              </a:rPr>
              <a:t>  </a:t>
            </a:r>
            <a:endParaRPr lang="zh-CN" altLang="en-US" sz="4000">
              <a:solidFill>
                <a:schemeClr val="bg1"/>
              </a:solidFill>
            </a:endParaRPr>
          </a:p>
        </p:txBody>
      </p:sp>
      <p:sp>
        <p:nvSpPr>
          <p:cNvPr id="20484" name="文本框 1"/>
          <p:cNvSpPr txBox="1">
            <a:spLocks noChangeArrowheads="1"/>
          </p:cNvSpPr>
          <p:nvPr/>
        </p:nvSpPr>
        <p:spPr bwMode="auto">
          <a:xfrm>
            <a:off x="323365" y="188493"/>
            <a:ext cx="7919205" cy="110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ea typeface="宋体" panose="02010600030101010101" pitchFamily="2" charset="-122"/>
              </a:defRPr>
            </a:lvl1pPr>
            <a:lvl2pPr marL="742950" indent="-285750">
              <a:defRPr sz="800">
                <a:solidFill>
                  <a:schemeClr val="tx1"/>
                </a:solidFill>
                <a:latin typeface="Times New Roman" panose="02020603050405020304" pitchFamily="18" charset="0"/>
                <a:ea typeface="宋体" panose="02010600030101010101" pitchFamily="2" charset="-122"/>
              </a:defRPr>
            </a:lvl2pPr>
            <a:lvl3pPr marL="1143000" indent="-228600">
              <a:defRPr sz="800">
                <a:solidFill>
                  <a:schemeClr val="tx1"/>
                </a:solidFill>
                <a:latin typeface="Times New Roman" panose="02020603050405020304" pitchFamily="18" charset="0"/>
                <a:ea typeface="宋体" panose="02010600030101010101" pitchFamily="2" charset="-122"/>
              </a:defRPr>
            </a:lvl3pPr>
            <a:lvl4pPr marL="1600200" indent="-228600">
              <a:defRPr sz="800">
                <a:solidFill>
                  <a:schemeClr val="tx1"/>
                </a:solidFill>
                <a:latin typeface="Times New Roman" panose="02020603050405020304" pitchFamily="18" charset="0"/>
                <a:ea typeface="宋体" panose="02010600030101010101" pitchFamily="2" charset="-122"/>
              </a:defRPr>
            </a:lvl4pPr>
            <a:lvl5pPr marL="2057400" indent="-22860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just"/>
            <a:r>
              <a:rPr lang="en-US" altLang="zh-CN" sz="2175" b="1" dirty="0">
                <a:solidFill>
                  <a:srgbClr val="C00000"/>
                </a:solidFill>
              </a:rPr>
              <a:t>                      </a:t>
            </a:r>
            <a:r>
              <a:rPr lang="en-US" altLang="zh-CN" sz="2400" b="1" dirty="0">
                <a:solidFill>
                  <a:srgbClr val="C00000"/>
                </a:solidFill>
              </a:rPr>
              <a:t>Constraining the braking indice of magnetars</a:t>
            </a:r>
            <a:r>
              <a:rPr lang="en-US" altLang="zh-CN" sz="2400" b="1" i="1" dirty="0">
                <a:solidFill>
                  <a:srgbClr val="C00000"/>
                </a:solidFill>
                <a:latin typeface="华文楷体" panose="02010600040101010101" charset="-122"/>
                <a:ea typeface="华文楷体" panose="02010600040101010101" charset="-122"/>
                <a:cs typeface="华文楷体" panose="02010600040101010101" charset="-122"/>
              </a:rPr>
              <a:t> </a:t>
            </a:r>
            <a:r>
              <a:rPr lang="zh-CN" altLang="en-US" sz="3600" b="1" i="1" dirty="0">
                <a:solidFill>
                  <a:srgbClr val="C00000"/>
                </a:solidFill>
                <a:latin typeface="华文楷体" panose="02010600040101010101" charset="-122"/>
                <a:ea typeface="华文楷体" panose="02010600040101010101" charset="-122"/>
                <a:cs typeface="华文楷体" panose="02010600040101010101" charset="-122"/>
              </a:rPr>
              <a:t> </a:t>
            </a:r>
            <a:endParaRPr lang="zh-CN" altLang="en-US" sz="3600" b="1" i="1" dirty="0">
              <a:solidFill>
                <a:srgbClr val="C00000"/>
              </a:solidFill>
              <a:latin typeface="华文楷体" panose="02010600040101010101" charset="-122"/>
              <a:ea typeface="华文楷体" panose="02010600040101010101" charset="-122"/>
              <a:cs typeface="华文楷体" panose="02010600040101010101" charset="-122"/>
            </a:endParaRPr>
          </a:p>
          <a:p>
            <a:pPr algn="just"/>
            <a:r>
              <a:rPr lang="zh-CN" altLang="en-US" sz="2175" b="1" i="1" dirty="0">
                <a:solidFill>
                  <a:srgbClr val="C00000"/>
                </a:solidFill>
              </a:rPr>
              <a:t> </a:t>
            </a:r>
            <a:r>
              <a:rPr lang="en-US" altLang="zh-CN" sz="2175" b="1" i="1" dirty="0">
                <a:solidFill>
                  <a:srgbClr val="C00000"/>
                </a:solidFill>
              </a:rPr>
              <a:t>            </a:t>
            </a:r>
            <a:r>
              <a:rPr lang="en-US" altLang="zh-CN" sz="1800" b="1" dirty="0">
                <a:solidFill>
                  <a:srgbClr val="C00000"/>
                </a:solidFill>
              </a:rPr>
              <a:t> </a:t>
            </a:r>
            <a:endParaRPr lang="zh-CN" altLang="zh-CN" sz="1800" b="1" dirty="0">
              <a:solidFill>
                <a:srgbClr val="C00000"/>
              </a:solidFill>
            </a:endParaRPr>
          </a:p>
          <a:p>
            <a:r>
              <a:rPr lang="zh-CN" altLang="en-US" dirty="0"/>
              <a:t>                                                                                                   </a:t>
            </a:r>
            <a:endParaRPr lang="zh-CN" altLang="en-US" dirty="0"/>
          </a:p>
        </p:txBody>
      </p:sp>
      <p:pic>
        <p:nvPicPr>
          <p:cNvPr id="2" name="图片 1"/>
          <p:cNvPicPr>
            <a:picLocks noChangeAspect="1"/>
          </p:cNvPicPr>
          <p:nvPr>
            <p:custDataLst>
              <p:tags r:id="rId1"/>
            </p:custDataLst>
          </p:nvPr>
        </p:nvPicPr>
        <p:blipFill>
          <a:blip r:embed="rId2"/>
          <a:stretch>
            <a:fillRect/>
          </a:stretch>
        </p:blipFill>
        <p:spPr>
          <a:xfrm>
            <a:off x="2411730" y="836295"/>
            <a:ext cx="3557905" cy="795020"/>
          </a:xfrm>
          <a:prstGeom prst="rect">
            <a:avLst/>
          </a:prstGeom>
        </p:spPr>
      </p:pic>
      <p:sp>
        <p:nvSpPr>
          <p:cNvPr id="6" name="文本框 5"/>
          <p:cNvSpPr txBox="1"/>
          <p:nvPr/>
        </p:nvSpPr>
        <p:spPr>
          <a:xfrm>
            <a:off x="2915920" y="6093460"/>
            <a:ext cx="3094355" cy="398780"/>
          </a:xfrm>
          <a:prstGeom prst="rect">
            <a:avLst/>
          </a:prstGeom>
          <a:noFill/>
        </p:spPr>
        <p:txBody>
          <a:bodyPr wrap="square" rtlCol="0" anchor="t">
            <a:spAutoFit/>
          </a:bodyPr>
          <a:p>
            <a:r>
              <a:rPr lang="en-US" altLang="zh-CN" sz="2000" b="1" i="1" dirty="0">
                <a:solidFill>
                  <a:srgbClr val="C00000"/>
                </a:solidFill>
                <a:latin typeface="Times New Roman" panose="02020603050405020304" pitchFamily="18" charset="0"/>
                <a:cs typeface="Times New Roman" panose="02020603050405020304" pitchFamily="18" charset="0"/>
                <a:sym typeface="+mn-ea"/>
              </a:rPr>
              <a:t> </a:t>
            </a:r>
            <a:r>
              <a:rPr lang="en-US" altLang="zh-CN" sz="2000" b="1" dirty="0">
                <a:solidFill>
                  <a:srgbClr val="C00000"/>
                </a:solidFill>
                <a:latin typeface="Times New Roman" panose="02020603050405020304" pitchFamily="18" charset="0"/>
                <a:cs typeface="Times New Roman" panose="02020603050405020304" pitchFamily="18" charset="0"/>
                <a:sym typeface="+mn-ea"/>
              </a:rPr>
              <a:t>(Gao et al. 2016,MNRAS)  </a:t>
            </a:r>
            <a:r>
              <a:rPr lang="en-US" altLang="zh-CN" b="1" dirty="0">
                <a:solidFill>
                  <a:srgbClr val="C00000"/>
                </a:solidFill>
                <a:latin typeface="Times New Roman" panose="02020603050405020304" pitchFamily="18" charset="0"/>
                <a:cs typeface="Times New Roman" panose="02020603050405020304" pitchFamily="18" charset="0"/>
                <a:sym typeface="+mn-ea"/>
              </a:rPr>
              <a:t> </a:t>
            </a:r>
            <a:endParaRPr lang="en-US" altLang="zh-CN" b="1" dirty="0">
              <a:solidFill>
                <a:srgbClr val="C00000"/>
              </a:solidFill>
              <a:latin typeface="Times New Roman" panose="02020603050405020304" pitchFamily="18" charset="0"/>
              <a:cs typeface="Times New Roman" panose="02020603050405020304" pitchFamily="18" charset="0"/>
              <a:sym typeface="+mn-ea"/>
            </a:endParaRPr>
          </a:p>
        </p:txBody>
      </p:sp>
      <p:sp>
        <p:nvSpPr>
          <p:cNvPr id="10" name="灯片编号占位符 9"/>
          <p:cNvSpPr>
            <a:spLocks noGrp="1"/>
          </p:cNvSpPr>
          <p:nvPr>
            <p:ph type="sldNum" sz="quarter" idx="11"/>
          </p:nvPr>
        </p:nvSpPr>
        <p:spPr/>
        <p:txBody>
          <a:bodyPr/>
          <a:p>
            <a:pPr>
              <a:defRPr/>
            </a:pPr>
            <a:fld id="{BC95246D-B9C9-4321-8850-9E2F19B2D8FB}" type="slidenum">
              <a:rPr lang="zh-CN" altLang="en-US"/>
            </a:fld>
            <a:endParaRPr lang="en-US" altLang="zh-CN"/>
          </a:p>
        </p:txBody>
      </p:sp>
      <p:pic>
        <p:nvPicPr>
          <p:cNvPr id="3" name="图片 2"/>
          <p:cNvPicPr>
            <a:picLocks noChangeAspect="1"/>
          </p:cNvPicPr>
          <p:nvPr>
            <p:custDataLst>
              <p:tags r:id="rId3"/>
            </p:custDataLst>
          </p:nvPr>
        </p:nvPicPr>
        <p:blipFill>
          <a:blip r:embed="rId4"/>
          <a:stretch>
            <a:fillRect/>
          </a:stretch>
        </p:blipFill>
        <p:spPr>
          <a:xfrm>
            <a:off x="755650" y="1772920"/>
            <a:ext cx="7531100" cy="38042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2627517" y="460687"/>
            <a:ext cx="6696959"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ea typeface="宋体" panose="02010600030101010101" pitchFamily="2" charset="-122"/>
              </a:defRPr>
            </a:lvl1pPr>
            <a:lvl2pPr marL="742950" indent="-285750">
              <a:defRPr sz="800">
                <a:solidFill>
                  <a:schemeClr val="tx1"/>
                </a:solidFill>
                <a:latin typeface="Times New Roman" panose="02020603050405020304" pitchFamily="18" charset="0"/>
                <a:ea typeface="宋体" panose="02010600030101010101" pitchFamily="2" charset="-122"/>
              </a:defRPr>
            </a:lvl2pPr>
            <a:lvl3pPr marL="1143000" indent="-228600">
              <a:defRPr sz="800">
                <a:solidFill>
                  <a:schemeClr val="tx1"/>
                </a:solidFill>
                <a:latin typeface="Times New Roman" panose="02020603050405020304" pitchFamily="18" charset="0"/>
                <a:ea typeface="宋体" panose="02010600030101010101" pitchFamily="2" charset="-122"/>
              </a:defRPr>
            </a:lvl3pPr>
            <a:lvl4pPr marL="1600200" indent="-228600">
              <a:defRPr sz="800">
                <a:solidFill>
                  <a:schemeClr val="tx1"/>
                </a:solidFill>
                <a:latin typeface="Times New Roman" panose="02020603050405020304" pitchFamily="18" charset="0"/>
                <a:ea typeface="宋体" panose="02010600030101010101" pitchFamily="2" charset="-122"/>
              </a:defRPr>
            </a:lvl4pPr>
            <a:lvl5pPr marL="2057400" indent="-22860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4000" b="1">
                <a:solidFill>
                  <a:schemeClr val="bg1"/>
                </a:solidFill>
                <a:latin typeface="华文仿宋" panose="02010600040101010101" charset="-122"/>
                <a:ea typeface="华文仿宋" panose="02010600040101010101" charset="-122"/>
              </a:rPr>
              <a:t>磁星自转演化的研究</a:t>
            </a:r>
            <a:endParaRPr lang="en-US" altLang="zh-CN" sz="4000" b="1">
              <a:solidFill>
                <a:schemeClr val="bg1"/>
              </a:solidFill>
              <a:latin typeface="华文仿宋" panose="02010600040101010101" charset="-122"/>
              <a:ea typeface="华文仿宋" panose="02010600040101010101" charset="-122"/>
            </a:endParaRPr>
          </a:p>
          <a:p>
            <a:pPr eaLnBrk="1" hangingPunct="1"/>
            <a:r>
              <a:rPr lang="en-US" altLang="zh-CN" sz="3600">
                <a:solidFill>
                  <a:schemeClr val="bg1"/>
                </a:solidFill>
              </a:rPr>
              <a:t>  </a:t>
            </a:r>
            <a:endParaRPr lang="zh-CN" altLang="en-US" sz="4000">
              <a:solidFill>
                <a:schemeClr val="bg1"/>
              </a:solidFill>
            </a:endParaRPr>
          </a:p>
        </p:txBody>
      </p:sp>
      <p:sp>
        <p:nvSpPr>
          <p:cNvPr id="20484" name="文本框 1"/>
          <p:cNvSpPr txBox="1">
            <a:spLocks noChangeArrowheads="1"/>
          </p:cNvSpPr>
          <p:nvPr/>
        </p:nvSpPr>
        <p:spPr bwMode="auto">
          <a:xfrm>
            <a:off x="136525" y="213360"/>
            <a:ext cx="8216900" cy="110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ea typeface="宋体" panose="02010600030101010101" pitchFamily="2" charset="-122"/>
              </a:defRPr>
            </a:lvl1pPr>
            <a:lvl2pPr marL="742950" indent="-285750">
              <a:defRPr sz="800">
                <a:solidFill>
                  <a:schemeClr val="tx1"/>
                </a:solidFill>
                <a:latin typeface="Times New Roman" panose="02020603050405020304" pitchFamily="18" charset="0"/>
                <a:ea typeface="宋体" panose="02010600030101010101" pitchFamily="2" charset="-122"/>
              </a:defRPr>
            </a:lvl2pPr>
            <a:lvl3pPr marL="1143000" indent="-228600">
              <a:defRPr sz="800">
                <a:solidFill>
                  <a:schemeClr val="tx1"/>
                </a:solidFill>
                <a:latin typeface="Times New Roman" panose="02020603050405020304" pitchFamily="18" charset="0"/>
                <a:ea typeface="宋体" panose="02010600030101010101" pitchFamily="2" charset="-122"/>
              </a:defRPr>
            </a:lvl3pPr>
            <a:lvl4pPr marL="1600200" indent="-228600">
              <a:defRPr sz="800">
                <a:solidFill>
                  <a:schemeClr val="tx1"/>
                </a:solidFill>
                <a:latin typeface="Times New Roman" panose="02020603050405020304" pitchFamily="18" charset="0"/>
                <a:ea typeface="宋体" panose="02010600030101010101" pitchFamily="2" charset="-122"/>
              </a:defRPr>
            </a:lvl4pPr>
            <a:lvl5pPr marL="2057400" indent="-228600">
              <a:defRPr sz="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800">
                <a:solidFill>
                  <a:schemeClr val="tx1"/>
                </a:solidFill>
                <a:latin typeface="Times New Roman" panose="02020603050405020304" pitchFamily="18" charset="0"/>
                <a:ea typeface="宋体" panose="02010600030101010101" pitchFamily="2" charset="-122"/>
              </a:defRPr>
            </a:lvl9pPr>
          </a:lstStyle>
          <a:p>
            <a:pPr algn="just"/>
            <a:r>
              <a:rPr lang="en-US" altLang="zh-CN" sz="2175" b="1" dirty="0">
                <a:solidFill>
                  <a:srgbClr val="C00000"/>
                </a:solidFill>
              </a:rPr>
              <a:t>                     </a:t>
            </a:r>
            <a:r>
              <a:rPr lang="en-US" altLang="zh-CN" sz="2400" b="1" dirty="0">
                <a:solidFill>
                  <a:srgbClr val="C00000"/>
                </a:solidFill>
              </a:rPr>
              <a:t>Relation between characteristc age and real age </a:t>
            </a:r>
            <a:r>
              <a:rPr lang="en-US" altLang="zh-CN" sz="2400" b="1" i="1" dirty="0">
                <a:solidFill>
                  <a:srgbClr val="C00000"/>
                </a:solidFill>
                <a:latin typeface="华文楷体" panose="02010600040101010101" charset="-122"/>
                <a:ea typeface="华文楷体" panose="02010600040101010101" charset="-122"/>
                <a:cs typeface="华文楷体" panose="02010600040101010101" charset="-122"/>
              </a:rPr>
              <a:t> </a:t>
            </a:r>
            <a:r>
              <a:rPr lang="zh-CN" altLang="en-US" sz="3600" b="1" i="1" dirty="0">
                <a:solidFill>
                  <a:srgbClr val="C00000"/>
                </a:solidFill>
                <a:latin typeface="华文楷体" panose="02010600040101010101" charset="-122"/>
                <a:ea typeface="华文楷体" panose="02010600040101010101" charset="-122"/>
                <a:cs typeface="华文楷体" panose="02010600040101010101" charset="-122"/>
              </a:rPr>
              <a:t> </a:t>
            </a:r>
            <a:endParaRPr lang="zh-CN" altLang="en-US" sz="3600" b="1" i="1" dirty="0">
              <a:solidFill>
                <a:srgbClr val="C00000"/>
              </a:solidFill>
            </a:endParaRPr>
          </a:p>
          <a:p>
            <a:pPr algn="just"/>
            <a:r>
              <a:rPr lang="zh-CN" altLang="en-US" sz="2175" b="1" i="1" dirty="0">
                <a:solidFill>
                  <a:srgbClr val="C00000"/>
                </a:solidFill>
              </a:rPr>
              <a:t> </a:t>
            </a:r>
            <a:r>
              <a:rPr lang="en-US" altLang="zh-CN" sz="2175" b="1" i="1" dirty="0">
                <a:solidFill>
                  <a:srgbClr val="C00000"/>
                </a:solidFill>
              </a:rPr>
              <a:t>            </a:t>
            </a:r>
            <a:r>
              <a:rPr lang="en-US" altLang="zh-CN" sz="1800" b="1" dirty="0">
                <a:solidFill>
                  <a:srgbClr val="C00000"/>
                </a:solidFill>
              </a:rPr>
              <a:t> </a:t>
            </a:r>
            <a:endParaRPr lang="zh-CN" altLang="zh-CN" sz="1800" b="1" dirty="0">
              <a:solidFill>
                <a:srgbClr val="C00000"/>
              </a:solidFill>
            </a:endParaRPr>
          </a:p>
          <a:p>
            <a:r>
              <a:rPr lang="zh-CN" altLang="en-US" dirty="0"/>
              <a:t>                                                                                                   </a:t>
            </a:r>
            <a:endParaRPr lang="zh-CN" altLang="en-US" dirty="0"/>
          </a:p>
        </p:txBody>
      </p:sp>
      <p:pic>
        <p:nvPicPr>
          <p:cNvPr id="8" name="图片 7"/>
          <p:cNvPicPr>
            <a:picLocks noChangeAspect="1"/>
          </p:cNvPicPr>
          <p:nvPr>
            <p:custDataLst>
              <p:tags r:id="rId1"/>
            </p:custDataLst>
          </p:nvPr>
        </p:nvPicPr>
        <p:blipFill>
          <a:blip r:embed="rId2"/>
          <a:stretch>
            <a:fillRect/>
          </a:stretch>
        </p:blipFill>
        <p:spPr>
          <a:xfrm>
            <a:off x="203835" y="1196340"/>
            <a:ext cx="5977890" cy="4642485"/>
          </a:xfrm>
          <a:prstGeom prst="rect">
            <a:avLst/>
          </a:prstGeom>
        </p:spPr>
      </p:pic>
      <p:sp>
        <p:nvSpPr>
          <p:cNvPr id="10" name="灯片编号占位符 9"/>
          <p:cNvSpPr>
            <a:spLocks noGrp="1"/>
          </p:cNvSpPr>
          <p:nvPr>
            <p:ph type="sldNum" sz="quarter" idx="11"/>
          </p:nvPr>
        </p:nvSpPr>
        <p:spPr/>
        <p:txBody>
          <a:bodyPr/>
          <a:p>
            <a:pPr>
              <a:defRPr/>
            </a:pPr>
            <a:fld id="{BC95246D-B9C9-4321-8850-9E2F19B2D8FB}" type="slidenum">
              <a:rPr lang="zh-CN" altLang="en-US"/>
            </a:fld>
            <a:endParaRPr lang="en-US" altLang="zh-CN"/>
          </a:p>
        </p:txBody>
      </p:sp>
      <p:pic>
        <p:nvPicPr>
          <p:cNvPr id="3" name="图片 2"/>
          <p:cNvPicPr>
            <a:picLocks noChangeAspect="1"/>
          </p:cNvPicPr>
          <p:nvPr>
            <p:custDataLst>
              <p:tags r:id="rId3"/>
            </p:custDataLst>
          </p:nvPr>
        </p:nvPicPr>
        <p:blipFill>
          <a:blip r:embed="rId4"/>
          <a:stretch>
            <a:fillRect/>
          </a:stretch>
        </p:blipFill>
        <p:spPr>
          <a:xfrm>
            <a:off x="6588125" y="2060575"/>
            <a:ext cx="2315210" cy="28575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659880" y="2708910"/>
            <a:ext cx="1543050" cy="342900"/>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6588125" y="3213100"/>
            <a:ext cx="1765300" cy="33020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6659880" y="3716655"/>
            <a:ext cx="1035050" cy="323850"/>
          </a:xfrm>
          <a:prstGeom prst="rect">
            <a:avLst/>
          </a:prstGeom>
        </p:spPr>
      </p:pic>
      <p:pic>
        <p:nvPicPr>
          <p:cNvPr id="11" name="图片 10"/>
          <p:cNvPicPr>
            <a:picLocks noChangeAspect="1"/>
          </p:cNvPicPr>
          <p:nvPr>
            <p:custDataLst>
              <p:tags r:id="rId11"/>
            </p:custDataLst>
          </p:nvPr>
        </p:nvPicPr>
        <p:blipFill>
          <a:blip r:embed="rId12"/>
          <a:stretch>
            <a:fillRect/>
          </a:stretch>
        </p:blipFill>
        <p:spPr>
          <a:xfrm>
            <a:off x="6588125" y="4149090"/>
            <a:ext cx="1727200" cy="3746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1143" y="1053118"/>
            <a:ext cx="8607424" cy="5278942"/>
          </a:xfrm>
          <a:prstGeom prst="rect">
            <a:avLst/>
          </a:prstGeom>
        </p:spPr>
      </p:pic>
      <p:sp>
        <p:nvSpPr>
          <p:cNvPr id="4" name="文本框 3"/>
          <p:cNvSpPr txBox="1"/>
          <p:nvPr/>
        </p:nvSpPr>
        <p:spPr>
          <a:xfrm>
            <a:off x="1228090" y="260985"/>
            <a:ext cx="7252970" cy="52197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Spin-down evolution for high-braking pulsar</a:t>
            </a:r>
            <a:endParaRPr lang="en-US" altLang="zh-CN" sz="2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
        <p:nvSpPr>
          <p:cNvPr id="3" name="页脚占位符 2"/>
          <p:cNvSpPr>
            <a:spLocks noGrp="1"/>
          </p:cNvSpPr>
          <p:nvPr>
            <p:ph type="ftr" sz="quarter" idx="11"/>
          </p:nvPr>
        </p:nvSpPr>
        <p:spPr/>
        <p:txBody>
          <a:bodyPr/>
          <a:p>
            <a:r>
              <a:rPr lang="zh-CN" altLang="en-US"/>
              <a:t>1</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05" y="188595"/>
            <a:ext cx="8251825" cy="400685"/>
          </a:xfrm>
        </p:spPr>
        <p:txBody>
          <a:bodyPr>
            <a:normAutofit fontScale="90000"/>
          </a:bodyPr>
          <a:lstStyle/>
          <a:p>
            <a:r>
              <a:rPr lang="zh-CN" altLang="en-US" sz="4000" b="1" kern="1400" spc="120" dirty="0">
                <a:solidFill>
                  <a:srgbClr val="C00000"/>
                </a:solidFill>
              </a:rPr>
              <a:t> </a:t>
            </a:r>
            <a:r>
              <a:rPr lang="en-US" altLang="zh-CN" sz="4445" b="1" kern="1400" spc="120" dirty="0">
                <a:solidFill>
                  <a:srgbClr val="C00000"/>
                </a:solidFill>
                <a:latin typeface="Times New Roman" panose="02020603050405020304" pitchFamily="18" charset="0"/>
                <a:ea typeface="华文楷体" panose="02010600040101010101" charset="-122"/>
                <a:cs typeface="Times New Roman" panose="02020603050405020304" pitchFamily="18" charset="0"/>
              </a:rPr>
              <a:t>Outline</a:t>
            </a:r>
            <a:endParaRPr lang="en-US" altLang="zh-CN" sz="4445" b="1" kern="1400" spc="120" dirty="0">
              <a:solidFill>
                <a:srgbClr val="C00000"/>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 name="文本框 3"/>
          <p:cNvSpPr txBox="1"/>
          <p:nvPr/>
        </p:nvSpPr>
        <p:spPr>
          <a:xfrm>
            <a:off x="1284605" y="1536700"/>
            <a:ext cx="6655435" cy="3784600"/>
          </a:xfrm>
          <a:prstGeom prst="rect">
            <a:avLst/>
          </a:prstGeom>
          <a:noFill/>
        </p:spPr>
        <p:txBody>
          <a:bodyPr wrap="square" rtlCol="0" anchor="t">
            <a:spAutoFit/>
          </a:bodyPr>
          <a:p>
            <a:pPr marL="457200" marR="0" indent="-457200" defTabSz="914400">
              <a:lnSpc>
                <a:spcPct val="150000"/>
              </a:lnSpc>
              <a:buClrTx/>
              <a:buSzTx/>
              <a:buFont typeface="Wingdings" panose="05000000000000000000" pitchFamily="2" charset="2"/>
              <a:buChar char="Ø"/>
              <a:defRPr/>
            </a:pPr>
            <a:r>
              <a:rPr lang="en-US" altLang="zh-CN" sz="3200" b="1" noProof="0" dirty="0">
                <a:solidFill>
                  <a:srgbClr val="490DF3"/>
                </a:solidFill>
                <a:latin typeface="华文仿宋" panose="02010600040101010101" charset="-122"/>
                <a:ea typeface="华文仿宋" panose="02010600040101010101" charset="-122"/>
                <a:sym typeface="+mn-ea"/>
              </a:rPr>
              <a:t>Magetic field origin and EoS </a:t>
            </a:r>
            <a:endParaRPr lang="zh-CN" altLang="en-US" sz="3200" b="1" noProof="0" dirty="0">
              <a:solidFill>
                <a:srgbClr val="490DF3"/>
              </a:solidFill>
              <a:latin typeface="华文仿宋" panose="02010600040101010101" charset="-122"/>
              <a:ea typeface="华文仿宋" panose="02010600040101010101" charset="-122"/>
              <a:sym typeface="+mn-ea"/>
            </a:endParaRPr>
          </a:p>
          <a:p>
            <a:pPr marL="457200" marR="0" indent="-457200" defTabSz="914400">
              <a:lnSpc>
                <a:spcPct val="150000"/>
              </a:lnSpc>
              <a:buClrTx/>
              <a:buSzTx/>
              <a:buFont typeface="Wingdings" panose="05000000000000000000" pitchFamily="2" charset="2"/>
              <a:buChar char="Ø"/>
              <a:defRPr/>
            </a:pPr>
            <a:r>
              <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rPr>
              <a:t>Inclination angle evolution </a:t>
            </a:r>
            <a:endPar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endParaRPr>
          </a:p>
          <a:p>
            <a:pPr marL="457200" marR="0" indent="-457200" defTabSz="914400">
              <a:lnSpc>
                <a:spcPct val="150000"/>
              </a:lnSpc>
              <a:buClrTx/>
              <a:buSzTx/>
              <a:buFont typeface="Wingdings" panose="05000000000000000000" pitchFamily="2" charset="2"/>
              <a:buChar char="Ø"/>
              <a:defRPr/>
            </a:pPr>
            <a:r>
              <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rPr>
              <a:t>Spin-down evolution </a:t>
            </a:r>
            <a:endPar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endParaRPr>
          </a:p>
          <a:p>
            <a:pPr marL="457200" marR="0" indent="-457200" defTabSz="914400">
              <a:lnSpc>
                <a:spcPct val="150000"/>
              </a:lnSpc>
              <a:buClrTx/>
              <a:buSzTx/>
              <a:buFont typeface="Wingdings" panose="05000000000000000000" pitchFamily="2" charset="2"/>
              <a:buChar char="Ø"/>
              <a:defRPr/>
            </a:pPr>
            <a:r>
              <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rPr>
              <a:t>Recent work and summary</a:t>
            </a:r>
            <a:endPar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endParaRPr>
          </a:p>
          <a:p>
            <a:pPr marL="457200" marR="0" indent="-457200" defTabSz="914400">
              <a:lnSpc>
                <a:spcPct val="150000"/>
              </a:lnSpc>
              <a:buClrTx/>
              <a:buSzTx/>
              <a:buFont typeface="Wingdings" panose="05000000000000000000" pitchFamily="2" charset="2"/>
              <a:buChar char="Ø"/>
              <a:defRPr/>
            </a:pPr>
            <a:endParaRPr kumimoji="0" lang="en-US" altLang="zh-CN" sz="3200" b="1" kern="1200" cap="none" spc="0" normalizeH="0" baseline="0" noProof="0" dirty="0">
              <a:solidFill>
                <a:srgbClr val="490DF3"/>
              </a:solidFill>
              <a:latin typeface="华文仿宋" panose="02010600040101010101" charset="-122"/>
              <a:ea typeface="华文仿宋" panose="02010600040101010101"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9121" y="477054"/>
            <a:ext cx="6120680"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8" name="矩形 1"/>
          <p:cNvSpPr>
            <a:spLocks noChangeArrowheads="1"/>
          </p:cNvSpPr>
          <p:nvPr/>
        </p:nvSpPr>
        <p:spPr bwMode="auto">
          <a:xfrm>
            <a:off x="3319145" y="6357422"/>
            <a:ext cx="27355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solidFill>
                  <a:srgbClr val="C00000"/>
                </a:solidFill>
              </a:rPr>
              <a:t>(Gao  et al. 2017</a:t>
            </a:r>
            <a:r>
              <a:rPr lang="zh-CN" altLang="en-US" sz="1800" dirty="0">
                <a:solidFill>
                  <a:srgbClr val="C00000"/>
                </a:solidFill>
              </a:rPr>
              <a:t>，</a:t>
            </a:r>
            <a:r>
              <a:rPr lang="en-US" altLang="zh-CN" sz="1800" dirty="0">
                <a:solidFill>
                  <a:srgbClr val="C00000"/>
                </a:solidFill>
              </a:rPr>
              <a:t>ApJ</a:t>
            </a:r>
            <a:r>
              <a:rPr lang="zh-CN" altLang="en-US" sz="1800" dirty="0">
                <a:solidFill>
                  <a:srgbClr val="C00000"/>
                </a:solidFill>
              </a:rPr>
              <a:t>）</a:t>
            </a:r>
            <a:endParaRPr lang="zh-CN" altLang="en-US" sz="1800" dirty="0">
              <a:solidFill>
                <a:srgbClr val="C00000"/>
              </a:solidFill>
            </a:endParaRPr>
          </a:p>
        </p:txBody>
      </p:sp>
      <p:sp>
        <p:nvSpPr>
          <p:cNvPr id="3" name="灯片编号占位符 2"/>
          <p:cNvSpPr>
            <a:spLocks noGrp="1"/>
          </p:cNvSpPr>
          <p:nvPr>
            <p:ph type="sldNum" sz="quarter" idx="11"/>
          </p:nvPr>
        </p:nvSpPr>
        <p:spPr/>
        <p:txBody>
          <a:bodyPr/>
          <a:p>
            <a:pPr>
              <a:defRPr/>
            </a:pPr>
            <a:fld id="{1B4DDECF-29F7-454C-82EB-93AF34B9C069}" type="slidenum">
              <a:rPr lang="zh-CN" altLang="en-US"/>
            </a:fld>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矩形 3"/>
          <p:cNvSpPr/>
          <p:nvPr/>
        </p:nvSpPr>
        <p:spPr>
          <a:xfrm>
            <a:off x="5157788" y="1752600"/>
            <a:ext cx="184150" cy="4143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nSpc>
                <a:spcPct val="130000"/>
              </a:lnSpc>
              <a:spcBef>
                <a:spcPct val="0"/>
              </a:spcBef>
              <a:buNone/>
            </a:pPr>
            <a:endParaRPr lang="zh-CN" altLang="en-US" sz="1800" dirty="0"/>
          </a:p>
        </p:txBody>
      </p:sp>
      <p:cxnSp>
        <p:nvCxnSpPr>
          <p:cNvPr id="8" name="直接连接符 7"/>
          <p:cNvCxnSpPr/>
          <p:nvPr/>
        </p:nvCxnSpPr>
        <p:spPr>
          <a:xfrm>
            <a:off x="4681538" y="1196975"/>
            <a:ext cx="84138" cy="54848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940" name="矩形 2"/>
          <p:cNvSpPr/>
          <p:nvPr/>
        </p:nvSpPr>
        <p:spPr>
          <a:xfrm>
            <a:off x="654050" y="284480"/>
            <a:ext cx="833691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nSpc>
                <a:spcPct val="150000"/>
              </a:lnSpc>
              <a:spcBef>
                <a:spcPct val="0"/>
              </a:spcBef>
              <a:buNone/>
            </a:pPr>
            <a:r>
              <a:rPr lang="en-US" altLang="zh-CN" sz="2400" b="1" dirty="0">
                <a:solidFill>
                  <a:srgbClr val="C00000"/>
                </a:solidFill>
                <a:latin typeface="Times New Roman" panose="02020603050405020304" pitchFamily="18" charset="0"/>
                <a:cs typeface="Times New Roman" panose="02020603050405020304" pitchFamily="18" charset="0"/>
              </a:rPr>
              <a:t>The model of magnetar crustal mageto-thermal evolution</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39941" name="矩形 3"/>
          <p:cNvSpPr/>
          <p:nvPr/>
        </p:nvSpPr>
        <p:spPr>
          <a:xfrm>
            <a:off x="172720" y="1125220"/>
            <a:ext cx="4903470" cy="922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lnSpc>
                <a:spcPct val="150000"/>
              </a:lnSpc>
              <a:spcBef>
                <a:spcPct val="0"/>
              </a:spcBef>
              <a:buFont typeface="Wingdings" panose="05000000000000000000" charset="0"/>
              <a:buChar char="Ø"/>
            </a:pPr>
            <a:r>
              <a:rPr lang="en-US" altLang="zh-CN" sz="1800" b="1" dirty="0">
                <a:solidFill>
                  <a:srgbClr val="FF0000"/>
                </a:solidFill>
                <a:latin typeface="Times New Roman" panose="02020603050405020304" pitchFamily="18" charset="0"/>
                <a:cs typeface="Times New Roman" panose="02020603050405020304" pitchFamily="18" charset="0"/>
              </a:rPr>
              <a:t>Magnetars</a:t>
            </a:r>
            <a:r>
              <a:rPr lang="en-US" altLang="zh-CN" sz="1800" b="1" dirty="0">
                <a:solidFill>
                  <a:srgbClr val="002060"/>
                </a:solidFill>
                <a:latin typeface="Times New Roman" panose="02020603050405020304" pitchFamily="18" charset="0"/>
                <a:cs typeface="Times New Roman" panose="02020603050405020304" pitchFamily="18" charset="0"/>
              </a:rPr>
              <a:t> have higher surface thermal temperatures  than those of NSs.</a:t>
            </a:r>
            <a:endParaRPr lang="en-US" altLang="zh-CN"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942" name="矩形 5"/>
          <p:cNvSpPr/>
          <p:nvPr/>
        </p:nvSpPr>
        <p:spPr>
          <a:xfrm>
            <a:off x="177800" y="1735455"/>
            <a:ext cx="469074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br>
              <a:rPr lang="en-US" altLang="zh-CN" sz="1800" dirty="0"/>
            </a:br>
            <a:endParaRPr lang="zh-CN" altLang="en-US" sz="1800" dirty="0"/>
          </a:p>
        </p:txBody>
      </p:sp>
      <p:sp>
        <p:nvSpPr>
          <p:cNvPr id="39943" name="矩形 6"/>
          <p:cNvSpPr/>
          <p:nvPr/>
        </p:nvSpPr>
        <p:spPr>
          <a:xfrm>
            <a:off x="172720" y="2441575"/>
            <a:ext cx="4778375" cy="1337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lnSpc>
                <a:spcPct val="150000"/>
              </a:lnSpc>
              <a:spcBef>
                <a:spcPct val="0"/>
              </a:spcBef>
              <a:buFont typeface="Wingdings" panose="05000000000000000000" charset="0"/>
              <a:buChar char="Ø"/>
            </a:pPr>
            <a:r>
              <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Theory of NS minimal cooling was developed after the first discovery of X-</a:t>
            </a:r>
            <a:endPar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endParaRPr>
          </a:p>
          <a:p>
            <a:pPr marL="0" lvl="0" indent="0">
              <a:lnSpc>
                <a:spcPct val="150000"/>
              </a:lnSpc>
              <a:spcBef>
                <a:spcPct val="0"/>
              </a:spcBef>
              <a:buFont typeface="Wingdings" panose="05000000000000000000" charset="0"/>
              <a:buNone/>
            </a:pPr>
            <a:r>
              <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     ray radiation on the  NS surface.</a:t>
            </a:r>
            <a:endPar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944" name="矩形 9"/>
          <p:cNvSpPr/>
          <p:nvPr/>
        </p:nvSpPr>
        <p:spPr>
          <a:xfrm>
            <a:off x="4806315" y="1012190"/>
            <a:ext cx="4439920" cy="1337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nSpc>
                <a:spcPct val="150000"/>
              </a:lnSpc>
              <a:spcBef>
                <a:spcPct val="0"/>
              </a:spcBef>
              <a:buFont typeface="Wingdings" panose="05000000000000000000" charset="0"/>
              <a:buNone/>
            </a:pPr>
            <a:r>
              <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 The  X-ray luminosities of ome magnetars are much larger than their spin-down luminosities</a:t>
            </a:r>
            <a:r>
              <a:rPr lang="en-US" altLang="zh-CN" sz="1800" b="1" dirty="0">
                <a:solidFill>
                  <a:srgbClr val="000000"/>
                </a:solidFill>
                <a:latin typeface="Times New Roman" panose="02020603050405020304" pitchFamily="18" charset="0"/>
                <a:cs typeface="Times New Roman" panose="02020603050405020304" pitchFamily="18" charset="0"/>
              </a:rPr>
              <a:t>, </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sp>
        <p:nvSpPr>
          <p:cNvPr id="39945" name="矩形 10"/>
          <p:cNvSpPr/>
          <p:nvPr/>
        </p:nvSpPr>
        <p:spPr>
          <a:xfrm>
            <a:off x="4812030" y="2432050"/>
            <a:ext cx="4347845" cy="456565"/>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dirty="0">
                <a:solidFill>
                  <a:srgbClr val="00B050"/>
                </a:solidFill>
                <a:latin typeface="Times New Roman" panose="02020603050405020304" pitchFamily="18" charset="0"/>
                <a:cs typeface="Times New Roman" panose="02020603050405020304" pitchFamily="18" charset="0"/>
              </a:rPr>
              <a:t>1 Basic heat evolution equation is given as </a:t>
            </a:r>
            <a:endParaRPr lang="zh-CN" altLang="en-US" sz="1800" dirty="0">
              <a:solidFill>
                <a:srgbClr val="00B050"/>
              </a:solidFill>
            </a:endParaRPr>
          </a:p>
        </p:txBody>
      </p:sp>
      <p:graphicFrame>
        <p:nvGraphicFramePr>
          <p:cNvPr id="39946" name="对象 13"/>
          <p:cNvGraphicFramePr>
            <a:graphicFrameLocks noChangeAspect="1"/>
          </p:cNvGraphicFramePr>
          <p:nvPr/>
        </p:nvGraphicFramePr>
        <p:xfrm>
          <a:off x="5580380" y="3108008"/>
          <a:ext cx="2816225" cy="638175"/>
        </p:xfrm>
        <a:graphic>
          <a:graphicData uri="http://schemas.openxmlformats.org/presentationml/2006/ole">
            <mc:AlternateContent xmlns:mc="http://schemas.openxmlformats.org/markup-compatibility/2006">
              <mc:Choice xmlns:v="urn:schemas-microsoft-com:vml" Requires="v">
                <p:oleObj spid="_x0000_s3076" name="" r:id="rId1" imgW="1739900" imgH="393700" progId="Equation.DSMT4">
                  <p:embed/>
                </p:oleObj>
              </mc:Choice>
              <mc:Fallback>
                <p:oleObj name="" r:id="rId1" imgW="1739900" imgH="393700" progId="Equation.DSMT4">
                  <p:embed/>
                  <p:pic>
                    <p:nvPicPr>
                      <p:cNvPr id="0" name="图片 3075"/>
                      <p:cNvPicPr/>
                      <p:nvPr/>
                    </p:nvPicPr>
                    <p:blipFill>
                      <a:blip r:embed="rId2"/>
                      <a:stretch>
                        <a:fillRect/>
                      </a:stretch>
                    </p:blipFill>
                    <p:spPr>
                      <a:xfrm>
                        <a:off x="5580380" y="3108008"/>
                        <a:ext cx="2816225" cy="638175"/>
                      </a:xfrm>
                      <a:prstGeom prst="rect">
                        <a:avLst/>
                      </a:prstGeom>
                      <a:noFill/>
                      <a:ln w="38100">
                        <a:noFill/>
                        <a:miter/>
                      </a:ln>
                    </p:spPr>
                  </p:pic>
                </p:oleObj>
              </mc:Fallback>
            </mc:AlternateContent>
          </a:graphicData>
        </a:graphic>
      </p:graphicFrame>
      <p:sp>
        <p:nvSpPr>
          <p:cNvPr id="39947" name="矩形 14"/>
          <p:cNvSpPr/>
          <p:nvPr/>
        </p:nvSpPr>
        <p:spPr>
          <a:xfrm>
            <a:off x="4868863" y="3840163"/>
            <a:ext cx="4103687"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i="1" dirty="0">
                <a:solidFill>
                  <a:srgbClr val="FF0000"/>
                </a:solidFill>
                <a:latin typeface="Times New Roman" panose="02020603050405020304" pitchFamily="18" charset="0"/>
                <a:cs typeface="Times New Roman" panose="02020603050405020304" pitchFamily="18" charset="0"/>
              </a:rPr>
              <a:t>             H</a:t>
            </a:r>
            <a:r>
              <a:rPr lang="en-US" altLang="zh-CN" sz="1800" b="1" dirty="0">
                <a:solidFill>
                  <a:srgbClr val="000000"/>
                </a:solidFill>
                <a:latin typeface="Times New Roman" panose="02020603050405020304" pitchFamily="18" charset="0"/>
                <a:cs typeface="Times New Roman" panose="02020603050405020304" pitchFamily="18" charset="0"/>
              </a:rPr>
              <a:t>  =</a:t>
            </a:r>
            <a:r>
              <a:rPr lang="en-US" altLang="zh-CN" sz="1800" b="1" i="1" dirty="0">
                <a:solidFill>
                  <a:srgbClr val="FF0000"/>
                </a:solidFill>
                <a:latin typeface="Times New Roman" panose="02020603050405020304" pitchFamily="18" charset="0"/>
                <a:cs typeface="Times New Roman" panose="02020603050405020304" pitchFamily="18" charset="0"/>
              </a:rPr>
              <a:t>H</a:t>
            </a:r>
            <a:r>
              <a:rPr lang="en-US" altLang="zh-CN" sz="1800" b="1" baseline="-25000" dirty="0">
                <a:solidFill>
                  <a:srgbClr val="FF0000"/>
                </a:solidFill>
                <a:latin typeface="Times New Roman" panose="02020603050405020304" pitchFamily="18" charset="0"/>
                <a:cs typeface="Times New Roman" panose="02020603050405020304" pitchFamily="18" charset="0"/>
              </a:rPr>
              <a:t>B</a:t>
            </a:r>
            <a:r>
              <a:rPr lang="en-US" altLang="zh-CN" sz="1800" b="1" dirty="0">
                <a:solidFill>
                  <a:srgbClr val="000000"/>
                </a:solidFill>
                <a:latin typeface="Times New Roman" panose="02020603050405020304" pitchFamily="18" charset="0"/>
                <a:cs typeface="Times New Roman" panose="02020603050405020304" pitchFamily="18" charset="0"/>
              </a:rPr>
              <a:t>+</a:t>
            </a:r>
            <a:r>
              <a:rPr lang="en-US" altLang="zh-CN" sz="1800" b="1" i="1" dirty="0">
                <a:solidFill>
                  <a:srgbClr val="FF0000"/>
                </a:solidFill>
                <a:latin typeface="Times New Roman" panose="02020603050405020304" pitchFamily="18" charset="0"/>
                <a:cs typeface="Times New Roman" panose="02020603050405020304" pitchFamily="18" charset="0"/>
              </a:rPr>
              <a:t>H</a:t>
            </a:r>
            <a:r>
              <a:rPr lang="en-US" altLang="zh-CN" sz="1800" b="1" baseline="-25000" dirty="0">
                <a:solidFill>
                  <a:srgbClr val="FF0000"/>
                </a:solidFill>
                <a:latin typeface="Times New Roman" panose="02020603050405020304" pitchFamily="18" charset="0"/>
                <a:cs typeface="Times New Roman" panose="02020603050405020304" pitchFamily="18" charset="0"/>
              </a:rPr>
              <a:t>EC</a:t>
            </a:r>
            <a:r>
              <a:rPr lang="en-US" altLang="zh-CN" sz="1800" dirty="0">
                <a:solidFill>
                  <a:srgbClr val="000000"/>
                </a:solidFill>
                <a:latin typeface="STIXGeneral-Regular"/>
              </a:rPr>
              <a:t>,</a:t>
            </a:r>
            <a:endParaRPr lang="zh-CN" altLang="en-US" sz="1800" dirty="0"/>
          </a:p>
        </p:txBody>
      </p:sp>
      <p:sp>
        <p:nvSpPr>
          <p:cNvPr id="39948" name="矩形 16"/>
          <p:cNvSpPr/>
          <p:nvPr/>
        </p:nvSpPr>
        <p:spPr>
          <a:xfrm>
            <a:off x="172403" y="4065905"/>
            <a:ext cx="4572000"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lnSpc>
                <a:spcPct val="150000"/>
              </a:lnSpc>
              <a:spcBef>
                <a:spcPct val="0"/>
              </a:spcBef>
              <a:buFont typeface="Wingdings" panose="05000000000000000000" charset="0"/>
              <a:buChar char="Ø"/>
            </a:pPr>
            <a:r>
              <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High surface thermal  radiation from magnetar may be attributed to heating caused by the decay of crustal magnetic field or/and electron capture.</a:t>
            </a:r>
            <a:endParaRPr lang="en-US" altLang="zh-CN" sz="1800" b="1"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949" name="矩形 17"/>
          <p:cNvSpPr/>
          <p:nvPr/>
        </p:nvSpPr>
        <p:spPr>
          <a:xfrm>
            <a:off x="4859338" y="4302443"/>
            <a:ext cx="45720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dirty="0">
                <a:solidFill>
                  <a:schemeClr val="tx1"/>
                </a:solidFill>
                <a:latin typeface="Times New Roman" panose="02020603050405020304" pitchFamily="18" charset="0"/>
                <a:cs typeface="Times New Roman" panose="02020603050405020304" pitchFamily="18" charset="0"/>
              </a:rPr>
              <a:t>where </a:t>
            </a:r>
            <a:r>
              <a:rPr lang="en-US" altLang="zh-CN" sz="1800" b="1" i="1" dirty="0">
                <a:solidFill>
                  <a:srgbClr val="FF0000"/>
                </a:solidFill>
                <a:latin typeface="Times New Roman" panose="02020603050405020304" pitchFamily="18" charset="0"/>
                <a:cs typeface="Times New Roman" panose="02020603050405020304" pitchFamily="18" charset="0"/>
              </a:rPr>
              <a:t>L</a:t>
            </a:r>
            <a:r>
              <a:rPr lang="en-US" altLang="zh-CN" sz="1800" b="1" i="1" baseline="-25000" dirty="0">
                <a:solidFill>
                  <a:srgbClr val="FF0000"/>
                </a:solidFill>
                <a:latin typeface="Times New Roman" panose="02020603050405020304" pitchFamily="18" charset="0"/>
                <a:cs typeface="Times New Roman" panose="02020603050405020304" pitchFamily="18" charset="0"/>
              </a:rPr>
              <a:t>v</a:t>
            </a:r>
            <a:r>
              <a:rPr lang="ko-KR" altLang="en-US" sz="1800" b="1" dirty="0">
                <a:solidFill>
                  <a:srgbClr val="FF0000"/>
                </a:solidFill>
                <a:latin typeface="Times New Roman" panose="02020603050405020304" pitchFamily="18" charset="0"/>
                <a:cs typeface="Times New Roman" panose="02020603050405020304" pitchFamily="18" charset="0"/>
              </a:rPr>
              <a:t> </a:t>
            </a:r>
            <a:r>
              <a:rPr lang="en-US" altLang="ko-KR" sz="1800" b="1" dirty="0">
                <a:solidFill>
                  <a:srgbClr val="FF0000"/>
                </a:solidFill>
                <a:latin typeface="Times New Roman" panose="02020603050405020304" pitchFamily="18" charset="0"/>
                <a:cs typeface="Times New Roman" panose="02020603050405020304" pitchFamily="18" charset="0"/>
              </a:rPr>
              <a:t>is </a:t>
            </a:r>
            <a:r>
              <a:rPr lang="en-US" altLang="zh-CN" sz="1800" b="1" dirty="0">
                <a:solidFill>
                  <a:srgbClr val="000000"/>
                </a:solidFill>
                <a:latin typeface="Times New Roman" panose="02020603050405020304" pitchFamily="18" charset="0"/>
                <a:cs typeface="Times New Roman" panose="02020603050405020304" pitchFamily="18" charset="0"/>
              </a:rPr>
              <a:t> the total neutrino luminosity.</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sp>
        <p:nvSpPr>
          <p:cNvPr id="39950" name="矩形 18"/>
          <p:cNvSpPr/>
          <p:nvPr/>
        </p:nvSpPr>
        <p:spPr>
          <a:xfrm>
            <a:off x="5076190" y="4884420"/>
            <a:ext cx="2856865" cy="49339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i="1" dirty="0">
                <a:solidFill>
                  <a:srgbClr val="FF0000"/>
                </a:solidFill>
                <a:latin typeface="Times New Roman" panose="02020603050405020304" pitchFamily="18" charset="0"/>
                <a:cs typeface="Times New Roman" panose="02020603050405020304" pitchFamily="18" charset="0"/>
              </a:rPr>
              <a:t>L</a:t>
            </a:r>
            <a:r>
              <a:rPr lang="el-GR" altLang="zh-CN" sz="1800" b="1" i="1" baseline="-25000" dirty="0">
                <a:solidFill>
                  <a:srgbClr val="FF0000"/>
                </a:solidFill>
                <a:latin typeface="Times New Roman" panose="02020603050405020304" pitchFamily="18" charset="0"/>
                <a:cs typeface="Times New Roman" panose="02020603050405020304" pitchFamily="18" charset="0"/>
              </a:rPr>
              <a:t>γ</a:t>
            </a:r>
            <a:r>
              <a:rPr lang="en-US" altLang="zh-CN" sz="1800" b="1" dirty="0">
                <a:solidFill>
                  <a:srgbClr val="FF0000"/>
                </a:solidFill>
                <a:latin typeface="Times New Roman" panose="02020603050405020304" pitchFamily="18" charset="0"/>
                <a:cs typeface="Times New Roman" panose="02020603050405020304" pitchFamily="18" charset="0"/>
              </a:rPr>
              <a:t> </a:t>
            </a:r>
            <a:r>
              <a:rPr lang="en-US" altLang="zh-CN" sz="1800" b="1" dirty="0">
                <a:solidFill>
                  <a:srgbClr val="000000"/>
                </a:solidFill>
                <a:latin typeface="Times New Roman" panose="02020603050405020304" pitchFamily="18" charset="0"/>
                <a:cs typeface="Times New Roman" panose="02020603050405020304" pitchFamily="18" charset="0"/>
              </a:rPr>
              <a:t>is thermal luminosity </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graphicFrame>
        <p:nvGraphicFramePr>
          <p:cNvPr id="39951" name="对象 28"/>
          <p:cNvGraphicFramePr>
            <a:graphicFrameLocks noChangeAspect="1"/>
          </p:cNvGraphicFramePr>
          <p:nvPr/>
        </p:nvGraphicFramePr>
        <p:xfrm>
          <a:off x="5158105" y="5373370"/>
          <a:ext cx="2712720" cy="445770"/>
        </p:xfrm>
        <a:graphic>
          <a:graphicData uri="http://schemas.openxmlformats.org/presentationml/2006/ole">
            <mc:AlternateContent xmlns:mc="http://schemas.openxmlformats.org/markup-compatibility/2006">
              <mc:Choice xmlns:v="urn:schemas-microsoft-com:vml" Requires="v">
                <p:oleObj spid="_x0000_s3077" name="" r:id="rId3" imgW="1675765" imgH="254000" progId="Equation.DSMT4">
                  <p:embed/>
                </p:oleObj>
              </mc:Choice>
              <mc:Fallback>
                <p:oleObj name="" r:id="rId3" imgW="1675765" imgH="254000" progId="Equation.DSMT4">
                  <p:embed/>
                  <p:pic>
                    <p:nvPicPr>
                      <p:cNvPr id="0" name="图片 3076"/>
                      <p:cNvPicPr/>
                      <p:nvPr/>
                    </p:nvPicPr>
                    <p:blipFill>
                      <a:blip r:embed="rId4"/>
                      <a:stretch>
                        <a:fillRect/>
                      </a:stretch>
                    </p:blipFill>
                    <p:spPr>
                      <a:xfrm>
                        <a:off x="5158105" y="5373370"/>
                        <a:ext cx="2712720" cy="445770"/>
                      </a:xfrm>
                      <a:prstGeom prst="rect">
                        <a:avLst/>
                      </a:prstGeom>
                      <a:noFill/>
                      <a:ln w="38100">
                        <a:noFill/>
                        <a:miter/>
                      </a:ln>
                    </p:spPr>
                  </p:pic>
                </p:oleObj>
              </mc:Fallback>
            </mc:AlternateContent>
          </a:graphicData>
        </a:graphic>
      </p:graphicFrame>
      <p:sp>
        <p:nvSpPr>
          <p:cNvPr id="2" name="文本框 1"/>
          <p:cNvSpPr txBox="1"/>
          <p:nvPr/>
        </p:nvSpPr>
        <p:spPr>
          <a:xfrm>
            <a:off x="5076190" y="5999480"/>
            <a:ext cx="4572000" cy="368300"/>
          </a:xfrm>
          <a:prstGeom prst="rect">
            <a:avLst/>
          </a:prstGeom>
          <a:noFill/>
        </p:spPr>
        <p:txBody>
          <a:bodyPr wrap="square" rtlCol="0" anchor="t">
            <a:spAutoFit/>
          </a:bodyPr>
          <a:p>
            <a:r>
              <a:rPr lang="en-US" altLang="zh-CN" dirty="0">
                <a:solidFill>
                  <a:srgbClr val="C00000"/>
                </a:solidFill>
                <a:sym typeface="+mn-ea"/>
              </a:rPr>
              <a:t>(Gao  et al. 2023</a:t>
            </a:r>
            <a:r>
              <a:rPr lang="zh-CN" altLang="en-US" dirty="0">
                <a:solidFill>
                  <a:srgbClr val="C00000"/>
                </a:solidFill>
                <a:sym typeface="+mn-ea"/>
              </a:rPr>
              <a:t>，</a:t>
            </a:r>
            <a:r>
              <a:rPr lang="en-US" altLang="zh-CN" dirty="0">
                <a:solidFill>
                  <a:srgbClr val="C00000"/>
                </a:solidFill>
                <a:sym typeface="+mn-ea"/>
              </a:rPr>
              <a:t>in preparion</a:t>
            </a:r>
            <a:r>
              <a:rPr lang="zh-CN" altLang="en-US" dirty="0">
                <a:solidFill>
                  <a:srgbClr val="C00000"/>
                </a:solidFill>
                <a:sym typeface="+mn-ea"/>
              </a:rPr>
              <a:t>）</a:t>
            </a:r>
            <a:endParaRPr lang="zh-CN" altLang="en-US" dirty="0">
              <a:solidFill>
                <a:srgbClr val="C00000"/>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9" name="直接连接符 18"/>
          <p:cNvCxnSpPr/>
          <p:nvPr/>
        </p:nvCxnSpPr>
        <p:spPr>
          <a:xfrm>
            <a:off x="4525010" y="612775"/>
            <a:ext cx="12700" cy="59166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963" name="矩形 2"/>
          <p:cNvSpPr/>
          <p:nvPr/>
        </p:nvSpPr>
        <p:spPr>
          <a:xfrm>
            <a:off x="252413" y="244475"/>
            <a:ext cx="3311525"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1" dirty="0">
                <a:solidFill>
                  <a:srgbClr val="C00000"/>
                </a:solidFill>
                <a:latin typeface="Times New Roman" panose="02020603050405020304" pitchFamily="18" charset="0"/>
                <a:cs typeface="Times New Roman" panose="02020603050405020304" pitchFamily="18" charset="0"/>
              </a:rPr>
              <a:t>2. Magnetic field decay</a:t>
            </a:r>
            <a:r>
              <a:rPr lang="en-US" altLang="zh-CN" sz="1800" b="1" dirty="0">
                <a:solidFill>
                  <a:srgbClr val="00B050"/>
                </a:solidFill>
                <a:latin typeface="STIXGeneral-Bold"/>
              </a:rPr>
              <a:t> </a:t>
            </a:r>
            <a:r>
              <a:rPr lang="en-US" altLang="zh-CN" sz="1800" dirty="0">
                <a:solidFill>
                  <a:srgbClr val="00B050"/>
                </a:solidFill>
              </a:rPr>
              <a:t> </a:t>
            </a:r>
            <a:endParaRPr lang="zh-CN" altLang="en-US" sz="1800" dirty="0">
              <a:solidFill>
                <a:srgbClr val="00B050"/>
              </a:solidFill>
            </a:endParaRPr>
          </a:p>
        </p:txBody>
      </p:sp>
      <p:graphicFrame>
        <p:nvGraphicFramePr>
          <p:cNvPr id="40964" name="对象 28"/>
          <p:cNvGraphicFramePr>
            <a:graphicFrameLocks noChangeAspect="1"/>
          </p:cNvGraphicFramePr>
          <p:nvPr/>
        </p:nvGraphicFramePr>
        <p:xfrm>
          <a:off x="395605" y="2925445"/>
          <a:ext cx="3834130" cy="1722755"/>
        </p:xfrm>
        <a:graphic>
          <a:graphicData uri="http://schemas.openxmlformats.org/presentationml/2006/ole">
            <mc:AlternateContent xmlns:mc="http://schemas.openxmlformats.org/markup-compatibility/2006">
              <mc:Choice xmlns:v="urn:schemas-microsoft-com:vml" Requires="v">
                <p:oleObj spid="_x0000_s3079" name="" r:id="rId1" imgW="2273300" imgH="965200" progId="Equation.DSMT4">
                  <p:embed/>
                </p:oleObj>
              </mc:Choice>
              <mc:Fallback>
                <p:oleObj name="" r:id="rId1" imgW="2273300" imgH="965200" progId="Equation.DSMT4">
                  <p:embed/>
                  <p:pic>
                    <p:nvPicPr>
                      <p:cNvPr id="0" name="图片 3078"/>
                      <p:cNvPicPr/>
                      <p:nvPr/>
                    </p:nvPicPr>
                    <p:blipFill>
                      <a:blip r:embed="rId2"/>
                      <a:stretch>
                        <a:fillRect/>
                      </a:stretch>
                    </p:blipFill>
                    <p:spPr>
                      <a:xfrm>
                        <a:off x="395605" y="2925445"/>
                        <a:ext cx="3834130" cy="1722755"/>
                      </a:xfrm>
                      <a:prstGeom prst="rect">
                        <a:avLst/>
                      </a:prstGeom>
                      <a:noFill/>
                      <a:ln w="38100">
                        <a:noFill/>
                        <a:miter/>
                      </a:ln>
                    </p:spPr>
                  </p:pic>
                </p:oleObj>
              </mc:Fallback>
            </mc:AlternateContent>
          </a:graphicData>
        </a:graphic>
      </p:graphicFrame>
      <p:graphicFrame>
        <p:nvGraphicFramePr>
          <p:cNvPr id="40965" name="对象 31"/>
          <p:cNvGraphicFramePr>
            <a:graphicFrameLocks noChangeAspect="1"/>
          </p:cNvGraphicFramePr>
          <p:nvPr/>
        </p:nvGraphicFramePr>
        <p:xfrm>
          <a:off x="1271588" y="5877243"/>
          <a:ext cx="1971675" cy="741362"/>
        </p:xfrm>
        <a:graphic>
          <a:graphicData uri="http://schemas.openxmlformats.org/presentationml/2006/ole">
            <mc:AlternateContent xmlns:mc="http://schemas.openxmlformats.org/markup-compatibility/2006">
              <mc:Choice xmlns:v="urn:schemas-microsoft-com:vml" Requires="v">
                <p:oleObj spid="_x0000_s3081" name="" r:id="rId3" imgW="1219200" imgH="457200" progId="Equation.DSMT4">
                  <p:embed/>
                </p:oleObj>
              </mc:Choice>
              <mc:Fallback>
                <p:oleObj name="" r:id="rId3" imgW="1219200" imgH="457200" progId="Equation.DSMT4">
                  <p:embed/>
                  <p:pic>
                    <p:nvPicPr>
                      <p:cNvPr id="0" name="图片 3080"/>
                      <p:cNvPicPr/>
                      <p:nvPr/>
                    </p:nvPicPr>
                    <p:blipFill>
                      <a:blip r:embed="rId4"/>
                      <a:stretch>
                        <a:fillRect/>
                      </a:stretch>
                    </p:blipFill>
                    <p:spPr>
                      <a:xfrm>
                        <a:off x="1271588" y="5877243"/>
                        <a:ext cx="1971675" cy="741362"/>
                      </a:xfrm>
                      <a:prstGeom prst="rect">
                        <a:avLst/>
                      </a:prstGeom>
                      <a:noFill/>
                      <a:ln w="38100">
                        <a:noFill/>
                        <a:miter/>
                      </a:ln>
                    </p:spPr>
                  </p:pic>
                </p:oleObj>
              </mc:Fallback>
            </mc:AlternateContent>
          </a:graphicData>
        </a:graphic>
      </p:graphicFrame>
      <p:graphicFrame>
        <p:nvGraphicFramePr>
          <p:cNvPr id="40966" name="对象 32"/>
          <p:cNvGraphicFramePr>
            <a:graphicFrameLocks noChangeAspect="1"/>
          </p:cNvGraphicFramePr>
          <p:nvPr/>
        </p:nvGraphicFramePr>
        <p:xfrm>
          <a:off x="5075873" y="1125220"/>
          <a:ext cx="3594100" cy="760413"/>
        </p:xfrm>
        <a:graphic>
          <a:graphicData uri="http://schemas.openxmlformats.org/presentationml/2006/ole">
            <mc:AlternateContent xmlns:mc="http://schemas.openxmlformats.org/markup-compatibility/2006">
              <mc:Choice xmlns:v="urn:schemas-microsoft-com:vml" Requires="v">
                <p:oleObj spid="_x0000_s3078" name="" r:id="rId5" imgW="2222500" imgH="469900" progId="Equation.DSMT4">
                  <p:embed/>
                </p:oleObj>
              </mc:Choice>
              <mc:Fallback>
                <p:oleObj name="" r:id="rId5" imgW="2222500" imgH="469900" progId="Equation.DSMT4">
                  <p:embed/>
                  <p:pic>
                    <p:nvPicPr>
                      <p:cNvPr id="0" name="图片 3077"/>
                      <p:cNvPicPr/>
                      <p:nvPr/>
                    </p:nvPicPr>
                    <p:blipFill>
                      <a:blip r:embed="rId6"/>
                      <a:stretch>
                        <a:fillRect/>
                      </a:stretch>
                    </p:blipFill>
                    <p:spPr>
                      <a:xfrm>
                        <a:off x="5075873" y="1125220"/>
                        <a:ext cx="3594100" cy="760413"/>
                      </a:xfrm>
                      <a:prstGeom prst="rect">
                        <a:avLst/>
                      </a:prstGeom>
                      <a:noFill/>
                      <a:ln w="38100">
                        <a:noFill/>
                        <a:miter/>
                      </a:ln>
                    </p:spPr>
                  </p:pic>
                </p:oleObj>
              </mc:Fallback>
            </mc:AlternateContent>
          </a:graphicData>
        </a:graphic>
      </p:graphicFrame>
      <p:sp>
        <p:nvSpPr>
          <p:cNvPr id="40967" name="矩形 11"/>
          <p:cNvSpPr/>
          <p:nvPr/>
        </p:nvSpPr>
        <p:spPr>
          <a:xfrm>
            <a:off x="4659630" y="3225800"/>
            <a:ext cx="4116388"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1" dirty="0">
                <a:solidFill>
                  <a:srgbClr val="C00000"/>
                </a:solidFill>
                <a:latin typeface="Times New Roman" panose="02020603050405020304" pitchFamily="18" charset="0"/>
                <a:cs typeface="Times New Roman" panose="02020603050405020304" pitchFamily="18" charset="0"/>
              </a:rPr>
              <a:t>3. Electron capture in the crust</a:t>
            </a:r>
            <a:r>
              <a:rPr lang="en-US" altLang="zh-CN" sz="2000" dirty="0">
                <a:solidFill>
                  <a:srgbClr val="C00000"/>
                </a:solidFill>
                <a:latin typeface="Times New Roman" panose="02020603050405020304" pitchFamily="18" charset="0"/>
                <a:cs typeface="Times New Roman" panose="02020603050405020304" pitchFamily="18" charset="0"/>
              </a:rPr>
              <a:t> </a:t>
            </a:r>
            <a:endParaRPr lang="en-US" altLang="zh-CN" sz="2000" dirty="0">
              <a:solidFill>
                <a:srgbClr val="C00000"/>
              </a:solidFill>
              <a:latin typeface="Times New Roman" panose="02020603050405020304" pitchFamily="18" charset="0"/>
              <a:cs typeface="Times New Roman" panose="02020603050405020304" pitchFamily="18" charset="0"/>
            </a:endParaRPr>
          </a:p>
        </p:txBody>
      </p:sp>
      <p:sp>
        <p:nvSpPr>
          <p:cNvPr id="40968" name="矩形 12"/>
          <p:cNvSpPr/>
          <p:nvPr/>
        </p:nvSpPr>
        <p:spPr>
          <a:xfrm>
            <a:off x="4562475" y="2005330"/>
            <a:ext cx="4581525" cy="1337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nSpc>
                <a:spcPct val="150000"/>
              </a:lnSpc>
              <a:spcBef>
                <a:spcPct val="0"/>
              </a:spcBef>
              <a:buNone/>
            </a:pPr>
            <a:r>
              <a:rPr lang="en-US" altLang="zh-CN" sz="1800" b="1" dirty="0">
                <a:solidFill>
                  <a:srgbClr val="000000"/>
                </a:solidFill>
                <a:latin typeface="Times New Roman" panose="02020603050405020304" pitchFamily="18" charset="0"/>
                <a:cs typeface="Times New Roman" panose="02020603050405020304" pitchFamily="18" charset="0"/>
              </a:rPr>
              <a:t>  where </a:t>
            </a:r>
            <a:r>
              <a:rPr lang="en-US" altLang="zh-CN" sz="1800" b="1" i="1" dirty="0">
                <a:solidFill>
                  <a:srgbClr val="000000"/>
                </a:solidFill>
                <a:latin typeface="Times New Roman" panose="02020603050405020304" pitchFamily="18" charset="0"/>
                <a:cs typeface="Times New Roman" panose="02020603050405020304" pitchFamily="18" charset="0"/>
              </a:rPr>
              <a:t>dV</a:t>
            </a:r>
            <a:r>
              <a:rPr lang="en-US" altLang="zh-CN" sz="1800" b="1" dirty="0">
                <a:solidFill>
                  <a:srgbClr val="000000"/>
                </a:solidFill>
                <a:latin typeface="Times New Roman" panose="02020603050405020304" pitchFamily="18" charset="0"/>
                <a:cs typeface="Times New Roman" panose="02020603050405020304" pitchFamily="18" charset="0"/>
              </a:rPr>
              <a:t> = 4</a:t>
            </a:r>
            <a:r>
              <a:rPr lang="el-GR" altLang="ko-KR" sz="1800" b="1" i="1" dirty="0">
                <a:solidFill>
                  <a:srgbClr val="000000"/>
                </a:solidFill>
                <a:latin typeface="Times New Roman" panose="02020603050405020304" pitchFamily="18" charset="0"/>
                <a:cs typeface="Times New Roman" panose="02020603050405020304" pitchFamily="18" charset="0"/>
              </a:rPr>
              <a:t>π</a:t>
            </a:r>
            <a:r>
              <a:rPr lang="en-US" altLang="zh-CN" sz="1800" b="1" i="1" dirty="0">
                <a:solidFill>
                  <a:srgbClr val="000000"/>
                </a:solidFill>
                <a:latin typeface="Times New Roman" panose="02020603050405020304" pitchFamily="18" charset="0"/>
                <a:cs typeface="Times New Roman" panose="02020603050405020304" pitchFamily="18" charset="0"/>
              </a:rPr>
              <a:t>r</a:t>
            </a:r>
            <a:r>
              <a:rPr lang="en-US" altLang="zh-CN" sz="1800" b="1" baseline="30000" dirty="0">
                <a:solidFill>
                  <a:srgbClr val="000000"/>
                </a:solidFill>
                <a:latin typeface="Times New Roman" panose="02020603050405020304" pitchFamily="18" charset="0"/>
                <a:cs typeface="Times New Roman" panose="02020603050405020304" pitchFamily="18" charset="0"/>
              </a:rPr>
              <a:t>2</a:t>
            </a:r>
            <a:r>
              <a:rPr lang="en-US" altLang="zh-CN" sz="1800" b="1" i="1" dirty="0">
                <a:solidFill>
                  <a:srgbClr val="000000"/>
                </a:solidFill>
                <a:latin typeface="Times New Roman" panose="02020603050405020304" pitchFamily="18" charset="0"/>
                <a:cs typeface="Times New Roman" panose="02020603050405020304" pitchFamily="18" charset="0"/>
              </a:rPr>
              <a:t>dr </a:t>
            </a:r>
            <a:r>
              <a:rPr lang="en-US" altLang="zh-CN" sz="1800" b="1" dirty="0">
                <a:solidFill>
                  <a:srgbClr val="000000"/>
                </a:solidFill>
                <a:latin typeface="Times New Roman" panose="02020603050405020304" pitchFamily="18" charset="0"/>
                <a:cs typeface="Times New Roman" panose="02020603050405020304" pitchFamily="18" charset="0"/>
              </a:rPr>
              <a:t>and </a:t>
            </a:r>
            <a:r>
              <a:rPr lang="en-US" altLang="zh-CN" sz="1800" b="1" i="1" dirty="0">
                <a:solidFill>
                  <a:srgbClr val="000000"/>
                </a:solidFill>
                <a:latin typeface="Times New Roman" panose="02020603050405020304" pitchFamily="18" charset="0"/>
                <a:cs typeface="Times New Roman" panose="02020603050405020304" pitchFamily="18" charset="0"/>
              </a:rPr>
              <a:t>r</a:t>
            </a:r>
            <a:r>
              <a:rPr lang="en-US" altLang="zh-CN" sz="1800" b="1" dirty="0">
                <a:solidFill>
                  <a:srgbClr val="000000"/>
                </a:solidFill>
                <a:latin typeface="Times New Roman" panose="02020603050405020304" pitchFamily="18" charset="0"/>
                <a:cs typeface="Times New Roman" panose="02020603050405020304" pitchFamily="18" charset="0"/>
              </a:rPr>
              <a:t>/</a:t>
            </a:r>
            <a:r>
              <a:rPr lang="en-US" altLang="zh-CN" sz="1800" b="1" i="1" dirty="0">
                <a:solidFill>
                  <a:srgbClr val="000000"/>
                </a:solidFill>
                <a:latin typeface="Times New Roman" panose="02020603050405020304" pitchFamily="18" charset="0"/>
                <a:cs typeface="Times New Roman" panose="02020603050405020304" pitchFamily="18" charset="0"/>
              </a:rPr>
              <a:t>R-</a:t>
            </a:r>
            <a:r>
              <a:rPr lang="en-US" altLang="zh-CN" sz="1800" b="1" dirty="0">
                <a:solidFill>
                  <a:srgbClr val="000000"/>
                </a:solidFill>
                <a:latin typeface="Times New Roman" panose="02020603050405020304" pitchFamily="18" charset="0"/>
                <a:cs typeface="Times New Roman" panose="02020603050405020304" pitchFamily="18" charset="0"/>
              </a:rPr>
              <a:t> 0.98, magnetic </a:t>
            </a:r>
            <a:endParaRPr lang="en-US" altLang="zh-CN" sz="1800" b="1" dirty="0">
              <a:solidFill>
                <a:srgbClr val="000000"/>
              </a:solidFill>
              <a:latin typeface="Times New Roman" panose="02020603050405020304" pitchFamily="18" charset="0"/>
              <a:cs typeface="Times New Roman" panose="02020603050405020304" pitchFamily="18" charset="0"/>
            </a:endParaRPr>
          </a:p>
          <a:p>
            <a:pPr marL="0" lvl="0" indent="0">
              <a:lnSpc>
                <a:spcPct val="150000"/>
              </a:lnSpc>
              <a:spcBef>
                <a:spcPct val="0"/>
              </a:spcBef>
              <a:buNone/>
            </a:pPr>
            <a:r>
              <a:rPr lang="en-US" altLang="zh-CN" sz="1800" b="1" dirty="0">
                <a:solidFill>
                  <a:srgbClr val="000000"/>
                </a:solidFill>
                <a:latin typeface="Times New Roman" panose="02020603050405020304" pitchFamily="18" charset="0"/>
                <a:cs typeface="Times New Roman" panose="02020603050405020304" pitchFamily="18" charset="0"/>
              </a:rPr>
              <a:t>to-thermal conversion coefficient  </a:t>
            </a:r>
            <a:r>
              <a:rPr lang="el-GR" altLang="ko-KR" sz="1800" b="1" dirty="0">
                <a:solidFill>
                  <a:srgbClr val="000000"/>
                </a:solidFill>
                <a:latin typeface="Times New Roman" panose="02020603050405020304" pitchFamily="18" charset="0"/>
                <a:cs typeface="Times New Roman" panose="02020603050405020304" pitchFamily="18" charset="0"/>
              </a:rPr>
              <a:t>ξ</a:t>
            </a:r>
            <a:r>
              <a:rPr lang="en-US" altLang="ko-KR" sz="1800" b="1" dirty="0">
                <a:solidFill>
                  <a:srgbClr val="000000"/>
                </a:solidFill>
                <a:latin typeface="Times New Roman" panose="02020603050405020304" pitchFamily="18" charset="0"/>
                <a:cs typeface="Times New Roman" panose="02020603050405020304" pitchFamily="18" charset="0"/>
              </a:rPr>
              <a:t> </a:t>
            </a:r>
            <a:r>
              <a:rPr lang="ko-KR" altLang="en-US" sz="1800" b="1" dirty="0">
                <a:solidFill>
                  <a:srgbClr val="000000"/>
                </a:solidFill>
                <a:latin typeface="Times New Roman" panose="02020603050405020304" pitchFamily="18" charset="0"/>
                <a:cs typeface="Times New Roman" panose="02020603050405020304" pitchFamily="18" charset="0"/>
              </a:rPr>
              <a:t>∼</a:t>
            </a:r>
            <a:r>
              <a:rPr lang="en-US" altLang="ko-KR" sz="1800" b="1" dirty="0">
                <a:solidFill>
                  <a:srgbClr val="000000"/>
                </a:solidFill>
                <a:latin typeface="Times New Roman" panose="02020603050405020304" pitchFamily="18" charset="0"/>
                <a:cs typeface="Times New Roman" panose="02020603050405020304" pitchFamily="18" charset="0"/>
              </a:rPr>
              <a:t>10^-2-</a:t>
            </a:r>
            <a:endParaRPr lang="en-US" altLang="ko-KR" sz="1800" b="1" dirty="0">
              <a:solidFill>
                <a:srgbClr val="000000"/>
              </a:solidFill>
              <a:latin typeface="Times New Roman" panose="02020603050405020304" pitchFamily="18" charset="0"/>
              <a:cs typeface="Times New Roman" panose="02020603050405020304" pitchFamily="18" charset="0"/>
            </a:endParaRPr>
          </a:p>
          <a:p>
            <a:pPr marL="0" lvl="0" indent="0">
              <a:lnSpc>
                <a:spcPct val="150000"/>
              </a:lnSpc>
              <a:spcBef>
                <a:spcPct val="0"/>
              </a:spcBef>
              <a:buNone/>
            </a:pPr>
            <a:r>
              <a:rPr lang="en-US" altLang="ko-KR" sz="1800" b="1" dirty="0">
                <a:solidFill>
                  <a:srgbClr val="000000"/>
                </a:solidFill>
                <a:latin typeface="Times New Roman" panose="02020603050405020304" pitchFamily="18" charset="0"/>
                <a:cs typeface="Times New Roman" panose="02020603050405020304" pitchFamily="18" charset="0"/>
              </a:rPr>
              <a:t>10^-1.</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sp>
        <p:nvSpPr>
          <p:cNvPr id="40969" name="矩形 13"/>
          <p:cNvSpPr/>
          <p:nvPr/>
        </p:nvSpPr>
        <p:spPr>
          <a:xfrm>
            <a:off x="4616450" y="563880"/>
            <a:ext cx="3841115" cy="3683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en-US" altLang="zh-CN" sz="1800" b="1" dirty="0">
                <a:solidFill>
                  <a:srgbClr val="000000"/>
                </a:solidFill>
                <a:latin typeface="Times New Roman" panose="02020603050405020304" pitchFamily="18" charset="0"/>
                <a:cs typeface="Times New Roman" panose="02020603050405020304" pitchFamily="18" charset="0"/>
              </a:rPr>
              <a:t>Then </a:t>
            </a:r>
            <a:r>
              <a:rPr lang="en-US" altLang="zh-CN" sz="1800" b="1" i="1" dirty="0">
                <a:solidFill>
                  <a:srgbClr val="000000"/>
                </a:solidFill>
                <a:latin typeface="Times New Roman" panose="02020603050405020304" pitchFamily="18" charset="0"/>
                <a:cs typeface="Times New Roman" panose="02020603050405020304" pitchFamily="18" charset="0"/>
              </a:rPr>
              <a:t>H</a:t>
            </a:r>
            <a:r>
              <a:rPr lang="en-US" altLang="zh-CN" sz="1800" b="1" i="1" baseline="-25000" dirty="0">
                <a:solidFill>
                  <a:srgbClr val="000000"/>
                </a:solidFill>
                <a:latin typeface="Times New Roman" panose="02020603050405020304" pitchFamily="18" charset="0"/>
                <a:cs typeface="Times New Roman" panose="02020603050405020304" pitchFamily="18" charset="0"/>
              </a:rPr>
              <a:t>B</a:t>
            </a:r>
            <a:r>
              <a:rPr lang="en-US" altLang="zh-CN" sz="1800" b="1" dirty="0">
                <a:solidFill>
                  <a:srgbClr val="000000"/>
                </a:solidFill>
                <a:latin typeface="Times New Roman" panose="02020603050405020304" pitchFamily="18" charset="0"/>
                <a:cs typeface="Times New Roman" panose="02020603050405020304" pitchFamily="18" charset="0"/>
              </a:rPr>
              <a:t> can be estimated by </a:t>
            </a:r>
            <a:endParaRPr lang="zh-CN" altLang="en-US" sz="1800" dirty="0"/>
          </a:p>
        </p:txBody>
      </p:sp>
      <p:sp>
        <p:nvSpPr>
          <p:cNvPr id="40970" name="矩形 14"/>
          <p:cNvSpPr/>
          <p:nvPr/>
        </p:nvSpPr>
        <p:spPr>
          <a:xfrm>
            <a:off x="66993" y="4822508"/>
            <a:ext cx="4592637"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en-US" altLang="zh-CN" sz="1800" b="1" dirty="0">
                <a:solidFill>
                  <a:srgbClr val="000000"/>
                </a:solidFill>
                <a:latin typeface="Times New Roman" panose="02020603050405020304" pitchFamily="18" charset="0"/>
                <a:cs typeface="Times New Roman" panose="02020603050405020304" pitchFamily="18" charset="0"/>
              </a:rPr>
              <a:t>Taking the first derivative of the dipole field with respect to time, we obtain </a:t>
            </a:r>
            <a:endParaRPr lang="zh-CN" altLang="en-US" sz="1800" dirty="0"/>
          </a:p>
        </p:txBody>
      </p:sp>
      <p:sp>
        <p:nvSpPr>
          <p:cNvPr id="40972" name="矩形 16"/>
          <p:cNvSpPr/>
          <p:nvPr/>
        </p:nvSpPr>
        <p:spPr>
          <a:xfrm>
            <a:off x="-173355" y="836930"/>
            <a:ext cx="4711065" cy="21685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lnSpc>
                <a:spcPct val="150000"/>
              </a:lnSpc>
              <a:spcBef>
                <a:spcPct val="0"/>
              </a:spcBef>
              <a:buFont typeface="Wingdings" panose="05000000000000000000" charset="0"/>
              <a:buChar char="Ø"/>
            </a:pPr>
            <a:r>
              <a:rPr lang="en-US" altLang="zh-CN" sz="1800" b="1" dirty="0">
                <a:solidFill>
                  <a:srgbClr val="000000"/>
                </a:solidFill>
                <a:latin typeface="Times New Roman" panose="02020603050405020304" pitchFamily="18" charset="0"/>
                <a:cs typeface="Times New Roman" panose="02020603050405020304" pitchFamily="18" charset="0"/>
              </a:rPr>
              <a:t>The crustal magnetic field evolution  can be divided into two stages: the initial stage with rapid   non-exponential decay and the later slow exponential decay.</a:t>
            </a:r>
            <a:br>
              <a:rPr lang="en-US" altLang="zh-CN" sz="1800" dirty="0"/>
            </a:br>
            <a:endParaRPr lang="zh-CN" altLang="en-US" sz="1800" dirty="0"/>
          </a:p>
        </p:txBody>
      </p:sp>
      <p:sp>
        <p:nvSpPr>
          <p:cNvPr id="40973" name="矩形 21"/>
          <p:cNvSpPr/>
          <p:nvPr/>
        </p:nvSpPr>
        <p:spPr>
          <a:xfrm>
            <a:off x="4525010" y="3645535"/>
            <a:ext cx="4679315" cy="2584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nSpc>
                <a:spcPct val="150000"/>
              </a:lnSpc>
              <a:spcBef>
                <a:spcPct val="0"/>
              </a:spcBef>
              <a:buFont typeface="Wingdings" panose="05000000000000000000" charset="0"/>
              <a:buNone/>
            </a:pPr>
            <a:r>
              <a:rPr lang="en-US" altLang="zh-CN" sz="1800" b="1" dirty="0">
                <a:solidFill>
                  <a:srgbClr val="000000"/>
                </a:solidFill>
                <a:latin typeface="Times New Roman" panose="02020603050405020304" pitchFamily="18" charset="0"/>
                <a:cs typeface="Times New Roman" panose="02020603050405020304" pitchFamily="18" charset="0"/>
              </a:rPr>
              <a:t>When the magnetic field decays, the crust loses its magnetic pressure support and must be compensated by increasing the electron degeneracy pressure, the  increase in the electron Fermi energy induces EC reactions , implies complex heating mechanism .</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pic>
        <p:nvPicPr>
          <p:cNvPr id="2" name="图片 1"/>
          <p:cNvPicPr>
            <a:picLocks noChangeAspect="1"/>
          </p:cNvPicPr>
          <p:nvPr>
            <p:custDataLst>
              <p:tags r:id="rId7"/>
            </p:custDataLst>
          </p:nvPr>
        </p:nvPicPr>
        <p:blipFill>
          <a:blip r:embed="rId8"/>
          <a:stretch>
            <a:fillRect/>
          </a:stretch>
        </p:blipFill>
        <p:spPr>
          <a:xfrm>
            <a:off x="5148580" y="6232525"/>
            <a:ext cx="2404110" cy="4876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87" name="对象 35"/>
          <p:cNvGraphicFramePr>
            <a:graphicFrameLocks noChangeAspect="1"/>
          </p:cNvGraphicFramePr>
          <p:nvPr/>
        </p:nvGraphicFramePr>
        <p:xfrm>
          <a:off x="1979930" y="810895"/>
          <a:ext cx="3634740" cy="660400"/>
        </p:xfrm>
        <a:graphic>
          <a:graphicData uri="http://schemas.openxmlformats.org/presentationml/2006/ole">
            <mc:AlternateContent xmlns:mc="http://schemas.openxmlformats.org/markup-compatibility/2006">
              <mc:Choice xmlns:v="urn:schemas-microsoft-com:vml" Requires="v">
                <p:oleObj spid="_x0000_s3080" name="" r:id="rId1" imgW="2667000" imgH="457200" progId="Equation.DSMT4">
                  <p:embed/>
                </p:oleObj>
              </mc:Choice>
              <mc:Fallback>
                <p:oleObj name="" r:id="rId1" imgW="2667000" imgH="457200" progId="Equation.DSMT4">
                  <p:embed/>
                  <p:pic>
                    <p:nvPicPr>
                      <p:cNvPr id="0" name="图片 3079"/>
                      <p:cNvPicPr/>
                      <p:nvPr/>
                    </p:nvPicPr>
                    <p:blipFill>
                      <a:blip r:embed="rId2"/>
                      <a:stretch>
                        <a:fillRect/>
                      </a:stretch>
                    </p:blipFill>
                    <p:spPr>
                      <a:xfrm>
                        <a:off x="1979930" y="810895"/>
                        <a:ext cx="3634740" cy="660400"/>
                      </a:xfrm>
                      <a:prstGeom prst="rect">
                        <a:avLst/>
                      </a:prstGeom>
                      <a:noFill/>
                      <a:ln w="38100">
                        <a:noFill/>
                        <a:miter/>
                      </a:ln>
                    </p:spPr>
                  </p:pic>
                </p:oleObj>
              </mc:Fallback>
            </mc:AlternateContent>
          </a:graphicData>
        </a:graphic>
      </p:graphicFrame>
      <p:sp>
        <p:nvSpPr>
          <p:cNvPr id="41988" name="矩形 15"/>
          <p:cNvSpPr/>
          <p:nvPr/>
        </p:nvSpPr>
        <p:spPr>
          <a:xfrm>
            <a:off x="237490" y="2421255"/>
            <a:ext cx="838771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en-US" altLang="zh-CN" sz="1800" dirty="0">
                <a:solidFill>
                  <a:srgbClr val="C00000"/>
                </a:solidFill>
                <a:latin typeface="Times New Roman" panose="02020603050405020304" pitchFamily="18" charset="0"/>
                <a:cs typeface="Times New Roman" panose="02020603050405020304" pitchFamily="18" charset="0"/>
              </a:rPr>
              <a:t>In general, a nucleus will undergo several electron captures in the outer crust as the field decays, but for most reactions of heat per nucleus is  estimated </a:t>
            </a:r>
            <a:r>
              <a:rPr lang="en-US" altLang="zh-CN" sz="1800" i="1" dirty="0">
                <a:solidFill>
                  <a:srgbClr val="C00000"/>
                </a:solidFill>
                <a:latin typeface="Times New Roman" panose="02020603050405020304" pitchFamily="18" charset="0"/>
                <a:cs typeface="Times New Roman" panose="02020603050405020304" pitchFamily="18" charset="0"/>
              </a:rPr>
              <a:t>q</a:t>
            </a:r>
            <a:r>
              <a:rPr lang="en-US" altLang="zh-CN" sz="1800" dirty="0">
                <a:solidFill>
                  <a:srgbClr val="C00000"/>
                </a:solidFill>
                <a:latin typeface="Times New Roman" panose="02020603050405020304" pitchFamily="18" charset="0"/>
                <a:cs typeface="Times New Roman" panose="02020603050405020304" pitchFamily="18" charset="0"/>
              </a:rPr>
              <a:t> &lt; 0.1 MeV.</a:t>
            </a:r>
            <a:endParaRPr lang="en-US" altLang="zh-CN" sz="1800" dirty="0">
              <a:solidFill>
                <a:srgbClr val="C00000"/>
              </a:solidFill>
              <a:latin typeface="Times New Roman" panose="02020603050405020304" pitchFamily="18" charset="0"/>
              <a:cs typeface="Times New Roman" panose="02020603050405020304" pitchFamily="18" charset="0"/>
            </a:endParaRPr>
          </a:p>
        </p:txBody>
      </p:sp>
      <p:sp>
        <p:nvSpPr>
          <p:cNvPr id="41989" name="矩形 17"/>
          <p:cNvSpPr/>
          <p:nvPr/>
        </p:nvSpPr>
        <p:spPr>
          <a:xfrm>
            <a:off x="236855" y="1485265"/>
            <a:ext cx="8676640" cy="922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dirty="0">
                <a:solidFill>
                  <a:srgbClr val="000000"/>
                </a:solidFill>
                <a:latin typeface="Times New Roman" panose="02020603050405020304" pitchFamily="18" charset="0"/>
                <a:cs typeface="Times New Roman" panose="02020603050405020304" pitchFamily="18" charset="0"/>
              </a:rPr>
              <a:t> </a:t>
            </a:r>
            <a:r>
              <a:rPr lang="en-US" altLang="el-GR" sz="1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sym typeface="+mn-ea"/>
              </a:rPr>
              <a:t>where </a:t>
            </a:r>
            <a:r>
              <a:rPr lang="el-GR" altLang="zh-CN" sz="1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sym typeface="+mn-ea"/>
              </a:rPr>
              <a:t>Γ</a:t>
            </a:r>
            <a:r>
              <a:rPr lang="en-US" altLang="zh-CN" sz="1800" dirty="0">
                <a:solidFill>
                  <a:srgbClr val="FF0000"/>
                </a:solidFill>
                <a:latin typeface="Times New Roman" panose="02020603050405020304" pitchFamily="18" charset="0"/>
                <a:cs typeface="Times New Roman" panose="02020603050405020304" pitchFamily="18" charset="0"/>
                <a:sym typeface="+mn-ea"/>
              </a:rPr>
              <a:t> </a:t>
            </a:r>
            <a:r>
              <a:rPr lang="en-US" altLang="zh-CN" sz="1800" dirty="0">
                <a:solidFill>
                  <a:srgbClr val="000000"/>
                </a:solidFill>
                <a:latin typeface="Times New Roman" panose="02020603050405020304" pitchFamily="18" charset="0"/>
                <a:cs typeface="Times New Roman" panose="02020603050405020304" pitchFamily="18" charset="0"/>
                <a:sym typeface="+mn-ea"/>
              </a:rPr>
              <a:t>is  electron capture rate  </a:t>
            </a:r>
            <a:r>
              <a:rPr lang="en-US" altLang="zh-CN" sz="1800" i="1" dirty="0">
                <a:solidFill>
                  <a:srgbClr val="000000"/>
                </a:solidFill>
                <a:latin typeface="Times New Roman" panose="02020603050405020304" pitchFamily="18" charset="0"/>
                <a:cs typeface="Times New Roman" panose="02020603050405020304" pitchFamily="18" charset="0"/>
              </a:rPr>
              <a:t>h</a:t>
            </a:r>
            <a:r>
              <a:rPr lang="en-US" altLang="zh-CN" sz="1800" i="1" baseline="-25000" dirty="0">
                <a:solidFill>
                  <a:srgbClr val="000000"/>
                </a:solidFill>
                <a:latin typeface="Times New Roman" panose="02020603050405020304" pitchFamily="18" charset="0"/>
                <a:cs typeface="Times New Roman" panose="02020603050405020304" pitchFamily="18" charset="0"/>
              </a:rPr>
              <a:t>EC</a:t>
            </a:r>
            <a:r>
              <a:rPr lang="en-US" altLang="zh-CN" sz="1800" dirty="0">
                <a:solidFill>
                  <a:srgbClr val="000000"/>
                </a:solidFill>
                <a:latin typeface="Times New Roman" panose="02020603050405020304" pitchFamily="18" charset="0"/>
                <a:cs typeface="Times New Roman" panose="02020603050405020304" pitchFamily="18" charset="0"/>
              </a:rPr>
              <a:t> is the total magnetic energy contained in a crust of scale height, </a:t>
            </a:r>
            <a:r>
              <a:rPr lang="el-GR" altLang="ko-KR" sz="1800" i="1" dirty="0">
                <a:solidFill>
                  <a:srgbClr val="000000"/>
                </a:solidFill>
                <a:latin typeface="Times New Roman" panose="02020603050405020304" pitchFamily="18" charset="0"/>
                <a:cs typeface="Times New Roman" panose="02020603050405020304" pitchFamily="18" charset="0"/>
              </a:rPr>
              <a:t>μ</a:t>
            </a:r>
            <a:r>
              <a:rPr lang="en-US" altLang="zh-CN" sz="1800" i="1" baseline="-25000" dirty="0">
                <a:solidFill>
                  <a:srgbClr val="000000"/>
                </a:solidFill>
                <a:latin typeface="Times New Roman" panose="02020603050405020304" pitchFamily="18" charset="0"/>
                <a:cs typeface="Times New Roman" panose="02020603050405020304" pitchFamily="18" charset="0"/>
              </a:rPr>
              <a:t>e</a:t>
            </a:r>
            <a:r>
              <a:rPr lang="en-US" altLang="zh-CN" sz="1800" dirty="0">
                <a:solidFill>
                  <a:srgbClr val="000000"/>
                </a:solidFill>
                <a:latin typeface="Times New Roman" panose="02020603050405020304" pitchFamily="18" charset="0"/>
                <a:cs typeface="Times New Roman" panose="02020603050405020304" pitchFamily="18" charset="0"/>
              </a:rPr>
              <a:t> is the mean molecular weight per electron,  </a:t>
            </a:r>
            <a:r>
              <a:rPr lang="en-US" altLang="zh-CN" sz="1800" i="1" dirty="0">
                <a:solidFill>
                  <a:srgbClr val="000000"/>
                </a:solidFill>
                <a:latin typeface="Times New Roman" panose="02020603050405020304" pitchFamily="18" charset="0"/>
                <a:cs typeface="Times New Roman" panose="02020603050405020304" pitchFamily="18" charset="0"/>
              </a:rPr>
              <a:t>E</a:t>
            </a:r>
            <a:r>
              <a:rPr lang="en-US" altLang="zh-CN" sz="1800" i="1" baseline="-25000" dirty="0">
                <a:solidFill>
                  <a:srgbClr val="000000"/>
                </a:solidFill>
                <a:latin typeface="Times New Roman" panose="02020603050405020304" pitchFamily="18" charset="0"/>
                <a:cs typeface="Times New Roman" panose="02020603050405020304" pitchFamily="18" charset="0"/>
              </a:rPr>
              <a:t>F</a:t>
            </a:r>
            <a:r>
              <a:rPr lang="en-US" altLang="zh-CN" sz="1800" dirty="0">
                <a:solidFill>
                  <a:srgbClr val="000000"/>
                </a:solidFill>
                <a:latin typeface="Times New Roman" panose="02020603050405020304" pitchFamily="18" charset="0"/>
                <a:cs typeface="Times New Roman" panose="02020603050405020304" pitchFamily="18" charset="0"/>
              </a:rPr>
              <a:t> is an electron capture threshold energy with super-strong magnetic field.</a:t>
            </a:r>
            <a:endParaRPr lang="zh-CN" altLang="en-US" sz="1800" dirty="0"/>
          </a:p>
        </p:txBody>
      </p:sp>
      <p:sp>
        <p:nvSpPr>
          <p:cNvPr id="41991" name="矩形 19"/>
          <p:cNvSpPr/>
          <p:nvPr/>
        </p:nvSpPr>
        <p:spPr>
          <a:xfrm>
            <a:off x="4824413" y="2182813"/>
            <a:ext cx="29718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dirty="0">
                <a:solidFill>
                  <a:srgbClr val="000000"/>
                </a:solidFill>
                <a:latin typeface="Times New Roman" panose="02020603050405020304" pitchFamily="18" charset="0"/>
                <a:cs typeface="Times New Roman" panose="02020603050405020304" pitchFamily="18" charset="0"/>
              </a:rPr>
              <a:t>  </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sp>
        <p:nvSpPr>
          <p:cNvPr id="41992" name="矩形 20"/>
          <p:cNvSpPr/>
          <p:nvPr/>
        </p:nvSpPr>
        <p:spPr>
          <a:xfrm>
            <a:off x="1979295" y="3141345"/>
            <a:ext cx="3764915" cy="34099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nl-NL" sz="1800" b="1" i="1" dirty="0">
                <a:solidFill>
                  <a:srgbClr val="000000"/>
                </a:solidFill>
                <a:latin typeface="Times New Roman" panose="02020603050405020304" pitchFamily="18" charset="0"/>
                <a:cs typeface="Times New Roman" panose="02020603050405020304" pitchFamily="18" charset="0"/>
              </a:rPr>
              <a:t> </a:t>
            </a:r>
            <a:r>
              <a:rPr lang="nl-NL" altLang="zh-CN" sz="1800" b="1" i="1" dirty="0">
                <a:solidFill>
                  <a:srgbClr val="000000"/>
                </a:solidFill>
                <a:latin typeface="Times New Roman" panose="02020603050405020304" pitchFamily="18" charset="0"/>
                <a:cs typeface="Times New Roman" panose="02020603050405020304" pitchFamily="18" charset="0"/>
              </a:rPr>
              <a:t>F</a:t>
            </a:r>
            <a:r>
              <a:rPr lang="nl-NL" altLang="zh-CN" sz="1800" b="1" i="1" baseline="-25000" dirty="0">
                <a:solidFill>
                  <a:srgbClr val="000000"/>
                </a:solidFill>
                <a:latin typeface="Times New Roman" panose="02020603050405020304" pitchFamily="18" charset="0"/>
                <a:cs typeface="Times New Roman" panose="02020603050405020304" pitchFamily="18" charset="0"/>
              </a:rPr>
              <a:t>X</a:t>
            </a:r>
            <a:r>
              <a:rPr lang="nl-NL" altLang="zh-CN" sz="1800" b="1" dirty="0">
                <a:solidFill>
                  <a:srgbClr val="000000"/>
                </a:solidFill>
                <a:latin typeface="Times New Roman" panose="02020603050405020304" pitchFamily="18" charset="0"/>
                <a:cs typeface="Times New Roman" panose="02020603050405020304" pitchFamily="18" charset="0"/>
              </a:rPr>
              <a:t> = 1.41(3) × 10</a:t>
            </a:r>
            <a:r>
              <a:rPr lang="nl-NL" altLang="zh-CN" sz="1800" b="1" baseline="30000" dirty="0">
                <a:solidFill>
                  <a:srgbClr val="000000"/>
                </a:solidFill>
                <a:latin typeface="Times New Roman" panose="02020603050405020304" pitchFamily="18" charset="0"/>
                <a:cs typeface="Times New Roman" panose="02020603050405020304" pitchFamily="18" charset="0"/>
              </a:rPr>
              <a:t>11</a:t>
            </a:r>
            <a:r>
              <a:rPr lang="nl-NL" altLang="zh-CN" sz="1800" b="1" dirty="0">
                <a:solidFill>
                  <a:srgbClr val="000000"/>
                </a:solidFill>
                <a:latin typeface="Times New Roman" panose="02020603050405020304" pitchFamily="18" charset="0"/>
                <a:cs typeface="Times New Roman" panose="02020603050405020304" pitchFamily="18" charset="0"/>
              </a:rPr>
              <a:t> erg cm</a:t>
            </a:r>
            <a:r>
              <a:rPr lang="nl-NL" altLang="zh-CN" sz="1800" b="1" baseline="30000" dirty="0">
                <a:solidFill>
                  <a:srgbClr val="000000"/>
                </a:solidFill>
                <a:latin typeface="Times New Roman" panose="02020603050405020304" pitchFamily="18" charset="0"/>
                <a:cs typeface="Times New Roman" panose="02020603050405020304" pitchFamily="18" charset="0"/>
              </a:rPr>
              <a:t>-2</a:t>
            </a:r>
            <a:r>
              <a:rPr lang="nl-NL" altLang="zh-CN" sz="1800" b="1" dirty="0">
                <a:solidFill>
                  <a:srgbClr val="000000"/>
                </a:solidFill>
                <a:latin typeface="Times New Roman" panose="02020603050405020304" pitchFamily="18" charset="0"/>
                <a:cs typeface="Times New Roman" panose="02020603050405020304" pitchFamily="18" charset="0"/>
              </a:rPr>
              <a:t> s</a:t>
            </a:r>
            <a:r>
              <a:rPr lang="nl-NL" altLang="zh-CN" sz="1800" b="1" baseline="30000" dirty="0">
                <a:solidFill>
                  <a:srgbClr val="000000"/>
                </a:solidFill>
                <a:latin typeface="Times New Roman" panose="02020603050405020304" pitchFamily="18" charset="0"/>
                <a:cs typeface="Times New Roman" panose="02020603050405020304" pitchFamily="18" charset="0"/>
              </a:rPr>
              <a:t>-1</a:t>
            </a:r>
            <a:endParaRPr lang="zh-CN" altLang="en-US" sz="1800" baseline="30000" dirty="0"/>
          </a:p>
        </p:txBody>
      </p:sp>
      <p:sp>
        <p:nvSpPr>
          <p:cNvPr id="41995" name="矩形 1"/>
          <p:cNvSpPr/>
          <p:nvPr/>
        </p:nvSpPr>
        <p:spPr>
          <a:xfrm>
            <a:off x="252730" y="360680"/>
            <a:ext cx="695134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en-US" altLang="zh-CN" sz="1800" dirty="0">
                <a:solidFill>
                  <a:srgbClr val="C00000"/>
                </a:solidFill>
                <a:latin typeface="Times New Roman" panose="02020603050405020304" pitchFamily="18" charset="0"/>
                <a:cs typeface="Times New Roman" panose="02020603050405020304" pitchFamily="18" charset="0"/>
              </a:rPr>
              <a:t>The total thermal energyb release rates via EC is obtained as</a:t>
            </a:r>
            <a:r>
              <a:rPr lang="en-US" altLang="zh-CN" sz="1800" b="1" dirty="0">
                <a:solidFill>
                  <a:srgbClr val="C00000"/>
                </a:solidFill>
                <a:latin typeface="Times New Roman" panose="02020603050405020304" pitchFamily="18" charset="0"/>
                <a:cs typeface="Times New Roman" panose="02020603050405020304" pitchFamily="18" charset="0"/>
              </a:rPr>
              <a:t> </a:t>
            </a:r>
            <a:br>
              <a:rPr lang="en-US" altLang="zh-CN" sz="1800" dirty="0"/>
            </a:br>
            <a:endParaRPr lang="zh-CN" altLang="en-US" sz="1800" dirty="0"/>
          </a:p>
        </p:txBody>
      </p:sp>
      <p:sp>
        <p:nvSpPr>
          <p:cNvPr id="3" name="文本框 2"/>
          <p:cNvSpPr txBox="1"/>
          <p:nvPr/>
        </p:nvSpPr>
        <p:spPr>
          <a:xfrm>
            <a:off x="179705" y="3471545"/>
            <a:ext cx="8446135" cy="645160"/>
          </a:xfrm>
          <a:prstGeom prst="rect">
            <a:avLst/>
          </a:prstGeom>
          <a:noFill/>
        </p:spPr>
        <p:txBody>
          <a:bodyPr wrap="square" rtlCol="0" anchor="t">
            <a:spAutoFit/>
          </a:bodyPr>
          <a:p>
            <a:pPr marL="285750" lvl="0" indent="-285750">
              <a:spcBef>
                <a:spcPct val="0"/>
              </a:spcBef>
              <a:buFont typeface="Wingdings" panose="05000000000000000000" charset="0"/>
              <a:buChar char="Ø"/>
            </a:pPr>
            <a:r>
              <a:rPr lang="en-US" altLang="zh-CN" dirty="0">
                <a:solidFill>
                  <a:srgbClr val="C00000"/>
                </a:solidFill>
                <a:latin typeface="Times New Roman" panose="02020603050405020304" pitchFamily="18" charset="0"/>
                <a:cs typeface="Times New Roman" panose="02020603050405020304" pitchFamily="18" charset="0"/>
                <a:sym typeface="+mn-ea"/>
              </a:rPr>
              <a:t>To find the total EC rate per proton, we integrate over all initial electron states and over </a:t>
            </a:r>
            <a:r>
              <a:rPr lang="en-US" altLang="zh-CN" i="1" dirty="0">
                <a:solidFill>
                  <a:srgbClr val="C00000"/>
                </a:solidFill>
                <a:latin typeface="Times New Roman" panose="02020603050405020304" pitchFamily="18" charset="0"/>
                <a:cs typeface="Times New Roman" panose="02020603050405020304" pitchFamily="18" charset="0"/>
                <a:sym typeface="+mn-ea"/>
              </a:rPr>
              <a:t>dE</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ν</a:t>
            </a:r>
            <a:endParaRPr lang="en-US" altLang="zh-CN" i="1" baseline="-25000" dirty="0">
              <a:solidFill>
                <a:srgbClr val="C00000"/>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79705" y="5013325"/>
            <a:ext cx="8588375" cy="922020"/>
          </a:xfrm>
          <a:prstGeom prst="rect">
            <a:avLst/>
          </a:prstGeom>
          <a:noFill/>
        </p:spPr>
        <p:txBody>
          <a:bodyPr wrap="square" rtlCol="0" anchor="t">
            <a:spAutoFit/>
          </a:bodyPr>
          <a:p>
            <a:pPr marL="285750" lvl="0" indent="-285750">
              <a:spcBef>
                <a:spcPct val="0"/>
              </a:spcBef>
              <a:buFont typeface="Wingdings" panose="05000000000000000000" charset="0"/>
              <a:buChar char="Ø"/>
            </a:pPr>
            <a:r>
              <a:rPr lang="en-US" altLang="zh-CN" dirty="0">
                <a:solidFill>
                  <a:srgbClr val="C00000"/>
                </a:solidFill>
                <a:latin typeface="Times New Roman" panose="02020603050405020304" pitchFamily="18" charset="0"/>
                <a:cs typeface="Times New Roman" panose="02020603050405020304" pitchFamily="18" charset="0"/>
                <a:sym typeface="+mn-ea"/>
              </a:rPr>
              <a:t>In the interior of a NS, for neutrinos  (antineutrinos), (1 – </a:t>
            </a:r>
            <a:r>
              <a:rPr lang="en-US" altLang="zh-CN" i="1" dirty="0">
                <a:solidFill>
                  <a:srgbClr val="C00000"/>
                </a:solidFill>
                <a:latin typeface="Times New Roman" panose="02020603050405020304" pitchFamily="18" charset="0"/>
                <a:cs typeface="Times New Roman" panose="02020603050405020304" pitchFamily="18" charset="0"/>
                <a:sym typeface="+mn-ea"/>
              </a:rPr>
              <a:t>f</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ν</a:t>
            </a:r>
            <a:r>
              <a:rPr lang="en-US" altLang="zh-CN" dirty="0">
                <a:solidFill>
                  <a:srgbClr val="C00000"/>
                </a:solidFill>
                <a:latin typeface="Times New Roman" panose="02020603050405020304" pitchFamily="18" charset="0"/>
                <a:cs typeface="Times New Roman" panose="02020603050405020304" pitchFamily="18" charset="0"/>
                <a:sym typeface="+mn-ea"/>
              </a:rPr>
              <a:t>)= 1; for electrons, when </a:t>
            </a:r>
            <a:r>
              <a:rPr lang="en-US" altLang="zh-CN" i="1" dirty="0">
                <a:solidFill>
                  <a:srgbClr val="C00000"/>
                </a:solidFill>
                <a:latin typeface="Times New Roman" panose="02020603050405020304" pitchFamily="18" charset="0"/>
                <a:cs typeface="Times New Roman" panose="02020603050405020304" pitchFamily="18" charset="0"/>
                <a:sym typeface="+mn-ea"/>
              </a:rPr>
              <a:t>E</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e</a:t>
            </a:r>
            <a:r>
              <a:rPr lang="en-US" altLang="zh-CN" baseline="-25000" dirty="0">
                <a:solidFill>
                  <a:srgbClr val="C00000"/>
                </a:solidFill>
                <a:latin typeface="Times New Roman" panose="02020603050405020304" pitchFamily="18" charset="0"/>
                <a:cs typeface="Times New Roman" panose="02020603050405020304" pitchFamily="18" charset="0"/>
                <a:sym typeface="+mn-ea"/>
              </a:rPr>
              <a:t> </a:t>
            </a:r>
            <a:r>
              <a:rPr lang="en-US" altLang="zh-CN" i="1" dirty="0">
                <a:solidFill>
                  <a:srgbClr val="C00000"/>
                </a:solidFill>
                <a:latin typeface="Times New Roman" panose="02020603050405020304" pitchFamily="18" charset="0"/>
                <a:cs typeface="Times New Roman" panose="02020603050405020304" pitchFamily="18" charset="0"/>
                <a:sym typeface="+mn-ea"/>
              </a:rPr>
              <a:t>&lt; E</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F</a:t>
            </a:r>
            <a:r>
              <a:rPr lang="en-US" altLang="zh-CN" i="1" dirty="0">
                <a:solidFill>
                  <a:srgbClr val="C00000"/>
                </a:solidFill>
                <a:latin typeface="Times New Roman" panose="02020603050405020304" pitchFamily="18" charset="0"/>
                <a:cs typeface="Times New Roman" panose="02020603050405020304" pitchFamily="18" charset="0"/>
                <a:sym typeface="+mn-ea"/>
              </a:rPr>
              <a:t> </a:t>
            </a:r>
            <a:r>
              <a:rPr lang="en-US" altLang="zh-CN" dirty="0">
                <a:solidFill>
                  <a:srgbClr val="C00000"/>
                </a:solidFill>
                <a:latin typeface="Times New Roman" panose="02020603050405020304" pitchFamily="18" charset="0"/>
                <a:cs typeface="Times New Roman" panose="02020603050405020304" pitchFamily="18" charset="0"/>
                <a:sym typeface="+mn-ea"/>
              </a:rPr>
              <a:t>(</a:t>
            </a:r>
            <a:r>
              <a:rPr lang="en-US" altLang="zh-CN" i="1" dirty="0">
                <a:solidFill>
                  <a:srgbClr val="C00000"/>
                </a:solidFill>
                <a:latin typeface="Times New Roman" panose="02020603050405020304" pitchFamily="18" charset="0"/>
                <a:cs typeface="Times New Roman" panose="02020603050405020304" pitchFamily="18" charset="0"/>
                <a:sym typeface="+mn-ea"/>
              </a:rPr>
              <a:t>e</a:t>
            </a:r>
            <a:r>
              <a:rPr lang="en-US" altLang="zh-CN" dirty="0">
                <a:solidFill>
                  <a:srgbClr val="C00000"/>
                </a:solidFill>
                <a:latin typeface="Times New Roman" panose="02020603050405020304" pitchFamily="18" charset="0"/>
                <a:cs typeface="Times New Roman" panose="02020603050405020304" pitchFamily="18" charset="0"/>
                <a:sym typeface="+mn-ea"/>
              </a:rPr>
              <a:t>), </a:t>
            </a:r>
            <a:r>
              <a:rPr lang="en-US" altLang="zh-CN" i="1" dirty="0">
                <a:solidFill>
                  <a:srgbClr val="C00000"/>
                </a:solidFill>
                <a:latin typeface="Times New Roman" panose="02020603050405020304" pitchFamily="18" charset="0"/>
                <a:cs typeface="Times New Roman" panose="02020603050405020304" pitchFamily="18" charset="0"/>
                <a:sym typeface="+mn-ea"/>
              </a:rPr>
              <a:t>f</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e </a:t>
            </a:r>
            <a:r>
              <a:rPr lang="en-US" altLang="zh-CN" dirty="0">
                <a:solidFill>
                  <a:srgbClr val="C00000"/>
                </a:solidFill>
                <a:latin typeface="Times New Roman" panose="02020603050405020304" pitchFamily="18" charset="0"/>
                <a:cs typeface="Times New Roman" panose="02020603050405020304" pitchFamily="18" charset="0"/>
                <a:sym typeface="+mn-ea"/>
              </a:rPr>
              <a:t>= 1, and when </a:t>
            </a:r>
            <a:r>
              <a:rPr lang="en-US" altLang="zh-CN" i="1" dirty="0">
                <a:solidFill>
                  <a:srgbClr val="C00000"/>
                </a:solidFill>
                <a:latin typeface="Times New Roman" panose="02020603050405020304" pitchFamily="18" charset="0"/>
                <a:cs typeface="Times New Roman" panose="02020603050405020304" pitchFamily="18" charset="0"/>
                <a:sym typeface="+mn-ea"/>
              </a:rPr>
              <a:t>E</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e</a:t>
            </a:r>
            <a:r>
              <a:rPr lang="en-US" altLang="zh-CN" baseline="-25000" dirty="0">
                <a:solidFill>
                  <a:srgbClr val="C00000"/>
                </a:solidFill>
                <a:latin typeface="Times New Roman" panose="02020603050405020304" pitchFamily="18" charset="0"/>
                <a:cs typeface="Times New Roman" panose="02020603050405020304" pitchFamily="18" charset="0"/>
                <a:sym typeface="+mn-ea"/>
              </a:rPr>
              <a:t> </a:t>
            </a:r>
            <a:r>
              <a:rPr lang="en-US" altLang="zh-CN" dirty="0">
                <a:solidFill>
                  <a:srgbClr val="C00000"/>
                </a:solidFill>
                <a:latin typeface="Times New Roman" panose="02020603050405020304" pitchFamily="18" charset="0"/>
                <a:cs typeface="Times New Roman" panose="02020603050405020304" pitchFamily="18" charset="0"/>
                <a:sym typeface="+mn-ea"/>
              </a:rPr>
              <a:t>&gt; </a:t>
            </a:r>
            <a:r>
              <a:rPr lang="en-US" altLang="zh-CN" i="1" dirty="0">
                <a:solidFill>
                  <a:srgbClr val="C00000"/>
                </a:solidFill>
                <a:latin typeface="Times New Roman" panose="02020603050405020304" pitchFamily="18" charset="0"/>
                <a:cs typeface="Times New Roman" panose="02020603050405020304" pitchFamily="18" charset="0"/>
                <a:sym typeface="+mn-ea"/>
              </a:rPr>
              <a:t>E</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F</a:t>
            </a:r>
            <a:r>
              <a:rPr lang="en-US" altLang="zh-CN" i="1" dirty="0">
                <a:solidFill>
                  <a:srgbClr val="C00000"/>
                </a:solidFill>
                <a:latin typeface="Times New Roman" panose="02020603050405020304" pitchFamily="18" charset="0"/>
                <a:cs typeface="Times New Roman" panose="02020603050405020304" pitchFamily="18" charset="0"/>
                <a:sym typeface="+mn-ea"/>
              </a:rPr>
              <a:t> </a:t>
            </a:r>
            <a:r>
              <a:rPr lang="en-US" altLang="zh-CN" dirty="0">
                <a:solidFill>
                  <a:srgbClr val="C00000"/>
                </a:solidFill>
                <a:latin typeface="Times New Roman" panose="02020603050405020304" pitchFamily="18" charset="0"/>
                <a:cs typeface="Times New Roman" panose="02020603050405020304" pitchFamily="18" charset="0"/>
                <a:sym typeface="+mn-ea"/>
              </a:rPr>
              <a:t>(</a:t>
            </a:r>
            <a:r>
              <a:rPr lang="en-US" altLang="zh-CN" i="1" dirty="0">
                <a:solidFill>
                  <a:srgbClr val="C00000"/>
                </a:solidFill>
                <a:latin typeface="Times New Roman" panose="02020603050405020304" pitchFamily="18" charset="0"/>
                <a:cs typeface="Times New Roman" panose="02020603050405020304" pitchFamily="18" charset="0"/>
                <a:sym typeface="+mn-ea"/>
              </a:rPr>
              <a:t>e</a:t>
            </a:r>
            <a:r>
              <a:rPr lang="en-US" altLang="zh-CN" dirty="0">
                <a:solidFill>
                  <a:srgbClr val="C00000"/>
                </a:solidFill>
                <a:latin typeface="Times New Roman" panose="02020603050405020304" pitchFamily="18" charset="0"/>
                <a:cs typeface="Times New Roman" panose="02020603050405020304" pitchFamily="18" charset="0"/>
                <a:sym typeface="+mn-ea"/>
              </a:rPr>
              <a:t>), </a:t>
            </a:r>
            <a:r>
              <a:rPr lang="en-US" altLang="zh-CN" i="1" dirty="0">
                <a:solidFill>
                  <a:srgbClr val="C00000"/>
                </a:solidFill>
                <a:latin typeface="Times New Roman" panose="02020603050405020304" pitchFamily="18" charset="0"/>
                <a:cs typeface="Times New Roman" panose="02020603050405020304" pitchFamily="18" charset="0"/>
                <a:sym typeface="+mn-ea"/>
              </a:rPr>
              <a:t>f</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e </a:t>
            </a:r>
            <a:r>
              <a:rPr lang="en-US" altLang="zh-CN" dirty="0">
                <a:solidFill>
                  <a:srgbClr val="C00000"/>
                </a:solidFill>
                <a:latin typeface="Times New Roman" panose="02020603050405020304" pitchFamily="18" charset="0"/>
                <a:cs typeface="Times New Roman" panose="02020603050405020304" pitchFamily="18" charset="0"/>
                <a:sym typeface="+mn-ea"/>
              </a:rPr>
              <a:t>= 0. The average kinetic energy of the outgoing neutrinos &lt;</a:t>
            </a:r>
            <a:r>
              <a:rPr lang="en-US" altLang="zh-CN" i="1" dirty="0">
                <a:solidFill>
                  <a:srgbClr val="C00000"/>
                </a:solidFill>
                <a:latin typeface="Times New Roman" panose="02020603050405020304" pitchFamily="18" charset="0"/>
                <a:cs typeface="Times New Roman" panose="02020603050405020304" pitchFamily="18" charset="0"/>
                <a:sym typeface="+mn-ea"/>
              </a:rPr>
              <a:t>L</a:t>
            </a:r>
            <a:r>
              <a:rPr lang="en-US" altLang="zh-CN" i="1" baseline="-25000" dirty="0">
                <a:solidFill>
                  <a:srgbClr val="C00000"/>
                </a:solidFill>
                <a:latin typeface="Times New Roman" panose="02020603050405020304" pitchFamily="18" charset="0"/>
                <a:cs typeface="Times New Roman" panose="02020603050405020304" pitchFamily="18" charset="0"/>
                <a:sym typeface="+mn-ea"/>
              </a:rPr>
              <a:t>ν</a:t>
            </a:r>
            <a:r>
              <a:rPr lang="en-US" altLang="zh-CN" dirty="0">
                <a:solidFill>
                  <a:srgbClr val="C00000"/>
                </a:solidFill>
                <a:latin typeface="Times New Roman" panose="02020603050405020304" pitchFamily="18" charset="0"/>
                <a:cs typeface="Times New Roman" panose="02020603050405020304" pitchFamily="18" charset="0"/>
                <a:sym typeface="+mn-ea"/>
              </a:rPr>
              <a:t>&gt; can be calculated by </a:t>
            </a:r>
            <a:endParaRPr lang="en-US" altLang="zh-CN" dirty="0">
              <a:solidFill>
                <a:srgbClr val="C00000"/>
              </a:solidFill>
              <a:latin typeface="Times New Roman" panose="02020603050405020304" pitchFamily="18" charset="0"/>
              <a:cs typeface="Times New Roman" panose="02020603050405020304" pitchFamily="18" charset="0"/>
              <a:sym typeface="+mn-ea"/>
            </a:endParaRPr>
          </a:p>
        </p:txBody>
      </p:sp>
      <p:graphicFrame>
        <p:nvGraphicFramePr>
          <p:cNvPr id="44035" name="对象 27"/>
          <p:cNvGraphicFramePr>
            <a:graphicFrameLocks noChangeAspect="1"/>
          </p:cNvGraphicFramePr>
          <p:nvPr>
            <p:custDataLst>
              <p:tags r:id="rId3"/>
            </p:custDataLst>
          </p:nvPr>
        </p:nvGraphicFramePr>
        <p:xfrm>
          <a:off x="2051685" y="3861435"/>
          <a:ext cx="5654040" cy="1103630"/>
        </p:xfrm>
        <a:graphic>
          <a:graphicData uri="http://schemas.openxmlformats.org/presentationml/2006/ole">
            <mc:AlternateContent xmlns:mc="http://schemas.openxmlformats.org/markup-compatibility/2006">
              <mc:Choice xmlns:v="urn:schemas-microsoft-com:vml" Requires="v">
                <p:oleObj spid="_x0000_s3087" name="" r:id="rId4" imgW="4201795" imgH="862965" progId="Equation.DSMT4">
                  <p:embed/>
                </p:oleObj>
              </mc:Choice>
              <mc:Fallback>
                <p:oleObj name="" r:id="rId4" imgW="4201795" imgH="862965" progId="Equation.DSMT4">
                  <p:embed/>
                  <p:pic>
                    <p:nvPicPr>
                      <p:cNvPr id="0" name="图片 3086"/>
                      <p:cNvPicPr/>
                      <p:nvPr/>
                    </p:nvPicPr>
                    <p:blipFill>
                      <a:blip r:embed="rId5"/>
                      <a:stretch>
                        <a:fillRect/>
                      </a:stretch>
                    </p:blipFill>
                    <p:spPr>
                      <a:xfrm>
                        <a:off x="2051685" y="3861435"/>
                        <a:ext cx="5654040" cy="1103630"/>
                      </a:xfrm>
                      <a:prstGeom prst="rect">
                        <a:avLst/>
                      </a:prstGeom>
                      <a:noFill/>
                      <a:ln w="38100">
                        <a:noFill/>
                        <a:miter/>
                      </a:ln>
                    </p:spPr>
                  </p:pic>
                </p:oleObj>
              </mc:Fallback>
            </mc:AlternateContent>
          </a:graphicData>
        </a:graphic>
      </p:graphicFrame>
      <p:graphicFrame>
        <p:nvGraphicFramePr>
          <p:cNvPr id="44037" name="对象 27"/>
          <p:cNvGraphicFramePr>
            <a:graphicFrameLocks noChangeAspect="1"/>
          </p:cNvGraphicFramePr>
          <p:nvPr>
            <p:custDataLst>
              <p:tags r:id="rId6"/>
            </p:custDataLst>
          </p:nvPr>
        </p:nvGraphicFramePr>
        <p:xfrm>
          <a:off x="1619568" y="6116638"/>
          <a:ext cx="6040437" cy="514350"/>
        </p:xfrm>
        <a:graphic>
          <a:graphicData uri="http://schemas.openxmlformats.org/presentationml/2006/ole">
            <mc:AlternateContent xmlns:mc="http://schemas.openxmlformats.org/markup-compatibility/2006">
              <mc:Choice xmlns:v="urn:schemas-microsoft-com:vml" Requires="v">
                <p:oleObj spid="_x0000_s3086" name="" r:id="rId7" imgW="4174490" imgH="355600" progId="Equation.DSMT4">
                  <p:embed/>
                </p:oleObj>
              </mc:Choice>
              <mc:Fallback>
                <p:oleObj name="" r:id="rId7" imgW="4174490" imgH="355600" progId="Equation.DSMT4">
                  <p:embed/>
                  <p:pic>
                    <p:nvPicPr>
                      <p:cNvPr id="0" name="图片 3085"/>
                      <p:cNvPicPr/>
                      <p:nvPr/>
                    </p:nvPicPr>
                    <p:blipFill>
                      <a:blip r:embed="rId8"/>
                      <a:stretch>
                        <a:fillRect/>
                      </a:stretch>
                    </p:blipFill>
                    <p:spPr>
                      <a:xfrm>
                        <a:off x="1619568" y="6116638"/>
                        <a:ext cx="6040437" cy="514350"/>
                      </a:xfrm>
                      <a:prstGeom prst="rect">
                        <a:avLst/>
                      </a:prstGeom>
                      <a:noFill/>
                      <a:ln w="38100">
                        <a:noFill/>
                        <a:miter/>
                      </a:ln>
                    </p:spPr>
                  </p:pic>
                </p:oleObj>
              </mc:Fallback>
            </mc:AlternateContent>
          </a:graphicData>
        </a:graphic>
      </p:graphicFrame>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
        <p:nvSpPr>
          <p:cNvPr id="8" name="页脚占位符 7"/>
          <p:cNvSpPr>
            <a:spLocks noGrp="1"/>
          </p:cNvSpPr>
          <p:nvPr>
            <p:ph type="ftr" sz="quarter" idx="11"/>
          </p:nvPr>
        </p:nvSpPr>
        <p:spPr/>
        <p:txBody>
          <a:bodyPr/>
          <a:p>
            <a:r>
              <a:rPr lang="zh-CN" altLang="en-US"/>
              <a:t>25</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91" name="矩形 19"/>
          <p:cNvSpPr/>
          <p:nvPr/>
        </p:nvSpPr>
        <p:spPr>
          <a:xfrm>
            <a:off x="4824413" y="2182813"/>
            <a:ext cx="29718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dirty="0">
                <a:solidFill>
                  <a:srgbClr val="000000"/>
                </a:solidFill>
                <a:latin typeface="Times New Roman" panose="02020603050405020304" pitchFamily="18" charset="0"/>
                <a:cs typeface="Times New Roman" panose="02020603050405020304" pitchFamily="18" charset="0"/>
              </a:rPr>
              <a:t>  </a:t>
            </a:r>
            <a:endParaRPr lang="zh-CN" altLang="en-US" sz="1800" b="1" dirty="0">
              <a:solidFill>
                <a:srgbClr val="000000"/>
              </a:solidFill>
              <a:latin typeface="Times New Roman" panose="02020603050405020304" pitchFamily="18" charset="0"/>
              <a:ea typeface="Times New Roman" panose="02020603050405020304" pitchFamily="18" charset="0"/>
            </a:endParaRPr>
          </a:p>
        </p:txBody>
      </p:sp>
      <p:sp>
        <p:nvSpPr>
          <p:cNvPr id="41993" name="矩形 23"/>
          <p:cNvSpPr/>
          <p:nvPr/>
        </p:nvSpPr>
        <p:spPr>
          <a:xfrm>
            <a:off x="899795" y="1988820"/>
            <a:ext cx="7660005" cy="838835"/>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1800" b="1" dirty="0">
                <a:solidFill>
                  <a:srgbClr val="000000"/>
                </a:solidFill>
                <a:latin typeface="Times New Roman" panose="02020603050405020304" pitchFamily="18" charset="0"/>
                <a:cs typeface="Times New Roman" panose="02020603050405020304" pitchFamily="18" charset="0"/>
              </a:rPr>
              <a:t>Assuming </a:t>
            </a:r>
            <a:r>
              <a:rPr lang="en-US" altLang="zh-CN" sz="1800" b="1" i="1" dirty="0">
                <a:solidFill>
                  <a:srgbClr val="000000"/>
                </a:solidFill>
                <a:latin typeface="Times New Roman" panose="02020603050405020304" pitchFamily="18" charset="0"/>
                <a:cs typeface="Times New Roman" panose="02020603050405020304" pitchFamily="18" charset="0"/>
              </a:rPr>
              <a:t>B</a:t>
            </a:r>
            <a:r>
              <a:rPr lang="en-US" altLang="zh-CN" sz="1800" b="1" baseline="-25000" dirty="0">
                <a:solidFill>
                  <a:srgbClr val="000000"/>
                </a:solidFill>
                <a:latin typeface="Times New Roman" panose="02020603050405020304" pitchFamily="18" charset="0"/>
                <a:cs typeface="Times New Roman" panose="02020603050405020304" pitchFamily="18" charset="0"/>
              </a:rPr>
              <a:t>0</a:t>
            </a:r>
            <a:r>
              <a:rPr lang="en-US" altLang="zh-CN" sz="1800" b="1" dirty="0">
                <a:solidFill>
                  <a:srgbClr val="000000"/>
                </a:solidFill>
                <a:latin typeface="Times New Roman" panose="02020603050405020304" pitchFamily="18" charset="0"/>
                <a:cs typeface="Times New Roman" panose="02020603050405020304" pitchFamily="18" charset="0"/>
              </a:rPr>
              <a:t> = 5.0 × 10</a:t>
            </a:r>
            <a:r>
              <a:rPr lang="en-US" altLang="zh-CN" sz="1800" b="1" baseline="30000" dirty="0">
                <a:solidFill>
                  <a:srgbClr val="000000"/>
                </a:solidFill>
                <a:latin typeface="Times New Roman" panose="02020603050405020304" pitchFamily="18" charset="0"/>
                <a:cs typeface="Times New Roman" panose="02020603050405020304" pitchFamily="18" charset="0"/>
              </a:rPr>
              <a:t>14</a:t>
            </a:r>
            <a:r>
              <a:rPr lang="en-US" altLang="zh-CN" sz="1800" b="1" dirty="0">
                <a:solidFill>
                  <a:srgbClr val="000000"/>
                </a:solidFill>
                <a:latin typeface="Times New Roman" panose="02020603050405020304" pitchFamily="18" charset="0"/>
                <a:cs typeface="Times New Roman" panose="02020603050405020304" pitchFamily="18" charset="0"/>
              </a:rPr>
              <a:t> G, when </a:t>
            </a:r>
            <a:r>
              <a:rPr lang="el-GR" altLang="ko-KR" sz="1800" b="1" i="1" dirty="0">
                <a:solidFill>
                  <a:srgbClr val="000000"/>
                </a:solidFill>
                <a:latin typeface="Times New Roman" panose="02020603050405020304" pitchFamily="18" charset="0"/>
                <a:cs typeface="Times New Roman" panose="02020603050405020304" pitchFamily="18" charset="0"/>
              </a:rPr>
              <a:t>σ</a:t>
            </a:r>
            <a:r>
              <a:rPr lang="en-US" altLang="ko-KR" sz="1800" b="1" baseline="-25000" dirty="0">
                <a:solidFill>
                  <a:srgbClr val="000000"/>
                </a:solidFill>
                <a:latin typeface="Times New Roman" panose="02020603050405020304" pitchFamily="18" charset="0"/>
                <a:cs typeface="Times New Roman" panose="02020603050405020304" pitchFamily="18" charset="0"/>
              </a:rPr>
              <a:t>1 </a:t>
            </a:r>
            <a:r>
              <a:rPr lang="en-US" altLang="ko-KR" sz="1800" b="1" dirty="0">
                <a:solidFill>
                  <a:srgbClr val="000000"/>
                </a:solidFill>
                <a:latin typeface="Times New Roman" panose="02020603050405020304" pitchFamily="18" charset="0"/>
                <a:cs typeface="Times New Roman" panose="02020603050405020304" pitchFamily="18" charset="0"/>
              </a:rPr>
              <a:t>=  8.75 × 10</a:t>
            </a:r>
            <a:r>
              <a:rPr lang="en-US" altLang="ko-KR" sz="1800" b="1" baseline="30000" dirty="0">
                <a:solidFill>
                  <a:srgbClr val="000000"/>
                </a:solidFill>
                <a:latin typeface="Times New Roman" panose="02020603050405020304" pitchFamily="18" charset="0"/>
                <a:cs typeface="Times New Roman" panose="02020603050405020304" pitchFamily="18" charset="0"/>
              </a:rPr>
              <a:t>24</a:t>
            </a:r>
            <a:r>
              <a:rPr lang="en-US" altLang="ko-KR" sz="1800" b="1" dirty="0">
                <a:solidFill>
                  <a:srgbClr val="000000"/>
                </a:solidFill>
                <a:latin typeface="Times New Roman" panose="02020603050405020304" pitchFamily="18" charset="0"/>
                <a:cs typeface="Times New Roman" panose="02020603050405020304" pitchFamily="18" charset="0"/>
              </a:rPr>
              <a:t> </a:t>
            </a:r>
            <a:r>
              <a:rPr lang="en-US" altLang="zh-CN" sz="1800" b="1" dirty="0">
                <a:solidFill>
                  <a:srgbClr val="000000"/>
                </a:solidFill>
                <a:latin typeface="Times New Roman" panose="02020603050405020304" pitchFamily="18" charset="0"/>
                <a:cs typeface="Times New Roman" panose="02020603050405020304" pitchFamily="18" charset="0"/>
              </a:rPr>
              <a:t>s</a:t>
            </a:r>
            <a:r>
              <a:rPr lang="en-US" altLang="zh-CN" sz="1800" b="1" baseline="30000" dirty="0">
                <a:solidFill>
                  <a:srgbClr val="000000"/>
                </a:solidFill>
                <a:latin typeface="Times New Roman" panose="02020603050405020304" pitchFamily="18" charset="0"/>
                <a:cs typeface="Times New Roman" panose="02020603050405020304" pitchFamily="18" charset="0"/>
              </a:rPr>
              <a:t>-1</a:t>
            </a:r>
            <a:r>
              <a:rPr lang="en-US" altLang="zh-CN" sz="1800" b="1" dirty="0">
                <a:solidFill>
                  <a:srgbClr val="000000"/>
                </a:solidFill>
                <a:latin typeface="Times New Roman" panose="02020603050405020304" pitchFamily="18" charset="0"/>
                <a:cs typeface="Times New Roman" panose="02020603050405020304" pitchFamily="18" charset="0"/>
              </a:rPr>
              <a:t>, </a:t>
            </a:r>
            <a:r>
              <a:rPr lang="en-US" altLang="zh-CN" sz="1800" b="1" i="1" dirty="0">
                <a:solidFill>
                  <a:srgbClr val="000000"/>
                </a:solidFill>
                <a:latin typeface="Times New Roman" panose="02020603050405020304" pitchFamily="18" charset="0"/>
                <a:cs typeface="Times New Roman" panose="02020603050405020304" pitchFamily="18" charset="0"/>
              </a:rPr>
              <a:t>H</a:t>
            </a:r>
            <a:r>
              <a:rPr lang="en-US" altLang="zh-CN" sz="1800" b="1" i="1" baseline="-25000" dirty="0">
                <a:solidFill>
                  <a:srgbClr val="000000"/>
                </a:solidFill>
                <a:latin typeface="Times New Roman" panose="02020603050405020304" pitchFamily="18" charset="0"/>
                <a:cs typeface="Times New Roman" panose="02020603050405020304" pitchFamily="18" charset="0"/>
              </a:rPr>
              <a:t>B </a:t>
            </a:r>
            <a:r>
              <a:rPr lang="en-US" altLang="zh-CN" sz="1800" b="1" dirty="0">
                <a:solidFill>
                  <a:srgbClr val="000000"/>
                </a:solidFill>
                <a:latin typeface="Times New Roman" panose="02020603050405020304" pitchFamily="18" charset="0"/>
                <a:cs typeface="Times New Roman" panose="02020603050405020304" pitchFamily="18" charset="0"/>
              </a:rPr>
              <a:t>= 5.35(3.0) × 10</a:t>
            </a:r>
            <a:r>
              <a:rPr lang="en-US" altLang="zh-CN" sz="1800" b="1" baseline="30000" dirty="0">
                <a:solidFill>
                  <a:srgbClr val="000000"/>
                </a:solidFill>
                <a:latin typeface="Times New Roman" panose="02020603050405020304" pitchFamily="18" charset="0"/>
                <a:cs typeface="Times New Roman" panose="02020603050405020304" pitchFamily="18" charset="0"/>
              </a:rPr>
              <a:t>35</a:t>
            </a:r>
            <a:r>
              <a:rPr lang="en-US" altLang="zh-CN" sz="1800" b="1" dirty="0">
                <a:solidFill>
                  <a:srgbClr val="000000"/>
                </a:solidFill>
                <a:latin typeface="Times New Roman" panose="02020603050405020304" pitchFamily="18" charset="0"/>
                <a:cs typeface="Times New Roman" panose="02020603050405020304" pitchFamily="18" charset="0"/>
              </a:rPr>
              <a:t> erg s</a:t>
            </a:r>
            <a:r>
              <a:rPr lang="en-US" altLang="zh-CN" sz="1800" b="1" baseline="30000" dirty="0">
                <a:solidFill>
                  <a:srgbClr val="000000"/>
                </a:solidFill>
                <a:latin typeface="Times New Roman" panose="02020603050405020304" pitchFamily="18" charset="0"/>
                <a:cs typeface="Times New Roman" panose="02020603050405020304" pitchFamily="18" charset="0"/>
              </a:rPr>
              <a:t>-1</a:t>
            </a:r>
            <a:r>
              <a:rPr lang="en-US" altLang="zh-CN" sz="1800" b="1" dirty="0">
                <a:solidFill>
                  <a:srgbClr val="000000"/>
                </a:solidFill>
                <a:latin typeface="Times New Roman" panose="02020603050405020304" pitchFamily="18" charset="0"/>
                <a:cs typeface="Times New Roman" panose="02020603050405020304" pitchFamily="18" charset="0"/>
              </a:rPr>
              <a:t>, and C</a:t>
            </a:r>
            <a:r>
              <a:rPr lang="en-US" altLang="zh-CN" sz="1800" b="1" baseline="-25000" dirty="0">
                <a:solidFill>
                  <a:srgbClr val="000000"/>
                </a:solidFill>
                <a:latin typeface="Times New Roman" panose="02020603050405020304" pitchFamily="18" charset="0"/>
                <a:cs typeface="Times New Roman" panose="02020603050405020304" pitchFamily="18" charset="0"/>
              </a:rPr>
              <a:t>v</a:t>
            </a:r>
            <a:r>
              <a:rPr lang="ko-KR" altLang="en-US" sz="1800" b="1" dirty="0">
                <a:solidFill>
                  <a:srgbClr val="000000"/>
                </a:solidFill>
                <a:latin typeface="Times New Roman" panose="02020603050405020304" pitchFamily="18" charset="0"/>
                <a:cs typeface="Times New Roman" panose="02020603050405020304" pitchFamily="18" charset="0"/>
              </a:rPr>
              <a:t> ∼ </a:t>
            </a:r>
            <a:r>
              <a:rPr lang="en-US" altLang="ko-KR" sz="1800" b="1" dirty="0">
                <a:solidFill>
                  <a:srgbClr val="000000"/>
                </a:solidFill>
                <a:latin typeface="Times New Roman" panose="02020603050405020304" pitchFamily="18" charset="0"/>
                <a:cs typeface="Times New Roman" panose="02020603050405020304" pitchFamily="18" charset="0"/>
              </a:rPr>
              <a:t>10</a:t>
            </a:r>
            <a:r>
              <a:rPr lang="en-US" altLang="ko-KR" sz="1800" b="1" baseline="30000" dirty="0">
                <a:solidFill>
                  <a:srgbClr val="000000"/>
                </a:solidFill>
                <a:latin typeface="Times New Roman" panose="02020603050405020304" pitchFamily="18" charset="0"/>
                <a:cs typeface="Times New Roman" panose="02020603050405020304" pitchFamily="18" charset="0"/>
              </a:rPr>
              <a:t>17</a:t>
            </a:r>
            <a:r>
              <a:rPr lang="en-US" altLang="ko-KR" sz="1800" b="1" dirty="0">
                <a:solidFill>
                  <a:srgbClr val="000000"/>
                </a:solidFill>
                <a:latin typeface="Times New Roman" panose="02020603050405020304" pitchFamily="18" charset="0"/>
                <a:cs typeface="Times New Roman" panose="02020603050405020304" pitchFamily="18" charset="0"/>
              </a:rPr>
              <a:t> </a:t>
            </a:r>
            <a:r>
              <a:rPr lang="en-US" altLang="zh-CN" sz="1800" b="1" dirty="0">
                <a:solidFill>
                  <a:srgbClr val="000000"/>
                </a:solidFill>
                <a:latin typeface="Times New Roman" panose="02020603050405020304" pitchFamily="18" charset="0"/>
                <a:cs typeface="Times New Roman" panose="02020603050405020304" pitchFamily="18" charset="0"/>
              </a:rPr>
              <a:t>erg cm</a:t>
            </a:r>
            <a:r>
              <a:rPr lang="en-US" altLang="zh-CN" sz="1800" b="1" baseline="30000" dirty="0">
                <a:solidFill>
                  <a:srgbClr val="000000"/>
                </a:solidFill>
                <a:latin typeface="Times New Roman" panose="02020603050405020304" pitchFamily="18" charset="0"/>
                <a:cs typeface="Times New Roman" panose="02020603050405020304" pitchFamily="18" charset="0"/>
              </a:rPr>
              <a:t>-3</a:t>
            </a:r>
            <a:r>
              <a:rPr lang="en-US" altLang="zh-CN" sz="1800" b="1" dirty="0">
                <a:solidFill>
                  <a:srgbClr val="000000"/>
                </a:solidFill>
                <a:latin typeface="Times New Roman" panose="02020603050405020304" pitchFamily="18" charset="0"/>
                <a:cs typeface="Times New Roman" panose="02020603050405020304" pitchFamily="18" charset="0"/>
              </a:rPr>
              <a:t> K</a:t>
            </a:r>
            <a:r>
              <a:rPr lang="en-US" altLang="zh-CN" sz="1800" b="1" baseline="30000" dirty="0">
                <a:solidFill>
                  <a:srgbClr val="000000"/>
                </a:solidFill>
                <a:latin typeface="Times New Roman" panose="02020603050405020304" pitchFamily="18" charset="0"/>
                <a:cs typeface="Times New Roman" panose="02020603050405020304" pitchFamily="18" charset="0"/>
              </a:rPr>
              <a:t>-1</a:t>
            </a:r>
            <a:r>
              <a:rPr lang="en-US" altLang="zh-CN" sz="1800" b="1" dirty="0">
                <a:solidFill>
                  <a:srgbClr val="000000"/>
                </a:solidFill>
                <a:latin typeface="Times New Roman" panose="02020603050405020304" pitchFamily="18" charset="0"/>
                <a:cs typeface="Times New Roman" panose="02020603050405020304" pitchFamily="18" charset="0"/>
              </a:rPr>
              <a:t>, T (0) = 1×10</a:t>
            </a:r>
            <a:r>
              <a:rPr lang="en-US" altLang="zh-CN" sz="1800" b="1" baseline="30000" dirty="0">
                <a:solidFill>
                  <a:srgbClr val="000000"/>
                </a:solidFill>
                <a:latin typeface="Times New Roman" panose="02020603050405020304" pitchFamily="18" charset="0"/>
                <a:cs typeface="Times New Roman" panose="02020603050405020304" pitchFamily="18" charset="0"/>
              </a:rPr>
              <a:t>7</a:t>
            </a:r>
            <a:r>
              <a:rPr lang="en-US" altLang="zh-CN" sz="1800" b="1" dirty="0">
                <a:solidFill>
                  <a:srgbClr val="000000"/>
                </a:solidFill>
                <a:latin typeface="Times New Roman" panose="02020603050405020304" pitchFamily="18" charset="0"/>
                <a:cs typeface="Times New Roman" panose="02020603050405020304" pitchFamily="18" charset="0"/>
              </a:rPr>
              <a:t> K. </a:t>
            </a:r>
            <a:endParaRPr lang="zh-CN" altLang="en-US" sz="1800" dirty="0"/>
          </a:p>
        </p:txBody>
      </p:sp>
      <p:pic>
        <p:nvPicPr>
          <p:cNvPr id="41994" name="图片 24"/>
          <p:cNvPicPr>
            <a:picLocks noChangeAspect="1"/>
          </p:cNvPicPr>
          <p:nvPr/>
        </p:nvPicPr>
        <p:blipFill>
          <a:blip r:embed="rId1"/>
          <a:stretch>
            <a:fillRect/>
          </a:stretch>
        </p:blipFill>
        <p:spPr>
          <a:xfrm>
            <a:off x="1332230" y="2781300"/>
            <a:ext cx="5769610" cy="3982085"/>
          </a:xfrm>
          <a:prstGeom prst="rect">
            <a:avLst/>
          </a:prstGeom>
          <a:noFill/>
          <a:ln w="9525">
            <a:noFill/>
          </a:ln>
        </p:spPr>
      </p:pic>
      <p:sp>
        <p:nvSpPr>
          <p:cNvPr id="2" name="文本框 1"/>
          <p:cNvSpPr txBox="1"/>
          <p:nvPr/>
        </p:nvSpPr>
        <p:spPr>
          <a:xfrm>
            <a:off x="755650" y="1628775"/>
            <a:ext cx="4262120" cy="996315"/>
          </a:xfrm>
          <a:prstGeom prst="rect">
            <a:avLst/>
          </a:prstGeom>
          <a:noFill/>
        </p:spPr>
        <p:txBody>
          <a:bodyPr wrap="square" rtlCol="0" anchor="t">
            <a:noAutofit/>
          </a:bodyPr>
          <a:p>
            <a:r>
              <a:rPr lang="en-US" altLang="zh-CN" b="1" dirty="0">
                <a:solidFill>
                  <a:srgbClr val="00B050"/>
                </a:solidFill>
                <a:latin typeface="Times New Roman" panose="02020603050405020304" pitchFamily="18" charset="0"/>
                <a:cs typeface="Times New Roman" panose="02020603050405020304" pitchFamily="18" charset="0"/>
                <a:sym typeface="+mn-ea"/>
              </a:rPr>
              <a:t>4. Applied  to AXP 1E 2259 + 586</a:t>
            </a:r>
            <a:endParaRPr lang="en-US" altLang="zh-CN" b="1" dirty="0">
              <a:solidFill>
                <a:srgbClr val="00B050"/>
              </a:solidFill>
              <a:latin typeface="Times New Roman" panose="02020603050405020304" pitchFamily="18" charset="0"/>
              <a:cs typeface="Times New Roman" panose="02020603050405020304" pitchFamily="18" charset="0"/>
              <a:sym typeface="+mn-ea"/>
            </a:endParaRPr>
          </a:p>
        </p:txBody>
      </p:sp>
      <p:graphicFrame>
        <p:nvGraphicFramePr>
          <p:cNvPr id="5" name="对象 27"/>
          <p:cNvGraphicFramePr>
            <a:graphicFrameLocks noChangeAspect="1"/>
          </p:cNvGraphicFramePr>
          <p:nvPr>
            <p:custDataLst>
              <p:tags r:id="rId2"/>
            </p:custDataLst>
          </p:nvPr>
        </p:nvGraphicFramePr>
        <p:xfrm>
          <a:off x="1188085" y="765175"/>
          <a:ext cx="6846570" cy="780415"/>
        </p:xfrm>
        <a:graphic>
          <a:graphicData uri="http://schemas.openxmlformats.org/presentationml/2006/ole">
            <mc:AlternateContent xmlns:mc="http://schemas.openxmlformats.org/markup-compatibility/2006">
              <mc:Choice xmlns:v="urn:schemas-microsoft-com:vml" Requires="v">
                <p:oleObj spid="_x0000_s6" name="" r:id="rId3" imgW="4737100" imgH="457200" progId="Equation.DSMT4">
                  <p:embed/>
                </p:oleObj>
              </mc:Choice>
              <mc:Fallback>
                <p:oleObj name="" r:id="rId3" imgW="4737100" imgH="457200" progId="Equation.DSMT4">
                  <p:embed/>
                  <p:pic>
                    <p:nvPicPr>
                      <p:cNvPr id="0" name="图片 3081"/>
                      <p:cNvPicPr/>
                      <p:nvPr/>
                    </p:nvPicPr>
                    <p:blipFill>
                      <a:blip r:embed="rId4"/>
                      <a:stretch>
                        <a:fillRect/>
                      </a:stretch>
                    </p:blipFill>
                    <p:spPr>
                      <a:xfrm>
                        <a:off x="1188085" y="765175"/>
                        <a:ext cx="6846570" cy="780415"/>
                      </a:xfrm>
                      <a:prstGeom prst="rect">
                        <a:avLst/>
                      </a:prstGeom>
                      <a:noFill/>
                      <a:ln w="38100">
                        <a:noFill/>
                        <a:miter/>
                      </a:ln>
                    </p:spPr>
                  </p:pic>
                </p:oleObj>
              </mc:Fallback>
            </mc:AlternateContent>
          </a:graphicData>
        </a:graphic>
      </p:graphicFrame>
      <p:sp>
        <p:nvSpPr>
          <p:cNvPr id="3" name="灯片编号占位符 2"/>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a:xfrm>
            <a:off x="916722" y="188511"/>
            <a:ext cx="7310636" cy="1325563"/>
          </a:xfrm>
        </p:spPr>
        <p:txBody>
          <a:bodyPr/>
          <a:lstStyle/>
          <a:p>
            <a:r>
              <a:rPr lang="en-US" altLang="zh-CN" sz="3600" b="1" dirty="0">
                <a:solidFill>
                  <a:schemeClr val="accent2"/>
                </a:solidFill>
                <a:latin typeface="Times New Roman" panose="02020603050405020304" pitchFamily="18" charset="0"/>
                <a:ea typeface="华文行楷" panose="02010800040101010101" pitchFamily="2" charset="-122"/>
                <a:cs typeface="Times New Roman" panose="02020603050405020304" pitchFamily="18" charset="0"/>
              </a:rPr>
              <a:t>Summary</a:t>
            </a:r>
            <a:endParaRPr lang="en-US" altLang="zh-CN" sz="3600" b="1" dirty="0">
              <a:solidFill>
                <a:schemeClr val="accent2"/>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33795" name="文本框 2"/>
          <p:cNvSpPr txBox="1">
            <a:spLocks noChangeArrowheads="1"/>
          </p:cNvSpPr>
          <p:nvPr/>
        </p:nvSpPr>
        <p:spPr bwMode="auto">
          <a:xfrm>
            <a:off x="35560" y="1412875"/>
            <a:ext cx="8769350" cy="372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buFont typeface="Wingdings" panose="05000000000000000000" pitchFamily="2" charset="2"/>
              <a:buNone/>
            </a:pPr>
            <a:r>
              <a:rPr lang="en-US" altLang="zh-CN" sz="2400" b="1" dirty="0"/>
              <a:t>  </a:t>
            </a:r>
            <a:r>
              <a:rPr lang="en-US" altLang="zh-CN" sz="2000" dirty="0">
                <a:latin typeface="Times New Roman" panose="02020603050405020304" pitchFamily="18" charset="0"/>
                <a:cs typeface="Times New Roman" panose="02020603050405020304" pitchFamily="18" charset="0"/>
              </a:rPr>
              <a:t>The observation and theoretical study of magnetar are one of hot topics in the field of pulsar research. The persistent thermal emissions  and bursts of magnetars indicates the presence of some internal heat sources in their outer crusts. In this work, we have formulated the energy balance equation and used in investigating the thermal evolution in the magnetar crust by considering the heating mechanism, whcih inculde the Ohmic dissipation and the electron capture processes. This model was compared with persistent X-ray observations for several canonical magnetars.</a:t>
            </a:r>
            <a:endParaRPr lang="en-US" altLang="zh-CN" sz="2000" dirty="0">
              <a:latin typeface="Times New Roman" panose="02020603050405020304" pitchFamily="18" charset="0"/>
              <a:cs typeface="Times New Roman" panose="02020603050405020304" pitchFamily="18" charset="0"/>
            </a:endParaRPr>
          </a:p>
          <a:p>
            <a:pPr eaLnBrk="1" hangingPunct="1">
              <a:spcBef>
                <a:spcPct val="0"/>
              </a:spcBef>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2" name="页脚占位符 1"/>
          <p:cNvSpPr>
            <a:spLocks noGrp="1"/>
          </p:cNvSpPr>
          <p:nvPr>
            <p:ph type="ftr" sz="quarter" idx="11"/>
          </p:nvPr>
        </p:nvSpPr>
        <p:spPr/>
        <p:txBody>
          <a:bodyPr/>
          <a:p>
            <a:r>
              <a:rPr lang="zh-CN" altLang="en-US"/>
              <a:t>1</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1"/>
          <p:cNvSpPr/>
          <p:nvPr/>
        </p:nvSpPr>
        <p:spPr>
          <a:xfrm>
            <a:off x="1259840" y="2564448"/>
            <a:ext cx="6480175" cy="1446212"/>
          </a:xfrm>
          <a:prstGeom prst="rect">
            <a:avLst/>
          </a:prstGeom>
          <a:noFill/>
          <a:ln w="9525">
            <a:noFill/>
          </a:ln>
        </p:spPr>
        <p:txBody>
          <a:bodyPr>
            <a:spAutoFit/>
          </a:bodyPr>
          <a:p>
            <a:r>
              <a:rPr lang="en-US" altLang="zh-CN" sz="4400" b="1" dirty="0">
                <a:solidFill>
                  <a:srgbClr val="C00000"/>
                </a:solidFill>
                <a:latin typeface="华文隶书" panose="02010800040101010101" pitchFamily="2" charset="-122"/>
                <a:ea typeface="华文隶书" panose="02010800040101010101" pitchFamily="2" charset="-122"/>
              </a:rPr>
              <a:t>Thank you </a:t>
            </a:r>
            <a:endParaRPr lang="en-US" altLang="zh-CN" sz="4400" b="1" dirty="0">
              <a:solidFill>
                <a:srgbClr val="C00000"/>
              </a:solidFill>
              <a:latin typeface="华文隶书" panose="02010800040101010101" pitchFamily="2" charset="-122"/>
              <a:ea typeface="华文隶书" panose="02010800040101010101" pitchFamily="2" charset="-122"/>
            </a:endParaRPr>
          </a:p>
          <a:p>
            <a:r>
              <a:rPr lang="en-US" altLang="zh-CN" sz="4400" b="1" dirty="0">
                <a:solidFill>
                  <a:srgbClr val="C00000"/>
                </a:solidFill>
                <a:latin typeface="华文隶书" panose="02010800040101010101" pitchFamily="2" charset="-122"/>
                <a:ea typeface="华文隶书" panose="02010800040101010101" pitchFamily="2" charset="-122"/>
              </a:rPr>
              <a:t>           for your attention!</a:t>
            </a:r>
            <a:endParaRPr lang="zh-CN" altLang="en-US" sz="4400" b="1" dirty="0">
              <a:latin typeface="华文隶书" panose="02010800040101010101" pitchFamily="2" charset="-122"/>
              <a:ea typeface="华文隶书" panose="020108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979930" y="45085"/>
            <a:ext cx="5636260" cy="680085"/>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zh-CN" altLang="en-US" sz="3600" b="1" spc="-1" dirty="0">
                <a:solidFill>
                  <a:srgbClr val="0000FF"/>
                </a:solidFill>
                <a:latin typeface="Times New Roman" panose="02020603050405020304" pitchFamily="18" charset="0"/>
                <a:ea typeface="华文楷体" panose="02010600040101010101" charset="-122"/>
                <a:cs typeface="Times New Roman" panose="02020603050405020304" pitchFamily="18" charset="0"/>
              </a:rPr>
              <a:t>   </a:t>
            </a:r>
            <a:r>
              <a:rPr lang="en-US" altLang="zh-CN" sz="3600" b="1" spc="-1" dirty="0">
                <a:solidFill>
                  <a:srgbClr val="0000FF"/>
                </a:solidFill>
                <a:latin typeface="Times New Roman" panose="02020603050405020304" pitchFamily="18" charset="0"/>
                <a:ea typeface="华文楷体" panose="02010600040101010101" charset="-122"/>
                <a:cs typeface="Times New Roman" panose="02020603050405020304" pitchFamily="18" charset="0"/>
              </a:rPr>
              <a:t> </a:t>
            </a:r>
            <a:r>
              <a:rPr lang="en-US" altLang="zh-CN" sz="3600" b="1" spc="-1" dirty="0">
                <a:solidFill>
                  <a:srgbClr val="FF0000"/>
                </a:solidFill>
                <a:latin typeface="Times New Roman" panose="02020603050405020304" pitchFamily="18" charset="0"/>
                <a:ea typeface="华文楷体" panose="02010600040101010101" charset="-122"/>
                <a:cs typeface="Times New Roman" panose="02020603050405020304" pitchFamily="18" charset="0"/>
              </a:rPr>
              <a:t>Pulsar magnetic fields</a:t>
            </a:r>
            <a:endParaRPr lang="en-US" altLang="zh-CN" sz="3600" b="1" spc="-1" dirty="0">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p>
            <a:pPr>
              <a:lnSpc>
                <a:spcPct val="90000"/>
              </a:lnSpc>
            </a:pPr>
            <a:endParaRPr lang="zh-CN" altLang="en-US" sz="3600" b="1" spc="-1" noProof="1">
              <a:solidFill>
                <a:srgbClr val="0000FF"/>
              </a:solidFill>
              <a:latin typeface="宋体" panose="02010600030101010101" pitchFamily="2" charset="-122"/>
              <a:ea typeface="宋体" panose="02010600030101010101" pitchFamily="2" charset="-122"/>
            </a:endParaRPr>
          </a:p>
        </p:txBody>
      </p:sp>
      <p:sp>
        <p:nvSpPr>
          <p:cNvPr id="132" name="CustomShape 2"/>
          <p:cNvSpPr/>
          <p:nvPr/>
        </p:nvSpPr>
        <p:spPr>
          <a:xfrm>
            <a:off x="357158" y="1558800"/>
            <a:ext cx="8429684" cy="4497840"/>
          </a:xfrm>
          <a:prstGeom prst="rect">
            <a:avLst/>
          </a:prstGeom>
          <a:noFill/>
          <a:ln w="381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30000"/>
              </a:lnSpc>
              <a:spcBef>
                <a:spcPts val="560"/>
              </a:spcBef>
            </a:pPr>
            <a:endParaRPr lang="en-US" altLang="en-US" sz="2800" b="1" spc="-1" dirty="0">
              <a:solidFill>
                <a:srgbClr val="0000FF"/>
              </a:solidFill>
              <a:latin typeface="宋体" panose="02010600030101010101" pitchFamily="2" charset="-122"/>
              <a:ea typeface="宋体" panose="02010600030101010101" pitchFamily="2" charset="-122"/>
            </a:endParaRPr>
          </a:p>
        </p:txBody>
      </p:sp>
      <p:sp>
        <p:nvSpPr>
          <p:cNvPr id="133" name="CustomShape 3"/>
          <p:cNvSpPr/>
          <p:nvPr/>
        </p:nvSpPr>
        <p:spPr>
          <a:xfrm>
            <a:off x="6458040" y="6356520"/>
            <a:ext cx="2056320" cy="363960"/>
          </a:xfrm>
          <a:prstGeom prst="rect">
            <a:avLst/>
          </a:prstGeom>
          <a:noFill/>
          <a:ln>
            <a:noFill/>
          </a:ln>
        </p:spPr>
        <p:style>
          <a:lnRef idx="0">
            <a:scrgbClr r="0" g="0" b="0"/>
          </a:lnRef>
          <a:fillRef idx="0">
            <a:scrgbClr r="0" g="0" b="0"/>
          </a:fillRef>
          <a:effectRef idx="0">
            <a:scrgbClr r="0" g="0" b="0"/>
          </a:effectRef>
          <a:fontRef idx="minor"/>
        </p:style>
      </p:sp>
      <p:pic>
        <p:nvPicPr>
          <p:cNvPr id="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315" y="1043305"/>
            <a:ext cx="4098290" cy="552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页脚占位符 4"/>
          <p:cNvSpPr>
            <a:spLocks noGrp="1"/>
          </p:cNvSpPr>
          <p:nvPr>
            <p:ph type="ftr" sz="quarter" idx="11"/>
          </p:nvPr>
        </p:nvSpPr>
        <p:spPr/>
        <p:txBody>
          <a:bodyPr/>
          <a:p>
            <a:r>
              <a:rPr lang="en-US" altLang="zh-CN"/>
              <a:t>3</a:t>
            </a:r>
            <a:endParaRPr lang="en-US" altLang="zh-CN"/>
          </a:p>
        </p:txBody>
      </p:sp>
      <p:pic>
        <p:nvPicPr>
          <p:cNvPr id="4" name="图片 3"/>
          <p:cNvPicPr>
            <a:picLocks noChangeAspect="1"/>
          </p:cNvPicPr>
          <p:nvPr>
            <p:custDataLst>
              <p:tags r:id="rId2"/>
            </p:custDataLst>
          </p:nvPr>
        </p:nvPicPr>
        <p:blipFill>
          <a:blip r:embed="rId3"/>
          <a:stretch>
            <a:fillRect/>
          </a:stretch>
        </p:blipFill>
        <p:spPr>
          <a:xfrm>
            <a:off x="4349115" y="725170"/>
            <a:ext cx="4692650" cy="600011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6357620" y="1278255"/>
            <a:ext cx="549275" cy="26924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57810"/>
            <a:ext cx="7969885" cy="1325880"/>
          </a:xfrm>
        </p:spPr>
        <p:txBody>
          <a:bodyPr>
            <a:normAutofit/>
          </a:bodyPr>
          <a:lstStyle/>
          <a:p>
            <a:r>
              <a:rPr lang="en-US" altLang="zh-CN" sz="3200" b="1" dirty="0">
                <a:solidFill>
                  <a:srgbClr val="C00000"/>
                </a:solidFill>
                <a:latin typeface="Times New Roman" panose="02020603050405020304" pitchFamily="18" charset="0"/>
                <a:ea typeface="华文行楷" panose="02010800040101010101" pitchFamily="2" charset="-122"/>
                <a:cs typeface="Times New Roman" panose="02020603050405020304" pitchFamily="18" charset="0"/>
              </a:rPr>
              <a:t>The supposed origin of magnetic field</a:t>
            </a:r>
            <a:r>
              <a:rPr lang="en-US" altLang="zh-CN" sz="3600" b="1" dirty="0">
                <a:solidFill>
                  <a:srgbClr val="C00000"/>
                </a:solidFill>
                <a:latin typeface="华文行楷" panose="02010800040101010101" pitchFamily="2" charset="-122"/>
                <a:ea typeface="华文行楷" panose="02010800040101010101" pitchFamily="2" charset="-122"/>
              </a:rPr>
              <a:t> </a:t>
            </a:r>
            <a:endParaRPr lang="en-US" altLang="zh-CN" sz="3600" b="1" dirty="0">
              <a:solidFill>
                <a:srgbClr val="C00000"/>
              </a:solidFill>
              <a:latin typeface="华文行楷" panose="02010800040101010101" pitchFamily="2" charset="-122"/>
              <a:ea typeface="华文行楷" panose="02010800040101010101" pitchFamily="2" charset="-122"/>
            </a:endParaRPr>
          </a:p>
        </p:txBody>
      </p:sp>
      <p:sp>
        <p:nvSpPr>
          <p:cNvPr id="3" name="Content Placeholder 2"/>
          <p:cNvSpPr>
            <a:spLocks noGrp="1"/>
          </p:cNvSpPr>
          <p:nvPr>
            <p:ph idx="1"/>
          </p:nvPr>
        </p:nvSpPr>
        <p:spPr>
          <a:xfrm>
            <a:off x="0" y="764540"/>
            <a:ext cx="9175115" cy="4980305"/>
          </a:xfrm>
        </p:spPr>
        <p:txBody>
          <a:bodyPr>
            <a:normAutofit/>
          </a:bodyPr>
          <a:lstStyle/>
          <a:p>
            <a:pPr>
              <a:buFont typeface="Wingdings" panose="05000000000000000000" charset="0"/>
              <a:buChar char="Ø"/>
            </a:pPr>
            <a:r>
              <a:rPr lang="zh-CN" altLang="en-US" sz="2400"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rPr>
              <a:t>Fossil origin:</a:t>
            </a:r>
            <a:r>
              <a:rPr lang="zh-CN" altLang="en-US" sz="2400" dirty="0">
                <a:gradFill>
                  <a:gsLst>
                    <a:gs pos="0">
                      <a:srgbClr val="007BD3"/>
                    </a:gs>
                    <a:gs pos="100000">
                      <a:srgbClr val="034373"/>
                    </a:gs>
                  </a:gsLst>
                  <a:lin scaled="0"/>
                </a:gradFill>
                <a:latin typeface="华文楷体" panose="02010600040101010101" charset="-122"/>
                <a:ea typeface="华文楷体" panose="02010600040101010101" charset="-122"/>
              </a:rPr>
              <a:t> </a:t>
            </a:r>
            <a:r>
              <a:rPr lang="zh-CN" altLang="en-US" sz="20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ea typeface="华文楷体" panose="02010600040101010101" charset="-122"/>
                <a:cs typeface="Times New Roman" panose="02020603050405020304" pitchFamily="18" charset="0"/>
              </a:rPr>
              <a:t>Originated from molecular current, gravitational collapse, magnetic flux constant, so the magnetic field amplification</a:t>
            </a:r>
            <a:r>
              <a:rPr lang="zh-CN" altLang="en-US" sz="2400" dirty="0">
                <a:gradFill>
                  <a:gsLst>
                    <a:gs pos="50000">
                      <a:schemeClr val="tx1"/>
                    </a:gs>
                    <a:gs pos="0">
                      <a:schemeClr val="tx1">
                        <a:lumMod val="25000"/>
                        <a:lumOff val="75000"/>
                      </a:schemeClr>
                    </a:gs>
                    <a:gs pos="100000">
                      <a:schemeClr val="tx1">
                        <a:lumMod val="85000"/>
                      </a:schemeClr>
                    </a:gs>
                  </a:gsLst>
                  <a:lin ang="5400000" scaled="1"/>
                </a:gradFill>
                <a:latin typeface="华文楷体" panose="02010600040101010101" charset="-122"/>
                <a:ea typeface="华文楷体" panose="02010600040101010101" charset="-122"/>
              </a:rPr>
              <a:t>；</a:t>
            </a:r>
            <a:endParaRPr lang="en-US" sz="2400" b="1" dirty="0">
              <a:gradFill>
                <a:gsLst>
                  <a:gs pos="0">
                    <a:srgbClr val="007BD3"/>
                  </a:gs>
                  <a:gs pos="100000">
                    <a:srgbClr val="034373"/>
                  </a:gs>
                </a:gsLst>
                <a:lin scaled="0"/>
              </a:gradFill>
              <a:latin typeface="华文楷体" panose="02010600040101010101" charset="-122"/>
              <a:ea typeface="华文楷体" panose="02010600040101010101" charset="-122"/>
            </a:endParaRPr>
          </a:p>
          <a:p>
            <a:pPr>
              <a:buFont typeface="Wingdings" panose="05000000000000000000" pitchFamily="2" charset="2"/>
              <a:buChar char="Ø"/>
            </a:pPr>
            <a:r>
              <a:rPr lang="en-US" altLang="zh-CN" sz="2400"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rPr>
              <a:t> </a:t>
            </a:r>
            <a:r>
              <a:rPr lang="en-US" altLang="zh-CN" sz="2400"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Symbol" panose="05050102010706020507"/>
              </a:rPr>
              <a:t>- effects:</a:t>
            </a:r>
            <a:r>
              <a:rPr lang="zh-CN" altLang="en-US" sz="2400" b="1" dirty="0">
                <a:gradFill>
                  <a:gsLst>
                    <a:gs pos="0">
                      <a:srgbClr val="007BD3"/>
                    </a:gs>
                    <a:gs pos="100000">
                      <a:srgbClr val="034373"/>
                    </a:gs>
                  </a:gsLst>
                  <a:lin scaled="0"/>
                </a:gradFill>
                <a:latin typeface="Times New Roman" panose="02020603050405020304" pitchFamily="18" charset="0"/>
                <a:ea typeface="华文楷体" panose="02010600040101010101" charset="-122"/>
                <a:cs typeface="Times New Roman" panose="02020603050405020304" pitchFamily="18" charset="0"/>
                <a:sym typeface="Symbol" panose="05050102010706020507"/>
              </a:rPr>
              <a:t> </a:t>
            </a:r>
            <a:r>
              <a:rPr lang="en-US" sz="20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sym typeface="+mn-ea"/>
              </a:rPr>
              <a:t> </a:t>
            </a:r>
            <a:r>
              <a:rPr lang="en-US" sz="20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sym typeface="+mn-ea"/>
              </a:rPr>
              <a:t>If the magnetic field line is straightened, the magnetic field is amplified, calledOmega effect, due t differential rotation, the magnetic field line is distorted, the magnetic field is amplified, called the alpaca effect,the turbulent kinetic energy,and  gravitationa energy is converted into magnetic field energy.</a:t>
            </a:r>
            <a:endParaRPr lang="en-US" sz="20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altLang="zh-CN" sz="2400" b="1" dirty="0">
              <a:gradFill>
                <a:gsLst>
                  <a:gs pos="0">
                    <a:srgbClr val="007BD3"/>
                  </a:gs>
                  <a:gs pos="100000">
                    <a:srgbClr val="034373"/>
                  </a:gs>
                </a:gsLst>
                <a:lin scaled="0"/>
              </a:gradFill>
              <a:latin typeface="华文楷体" panose="02010600040101010101" charset="-122"/>
              <a:ea typeface="华文楷体" panose="02010600040101010101" charset="-122"/>
            </a:endParaRPr>
          </a:p>
          <a:p>
            <a:pPr marL="0" indent="0">
              <a:buFont typeface="Wingdings" panose="05000000000000000000" pitchFamily="2" charset="2"/>
              <a:buNone/>
            </a:pPr>
            <a:endParaRPr lang="zh-CN" altLang="en-US" sz="2400" b="1" dirty="0">
              <a:gradFill>
                <a:gsLst>
                  <a:gs pos="0">
                    <a:srgbClr val="007BD3"/>
                  </a:gs>
                  <a:gs pos="100000">
                    <a:srgbClr val="034373"/>
                  </a:gs>
                </a:gsLst>
                <a:lin scaled="0"/>
              </a:gradFill>
              <a:latin typeface="华文楷体" panose="02010600040101010101" charset="-122"/>
              <a:ea typeface="华文楷体" panose="02010600040101010101" charset="-122"/>
            </a:endParaRPr>
          </a:p>
          <a:p>
            <a:pPr marL="0" indent="0">
              <a:buFont typeface="Wingdings" panose="05000000000000000000" pitchFamily="2" charset="2"/>
              <a:buNone/>
            </a:pPr>
            <a:r>
              <a:rPr lang="en-US" altLang="zh-CN" sz="2400" b="1" dirty="0">
                <a:latin typeface="华文楷体" panose="02010600040101010101" charset="-122"/>
                <a:ea typeface="华文楷体" panose="02010600040101010101" charset="-122"/>
              </a:rPr>
              <a:t>      </a:t>
            </a:r>
            <a:endParaRPr lang="en-US" altLang="zh-CN" sz="2400" b="1" dirty="0">
              <a:latin typeface="华文楷体" panose="02010600040101010101" charset="-122"/>
              <a:ea typeface="华文楷体" panose="02010600040101010101" charset="-122"/>
            </a:endParaRPr>
          </a:p>
          <a:p>
            <a:pPr>
              <a:buFont typeface="Wingdings" panose="05000000000000000000" pitchFamily="2" charset="2"/>
              <a:buChar char="Ø"/>
            </a:pPr>
            <a:endParaRPr lang="en-US" sz="2400" b="1" dirty="0">
              <a:latin typeface="华文楷体" panose="02010600040101010101" charset="-122"/>
              <a:ea typeface="华文楷体" panose="02010600040101010101" charset="-122"/>
            </a:endParaRPr>
          </a:p>
        </p:txBody>
      </p:sp>
      <p:sp>
        <p:nvSpPr>
          <p:cNvPr id="7" name="Slide Number Placeholder 6"/>
          <p:cNvSpPr>
            <a:spLocks noGrp="1"/>
          </p:cNvSpPr>
          <p:nvPr>
            <p:ph type="sldNum" sz="quarter" idx="4"/>
          </p:nvPr>
        </p:nvSpPr>
        <p:spPr/>
        <p:txBody>
          <a:bodyPr/>
          <a:lstStyle/>
          <a:p>
            <a:endParaRPr lang="en-US"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9795" y="3141345"/>
            <a:ext cx="7403465" cy="3518535"/>
          </a:xfrm>
          <a:prstGeom prst="rect">
            <a:avLst/>
          </a:prstGeom>
        </p:spPr>
      </p:pic>
      <p:sp>
        <p:nvSpPr>
          <p:cNvPr id="4" name="页脚占位符 3"/>
          <p:cNvSpPr>
            <a:spLocks noGrp="1"/>
          </p:cNvSpPr>
          <p:nvPr>
            <p:ph type="ftr" sz="quarter" idx="11"/>
          </p:nvPr>
        </p:nvSpPr>
        <p:spPr/>
        <p:txBody>
          <a:bodyPr/>
          <a:p>
            <a:r>
              <a:rPr lang="en-US" altLang="zh-CN"/>
              <a:t>4</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57810"/>
            <a:ext cx="7969885" cy="1325880"/>
          </a:xfrm>
        </p:spPr>
        <p:txBody>
          <a:bodyPr>
            <a:normAutofit/>
          </a:bodyPr>
          <a:lstStyle/>
          <a:p>
            <a:r>
              <a:rPr lang="en-US" altLang="zh-CN" sz="3200" b="1" dirty="0">
                <a:solidFill>
                  <a:srgbClr val="C00000"/>
                </a:solidFill>
                <a:latin typeface="Times New Roman" panose="02020603050405020304" pitchFamily="18" charset="0"/>
                <a:ea typeface="华文行楷" panose="02010800040101010101" pitchFamily="2" charset="-122"/>
                <a:cs typeface="Times New Roman" panose="02020603050405020304" pitchFamily="18" charset="0"/>
              </a:rPr>
              <a:t>The supposed origin of magnetic field</a:t>
            </a:r>
            <a:r>
              <a:rPr lang="en-US" altLang="zh-CN" sz="3600" b="1" dirty="0">
                <a:solidFill>
                  <a:srgbClr val="C00000"/>
                </a:solidFill>
                <a:latin typeface="华文行楷" panose="02010800040101010101" pitchFamily="2" charset="-122"/>
                <a:ea typeface="华文行楷" panose="02010800040101010101" pitchFamily="2" charset="-122"/>
              </a:rPr>
              <a:t> </a:t>
            </a:r>
            <a:endParaRPr lang="en-US" altLang="zh-CN" sz="3600" b="1" dirty="0">
              <a:solidFill>
                <a:srgbClr val="C00000"/>
              </a:solidFill>
              <a:latin typeface="华文行楷" panose="02010800040101010101" pitchFamily="2" charset="-122"/>
              <a:ea typeface="华文行楷" panose="02010800040101010101" pitchFamily="2" charset="-122"/>
            </a:endParaRPr>
          </a:p>
        </p:txBody>
      </p:sp>
      <p:sp>
        <p:nvSpPr>
          <p:cNvPr id="3" name="Content Placeholder 2"/>
          <p:cNvSpPr>
            <a:spLocks noGrp="1"/>
          </p:cNvSpPr>
          <p:nvPr>
            <p:ph idx="1"/>
          </p:nvPr>
        </p:nvSpPr>
        <p:spPr>
          <a:xfrm>
            <a:off x="107315" y="764540"/>
            <a:ext cx="4464685" cy="4980305"/>
          </a:xfrm>
        </p:spPr>
        <p:txBody>
          <a:bodyPr/>
          <a:lstStyle/>
          <a:p>
            <a:pPr marL="0" indent="0">
              <a:buFont typeface="Wingdings" panose="05000000000000000000" pitchFamily="2" charset="2"/>
              <a:buNone/>
            </a:pPr>
            <a:r>
              <a:rPr lang="en-US" altLang="zh-CN" sz="2400" b="1" dirty="0">
                <a:latin typeface="华文楷体" panose="02010600040101010101" charset="-122"/>
                <a:ea typeface="华文楷体" panose="02010600040101010101" charset="-122"/>
              </a:rPr>
              <a:t>      </a:t>
            </a:r>
            <a:endParaRPr lang="en-US" altLang="zh-CN" sz="2400" b="1" dirty="0">
              <a:latin typeface="华文楷体" panose="02010600040101010101" charset="-122"/>
              <a:ea typeface="华文楷体" panose="02010600040101010101" charset="-122"/>
            </a:endParaRPr>
          </a:p>
          <a:p>
            <a:pPr>
              <a:buFont typeface="Wingdings" panose="05000000000000000000" pitchFamily="2" charset="2"/>
              <a:buChar char="Ø"/>
            </a:pPr>
            <a:endParaRPr lang="en-US" sz="2400" b="1" dirty="0">
              <a:latin typeface="华文楷体" panose="02010600040101010101" charset="-122"/>
              <a:ea typeface="华文楷体" panose="02010600040101010101" charset="-122"/>
            </a:endParaRPr>
          </a:p>
        </p:txBody>
      </p:sp>
      <p:sp>
        <p:nvSpPr>
          <p:cNvPr id="7" name="Slide Number Placeholder 6"/>
          <p:cNvSpPr>
            <a:spLocks noGrp="1"/>
          </p:cNvSpPr>
          <p:nvPr>
            <p:ph type="sldNum" sz="quarter" idx="4"/>
          </p:nvPr>
        </p:nvSpPr>
        <p:spPr/>
        <p:txBody>
          <a:bodyPr/>
          <a:lstStyle/>
          <a:p>
            <a:endParaRPr lang="en-US" dirty="0"/>
          </a:p>
        </p:txBody>
      </p:sp>
      <p:pic>
        <p:nvPicPr>
          <p:cNvPr id="5" name="图片 4"/>
          <p:cNvPicPr>
            <a:picLocks noChangeAspect="1"/>
          </p:cNvPicPr>
          <p:nvPr>
            <p:custDataLst>
              <p:tags r:id="rId1"/>
            </p:custDataLst>
          </p:nvPr>
        </p:nvPicPr>
        <p:blipFill>
          <a:blip r:embed="rId2"/>
          <a:stretch>
            <a:fillRect/>
          </a:stretch>
        </p:blipFill>
        <p:spPr>
          <a:xfrm>
            <a:off x="248920" y="1341120"/>
            <a:ext cx="3666490" cy="230060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179705" y="4231640"/>
            <a:ext cx="3839210" cy="251206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4572000" y="2708910"/>
            <a:ext cx="4485005" cy="3809365"/>
          </a:xfrm>
          <a:prstGeom prst="rect">
            <a:avLst/>
          </a:prstGeom>
        </p:spPr>
      </p:pic>
      <p:sp>
        <p:nvSpPr>
          <p:cNvPr id="10" name="文本框 9"/>
          <p:cNvSpPr txBox="1"/>
          <p:nvPr/>
        </p:nvSpPr>
        <p:spPr>
          <a:xfrm>
            <a:off x="4417060" y="764540"/>
            <a:ext cx="4932045" cy="1322070"/>
          </a:xfrm>
          <a:prstGeom prst="rect">
            <a:avLst/>
          </a:prstGeom>
          <a:noFill/>
        </p:spPr>
        <p:txBody>
          <a:bodyPr wrap="square" rtlCol="0" anchor="t">
            <a:spAutoFit/>
          </a:bodyPr>
          <a:p>
            <a:pPr marL="285750" indent="-285750">
              <a:buFont typeface="Wingdings" panose="05000000000000000000" charset="0"/>
              <a:buChar char="Ø"/>
            </a:pPr>
            <a:r>
              <a:rPr lang="zh-CN" altLang="en-US" sz="2000" b="1">
                <a:solidFill>
                  <a:schemeClr val="accent1"/>
                </a:solidFill>
                <a:latin typeface="Times New Roman" panose="02020603050405020304" pitchFamily="18" charset="0"/>
                <a:cs typeface="Times New Roman" panose="02020603050405020304" pitchFamily="18" charset="0"/>
              </a:rPr>
              <a:t>The amplification of stellar magnetic fields through the combination of rapid rotation and convective processes in plasma during the proto–</a:t>
            </a:r>
            <a:r>
              <a:rPr lang="en-US" altLang="zh-CN" sz="2000" b="1">
                <a:solidFill>
                  <a:schemeClr val="accent1"/>
                </a:solidFill>
                <a:latin typeface="Times New Roman" panose="02020603050405020304" pitchFamily="18" charset="0"/>
                <a:cs typeface="Times New Roman" panose="02020603050405020304" pitchFamily="18" charset="0"/>
              </a:rPr>
              <a:t>NS</a:t>
            </a:r>
            <a:r>
              <a:rPr lang="zh-CN" altLang="en-US" sz="2000" b="1">
                <a:solidFill>
                  <a:schemeClr val="accent1"/>
                </a:solidFill>
                <a:latin typeface="Times New Roman" panose="02020603050405020304" pitchFamily="18" charset="0"/>
                <a:cs typeface="Times New Roman" panose="02020603050405020304" pitchFamily="18" charset="0"/>
              </a:rPr>
              <a:t> phase</a:t>
            </a:r>
            <a:endParaRPr lang="zh-CN" altLang="en-US" sz="2000" b="1">
              <a:solidFill>
                <a:schemeClr val="accent1"/>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custDataLst>
              <p:tags r:id="rId7"/>
            </p:custDataLst>
          </p:nvPr>
        </p:nvPicPr>
        <p:blipFill>
          <a:blip r:embed="rId8"/>
          <a:stretch>
            <a:fillRect/>
          </a:stretch>
        </p:blipFill>
        <p:spPr>
          <a:xfrm>
            <a:off x="395605" y="908685"/>
            <a:ext cx="3173730" cy="344170"/>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475615" y="3805555"/>
            <a:ext cx="3248025" cy="323215"/>
          </a:xfrm>
          <a:prstGeom prst="rect">
            <a:avLst/>
          </a:prstGeom>
        </p:spPr>
      </p:pic>
      <p:sp>
        <p:nvSpPr>
          <p:cNvPr id="13" name="页脚占位符 12"/>
          <p:cNvSpPr>
            <a:spLocks noGrp="1"/>
          </p:cNvSpPr>
          <p:nvPr>
            <p:ph type="ftr" sz="quarter" idx="11"/>
          </p:nvPr>
        </p:nvSpPr>
        <p:spPr/>
        <p:txBody>
          <a:bodyPr/>
          <a:p>
            <a:r>
              <a:rPr lang="zh-CN" altLang="en-US"/>
              <a:t>5</a:t>
            </a:r>
            <a:endParaRPr lang="zh-CN" altLang="en-US"/>
          </a:p>
        </p:txBody>
      </p:sp>
      <p:pic>
        <p:nvPicPr>
          <p:cNvPr id="14" name="图片 13"/>
          <p:cNvPicPr>
            <a:picLocks noChangeAspect="1"/>
          </p:cNvPicPr>
          <p:nvPr>
            <p:custDataLst>
              <p:tags r:id="rId11"/>
            </p:custDataLst>
          </p:nvPr>
        </p:nvPicPr>
        <p:blipFill>
          <a:blip r:embed="rId12"/>
          <a:stretch>
            <a:fillRect/>
          </a:stretch>
        </p:blipFill>
        <p:spPr>
          <a:xfrm>
            <a:off x="4716145" y="2292350"/>
            <a:ext cx="4004310" cy="3289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92710" y="2097405"/>
            <a:ext cx="3003550" cy="3780790"/>
          </a:xfrm>
          <a:prstGeom prst="rect">
            <a:avLst/>
          </a:prstGeom>
        </p:spPr>
      </p:pic>
      <p:pic>
        <p:nvPicPr>
          <p:cNvPr id="8" name="图片 7"/>
          <p:cNvPicPr>
            <a:picLocks noChangeAspect="1"/>
          </p:cNvPicPr>
          <p:nvPr/>
        </p:nvPicPr>
        <p:blipFill>
          <a:blip r:embed="rId2"/>
          <a:stretch>
            <a:fillRect/>
          </a:stretch>
        </p:blipFill>
        <p:spPr>
          <a:xfrm>
            <a:off x="6012180" y="2098040"/>
            <a:ext cx="2971165" cy="3780155"/>
          </a:xfrm>
          <a:prstGeom prst="rect">
            <a:avLst/>
          </a:prstGeom>
        </p:spPr>
      </p:pic>
      <p:pic>
        <p:nvPicPr>
          <p:cNvPr id="9" name="图片 8"/>
          <p:cNvPicPr>
            <a:picLocks noChangeAspect="1"/>
          </p:cNvPicPr>
          <p:nvPr/>
        </p:nvPicPr>
        <p:blipFill>
          <a:blip r:embed="rId3"/>
          <a:stretch>
            <a:fillRect/>
          </a:stretch>
        </p:blipFill>
        <p:spPr>
          <a:xfrm>
            <a:off x="3060065" y="2132965"/>
            <a:ext cx="2919730" cy="3780155"/>
          </a:xfrm>
          <a:prstGeom prst="rect">
            <a:avLst/>
          </a:prstGeom>
        </p:spPr>
      </p:pic>
      <p:sp>
        <p:nvSpPr>
          <p:cNvPr id="10" name="矩形 9"/>
          <p:cNvSpPr/>
          <p:nvPr/>
        </p:nvSpPr>
        <p:spPr>
          <a:xfrm>
            <a:off x="2249742" y="3455513"/>
            <a:ext cx="449580" cy="368300"/>
          </a:xfrm>
          <a:prstGeom prst="rect">
            <a:avLst/>
          </a:prstGeom>
        </p:spPr>
        <p:txBody>
          <a:bodyPr wrap="none">
            <a:spAutoFit/>
          </a:bodyPr>
          <a:lstStyle/>
          <a:p>
            <a:r>
              <a:rPr lang="en-US" altLang="zh-CN" b="1" dirty="0">
                <a:solidFill>
                  <a:srgbClr val="0000FF"/>
                </a:solidFill>
                <a:latin typeface="Times New Roman" panose="02020603050405020304" pitchFamily="18" charset="0"/>
                <a:cs typeface="Times New Roman" panose="02020603050405020304" pitchFamily="18" charset="0"/>
              </a:rPr>
              <a:t>(a)</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1" name="矩形 10"/>
          <p:cNvSpPr/>
          <p:nvPr/>
        </p:nvSpPr>
        <p:spPr>
          <a:xfrm>
            <a:off x="4658908" y="3500270"/>
            <a:ext cx="439420" cy="344805"/>
          </a:xfrm>
          <a:prstGeom prst="rect">
            <a:avLst/>
          </a:prstGeom>
        </p:spPr>
        <p:txBody>
          <a:bodyPr wrap="none">
            <a:spAutoFit/>
          </a:bodyPr>
          <a:lstStyle/>
          <a:p>
            <a:r>
              <a:rPr lang="en-US" altLang="zh-CN" sz="1650" b="1" dirty="0">
                <a:solidFill>
                  <a:srgbClr val="0000FF"/>
                </a:solidFill>
                <a:latin typeface="Times New Roman" panose="02020603050405020304" pitchFamily="18" charset="0"/>
                <a:cs typeface="Times New Roman" panose="02020603050405020304" pitchFamily="18" charset="0"/>
              </a:rPr>
              <a:t>(b)</a:t>
            </a:r>
            <a:endParaRPr lang="zh-CN" altLang="en-US" sz="1650" b="1" dirty="0">
              <a:solidFill>
                <a:srgbClr val="0000FF"/>
              </a:solidFill>
              <a:latin typeface="Times New Roman" panose="02020603050405020304" pitchFamily="18" charset="0"/>
              <a:cs typeface="Times New Roman" panose="02020603050405020304" pitchFamily="18" charset="0"/>
            </a:endParaRPr>
          </a:p>
        </p:txBody>
      </p:sp>
      <p:sp>
        <p:nvSpPr>
          <p:cNvPr id="12" name="矩形 11"/>
          <p:cNvSpPr/>
          <p:nvPr/>
        </p:nvSpPr>
        <p:spPr>
          <a:xfrm>
            <a:off x="7542330" y="3519327"/>
            <a:ext cx="436880" cy="368300"/>
          </a:xfrm>
          <a:prstGeom prst="rect">
            <a:avLst/>
          </a:prstGeom>
        </p:spPr>
        <p:txBody>
          <a:bodyPr wrap="none">
            <a:spAutoFit/>
          </a:bodyPr>
          <a:lstStyle/>
          <a:p>
            <a:r>
              <a:rPr lang="en-US" altLang="zh-CN" b="1" dirty="0">
                <a:solidFill>
                  <a:srgbClr val="0000FF"/>
                </a:solidFill>
                <a:latin typeface="Times New Roman" panose="02020603050405020304" pitchFamily="18" charset="0"/>
                <a:cs typeface="Times New Roman" panose="02020603050405020304" pitchFamily="18" charset="0"/>
              </a:rPr>
              <a:t>(c)</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4" name="灯片编号占位符 13"/>
          <p:cNvSpPr>
            <a:spLocks noGrp="1"/>
          </p:cNvSpPr>
          <p:nvPr>
            <p:ph type="sldNum" sz="quarter" idx="12"/>
          </p:nvPr>
        </p:nvSpPr>
        <p:spPr/>
        <p:txBody>
          <a:bodyPr/>
          <a:p>
            <a:fld id="{0C913308-F349-4B6D-A68A-DD1791B4A57B}" type="slidenum">
              <a:rPr lang="zh-CN" altLang="en-US" smtClean="0"/>
            </a:fld>
            <a:endParaRPr lang="zh-CN" altLang="en-US"/>
          </a:p>
        </p:txBody>
      </p:sp>
      <p:sp>
        <p:nvSpPr>
          <p:cNvPr id="6" name="页脚占位符 5"/>
          <p:cNvSpPr>
            <a:spLocks noGrp="1"/>
          </p:cNvSpPr>
          <p:nvPr>
            <p:ph type="ftr" sz="quarter" idx="11"/>
          </p:nvPr>
        </p:nvSpPr>
        <p:spPr/>
        <p:txBody>
          <a:bodyPr/>
          <a:p>
            <a:r>
              <a:rPr lang="zh-CN" altLang="en-US"/>
              <a:t>6</a:t>
            </a:r>
            <a:endParaRPr lang="zh-CN" altLang="en-US"/>
          </a:p>
        </p:txBody>
      </p:sp>
      <p:sp>
        <p:nvSpPr>
          <p:cNvPr id="13" name="文本框 12"/>
          <p:cNvSpPr txBox="1"/>
          <p:nvPr/>
        </p:nvSpPr>
        <p:spPr>
          <a:xfrm>
            <a:off x="524510" y="5805170"/>
            <a:ext cx="8657590" cy="706755"/>
          </a:xfrm>
          <a:prstGeom prst="rect">
            <a:avLst/>
          </a:prstGeom>
          <a:noFill/>
        </p:spPr>
        <p:txBody>
          <a:bodyPr wrap="square" rtlCol="0" anchor="t">
            <a:spAutoFit/>
          </a:bodyPr>
          <a:p>
            <a:r>
              <a:rPr lang="zh-CN" altLang="en-US" sz="2000">
                <a:latin typeface="Times New Roman" panose="02020603050405020304" pitchFamily="18" charset="0"/>
                <a:cs typeface="Times New Roman" panose="02020603050405020304" pitchFamily="18" charset="0"/>
              </a:rPr>
              <a:t>It is found that when the electron spin is completely polarized, the maximum value of the magnetic field inside the magnetar is</a:t>
            </a:r>
            <a:r>
              <a:rPr lang="en-US" altLang="zh-CN" sz="2000">
                <a:latin typeface="Times New Roman" panose="02020603050405020304" pitchFamily="18" charset="0"/>
                <a:cs typeface="Times New Roman" panose="02020603050405020304" pitchFamily="18" charset="0"/>
              </a:rPr>
              <a:t> (1.5-3.1)*10^16 G.</a:t>
            </a:r>
            <a:endParaRPr lang="en-US" altLang="zh-CN" sz="200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custDataLst>
              <p:tags r:id="rId4"/>
            </p:custDataLst>
          </p:nvPr>
        </p:nvPicPr>
        <p:blipFill>
          <a:blip r:embed="rId5"/>
          <a:stretch>
            <a:fillRect/>
          </a:stretch>
        </p:blipFill>
        <p:spPr>
          <a:xfrm>
            <a:off x="179705" y="988695"/>
            <a:ext cx="8561070" cy="959485"/>
          </a:xfrm>
          <a:prstGeom prst="rect">
            <a:avLst/>
          </a:prstGeom>
        </p:spPr>
      </p:pic>
      <p:pic>
        <p:nvPicPr>
          <p:cNvPr id="16" name="图片 15"/>
          <p:cNvPicPr>
            <a:picLocks noChangeAspect="1"/>
          </p:cNvPicPr>
          <p:nvPr>
            <p:custDataLst>
              <p:tags r:id="rId6"/>
            </p:custDataLst>
          </p:nvPr>
        </p:nvPicPr>
        <p:blipFill>
          <a:blip r:embed="rId7"/>
          <a:stretch>
            <a:fillRect/>
          </a:stretch>
        </p:blipFill>
        <p:spPr>
          <a:xfrm>
            <a:off x="1074420" y="38100"/>
            <a:ext cx="6939280" cy="9505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57810"/>
            <a:ext cx="7969885" cy="1182370"/>
          </a:xfrm>
        </p:spPr>
        <p:txBody>
          <a:bodyPr>
            <a:normAutofit/>
          </a:bodyPr>
          <a:lstStyle/>
          <a:p>
            <a:r>
              <a:rPr lang="en-US" altLang="zh-CN" sz="3200" b="1" dirty="0">
                <a:solidFill>
                  <a:srgbClr val="C00000"/>
                </a:solidFill>
                <a:latin typeface="Times New Roman" panose="02020603050405020304" pitchFamily="18" charset="0"/>
                <a:ea typeface="华文行楷" panose="02010800040101010101" pitchFamily="2" charset="-122"/>
                <a:cs typeface="Times New Roman" panose="02020603050405020304" pitchFamily="18" charset="0"/>
              </a:rPr>
              <a:t>Anisotropy</a:t>
            </a:r>
            <a:r>
              <a:rPr lang="en-US" altLang="zh-CN" sz="3600" b="1" dirty="0">
                <a:solidFill>
                  <a:srgbClr val="C00000"/>
                </a:solidFill>
                <a:latin typeface="Times New Roman" panose="02020603050405020304" pitchFamily="18" charset="0"/>
                <a:ea typeface="华文行楷" panose="02010800040101010101" pitchFamily="2" charset="-122"/>
                <a:cs typeface="Times New Roman" panose="02020603050405020304" pitchFamily="18" charset="0"/>
              </a:rPr>
              <a:t> in presure of magnetars</a:t>
            </a:r>
            <a:endParaRPr lang="en-US" altLang="zh-CN" sz="3600" b="1" dirty="0">
              <a:solidFill>
                <a:srgbClr val="C0000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3" name="Content Placeholder 2"/>
          <p:cNvSpPr>
            <a:spLocks noGrp="1"/>
          </p:cNvSpPr>
          <p:nvPr>
            <p:ph idx="1"/>
          </p:nvPr>
        </p:nvSpPr>
        <p:spPr>
          <a:xfrm>
            <a:off x="107315" y="764540"/>
            <a:ext cx="4464685" cy="4980305"/>
          </a:xfrm>
        </p:spPr>
        <p:txBody>
          <a:bodyPr/>
          <a:lstStyle/>
          <a:p>
            <a:pPr marL="0" indent="0">
              <a:buFont typeface="Wingdings" panose="05000000000000000000" pitchFamily="2" charset="2"/>
              <a:buNone/>
            </a:pPr>
            <a:r>
              <a:rPr lang="en-US" altLang="zh-CN" sz="2400" b="1" dirty="0">
                <a:latin typeface="华文楷体" panose="02010600040101010101" charset="-122"/>
                <a:ea typeface="华文楷体" panose="02010600040101010101" charset="-122"/>
              </a:rPr>
              <a:t>      </a:t>
            </a:r>
            <a:endParaRPr lang="en-US" altLang="zh-CN" sz="2400" b="1" dirty="0">
              <a:latin typeface="华文楷体" panose="02010600040101010101" charset="-122"/>
              <a:ea typeface="华文楷体" panose="02010600040101010101" charset="-122"/>
            </a:endParaRPr>
          </a:p>
          <a:p>
            <a:pPr>
              <a:buFont typeface="Wingdings" panose="05000000000000000000" pitchFamily="2" charset="2"/>
              <a:buChar char="Ø"/>
            </a:pPr>
            <a:endParaRPr lang="en-US" sz="2400" b="1" dirty="0">
              <a:latin typeface="华文楷体" panose="02010600040101010101" charset="-122"/>
              <a:ea typeface="华文楷体" panose="02010600040101010101" charset="-122"/>
            </a:endParaRPr>
          </a:p>
        </p:txBody>
      </p:sp>
      <p:sp>
        <p:nvSpPr>
          <p:cNvPr id="7" name="Slide Number Placeholder 6"/>
          <p:cNvSpPr>
            <a:spLocks noGrp="1"/>
          </p:cNvSpPr>
          <p:nvPr>
            <p:ph type="sldNum" sz="quarter" idx="4"/>
          </p:nvPr>
        </p:nvSpPr>
        <p:spPr/>
        <p:txBody>
          <a:bodyPr/>
          <a:lstStyle/>
          <a:p>
            <a:endParaRPr lang="en-US" dirty="0"/>
          </a:p>
        </p:txBody>
      </p:sp>
      <p:sp>
        <p:nvSpPr>
          <p:cNvPr id="13" name="页脚占位符 12"/>
          <p:cNvSpPr>
            <a:spLocks noGrp="1"/>
          </p:cNvSpPr>
          <p:nvPr>
            <p:ph type="ftr" sz="quarter" idx="11"/>
          </p:nvPr>
        </p:nvSpPr>
        <p:spPr/>
        <p:txBody>
          <a:bodyPr/>
          <a:p>
            <a:r>
              <a:rPr lang="zh-CN" altLang="en-US"/>
              <a:t>7</a:t>
            </a:r>
            <a:endParaRPr lang="zh-CN" altLang="en-US"/>
          </a:p>
        </p:txBody>
      </p:sp>
      <p:pic>
        <p:nvPicPr>
          <p:cNvPr id="16" name="图片 15"/>
          <p:cNvPicPr>
            <a:picLocks noChangeAspect="1"/>
          </p:cNvPicPr>
          <p:nvPr>
            <p:custDataLst>
              <p:tags r:id="rId1"/>
            </p:custDataLst>
          </p:nvPr>
        </p:nvPicPr>
        <p:blipFill>
          <a:blip r:embed="rId2"/>
          <a:stretch>
            <a:fillRect/>
          </a:stretch>
        </p:blipFill>
        <p:spPr>
          <a:xfrm>
            <a:off x="475615" y="692785"/>
            <a:ext cx="4749165" cy="530860"/>
          </a:xfrm>
          <a:prstGeom prst="rect">
            <a:avLst/>
          </a:prstGeom>
        </p:spPr>
      </p:pic>
      <p:pic>
        <p:nvPicPr>
          <p:cNvPr id="17" name="图片 16"/>
          <p:cNvPicPr>
            <a:picLocks noChangeAspect="1"/>
          </p:cNvPicPr>
          <p:nvPr>
            <p:custDataLst>
              <p:tags r:id="rId3"/>
            </p:custDataLst>
          </p:nvPr>
        </p:nvPicPr>
        <p:blipFill>
          <a:blip r:embed="rId4"/>
          <a:stretch>
            <a:fillRect/>
          </a:stretch>
        </p:blipFill>
        <p:spPr>
          <a:xfrm>
            <a:off x="612140" y="1306195"/>
            <a:ext cx="2590800" cy="484505"/>
          </a:xfrm>
          <a:prstGeom prst="rect">
            <a:avLst/>
          </a:prstGeom>
        </p:spPr>
      </p:pic>
      <p:pic>
        <p:nvPicPr>
          <p:cNvPr id="18" name="图片 17"/>
          <p:cNvPicPr>
            <a:picLocks noChangeAspect="1"/>
          </p:cNvPicPr>
          <p:nvPr>
            <p:custDataLst>
              <p:tags r:id="rId5"/>
            </p:custDataLst>
          </p:nvPr>
        </p:nvPicPr>
        <p:blipFill>
          <a:blip r:embed="rId6"/>
          <a:stretch>
            <a:fillRect/>
          </a:stretch>
        </p:blipFill>
        <p:spPr>
          <a:xfrm>
            <a:off x="3202940" y="1341120"/>
            <a:ext cx="3765550" cy="438150"/>
          </a:xfrm>
          <a:prstGeom prst="rect">
            <a:avLst/>
          </a:prstGeom>
        </p:spPr>
      </p:pic>
      <p:pic>
        <p:nvPicPr>
          <p:cNvPr id="19" name="图片 18"/>
          <p:cNvPicPr>
            <a:picLocks noChangeAspect="1"/>
          </p:cNvPicPr>
          <p:nvPr>
            <p:custDataLst>
              <p:tags r:id="rId7"/>
            </p:custDataLst>
          </p:nvPr>
        </p:nvPicPr>
        <p:blipFill>
          <a:blip r:embed="rId8"/>
          <a:stretch>
            <a:fillRect/>
          </a:stretch>
        </p:blipFill>
        <p:spPr>
          <a:xfrm>
            <a:off x="755650" y="1857375"/>
            <a:ext cx="3061970" cy="521970"/>
          </a:xfrm>
          <a:prstGeom prst="rect">
            <a:avLst/>
          </a:prstGeom>
        </p:spPr>
      </p:pic>
      <p:pic>
        <p:nvPicPr>
          <p:cNvPr id="20" name="图片 19"/>
          <p:cNvPicPr>
            <a:picLocks noChangeAspect="1"/>
          </p:cNvPicPr>
          <p:nvPr>
            <p:custDataLst>
              <p:tags r:id="rId9"/>
            </p:custDataLst>
          </p:nvPr>
        </p:nvPicPr>
        <p:blipFill>
          <a:blip r:embed="rId10"/>
          <a:stretch>
            <a:fillRect/>
          </a:stretch>
        </p:blipFill>
        <p:spPr>
          <a:xfrm>
            <a:off x="3817620" y="1816100"/>
            <a:ext cx="3888105" cy="624840"/>
          </a:xfrm>
          <a:prstGeom prst="rect">
            <a:avLst/>
          </a:prstGeom>
        </p:spPr>
      </p:pic>
      <p:pic>
        <p:nvPicPr>
          <p:cNvPr id="21" name="图片 20"/>
          <p:cNvPicPr>
            <a:picLocks noChangeAspect="1"/>
          </p:cNvPicPr>
          <p:nvPr>
            <p:custDataLst>
              <p:tags r:id="rId11"/>
            </p:custDataLst>
          </p:nvPr>
        </p:nvPicPr>
        <p:blipFill>
          <a:blip r:embed="rId12"/>
          <a:stretch>
            <a:fillRect/>
          </a:stretch>
        </p:blipFill>
        <p:spPr>
          <a:xfrm>
            <a:off x="1764030" y="2382520"/>
            <a:ext cx="2990850" cy="540385"/>
          </a:xfrm>
          <a:prstGeom prst="rect">
            <a:avLst/>
          </a:prstGeom>
        </p:spPr>
      </p:pic>
      <p:pic>
        <p:nvPicPr>
          <p:cNvPr id="27" name="图片 26"/>
          <p:cNvPicPr>
            <a:picLocks noChangeAspect="1"/>
          </p:cNvPicPr>
          <p:nvPr>
            <p:custDataLst>
              <p:tags r:id="rId13"/>
            </p:custDataLst>
          </p:nvPr>
        </p:nvPicPr>
        <p:blipFill>
          <a:blip r:embed="rId14"/>
          <a:stretch>
            <a:fillRect/>
          </a:stretch>
        </p:blipFill>
        <p:spPr>
          <a:xfrm>
            <a:off x="251460" y="2925445"/>
            <a:ext cx="8425180" cy="801370"/>
          </a:xfrm>
          <a:prstGeom prst="rect">
            <a:avLst/>
          </a:prstGeom>
        </p:spPr>
      </p:pic>
      <p:pic>
        <p:nvPicPr>
          <p:cNvPr id="28" name="图片 27"/>
          <p:cNvPicPr>
            <a:picLocks noChangeAspect="1"/>
          </p:cNvPicPr>
          <p:nvPr>
            <p:custDataLst>
              <p:tags r:id="rId15"/>
            </p:custDataLst>
          </p:nvPr>
        </p:nvPicPr>
        <p:blipFill>
          <a:blip r:embed="rId16"/>
          <a:stretch>
            <a:fillRect/>
          </a:stretch>
        </p:blipFill>
        <p:spPr>
          <a:xfrm>
            <a:off x="395605" y="3717290"/>
            <a:ext cx="7936230" cy="768350"/>
          </a:xfrm>
          <a:prstGeom prst="rect">
            <a:avLst/>
          </a:prstGeom>
        </p:spPr>
      </p:pic>
      <p:pic>
        <p:nvPicPr>
          <p:cNvPr id="29" name="图片 28"/>
          <p:cNvPicPr>
            <a:picLocks noChangeAspect="1"/>
          </p:cNvPicPr>
          <p:nvPr>
            <p:custDataLst>
              <p:tags r:id="rId17"/>
            </p:custDataLst>
          </p:nvPr>
        </p:nvPicPr>
        <p:blipFill>
          <a:blip r:embed="rId18"/>
          <a:stretch>
            <a:fillRect/>
          </a:stretch>
        </p:blipFill>
        <p:spPr>
          <a:xfrm>
            <a:off x="475615" y="4505960"/>
            <a:ext cx="8129270" cy="805180"/>
          </a:xfrm>
          <a:prstGeom prst="rect">
            <a:avLst/>
          </a:prstGeom>
        </p:spPr>
      </p:pic>
      <p:pic>
        <p:nvPicPr>
          <p:cNvPr id="30" name="图片 29"/>
          <p:cNvPicPr>
            <a:picLocks noChangeAspect="1"/>
          </p:cNvPicPr>
          <p:nvPr>
            <p:custDataLst>
              <p:tags r:id="rId19"/>
            </p:custDataLst>
          </p:nvPr>
        </p:nvPicPr>
        <p:blipFill>
          <a:blip r:embed="rId20"/>
          <a:stretch>
            <a:fillRect/>
          </a:stretch>
        </p:blipFill>
        <p:spPr>
          <a:xfrm>
            <a:off x="717550" y="5415280"/>
            <a:ext cx="6864350" cy="476250"/>
          </a:xfrm>
          <a:prstGeom prst="rect">
            <a:avLst/>
          </a:prstGeom>
        </p:spPr>
      </p:pic>
      <p:pic>
        <p:nvPicPr>
          <p:cNvPr id="31" name="图片 30"/>
          <p:cNvPicPr>
            <a:picLocks noChangeAspect="1"/>
          </p:cNvPicPr>
          <p:nvPr>
            <p:custDataLst>
              <p:tags r:id="rId21"/>
            </p:custDataLst>
          </p:nvPr>
        </p:nvPicPr>
        <p:blipFill>
          <a:blip r:embed="rId22"/>
          <a:stretch>
            <a:fillRect/>
          </a:stretch>
        </p:blipFill>
        <p:spPr>
          <a:xfrm>
            <a:off x="1332230" y="6021705"/>
            <a:ext cx="4893310"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13"/>
          <p:cNvSpPr>
            <a:spLocks noGrp="1"/>
          </p:cNvSpPr>
          <p:nvPr>
            <p:ph type="sldNum" sz="quarter" idx="12"/>
          </p:nvPr>
        </p:nvSpPr>
        <p:spPr/>
        <p:txBody>
          <a:bodyPr/>
          <a:p>
            <a:fld id="{0C913308-F349-4B6D-A68A-DD1791B4A57B}" type="slidenum">
              <a:rPr lang="zh-CN" altLang="en-US" smtClean="0"/>
            </a:fld>
            <a:endParaRPr lang="zh-CN" altLang="en-US"/>
          </a:p>
        </p:txBody>
      </p:sp>
      <p:sp>
        <p:nvSpPr>
          <p:cNvPr id="6" name="页脚占位符 5"/>
          <p:cNvSpPr>
            <a:spLocks noGrp="1"/>
          </p:cNvSpPr>
          <p:nvPr>
            <p:ph type="ftr" sz="quarter" idx="11"/>
          </p:nvPr>
        </p:nvSpPr>
        <p:spPr/>
        <p:txBody>
          <a:bodyPr/>
          <a:p>
            <a:r>
              <a:rPr lang="zh-CN" altLang="en-US"/>
              <a:t>8</a:t>
            </a:r>
            <a:endParaRPr lang="zh-CN" altLang="en-US"/>
          </a:p>
        </p:txBody>
      </p:sp>
      <p:pic>
        <p:nvPicPr>
          <p:cNvPr id="2" name="图片 1"/>
          <p:cNvPicPr>
            <a:picLocks noChangeAspect="1"/>
          </p:cNvPicPr>
          <p:nvPr>
            <p:custDataLst>
              <p:tags r:id="rId1"/>
            </p:custDataLst>
          </p:nvPr>
        </p:nvPicPr>
        <p:blipFill>
          <a:blip r:embed="rId2"/>
          <a:stretch>
            <a:fillRect/>
          </a:stretch>
        </p:blipFill>
        <p:spPr>
          <a:xfrm>
            <a:off x="0" y="116840"/>
            <a:ext cx="9182735" cy="659447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012180" y="332740"/>
            <a:ext cx="927100" cy="36195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7236460" y="351155"/>
            <a:ext cx="1027430" cy="304800"/>
          </a:xfrm>
          <a:prstGeom prst="rect">
            <a:avLst/>
          </a:prstGeom>
        </p:spPr>
      </p:pic>
      <p:sp>
        <p:nvSpPr>
          <p:cNvPr id="17" name="文本框 16"/>
          <p:cNvSpPr txBox="1"/>
          <p:nvPr/>
        </p:nvSpPr>
        <p:spPr>
          <a:xfrm>
            <a:off x="6939280" y="351155"/>
            <a:ext cx="318770" cy="343535"/>
          </a:xfrm>
          <a:prstGeom prst="rect">
            <a:avLst/>
          </a:prstGeom>
          <a:noFill/>
        </p:spPr>
        <p:txBody>
          <a:bodyPr wrap="none" rtlCol="0" anchor="t">
            <a:no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288" y="621030"/>
            <a:ext cx="8867775" cy="1050290"/>
          </a:xfrm>
          <a:prstGeom prst="rect">
            <a:avLst/>
          </a:prstGeom>
        </p:spPr>
        <p:txBody>
          <a:bodyPr>
            <a:spAutoFit/>
          </a:bodyPr>
          <a:lstStyle/>
          <a:p>
            <a:pPr marL="342900" marR="0" lvl="0" indent="-342900" algn="l" defTabSz="914400" rtl="0" eaLnBrk="0" fontAlgn="base" latinLnBrk="0" hangingPunct="0">
              <a:lnSpc>
                <a:spcPct val="130000"/>
              </a:lnSpc>
              <a:spcBef>
                <a:spcPct val="0"/>
              </a:spcBef>
              <a:spcAft>
                <a:spcPct val="0"/>
              </a:spcAft>
              <a:buClrTx/>
              <a:buSzTx/>
              <a:buFont typeface="Wingdings" panose="05000000000000000000" charset="0"/>
              <a:buChar char="Ø"/>
              <a:defRPr/>
            </a:pPr>
            <a:r>
              <a:rPr kumimoji="0" lang="zh-CN" altLang="zh-CN" sz="24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Considering the general relativistic effect, the magnetic induction equation of the neutron star </a:t>
            </a:r>
            <a:r>
              <a:rPr kumimoji="0" lang="en-US" altLang="zh-CN" sz="24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crustal </a:t>
            </a:r>
            <a:r>
              <a:rPr kumimoji="0" lang="zh-CN" altLang="zh-CN" sz="24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magnetic field：</a:t>
            </a:r>
            <a:endParaRPr kumimoji="0" lang="zh-CN" altLang="zh-CN" sz="2400" b="0" i="0" u="none" strike="noStrike" kern="100" cap="none" spc="0" normalizeH="0" baseline="0" noProof="0" dirty="0">
              <a:ln>
                <a:noFill/>
              </a:ln>
              <a:solidFill>
                <a:srgbClr val="0033CC"/>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9635" name="Rectangle 2"/>
          <p:cNvSpPr/>
          <p:nvPr/>
        </p:nvSpPr>
        <p:spPr>
          <a:xfrm>
            <a:off x="2771775" y="251618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69637" name="Rectangle 3"/>
          <p:cNvSpPr/>
          <p:nvPr/>
        </p:nvSpPr>
        <p:spPr>
          <a:xfrm>
            <a:off x="2916238" y="2924175"/>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69643" name="文本框 16"/>
          <p:cNvSpPr txBox="1"/>
          <p:nvPr/>
        </p:nvSpPr>
        <p:spPr>
          <a:xfrm>
            <a:off x="494030" y="2516505"/>
            <a:ext cx="468757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zh-CN" altLang="en-US" sz="24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rPr>
              <a:t>A simple analytical solution</a:t>
            </a:r>
            <a:endParaRPr lang="zh-CN" altLang="en-US" sz="24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6" name="矩形 25"/>
          <p:cNvSpPr/>
          <p:nvPr/>
        </p:nvSpPr>
        <p:spPr>
          <a:xfrm>
            <a:off x="2339975" y="116523"/>
            <a:ext cx="485584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00" cap="none" spc="0" normalizeH="0" baseline="0" noProof="0" dirty="0">
                <a:ln>
                  <a:noFill/>
                </a:ln>
                <a:solidFill>
                  <a:srgbClr val="C0000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Magnetic induction equation</a:t>
            </a:r>
            <a:endParaRPr kumimoji="0" lang="en-US" altLang="zh-CN" sz="3200" b="0" i="0" u="none" strike="noStrike" kern="100" cap="none" spc="0" normalizeH="0" baseline="0" noProof="0" dirty="0">
              <a:ln>
                <a:noFill/>
              </a:ln>
              <a:solidFill>
                <a:srgbClr val="C0000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矩形 1"/>
          <p:cNvSpPr>
            <a:spLocks noRot="1" noChangeAspect="1" noMove="1" noResize="1" noEditPoints="1" noAdjustHandles="1" noChangeArrowheads="1" noChangeShapeType="1" noTextEdit="1"/>
          </p:cNvSpPr>
          <p:nvPr/>
        </p:nvSpPr>
        <p:spPr>
          <a:xfrm>
            <a:off x="7271385" y="1833245"/>
            <a:ext cx="1031240" cy="497840"/>
          </a:xfrm>
          <a:prstGeom prst="rect">
            <a:avLst/>
          </a:prstGeom>
          <a:blipFill>
            <a:blip r:embed="rId1"/>
            <a:stretch>
              <a:fillRect b="-5333"/>
            </a:stretch>
          </a:blipFill>
        </p:spPr>
        <p:txBody>
          <a:bodyPr/>
          <a:lstStyle/>
          <a:p>
            <a:r>
              <a:rPr lang="zh-CN" altLang="en-US">
                <a:noFill/>
              </a:rPr>
              <a:t> </a:t>
            </a:r>
            <a:endParaRPr lang="zh-CN" altLang="en-US">
              <a:noFill/>
            </a:endParaRPr>
          </a:p>
        </p:txBody>
      </p:sp>
      <p:sp>
        <p:nvSpPr>
          <p:cNvPr id="4" name="矩形 3"/>
          <p:cNvSpPr>
            <a:spLocks noRot="1" noChangeAspect="1" noMove="1" noResize="1" noEditPoints="1" noAdjustHandles="1" noChangeArrowheads="1" noChangeShapeType="1" noTextEdit="1"/>
          </p:cNvSpPr>
          <p:nvPr/>
        </p:nvSpPr>
        <p:spPr>
          <a:xfrm>
            <a:off x="2952348" y="2917822"/>
            <a:ext cx="296876" cy="369333"/>
          </a:xfrm>
          <a:prstGeom prst="rect">
            <a:avLst/>
          </a:prstGeom>
          <a:blipFill>
            <a:blip r:embed="rId2"/>
            <a:stretch>
              <a:fillRect/>
            </a:stretch>
          </a:blipFill>
        </p:spPr>
        <p:txBody>
          <a:bodyPr/>
          <a:lstStyle/>
          <a:p>
            <a:r>
              <a:rPr lang="zh-CN" altLang="en-US">
                <a:noFill/>
              </a:rPr>
              <a:t> </a:t>
            </a:r>
            <a:endParaRPr lang="zh-CN" altLang="en-US">
              <a:noFill/>
            </a:endParaRPr>
          </a:p>
        </p:txBody>
      </p:sp>
      <p:sp>
        <p:nvSpPr>
          <p:cNvPr id="7" name="矩形 6"/>
          <p:cNvSpPr>
            <a:spLocks noRot="1" noChangeAspect="1" noMove="1" noResize="1" noEditPoints="1" noAdjustHandles="1" noChangeArrowheads="1" noChangeShapeType="1" noTextEdit="1"/>
          </p:cNvSpPr>
          <p:nvPr/>
        </p:nvSpPr>
        <p:spPr>
          <a:xfrm>
            <a:off x="7165340" y="3213100"/>
            <a:ext cx="973455" cy="461645"/>
          </a:xfrm>
          <a:prstGeom prst="rect">
            <a:avLst/>
          </a:prstGeom>
          <a:blipFill>
            <a:blip r:embed="rId3"/>
            <a:stretch>
              <a:fillRect b="-3947"/>
            </a:stretch>
          </a:blipFill>
        </p:spPr>
        <p:txBody>
          <a:bodyPr/>
          <a:lstStyle/>
          <a:p>
            <a:r>
              <a:rPr lang="zh-CN" altLang="en-US">
                <a:noFill/>
              </a:rPr>
              <a:t> </a:t>
            </a:r>
            <a:endParaRPr lang="zh-CN" altLang="en-US">
              <a:noFill/>
            </a:endParaRPr>
          </a:p>
        </p:txBody>
      </p:sp>
      <p:pic>
        <p:nvPicPr>
          <p:cNvPr id="8" name="图片 7"/>
          <p:cNvPicPr>
            <a:picLocks noChangeAspect="1"/>
          </p:cNvPicPr>
          <p:nvPr>
            <p:custDataLst>
              <p:tags r:id="rId4"/>
            </p:custDataLst>
          </p:nvPr>
        </p:nvPicPr>
        <p:blipFill>
          <a:blip r:embed="rId5"/>
          <a:stretch>
            <a:fillRect/>
          </a:stretch>
        </p:blipFill>
        <p:spPr>
          <a:xfrm>
            <a:off x="683895" y="1628775"/>
            <a:ext cx="6172200" cy="84455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2952115" y="3027045"/>
            <a:ext cx="2990850" cy="844550"/>
          </a:xfrm>
          <a:prstGeom prst="rect">
            <a:avLst/>
          </a:prstGeom>
        </p:spPr>
      </p:pic>
      <p:sp>
        <p:nvSpPr>
          <p:cNvPr id="11" name="文本框 16"/>
          <p:cNvSpPr txBox="1"/>
          <p:nvPr>
            <p:custDataLst>
              <p:tags r:id="rId8"/>
            </p:custDataLst>
          </p:nvPr>
        </p:nvSpPr>
        <p:spPr>
          <a:xfrm>
            <a:off x="539750" y="3885565"/>
            <a:ext cx="419481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Font typeface="Wingdings" panose="05000000000000000000" charset="0"/>
              <a:buChar char="Ø"/>
            </a:pPr>
            <a:r>
              <a:rPr lang="en-US" altLang="zh-CN" sz="24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rPr>
              <a:t>Two field decay time scales</a:t>
            </a:r>
            <a:endParaRPr lang="en-US" altLang="zh-CN" sz="2400" dirty="0">
              <a:solidFill>
                <a:srgbClr val="0033CC"/>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12" name="图片 11"/>
          <p:cNvPicPr>
            <a:picLocks noChangeAspect="1"/>
          </p:cNvPicPr>
          <p:nvPr>
            <p:custDataLst>
              <p:tags r:id="rId9"/>
            </p:custDataLst>
          </p:nvPr>
        </p:nvPicPr>
        <p:blipFill>
          <a:blip r:embed="rId10"/>
          <a:stretch>
            <a:fillRect/>
          </a:stretch>
        </p:blipFill>
        <p:spPr>
          <a:xfrm>
            <a:off x="1043305" y="4464050"/>
            <a:ext cx="6377305" cy="715645"/>
          </a:xfrm>
          <a:prstGeom prst="rect">
            <a:avLst/>
          </a:prstGeom>
        </p:spPr>
      </p:pic>
      <p:pic>
        <p:nvPicPr>
          <p:cNvPr id="13" name="图片 12"/>
          <p:cNvPicPr>
            <a:picLocks noChangeAspect="1"/>
          </p:cNvPicPr>
          <p:nvPr>
            <p:custDataLst>
              <p:tags r:id="rId11"/>
            </p:custDataLst>
          </p:nvPr>
        </p:nvPicPr>
        <p:blipFill>
          <a:blip r:embed="rId12"/>
          <a:stretch>
            <a:fillRect/>
          </a:stretch>
        </p:blipFill>
        <p:spPr>
          <a:xfrm>
            <a:off x="899795" y="5432425"/>
            <a:ext cx="6240780" cy="763905"/>
          </a:xfrm>
          <a:prstGeom prst="rect">
            <a:avLst/>
          </a:prstGeom>
        </p:spPr>
      </p:pic>
      <p:sp>
        <p:nvSpPr>
          <p:cNvPr id="10" name="灯片编号占位符 9"/>
          <p:cNvSpPr>
            <a:spLocks noGrp="1"/>
          </p:cNvSpPr>
          <p:nvPr>
            <p:ph type="sldNum" sz="quarter" idx="12"/>
          </p:nvPr>
        </p:nvSpPr>
        <p:spPr/>
        <p:txBody>
          <a:bodyPr/>
          <a:p>
            <a:fld id="{0C913308-F349-4B6D-A68A-DD1791B4A57B}" type="slidenum">
              <a:rPr lang="zh-CN" altLang="en-US" smtClean="0"/>
            </a:fld>
            <a:endParaRPr lang="zh-CN" altLang="en-US"/>
          </a:p>
        </p:txBody>
      </p:sp>
      <p:sp>
        <p:nvSpPr>
          <p:cNvPr id="14" name="页脚占位符 13"/>
          <p:cNvSpPr>
            <a:spLocks noGrp="1"/>
          </p:cNvSpPr>
          <p:nvPr>
            <p:ph type="ftr" sz="quarter" idx="11"/>
          </p:nvPr>
        </p:nvSpPr>
        <p:spPr/>
        <p:txBody>
          <a:bodyPr/>
          <a:p>
            <a:r>
              <a:rPr lang="zh-CN" altLang="en-US"/>
              <a:t>9</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COMMONDATA" val="eyJoZGlkIjoiMmMxNDliYmFiYmI4ZTYzYjVhMTU1NTYyMTk3ZGI1ZWE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7507</Words>
  <Application>WPS 演示</Application>
  <PresentationFormat>全屏显示(4:3)</PresentationFormat>
  <Paragraphs>300</Paragraphs>
  <Slides>26</Slides>
  <Notes>0</Notes>
  <HiddenSlides>0</HiddenSlides>
  <MMClips>0</MMClips>
  <ScaleCrop>false</ScaleCrop>
  <HeadingPairs>
    <vt:vector size="8" baseType="variant">
      <vt:variant>
        <vt:lpstr>已用的字体</vt:lpstr>
      </vt:variant>
      <vt:variant>
        <vt:i4>62</vt:i4>
      </vt:variant>
      <vt:variant>
        <vt:lpstr>主题</vt:lpstr>
      </vt:variant>
      <vt:variant>
        <vt:i4>2</vt:i4>
      </vt:variant>
      <vt:variant>
        <vt:lpstr>嵌入 OLE 服务器</vt:lpstr>
      </vt:variant>
      <vt:variant>
        <vt:i4>30</vt:i4>
      </vt:variant>
      <vt:variant>
        <vt:lpstr>幻灯片标题</vt:lpstr>
      </vt:variant>
      <vt:variant>
        <vt:i4>26</vt:i4>
      </vt:variant>
    </vt:vector>
  </HeadingPairs>
  <TitlesOfParts>
    <vt:vector size="120" baseType="lpstr">
      <vt:lpstr>Arial</vt:lpstr>
      <vt:lpstr>宋体</vt:lpstr>
      <vt:lpstr>Wingdings</vt:lpstr>
      <vt:lpstr>Times New Roman</vt:lpstr>
      <vt:lpstr>Verdana</vt:lpstr>
      <vt:lpstr>굴림</vt:lpstr>
      <vt:lpstr>Malgun Gothic</vt:lpstr>
      <vt:lpstr>华文中宋</vt:lpstr>
      <vt:lpstr>华文隶书</vt:lpstr>
      <vt:lpstr>华文楷体</vt:lpstr>
      <vt:lpstr>微软雅黑</vt:lpstr>
      <vt:lpstr>华文仿宋</vt:lpstr>
      <vt:lpstr>华文行楷</vt:lpstr>
      <vt:lpstr>Wingdings</vt:lpstr>
      <vt:lpstr>Symbol</vt:lpstr>
      <vt:lpstr>华文新魏</vt:lpstr>
      <vt:lpstr>Calibri</vt:lpstr>
      <vt:lpstr>Arial Unicode MS</vt:lpstr>
      <vt:lpstr>仿宋</vt:lpstr>
      <vt:lpstr>楷体</vt:lpstr>
      <vt:lpstr>方正姚体</vt:lpstr>
      <vt:lpstr>MS Gothic</vt:lpstr>
      <vt:lpstr>MS UI Gothic</vt:lpstr>
      <vt:lpstr>Bahnschrift Light SemiCondensed</vt:lpstr>
      <vt:lpstr>Berlin Sans FB</vt:lpstr>
      <vt:lpstr>Bodoni MT Condensed</vt:lpstr>
      <vt:lpstr>Eras Medium ITC</vt:lpstr>
      <vt:lpstr>Symbol Tiger</vt:lpstr>
      <vt:lpstr>Tiger Expert</vt:lpstr>
      <vt:lpstr>等线</vt:lpstr>
      <vt:lpstr>Malgun Gothic Semilight</vt:lpstr>
      <vt:lpstr>Microsoft JhengHei Light</vt:lpstr>
      <vt:lpstr>MingLiU-ExtB</vt:lpstr>
      <vt:lpstr>Arial Rounded MT Bold</vt:lpstr>
      <vt:lpstr>Bahnschrift SemiBold Condensed</vt:lpstr>
      <vt:lpstr>Bahnschrift SemiLight SemiConde</vt:lpstr>
      <vt:lpstr>Bahnschrift</vt:lpstr>
      <vt:lpstr>Bodoni MT</vt:lpstr>
      <vt:lpstr>Bookman Old Style</vt:lpstr>
      <vt:lpstr>Brush Script MT</vt:lpstr>
      <vt:lpstr>Candara</vt:lpstr>
      <vt:lpstr>Consolas</vt:lpstr>
      <vt:lpstr>Curlz MT</vt:lpstr>
      <vt:lpstr>Footlight MT Light</vt:lpstr>
      <vt:lpstr>Franklin Gothic Heavy</vt:lpstr>
      <vt:lpstr>Freestyle Script</vt:lpstr>
      <vt:lpstr>Gadugi</vt:lpstr>
      <vt:lpstr>Gill Sans MT</vt:lpstr>
      <vt:lpstr>Haettenschweiler</vt:lpstr>
      <vt:lpstr>Kunstler Script</vt:lpstr>
      <vt:lpstr>Lucida Bright</vt:lpstr>
      <vt:lpstr>Lucida Handwriting</vt:lpstr>
      <vt:lpstr>Marlett</vt:lpstr>
      <vt:lpstr>Mathematica1Mono</vt:lpstr>
      <vt:lpstr>Microsoft PhagsPa</vt:lpstr>
      <vt:lpstr>Segoe UI Emoji</vt:lpstr>
      <vt:lpstr>华文宋体</vt:lpstr>
      <vt:lpstr>仿宋_GB2312</vt:lpstr>
      <vt:lpstr>STIXGeneral-Regular</vt:lpstr>
      <vt:lpstr>Segoe Print</vt:lpstr>
      <vt:lpstr>STIXGeneral-Bold</vt:lpstr>
      <vt:lpstr>Agency FB</vt:lpstr>
      <vt:lpstr>Office 主题</vt:lpstr>
      <vt:lpstr>1_Office 主题</vt:lpstr>
      <vt:lpstr>Equation.DSMT4</vt:lpstr>
      <vt:lpstr>Equation.KSEE3</vt:lpstr>
      <vt:lpstr>Equation.3</vt:lpstr>
      <vt:lpstr>Equation.3</vt:lpstr>
      <vt:lpstr>Equation.3</vt:lpstr>
      <vt:lpstr>Equation.KSEE3</vt:lpstr>
      <vt:lpstr>Equation.DSMT4</vt:lpstr>
      <vt:lpstr>Equation.3</vt:lpstr>
      <vt:lpstr>Equation.3</vt:lpstr>
      <vt:lpstr>Equation.DSMT4</vt:lpstr>
      <vt:lpstr>Equation.KSEE3</vt:lpstr>
      <vt:lpstr>Equation.DSMT4</vt:lpstr>
      <vt:lpstr>Equation.KSEE3</vt:lpstr>
      <vt:lpstr>Equation.KSEE3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 Outline</vt:lpstr>
      <vt:lpstr>PowerPoint 演示文稿</vt:lpstr>
      <vt:lpstr>The supposed origin of magnetic field </vt:lpstr>
      <vt:lpstr>The supposed origin of magnetic field </vt:lpstr>
      <vt:lpstr>PowerPoint 演示文稿</vt:lpstr>
      <vt:lpstr>Anisotropy in presuure of magnetars</vt:lpstr>
      <vt:lpstr>PowerPoint 演示文稿</vt:lpstr>
      <vt:lpstr>PowerPoint 演示文稿</vt:lpstr>
      <vt:lpstr>PowerPoint 演示文稿</vt:lpstr>
      <vt:lpstr>PowerPoint 演示文稿</vt:lpstr>
      <vt:lpstr>PowerPoint 演示文稿</vt:lpstr>
      <vt:lpstr>     Inclination angle evolution </vt:lpstr>
      <vt:lpstr>Inclination angle evolution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展 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wwhyh1</dc:creator>
  <cp:lastModifiedBy>企业用户_1064217744</cp:lastModifiedBy>
  <cp:revision>447</cp:revision>
  <dcterms:created xsi:type="dcterms:W3CDTF">2016-10-30T14:52:00Z</dcterms:created>
  <dcterms:modified xsi:type="dcterms:W3CDTF">2023-09-24T00:46:25Z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294F14F9AF0A48BC8AFF1DF1E5E49521_13</vt:lpwstr>
  </property>
  <property fmtid="{D5CDD505-2E9C-101B-9397-08002B2CF9AE}" pid="3" name="KSOProductBuildVer">
    <vt:lpwstr>2052-12.1.0.15398</vt:lpwstr>
  </property>
</Properties>
</file>