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25"/>
  </p:notesMasterIdLst>
  <p:sldIdLst>
    <p:sldId id="257" r:id="rId2"/>
    <p:sldId id="325" r:id="rId3"/>
    <p:sldId id="302" r:id="rId4"/>
    <p:sldId id="324" r:id="rId5"/>
    <p:sldId id="316" r:id="rId6"/>
    <p:sldId id="303" r:id="rId7"/>
    <p:sldId id="304" r:id="rId8"/>
    <p:sldId id="318" r:id="rId9"/>
    <p:sldId id="282" r:id="rId10"/>
    <p:sldId id="305" r:id="rId11"/>
    <p:sldId id="329" r:id="rId12"/>
    <p:sldId id="285" r:id="rId13"/>
    <p:sldId id="319" r:id="rId14"/>
    <p:sldId id="328" r:id="rId15"/>
    <p:sldId id="289" r:id="rId16"/>
    <p:sldId id="293" r:id="rId17"/>
    <p:sldId id="294" r:id="rId18"/>
    <p:sldId id="320" r:id="rId19"/>
    <p:sldId id="295" r:id="rId20"/>
    <p:sldId id="290" r:id="rId21"/>
    <p:sldId id="321" r:id="rId22"/>
    <p:sldId id="330" r:id="rId23"/>
    <p:sldId id="260" r:id="rId24"/>
  </p:sldIdLst>
  <p:sldSz cx="9144000" cy="6858000" type="screen4x3"/>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黄 开轩" initials="黄"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E006A"/>
    <a:srgbClr val="2970FF"/>
    <a:srgbClr val="1D12FA"/>
    <a:srgbClr val="7F006B"/>
    <a:srgbClr val="4242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46" autoAdjust="0"/>
    <p:restoredTop sz="84133" autoAdjust="0"/>
  </p:normalViewPr>
  <p:slideViewPr>
    <p:cSldViewPr snapToGrid="0">
      <p:cViewPr varScale="1">
        <p:scale>
          <a:sx n="78" d="100"/>
          <a:sy n="78" d="100"/>
        </p:scale>
        <p:origin x="846"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9AA9E0-3408-4D99-8D6D-C61C19737179}" type="datetimeFigureOut">
              <a:rPr lang="zh-CN" altLang="en-US" smtClean="0"/>
              <a:t>2023/9/24</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D7E958-EF52-4FE4-8DD5-743C3687655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355600" algn="just" defTabSz="914400" rtl="0" eaLnBrk="1" fontAlgn="auto" latinLnBrk="0" hangingPunct="1">
              <a:lnSpc>
                <a:spcPts val="2400"/>
              </a:lnSpc>
              <a:spcBef>
                <a:spcPts val="0"/>
              </a:spcBef>
              <a:spcAft>
                <a:spcPts val="0"/>
              </a:spcAft>
              <a:buClrTx/>
              <a:buSzTx/>
              <a:buFontTx/>
              <a:buNone/>
              <a:tabLst/>
              <a:defRPr/>
            </a:pPr>
            <a:r>
              <a:rPr lang="en-US" altLang="zh-CN" sz="1800" kern="0" dirty="0">
                <a:effectLst/>
                <a:latin typeface="Times New Roman" panose="02020603050405020304" pitchFamily="18" charset="0"/>
                <a:ea typeface="黑体" panose="02010609060101010101" pitchFamily="49" charset="-122"/>
                <a:cs typeface="Times New Roman" panose="02020603050405020304" pitchFamily="18" charset="0"/>
              </a:rPr>
              <a:t>Hello everyone, </a:t>
            </a:r>
            <a:r>
              <a:rPr lang="en-US" altLang="zh-CN" sz="2800" b="0" i="0" dirty="0">
                <a:solidFill>
                  <a:srgbClr val="000000"/>
                </a:solidFill>
                <a:effectLst/>
                <a:latin typeface="-apple-system"/>
              </a:rPr>
              <a:t>I’m </a:t>
            </a:r>
            <a:r>
              <a:rPr lang="en-US" altLang="zh-CN" sz="2800" b="0" i="0" dirty="0" err="1">
                <a:solidFill>
                  <a:srgbClr val="000000"/>
                </a:solidFill>
                <a:effectLst/>
                <a:latin typeface="-apple-system"/>
              </a:rPr>
              <a:t>HuangKaixuan</a:t>
            </a:r>
            <a:r>
              <a:rPr lang="en-US" altLang="zh-CN" sz="2800" b="0" i="0" dirty="0">
                <a:solidFill>
                  <a:srgbClr val="000000"/>
                </a:solidFill>
                <a:effectLst/>
                <a:latin typeface="-apple-system"/>
              </a:rPr>
              <a:t>, I am a  PhD student from </a:t>
            </a:r>
            <a:r>
              <a:rPr lang="en-US" altLang="zh-CN" sz="2800" b="0" i="0" dirty="0" err="1">
                <a:solidFill>
                  <a:srgbClr val="000000"/>
                </a:solidFill>
                <a:effectLst/>
                <a:latin typeface="-apple-system"/>
              </a:rPr>
              <a:t>NanKai</a:t>
            </a:r>
            <a:r>
              <a:rPr lang="en-US" altLang="zh-CN" sz="2800" b="0" i="0" dirty="0">
                <a:solidFill>
                  <a:srgbClr val="000000"/>
                </a:solidFill>
                <a:effectLst/>
                <a:latin typeface="-apple-system"/>
              </a:rPr>
              <a:t> university. </a:t>
            </a:r>
          </a:p>
          <a:p>
            <a:pPr indent="355600" algn="just">
              <a:lnSpc>
                <a:spcPts val="2400"/>
              </a:lnSpc>
            </a:pPr>
            <a:r>
              <a:rPr lang="en-US" altLang="zh-CN" sz="1800" kern="0" dirty="0">
                <a:effectLst/>
                <a:latin typeface="Times New Roman" panose="02020603050405020304" pitchFamily="18" charset="0"/>
                <a:ea typeface="黑体" panose="02010609060101010101" pitchFamily="49" charset="-122"/>
                <a:cs typeface="Times New Roman" panose="02020603050405020304" pitchFamily="18" charset="0"/>
              </a:rPr>
              <a:t>I am so glad to be here to share my work. </a:t>
            </a:r>
            <a:r>
              <a:rPr lang="en-US" altLang="zh-CN" sz="1800" kern="0" dirty="0" err="1">
                <a:effectLst/>
                <a:latin typeface="Times New Roman" panose="02020603050405020304" pitchFamily="18" charset="0"/>
                <a:ea typeface="黑体" panose="02010609060101010101" pitchFamily="49" charset="-122"/>
                <a:cs typeface="Times New Roman" panose="02020603050405020304" pitchFamily="18" charset="0"/>
              </a:rPr>
              <a:t>Totay</a:t>
            </a:r>
            <a:r>
              <a:rPr lang="en-US" altLang="zh-CN" sz="1800" kern="0" dirty="0">
                <a:effectLst/>
                <a:latin typeface="Times New Roman" panose="02020603050405020304" pitchFamily="18" charset="0"/>
                <a:ea typeface="黑体" panose="02010609060101010101" pitchFamily="49" charset="-122"/>
                <a:cs typeface="Times New Roman" panose="02020603050405020304" pitchFamily="18" charset="0"/>
              </a:rPr>
              <a:t> I want to talk </a:t>
            </a:r>
            <a:r>
              <a:rPr lang="en-US" altLang="zh-CN" sz="1800" b="1" kern="0" dirty="0">
                <a:effectLst/>
                <a:latin typeface="Times New Roman" panose="02020603050405020304" pitchFamily="18" charset="0"/>
                <a:ea typeface="黑体" panose="02010609060101010101" pitchFamily="49" charset="-122"/>
                <a:cs typeface="Times New Roman" panose="02020603050405020304" pitchFamily="18" charset="0"/>
              </a:rPr>
              <a:t>about the equation of states and properties</a:t>
            </a:r>
            <a:r>
              <a:rPr lang="en-US" altLang="zh-CN" sz="1800" kern="0" dirty="0">
                <a:effectLst/>
                <a:latin typeface="Times New Roman" panose="02020603050405020304" pitchFamily="18" charset="0"/>
                <a:ea typeface="黑体" panose="02010609060101010101" pitchFamily="49" charset="-122"/>
                <a:cs typeface="Times New Roman" panose="02020603050405020304" pitchFamily="18" charset="0"/>
              </a:rPr>
              <a:t> of neutron stars with the density-dependent relativistic mean-field model. </a:t>
            </a:r>
            <a:r>
              <a:rPr lang="en-US" altLang="zh-CN" sz="1800" kern="0" dirty="0" err="1">
                <a:effectLst/>
                <a:latin typeface="Times New Roman" panose="02020603050405020304" pitchFamily="18" charset="0"/>
                <a:ea typeface="黑体" panose="02010609060101010101" pitchFamily="49" charset="-122"/>
                <a:cs typeface="Times New Roman" panose="02020603050405020304" pitchFamily="18" charset="0"/>
              </a:rPr>
              <a:t>I”ll</a:t>
            </a:r>
            <a:r>
              <a:rPr lang="en-US" altLang="zh-CN" sz="1800" kern="0" dirty="0">
                <a:effectLst/>
                <a:latin typeface="Times New Roman" panose="02020603050405020304" pitchFamily="18" charset="0"/>
                <a:ea typeface="黑体" panose="02010609060101010101" pitchFamily="49" charset="-122"/>
                <a:cs typeface="Times New Roman" panose="02020603050405020304" pitchFamily="18" charset="0"/>
              </a:rPr>
              <a:t> call it the DDRMF model for short. </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EAD7E958-EF52-4FE4-8DD5-743C36876555}" type="slidenum">
              <a:rPr lang="zh-CN" altLang="en-US" smtClean="0"/>
              <a:t>1</a:t>
            </a:fld>
            <a:endParaRPr lang="zh-CN" altLang="en-US"/>
          </a:p>
        </p:txBody>
      </p:sp>
    </p:spTree>
    <p:extLst>
      <p:ext uri="{BB962C8B-B14F-4D97-AF65-F5344CB8AC3E}">
        <p14:creationId xmlns:p14="http://schemas.microsoft.com/office/powerpoint/2010/main" val="1716123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kern="100" dirty="0">
                <a:effectLst/>
                <a:latin typeface="Verdana" panose="020B0604030504040204" pitchFamily="34" charset="0"/>
                <a:ea typeface="等线" panose="02010600030101010101" pitchFamily="2" charset="-122"/>
                <a:cs typeface="Times New Roman" panose="02020603050405020304" pitchFamily="18" charset="0"/>
              </a:rPr>
              <a:t>(SNM</a:t>
            </a:r>
            <a:r>
              <a:rPr lang="zh-CN" altLang="zh-CN" sz="1200" b="1" kern="100" dirty="0">
                <a:effectLst/>
                <a:latin typeface="Verdana" panose="020B0604030504040204" pitchFamily="34" charset="0"/>
                <a:ea typeface="等线" panose="02010600030101010101" pitchFamily="2" charset="-122"/>
                <a:cs typeface="Times New Roman" panose="02020603050405020304" pitchFamily="18" charset="0"/>
              </a:rPr>
              <a:t>表</a:t>
            </a:r>
            <a:r>
              <a:rPr lang="en-US" altLang="zh-CN" sz="1200" b="1" kern="100" dirty="0">
                <a:effectLst/>
                <a:latin typeface="Verdana" panose="020B0604030504040204" pitchFamily="34" charset="0"/>
                <a:ea typeface="等线" panose="02010600030101010101" pitchFamily="2" charset="-122"/>
                <a:cs typeface="Times New Roman" panose="02020603050405020304" pitchFamily="18" charset="0"/>
              </a:rPr>
              <a:t>)</a:t>
            </a:r>
            <a:r>
              <a:rPr lang="en-US" altLang="zh-CN" sz="1200" kern="100" dirty="0">
                <a:effectLst/>
                <a:latin typeface="Times New Roman" panose="02020603050405020304" pitchFamily="18" charset="0"/>
                <a:ea typeface="等线" panose="02010600030101010101" pitchFamily="2" charset="-122"/>
                <a:cs typeface="Times New Roman" panose="02020603050405020304" pitchFamily="18" charset="0"/>
              </a:rPr>
              <a:t>This will lead to </a:t>
            </a:r>
            <a:r>
              <a:rPr lang="en-US" altLang="zh-CN" sz="1200" b="1" kern="100" dirty="0">
                <a:effectLst/>
                <a:latin typeface="Verdana" panose="020B0604030504040204" pitchFamily="34" charset="0"/>
                <a:ea typeface="等线" panose="02010600030101010101" pitchFamily="2" charset="-122"/>
                <a:cs typeface="Times New Roman" panose="02020603050405020304" pitchFamily="18" charset="0"/>
              </a:rPr>
              <a:t>1. </a:t>
            </a:r>
            <a:r>
              <a:rPr lang="en-US" altLang="zh-CN" sz="1200" b="1" kern="100" dirty="0">
                <a:effectLst/>
                <a:latin typeface="Times New Roman" panose="02020603050405020304" pitchFamily="18" charset="0"/>
                <a:ea typeface="等线" panose="02010600030101010101" pitchFamily="2" charset="-122"/>
                <a:cs typeface="Times New Roman" panose="02020603050405020304" pitchFamily="18" charset="0"/>
              </a:rPr>
              <a:t>the effective nucleon masses in DDVT and DDVTD</a:t>
            </a:r>
            <a:r>
              <a:rPr lang="en-US" altLang="zh-CN" sz="1200" kern="100" dirty="0">
                <a:effectLst/>
                <a:latin typeface="Times New Roman" panose="02020603050405020304" pitchFamily="18" charset="0"/>
                <a:ea typeface="等线" panose="02010600030101010101" pitchFamily="2" charset="-122"/>
                <a:cs typeface="Times New Roman" panose="02020603050405020304" pitchFamily="18" charset="0"/>
              </a:rPr>
              <a:t> are </a:t>
            </a:r>
            <a:r>
              <a:rPr lang="en-US" altLang="zh-CN" sz="1200" b="1" kern="100" dirty="0">
                <a:effectLst/>
                <a:latin typeface="Times New Roman" panose="02020603050405020304" pitchFamily="18" charset="0"/>
                <a:ea typeface="等线" panose="02010600030101010101" pitchFamily="2" charset="-122"/>
                <a:cs typeface="Times New Roman" panose="02020603050405020304" pitchFamily="18" charset="0"/>
              </a:rPr>
              <a:t>relatively larger according to the definition of effective mass. </a:t>
            </a:r>
            <a:r>
              <a:rPr lang="en-US" altLang="zh-CN" sz="1200" b="1" kern="100" dirty="0">
                <a:effectLst/>
                <a:latin typeface="Verdana" panose="020B0604030504040204" pitchFamily="34" charset="0"/>
                <a:ea typeface="等线" panose="02010600030101010101" pitchFamily="2" charset="-122"/>
                <a:cs typeface="Times New Roman" panose="02020603050405020304" pitchFamily="18" charset="0"/>
              </a:rPr>
              <a:t>(E/A</a:t>
            </a:r>
            <a:r>
              <a:rPr lang="zh-CN" altLang="zh-CN" sz="1200" b="1" kern="100" dirty="0">
                <a:effectLst/>
                <a:latin typeface="Verdana" panose="020B0604030504040204" pitchFamily="34" charset="0"/>
                <a:ea typeface="等线" panose="02010600030101010101" pitchFamily="2" charset="-122"/>
                <a:cs typeface="Times New Roman" panose="02020603050405020304" pitchFamily="18" charset="0"/>
              </a:rPr>
              <a:t>图</a:t>
            </a:r>
            <a:r>
              <a:rPr lang="en-US" altLang="zh-CN" sz="1200" b="1" kern="100" dirty="0">
                <a:effectLst/>
                <a:latin typeface="Verdana" panose="020B0604030504040204" pitchFamily="34" charset="0"/>
                <a:ea typeface="等线" panose="02010600030101010101" pitchFamily="2" charset="-122"/>
                <a:cs typeface="Times New Roman" panose="02020603050405020304" pitchFamily="18" charset="0"/>
              </a:rPr>
              <a:t>)2.1 </a:t>
            </a:r>
            <a:r>
              <a:rPr lang="en-US" altLang="zh-CN" sz="1200" b="1" kern="100" dirty="0">
                <a:effectLst/>
                <a:latin typeface="Times New Roman" panose="02020603050405020304" pitchFamily="18" charset="0"/>
                <a:ea typeface="等线" panose="02010600030101010101" pitchFamily="2" charset="-122"/>
                <a:cs typeface="Times New Roman" panose="02020603050405020304" pitchFamily="18" charset="0"/>
              </a:rPr>
              <a:t>These equations of state (EOSs) at low density are similar because all the parameters were determined by properties of finite nuclei, where central density is around nuclear saturation density. </a:t>
            </a:r>
            <a:r>
              <a:rPr lang="en-US" altLang="zh-CN" sz="1200" b="1" kern="100" dirty="0">
                <a:effectLst/>
                <a:latin typeface="Verdana" panose="020B0604030504040204" pitchFamily="34" charset="0"/>
                <a:ea typeface="等线" panose="02010600030101010101" pitchFamily="2" charset="-122"/>
                <a:cs typeface="Times New Roman" panose="02020603050405020304" pitchFamily="18" charset="0"/>
              </a:rPr>
              <a:t>2.2</a:t>
            </a:r>
            <a:r>
              <a:rPr lang="en-US" altLang="zh-CN" sz="1200" b="1"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altLang="zh-CN" sz="1200" kern="100" dirty="0">
                <a:effectLst/>
                <a:latin typeface="Times New Roman" panose="02020603050405020304" pitchFamily="18" charset="0"/>
                <a:ea typeface="等线" panose="02010600030101010101" pitchFamily="2" charset="-122"/>
                <a:cs typeface="Times New Roman" panose="02020603050405020304" pitchFamily="18" charset="0"/>
              </a:rPr>
              <a:t>But at higher density, the EOSs can be separated into </a:t>
            </a:r>
            <a:r>
              <a:rPr lang="en-US" altLang="zh-CN" sz="1200" b="1" kern="100" dirty="0">
                <a:effectLst/>
                <a:latin typeface="Times New Roman" panose="02020603050405020304" pitchFamily="18" charset="0"/>
                <a:ea typeface="等线" panose="02010600030101010101" pitchFamily="2" charset="-122"/>
                <a:cs typeface="Times New Roman" panose="02020603050405020304" pitchFamily="18" charset="0"/>
              </a:rPr>
              <a:t>two groups</a:t>
            </a:r>
            <a:r>
              <a:rPr lang="en-US" altLang="zh-CN" sz="1200" kern="100" dirty="0">
                <a:effectLst/>
                <a:latin typeface="Times New Roman" panose="02020603050405020304" pitchFamily="18" charset="0"/>
                <a:ea typeface="等线" panose="02010600030101010101" pitchFamily="2" charset="-122"/>
                <a:cs typeface="Times New Roman" panose="02020603050405020304" pitchFamily="18" charset="0"/>
              </a:rPr>
              <a:t>, the stiffer one and a softer one, </a:t>
            </a:r>
            <a:r>
              <a:rPr lang="en-US" altLang="zh-CN" sz="1200" b="1" kern="100" dirty="0">
                <a:effectLst/>
                <a:latin typeface="Times New Roman" panose="02020603050405020304" pitchFamily="18" charset="0"/>
                <a:ea typeface="等线" panose="02010600030101010101" pitchFamily="2" charset="-122"/>
                <a:cs typeface="Times New Roman" panose="02020603050405020304" pitchFamily="18" charset="0"/>
              </a:rPr>
              <a:t>because the vector coupling strengths in the stiffer group are obviously stronger than those in the softer group sets. </a:t>
            </a:r>
            <a:r>
              <a:rPr lang="en-US" altLang="zh-CN" sz="1200" b="1" kern="100" dirty="0">
                <a:effectLst/>
                <a:latin typeface="Verdana" panose="020B0604030504040204" pitchFamily="34" charset="0"/>
                <a:ea typeface="等线" panose="02010600030101010101" pitchFamily="2" charset="-122"/>
                <a:cs typeface="Times New Roman" panose="02020603050405020304" pitchFamily="18" charset="0"/>
              </a:rPr>
              <a:t>(P-</a:t>
            </a:r>
            <a:r>
              <a:rPr lang="en-US" altLang="zh-CN" sz="1200" b="1" kern="100" dirty="0" err="1">
                <a:effectLst/>
                <a:latin typeface="Verdana" panose="020B0604030504040204" pitchFamily="34" charset="0"/>
                <a:ea typeface="等线" panose="02010600030101010101" pitchFamily="2" charset="-122"/>
                <a:cs typeface="Times New Roman" panose="02020603050405020304" pitchFamily="18" charset="0"/>
              </a:rPr>
              <a:t>nb</a:t>
            </a:r>
            <a:r>
              <a:rPr lang="zh-CN" altLang="zh-CN" sz="1200" b="1" kern="100" dirty="0">
                <a:effectLst/>
                <a:latin typeface="Verdana" panose="020B0604030504040204" pitchFamily="34" charset="0"/>
                <a:ea typeface="等线" panose="02010600030101010101" pitchFamily="2" charset="-122"/>
                <a:cs typeface="Times New Roman" panose="02020603050405020304" pitchFamily="18" charset="0"/>
              </a:rPr>
              <a:t>图</a:t>
            </a:r>
            <a:r>
              <a:rPr lang="en-US" altLang="zh-CN" sz="1200" b="1" kern="100" dirty="0">
                <a:effectLst/>
                <a:latin typeface="Verdana" panose="020B0604030504040204" pitchFamily="34" charset="0"/>
                <a:ea typeface="等线" panose="02010600030101010101" pitchFamily="2" charset="-122"/>
                <a:cs typeface="Times New Roman" panose="02020603050405020304" pitchFamily="18" charset="0"/>
              </a:rPr>
              <a:t>)3. </a:t>
            </a:r>
            <a:r>
              <a:rPr lang="en-US" altLang="zh-CN" sz="1200" b="1" kern="100" dirty="0">
                <a:effectLst/>
                <a:latin typeface="Times New Roman" panose="02020603050405020304" pitchFamily="18" charset="0"/>
                <a:ea typeface="等线" panose="02010600030101010101" pitchFamily="2" charset="-122"/>
                <a:cs typeface="Times New Roman" panose="02020603050405020304" pitchFamily="18" charset="0"/>
              </a:rPr>
              <a:t>The constraints from heavy-ion collisions</a:t>
            </a:r>
            <a:r>
              <a:rPr lang="en-US" altLang="zh-CN" sz="1200" kern="100" dirty="0">
                <a:effectLst/>
                <a:latin typeface="Times New Roman" panose="02020603050405020304" pitchFamily="18" charset="0"/>
                <a:ea typeface="等线" panose="02010600030101010101" pitchFamily="2" charset="-122"/>
                <a:cs typeface="Times New Roman" panose="02020603050405020304" pitchFamily="18" charset="0"/>
              </a:rPr>
              <a:t> support the softer group sets. </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EAD7E958-EF52-4FE4-8DD5-743C36876555}" type="slidenum">
              <a:rPr lang="zh-CN" altLang="en-US" smtClean="0"/>
              <a:t>10</a:t>
            </a:fld>
            <a:endParaRPr lang="zh-CN" altLang="en-US"/>
          </a:p>
        </p:txBody>
      </p:sp>
    </p:spTree>
    <p:extLst>
      <p:ext uri="{BB962C8B-B14F-4D97-AF65-F5344CB8AC3E}">
        <p14:creationId xmlns:p14="http://schemas.microsoft.com/office/powerpoint/2010/main" val="3815105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00" dirty="0">
                <a:effectLst/>
                <a:latin typeface="Times New Roman" panose="02020603050405020304" pitchFamily="18" charset="0"/>
                <a:ea typeface="等线" panose="02010600030101010101" pitchFamily="2" charset="-122"/>
                <a:cs typeface="Times New Roman" panose="02020603050405020304" pitchFamily="18" charset="0"/>
              </a:rPr>
              <a:t>Together with the conditions of beta equilibrium and charge neutrality, we can have the EOSs of neutron star matter</a:t>
            </a:r>
            <a:endParaRPr lang="zh-CN" altLang="en-US" dirty="0"/>
          </a:p>
        </p:txBody>
      </p:sp>
      <p:sp>
        <p:nvSpPr>
          <p:cNvPr id="4" name="灯片编号占位符 3"/>
          <p:cNvSpPr>
            <a:spLocks noGrp="1"/>
          </p:cNvSpPr>
          <p:nvPr>
            <p:ph type="sldNum" sz="quarter" idx="5"/>
          </p:nvPr>
        </p:nvSpPr>
        <p:spPr/>
        <p:txBody>
          <a:bodyPr/>
          <a:lstStyle/>
          <a:p>
            <a:fld id="{EAD7E958-EF52-4FE4-8DD5-743C36876555}" type="slidenum">
              <a:rPr lang="zh-CN" altLang="en-US" smtClean="0"/>
              <a:t>11</a:t>
            </a:fld>
            <a:endParaRPr lang="zh-CN" altLang="en-US"/>
          </a:p>
        </p:txBody>
      </p:sp>
    </p:spTree>
    <p:extLst>
      <p:ext uri="{BB962C8B-B14F-4D97-AF65-F5344CB8AC3E}">
        <p14:creationId xmlns:p14="http://schemas.microsoft.com/office/powerpoint/2010/main" val="1966424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and then the mass-radius relation of a static neutron star can be solved by TOV equation with the EOSs. </a:t>
            </a:r>
            <a:r>
              <a:rPr lang="en-US" altLang="zh-CN" sz="1800" b="1" kern="100" dirty="0">
                <a:effectLst/>
                <a:latin typeface="Verdana" panose="020B0604030504040204" pitchFamily="34" charset="0"/>
                <a:ea typeface="等线" panose="02010600030101010101" pitchFamily="2" charset="-122"/>
                <a:cs typeface="Times New Roman" panose="02020603050405020304" pitchFamily="18" charset="0"/>
              </a:rPr>
              <a:t>(M-R</a:t>
            </a:r>
            <a:r>
              <a:rPr lang="zh-CN" altLang="zh-CN" sz="1800" b="1" kern="100" dirty="0">
                <a:effectLst/>
                <a:latin typeface="Verdana" panose="020B0604030504040204" pitchFamily="34" charset="0"/>
                <a:ea typeface="等线" panose="02010600030101010101" pitchFamily="2" charset="-122"/>
                <a:cs typeface="Times New Roman" panose="02020603050405020304" pitchFamily="18" charset="0"/>
              </a:rPr>
              <a:t>图</a:t>
            </a:r>
            <a:r>
              <a:rPr lang="en-US" altLang="zh-CN" sz="1800" b="1" kern="100" dirty="0">
                <a:effectLst/>
                <a:latin typeface="Verdana" panose="020B0604030504040204" pitchFamily="34" charset="0"/>
                <a:ea typeface="等线" panose="02010600030101010101" pitchFamily="2" charset="-122"/>
                <a:cs typeface="Times New Roman" panose="02020603050405020304" pitchFamily="18" charset="0"/>
              </a:rPr>
              <a:t>)1. </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We can find that </a:t>
            </a:r>
            <a:r>
              <a:rPr lang="en-US" altLang="zh-CN" sz="1800" b="1" kern="100" dirty="0">
                <a:effectLst/>
                <a:latin typeface="Times New Roman" panose="02020603050405020304" pitchFamily="18" charset="0"/>
                <a:ea typeface="等线" panose="02010600030101010101" pitchFamily="2" charset="-122"/>
                <a:cs typeface="Times New Roman" panose="02020603050405020304" pitchFamily="18" charset="0"/>
              </a:rPr>
              <a:t>DD-MEX and DD-LZ1</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sets can support the neutron star above 2.5 solar mass </a:t>
            </a:r>
            <a:r>
              <a:rPr lang="en-US" altLang="zh-CN" sz="1800" b="1" kern="100" dirty="0">
                <a:effectLst/>
                <a:latin typeface="Times New Roman" panose="02020603050405020304" pitchFamily="18" charset="0"/>
                <a:ea typeface="等线" panose="02010600030101010101" pitchFamily="2" charset="-122"/>
                <a:cs typeface="Times New Roman" panose="02020603050405020304" pitchFamily="18" charset="0"/>
              </a:rPr>
              <a:t>because of their strongest repulsive contributions from the ω meson.</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Their maximum masses can approach 2.56 solar mass, which can be in accord with the observed mass of the secondary compact object in GW190814, with a mass of 2.50–2.67 solar mass. </a:t>
            </a:r>
            <a:r>
              <a:rPr lang="en-US" altLang="zh-CN" sz="1800" b="1" kern="100" dirty="0">
                <a:effectLst/>
                <a:latin typeface="Verdana" panose="020B0604030504040204" pitchFamily="34" charset="0"/>
                <a:ea typeface="等线" panose="02010600030101010101" pitchFamily="2" charset="-122"/>
                <a:cs typeface="Times New Roman" panose="02020603050405020304" pitchFamily="18" charset="0"/>
              </a:rPr>
              <a:t>3. </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At the same time, </a:t>
            </a:r>
            <a:r>
              <a:rPr lang="en-US" altLang="zh-CN" sz="1800" b="1" kern="100" dirty="0">
                <a:effectLst/>
                <a:latin typeface="Times New Roman" panose="02020603050405020304" pitchFamily="18" charset="0"/>
                <a:ea typeface="等线" panose="02010600030101010101" pitchFamily="2" charset="-122"/>
                <a:cs typeface="Times New Roman" panose="02020603050405020304" pitchFamily="18" charset="0"/>
              </a:rPr>
              <a:t>the stiffer group</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can satisfy almost all the mass-radius constraints. </a:t>
            </a:r>
            <a:r>
              <a:rPr lang="en-US" altLang="zh-CN" sz="1800" b="1" kern="100" dirty="0">
                <a:effectLst/>
                <a:latin typeface="Verdana" panose="020B0604030504040204" pitchFamily="34" charset="0"/>
                <a:ea typeface="等线" panose="02010600030101010101" pitchFamily="2" charset="-122"/>
                <a:cs typeface="Times New Roman" panose="02020603050405020304" pitchFamily="18" charset="0"/>
              </a:rPr>
              <a:t>(Lambda</a:t>
            </a:r>
            <a:r>
              <a:rPr lang="zh-CN" altLang="zh-CN" sz="1800" b="1" kern="100" dirty="0">
                <a:effectLst/>
                <a:latin typeface="Verdana" panose="020B0604030504040204" pitchFamily="34" charset="0"/>
                <a:ea typeface="等线" panose="02010600030101010101" pitchFamily="2" charset="-122"/>
                <a:cs typeface="Times New Roman" panose="02020603050405020304" pitchFamily="18" charset="0"/>
              </a:rPr>
              <a:t>图</a:t>
            </a:r>
            <a:r>
              <a:rPr lang="en-US" altLang="zh-CN" sz="1800" b="1" kern="100" dirty="0">
                <a:effectLst/>
                <a:latin typeface="Verdana" panose="020B0604030504040204" pitchFamily="34" charset="0"/>
                <a:ea typeface="等线" panose="02010600030101010101" pitchFamily="2" charset="-122"/>
                <a:cs typeface="Times New Roman" panose="02020603050405020304" pitchFamily="18" charset="0"/>
              </a:rPr>
              <a:t>)4. </a:t>
            </a:r>
            <a:r>
              <a:rPr lang="en-US" altLang="zh-CN" sz="1800" b="1" kern="100" dirty="0">
                <a:effectLst/>
                <a:latin typeface="Times New Roman" panose="02020603050405020304" pitchFamily="18" charset="0"/>
                <a:ea typeface="等线" panose="02010600030101010101" pitchFamily="2" charset="-122"/>
                <a:cs typeface="Times New Roman" panose="02020603050405020304" pitchFamily="18" charset="0"/>
              </a:rPr>
              <a:t>We also calculate the tidal deformability.</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In fact, none of the stiffer EOSs, whose tidal deformability can satisfy constraints from GW170817, while the softer group can.</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EAD7E958-EF52-4FE4-8DD5-743C36876555}" type="slidenum">
              <a:rPr lang="zh-CN" altLang="en-US" smtClean="0"/>
              <a:t>12</a:t>
            </a:fld>
            <a:endParaRPr lang="zh-CN" altLang="en-US"/>
          </a:p>
        </p:txBody>
      </p:sp>
    </p:spTree>
    <p:extLst>
      <p:ext uri="{BB962C8B-B14F-4D97-AF65-F5344CB8AC3E}">
        <p14:creationId xmlns:p14="http://schemas.microsoft.com/office/powerpoint/2010/main" val="2670730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355600" algn="just">
              <a:lnSpc>
                <a:spcPts val="2400"/>
              </a:lnSpc>
            </a:pPr>
            <a:r>
              <a:rPr lang="en-US" altLang="zh-CN" sz="1800" b="1" kern="100" dirty="0">
                <a:effectLst/>
                <a:latin typeface="Times New Roman" panose="02020603050405020304" pitchFamily="18" charset="0"/>
                <a:ea typeface="等线" panose="02010600030101010101" pitchFamily="2" charset="-122"/>
                <a:cs typeface="Times New Roman" panose="02020603050405020304" pitchFamily="18" charset="0"/>
              </a:rPr>
              <a:t>In the introduction, I mentioned that in the inner core of the neutron star, strange degrees of freedom, such as the hyperons will </a:t>
            </a:r>
            <a:r>
              <a:rPr lang="en-US" altLang="zh-CN" sz="1800" b="1" kern="100" dirty="0" err="1">
                <a:effectLst/>
                <a:latin typeface="Times New Roman" panose="02020603050405020304" pitchFamily="18" charset="0"/>
                <a:ea typeface="等线" panose="02010600030101010101" pitchFamily="2" charset="-122"/>
                <a:cs typeface="Times New Roman" panose="02020603050405020304" pitchFamily="18" charset="0"/>
              </a:rPr>
              <a:t>appear.These</a:t>
            </a:r>
            <a:r>
              <a:rPr lang="en-US" altLang="zh-CN" sz="1800" b="1" kern="100" dirty="0">
                <a:effectLst/>
                <a:latin typeface="Times New Roman" panose="02020603050405020304" pitchFamily="18" charset="0"/>
                <a:ea typeface="等线" panose="02010600030101010101" pitchFamily="2" charset="-122"/>
                <a:cs typeface="Times New Roman" panose="02020603050405020304" pitchFamily="18" charset="0"/>
              </a:rPr>
              <a:t> neutron stars that contain hyperons are called </a:t>
            </a:r>
            <a:r>
              <a:rPr lang="en-US" altLang="zh-CN" sz="1800" b="1" kern="100" dirty="0" err="1">
                <a:effectLst/>
                <a:latin typeface="Times New Roman" panose="02020603050405020304" pitchFamily="18" charset="0"/>
                <a:ea typeface="等线" panose="02010600030101010101" pitchFamily="2" charset="-122"/>
                <a:cs typeface="Times New Roman" panose="02020603050405020304" pitchFamily="18" charset="0"/>
              </a:rPr>
              <a:t>hyperonic</a:t>
            </a:r>
            <a:r>
              <a:rPr lang="en-US" altLang="zh-CN" sz="1800" b="1" kern="100" dirty="0">
                <a:effectLst/>
                <a:latin typeface="Times New Roman" panose="02020603050405020304" pitchFamily="18" charset="0"/>
                <a:ea typeface="等线" panose="02010600030101010101" pitchFamily="2" charset="-122"/>
                <a:cs typeface="Times New Roman" panose="02020603050405020304" pitchFamily="18" charset="0"/>
              </a:rPr>
              <a:t> star. </a:t>
            </a:r>
            <a:endParaRPr lang="zh-CN" altLang="en-US" dirty="0"/>
          </a:p>
        </p:txBody>
      </p:sp>
      <p:sp>
        <p:nvSpPr>
          <p:cNvPr id="4" name="灯片编号占位符 3"/>
          <p:cNvSpPr>
            <a:spLocks noGrp="1"/>
          </p:cNvSpPr>
          <p:nvPr>
            <p:ph type="sldNum" sz="quarter" idx="5"/>
          </p:nvPr>
        </p:nvSpPr>
        <p:spPr/>
        <p:txBody>
          <a:bodyPr/>
          <a:lstStyle/>
          <a:p>
            <a:fld id="{EAD7E958-EF52-4FE4-8DD5-743C36876555}" type="slidenum">
              <a:rPr lang="zh-CN" altLang="en-US" smtClean="0"/>
              <a:t>13</a:t>
            </a:fld>
            <a:endParaRPr lang="zh-CN" altLang="en-US"/>
          </a:p>
        </p:txBody>
      </p:sp>
    </p:spTree>
    <p:extLst>
      <p:ext uri="{BB962C8B-B14F-4D97-AF65-F5344CB8AC3E}">
        <p14:creationId xmlns:p14="http://schemas.microsoft.com/office/powerpoint/2010/main" val="2529264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indent="355600" algn="just">
                  <a:lnSpc>
                    <a:spcPts val="2400"/>
                  </a:lnSpc>
                </a:pPr>
                <a:r>
                  <a:rPr lang="en-US" altLang="zh-CN" sz="1200" kern="100" dirty="0">
                    <a:effectLst/>
                    <a:latin typeface="Times New Roman" panose="02020603050405020304" pitchFamily="18" charset="0"/>
                    <a:ea typeface="等线" panose="02010600030101010101" pitchFamily="2" charset="-122"/>
                    <a:cs typeface="Times New Roman" panose="02020603050405020304" pitchFamily="18" charset="0"/>
                  </a:rPr>
                  <a:t>We also systematically studied the </a:t>
                </a:r>
                <a:r>
                  <a:rPr lang="en-US" altLang="zh-CN" sz="1200" kern="100" dirty="0" err="1">
                    <a:effectLst/>
                    <a:latin typeface="Times New Roman" panose="02020603050405020304" pitchFamily="18" charset="0"/>
                    <a:ea typeface="等线" panose="02010600030101010101" pitchFamily="2" charset="-122"/>
                    <a:cs typeface="Times New Roman" panose="02020603050405020304" pitchFamily="18" charset="0"/>
                  </a:rPr>
                  <a:t>hyperonic</a:t>
                </a:r>
                <a:r>
                  <a:rPr lang="en-US" altLang="zh-CN" sz="1200" kern="100" dirty="0">
                    <a:effectLst/>
                    <a:latin typeface="Times New Roman" panose="02020603050405020304" pitchFamily="18" charset="0"/>
                    <a:ea typeface="等线" panose="02010600030101010101" pitchFamily="2" charset="-122"/>
                    <a:cs typeface="Times New Roman" panose="02020603050405020304" pitchFamily="18" charset="0"/>
                  </a:rPr>
                  <a:t> star with the NL and DDRMF model. In our RMF model, we also added </a:t>
                </a:r>
                <a14:m>
                  <m:oMath xmlns:m="http://schemas.openxmlformats.org/officeDocument/2006/math">
                    <m:r>
                      <a:rPr lang="en-US" altLang="zh-CN" sz="1200" i="1" kern="100">
                        <a:effectLst/>
                        <a:latin typeface="Cambria Math" panose="02040503050406030204" pitchFamily="18" charset="0"/>
                        <a:ea typeface="等线" panose="02010600030101010101" pitchFamily="2" charset="-122"/>
                        <a:cs typeface="Times New Roman" panose="02020603050405020304" pitchFamily="18" charset="0"/>
                      </a:rPr>
                      <m:t>𝜙</m:t>
                    </m:r>
                  </m:oMath>
                </a14:m>
                <a:r>
                  <a:rPr lang="en-US" altLang="zh-CN" sz="1200" kern="100" dirty="0">
                    <a:effectLst/>
                    <a:latin typeface="Times New Roman" panose="02020603050405020304" pitchFamily="18" charset="0"/>
                    <a:ea typeface="等线" panose="02010600030101010101" pitchFamily="2" charset="-122"/>
                    <a:cs typeface="Times New Roman" panose="02020603050405020304" pitchFamily="18" charset="0"/>
                  </a:rPr>
                  <a:t> mesons to increase the repulsion to make the EOS stiffer because the inclusion of the hyperons will reduce the maximum mass of neutron stars. And here the sigma* meson is also included. </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pPr indent="355600" algn="just">
                  <a:lnSpc>
                    <a:spcPts val="2400"/>
                  </a:lnSpc>
                </a:pPr>
                <a:r>
                  <a:rPr lang="en-US" altLang="zh-CN" sz="1200" b="1" kern="100" dirty="0">
                    <a:effectLst/>
                    <a:latin typeface="Verdana" panose="020B0604030504040204" pitchFamily="34" charset="0"/>
                    <a:ea typeface="等线" panose="02010600030101010101" pitchFamily="2" charset="-122"/>
                    <a:cs typeface="Times New Roman" panose="02020603050405020304" pitchFamily="18" charset="0"/>
                  </a:rPr>
                  <a:t>(Couplings)</a:t>
                </a:r>
                <a:r>
                  <a:rPr lang="en-US" altLang="zh-CN" sz="1200" kern="100" dirty="0">
                    <a:effectLst/>
                    <a:latin typeface="Times New Roman" panose="02020603050405020304" pitchFamily="18" charset="0"/>
                    <a:ea typeface="等线" panose="02010600030101010101" pitchFamily="2" charset="-122"/>
                    <a:cs typeface="Times New Roman" panose="02020603050405020304" pitchFamily="18" charset="0"/>
                  </a:rPr>
                  <a:t>For these mesons, the hyperon-meson coupling constants are from the simple quark model. But for </a:t>
                </a:r>
                <a:r>
                  <a:rPr lang="en-US" altLang="zh-CN" sz="1200" kern="100" dirty="0" err="1">
                    <a:effectLst/>
                    <a:latin typeface="Times New Roman" panose="02020603050405020304" pitchFamily="18" charset="0"/>
                    <a:ea typeface="等线" panose="02010600030101010101" pitchFamily="2" charset="-122"/>
                    <a:cs typeface="Times New Roman" panose="02020603050405020304" pitchFamily="18" charset="0"/>
                  </a:rPr>
                  <a:t>igma</a:t>
                </a:r>
                <a:r>
                  <a:rPr lang="en-US" altLang="zh-CN" sz="1200" kern="100" dirty="0">
                    <a:effectLst/>
                    <a:latin typeface="Times New Roman" panose="02020603050405020304" pitchFamily="18" charset="0"/>
                    <a:ea typeface="等线" panose="02010600030101010101" pitchFamily="2" charset="-122"/>
                    <a:cs typeface="Times New Roman" panose="02020603050405020304" pitchFamily="18" charset="0"/>
                  </a:rPr>
                  <a:t> and sigma* meson, the meson-hyperon coupling constants are obtained by fitting empirical hyperon-nucleon potential or Double-Λ </a:t>
                </a:r>
                <a:r>
                  <a:rPr lang="en-US" altLang="zh-CN" sz="1200" kern="100" dirty="0" err="1">
                    <a:effectLst/>
                    <a:latin typeface="Times New Roman" panose="02020603050405020304" pitchFamily="18" charset="0"/>
                    <a:ea typeface="等线" panose="02010600030101010101" pitchFamily="2" charset="-122"/>
                    <a:cs typeface="Times New Roman" panose="02020603050405020304" pitchFamily="18" charset="0"/>
                  </a:rPr>
                  <a:t>hypernuclei</a:t>
                </a:r>
                <a:r>
                  <a:rPr lang="en-US" altLang="zh-CN" sz="1200" kern="100" dirty="0">
                    <a:effectLst/>
                    <a:latin typeface="Times New Roman" panose="02020603050405020304" pitchFamily="18" charset="0"/>
                    <a:ea typeface="等线" panose="02010600030101010101" pitchFamily="2" charset="-122"/>
                    <a:cs typeface="Times New Roman" panose="02020603050405020304" pitchFamily="18" charset="0"/>
                  </a:rPr>
                  <a:t> potentials </a:t>
                </a:r>
                <a:r>
                  <a:rPr lang="en-US" altLang="zh-CN" sz="1200" b="1" kern="100" dirty="0">
                    <a:effectLst/>
                    <a:latin typeface="Times New Roman" panose="02020603050405020304" pitchFamily="18" charset="0"/>
                    <a:ea typeface="等线" panose="02010600030101010101" pitchFamily="2" charset="-122"/>
                    <a:cs typeface="Times New Roman" panose="02020603050405020304" pitchFamily="18" charset="0"/>
                  </a:rPr>
                  <a:t>in symmetric nuclear matter</a:t>
                </a:r>
                <a:r>
                  <a:rPr lang="en-US" altLang="zh-CN" sz="1200" kern="100" dirty="0">
                    <a:effectLst/>
                    <a:latin typeface="Times New Roman" panose="02020603050405020304" pitchFamily="18" charset="0"/>
                    <a:ea typeface="等线" panose="02010600030101010101" pitchFamily="2" charset="-122"/>
                    <a:cs typeface="Times New Roman" panose="02020603050405020304" pitchFamily="18" charset="0"/>
                  </a:rPr>
                  <a:t> from the </a:t>
                </a:r>
                <a:r>
                  <a:rPr lang="en-US" altLang="zh-CN" sz="1200" kern="100" dirty="0" err="1">
                    <a:effectLst/>
                    <a:latin typeface="Times New Roman" panose="02020603050405020304" pitchFamily="18" charset="0"/>
                    <a:ea typeface="等线" panose="02010600030101010101" pitchFamily="2" charset="-122"/>
                    <a:cs typeface="Times New Roman" panose="02020603050405020304" pitchFamily="18" charset="0"/>
                  </a:rPr>
                  <a:t>hypernuclei</a:t>
                </a:r>
                <a:r>
                  <a:rPr lang="en-US" altLang="zh-CN" sz="1200" kern="100" dirty="0">
                    <a:effectLst/>
                    <a:latin typeface="Times New Roman" panose="02020603050405020304" pitchFamily="18" charset="0"/>
                    <a:ea typeface="等线" panose="02010600030101010101" pitchFamily="2" charset="-122"/>
                    <a:cs typeface="Times New Roman" panose="02020603050405020304" pitchFamily="18" charset="0"/>
                  </a:rPr>
                  <a:t> experimental observables. These are the calculation result of the coupling constant. </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mc:Choice>
        <mc:Fallback xmlns="">
          <p:sp>
            <p:nvSpPr>
              <p:cNvPr id="3" name="备注占位符 2"/>
              <p:cNvSpPr>
                <a:spLocks noGrp="1"/>
              </p:cNvSpPr>
              <p:nvPr>
                <p:ph type="body" idx="1"/>
              </p:nvPr>
            </p:nvSpPr>
            <p:spPr/>
            <p:txBody>
              <a:bodyPr/>
              <a:lstStyle/>
              <a:p>
                <a:pPr indent="355600" algn="just">
                  <a:lnSpc>
                    <a:spcPts val="2400"/>
                  </a:lnSpc>
                </a:pPr>
                <a:r>
                  <a:rPr lang="en-US" altLang="zh-CN" sz="1200" kern="100" dirty="0">
                    <a:effectLst/>
                    <a:latin typeface="Times New Roman" panose="02020603050405020304" pitchFamily="18" charset="0"/>
                    <a:ea typeface="等线" panose="02010600030101010101" pitchFamily="2" charset="-122"/>
                    <a:cs typeface="Times New Roman" panose="02020603050405020304" pitchFamily="18" charset="0"/>
                  </a:rPr>
                  <a:t>We also systematically studied the </a:t>
                </a:r>
                <a:r>
                  <a:rPr lang="en-US" altLang="zh-CN" sz="1200" kern="100" dirty="0" err="1">
                    <a:effectLst/>
                    <a:latin typeface="Times New Roman" panose="02020603050405020304" pitchFamily="18" charset="0"/>
                    <a:ea typeface="等线" panose="02010600030101010101" pitchFamily="2" charset="-122"/>
                    <a:cs typeface="Times New Roman" panose="02020603050405020304" pitchFamily="18" charset="0"/>
                  </a:rPr>
                  <a:t>hyperonic</a:t>
                </a:r>
                <a:r>
                  <a:rPr lang="en-US" altLang="zh-CN" sz="1200" kern="100" dirty="0">
                    <a:effectLst/>
                    <a:latin typeface="Times New Roman" panose="02020603050405020304" pitchFamily="18" charset="0"/>
                    <a:ea typeface="等线" panose="02010600030101010101" pitchFamily="2" charset="-122"/>
                    <a:cs typeface="Times New Roman" panose="02020603050405020304" pitchFamily="18" charset="0"/>
                  </a:rPr>
                  <a:t> star with the NL and DDRMF model. In our RMF model, we also added </a:t>
                </a:r>
                <a:r>
                  <a:rPr lang="en-US" altLang="zh-CN" sz="1200" i="0" kern="100">
                    <a:effectLst/>
                    <a:latin typeface="Cambria Math" panose="02040503050406030204" pitchFamily="18" charset="0"/>
                    <a:ea typeface="等线" panose="02010600030101010101" pitchFamily="2" charset="-122"/>
                    <a:cs typeface="Times New Roman" panose="02020603050405020304" pitchFamily="18" charset="0"/>
                  </a:rPr>
                  <a:t>𝜙</a:t>
                </a:r>
                <a:r>
                  <a:rPr lang="en-US" altLang="zh-CN" sz="1200" kern="100" dirty="0">
                    <a:effectLst/>
                    <a:latin typeface="Times New Roman" panose="02020603050405020304" pitchFamily="18" charset="0"/>
                    <a:ea typeface="等线" panose="02010600030101010101" pitchFamily="2" charset="-122"/>
                    <a:cs typeface="Times New Roman" panose="02020603050405020304" pitchFamily="18" charset="0"/>
                  </a:rPr>
                  <a:t> mesons to increase the repulsion to make the EOS stiffer because the inclusion of the hyperons will reduce the maximum mass of neutron stars. And here the sigma* meson is also included. </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pPr indent="355600" algn="just">
                  <a:lnSpc>
                    <a:spcPts val="2400"/>
                  </a:lnSpc>
                </a:pPr>
                <a:r>
                  <a:rPr lang="en-US" altLang="zh-CN" sz="1200" b="1" kern="100" dirty="0">
                    <a:effectLst/>
                    <a:latin typeface="Verdana" panose="020B0604030504040204" pitchFamily="34" charset="0"/>
                    <a:ea typeface="等线" panose="02010600030101010101" pitchFamily="2" charset="-122"/>
                    <a:cs typeface="Times New Roman" panose="02020603050405020304" pitchFamily="18" charset="0"/>
                  </a:rPr>
                  <a:t>(Couplings)</a:t>
                </a:r>
                <a:r>
                  <a:rPr lang="en-US" altLang="zh-CN" sz="1200" kern="100" dirty="0">
                    <a:effectLst/>
                    <a:latin typeface="Times New Roman" panose="02020603050405020304" pitchFamily="18" charset="0"/>
                    <a:ea typeface="等线" panose="02010600030101010101" pitchFamily="2" charset="-122"/>
                    <a:cs typeface="Times New Roman" panose="02020603050405020304" pitchFamily="18" charset="0"/>
                  </a:rPr>
                  <a:t>For these mesons, the hyperon-meson coupling constants are from the simple quark model. But for </a:t>
                </a:r>
                <a:r>
                  <a:rPr lang="en-US" altLang="zh-CN" sz="1200" kern="100" dirty="0" err="1">
                    <a:effectLst/>
                    <a:latin typeface="Times New Roman" panose="02020603050405020304" pitchFamily="18" charset="0"/>
                    <a:ea typeface="等线" panose="02010600030101010101" pitchFamily="2" charset="-122"/>
                    <a:cs typeface="Times New Roman" panose="02020603050405020304" pitchFamily="18" charset="0"/>
                  </a:rPr>
                  <a:t>igma</a:t>
                </a:r>
                <a:r>
                  <a:rPr lang="en-US" altLang="zh-CN" sz="1200" kern="100" dirty="0">
                    <a:effectLst/>
                    <a:latin typeface="Times New Roman" panose="02020603050405020304" pitchFamily="18" charset="0"/>
                    <a:ea typeface="等线" panose="02010600030101010101" pitchFamily="2" charset="-122"/>
                    <a:cs typeface="Times New Roman" panose="02020603050405020304" pitchFamily="18" charset="0"/>
                  </a:rPr>
                  <a:t> and sigma* meson, the meson-hyperon coupling constants are obtained by fitting empirical hyperon-nucleon potential or Double-Λ </a:t>
                </a:r>
                <a:r>
                  <a:rPr lang="en-US" altLang="zh-CN" sz="1200" kern="100" dirty="0" err="1">
                    <a:effectLst/>
                    <a:latin typeface="Times New Roman" panose="02020603050405020304" pitchFamily="18" charset="0"/>
                    <a:ea typeface="等线" panose="02010600030101010101" pitchFamily="2" charset="-122"/>
                    <a:cs typeface="Times New Roman" panose="02020603050405020304" pitchFamily="18" charset="0"/>
                  </a:rPr>
                  <a:t>hypernuclei</a:t>
                </a:r>
                <a:r>
                  <a:rPr lang="en-US" altLang="zh-CN" sz="1200" kern="100" dirty="0">
                    <a:effectLst/>
                    <a:latin typeface="Times New Roman" panose="02020603050405020304" pitchFamily="18" charset="0"/>
                    <a:ea typeface="等线" panose="02010600030101010101" pitchFamily="2" charset="-122"/>
                    <a:cs typeface="Times New Roman" panose="02020603050405020304" pitchFamily="18" charset="0"/>
                  </a:rPr>
                  <a:t> potentials </a:t>
                </a:r>
                <a:r>
                  <a:rPr lang="en-US" altLang="zh-CN" sz="1200" b="1" kern="100" dirty="0">
                    <a:effectLst/>
                    <a:latin typeface="Times New Roman" panose="02020603050405020304" pitchFamily="18" charset="0"/>
                    <a:ea typeface="等线" panose="02010600030101010101" pitchFamily="2" charset="-122"/>
                    <a:cs typeface="Times New Roman" panose="02020603050405020304" pitchFamily="18" charset="0"/>
                  </a:rPr>
                  <a:t>in symmetric nuclear matter</a:t>
                </a:r>
                <a:r>
                  <a:rPr lang="en-US" altLang="zh-CN" sz="1200" kern="100" dirty="0">
                    <a:effectLst/>
                    <a:latin typeface="Times New Roman" panose="02020603050405020304" pitchFamily="18" charset="0"/>
                    <a:ea typeface="等线" panose="02010600030101010101" pitchFamily="2" charset="-122"/>
                    <a:cs typeface="Times New Roman" panose="02020603050405020304" pitchFamily="18" charset="0"/>
                  </a:rPr>
                  <a:t> from the </a:t>
                </a:r>
                <a:r>
                  <a:rPr lang="en-US" altLang="zh-CN" sz="1200" kern="100" dirty="0" err="1">
                    <a:effectLst/>
                    <a:latin typeface="Times New Roman" panose="02020603050405020304" pitchFamily="18" charset="0"/>
                    <a:ea typeface="等线" panose="02010600030101010101" pitchFamily="2" charset="-122"/>
                    <a:cs typeface="Times New Roman" panose="02020603050405020304" pitchFamily="18" charset="0"/>
                  </a:rPr>
                  <a:t>hypernuclei</a:t>
                </a:r>
                <a:r>
                  <a:rPr lang="en-US" altLang="zh-CN" sz="1200" kern="100" dirty="0">
                    <a:effectLst/>
                    <a:latin typeface="Times New Roman" panose="02020603050405020304" pitchFamily="18" charset="0"/>
                    <a:ea typeface="等线" panose="02010600030101010101" pitchFamily="2" charset="-122"/>
                    <a:cs typeface="Times New Roman" panose="02020603050405020304" pitchFamily="18" charset="0"/>
                  </a:rPr>
                  <a:t> experimental observables. These are the calculation result of the coupling constant. </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mc:Fallback>
      </mc:AlternateContent>
      <p:sp>
        <p:nvSpPr>
          <p:cNvPr id="4" name="灯片编号占位符 3"/>
          <p:cNvSpPr>
            <a:spLocks noGrp="1"/>
          </p:cNvSpPr>
          <p:nvPr>
            <p:ph type="sldNum" sz="quarter" idx="5"/>
          </p:nvPr>
        </p:nvSpPr>
        <p:spPr/>
        <p:txBody>
          <a:bodyPr/>
          <a:lstStyle/>
          <a:p>
            <a:fld id="{EAD7E958-EF52-4FE4-8DD5-743C36876555}" type="slidenum">
              <a:rPr lang="zh-CN" altLang="en-US" smtClean="0"/>
              <a:t>14</a:t>
            </a:fld>
            <a:endParaRPr lang="zh-CN" altLang="en-US"/>
          </a:p>
        </p:txBody>
      </p:sp>
    </p:spTree>
    <p:extLst>
      <p:ext uri="{BB962C8B-B14F-4D97-AF65-F5344CB8AC3E}">
        <p14:creationId xmlns:p14="http://schemas.microsoft.com/office/powerpoint/2010/main" val="3729489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800" kern="100" dirty="0">
                <a:effectLst/>
                <a:latin typeface="Times New Roman" panose="02020603050405020304" pitchFamily="18" charset="0"/>
                <a:ea typeface="等线" panose="02010600030101010101" pitchFamily="2" charset="-122"/>
              </a:rPr>
              <a:t>These are the </a:t>
            </a:r>
            <a:r>
              <a:rPr lang="en-US" altLang="zh-CN" sz="1800" kern="100" dirty="0" err="1">
                <a:effectLst/>
                <a:latin typeface="Times New Roman" panose="02020603050405020304" pitchFamily="18" charset="0"/>
                <a:ea typeface="等线" panose="02010600030101010101" pitchFamily="2" charset="-122"/>
              </a:rPr>
              <a:t>EoSs</a:t>
            </a:r>
            <a:r>
              <a:rPr lang="en-US" altLang="zh-CN" sz="1800" kern="100" dirty="0">
                <a:effectLst/>
                <a:latin typeface="Times New Roman" panose="02020603050405020304" pitchFamily="18" charset="0"/>
                <a:ea typeface="等线" panose="02010600030101010101" pitchFamily="2" charset="-122"/>
              </a:rPr>
              <a:t> of </a:t>
            </a:r>
            <a:r>
              <a:rPr lang="en-US" altLang="zh-CN" sz="1800" kern="100" dirty="0" err="1">
                <a:effectLst/>
                <a:latin typeface="Times New Roman" panose="02020603050405020304" pitchFamily="18" charset="0"/>
                <a:ea typeface="等线" panose="02010600030101010101" pitchFamily="2" charset="-122"/>
              </a:rPr>
              <a:t>hyperonic</a:t>
            </a:r>
            <a:r>
              <a:rPr lang="en-US" altLang="zh-CN" sz="1800" kern="100" dirty="0">
                <a:effectLst/>
                <a:latin typeface="Times New Roman" panose="02020603050405020304" pitchFamily="18" charset="0"/>
                <a:ea typeface="等线" panose="02010600030101010101" pitchFamily="2" charset="-122"/>
              </a:rPr>
              <a:t> star matter from the NLRMF and DDRMF models. </a:t>
            </a:r>
            <a:r>
              <a:rPr lang="en-US" altLang="zh-CN" sz="1800" b="1" kern="100" dirty="0">
                <a:effectLst/>
                <a:latin typeface="Times New Roman" panose="02020603050405020304" pitchFamily="18" charset="0"/>
                <a:ea typeface="等线" panose="02010600030101010101" pitchFamily="2" charset="-122"/>
              </a:rPr>
              <a:t>The EOSs without hyperons are also shown for comparison. </a:t>
            </a:r>
            <a:r>
              <a:rPr lang="en-US" altLang="zh-CN" sz="1800" kern="100" dirty="0">
                <a:effectLst/>
                <a:latin typeface="Times New Roman" panose="02020603050405020304" pitchFamily="18" charset="0"/>
                <a:ea typeface="等线" panose="02010600030101010101" pitchFamily="2" charset="-122"/>
              </a:rPr>
              <a:t>Apparently, the inclusion of the hyperons can soften the EOSs. </a:t>
            </a:r>
            <a:r>
              <a:rPr lang="en-US" altLang="zh-CN" sz="1800" b="1" kern="100" dirty="0">
                <a:effectLst/>
                <a:latin typeface="Times New Roman" panose="02020603050405020304" pitchFamily="18" charset="0"/>
                <a:ea typeface="等线" panose="02010600030101010101" pitchFamily="2" charset="-122"/>
              </a:rPr>
              <a:t>The sound speed of </a:t>
            </a:r>
            <a:r>
              <a:rPr lang="en-US" altLang="zh-CN" sz="1800" b="1" kern="100" dirty="0" err="1">
                <a:effectLst/>
                <a:latin typeface="Times New Roman" panose="02020603050405020304" pitchFamily="18" charset="0"/>
                <a:ea typeface="等线" panose="02010600030101010101" pitchFamily="2" charset="-122"/>
              </a:rPr>
              <a:t>hyperonic</a:t>
            </a:r>
            <a:r>
              <a:rPr lang="en-US" altLang="zh-CN" sz="1800" b="1" kern="100" dirty="0">
                <a:effectLst/>
                <a:latin typeface="Times New Roman" panose="02020603050405020304" pitchFamily="18" charset="0"/>
                <a:ea typeface="等线" panose="02010600030101010101" pitchFamily="2" charset="-122"/>
              </a:rPr>
              <a:t> star matter is not smooth anymore because the appearance of hyperon can sharply reduce the speed of sound, especially at first onset density.</a:t>
            </a:r>
            <a:endParaRPr lang="zh-CN" altLang="en-US" dirty="0"/>
          </a:p>
        </p:txBody>
      </p:sp>
      <p:sp>
        <p:nvSpPr>
          <p:cNvPr id="4" name="灯片编号占位符 3"/>
          <p:cNvSpPr>
            <a:spLocks noGrp="1"/>
          </p:cNvSpPr>
          <p:nvPr>
            <p:ph type="sldNum" sz="quarter" idx="5"/>
          </p:nvPr>
        </p:nvSpPr>
        <p:spPr/>
        <p:txBody>
          <a:bodyPr/>
          <a:lstStyle/>
          <a:p>
            <a:fld id="{EAD7E958-EF52-4FE4-8DD5-743C36876555}" type="slidenum">
              <a:rPr lang="zh-CN" altLang="en-US" smtClean="0"/>
              <a:t>15</a:t>
            </a:fld>
            <a:endParaRPr lang="zh-CN" altLang="en-US"/>
          </a:p>
        </p:txBody>
      </p:sp>
    </p:spTree>
    <p:extLst>
      <p:ext uri="{BB962C8B-B14F-4D97-AF65-F5344CB8AC3E}">
        <p14:creationId xmlns:p14="http://schemas.microsoft.com/office/powerpoint/2010/main" val="920602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After considering the hyperons, the maximum masses of the </a:t>
            </a:r>
            <a:r>
              <a:rPr lang="en-US" altLang="zh-CN" sz="1800" kern="100" dirty="0" err="1">
                <a:effectLst/>
                <a:latin typeface="Times New Roman" panose="02020603050405020304" pitchFamily="18" charset="0"/>
                <a:ea typeface="等线" panose="02010600030101010101" pitchFamily="2" charset="-122"/>
                <a:cs typeface="Times New Roman" panose="02020603050405020304" pitchFamily="18" charset="0"/>
              </a:rPr>
              <a:t>hyperonic</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star are reduced by about 15%-20%, but some of the parameter sets can still produce a mass of 2 times the solar mass.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EAD7E958-EF52-4FE4-8DD5-743C36876555}" type="slidenum">
              <a:rPr lang="zh-CN" altLang="en-US" smtClean="0"/>
              <a:t>16</a:t>
            </a:fld>
            <a:endParaRPr lang="zh-CN" altLang="en-US"/>
          </a:p>
        </p:txBody>
      </p:sp>
    </p:spTree>
    <p:extLst>
      <p:ext uri="{BB962C8B-B14F-4D97-AF65-F5344CB8AC3E}">
        <p14:creationId xmlns:p14="http://schemas.microsoft.com/office/powerpoint/2010/main" val="104051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Before, we mentioned that the omega meson-hyperon couplings are determined by the simple quark model, but actually, there’s no experimental data can give these couplings, so the omega-hyperon couplings can be adjusted. From the definition of the hyperon-nucleon potential, we can find that the coupling ratio between the omega meson and sigma meson is almost linear. So the sigma meson-hyperon couplings can also changed with the omega couplings. Based on that, we studied the effect of the omega-hyperon coupling constant on the properties of neutron stars using the TM1 model. We find that if the omega-hyperon coupling constant is large enough, we can also get massive neutron stars.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EAD7E958-EF52-4FE4-8DD5-743C36876555}" type="slidenum">
              <a:rPr lang="zh-CN" altLang="en-US" smtClean="0"/>
              <a:t>17</a:t>
            </a:fld>
            <a:endParaRPr lang="zh-CN" altLang="en-US"/>
          </a:p>
        </p:txBody>
      </p:sp>
    </p:spTree>
    <p:extLst>
      <p:ext uri="{BB962C8B-B14F-4D97-AF65-F5344CB8AC3E}">
        <p14:creationId xmlns:p14="http://schemas.microsoft.com/office/powerpoint/2010/main" val="960099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 </a:t>
            </a:r>
            <a:r>
              <a:rPr lang="en-US" altLang="zh-CN" sz="1800" b="1" kern="100" dirty="0">
                <a:effectLst/>
                <a:latin typeface="Times New Roman" panose="02020603050405020304" pitchFamily="18" charset="0"/>
                <a:ea typeface="等线" panose="02010600030101010101" pitchFamily="2" charset="-122"/>
              </a:rPr>
              <a:t>Recently a light compact object was reported, the mass is about 0.77M</a:t>
            </a:r>
            <a:r>
              <a:rPr lang="zh-CN" altLang="zh-CN" sz="1800" b="1"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en-US" altLang="zh-CN" sz="1800" b="1" kern="100" dirty="0">
                <a:effectLst/>
                <a:latin typeface="Times New Roman" panose="02020603050405020304" pitchFamily="18" charset="0"/>
                <a:ea typeface="等线" panose="02010600030101010101" pitchFamily="2" charset="-122"/>
              </a:rPr>
              <a:t> and corresponding radius is about R = 10.4 km. So we tried to construct an EOS to describe NS that can satisfy the constraint. </a:t>
            </a:r>
            <a:r>
              <a:rPr lang="en-US" altLang="zh-CN" sz="1800" kern="100" dirty="0">
                <a:effectLst/>
                <a:latin typeface="Times New Roman" panose="02020603050405020304" pitchFamily="18" charset="0"/>
                <a:ea typeface="等线" panose="02010600030101010101" pitchFamily="2" charset="-122"/>
              </a:rPr>
              <a:t>In previous studies, we calculated the properties of neutron stars with different DDRMF parameter sets, and we find that DDVT can produce a relatively small radius.</a:t>
            </a:r>
            <a:endParaRPr lang="zh-CN" altLang="en-US" dirty="0"/>
          </a:p>
        </p:txBody>
      </p:sp>
      <p:sp>
        <p:nvSpPr>
          <p:cNvPr id="4" name="灯片编号占位符 3"/>
          <p:cNvSpPr>
            <a:spLocks noGrp="1"/>
          </p:cNvSpPr>
          <p:nvPr>
            <p:ph type="sldNum" sz="quarter" idx="5"/>
          </p:nvPr>
        </p:nvSpPr>
        <p:spPr/>
        <p:txBody>
          <a:bodyPr/>
          <a:lstStyle/>
          <a:p>
            <a:fld id="{EAD7E958-EF52-4FE4-8DD5-743C36876555}"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0" dirty="0">
                <a:effectLst/>
                <a:latin typeface="Times New Roman" panose="02020603050405020304" pitchFamily="18" charset="0"/>
                <a:ea typeface="黑体" panose="02010609060101010101" pitchFamily="49" charset="-122"/>
                <a:cs typeface="Times New Roman" panose="02020603050405020304" pitchFamily="18" charset="0"/>
              </a:rPr>
              <a:t>Here is my outline today, firstly, I’ll give a brief introduction to nuclear matter and neutron stars. and then introduce our works about using DDRMF model to study different neutron stars. Finally </a:t>
            </a:r>
            <a:r>
              <a:rPr lang="en-US" altLang="zh-CN" sz="1800" kern="0" dirty="0" err="1">
                <a:effectLst/>
                <a:latin typeface="Times New Roman" panose="02020603050405020304" pitchFamily="18" charset="0"/>
                <a:ea typeface="黑体" panose="02010609060101010101" pitchFamily="49" charset="-122"/>
                <a:cs typeface="Times New Roman" panose="02020603050405020304" pitchFamily="18" charset="0"/>
              </a:rPr>
              <a:t>I"ll</a:t>
            </a:r>
            <a:r>
              <a:rPr lang="en-US" altLang="zh-CN" sz="1800" kern="0" dirty="0">
                <a:effectLst/>
                <a:latin typeface="Times New Roman" panose="02020603050405020304" pitchFamily="18" charset="0"/>
                <a:ea typeface="黑体" panose="02010609060101010101" pitchFamily="49" charset="-122"/>
                <a:cs typeface="Times New Roman" panose="02020603050405020304" pitchFamily="18" charset="0"/>
              </a:rPr>
              <a:t> give a conclusion.</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EAD7E958-EF52-4FE4-8DD5-743C36876555}" type="slidenum">
              <a:rPr lang="zh-CN" altLang="en-US" smtClean="0"/>
              <a:t>2</a:t>
            </a:fld>
            <a:endParaRPr lang="zh-CN" altLang="en-US"/>
          </a:p>
        </p:txBody>
      </p:sp>
    </p:spTree>
    <p:extLst>
      <p:ext uri="{BB962C8B-B14F-4D97-AF65-F5344CB8AC3E}">
        <p14:creationId xmlns:p14="http://schemas.microsoft.com/office/powerpoint/2010/main" val="3491341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355600" algn="just">
              <a:lnSpc>
                <a:spcPts val="2400"/>
              </a:lnSpc>
            </a:pPr>
            <a:r>
              <a:rPr lang="en-US" altLang="zh-CN" sz="1800" kern="0" dirty="0">
                <a:effectLst/>
                <a:latin typeface="Times New Roman" panose="02020603050405020304" pitchFamily="18" charset="0"/>
                <a:ea typeface="黑体" panose="02010609060101010101" pitchFamily="49" charset="-122"/>
                <a:cs typeface="Times New Roman" panose="02020603050405020304" pitchFamily="18" charset="0"/>
              </a:rPr>
              <a:t>I’ll start with </a:t>
            </a:r>
            <a:r>
              <a:rPr lang="en-US" altLang="zh-CN" sz="1800" b="1" kern="0" dirty="0">
                <a:effectLst/>
                <a:latin typeface="Times New Roman" panose="02020603050405020304" pitchFamily="18" charset="0"/>
                <a:ea typeface="黑体" panose="02010609060101010101" pitchFamily="49" charset="-122"/>
                <a:cs typeface="Times New Roman" panose="02020603050405020304" pitchFamily="18" charset="0"/>
              </a:rPr>
              <a:t>nuclear matter</a:t>
            </a:r>
            <a:r>
              <a:rPr lang="en-US" altLang="zh-CN" sz="1800" kern="0" dirty="0">
                <a:effectLst/>
                <a:latin typeface="Times New Roman" panose="02020603050405020304" pitchFamily="18" charset="0"/>
                <a:ea typeface="黑体" panose="02010609060101010101" pitchFamily="49" charset="-122"/>
                <a:cs typeface="Times New Roman" panose="02020603050405020304" pitchFamily="18" charset="0"/>
              </a:rPr>
              <a:t>, we know that it’s an infinite uniform system of nucleons. This kind of system</a:t>
            </a:r>
            <a:r>
              <a:rPr lang="en-US" altLang="zh-CN" sz="1800" b="1" kern="0" dirty="0">
                <a:effectLst/>
                <a:latin typeface="Times New Roman" panose="02020603050405020304" pitchFamily="18" charset="0"/>
                <a:ea typeface="黑体" panose="02010609060101010101" pitchFamily="49" charset="-122"/>
                <a:cs typeface="Times New Roman" panose="02020603050405020304" pitchFamily="18" charset="0"/>
              </a:rPr>
              <a:t> can be found </a:t>
            </a:r>
            <a:r>
              <a:rPr lang="en-US" altLang="zh-CN" sz="1800" kern="0" dirty="0">
                <a:effectLst/>
                <a:latin typeface="Times New Roman" panose="02020603050405020304" pitchFamily="18" charset="0"/>
                <a:ea typeface="黑体" panose="02010609060101010101" pitchFamily="49" charset="-122"/>
                <a:cs typeface="Times New Roman" panose="02020603050405020304" pitchFamily="18" charset="0"/>
              </a:rPr>
              <a:t>in the core region of a heavy nucleus or the core of neutron Stars. </a:t>
            </a:r>
            <a:r>
              <a:rPr lang="en-US" altLang="zh-CN" sz="1800" b="1" kern="0" dirty="0">
                <a:effectLst/>
                <a:latin typeface="Times New Roman" panose="02020603050405020304" pitchFamily="18" charset="0"/>
                <a:ea typeface="黑体" panose="02010609060101010101" pitchFamily="49" charset="-122"/>
                <a:cs typeface="Times New Roman" panose="02020603050405020304" pitchFamily="18" charset="0"/>
              </a:rPr>
              <a:t>If we compare a neutron star with an atomic nucleus, for instance, the lead208</a:t>
            </a:r>
            <a:r>
              <a:rPr lang="en-US" altLang="zh-CN" sz="1800" kern="0" dirty="0">
                <a:effectLst/>
                <a:latin typeface="Times New Roman" panose="02020603050405020304" pitchFamily="18" charset="0"/>
                <a:ea typeface="黑体" panose="02010609060101010101" pitchFamily="49" charset="-122"/>
                <a:cs typeface="Times New Roman" panose="02020603050405020304" pitchFamily="18" charset="0"/>
              </a:rPr>
              <a:t>, we can calculate the average densities with</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sz="1800" kern="0" dirty="0">
                <a:effectLst/>
                <a:latin typeface="Times New Roman" panose="02020603050405020304" pitchFamily="18" charset="0"/>
                <a:ea typeface="黑体" panose="02010609060101010101" pitchFamily="49" charset="-122"/>
                <a:cs typeface="Times New Roman" panose="02020603050405020304" pitchFamily="18" charset="0"/>
              </a:rPr>
              <a:t>the masses and radii, then we can find the density in both systems is pretty similar, that is, several times </a:t>
            </a:r>
            <a:r>
              <a:rPr lang="en-US" altLang="zh-CN" sz="1800" b="1" kern="0" dirty="0">
                <a:effectLst/>
                <a:latin typeface="Times New Roman" panose="02020603050405020304" pitchFamily="18" charset="0"/>
                <a:ea typeface="黑体" panose="02010609060101010101" pitchFamily="49" charset="-122"/>
                <a:cs typeface="Times New Roman" panose="02020603050405020304" pitchFamily="18" charset="0"/>
              </a:rPr>
              <a:t>nuclear saturation density</a:t>
            </a:r>
            <a:r>
              <a:rPr lang="en-US" altLang="zh-CN" sz="1800" kern="0" dirty="0">
                <a:effectLst/>
                <a:latin typeface="Times New Roman" panose="02020603050405020304" pitchFamily="18" charset="0"/>
                <a:ea typeface="黑体" panose="02010609060101010101" pitchFamily="49" charset="-122"/>
                <a:cs typeface="Times New Roman" panose="02020603050405020304" pitchFamily="18" charset="0"/>
              </a:rPr>
              <a:t>.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355600" algn="just">
              <a:lnSpc>
                <a:spcPts val="2400"/>
              </a:lnSpc>
            </a:pPr>
            <a:r>
              <a:rPr lang="en-US" altLang="zh-CN" sz="1800" kern="0" dirty="0">
                <a:effectLst/>
                <a:latin typeface="Times New Roman" panose="02020603050405020304" pitchFamily="18" charset="0"/>
                <a:ea typeface="黑体" panose="02010609060101010101" pitchFamily="49" charset="-122"/>
                <a:cs typeface="Times New Roman" panose="02020603050405020304" pitchFamily="18" charset="0"/>
              </a:rPr>
              <a:t>Although the scales are so different,</a:t>
            </a:r>
            <a:r>
              <a:rPr lang="en-US" altLang="zh-CN" sz="1800" b="1" kern="0" dirty="0">
                <a:effectLst/>
                <a:latin typeface="Times New Roman" panose="02020603050405020304" pitchFamily="18" charset="0"/>
                <a:ea typeface="黑体" panose="02010609060101010101" pitchFamily="49" charset="-122"/>
                <a:cs typeface="Times New Roman" panose="02020603050405020304" pitchFamily="18" charset="0"/>
              </a:rPr>
              <a:t> </a:t>
            </a:r>
            <a:r>
              <a:rPr lang="en-US" altLang="zh-CN" sz="1800" b="1" u="sng" kern="0" dirty="0">
                <a:effectLst/>
                <a:latin typeface="Times New Roman" panose="02020603050405020304" pitchFamily="18" charset="0"/>
                <a:ea typeface="黑体" panose="02010609060101010101" pitchFamily="49" charset="-122"/>
                <a:cs typeface="Times New Roman" panose="02020603050405020304" pitchFamily="18" charset="0"/>
              </a:rPr>
              <a:t>the properties</a:t>
            </a:r>
            <a:r>
              <a:rPr lang="en-US" altLang="zh-CN" sz="1800" b="1" kern="0" dirty="0">
                <a:effectLst/>
                <a:latin typeface="Times New Roman" panose="02020603050405020304" pitchFamily="18" charset="0"/>
                <a:ea typeface="黑体" panose="02010609060101010101" pitchFamily="49" charset="-122"/>
                <a:cs typeface="Times New Roman" panose="02020603050405020304" pitchFamily="18" charset="0"/>
              </a:rPr>
              <a:t> of neutron stars and nuclei </a:t>
            </a:r>
            <a:r>
              <a:rPr lang="en-US" altLang="zh-CN" sz="1800" b="1" u="sng" kern="0" dirty="0">
                <a:effectLst/>
                <a:latin typeface="Times New Roman" panose="02020603050405020304" pitchFamily="18" charset="0"/>
                <a:ea typeface="黑体" panose="02010609060101010101" pitchFamily="49" charset="-122"/>
                <a:cs typeface="Times New Roman" panose="02020603050405020304" pitchFamily="18" charset="0"/>
              </a:rPr>
              <a:t>are strongly connected</a:t>
            </a:r>
            <a:r>
              <a:rPr lang="en-US" altLang="zh-CN" sz="1800" b="1" kern="0" dirty="0">
                <a:effectLst/>
                <a:latin typeface="Times New Roman" panose="02020603050405020304" pitchFamily="18" charset="0"/>
                <a:ea typeface="黑体" panose="02010609060101010101" pitchFamily="49" charset="-122"/>
                <a:cs typeface="Times New Roman" panose="02020603050405020304" pitchFamily="18" charset="0"/>
              </a:rPr>
              <a:t> </a:t>
            </a:r>
            <a:r>
              <a:rPr lang="en-US" altLang="zh-CN" sz="1800" kern="0" dirty="0">
                <a:effectLst/>
                <a:latin typeface="Times New Roman" panose="02020603050405020304" pitchFamily="18" charset="0"/>
                <a:ea typeface="黑体" panose="02010609060101010101" pitchFamily="49" charset="-122"/>
                <a:cs typeface="Times New Roman" panose="02020603050405020304" pitchFamily="18" charset="0"/>
              </a:rPr>
              <a:t>because they </a:t>
            </a:r>
            <a:r>
              <a:rPr lang="en-US" altLang="zh-CN" sz="1800" b="1" u="sng" kern="0" dirty="0">
                <a:effectLst/>
                <a:latin typeface="Times New Roman" panose="02020603050405020304" pitchFamily="18" charset="0"/>
                <a:ea typeface="黑体" panose="02010609060101010101" pitchFamily="49" charset="-122"/>
                <a:cs typeface="Times New Roman" panose="02020603050405020304" pitchFamily="18" charset="0"/>
              </a:rPr>
              <a:t>explore similar nuclear densities</a:t>
            </a:r>
            <a:r>
              <a:rPr lang="en-US" altLang="zh-CN" sz="1800" u="sng" kern="0" dirty="0">
                <a:effectLst/>
                <a:latin typeface="Times New Roman" panose="02020603050405020304" pitchFamily="18" charset="0"/>
                <a:ea typeface="黑体" panose="02010609060101010101" pitchFamily="49" charset="-122"/>
                <a:cs typeface="Times New Roman" panose="02020603050405020304" pitchFamily="18" charset="0"/>
              </a:rPr>
              <a:t> </a:t>
            </a:r>
            <a:r>
              <a:rPr lang="en-US" altLang="zh-CN" sz="1800" b="1" u="sng" kern="0" dirty="0">
                <a:effectLst/>
                <a:latin typeface="Times New Roman" panose="02020603050405020304" pitchFamily="18" charset="0"/>
                <a:ea typeface="黑体" panose="02010609060101010101" pitchFamily="49" charset="-122"/>
                <a:cs typeface="Times New Roman" panose="02020603050405020304" pitchFamily="18" charset="0"/>
              </a:rPr>
              <a:t>where strong interactions become very important</a:t>
            </a:r>
            <a:r>
              <a:rPr lang="en-US" altLang="zh-CN" sz="1800" kern="0" dirty="0">
                <a:effectLst/>
                <a:latin typeface="Times New Roman" panose="02020603050405020304" pitchFamily="18" charset="0"/>
                <a:ea typeface="黑体" panose="02010609060101010101" pitchFamily="49" charset="-122"/>
                <a:cs typeface="Times New Roman" panose="02020603050405020304" pitchFamily="18" charset="0"/>
              </a:rPr>
              <a:t>. So if we observe one, it will constrain the other.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EAD7E958-EF52-4FE4-8DD5-743C36876555}"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356870" algn="just">
              <a:lnSpc>
                <a:spcPts val="2400"/>
              </a:lnSpc>
            </a:pPr>
            <a:r>
              <a:rPr lang="en-US" altLang="zh-CN" sz="1800" b="1" kern="0" dirty="0">
                <a:effectLst/>
                <a:latin typeface="Times New Roman" panose="02020603050405020304" pitchFamily="18" charset="0"/>
                <a:ea typeface="黑体" panose="02010609060101010101" pitchFamily="49" charset="-122"/>
                <a:cs typeface="Times New Roman" panose="02020603050405020304" pitchFamily="18" charset="0"/>
              </a:rPr>
              <a:t>We have known that neutron stars have this onion-like structure</a:t>
            </a:r>
            <a:r>
              <a:rPr lang="en-US" altLang="zh-CN" sz="1800" kern="0" dirty="0">
                <a:effectLst/>
                <a:latin typeface="Times New Roman" panose="02020603050405020304" pitchFamily="18" charset="0"/>
                <a:ea typeface="黑体" panose="02010609060101010101" pitchFamily="49" charset="-122"/>
                <a:cs typeface="Times New Roman" panose="02020603050405020304" pitchFamily="18" charset="0"/>
              </a:rPr>
              <a:t>. </a:t>
            </a:r>
            <a:r>
              <a:rPr lang="en-US" altLang="zh-CN" sz="1800" b="1" kern="0" dirty="0">
                <a:effectLst/>
                <a:latin typeface="Times New Roman" panose="02020603050405020304" pitchFamily="18" charset="0"/>
                <a:ea typeface="黑体" panose="02010609060101010101" pitchFamily="49" charset="-122"/>
                <a:cs typeface="Times New Roman" panose="02020603050405020304" pitchFamily="18" charset="0"/>
              </a:rPr>
              <a:t>What we care about most is the CORE</a:t>
            </a:r>
            <a:r>
              <a:rPr lang="en-US" altLang="zh-CN" sz="1800" kern="0" dirty="0">
                <a:effectLst/>
                <a:latin typeface="Times New Roman" panose="02020603050405020304" pitchFamily="18" charset="0"/>
                <a:ea typeface="黑体" panose="02010609060101010101" pitchFamily="49" charset="-122"/>
                <a:cs typeface="Times New Roman" panose="02020603050405020304" pitchFamily="18" charset="0"/>
              </a:rPr>
              <a:t>, </a:t>
            </a:r>
            <a:r>
              <a:rPr lang="en-US" altLang="zh-CN" sz="1800" b="1" kern="0" dirty="0">
                <a:effectLst/>
                <a:latin typeface="Times New Roman" panose="02020603050405020304" pitchFamily="18" charset="0"/>
                <a:ea typeface="黑体" panose="02010609060101010101" pitchFamily="49" charset="-122"/>
                <a:cs typeface="Times New Roman" panose="02020603050405020304" pitchFamily="18" charset="0"/>
              </a:rPr>
              <a:t>it’s really interesting </a:t>
            </a:r>
            <a:r>
              <a:rPr lang="en-US" altLang="zh-CN" sz="1800" b="1" u="sng" kern="0" dirty="0">
                <a:solidFill>
                  <a:srgbClr val="FF0000"/>
                </a:solidFill>
                <a:effectLst/>
                <a:latin typeface="Times New Roman" panose="02020603050405020304" pitchFamily="18" charset="0"/>
                <a:ea typeface="黑体" panose="02010609060101010101" pitchFamily="49" charset="-122"/>
                <a:cs typeface="Times New Roman" panose="02020603050405020304" pitchFamily="18" charset="0"/>
              </a:rPr>
              <a:t>because the core is determined by the interactions in strongly interacting matter</a:t>
            </a:r>
            <a:r>
              <a:rPr lang="en-US" altLang="zh-CN" sz="1800" b="1" kern="0" dirty="0">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1800" kern="0" dirty="0">
                <a:effectLst/>
                <a:latin typeface="Times New Roman" panose="02020603050405020304" pitchFamily="18" charset="0"/>
                <a:ea typeface="黑体" panose="02010609060101010101" pitchFamily="49" charset="-122"/>
                <a:cs typeface="Times New Roman" panose="02020603050405020304" pitchFamily="18" charset="0"/>
              </a:rPr>
              <a:t> </a:t>
            </a:r>
            <a:r>
              <a:rPr lang="en-US" altLang="zh-CN" sz="1800" u="sng" kern="0" dirty="0">
                <a:effectLst/>
                <a:latin typeface="Times New Roman" panose="02020603050405020304" pitchFamily="18" charset="0"/>
                <a:ea typeface="黑体" panose="02010609060101010101" pitchFamily="49" charset="-122"/>
                <a:cs typeface="Times New Roman" panose="02020603050405020304" pitchFamily="18" charset="0"/>
              </a:rPr>
              <a:t>The outer core</a:t>
            </a:r>
            <a:r>
              <a:rPr lang="en-US" altLang="zh-CN" sz="1800" kern="0" dirty="0">
                <a:effectLst/>
                <a:latin typeface="Times New Roman" panose="02020603050405020304" pitchFamily="18" charset="0"/>
                <a:ea typeface="黑体" panose="02010609060101010101" pitchFamily="49" charset="-122"/>
                <a:cs typeface="Times New Roman" panose="02020603050405020304" pitchFamily="18" charset="0"/>
              </a:rPr>
              <a:t> consists mainly of neutrons and protons, but then if we go to the </a:t>
            </a:r>
            <a:r>
              <a:rPr lang="en-US" altLang="zh-CN" sz="1800" u="sng" kern="0" dirty="0">
                <a:effectLst/>
                <a:latin typeface="Times New Roman" panose="02020603050405020304" pitchFamily="18" charset="0"/>
                <a:ea typeface="黑体" panose="02010609060101010101" pitchFamily="49" charset="-122"/>
                <a:cs typeface="Times New Roman" panose="02020603050405020304" pitchFamily="18" charset="0"/>
              </a:rPr>
              <a:t>inner core</a:t>
            </a:r>
            <a:r>
              <a:rPr lang="en-US" altLang="zh-CN" sz="1800" kern="0" dirty="0">
                <a:effectLst/>
                <a:latin typeface="Times New Roman" panose="02020603050405020304" pitchFamily="18" charset="0"/>
                <a:ea typeface="黑体" panose="02010609060101010101" pitchFamily="49" charset="-122"/>
                <a:cs typeface="Times New Roman" panose="02020603050405020304" pitchFamily="18" charset="0"/>
              </a:rPr>
              <a:t>, there may be exotic degrees of freedom, such as hyperons, meson condensates, or quarks. </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355600" algn="just">
              <a:lnSpc>
                <a:spcPts val="2400"/>
              </a:lnSpc>
            </a:pPr>
            <a:r>
              <a:rPr lang="en-US" altLang="zh-CN" sz="1800" kern="0" dirty="0">
                <a:effectLst/>
                <a:latin typeface="Times New Roman" panose="02020603050405020304" pitchFamily="18" charset="0"/>
                <a:ea typeface="黑体" panose="02010609060101010101" pitchFamily="49" charset="-122"/>
                <a:cs typeface="Times New Roman" panose="02020603050405020304" pitchFamily="18" charset="0"/>
              </a:rPr>
              <a:t>Up to now, there have been many observations of neutron stars, including three massive neutron stars, the simultaneous mass-radius measurement of the two pulsars, and the first observation of a binary neutron star merger event GW170817,</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sz="1800" kern="0" dirty="0">
                <a:effectLst/>
                <a:latin typeface="Times New Roman" panose="02020603050405020304" pitchFamily="18" charset="0"/>
                <a:ea typeface="黑体" panose="02010609060101010101" pitchFamily="49" charset="-122"/>
                <a:cs typeface="Times New Roman" panose="02020603050405020304" pitchFamily="18" charset="0"/>
              </a:rPr>
              <a:t>the merger was described in different wavelengths. So we got many information, like the total mass, the tidal deformability, and the radius at 1.4solar mass. Moreover, the secondary object of GW190814 has also attracted a lot of attention, since it may be the heaviest neutron star or the lightest black hole ever seen.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356870" algn="just">
              <a:lnSpc>
                <a:spcPts val="2400"/>
              </a:lnSpc>
            </a:pPr>
            <a:r>
              <a:rPr lang="en-US" altLang="zh-CN" sz="1800" b="1" kern="0" dirty="0">
                <a:effectLst/>
                <a:latin typeface="Times New Roman" panose="02020603050405020304" pitchFamily="18" charset="0"/>
                <a:ea typeface="黑体" panose="02010609060101010101" pitchFamily="49" charset="-122"/>
                <a:cs typeface="Times New Roman" panose="02020603050405020304" pitchFamily="18" charset="0"/>
              </a:rPr>
              <a:t>The neutron star structure is determined by solving the TOV equation</a:t>
            </a:r>
            <a:r>
              <a:rPr lang="en-US" altLang="zh-CN" sz="1800" kern="0" dirty="0">
                <a:effectLst/>
                <a:latin typeface="Times New Roman" panose="02020603050405020304" pitchFamily="18" charset="0"/>
                <a:ea typeface="黑体" panose="02010609060101010101" pitchFamily="49" charset="-122"/>
                <a:cs typeface="Times New Roman" panose="02020603050405020304" pitchFamily="18" charset="0"/>
              </a:rPr>
              <a:t> with the EOS of neutron star matter as an input, </a:t>
            </a:r>
            <a:r>
              <a:rPr lang="en-US" altLang="zh-CN" sz="1800" b="1" kern="0" dirty="0">
                <a:effectLst/>
                <a:latin typeface="Times New Roman" panose="02020603050405020304" pitchFamily="18" charset="0"/>
                <a:ea typeface="黑体" panose="02010609060101010101" pitchFamily="49" charset="-122"/>
                <a:cs typeface="Times New Roman" panose="02020603050405020304" pitchFamily="18" charset="0"/>
              </a:rPr>
              <a:t>which is the pressure and energy density relation.</a:t>
            </a:r>
            <a:r>
              <a:rPr lang="en-US" altLang="zh-CN" sz="1800" kern="0" dirty="0">
                <a:effectLst/>
                <a:latin typeface="Times New Roman" panose="02020603050405020304" pitchFamily="18" charset="0"/>
                <a:ea typeface="黑体" panose="02010609060101010101" pitchFamily="49" charset="-122"/>
                <a:cs typeface="Times New Roman" panose="02020603050405020304" pitchFamily="18" charset="0"/>
              </a:rPr>
              <a:t> Therefore, We need a good nuclear many-body method that not only describes finite nuclei well but also constructs a good EOS of neutron star matter to satisfy the constraints of the observations.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EAD7E958-EF52-4FE4-8DD5-743C36876555}" type="slidenum">
              <a:rPr lang="zh-CN" altLang="en-US" smtClean="0"/>
              <a:t>4</a:t>
            </a:fld>
            <a:endParaRPr lang="zh-CN" altLang="en-US"/>
          </a:p>
        </p:txBody>
      </p:sp>
    </p:spTree>
    <p:extLst>
      <p:ext uri="{BB962C8B-B14F-4D97-AF65-F5344CB8AC3E}">
        <p14:creationId xmlns:p14="http://schemas.microsoft.com/office/powerpoint/2010/main" val="2890758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800" dirty="0">
                <a:effectLst/>
                <a:latin typeface="Times New Roman" panose="02020603050405020304" pitchFamily="18" charset="0"/>
                <a:ea typeface="黑体" panose="02010609060101010101" pitchFamily="49" charset="-122"/>
              </a:rPr>
              <a:t>So the relativistic mean field (RMF) model is a great success both in nuclear physics and astrophysics. </a:t>
            </a:r>
            <a:endParaRPr lang="zh-CN" altLang="en-US" dirty="0"/>
          </a:p>
        </p:txBody>
      </p:sp>
      <p:sp>
        <p:nvSpPr>
          <p:cNvPr id="4" name="灯片编号占位符 3"/>
          <p:cNvSpPr>
            <a:spLocks noGrp="1"/>
          </p:cNvSpPr>
          <p:nvPr>
            <p:ph type="sldNum" sz="quarter" idx="5"/>
          </p:nvPr>
        </p:nvSpPr>
        <p:spPr/>
        <p:txBody>
          <a:bodyPr/>
          <a:lstStyle/>
          <a:p>
            <a:fld id="{EAD7E958-EF52-4FE4-8DD5-743C36876555}" type="slidenum">
              <a:rPr lang="zh-CN" altLang="en-US" smtClean="0"/>
              <a:t>5</a:t>
            </a:fld>
            <a:endParaRPr lang="zh-CN" altLang="en-US"/>
          </a:p>
        </p:txBody>
      </p:sp>
    </p:spTree>
    <p:extLst>
      <p:ext uri="{BB962C8B-B14F-4D97-AF65-F5344CB8AC3E}">
        <p14:creationId xmlns:p14="http://schemas.microsoft.com/office/powerpoint/2010/main" val="3519239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indent="356870" algn="just">
                  <a:lnSpc>
                    <a:spcPts val="2400"/>
                  </a:lnSpc>
                </a:pPr>
                <a:r>
                  <a:rPr lang="en-US" altLang="zh-CN" sz="1800" b="1" kern="0" dirty="0">
                    <a:effectLst/>
                    <a:latin typeface="Times New Roman" panose="02020603050405020304" pitchFamily="18" charset="0"/>
                    <a:ea typeface="黑体" panose="02010609060101010101" pitchFamily="49" charset="-122"/>
                    <a:cs typeface="Times New Roman" panose="02020603050405020304" pitchFamily="18" charset="0"/>
                  </a:rPr>
                  <a:t>In this model, nucleons interact with each other through exchanging mesons, and coupling can be determined by fitting properties of nuclear matter or finite nuclei.</a:t>
                </a:r>
                <a:r>
                  <a:rPr lang="en-US" altLang="zh-CN" sz="1800" kern="0" dirty="0">
                    <a:effectLst/>
                    <a:latin typeface="Times New Roman" panose="02020603050405020304" pitchFamily="18" charset="0"/>
                    <a:ea typeface="黑体" panose="02010609060101010101" pitchFamily="49" charset="-122"/>
                    <a:cs typeface="Times New Roman" panose="02020603050405020304" pitchFamily="18" charset="0"/>
                  </a:rPr>
                  <a:t> </a:t>
                </a:r>
                <a14:m>
                  <m:oMath xmlns:m="http://schemas.openxmlformats.org/officeDocument/2006/math">
                    <m:r>
                      <a:rPr lang="en-US" altLang="zh-CN" sz="1800" i="1" kern="0">
                        <a:effectLst/>
                        <a:latin typeface="Cambria Math" panose="02040503050406030204" pitchFamily="18" charset="0"/>
                        <a:ea typeface="黑体" panose="02010609060101010101" pitchFamily="49" charset="-122"/>
                        <a:cs typeface="Times New Roman" panose="02020603050405020304" pitchFamily="18" charset="0"/>
                      </a:rPr>
                      <m:t>𝜎</m:t>
                    </m:r>
                  </m:oMath>
                </a14:m>
                <a:r>
                  <a:rPr lang="en-US" altLang="zh-CN" sz="1800" kern="0" dirty="0">
                    <a:effectLst/>
                    <a:latin typeface="Times New Roman" panose="02020603050405020304" pitchFamily="18" charset="0"/>
                    <a:ea typeface="黑体" panose="02010609060101010101" pitchFamily="49" charset="-122"/>
                    <a:cs typeface="Times New Roman" panose="02020603050405020304" pitchFamily="18" charset="0"/>
                  </a:rPr>
                  <a:t> and </a:t>
                </a:r>
                <a14:m>
                  <m:oMath xmlns:m="http://schemas.openxmlformats.org/officeDocument/2006/math">
                    <m:r>
                      <a:rPr lang="en-US" altLang="zh-CN" sz="1800" i="1" kern="0">
                        <a:effectLst/>
                        <a:latin typeface="Cambria Math" panose="02040503050406030204" pitchFamily="18" charset="0"/>
                        <a:ea typeface="黑体" panose="02010609060101010101" pitchFamily="49" charset="-122"/>
                        <a:cs typeface="Times New Roman" panose="02020603050405020304" pitchFamily="18" charset="0"/>
                      </a:rPr>
                      <m:t>𝜔</m:t>
                    </m:r>
                  </m:oMath>
                </a14:m>
                <a:r>
                  <a:rPr lang="en-US" altLang="zh-CN" sz="1800" kern="0" dirty="0">
                    <a:effectLst/>
                    <a:latin typeface="Times New Roman" panose="02020603050405020304" pitchFamily="18" charset="0"/>
                    <a:ea typeface="黑体" panose="02010609060101010101" pitchFamily="49" charset="-122"/>
                    <a:cs typeface="Times New Roman" panose="02020603050405020304" pitchFamily="18" charset="0"/>
                  </a:rPr>
                  <a:t> mesons are introduced to produce </a:t>
                </a:r>
                <a:r>
                  <a:rPr lang="en-US" altLang="zh-CN" sz="1800" b="1" kern="0" dirty="0">
                    <a:effectLst/>
                    <a:latin typeface="Times New Roman" panose="02020603050405020304" pitchFamily="18" charset="0"/>
                    <a:ea typeface="黑体" panose="02010609060101010101" pitchFamily="49" charset="-122"/>
                    <a:cs typeface="Times New Roman" panose="02020603050405020304" pitchFamily="18" charset="0"/>
                  </a:rPr>
                  <a:t>attractive scalar fields</a:t>
                </a:r>
                <a:r>
                  <a:rPr lang="en-US" altLang="zh-CN" sz="1800" kern="0" dirty="0">
                    <a:effectLst/>
                    <a:latin typeface="Times New Roman" panose="02020603050405020304" pitchFamily="18" charset="0"/>
                    <a:ea typeface="黑体" panose="02010609060101010101" pitchFamily="49" charset="-122"/>
                    <a:cs typeface="Times New Roman" panose="02020603050405020304" pitchFamily="18" charset="0"/>
                  </a:rPr>
                  <a:t> and </a:t>
                </a:r>
                <a:r>
                  <a:rPr lang="en-US" altLang="zh-CN" sz="1800" b="1" kern="0" dirty="0">
                    <a:effectLst/>
                    <a:latin typeface="Times New Roman" panose="02020603050405020304" pitchFamily="18" charset="0"/>
                    <a:ea typeface="黑体" panose="02010609060101010101" pitchFamily="49" charset="-122"/>
                    <a:cs typeface="Times New Roman" panose="02020603050405020304" pitchFamily="18" charset="0"/>
                  </a:rPr>
                  <a:t>short-range repulsion, respectively</a:t>
                </a:r>
                <a:r>
                  <a:rPr lang="en-US" altLang="zh-CN" sz="1800" kern="0" dirty="0">
                    <a:effectLst/>
                    <a:latin typeface="Times New Roman" panose="02020603050405020304" pitchFamily="18" charset="0"/>
                    <a:ea typeface="黑体" panose="02010609060101010101" pitchFamily="49" charset="-122"/>
                    <a:cs typeface="Times New Roman" panose="02020603050405020304" pitchFamily="18" charset="0"/>
                  </a:rPr>
                  <a:t>. and </a:t>
                </a:r>
                <a14:m>
                  <m:oMath xmlns:m="http://schemas.openxmlformats.org/officeDocument/2006/math">
                    <m:r>
                      <a:rPr lang="en-US" altLang="zh-CN" sz="1800" i="1" kern="0">
                        <a:effectLst/>
                        <a:latin typeface="Cambria Math" panose="02040503050406030204" pitchFamily="18" charset="0"/>
                        <a:ea typeface="黑体" panose="02010609060101010101" pitchFamily="49" charset="-122"/>
                        <a:cs typeface="Times New Roman" panose="02020603050405020304" pitchFamily="18" charset="0"/>
                      </a:rPr>
                      <m:t>𝜌</m:t>
                    </m:r>
                  </m:oMath>
                </a14:m>
                <a:r>
                  <a:rPr lang="en-US" altLang="zh-CN" sz="1800" kern="0" dirty="0">
                    <a:effectLst/>
                    <a:latin typeface="Times New Roman" panose="02020603050405020304" pitchFamily="18" charset="0"/>
                    <a:ea typeface="黑体" panose="02010609060101010101" pitchFamily="49" charset="-122"/>
                    <a:cs typeface="Times New Roman" panose="02020603050405020304" pitchFamily="18" charset="0"/>
                  </a:rPr>
                  <a:t> meson is used to describe the isospin. Then nonlinear (NL) self-interactions and other mesons, like delta meson, are subsequently introduced.</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356870" algn="just">
                  <a:lnSpc>
                    <a:spcPts val="2400"/>
                  </a:lnSpc>
                </a:pPr>
                <a:r>
                  <a:rPr lang="en-US" altLang="zh-CN" sz="1800" b="1" kern="0" dirty="0">
                    <a:effectLst/>
                    <a:latin typeface="Times New Roman" panose="02020603050405020304" pitchFamily="18" charset="0"/>
                    <a:ea typeface="黑体" panose="02010609060101010101" pitchFamily="49" charset="-122"/>
                    <a:cs typeface="Times New Roman" panose="02020603050405020304" pitchFamily="18" charset="0"/>
                  </a:rPr>
                  <a:t>After that</a:t>
                </a:r>
                <a:r>
                  <a:rPr lang="en-US" altLang="zh-CN" sz="1800" kern="0" dirty="0">
                    <a:effectLst/>
                    <a:latin typeface="Times New Roman" panose="02020603050405020304" pitchFamily="18" charset="0"/>
                    <a:ea typeface="黑体" panose="02010609060101010101" pitchFamily="49" charset="-122"/>
                    <a:cs typeface="Times New Roman" panose="02020603050405020304" pitchFamily="18" charset="0"/>
                  </a:rPr>
                  <a:t>, someone proposed the density-dependent RMF models with reference to the Dirac-Bruckner theory of nuclear matter. At this point, the parameters of those nonlinear terms are contracted into density-dependent coupling constants.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356870" algn="just">
                  <a:lnSpc>
                    <a:spcPts val="2400"/>
                  </a:lnSpc>
                </a:pPr>
                <a:r>
                  <a:rPr lang="en-US" altLang="zh-CN" sz="1800" b="1" kern="0" dirty="0">
                    <a:effectLst/>
                    <a:latin typeface="Times New Roman" panose="02020603050405020304" pitchFamily="18" charset="0"/>
                    <a:ea typeface="黑体" panose="02010609060101010101" pitchFamily="49" charset="-122"/>
                    <a:cs typeface="Times New Roman" panose="02020603050405020304" pitchFamily="18" charset="0"/>
                  </a:rPr>
                  <a:t>The most common form</a:t>
                </a:r>
                <a:r>
                  <a:rPr lang="en-US" altLang="zh-CN" sz="1800" kern="0" dirty="0">
                    <a:effectLst/>
                    <a:latin typeface="Times New Roman" panose="02020603050405020304" pitchFamily="18" charset="0"/>
                    <a:ea typeface="黑体" panose="02010609060101010101" pitchFamily="49" charset="-122"/>
                    <a:cs typeface="Times New Roman" panose="02020603050405020304" pitchFamily="18" charset="0"/>
                  </a:rPr>
                  <a:t> for the </a:t>
                </a:r>
                <a14:m>
                  <m:oMath xmlns:m="http://schemas.openxmlformats.org/officeDocument/2006/math">
                    <m:r>
                      <a:rPr lang="en-US" altLang="zh-CN" sz="1800" i="1" kern="0">
                        <a:effectLst/>
                        <a:latin typeface="Cambria Math" panose="02040503050406030204" pitchFamily="18" charset="0"/>
                        <a:ea typeface="黑体" panose="02010609060101010101" pitchFamily="49" charset="-122"/>
                        <a:cs typeface="Times New Roman" panose="02020603050405020304" pitchFamily="18" charset="0"/>
                      </a:rPr>
                      <m:t>𝜎</m:t>
                    </m:r>
                  </m:oMath>
                </a14:m>
                <a:r>
                  <a:rPr lang="en-US" altLang="zh-CN" sz="1800" kern="0" dirty="0">
                    <a:effectLst/>
                    <a:latin typeface="Times New Roman" panose="02020603050405020304" pitchFamily="18" charset="0"/>
                    <a:ea typeface="黑体" panose="02010609060101010101" pitchFamily="49" charset="-122"/>
                    <a:cs typeface="Times New Roman" panose="02020603050405020304" pitchFamily="18" charset="0"/>
                  </a:rPr>
                  <a:t> and </a:t>
                </a:r>
                <a14:m>
                  <m:oMath xmlns:m="http://schemas.openxmlformats.org/officeDocument/2006/math">
                    <m:r>
                      <a:rPr lang="en-US" altLang="zh-CN" sz="1800" i="1" kern="0">
                        <a:effectLst/>
                        <a:latin typeface="Cambria Math" panose="02040503050406030204" pitchFamily="18" charset="0"/>
                        <a:ea typeface="黑体" panose="02010609060101010101" pitchFamily="49" charset="-122"/>
                        <a:cs typeface="Times New Roman" panose="02020603050405020304" pitchFamily="18" charset="0"/>
                      </a:rPr>
                      <m:t>𝜔</m:t>
                    </m:r>
                  </m:oMath>
                </a14:m>
                <a:r>
                  <a:rPr lang="en-US" altLang="zh-CN" sz="1800" kern="0" dirty="0">
                    <a:effectLst/>
                    <a:latin typeface="Times New Roman" panose="02020603050405020304" pitchFamily="18" charset="0"/>
                    <a:ea typeface="黑体" panose="02010609060101010101" pitchFamily="49" charset="-122"/>
                    <a:cs typeface="Times New Roman" panose="02020603050405020304" pitchFamily="18" charset="0"/>
                  </a:rPr>
                  <a:t> couplings is a rational function. For the </a:t>
                </a:r>
                <a14:m>
                  <m:oMath xmlns:m="http://schemas.openxmlformats.org/officeDocument/2006/math">
                    <m:r>
                      <a:rPr lang="en-US" altLang="zh-CN" sz="1800" i="1" kern="0">
                        <a:effectLst/>
                        <a:latin typeface="Cambria Math" panose="02040503050406030204" pitchFamily="18" charset="0"/>
                        <a:ea typeface="黑体" panose="02010609060101010101" pitchFamily="49" charset="-122"/>
                        <a:cs typeface="Times New Roman" panose="02020603050405020304" pitchFamily="18" charset="0"/>
                      </a:rPr>
                      <m:t>𝜌</m:t>
                    </m:r>
                  </m:oMath>
                </a14:m>
                <a:r>
                  <a:rPr lang="en-US" altLang="zh-CN" sz="1800" kern="0" dirty="0">
                    <a:effectLst/>
                    <a:latin typeface="Times New Roman" panose="02020603050405020304" pitchFamily="18" charset="0"/>
                    <a:ea typeface="黑体" panose="02010609060101010101" pitchFamily="49" charset="-122"/>
                    <a:cs typeface="Times New Roman" panose="02020603050405020304" pitchFamily="18" charset="0"/>
                  </a:rPr>
                  <a:t> meson, we choose a simple exponential form.</a:t>
                </a:r>
                <a:r>
                  <a:rPr lang="en-US" altLang="zh-CN" sz="1800" kern="0" dirty="0">
                    <a:effectLst/>
                    <a:latin typeface="Times New Roman" panose="02020603050405020304" pitchFamily="18" charset="0"/>
                    <a:ea typeface="宋体" panose="02010600030101010101" pitchFamily="2" charset="-122"/>
                    <a:cs typeface="Times New Roman" panose="02020603050405020304" pitchFamily="18" charset="0"/>
                  </a:rPr>
                  <a:t> These conditions are used to reduce the number of free parameters in the rational function.</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355600" algn="just">
                  <a:lnSpc>
                    <a:spcPts val="2400"/>
                  </a:lnSpc>
                </a:pPr>
                <a:r>
                  <a:rPr lang="en-US" altLang="zh-CN" sz="1800" kern="0" dirty="0">
                    <a:effectLst/>
                    <a:latin typeface="Times New Roman" panose="02020603050405020304" pitchFamily="18" charset="0"/>
                    <a:ea typeface="黑体" panose="02010609060101010101" pitchFamily="49" charset="-122"/>
                    <a:cs typeface="Times New Roman" panose="02020603050405020304" pitchFamily="18" charset="0"/>
                  </a:rPr>
                  <a:t>In the </a:t>
                </a:r>
                <a:r>
                  <a:rPr lang="en-US" altLang="zh-CN" sz="1800" b="1" kern="0" dirty="0">
                    <a:effectLst/>
                    <a:latin typeface="Times New Roman" panose="02020603050405020304" pitchFamily="18" charset="0"/>
                    <a:ea typeface="黑体" panose="02010609060101010101" pitchFamily="49" charset="-122"/>
                    <a:cs typeface="Times New Roman" panose="02020603050405020304" pitchFamily="18" charset="0"/>
                  </a:rPr>
                  <a:t>mean-field approximation</a:t>
                </a:r>
                <a:r>
                  <a:rPr lang="en-US" altLang="zh-CN" sz="1800" kern="0" dirty="0">
                    <a:effectLst/>
                    <a:latin typeface="Times New Roman" panose="02020603050405020304" pitchFamily="18" charset="0"/>
                    <a:ea typeface="黑体" panose="02010609060101010101" pitchFamily="49" charset="-122"/>
                    <a:cs typeface="Times New Roman" panose="02020603050405020304" pitchFamily="18" charset="0"/>
                  </a:rPr>
                  <a:t>, </a:t>
                </a:r>
                <a:r>
                  <a:rPr lang="en-US" altLang="zh-CN" sz="1800" b="1" kern="0" dirty="0">
                    <a:effectLst/>
                    <a:latin typeface="Times New Roman" panose="02020603050405020304" pitchFamily="18" charset="0"/>
                    <a:ea typeface="黑体" panose="02010609060101010101" pitchFamily="49" charset="-122"/>
                    <a:cs typeface="Times New Roman" panose="02020603050405020304" pitchFamily="18" charset="0"/>
                  </a:rPr>
                  <a:t>the meson and nucleon field operators are replaced by</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sz="1800" b="1" kern="0" dirty="0">
                    <a:effectLst/>
                    <a:latin typeface="Times New Roman" panose="02020603050405020304" pitchFamily="18" charset="0"/>
                    <a:ea typeface="黑体" panose="02010609060101010101" pitchFamily="49" charset="-122"/>
                    <a:cs typeface="Times New Roman" panose="02020603050405020304" pitchFamily="18" charset="0"/>
                  </a:rPr>
                  <a:t>their expectation values</a:t>
                </a:r>
                <a:r>
                  <a:rPr lang="en-US" altLang="zh-CN" sz="1800" kern="0" dirty="0">
                    <a:effectLst/>
                    <a:latin typeface="Times New Roman" panose="02020603050405020304" pitchFamily="18" charset="0"/>
                    <a:ea typeface="黑体" panose="02010609060101010101" pitchFamily="49" charset="-122"/>
                    <a:cs typeface="Times New Roman" panose="02020603050405020304" pitchFamily="18" charset="0"/>
                  </a:rPr>
                  <a:t>. </a:t>
                </a:r>
                <a:endParaRPr lang="zh-CN" altLang="en-US" dirty="0"/>
              </a:p>
            </p:txBody>
          </p:sp>
        </mc:Choice>
        <mc:Fallback xmlns="">
          <p:sp>
            <p:nvSpPr>
              <p:cNvPr id="3" name="备注占位符 2"/>
              <p:cNvSpPr>
                <a:spLocks noGrp="1"/>
              </p:cNvSpPr>
              <p:nvPr>
                <p:ph type="body" idx="1"/>
              </p:nvPr>
            </p:nvSpPr>
            <p:spPr/>
            <p:txBody>
              <a:bodyPr/>
              <a:lstStyle/>
              <a:p>
                <a:pPr indent="356870" algn="just">
                  <a:lnSpc>
                    <a:spcPts val="2400"/>
                  </a:lnSpc>
                </a:pPr>
                <a:r>
                  <a:rPr lang="en-US" altLang="zh-CN" sz="1800" b="1" kern="0" dirty="0">
                    <a:effectLst/>
                    <a:latin typeface="Times New Roman" panose="02020603050405020304" pitchFamily="18" charset="0"/>
                    <a:ea typeface="黑体" panose="02010609060101010101" pitchFamily="49" charset="-122"/>
                    <a:cs typeface="Times New Roman" panose="02020603050405020304" pitchFamily="18" charset="0"/>
                  </a:rPr>
                  <a:t>In this model, nucleons interact with each other through exchanging mesons, and coupling can be determined by fitting properties of nuclear matter or finite nuclei.</a:t>
                </a:r>
                <a:r>
                  <a:rPr lang="en-US" altLang="zh-CN" sz="1800" kern="0" dirty="0">
                    <a:effectLst/>
                    <a:latin typeface="Times New Roman" panose="02020603050405020304" pitchFamily="18" charset="0"/>
                    <a:ea typeface="黑体" panose="02010609060101010101" pitchFamily="49" charset="-122"/>
                    <a:cs typeface="Times New Roman" panose="02020603050405020304" pitchFamily="18" charset="0"/>
                  </a:rPr>
                  <a:t> </a:t>
                </a:r>
                <a:r>
                  <a:rPr lang="en-US" altLang="zh-CN" sz="1800" i="0" kern="0">
                    <a:effectLst/>
                    <a:latin typeface="Cambria Math" panose="02040503050406030204" pitchFamily="18" charset="0"/>
                    <a:ea typeface="黑体" panose="02010609060101010101" pitchFamily="49" charset="-122"/>
                    <a:cs typeface="Times New Roman" panose="02020603050405020304" pitchFamily="18" charset="0"/>
                  </a:rPr>
                  <a:t>𝜎</a:t>
                </a:r>
                <a:r>
                  <a:rPr lang="en-US" altLang="zh-CN" sz="1800" kern="0" dirty="0">
                    <a:effectLst/>
                    <a:latin typeface="Times New Roman" panose="02020603050405020304" pitchFamily="18" charset="0"/>
                    <a:ea typeface="黑体" panose="02010609060101010101" pitchFamily="49" charset="-122"/>
                    <a:cs typeface="Times New Roman" panose="02020603050405020304" pitchFamily="18" charset="0"/>
                  </a:rPr>
                  <a:t> and </a:t>
                </a:r>
                <a:r>
                  <a:rPr lang="en-US" altLang="zh-CN" sz="1800" i="0" kern="0">
                    <a:effectLst/>
                    <a:latin typeface="Cambria Math" panose="02040503050406030204" pitchFamily="18" charset="0"/>
                    <a:ea typeface="黑体" panose="02010609060101010101" pitchFamily="49" charset="-122"/>
                    <a:cs typeface="Times New Roman" panose="02020603050405020304" pitchFamily="18" charset="0"/>
                  </a:rPr>
                  <a:t>𝜔</a:t>
                </a:r>
                <a:r>
                  <a:rPr lang="en-US" altLang="zh-CN" sz="1800" kern="0" dirty="0">
                    <a:effectLst/>
                    <a:latin typeface="Times New Roman" panose="02020603050405020304" pitchFamily="18" charset="0"/>
                    <a:ea typeface="黑体" panose="02010609060101010101" pitchFamily="49" charset="-122"/>
                    <a:cs typeface="Times New Roman" panose="02020603050405020304" pitchFamily="18" charset="0"/>
                  </a:rPr>
                  <a:t> mesons are introduced to produce </a:t>
                </a:r>
                <a:r>
                  <a:rPr lang="en-US" altLang="zh-CN" sz="1800" b="1" kern="0" dirty="0">
                    <a:effectLst/>
                    <a:latin typeface="Times New Roman" panose="02020603050405020304" pitchFamily="18" charset="0"/>
                    <a:ea typeface="黑体" panose="02010609060101010101" pitchFamily="49" charset="-122"/>
                    <a:cs typeface="Times New Roman" panose="02020603050405020304" pitchFamily="18" charset="0"/>
                  </a:rPr>
                  <a:t>attractive scalar fields</a:t>
                </a:r>
                <a:r>
                  <a:rPr lang="en-US" altLang="zh-CN" sz="1800" kern="0" dirty="0">
                    <a:effectLst/>
                    <a:latin typeface="Times New Roman" panose="02020603050405020304" pitchFamily="18" charset="0"/>
                    <a:ea typeface="黑体" panose="02010609060101010101" pitchFamily="49" charset="-122"/>
                    <a:cs typeface="Times New Roman" panose="02020603050405020304" pitchFamily="18" charset="0"/>
                  </a:rPr>
                  <a:t> and </a:t>
                </a:r>
                <a:r>
                  <a:rPr lang="en-US" altLang="zh-CN" sz="1800" b="1" kern="0" dirty="0">
                    <a:effectLst/>
                    <a:latin typeface="Times New Roman" panose="02020603050405020304" pitchFamily="18" charset="0"/>
                    <a:ea typeface="黑体" panose="02010609060101010101" pitchFamily="49" charset="-122"/>
                    <a:cs typeface="Times New Roman" panose="02020603050405020304" pitchFamily="18" charset="0"/>
                  </a:rPr>
                  <a:t>short-range repulsion, respectively</a:t>
                </a:r>
                <a:r>
                  <a:rPr lang="en-US" altLang="zh-CN" sz="1800" kern="0" dirty="0">
                    <a:effectLst/>
                    <a:latin typeface="Times New Roman" panose="02020603050405020304" pitchFamily="18" charset="0"/>
                    <a:ea typeface="黑体" panose="02010609060101010101" pitchFamily="49" charset="-122"/>
                    <a:cs typeface="Times New Roman" panose="02020603050405020304" pitchFamily="18" charset="0"/>
                  </a:rPr>
                  <a:t>. and </a:t>
                </a:r>
                <a:r>
                  <a:rPr lang="en-US" altLang="zh-CN" sz="1800" i="0" kern="0">
                    <a:effectLst/>
                    <a:latin typeface="Cambria Math" panose="02040503050406030204" pitchFamily="18" charset="0"/>
                    <a:ea typeface="黑体" panose="02010609060101010101" pitchFamily="49" charset="-122"/>
                    <a:cs typeface="Times New Roman" panose="02020603050405020304" pitchFamily="18" charset="0"/>
                  </a:rPr>
                  <a:t>𝜌</a:t>
                </a:r>
                <a:r>
                  <a:rPr lang="en-US" altLang="zh-CN" sz="1800" kern="0" dirty="0">
                    <a:effectLst/>
                    <a:latin typeface="Times New Roman" panose="02020603050405020304" pitchFamily="18" charset="0"/>
                    <a:ea typeface="黑体" panose="02010609060101010101" pitchFamily="49" charset="-122"/>
                    <a:cs typeface="Times New Roman" panose="02020603050405020304" pitchFamily="18" charset="0"/>
                  </a:rPr>
                  <a:t> meson is used to describe the isospin. Then nonlinear (NL) self-interactions and other mesons, like delta meson, are subsequently introduced.</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356870" algn="just">
                  <a:lnSpc>
                    <a:spcPts val="2400"/>
                  </a:lnSpc>
                </a:pPr>
                <a:r>
                  <a:rPr lang="en-US" altLang="zh-CN" sz="1800" b="1" kern="0" dirty="0">
                    <a:effectLst/>
                    <a:latin typeface="Times New Roman" panose="02020603050405020304" pitchFamily="18" charset="0"/>
                    <a:ea typeface="黑体" panose="02010609060101010101" pitchFamily="49" charset="-122"/>
                    <a:cs typeface="Times New Roman" panose="02020603050405020304" pitchFamily="18" charset="0"/>
                  </a:rPr>
                  <a:t>After that</a:t>
                </a:r>
                <a:r>
                  <a:rPr lang="en-US" altLang="zh-CN" sz="1800" kern="0" dirty="0">
                    <a:effectLst/>
                    <a:latin typeface="Times New Roman" panose="02020603050405020304" pitchFamily="18" charset="0"/>
                    <a:ea typeface="黑体" panose="02010609060101010101" pitchFamily="49" charset="-122"/>
                    <a:cs typeface="Times New Roman" panose="02020603050405020304" pitchFamily="18" charset="0"/>
                  </a:rPr>
                  <a:t>, someone proposed the density-dependent RMF models with reference to the Dirac-Bruckner theory of nuclear matter. At this point, the parameters of those nonlinear terms are contracted into density-dependent coupling constants.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356870" algn="just">
                  <a:lnSpc>
                    <a:spcPts val="2400"/>
                  </a:lnSpc>
                </a:pPr>
                <a:r>
                  <a:rPr lang="en-US" altLang="zh-CN" sz="1800" b="1" kern="0" dirty="0">
                    <a:effectLst/>
                    <a:latin typeface="Times New Roman" panose="02020603050405020304" pitchFamily="18" charset="0"/>
                    <a:ea typeface="黑体" panose="02010609060101010101" pitchFamily="49" charset="-122"/>
                    <a:cs typeface="Times New Roman" panose="02020603050405020304" pitchFamily="18" charset="0"/>
                  </a:rPr>
                  <a:t>The most common form</a:t>
                </a:r>
                <a:r>
                  <a:rPr lang="en-US" altLang="zh-CN" sz="1800" kern="0" dirty="0">
                    <a:effectLst/>
                    <a:latin typeface="Times New Roman" panose="02020603050405020304" pitchFamily="18" charset="0"/>
                    <a:ea typeface="黑体" panose="02010609060101010101" pitchFamily="49" charset="-122"/>
                    <a:cs typeface="Times New Roman" panose="02020603050405020304" pitchFamily="18" charset="0"/>
                  </a:rPr>
                  <a:t> for the </a:t>
                </a:r>
                <a:r>
                  <a:rPr lang="en-US" altLang="zh-CN" sz="1800" i="0" kern="0">
                    <a:effectLst/>
                    <a:latin typeface="Cambria Math" panose="02040503050406030204" pitchFamily="18" charset="0"/>
                    <a:ea typeface="黑体" panose="02010609060101010101" pitchFamily="49" charset="-122"/>
                    <a:cs typeface="Times New Roman" panose="02020603050405020304" pitchFamily="18" charset="0"/>
                  </a:rPr>
                  <a:t>𝜎</a:t>
                </a:r>
                <a:r>
                  <a:rPr lang="en-US" altLang="zh-CN" sz="1800" kern="0" dirty="0">
                    <a:effectLst/>
                    <a:latin typeface="Times New Roman" panose="02020603050405020304" pitchFamily="18" charset="0"/>
                    <a:ea typeface="黑体" panose="02010609060101010101" pitchFamily="49" charset="-122"/>
                    <a:cs typeface="Times New Roman" panose="02020603050405020304" pitchFamily="18" charset="0"/>
                  </a:rPr>
                  <a:t> and </a:t>
                </a:r>
                <a:r>
                  <a:rPr lang="en-US" altLang="zh-CN" sz="1800" i="0" kern="0">
                    <a:effectLst/>
                    <a:latin typeface="Cambria Math" panose="02040503050406030204" pitchFamily="18" charset="0"/>
                    <a:ea typeface="黑体" panose="02010609060101010101" pitchFamily="49" charset="-122"/>
                    <a:cs typeface="Times New Roman" panose="02020603050405020304" pitchFamily="18" charset="0"/>
                  </a:rPr>
                  <a:t>𝜔</a:t>
                </a:r>
                <a:r>
                  <a:rPr lang="en-US" altLang="zh-CN" sz="1800" kern="0" dirty="0">
                    <a:effectLst/>
                    <a:latin typeface="Times New Roman" panose="02020603050405020304" pitchFamily="18" charset="0"/>
                    <a:ea typeface="黑体" panose="02010609060101010101" pitchFamily="49" charset="-122"/>
                    <a:cs typeface="Times New Roman" panose="02020603050405020304" pitchFamily="18" charset="0"/>
                  </a:rPr>
                  <a:t> couplings is a rational function. For the </a:t>
                </a:r>
                <a:r>
                  <a:rPr lang="en-US" altLang="zh-CN" sz="1800" i="0" kern="0">
                    <a:effectLst/>
                    <a:latin typeface="Cambria Math" panose="02040503050406030204" pitchFamily="18" charset="0"/>
                    <a:ea typeface="黑体" panose="02010609060101010101" pitchFamily="49" charset="-122"/>
                    <a:cs typeface="Times New Roman" panose="02020603050405020304" pitchFamily="18" charset="0"/>
                  </a:rPr>
                  <a:t>𝜌</a:t>
                </a:r>
                <a:r>
                  <a:rPr lang="en-US" altLang="zh-CN" sz="1800" kern="0" dirty="0">
                    <a:effectLst/>
                    <a:latin typeface="Times New Roman" panose="02020603050405020304" pitchFamily="18" charset="0"/>
                    <a:ea typeface="黑体" panose="02010609060101010101" pitchFamily="49" charset="-122"/>
                    <a:cs typeface="Times New Roman" panose="02020603050405020304" pitchFamily="18" charset="0"/>
                  </a:rPr>
                  <a:t> meson, we choose a simple exponential form.</a:t>
                </a:r>
                <a:r>
                  <a:rPr lang="en-US" altLang="zh-CN" sz="1800" kern="0" dirty="0">
                    <a:effectLst/>
                    <a:latin typeface="Times New Roman" panose="02020603050405020304" pitchFamily="18" charset="0"/>
                    <a:ea typeface="宋体" panose="02010600030101010101" pitchFamily="2" charset="-122"/>
                    <a:cs typeface="Times New Roman" panose="02020603050405020304" pitchFamily="18" charset="0"/>
                  </a:rPr>
                  <a:t> These conditions are used to reduce the number of free parameters in the rational function.</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355600" algn="just">
                  <a:lnSpc>
                    <a:spcPts val="2400"/>
                  </a:lnSpc>
                </a:pPr>
                <a:r>
                  <a:rPr lang="en-US" altLang="zh-CN" sz="1800" kern="0" dirty="0">
                    <a:effectLst/>
                    <a:latin typeface="Times New Roman" panose="02020603050405020304" pitchFamily="18" charset="0"/>
                    <a:ea typeface="黑体" panose="02010609060101010101" pitchFamily="49" charset="-122"/>
                    <a:cs typeface="Times New Roman" panose="02020603050405020304" pitchFamily="18" charset="0"/>
                  </a:rPr>
                  <a:t>In the </a:t>
                </a:r>
                <a:r>
                  <a:rPr lang="en-US" altLang="zh-CN" sz="1800" b="1" kern="0" dirty="0">
                    <a:effectLst/>
                    <a:latin typeface="Times New Roman" panose="02020603050405020304" pitchFamily="18" charset="0"/>
                    <a:ea typeface="黑体" panose="02010609060101010101" pitchFamily="49" charset="-122"/>
                    <a:cs typeface="Times New Roman" panose="02020603050405020304" pitchFamily="18" charset="0"/>
                  </a:rPr>
                  <a:t>mean-field approximation</a:t>
                </a:r>
                <a:r>
                  <a:rPr lang="en-US" altLang="zh-CN" sz="1800" kern="0" dirty="0">
                    <a:effectLst/>
                    <a:latin typeface="Times New Roman" panose="02020603050405020304" pitchFamily="18" charset="0"/>
                    <a:ea typeface="黑体" panose="02010609060101010101" pitchFamily="49" charset="-122"/>
                    <a:cs typeface="Times New Roman" panose="02020603050405020304" pitchFamily="18" charset="0"/>
                  </a:rPr>
                  <a:t>, </a:t>
                </a:r>
                <a:r>
                  <a:rPr lang="en-US" altLang="zh-CN" sz="1800" b="1" kern="0" dirty="0">
                    <a:effectLst/>
                    <a:latin typeface="Times New Roman" panose="02020603050405020304" pitchFamily="18" charset="0"/>
                    <a:ea typeface="黑体" panose="02010609060101010101" pitchFamily="49" charset="-122"/>
                    <a:cs typeface="Times New Roman" panose="02020603050405020304" pitchFamily="18" charset="0"/>
                  </a:rPr>
                  <a:t>the meson and nucleon field operators are replaced by</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sz="1800" b="1" kern="0" dirty="0">
                    <a:effectLst/>
                    <a:latin typeface="Times New Roman" panose="02020603050405020304" pitchFamily="18" charset="0"/>
                    <a:ea typeface="黑体" panose="02010609060101010101" pitchFamily="49" charset="-122"/>
                    <a:cs typeface="Times New Roman" panose="02020603050405020304" pitchFamily="18" charset="0"/>
                  </a:rPr>
                  <a:t>their expectation values</a:t>
                </a:r>
                <a:r>
                  <a:rPr lang="en-US" altLang="zh-CN" sz="1800" kern="0" dirty="0">
                    <a:effectLst/>
                    <a:latin typeface="Times New Roman" panose="02020603050405020304" pitchFamily="18" charset="0"/>
                    <a:ea typeface="黑体" panose="02010609060101010101" pitchFamily="49" charset="-122"/>
                    <a:cs typeface="Times New Roman" panose="02020603050405020304" pitchFamily="18" charset="0"/>
                  </a:rPr>
                  <a:t>. </a:t>
                </a:r>
                <a:endParaRPr lang="zh-CN" altLang="en-US" dirty="0"/>
              </a:p>
            </p:txBody>
          </p:sp>
        </mc:Fallback>
      </mc:AlternateContent>
      <p:sp>
        <p:nvSpPr>
          <p:cNvPr id="4" name="灯片编号占位符 3"/>
          <p:cNvSpPr>
            <a:spLocks noGrp="1"/>
          </p:cNvSpPr>
          <p:nvPr>
            <p:ph type="sldNum" sz="quarter" idx="5"/>
          </p:nvPr>
        </p:nvSpPr>
        <p:spPr/>
        <p:txBody>
          <a:bodyPr/>
          <a:lstStyle/>
          <a:p>
            <a:fld id="{EAD7E958-EF52-4FE4-8DD5-743C36876555}" type="slidenum">
              <a:rPr lang="zh-CN" altLang="en-US" smtClean="0"/>
              <a:t>6</a:t>
            </a:fld>
            <a:endParaRPr lang="zh-CN" altLang="en-US"/>
          </a:p>
        </p:txBody>
      </p:sp>
    </p:spTree>
    <p:extLst>
      <p:ext uri="{BB962C8B-B14F-4D97-AF65-F5344CB8AC3E}">
        <p14:creationId xmlns:p14="http://schemas.microsoft.com/office/powerpoint/2010/main" val="882284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355600" algn="just">
              <a:lnSpc>
                <a:spcPts val="2400"/>
              </a:lnSpc>
            </a:pPr>
            <a:r>
              <a:rPr lang="en-US" altLang="zh-CN" sz="1200" kern="0" dirty="0">
                <a:effectLst/>
                <a:latin typeface="Times New Roman" panose="02020603050405020304" pitchFamily="18" charset="0"/>
                <a:ea typeface="黑体" panose="02010609060101010101" pitchFamily="49" charset="-122"/>
                <a:cs typeface="Times New Roman" panose="02020603050405020304" pitchFamily="18" charset="0"/>
              </a:rPr>
              <a:t>Then the</a:t>
            </a:r>
            <a:r>
              <a:rPr lang="en-US" altLang="zh-CN" sz="1200" b="1" kern="0" dirty="0">
                <a:effectLst/>
                <a:latin typeface="Times New Roman" panose="02020603050405020304" pitchFamily="18" charset="0"/>
                <a:ea typeface="黑体" panose="02010609060101010101" pitchFamily="49" charset="-122"/>
                <a:cs typeface="Times New Roman" panose="02020603050405020304" pitchFamily="18" charset="0"/>
              </a:rPr>
              <a:t> equations of motion </a:t>
            </a:r>
            <a:r>
              <a:rPr lang="en-US" altLang="zh-CN" sz="1200" kern="0" dirty="0">
                <a:effectLst/>
                <a:latin typeface="Times New Roman" panose="02020603050405020304" pitchFamily="18" charset="0"/>
                <a:ea typeface="黑体" panose="02010609060101010101" pitchFamily="49" charset="-122"/>
                <a:cs typeface="Times New Roman" panose="02020603050405020304" pitchFamily="18" charset="0"/>
              </a:rPr>
              <a:t>can be greatly simplified, this is  for the nucleons and these are for the mesons. These equations can be solved self-consistently. Finally, we can have the </a:t>
            </a:r>
            <a:r>
              <a:rPr lang="en-US" altLang="zh-CN" sz="1200" b="1" kern="0" dirty="0">
                <a:effectLst/>
                <a:latin typeface="Times New Roman" panose="02020603050405020304" pitchFamily="18" charset="0"/>
                <a:ea typeface="黑体" panose="02010609060101010101" pitchFamily="49" charset="-122"/>
                <a:cs typeface="Times New Roman" panose="02020603050405020304" pitchFamily="18" charset="0"/>
              </a:rPr>
              <a:t>EOS of nuclear matter</a:t>
            </a:r>
            <a:r>
              <a:rPr lang="en-US" altLang="zh-CN" sz="1200" kern="0" dirty="0">
                <a:effectLst/>
                <a:latin typeface="Times New Roman" panose="02020603050405020304" pitchFamily="18" charset="0"/>
                <a:ea typeface="黑体" panose="02010609060101010101" pitchFamily="49" charset="-122"/>
                <a:cs typeface="Times New Roman" panose="02020603050405020304" pitchFamily="18" charset="0"/>
              </a:rPr>
              <a:t>, which is the relation between pressure and energy density.</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pPr indent="355600" algn="just">
              <a:lnSpc>
                <a:spcPts val="2400"/>
              </a:lnSpc>
            </a:pPr>
            <a:r>
              <a:rPr lang="en-US" altLang="zh-CN" sz="1200" kern="0" dirty="0">
                <a:effectLst/>
                <a:latin typeface="Times New Roman" panose="02020603050405020304" pitchFamily="18" charset="0"/>
                <a:ea typeface="黑体" panose="02010609060101010101" pitchFamily="49" charset="-122"/>
                <a:cs typeface="Times New Roman" panose="02020603050405020304" pitchFamily="18" charset="0"/>
              </a:rPr>
              <a:t>The formalism can be applied to neutron-star matter, we assume that neutron-star matter consists of neutrons, protons, electrons, and muons which are undergoing β decay until the particles reach β equilibrium. So the neutron star matter should satisfy the beta equilibrium condition. Moreover, the charge neutrality of the system is another condition.</a:t>
            </a:r>
            <a:endParaRPr lang="zh-CN" altLang="zh-CN" sz="12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EAD7E958-EF52-4FE4-8DD5-743C36876555}" type="slidenum">
              <a:rPr lang="zh-CN" altLang="en-US" smtClean="0"/>
              <a:t>7</a:t>
            </a:fld>
            <a:endParaRPr lang="zh-CN" altLang="en-US"/>
          </a:p>
        </p:txBody>
      </p:sp>
    </p:spTree>
    <p:extLst>
      <p:ext uri="{BB962C8B-B14F-4D97-AF65-F5344CB8AC3E}">
        <p14:creationId xmlns:p14="http://schemas.microsoft.com/office/powerpoint/2010/main" val="1042709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800" dirty="0">
                <a:effectLst/>
                <a:latin typeface="Times New Roman" panose="02020603050405020304" pitchFamily="18" charset="0"/>
                <a:ea typeface="黑体" panose="02010609060101010101" pitchFamily="49" charset="-122"/>
              </a:rPr>
              <a:t>Then we use the DDRMF theory to study the properties of nuclear matter and neutron stars.</a:t>
            </a:r>
            <a:endParaRPr lang="zh-CN" altLang="en-US" dirty="0"/>
          </a:p>
        </p:txBody>
      </p:sp>
      <p:sp>
        <p:nvSpPr>
          <p:cNvPr id="4" name="灯片编号占位符 3"/>
          <p:cNvSpPr>
            <a:spLocks noGrp="1"/>
          </p:cNvSpPr>
          <p:nvPr>
            <p:ph type="sldNum" sz="quarter" idx="5"/>
          </p:nvPr>
        </p:nvSpPr>
        <p:spPr/>
        <p:txBody>
          <a:bodyPr/>
          <a:lstStyle/>
          <a:p>
            <a:fld id="{EAD7E958-EF52-4FE4-8DD5-743C36876555}" type="slidenum">
              <a:rPr lang="zh-CN" altLang="en-US" smtClean="0"/>
              <a:t>8</a:t>
            </a:fld>
            <a:endParaRPr lang="zh-CN" altLang="en-US"/>
          </a:p>
        </p:txBody>
      </p:sp>
    </p:spTree>
    <p:extLst>
      <p:ext uri="{BB962C8B-B14F-4D97-AF65-F5344CB8AC3E}">
        <p14:creationId xmlns:p14="http://schemas.microsoft.com/office/powerpoint/2010/main" val="1984663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355600" algn="just">
              <a:lnSpc>
                <a:spcPts val="2400"/>
              </a:lnSpc>
            </a:pPr>
            <a:r>
              <a:rPr lang="en-US" altLang="zh-CN" sz="1800" kern="0" dirty="0">
                <a:effectLst/>
                <a:latin typeface="Times New Roman" panose="02020603050405020304" pitchFamily="18" charset="0"/>
                <a:ea typeface="黑体" panose="02010609060101010101" pitchFamily="49" charset="-122"/>
                <a:cs typeface="Times New Roman" panose="02020603050405020304" pitchFamily="18" charset="0"/>
              </a:rPr>
              <a:t>We choose 8 different DDRMF parameter sets.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355600" algn="just">
              <a:lnSpc>
                <a:spcPts val="2400"/>
              </a:lnSpc>
            </a:pPr>
            <a:r>
              <a:rPr lang="en-US" altLang="zh-CN" sz="1800" kern="0" dirty="0">
                <a:effectLst/>
                <a:latin typeface="Times New Roman" panose="02020603050405020304" pitchFamily="18" charset="0"/>
                <a:ea typeface="黑体" panose="02010609060101010101" pitchFamily="49" charset="-122"/>
                <a:cs typeface="Times New Roman" panose="02020603050405020304" pitchFamily="18" charset="0"/>
              </a:rPr>
              <a:t>1</a:t>
            </a:r>
            <a:r>
              <a:rPr lang="zh-CN" altLang="zh-CN" sz="1800" kern="0" dirty="0">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This picture shows the density-dependent behaviors of these coupling constants. 2</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These five parameter sets can produce stronger sigma and omega couplings. </a:t>
            </a:r>
            <a:r>
              <a:rPr lang="en-US" altLang="zh-CN" sz="1800" b="1" kern="0" dirty="0">
                <a:effectLst/>
                <a:latin typeface="Times New Roman" panose="02020603050405020304" pitchFamily="18" charset="0"/>
                <a:ea typeface="黑体" panose="02010609060101010101" pitchFamily="49" charset="-122"/>
                <a:cs typeface="Times New Roman" panose="02020603050405020304" pitchFamily="18" charset="0"/>
              </a:rPr>
              <a:t>But they are very small in DDVT and DDVTD sets, the tensor couplings between vector mesons and nucleons were considered when fitting the properties of finite nuclei. </a:t>
            </a:r>
            <a:r>
              <a:rPr lang="en-US" altLang="zh-CN" sz="1800" b="1" u="sng" kern="100" dirty="0">
                <a:effectLst/>
                <a:latin typeface="Times New Roman" panose="02020603050405020304" pitchFamily="18" charset="0"/>
                <a:ea typeface="宋体" panose="02010600030101010101" pitchFamily="2" charset="-122"/>
                <a:cs typeface="Times New Roman" panose="02020603050405020304" pitchFamily="18" charset="0"/>
              </a:rPr>
              <a:t>The ρ meson coupling vanishes at very high density because of the exponential form couplings.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EAD7E958-EF52-4FE4-8DD5-743C36876555}" type="slidenum">
              <a:rPr lang="zh-CN" altLang="en-US" smtClean="0"/>
              <a:t>9</a:t>
            </a:fld>
            <a:endParaRPr lang="zh-CN" altLang="en-US"/>
          </a:p>
        </p:txBody>
      </p:sp>
    </p:spTree>
    <p:extLst>
      <p:ext uri="{BB962C8B-B14F-4D97-AF65-F5344CB8AC3E}">
        <p14:creationId xmlns:p14="http://schemas.microsoft.com/office/powerpoint/2010/main" val="271842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45BB5A3-678F-402A-A69E-A13DC60C4B02}" type="datetime1">
              <a:rPr lang="zh-CN" altLang="en-US" smtClean="0"/>
              <a:t>2023/9/24</a:t>
            </a:fld>
            <a:endParaRPr lang="zh-CN" altLang="en-US"/>
          </a:p>
        </p:txBody>
      </p:sp>
      <p:sp>
        <p:nvSpPr>
          <p:cNvPr id="5" name="页脚占位符 4"/>
          <p:cNvSpPr>
            <a:spLocks noGrp="1"/>
          </p:cNvSpPr>
          <p:nvPr>
            <p:ph type="ftr" sz="quarter" idx="11"/>
          </p:nvPr>
        </p:nvSpPr>
        <p:spPr/>
        <p:txBody>
          <a:bodyPr/>
          <a:lstStyle/>
          <a:p>
            <a:r>
              <a:rPr lang="en-US" altLang="zh-CN"/>
              <a:t>Kaixuan Huang</a:t>
            </a:r>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B1EB938-18D1-46E9-B3D9-548E90827EA6}" type="datetime1">
              <a:rPr lang="zh-CN" altLang="en-US" smtClean="0"/>
              <a:t>2023/9/24</a:t>
            </a:fld>
            <a:endParaRPr lang="zh-CN" altLang="en-US"/>
          </a:p>
        </p:txBody>
      </p:sp>
      <p:sp>
        <p:nvSpPr>
          <p:cNvPr id="5" name="页脚占位符 4"/>
          <p:cNvSpPr>
            <a:spLocks noGrp="1"/>
          </p:cNvSpPr>
          <p:nvPr>
            <p:ph type="ftr" sz="quarter" idx="11"/>
          </p:nvPr>
        </p:nvSpPr>
        <p:spPr/>
        <p:txBody>
          <a:bodyPr/>
          <a:lstStyle/>
          <a:p>
            <a:r>
              <a:rPr lang="en-US" altLang="zh-CN"/>
              <a:t>Kaixuan Huang</a:t>
            </a:r>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8AB52FC-98F3-423C-B7C8-C695E47FDB78}" type="datetime1">
              <a:rPr lang="zh-CN" altLang="en-US" smtClean="0"/>
              <a:t>2023/9/24</a:t>
            </a:fld>
            <a:endParaRPr lang="zh-CN" altLang="en-US"/>
          </a:p>
        </p:txBody>
      </p:sp>
      <p:sp>
        <p:nvSpPr>
          <p:cNvPr id="5" name="页脚占位符 4"/>
          <p:cNvSpPr>
            <a:spLocks noGrp="1"/>
          </p:cNvSpPr>
          <p:nvPr>
            <p:ph type="ftr" sz="quarter" idx="11"/>
          </p:nvPr>
        </p:nvSpPr>
        <p:spPr/>
        <p:txBody>
          <a:bodyPr/>
          <a:lstStyle/>
          <a:p>
            <a:r>
              <a:rPr lang="en-US" altLang="zh-CN"/>
              <a:t>Kaixuan Huang</a:t>
            </a:r>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B938730-8273-4223-96AF-23A6BC96B045}" type="datetime1">
              <a:rPr lang="zh-CN" altLang="en-US" smtClean="0"/>
              <a:t>2023/9/24</a:t>
            </a:fld>
            <a:endParaRPr lang="zh-CN" altLang="en-US"/>
          </a:p>
        </p:txBody>
      </p:sp>
      <p:sp>
        <p:nvSpPr>
          <p:cNvPr id="5" name="页脚占位符 4"/>
          <p:cNvSpPr>
            <a:spLocks noGrp="1"/>
          </p:cNvSpPr>
          <p:nvPr>
            <p:ph type="ftr" sz="quarter" idx="11"/>
          </p:nvPr>
        </p:nvSpPr>
        <p:spPr/>
        <p:txBody>
          <a:bodyPr/>
          <a:lstStyle/>
          <a:p>
            <a:r>
              <a:rPr lang="en-US" altLang="zh-CN"/>
              <a:t>Kaixuan Huang</a:t>
            </a:r>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C58D748-F9FB-4FE9-87C2-7672606740A4}" type="datetime1">
              <a:rPr lang="zh-CN" altLang="en-US" smtClean="0"/>
              <a:t>2023/9/24</a:t>
            </a:fld>
            <a:endParaRPr lang="zh-CN" altLang="en-US"/>
          </a:p>
        </p:txBody>
      </p:sp>
      <p:sp>
        <p:nvSpPr>
          <p:cNvPr id="5" name="页脚占位符 4"/>
          <p:cNvSpPr>
            <a:spLocks noGrp="1"/>
          </p:cNvSpPr>
          <p:nvPr>
            <p:ph type="ftr" sz="quarter" idx="11"/>
          </p:nvPr>
        </p:nvSpPr>
        <p:spPr/>
        <p:txBody>
          <a:bodyPr/>
          <a:lstStyle/>
          <a:p>
            <a:r>
              <a:rPr lang="en-US" altLang="zh-CN"/>
              <a:t>Kaixuan Huang</a:t>
            </a:r>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9B3F9BA-25DA-42A0-ACF0-C9B5390425ED}" type="datetime1">
              <a:rPr lang="zh-CN" altLang="en-US" smtClean="0"/>
              <a:t>2023/9/24</a:t>
            </a:fld>
            <a:endParaRPr lang="zh-CN" altLang="en-US"/>
          </a:p>
        </p:txBody>
      </p:sp>
      <p:sp>
        <p:nvSpPr>
          <p:cNvPr id="6" name="页脚占位符 5"/>
          <p:cNvSpPr>
            <a:spLocks noGrp="1"/>
          </p:cNvSpPr>
          <p:nvPr>
            <p:ph type="ftr" sz="quarter" idx="11"/>
          </p:nvPr>
        </p:nvSpPr>
        <p:spPr/>
        <p:txBody>
          <a:bodyPr/>
          <a:lstStyle/>
          <a:p>
            <a:r>
              <a:rPr lang="en-US" altLang="zh-CN"/>
              <a:t>Kaixuan Huang</a:t>
            </a:r>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7B592DF-5083-4D0F-937D-303A6DC993C4}" type="datetime1">
              <a:rPr lang="zh-CN" altLang="en-US" smtClean="0"/>
              <a:t>2023/9/24</a:t>
            </a:fld>
            <a:endParaRPr lang="zh-CN" altLang="en-US"/>
          </a:p>
        </p:txBody>
      </p:sp>
      <p:sp>
        <p:nvSpPr>
          <p:cNvPr id="8" name="页脚占位符 7"/>
          <p:cNvSpPr>
            <a:spLocks noGrp="1"/>
          </p:cNvSpPr>
          <p:nvPr>
            <p:ph type="ftr" sz="quarter" idx="11"/>
          </p:nvPr>
        </p:nvSpPr>
        <p:spPr/>
        <p:txBody>
          <a:bodyPr/>
          <a:lstStyle/>
          <a:p>
            <a:r>
              <a:rPr lang="en-US" altLang="zh-CN"/>
              <a:t>Kaixuan Huang</a:t>
            </a:r>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6606155-9D93-40FA-A46F-5D5A469FA2BC}" type="datetime1">
              <a:rPr lang="zh-CN" altLang="en-US" smtClean="0"/>
              <a:t>2023/9/24</a:t>
            </a:fld>
            <a:endParaRPr lang="zh-CN" altLang="en-US"/>
          </a:p>
        </p:txBody>
      </p:sp>
      <p:sp>
        <p:nvSpPr>
          <p:cNvPr id="4" name="页脚占位符 3"/>
          <p:cNvSpPr>
            <a:spLocks noGrp="1"/>
          </p:cNvSpPr>
          <p:nvPr>
            <p:ph type="ftr" sz="quarter" idx="11"/>
          </p:nvPr>
        </p:nvSpPr>
        <p:spPr/>
        <p:txBody>
          <a:bodyPr/>
          <a:lstStyle/>
          <a:p>
            <a:r>
              <a:rPr lang="en-US" altLang="zh-CN"/>
              <a:t>Kaixuan Huang</a:t>
            </a:r>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E1C013A-7483-4B48-AAD1-640E3430FB5F}" type="datetime1">
              <a:rPr lang="zh-CN" altLang="en-US" smtClean="0"/>
              <a:t>2023/9/24</a:t>
            </a:fld>
            <a:endParaRPr lang="zh-CN" altLang="en-US"/>
          </a:p>
        </p:txBody>
      </p:sp>
      <p:sp>
        <p:nvSpPr>
          <p:cNvPr id="3" name="页脚占位符 2"/>
          <p:cNvSpPr>
            <a:spLocks noGrp="1"/>
          </p:cNvSpPr>
          <p:nvPr>
            <p:ph type="ftr" sz="quarter" idx="11"/>
          </p:nvPr>
        </p:nvSpPr>
        <p:spPr/>
        <p:txBody>
          <a:bodyPr/>
          <a:lstStyle/>
          <a:p>
            <a:r>
              <a:rPr lang="en-US" altLang="zh-CN"/>
              <a:t>Kaixuan Huang</a:t>
            </a:r>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C3BDC76-49F9-4DFC-9EB4-1EE1A1F0CB9C}" type="datetime1">
              <a:rPr lang="zh-CN" altLang="en-US" smtClean="0"/>
              <a:t>2023/9/24</a:t>
            </a:fld>
            <a:endParaRPr lang="zh-CN" altLang="en-US"/>
          </a:p>
        </p:txBody>
      </p:sp>
      <p:sp>
        <p:nvSpPr>
          <p:cNvPr id="6" name="页脚占位符 5"/>
          <p:cNvSpPr>
            <a:spLocks noGrp="1"/>
          </p:cNvSpPr>
          <p:nvPr>
            <p:ph type="ftr" sz="quarter" idx="11"/>
          </p:nvPr>
        </p:nvSpPr>
        <p:spPr/>
        <p:txBody>
          <a:bodyPr/>
          <a:lstStyle/>
          <a:p>
            <a:r>
              <a:rPr lang="en-US" altLang="zh-CN"/>
              <a:t>Kaixuan Huang</a:t>
            </a:r>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4C3464B-0F5A-4F35-AB4D-F93AB52904C6}" type="datetime1">
              <a:rPr lang="zh-CN" altLang="en-US" smtClean="0"/>
              <a:t>2023/9/24</a:t>
            </a:fld>
            <a:endParaRPr lang="zh-CN" altLang="en-US"/>
          </a:p>
        </p:txBody>
      </p:sp>
      <p:sp>
        <p:nvSpPr>
          <p:cNvPr id="6" name="页脚占位符 5"/>
          <p:cNvSpPr>
            <a:spLocks noGrp="1"/>
          </p:cNvSpPr>
          <p:nvPr>
            <p:ph type="ftr" sz="quarter" idx="11"/>
          </p:nvPr>
        </p:nvSpPr>
        <p:spPr/>
        <p:txBody>
          <a:bodyPr/>
          <a:lstStyle/>
          <a:p>
            <a:r>
              <a:rPr lang="en-US" altLang="zh-CN"/>
              <a:t>Kaixuan Huang</a:t>
            </a:r>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8C692C-8AA1-4D6D-9D24-8DCE17638D2A}" type="datetime1">
              <a:rPr lang="zh-CN" altLang="en-US" smtClean="0"/>
              <a:t>2023/9/24</a:t>
            </a:fld>
            <a:endParaRPr lang="zh-CN" altLang="en-US"/>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a:t>Kaixuan Huang</a:t>
            </a:r>
            <a:endParaRPr lang="zh-CN" altLang="en-US"/>
          </a:p>
        </p:txBody>
      </p:sp>
      <p:sp>
        <p:nvSpPr>
          <p:cNvPr id="6" name="灯片编号占位符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7.pn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4.tmp"/><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6.png"/><Relationship Id="rId7"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54.tmp"/><Relationship Id="rId13" Type="http://schemas.openxmlformats.org/officeDocument/2006/relationships/image" Target="../media/image59.png"/><Relationship Id="rId3" Type="http://schemas.openxmlformats.org/officeDocument/2006/relationships/image" Target="../media/image7.png"/><Relationship Id="rId7" Type="http://schemas.openxmlformats.org/officeDocument/2006/relationships/image" Target="../media/image53.png"/><Relationship Id="rId12" Type="http://schemas.openxmlformats.org/officeDocument/2006/relationships/image" Target="../media/image58.png"/><Relationship Id="rId17" Type="http://schemas.openxmlformats.org/officeDocument/2006/relationships/image" Target="../media/image63.png"/><Relationship Id="rId2" Type="http://schemas.openxmlformats.org/officeDocument/2006/relationships/notesSlide" Target="../notesSlides/notesSlide14.xml"/><Relationship Id="rId16"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57.png"/><Relationship Id="rId5" Type="http://schemas.openxmlformats.org/officeDocument/2006/relationships/image" Target="../media/image52.png"/><Relationship Id="rId15" Type="http://schemas.openxmlformats.org/officeDocument/2006/relationships/image" Target="../media/image61.png"/><Relationship Id="rId10" Type="http://schemas.openxmlformats.org/officeDocument/2006/relationships/image" Target="../media/image56.png"/><Relationship Id="rId4" Type="http://schemas.openxmlformats.org/officeDocument/2006/relationships/image" Target="../media/image51.png"/><Relationship Id="rId9" Type="http://schemas.openxmlformats.org/officeDocument/2006/relationships/image" Target="../media/image55.png"/><Relationship Id="rId14" Type="http://schemas.openxmlformats.org/officeDocument/2006/relationships/image" Target="../media/image60.tmp"/></Relationships>
</file>

<file path=ppt/slides/_rels/slide1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7.png"/><Relationship Id="rId7" Type="http://schemas.openxmlformats.org/officeDocument/2006/relationships/image" Target="../media/image6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70.png"/><Relationship Id="rId10" Type="http://schemas.openxmlformats.org/officeDocument/2006/relationships/image" Target="../media/image71.png"/><Relationship Id="rId4" Type="http://schemas.openxmlformats.org/officeDocument/2006/relationships/image" Target="../media/image66.tmp"/><Relationship Id="rId9" Type="http://schemas.openxmlformats.org/officeDocument/2006/relationships/image" Target="../media/image69.tm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2.png"/><Relationship Id="rId7" Type="http://schemas.openxmlformats.org/officeDocument/2006/relationships/image" Target="../media/image7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tmp"/><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86.png"/><Relationship Id="rId3" Type="http://schemas.openxmlformats.org/officeDocument/2006/relationships/image" Target="../media/image77.png"/><Relationship Id="rId7" Type="http://schemas.openxmlformats.org/officeDocument/2006/relationships/image" Target="../media/image81.png"/><Relationship Id="rId12" Type="http://schemas.openxmlformats.org/officeDocument/2006/relationships/image" Target="../media/image85.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80.png"/><Relationship Id="rId11" Type="http://schemas.openxmlformats.org/officeDocument/2006/relationships/image" Target="../media/image84.png"/><Relationship Id="rId5" Type="http://schemas.openxmlformats.org/officeDocument/2006/relationships/image" Target="../media/image79.png"/><Relationship Id="rId10" Type="http://schemas.openxmlformats.org/officeDocument/2006/relationships/image" Target="../media/image83.png"/><Relationship Id="rId4" Type="http://schemas.openxmlformats.org/officeDocument/2006/relationships/image" Target="../media/image78.png"/><Relationship Id="rId9" Type="http://schemas.openxmlformats.org/officeDocument/2006/relationships/image" Target="../media/image22.png"/><Relationship Id="rId14" Type="http://schemas.openxmlformats.org/officeDocument/2006/relationships/image" Target="../media/image8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tmp"/><Relationship Id="rId13" Type="http://schemas.openxmlformats.org/officeDocument/2006/relationships/image" Target="../media/image13.tmp"/><Relationship Id="rId3" Type="http://schemas.openxmlformats.org/officeDocument/2006/relationships/image" Target="../media/image3.tmp"/><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tmp"/><Relationship Id="rId5" Type="http://schemas.openxmlformats.org/officeDocument/2006/relationships/image" Target="../media/image5.tmp"/><Relationship Id="rId10" Type="http://schemas.openxmlformats.org/officeDocument/2006/relationships/image" Target="../media/image10.tmp"/><Relationship Id="rId4" Type="http://schemas.openxmlformats.org/officeDocument/2006/relationships/image" Target="../media/image4.tmp"/><Relationship Id="rId9" Type="http://schemas.openxmlformats.org/officeDocument/2006/relationships/image" Target="../media/image9.tmp"/></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7.png"/><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png"/><Relationship Id="rId7" Type="http://schemas.openxmlformats.org/officeDocument/2006/relationships/image" Target="../media/image23.png"/><Relationship Id="rId12"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27.png"/><Relationship Id="rId5" Type="http://schemas.openxmlformats.org/officeDocument/2006/relationships/image" Target="../media/image22.png"/><Relationship Id="rId10" Type="http://schemas.openxmlformats.org/officeDocument/2006/relationships/image" Target="../media/image26.png"/><Relationship Id="rId4" Type="http://schemas.openxmlformats.org/officeDocument/2006/relationships/image" Target="../media/image32.pn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10.png"/><Relationship Id="rId12"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92752" y="2094066"/>
            <a:ext cx="8549453" cy="161582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zh-CN" sz="3250" b="1" dirty="0">
                <a:effectLst>
                  <a:outerShdw blurRad="38100" dist="38100" dir="2700000" algn="tl">
                    <a:srgbClr val="000000">
                      <a:alpha val="43137"/>
                    </a:srgbClr>
                  </a:outerShdw>
                </a:effectLst>
                <a:latin typeface="+mj-ea"/>
                <a:ea typeface="+mj-ea"/>
              </a:rPr>
              <a:t>Investigations on the equation of state of neutron star with density-dependent relativistic mean-field model</a:t>
            </a:r>
            <a:endParaRPr lang="zh-CN" altLang="en-US" sz="3250" b="1" dirty="0">
              <a:effectLst>
                <a:outerShdw blurRad="38100" dist="38100" dir="2700000" algn="tl">
                  <a:srgbClr val="000000">
                    <a:alpha val="43137"/>
                  </a:srgbClr>
                </a:outerShdw>
              </a:effectLst>
              <a:latin typeface="+mj-ea"/>
              <a:ea typeface="+mj-ea"/>
            </a:endParaRPr>
          </a:p>
        </p:txBody>
      </p:sp>
      <p:grpSp>
        <p:nvGrpSpPr>
          <p:cNvPr id="10" name="组合 9"/>
          <p:cNvGrpSpPr/>
          <p:nvPr/>
        </p:nvGrpSpPr>
        <p:grpSpPr>
          <a:xfrm>
            <a:off x="0" y="-1"/>
            <a:ext cx="9148520" cy="1337847"/>
            <a:chOff x="640801" y="581899"/>
            <a:chExt cx="10795327" cy="1602512"/>
          </a:xfrm>
        </p:grpSpPr>
        <p:pic>
          <p:nvPicPr>
            <p:cNvPr id="11" name="图片 10"/>
            <p:cNvPicPr>
              <a:picLocks noChangeAspect="1"/>
            </p:cNvPicPr>
            <p:nvPr/>
          </p:nvPicPr>
          <p:blipFill rotWithShape="1">
            <a:blip r:embed="rId3">
              <a:extLst>
                <a:ext uri="{28A0092B-C50C-407E-A947-70E740481C1C}">
                  <a14:useLocalDpi xmlns:a14="http://schemas.microsoft.com/office/drawing/2010/main" val="0"/>
                </a:ext>
              </a:extLst>
            </a:blip>
            <a:srcRect l="10263" t="3293" r="17695" b="6917"/>
            <a:stretch>
              <a:fillRect/>
            </a:stretch>
          </p:blipFill>
          <p:spPr>
            <a:xfrm>
              <a:off x="6035796" y="581899"/>
              <a:ext cx="5400332" cy="1602512"/>
            </a:xfrm>
            <a:prstGeom prst="rect">
              <a:avLst/>
            </a:prstGeom>
          </p:spPr>
        </p:pic>
        <p:pic>
          <p:nvPicPr>
            <p:cNvPr id="12" name="图片 11"/>
            <p:cNvPicPr>
              <a:picLocks noChangeAspect="1"/>
            </p:cNvPicPr>
            <p:nvPr/>
          </p:nvPicPr>
          <p:blipFill rotWithShape="1">
            <a:blip r:embed="rId4">
              <a:extLst>
                <a:ext uri="{28A0092B-C50C-407E-A947-70E740481C1C}">
                  <a14:useLocalDpi xmlns:a14="http://schemas.microsoft.com/office/drawing/2010/main" val="0"/>
                </a:ext>
              </a:extLst>
            </a:blip>
            <a:srcRect l="6714" t="24026" r="9127" b="30762"/>
            <a:stretch>
              <a:fillRect/>
            </a:stretch>
          </p:blipFill>
          <p:spPr>
            <a:xfrm>
              <a:off x="640801" y="581899"/>
              <a:ext cx="5394995" cy="1602512"/>
            </a:xfrm>
            <a:prstGeom prst="rect">
              <a:avLst/>
            </a:prstGeom>
          </p:spPr>
        </p:pic>
      </p:grpSp>
      <p:sp>
        <p:nvSpPr>
          <p:cNvPr id="18" name="副标题 2"/>
          <p:cNvSpPr>
            <a:spLocks noGrp="1"/>
          </p:cNvSpPr>
          <p:nvPr>
            <p:ph type="subTitle" idx="1"/>
          </p:nvPr>
        </p:nvSpPr>
        <p:spPr>
          <a:xfrm>
            <a:off x="1746611" y="4063971"/>
            <a:ext cx="5641734" cy="1902483"/>
          </a:xfrm>
        </p:spPr>
        <p:txBody>
          <a:bodyPr>
            <a:normAutofit/>
          </a:bodyPr>
          <a:lstStyle/>
          <a:p>
            <a:pPr>
              <a:lnSpc>
                <a:spcPct val="100000"/>
              </a:lnSpc>
            </a:pPr>
            <a:r>
              <a:rPr lang="en-US" altLang="zh-CN" b="1" dirty="0" err="1">
                <a:latin typeface="Verdana" panose="020B0604030504040204" pitchFamily="34" charset="0"/>
                <a:ea typeface="Verdana" panose="020B0604030504040204" pitchFamily="34" charset="0"/>
              </a:rPr>
              <a:t>Kaixuan</a:t>
            </a:r>
            <a:r>
              <a:rPr lang="en-US" altLang="zh-CN" b="1" dirty="0">
                <a:latin typeface="Verdana" panose="020B0604030504040204" pitchFamily="34" charset="0"/>
                <a:ea typeface="Verdana" panose="020B0604030504040204" pitchFamily="34" charset="0"/>
              </a:rPr>
              <a:t> Huang (</a:t>
            </a:r>
            <a:r>
              <a:rPr lang="zh-CN" altLang="en-US" b="1" dirty="0">
                <a:latin typeface="Verdana" panose="020B0604030504040204" pitchFamily="34" charset="0"/>
                <a:ea typeface="+mj-ea"/>
              </a:rPr>
              <a:t>黄开轩</a:t>
            </a:r>
            <a:r>
              <a:rPr lang="en-US" altLang="zh-CN" b="1" dirty="0">
                <a:latin typeface="Verdana" panose="020B0604030504040204" pitchFamily="34" charset="0"/>
                <a:ea typeface="Verdana" panose="020B0604030504040204" pitchFamily="34" charset="0"/>
              </a:rPr>
              <a:t>) </a:t>
            </a:r>
          </a:p>
          <a:p>
            <a:pPr>
              <a:lnSpc>
                <a:spcPct val="100000"/>
              </a:lnSpc>
            </a:pPr>
            <a:r>
              <a:rPr lang="en-US" altLang="zh-CN" sz="1800" i="0" dirty="0">
                <a:solidFill>
                  <a:srgbClr val="000000"/>
                </a:solidFill>
                <a:effectLst/>
                <a:latin typeface="Verdana" panose="020B0604030504040204" pitchFamily="34" charset="0"/>
                <a:ea typeface="Verdana" panose="020B0604030504040204" pitchFamily="34" charset="0"/>
              </a:rPr>
              <a:t>School of Physics, Nankai University,</a:t>
            </a:r>
            <a:r>
              <a:rPr lang="zh-CN" altLang="en-US" sz="1800" i="0" dirty="0">
                <a:solidFill>
                  <a:srgbClr val="000000"/>
                </a:solidFill>
                <a:effectLst/>
                <a:latin typeface="Verdana" panose="020B0604030504040204" pitchFamily="34" charset="0"/>
                <a:ea typeface="Verdana" panose="020B0604030504040204" pitchFamily="34" charset="0"/>
              </a:rPr>
              <a:t> </a:t>
            </a:r>
            <a:r>
              <a:rPr lang="en-US" altLang="zh-CN" sz="1800" i="0" dirty="0">
                <a:solidFill>
                  <a:srgbClr val="000000"/>
                </a:solidFill>
                <a:effectLst/>
                <a:latin typeface="Verdana" panose="020B0604030504040204" pitchFamily="34" charset="0"/>
                <a:ea typeface="Verdana" panose="020B0604030504040204" pitchFamily="34" charset="0"/>
              </a:rPr>
              <a:t>China</a:t>
            </a:r>
            <a:endParaRPr lang="en-US" altLang="zh-CN" sz="1800" i="0" u="sng" dirty="0">
              <a:solidFill>
                <a:srgbClr val="1D12FA"/>
              </a:solidFill>
              <a:effectLst/>
              <a:latin typeface="Verdana" panose="020B0604030504040204" pitchFamily="34" charset="0"/>
              <a:ea typeface="Verdana" panose="020B0604030504040204" pitchFamily="34" charset="0"/>
            </a:endParaRPr>
          </a:p>
          <a:p>
            <a:pPr>
              <a:lnSpc>
                <a:spcPct val="100000"/>
              </a:lnSpc>
            </a:pPr>
            <a:r>
              <a:rPr lang="en-US" altLang="zh-CN" sz="1800" u="sng" dirty="0">
                <a:solidFill>
                  <a:srgbClr val="1D12FA"/>
                </a:solidFill>
                <a:latin typeface="Verdana" panose="020B0604030504040204" pitchFamily="34" charset="0"/>
                <a:ea typeface="Verdana" panose="020B0604030504040204" pitchFamily="34" charset="0"/>
              </a:rPr>
              <a:t>huangkaixuan@mail.nankai.edu.cn</a:t>
            </a:r>
          </a:p>
        </p:txBody>
      </p:sp>
      <p:grpSp>
        <p:nvGrpSpPr>
          <p:cNvPr id="23" name="组合 22"/>
          <p:cNvGrpSpPr/>
          <p:nvPr/>
        </p:nvGrpSpPr>
        <p:grpSpPr>
          <a:xfrm>
            <a:off x="-4520" y="5975959"/>
            <a:ext cx="9144000" cy="892581"/>
            <a:chOff x="2632419" y="5797627"/>
            <a:chExt cx="4127500" cy="1055875"/>
          </a:xfrm>
        </p:grpSpPr>
        <p:sp>
          <p:nvSpPr>
            <p:cNvPr id="22" name="矩形 21"/>
            <p:cNvSpPr/>
            <p:nvPr/>
          </p:nvSpPr>
          <p:spPr>
            <a:xfrm>
              <a:off x="2632419" y="5797627"/>
              <a:ext cx="4127500" cy="1055875"/>
            </a:xfrm>
            <a:prstGeom prst="rect">
              <a:avLst/>
            </a:prstGeom>
            <a:solidFill>
              <a:srgbClr val="7E0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Verdana" panose="020B0604030504040204" pitchFamily="34" charset="0"/>
              </a:endParaRPr>
            </a:p>
          </p:txBody>
        </p:sp>
        <p:sp>
          <p:nvSpPr>
            <p:cNvPr id="21" name="文本框 20"/>
            <p:cNvSpPr txBox="1"/>
            <p:nvPr/>
          </p:nvSpPr>
          <p:spPr>
            <a:xfrm>
              <a:off x="3323221" y="5913922"/>
              <a:ext cx="2745895" cy="823283"/>
            </a:xfrm>
            <a:prstGeom prst="rect">
              <a:avLst/>
            </a:prstGeom>
            <a:noFill/>
          </p:spPr>
          <p:txBody>
            <a:bodyPr wrap="square">
              <a:spAutoFit/>
            </a:bodyPr>
            <a:lstStyle/>
            <a:p>
              <a:pPr algn="ctr">
                <a:lnSpc>
                  <a:spcPts val="2500"/>
                </a:lnSpc>
              </a:pPr>
              <a:r>
                <a:rPr lang="en-US" altLang="zh-CN" sz="1600" b="1" dirty="0">
                  <a:solidFill>
                    <a:schemeClr val="bg1"/>
                  </a:solidFill>
                  <a:latin typeface="Verdana" panose="020B0604030504040204" pitchFamily="34" charset="0"/>
                  <a:ea typeface="Verdana" panose="020B0604030504040204" pitchFamily="34" charset="0"/>
                </a:rPr>
                <a:t>Quarks and Compact Stars </a:t>
              </a:r>
            </a:p>
            <a:p>
              <a:pPr algn="ctr">
                <a:lnSpc>
                  <a:spcPts val="2500"/>
                </a:lnSpc>
              </a:pPr>
              <a:r>
                <a:rPr lang="en-US" altLang="zh-CN" sz="1600" b="1" dirty="0">
                  <a:solidFill>
                    <a:schemeClr val="bg1"/>
                  </a:solidFill>
                  <a:latin typeface="Verdana" panose="020B0604030504040204" pitchFamily="34" charset="0"/>
                  <a:ea typeface="Verdana" panose="020B0604030504040204" pitchFamily="34" charset="0"/>
                </a:rPr>
                <a:t>Sept. 23-26, 2023 @Yangzhou, China</a:t>
              </a:r>
              <a:endParaRPr lang="zh-CN" altLang="en-US" sz="1600" dirty="0">
                <a:solidFill>
                  <a:schemeClr val="bg1"/>
                </a:solidFill>
                <a:latin typeface="Verdana" panose="020B0604030504040204" pitchFamily="34" charset="0"/>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rotWithShape="1">
          <a:blip r:embed="rId3"/>
          <a:srcRect t="53227" r="49806" b="790"/>
          <a:stretch/>
        </p:blipFill>
        <p:spPr>
          <a:xfrm>
            <a:off x="43881" y="2978341"/>
            <a:ext cx="4441048" cy="2919527"/>
          </a:xfrm>
          <a:prstGeom prst="rect">
            <a:avLst/>
          </a:prstGeom>
        </p:spPr>
      </p:pic>
      <p:pic>
        <p:nvPicPr>
          <p:cNvPr id="46" name="图片 45">
            <a:extLst>
              <a:ext uri="{FF2B5EF4-FFF2-40B4-BE49-F238E27FC236}">
                <a16:creationId xmlns:a16="http://schemas.microsoft.com/office/drawing/2014/main" id="{3F48345A-237D-4FAE-AC61-D4FBC649D98F}"/>
              </a:ext>
            </a:extLst>
          </p:cNvPr>
          <p:cNvPicPr>
            <a:picLocks noChangeAspect="1"/>
          </p:cNvPicPr>
          <p:nvPr/>
        </p:nvPicPr>
        <p:blipFill rotWithShape="1">
          <a:blip r:embed="rId3"/>
          <a:srcRect l="23143" t="75877" r="65974" b="18372"/>
          <a:stretch/>
        </p:blipFill>
        <p:spPr>
          <a:xfrm>
            <a:off x="2930981" y="3218963"/>
            <a:ext cx="962898" cy="365116"/>
          </a:xfrm>
          <a:prstGeom prst="rect">
            <a:avLst/>
          </a:prstGeom>
        </p:spPr>
      </p:pic>
      <p:grpSp>
        <p:nvGrpSpPr>
          <p:cNvPr id="4" name="组合 3"/>
          <p:cNvGrpSpPr/>
          <p:nvPr/>
        </p:nvGrpSpPr>
        <p:grpSpPr>
          <a:xfrm>
            <a:off x="2264405" y="3001304"/>
            <a:ext cx="6307273" cy="3041014"/>
            <a:chOff x="-531213" y="1607889"/>
            <a:chExt cx="7327788" cy="3549425"/>
          </a:xfrm>
        </p:grpSpPr>
        <p:pic>
          <p:nvPicPr>
            <p:cNvPr id="47" name="图片 46"/>
            <p:cNvPicPr>
              <a:picLocks noChangeAspect="1"/>
            </p:cNvPicPr>
            <p:nvPr/>
          </p:nvPicPr>
          <p:blipFill rotWithShape="1">
            <a:blip r:embed="rId4">
              <a:extLst>
                <a:ext uri="{28A0092B-C50C-407E-A947-70E740481C1C}">
                  <a14:useLocalDpi xmlns:a14="http://schemas.microsoft.com/office/drawing/2010/main" val="0"/>
                </a:ext>
              </a:extLst>
            </a:blip>
            <a:srcRect l="4540" t="3571" r="4109" b="12318"/>
            <a:stretch>
              <a:fillRect/>
            </a:stretch>
          </p:blipFill>
          <p:spPr>
            <a:xfrm>
              <a:off x="2335359" y="1607889"/>
              <a:ext cx="4461216" cy="3549425"/>
            </a:xfrm>
            <a:prstGeom prst="rect">
              <a:avLst/>
            </a:prstGeom>
          </p:spPr>
        </p:pic>
        <p:sp>
          <p:nvSpPr>
            <p:cNvPr id="49" name="文本框 6"/>
            <p:cNvSpPr txBox="1"/>
            <p:nvPr/>
          </p:nvSpPr>
          <p:spPr>
            <a:xfrm>
              <a:off x="603589" y="3967633"/>
              <a:ext cx="1867513" cy="321689"/>
            </a:xfrm>
            <a:prstGeom prst="rect">
              <a:avLst/>
            </a:prstGeom>
            <a:noFill/>
            <a:ln w="22225">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zh-CN" sz="1400" b="1" dirty="0">
                  <a:solidFill>
                    <a:srgbClr val="2970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Softer group</a:t>
              </a:r>
              <a:endParaRPr lang="zh-CN" altLang="en-US" sz="1400" b="1" dirty="0">
                <a:solidFill>
                  <a:srgbClr val="2970FF"/>
                </a:solidFill>
                <a:effectLst>
                  <a:outerShdw blurRad="38100" dist="38100" dir="2700000" algn="tl">
                    <a:srgbClr val="000000">
                      <a:alpha val="43137"/>
                    </a:srgbClr>
                  </a:outerShdw>
                </a:effectLst>
                <a:latin typeface="Verdana" panose="020B0604030504040204" pitchFamily="34" charset="0"/>
              </a:endParaRPr>
            </a:p>
          </p:txBody>
        </p:sp>
        <p:sp>
          <p:nvSpPr>
            <p:cNvPr id="73" name="文本框 8">
              <a:extLst>
                <a:ext uri="{FF2B5EF4-FFF2-40B4-BE49-F238E27FC236}">
                  <a16:creationId xmlns:a16="http://schemas.microsoft.com/office/drawing/2014/main" id="{9BF0D24B-C148-43E6-956B-B8DDFAFD84B4}"/>
                </a:ext>
              </a:extLst>
            </p:cNvPr>
            <p:cNvSpPr txBox="1"/>
            <p:nvPr/>
          </p:nvSpPr>
          <p:spPr>
            <a:xfrm>
              <a:off x="4137705" y="3221272"/>
              <a:ext cx="2389854" cy="359233"/>
            </a:xfrm>
            <a:prstGeom prst="rect">
              <a:avLst/>
            </a:prstGeom>
            <a:noFill/>
            <a:ln w="12700">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zh-CN" sz="1400" b="1" kern="100" dirty="0">
                  <a:solidFill>
                    <a:schemeClr val="accent4">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heavy-ion collision</a:t>
              </a:r>
              <a:endParaRPr lang="zh-CN" altLang="en-US" sz="1100" b="1" dirty="0">
                <a:solidFill>
                  <a:schemeClr val="accent4">
                    <a:lumMod val="75000"/>
                  </a:schemeClr>
                </a:solidFill>
                <a:effectLst>
                  <a:outerShdw blurRad="38100" dist="38100" dir="2700000" algn="tl">
                    <a:srgbClr val="000000">
                      <a:alpha val="43137"/>
                    </a:srgbClr>
                  </a:outerShdw>
                </a:effectLst>
                <a:latin typeface="Verdana" panose="020B0604030504040204" pitchFamily="34" charset="0"/>
              </a:endParaRPr>
            </a:p>
          </p:txBody>
        </p:sp>
        <p:sp>
          <p:nvSpPr>
            <p:cNvPr id="51" name="文本框 8"/>
            <p:cNvSpPr txBox="1"/>
            <p:nvPr/>
          </p:nvSpPr>
          <p:spPr>
            <a:xfrm>
              <a:off x="-531213" y="1989660"/>
              <a:ext cx="1829911" cy="321689"/>
            </a:xfrm>
            <a:prstGeom prst="rect">
              <a:avLst/>
            </a:prstGeom>
            <a:noFill/>
            <a:ln w="12700">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zh-CN" sz="1400" b="1" dirty="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Stiffer group</a:t>
              </a:r>
              <a:endParaRPr lang="zh-CN" altLang="en-US" sz="1400" b="1" dirty="0">
                <a:solidFill>
                  <a:srgbClr val="FF0000"/>
                </a:solidFill>
                <a:effectLst>
                  <a:outerShdw blurRad="38100" dist="38100" dir="2700000" algn="tl">
                    <a:srgbClr val="000000">
                      <a:alpha val="43137"/>
                    </a:srgbClr>
                  </a:outerShdw>
                </a:effectLst>
                <a:latin typeface="Verdana" panose="020B0604030504040204" pitchFamily="34" charset="0"/>
              </a:endParaRPr>
            </a:p>
          </p:txBody>
        </p:sp>
      </p:grpSp>
      <p:grpSp>
        <p:nvGrpSpPr>
          <p:cNvPr id="30" name="组合 29"/>
          <p:cNvGrpSpPr/>
          <p:nvPr/>
        </p:nvGrpSpPr>
        <p:grpSpPr>
          <a:xfrm>
            <a:off x="0" y="114265"/>
            <a:ext cx="6843486" cy="461665"/>
            <a:chOff x="-534863" y="1542682"/>
            <a:chExt cx="6843486" cy="461665"/>
          </a:xfrm>
        </p:grpSpPr>
        <p:cxnSp>
          <p:nvCxnSpPr>
            <p:cNvPr id="31" name="MH_Other_1"/>
            <p:cNvCxnSpPr/>
            <p:nvPr/>
          </p:nvCxnSpPr>
          <p:spPr>
            <a:xfrm flipH="1">
              <a:off x="-534863" y="1957451"/>
              <a:ext cx="6843486" cy="17642"/>
            </a:xfrm>
            <a:prstGeom prst="line">
              <a:avLst/>
            </a:prstGeom>
            <a:ln w="25400">
              <a:gradFill flip="none" rotWithShape="1">
                <a:gsLst>
                  <a:gs pos="41000">
                    <a:srgbClr val="BB7DB3"/>
                  </a:gs>
                  <a:gs pos="0">
                    <a:schemeClr val="accent1">
                      <a:lumMod val="5000"/>
                      <a:lumOff val="95000"/>
                      <a:alpha val="0"/>
                    </a:schemeClr>
                  </a:gs>
                  <a:gs pos="100000">
                    <a:srgbClr val="7F0069"/>
                  </a:gs>
                </a:gsLst>
                <a:lin ang="0" scaled="1"/>
                <a:tileRect/>
              </a:gradFill>
              <a:prstDash val="solid"/>
              <a:headEnd type="none"/>
            </a:ln>
          </p:spPr>
          <p:style>
            <a:lnRef idx="1">
              <a:schemeClr val="accent1"/>
            </a:lnRef>
            <a:fillRef idx="0">
              <a:schemeClr val="accent1"/>
            </a:fillRef>
            <a:effectRef idx="0">
              <a:schemeClr val="accent1"/>
            </a:effectRef>
            <a:fontRef idx="minor">
              <a:schemeClr val="tx1"/>
            </a:fontRef>
          </p:style>
        </p:cxnSp>
        <p:grpSp>
          <p:nvGrpSpPr>
            <p:cNvPr id="32" name="组合 31"/>
            <p:cNvGrpSpPr/>
            <p:nvPr/>
          </p:nvGrpSpPr>
          <p:grpSpPr>
            <a:xfrm>
              <a:off x="-534863" y="1542682"/>
              <a:ext cx="582905" cy="461665"/>
              <a:chOff x="160808" y="268546"/>
              <a:chExt cx="736192" cy="731858"/>
            </a:xfrm>
          </p:grpSpPr>
          <p:sp>
            <p:nvSpPr>
              <p:cNvPr id="34" name="矩形 33"/>
              <p:cNvSpPr/>
              <p:nvPr/>
            </p:nvSpPr>
            <p:spPr>
              <a:xfrm flipH="1">
                <a:off x="738300" y="283026"/>
                <a:ext cx="158700" cy="674512"/>
              </a:xfrm>
              <a:prstGeom prst="rect">
                <a:avLst/>
              </a:prstGeom>
              <a:solidFill>
                <a:srgbClr val="7F0069">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2000" dirty="0"/>
              </a:p>
            </p:txBody>
          </p:sp>
          <p:grpSp>
            <p:nvGrpSpPr>
              <p:cNvPr id="35" name="组合 34"/>
              <p:cNvGrpSpPr/>
              <p:nvPr/>
            </p:nvGrpSpPr>
            <p:grpSpPr>
              <a:xfrm>
                <a:off x="160808" y="268546"/>
                <a:ext cx="520545" cy="731858"/>
                <a:chOff x="160808" y="268546"/>
                <a:chExt cx="520545" cy="731858"/>
              </a:xfrm>
            </p:grpSpPr>
            <p:sp>
              <p:nvSpPr>
                <p:cNvPr id="36" name="矩形 35"/>
                <p:cNvSpPr/>
                <p:nvPr/>
              </p:nvSpPr>
              <p:spPr>
                <a:xfrm>
                  <a:off x="160808" y="292942"/>
                  <a:ext cx="520545" cy="683068"/>
                </a:xfrm>
                <a:prstGeom prst="rect">
                  <a:avLst/>
                </a:prstGeom>
                <a:solidFill>
                  <a:srgbClr val="7F0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2000" dirty="0"/>
                </a:p>
              </p:txBody>
            </p:sp>
            <p:sp>
              <p:nvSpPr>
                <p:cNvPr id="37" name="文本框 66"/>
                <p:cNvSpPr txBox="1"/>
                <p:nvPr/>
              </p:nvSpPr>
              <p:spPr>
                <a:xfrm>
                  <a:off x="205921" y="268546"/>
                  <a:ext cx="215159" cy="73185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2400" b="1" dirty="0">
                      <a:solidFill>
                        <a:schemeClr val="bg1"/>
                      </a:solidFill>
                      <a:latin typeface="微软雅黑" panose="020B0503020204020204" pitchFamily="34" charset="-122"/>
                      <a:ea typeface="微软雅黑" panose="020B0503020204020204" pitchFamily="34" charset="-122"/>
                    </a:rPr>
                    <a:t>3</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grpSp>
      <p:sp>
        <p:nvSpPr>
          <p:cNvPr id="2" name="AutoShape 2"/>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nvGrpSpPr>
          <p:cNvPr id="19" name="组合 18"/>
          <p:cNvGrpSpPr/>
          <p:nvPr/>
        </p:nvGrpSpPr>
        <p:grpSpPr>
          <a:xfrm>
            <a:off x="120899" y="601984"/>
            <a:ext cx="4349766" cy="338554"/>
            <a:chOff x="239570" y="1504240"/>
            <a:chExt cx="4427554" cy="352333"/>
          </a:xfrm>
        </p:grpSpPr>
        <p:sp>
          <p:nvSpPr>
            <p:cNvPr id="20" name="星形: 五角 19"/>
            <p:cNvSpPr/>
            <p:nvPr/>
          </p:nvSpPr>
          <p:spPr>
            <a:xfrm>
              <a:off x="239570" y="1545309"/>
              <a:ext cx="256560" cy="256560"/>
            </a:xfrm>
            <a:prstGeom prst="star5">
              <a:avLst>
                <a:gd name="adj" fmla="val 28968"/>
                <a:gd name="hf" fmla="val 105146"/>
                <a:gd name="vf" fmla="val 11055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rgbClr val="42428E"/>
                </a:solidFill>
                <a:effectLst>
                  <a:outerShdw blurRad="38100" dist="38100" dir="2700000" algn="tl">
                    <a:srgbClr val="000000">
                      <a:alpha val="43137"/>
                    </a:srgbClr>
                  </a:outerShdw>
                </a:effectLst>
              </a:endParaRPr>
            </a:p>
          </p:txBody>
        </p:sp>
        <p:sp>
          <p:nvSpPr>
            <p:cNvPr id="21" name="文本框 20"/>
            <p:cNvSpPr txBox="1"/>
            <p:nvPr/>
          </p:nvSpPr>
          <p:spPr>
            <a:xfrm>
              <a:off x="460507" y="1504240"/>
              <a:ext cx="4206617" cy="352333"/>
            </a:xfrm>
            <a:prstGeom prst="rect">
              <a:avLst/>
            </a:prstGeom>
            <a:noFill/>
          </p:spPr>
          <p:txBody>
            <a:bodyPr wrap="square">
              <a:spAutoFit/>
            </a:bodyPr>
            <a:lstStyle/>
            <a:p>
              <a:r>
                <a:rPr lang="en-US" altLang="zh-CN" sz="1600" b="1" dirty="0">
                  <a:solidFill>
                    <a:srgbClr val="42428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Saturation properties of SNM:</a:t>
              </a:r>
            </a:p>
          </p:txBody>
        </p:sp>
      </p:grpSp>
      <p:sp>
        <p:nvSpPr>
          <p:cNvPr id="52" name="文本框 50"/>
          <p:cNvSpPr txBox="1"/>
          <p:nvPr/>
        </p:nvSpPr>
        <p:spPr>
          <a:xfrm>
            <a:off x="4217733" y="543173"/>
            <a:ext cx="5024746" cy="27699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ltLang="zh-CN" sz="1200" b="1" dirty="0">
                <a:solidFill>
                  <a:srgbClr val="C00000"/>
                </a:solidFill>
                <a:latin typeface="Times New Roman" panose="02020603050405020304" pitchFamily="18" charset="0"/>
                <a:cs typeface="Times New Roman" panose="02020603050405020304" pitchFamily="18" charset="0"/>
              </a:rPr>
              <a:t>K. X. Huang,  </a:t>
            </a:r>
            <a:r>
              <a:rPr lang="en-US" altLang="zh-CN" sz="1200" b="1" dirty="0">
                <a:solidFill>
                  <a:srgbClr val="0000FF"/>
                </a:solidFill>
                <a:latin typeface="Times New Roman" panose="02020603050405020304" pitchFamily="18" charset="0"/>
                <a:cs typeface="Times New Roman" panose="02020603050405020304" pitchFamily="18" charset="0"/>
              </a:rPr>
              <a:t>J. N. Hu,  Y. Zhang </a:t>
            </a:r>
            <a:r>
              <a:rPr lang="nn-NO" altLang="zh-CN" sz="1200" b="1" dirty="0">
                <a:solidFill>
                  <a:srgbClr val="0000FF"/>
                </a:solidFill>
                <a:latin typeface="Times New Roman" panose="02020603050405020304" pitchFamily="18" charset="0"/>
                <a:cs typeface="Times New Roman" panose="02020603050405020304" pitchFamily="18" charset="0"/>
              </a:rPr>
              <a:t>&amp; H. Shen, Astrophys. J. 904, 39 (2020)</a:t>
            </a:r>
            <a:endParaRPr lang="zh-CN" altLang="en-US" sz="1200" b="1" dirty="0">
              <a:solidFill>
                <a:srgbClr val="0000FF"/>
              </a:solidFill>
              <a:latin typeface="Times New Roman" panose="02020603050405020304" pitchFamily="18" charset="0"/>
              <a:cs typeface="Times New Roman" panose="02020603050405020304" pitchFamily="18" charset="0"/>
            </a:endParaRPr>
          </a:p>
        </p:txBody>
      </p:sp>
      <p:pic>
        <p:nvPicPr>
          <p:cNvPr id="38" name="图片 37"/>
          <p:cNvPicPr>
            <a:picLocks noChangeAspect="1"/>
          </p:cNvPicPr>
          <p:nvPr/>
        </p:nvPicPr>
        <p:blipFill rotWithShape="1">
          <a:blip r:embed="rId5" cstate="print">
            <a:extLst>
              <a:ext uri="{28A0092B-C50C-407E-A947-70E740481C1C}">
                <a14:useLocalDpi xmlns:a14="http://schemas.microsoft.com/office/drawing/2010/main" val="0"/>
              </a:ext>
            </a:extLst>
          </a:blip>
          <a:srcRect r="3234"/>
          <a:stretch>
            <a:fillRect/>
          </a:stretch>
        </p:blipFill>
        <p:spPr>
          <a:xfrm>
            <a:off x="7818120" y="29382"/>
            <a:ext cx="1325880" cy="485151"/>
          </a:xfrm>
          <a:prstGeom prst="rect">
            <a:avLst/>
          </a:prstGeom>
        </p:spPr>
      </p:pic>
      <p:cxnSp>
        <p:nvCxnSpPr>
          <p:cNvPr id="39" name="直接连接符 38"/>
          <p:cNvCxnSpPr/>
          <p:nvPr/>
        </p:nvCxnSpPr>
        <p:spPr>
          <a:xfrm>
            <a:off x="0" y="548889"/>
            <a:ext cx="9144000" cy="0"/>
          </a:xfrm>
          <a:prstGeom prst="line">
            <a:avLst/>
          </a:prstGeom>
          <a:ln w="38100">
            <a:solidFill>
              <a:srgbClr val="7F006B"/>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4030561" y="2671477"/>
            <a:ext cx="4915689" cy="298719"/>
            <a:chOff x="4405089" y="973888"/>
            <a:chExt cx="3856352" cy="230833"/>
          </a:xfrm>
        </p:grpSpPr>
        <p:pic>
          <p:nvPicPr>
            <p:cNvPr id="44" name="图片 43"/>
            <p:cNvPicPr>
              <a:picLocks noChangeAspect="1"/>
            </p:cNvPicPr>
            <p:nvPr/>
          </p:nvPicPr>
          <p:blipFill rotWithShape="1">
            <a:blip r:embed="rId6">
              <a:extLst>
                <a:ext uri="{28A0092B-C50C-407E-A947-70E740481C1C}">
                  <a14:useLocalDpi xmlns:a14="http://schemas.microsoft.com/office/drawing/2010/main" val="0"/>
                </a:ext>
              </a:extLst>
            </a:blip>
            <a:srcRect r="4071" b="54468"/>
            <a:stretch>
              <a:fillRect/>
            </a:stretch>
          </p:blipFill>
          <p:spPr>
            <a:xfrm>
              <a:off x="4405089" y="973888"/>
              <a:ext cx="1928176" cy="230833"/>
            </a:xfrm>
            <a:prstGeom prst="rect">
              <a:avLst/>
            </a:prstGeom>
            <a:ln w="31750">
              <a:noFill/>
            </a:ln>
          </p:spPr>
        </p:pic>
        <p:pic>
          <p:nvPicPr>
            <p:cNvPr id="45" name="图片 44"/>
            <p:cNvPicPr>
              <a:picLocks noChangeAspect="1"/>
            </p:cNvPicPr>
            <p:nvPr/>
          </p:nvPicPr>
          <p:blipFill rotWithShape="1">
            <a:blip r:embed="rId6">
              <a:extLst>
                <a:ext uri="{28A0092B-C50C-407E-A947-70E740481C1C}">
                  <a14:useLocalDpi xmlns:a14="http://schemas.microsoft.com/office/drawing/2010/main" val="0"/>
                </a:ext>
              </a:extLst>
            </a:blip>
            <a:srcRect t="50505" r="4071" b="11316"/>
            <a:stretch>
              <a:fillRect/>
            </a:stretch>
          </p:blipFill>
          <p:spPr>
            <a:xfrm>
              <a:off x="6333265" y="985399"/>
              <a:ext cx="1928176" cy="198751"/>
            </a:xfrm>
            <a:prstGeom prst="rect">
              <a:avLst/>
            </a:prstGeom>
            <a:ln w="31750">
              <a:noFill/>
            </a:ln>
          </p:spPr>
        </p:pic>
      </p:grpSp>
      <p:grpSp>
        <p:nvGrpSpPr>
          <p:cNvPr id="6" name="组合 5"/>
          <p:cNvGrpSpPr/>
          <p:nvPr/>
        </p:nvGrpSpPr>
        <p:grpSpPr>
          <a:xfrm>
            <a:off x="1601136" y="878231"/>
            <a:ext cx="6880987" cy="1841488"/>
            <a:chOff x="142898" y="1031915"/>
            <a:chExt cx="7975919" cy="2145341"/>
          </a:xfrm>
        </p:grpSpPr>
        <p:pic>
          <p:nvPicPr>
            <p:cNvPr id="23" name="图片 22"/>
            <p:cNvPicPr>
              <a:picLocks noChangeAspect="1"/>
            </p:cNvPicPr>
            <p:nvPr/>
          </p:nvPicPr>
          <p:blipFill rotWithShape="1">
            <a:blip r:embed="rId3"/>
            <a:srcRect t="11779" r="2365" b="50013"/>
            <a:stretch>
              <a:fillRect/>
            </a:stretch>
          </p:blipFill>
          <p:spPr>
            <a:xfrm>
              <a:off x="142898" y="1031915"/>
              <a:ext cx="7975919" cy="2145341"/>
            </a:xfrm>
            <a:prstGeom prst="rect">
              <a:avLst/>
            </a:prstGeom>
          </p:spPr>
        </p:pic>
        <p:sp>
          <p:nvSpPr>
            <p:cNvPr id="5" name="矩形 4"/>
            <p:cNvSpPr/>
            <p:nvPr/>
          </p:nvSpPr>
          <p:spPr>
            <a:xfrm>
              <a:off x="6673733" y="2584080"/>
              <a:ext cx="1404312" cy="480203"/>
            </a:xfrm>
            <a:prstGeom prst="rect">
              <a:avLst/>
            </a:prstGeom>
            <a:solidFill>
              <a:schemeClr val="accent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cxnSp>
        <p:nvCxnSpPr>
          <p:cNvPr id="13" name="直接箭头连接符 12">
            <a:extLst>
              <a:ext uri="{FF2B5EF4-FFF2-40B4-BE49-F238E27FC236}">
                <a16:creationId xmlns:a16="http://schemas.microsoft.com/office/drawing/2014/main" id="{47782EFF-6533-4BAB-B438-827558DC0A0A}"/>
              </a:ext>
            </a:extLst>
          </p:cNvPr>
          <p:cNvCxnSpPr>
            <a:cxnSpLocks/>
          </p:cNvCxnSpPr>
          <p:nvPr/>
        </p:nvCxnSpPr>
        <p:spPr>
          <a:xfrm flipH="1" flipV="1">
            <a:off x="3692261" y="3536372"/>
            <a:ext cx="180415" cy="16736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接箭头连接符 52">
            <a:extLst>
              <a:ext uri="{FF2B5EF4-FFF2-40B4-BE49-F238E27FC236}">
                <a16:creationId xmlns:a16="http://schemas.microsoft.com/office/drawing/2014/main" id="{608DDD02-B6FE-4792-B1F0-9472342CADF4}"/>
              </a:ext>
            </a:extLst>
          </p:cNvPr>
          <p:cNvCxnSpPr>
            <a:cxnSpLocks/>
          </p:cNvCxnSpPr>
          <p:nvPr/>
        </p:nvCxnSpPr>
        <p:spPr>
          <a:xfrm>
            <a:off x="3833200" y="4759810"/>
            <a:ext cx="31399" cy="289461"/>
          </a:xfrm>
          <a:prstGeom prst="straightConnector1">
            <a:avLst/>
          </a:prstGeom>
          <a:ln w="28575">
            <a:solidFill>
              <a:srgbClr val="2970FF"/>
            </a:solidFill>
            <a:tailEnd type="triangle"/>
          </a:ln>
        </p:spPr>
        <p:style>
          <a:lnRef idx="1">
            <a:schemeClr val="accent1"/>
          </a:lnRef>
          <a:fillRef idx="0">
            <a:schemeClr val="accent1"/>
          </a:fillRef>
          <a:effectRef idx="0">
            <a:schemeClr val="accent1"/>
          </a:effectRef>
          <a:fontRef idx="minor">
            <a:schemeClr val="tx1"/>
          </a:fontRef>
        </p:style>
      </p:cxnSp>
      <p:sp>
        <p:nvSpPr>
          <p:cNvPr id="66" name="灯片编号占位符 151">
            <a:extLst>
              <a:ext uri="{FF2B5EF4-FFF2-40B4-BE49-F238E27FC236}">
                <a16:creationId xmlns:a16="http://schemas.microsoft.com/office/drawing/2014/main" id="{01FC2D20-3323-4A47-914F-1FF901A17832}"/>
              </a:ext>
            </a:extLst>
          </p:cNvPr>
          <p:cNvSpPr>
            <a:spLocks noGrp="1"/>
          </p:cNvSpPr>
          <p:nvPr>
            <p:ph type="sldNum" sz="quarter" idx="12"/>
          </p:nvPr>
        </p:nvSpPr>
        <p:spPr>
          <a:xfrm>
            <a:off x="8556171" y="6416315"/>
            <a:ext cx="471537" cy="365125"/>
          </a:xfrm>
        </p:spPr>
        <p:txBody>
          <a:bodyPr/>
          <a:lstStyle/>
          <a:p>
            <a:fld id="{565CE74E-AB26-4998-AD42-012C4C1AD076}" type="slidenum">
              <a:rPr lang="zh-CN" altLang="en-US" sz="1400" b="1" smtClean="0">
                <a:latin typeface="Verdana" panose="020B0604030504040204" pitchFamily="34" charset="0"/>
              </a:rPr>
              <a:t>10</a:t>
            </a:fld>
            <a:endParaRPr lang="zh-CN" altLang="en-US" sz="1400" b="1" dirty="0">
              <a:latin typeface="Verdana" panose="020B0604030504040204" pitchFamily="34" charset="0"/>
            </a:endParaRPr>
          </a:p>
        </p:txBody>
      </p:sp>
      <p:cxnSp>
        <p:nvCxnSpPr>
          <p:cNvPr id="67" name="直接连接符 66">
            <a:extLst>
              <a:ext uri="{FF2B5EF4-FFF2-40B4-BE49-F238E27FC236}">
                <a16:creationId xmlns:a16="http://schemas.microsoft.com/office/drawing/2014/main" id="{46710CBC-91A6-4142-A038-10A840240489}"/>
              </a:ext>
            </a:extLst>
          </p:cNvPr>
          <p:cNvCxnSpPr/>
          <p:nvPr/>
        </p:nvCxnSpPr>
        <p:spPr>
          <a:xfrm>
            <a:off x="0" y="6456073"/>
            <a:ext cx="9144000" cy="0"/>
          </a:xfrm>
          <a:prstGeom prst="line">
            <a:avLst/>
          </a:prstGeom>
          <a:ln w="38100">
            <a:solidFill>
              <a:srgbClr val="7F006B"/>
            </a:solidFill>
          </a:ln>
        </p:spPr>
        <p:style>
          <a:lnRef idx="1">
            <a:schemeClr val="accent1"/>
          </a:lnRef>
          <a:fillRef idx="0">
            <a:schemeClr val="accent1"/>
          </a:fillRef>
          <a:effectRef idx="0">
            <a:schemeClr val="accent1"/>
          </a:effectRef>
          <a:fontRef idx="minor">
            <a:schemeClr val="tx1"/>
          </a:fontRef>
        </p:style>
      </p:cxnSp>
      <p:sp>
        <p:nvSpPr>
          <p:cNvPr id="68" name="日期占位符 163">
            <a:extLst>
              <a:ext uri="{FF2B5EF4-FFF2-40B4-BE49-F238E27FC236}">
                <a16:creationId xmlns:a16="http://schemas.microsoft.com/office/drawing/2014/main" id="{20B90874-7FE4-46F9-AA93-4D1D177317EB}"/>
              </a:ext>
            </a:extLst>
          </p:cNvPr>
          <p:cNvSpPr>
            <a:spLocks noGrp="1"/>
          </p:cNvSpPr>
          <p:nvPr>
            <p:ph type="dt" sz="half" idx="10"/>
          </p:nvPr>
        </p:nvSpPr>
        <p:spPr>
          <a:xfrm>
            <a:off x="122973" y="6436194"/>
            <a:ext cx="1616663" cy="365125"/>
          </a:xfrm>
        </p:spPr>
        <p:txBody>
          <a:bodyPr/>
          <a:lstStyle/>
          <a:p>
            <a:fld id="{772684DA-91FE-4AC2-B455-56747F4DA0E1}" type="datetime1">
              <a:rPr lang="zh-CN" altLang="en-US" sz="1600" b="1" smtClean="0">
                <a:solidFill>
                  <a:srgbClr val="7F006B"/>
                </a:solidFill>
                <a:latin typeface="Verdana" panose="020B0604030504040204" pitchFamily="34" charset="0"/>
              </a:rPr>
              <a:t>2023/9/24</a:t>
            </a:fld>
            <a:endParaRPr lang="zh-CN" altLang="en-US" sz="1600" b="1" dirty="0">
              <a:solidFill>
                <a:srgbClr val="7F006B"/>
              </a:solidFill>
              <a:latin typeface="Verdana" panose="020B0604030504040204" pitchFamily="34" charset="0"/>
            </a:endParaRPr>
          </a:p>
        </p:txBody>
      </p:sp>
      <p:sp>
        <p:nvSpPr>
          <p:cNvPr id="69" name="页脚占位符 164">
            <a:extLst>
              <a:ext uri="{FF2B5EF4-FFF2-40B4-BE49-F238E27FC236}">
                <a16:creationId xmlns:a16="http://schemas.microsoft.com/office/drawing/2014/main" id="{66C49709-9DD6-4B23-B054-50A5691C4ACA}"/>
              </a:ext>
            </a:extLst>
          </p:cNvPr>
          <p:cNvSpPr>
            <a:spLocks noGrp="1"/>
          </p:cNvSpPr>
          <p:nvPr>
            <p:ph type="ftr" sz="quarter" idx="11"/>
          </p:nvPr>
        </p:nvSpPr>
        <p:spPr>
          <a:xfrm>
            <a:off x="3028950" y="6416315"/>
            <a:ext cx="3086100" cy="365125"/>
          </a:xfrm>
        </p:spPr>
        <p:txBody>
          <a:bodyPr/>
          <a:lstStyle/>
          <a:p>
            <a:r>
              <a:rPr lang="en-US" altLang="zh-CN" sz="1600" b="1" dirty="0" err="1">
                <a:solidFill>
                  <a:srgbClr val="7F006B"/>
                </a:solidFill>
                <a:latin typeface="Verdana" panose="020B0604030504040204" pitchFamily="34" charset="0"/>
                <a:ea typeface="Verdana" panose="020B0604030504040204" pitchFamily="34" charset="0"/>
              </a:rPr>
              <a:t>Kaixuan</a:t>
            </a:r>
            <a:r>
              <a:rPr lang="en-US" altLang="zh-CN" sz="1600" b="1" dirty="0">
                <a:solidFill>
                  <a:srgbClr val="7F006B"/>
                </a:solidFill>
                <a:latin typeface="Verdana" panose="020B0604030504040204" pitchFamily="34" charset="0"/>
                <a:ea typeface="Verdana" panose="020B0604030504040204" pitchFamily="34" charset="0"/>
              </a:rPr>
              <a:t> Huang</a:t>
            </a:r>
            <a:endParaRPr lang="zh-CN" altLang="en-US" sz="1600" b="1" dirty="0">
              <a:solidFill>
                <a:srgbClr val="7F006B"/>
              </a:solidFill>
              <a:latin typeface="Verdana" panose="020B0604030504040204" pitchFamily="34" charset="0"/>
            </a:endParaRPr>
          </a:p>
        </p:txBody>
      </p:sp>
      <p:sp>
        <p:nvSpPr>
          <p:cNvPr id="70" name="文本框 63">
            <a:extLst>
              <a:ext uri="{FF2B5EF4-FFF2-40B4-BE49-F238E27FC236}">
                <a16:creationId xmlns:a16="http://schemas.microsoft.com/office/drawing/2014/main" id="{4272D242-CDA2-4CEA-8354-A7666D2B6FD4}"/>
              </a:ext>
            </a:extLst>
          </p:cNvPr>
          <p:cNvSpPr txBox="1"/>
          <p:nvPr/>
        </p:nvSpPr>
        <p:spPr>
          <a:xfrm>
            <a:off x="697052" y="887421"/>
            <a:ext cx="1042759" cy="1938992"/>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en-US">
                <a:solidFill>
                  <a:schemeClr val="dk1"/>
                </a:solidFill>
              </a:defRPr>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just"/>
            <a:r>
              <a:rPr lang="en-US" altLang="zh-CN" sz="1500" b="1" dirty="0">
                <a:solidFill>
                  <a:srgbClr val="FF0000"/>
                </a:solidFill>
                <a:cs typeface="Times New Roman" panose="02020603050405020304" pitchFamily="18" charset="0"/>
              </a:rPr>
              <a:t>DD2</a:t>
            </a:r>
          </a:p>
          <a:p>
            <a:pPr algn="just"/>
            <a:r>
              <a:rPr lang="en-US" altLang="zh-CN" sz="1500" b="1" dirty="0">
                <a:solidFill>
                  <a:srgbClr val="FF0000"/>
                </a:solidFill>
                <a:cs typeface="Times New Roman" panose="02020603050405020304" pitchFamily="18" charset="0"/>
              </a:rPr>
              <a:t>DD-ME1</a:t>
            </a:r>
          </a:p>
          <a:p>
            <a:pPr algn="just"/>
            <a:r>
              <a:rPr lang="en-US" altLang="zh-CN" sz="1500" b="1" dirty="0">
                <a:solidFill>
                  <a:srgbClr val="FF0000"/>
                </a:solidFill>
                <a:cs typeface="Times New Roman" panose="02020603050405020304" pitchFamily="18" charset="0"/>
              </a:rPr>
              <a:t>DD-ME2</a:t>
            </a:r>
          </a:p>
          <a:p>
            <a:pPr algn="just"/>
            <a:r>
              <a:rPr lang="en-US" altLang="zh-CN" sz="1500" b="1" dirty="0">
                <a:solidFill>
                  <a:srgbClr val="FF0000"/>
                </a:solidFill>
                <a:cs typeface="Times New Roman" panose="02020603050405020304" pitchFamily="18" charset="0"/>
              </a:rPr>
              <a:t>DD-MEX</a:t>
            </a:r>
          </a:p>
          <a:p>
            <a:pPr algn="just"/>
            <a:r>
              <a:rPr lang="en-US" altLang="zh-CN" sz="1500" b="1" dirty="0">
                <a:solidFill>
                  <a:srgbClr val="FF0000"/>
                </a:solidFill>
                <a:cs typeface="Times New Roman" panose="02020603050405020304" pitchFamily="18" charset="0"/>
              </a:rPr>
              <a:t>DD-LZ1</a:t>
            </a:r>
          </a:p>
          <a:p>
            <a:pPr algn="just"/>
            <a:r>
              <a:rPr lang="en-US" altLang="zh-CN" sz="1500" b="1" dirty="0">
                <a:solidFill>
                  <a:srgbClr val="2970FF"/>
                </a:solidFill>
                <a:cs typeface="Times New Roman" panose="02020603050405020304" pitchFamily="18" charset="0"/>
              </a:rPr>
              <a:t>DDV</a:t>
            </a:r>
          </a:p>
          <a:p>
            <a:pPr algn="just"/>
            <a:r>
              <a:rPr lang="en-US" altLang="zh-CN" sz="1500" b="1" dirty="0">
                <a:solidFill>
                  <a:srgbClr val="2970FF"/>
                </a:solidFill>
                <a:cs typeface="Times New Roman" panose="02020603050405020304" pitchFamily="18" charset="0"/>
              </a:rPr>
              <a:t>DDVT</a:t>
            </a:r>
          </a:p>
          <a:p>
            <a:pPr algn="just"/>
            <a:r>
              <a:rPr lang="en-US" altLang="zh-CN" sz="1500" b="1" dirty="0">
                <a:solidFill>
                  <a:srgbClr val="2970FF"/>
                </a:solidFill>
                <a:cs typeface="Times New Roman" panose="02020603050405020304" pitchFamily="18" charset="0"/>
              </a:rPr>
              <a:t>DDVTD</a:t>
            </a:r>
            <a:endParaRPr lang="zh-CN" altLang="en-US" sz="1500" b="1" dirty="0">
              <a:solidFill>
                <a:srgbClr val="2970FF"/>
              </a:solidFill>
              <a:cs typeface="Times New Roman" panose="02020603050405020304" pitchFamily="18" charset="0"/>
            </a:endParaRPr>
          </a:p>
        </p:txBody>
      </p:sp>
      <p:sp>
        <p:nvSpPr>
          <p:cNvPr id="71" name="文本框 160">
            <a:extLst>
              <a:ext uri="{FF2B5EF4-FFF2-40B4-BE49-F238E27FC236}">
                <a16:creationId xmlns:a16="http://schemas.microsoft.com/office/drawing/2014/main" id="{9CD24BAB-B13A-483A-82A2-3038C5D9A160}"/>
              </a:ext>
            </a:extLst>
          </p:cNvPr>
          <p:cNvSpPr txBox="1"/>
          <p:nvPr/>
        </p:nvSpPr>
        <p:spPr>
          <a:xfrm>
            <a:off x="582905" y="131944"/>
            <a:ext cx="563508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2000" b="1" dirty="0">
                <a:solidFill>
                  <a:srgbClr val="7F0069"/>
                </a:solidFill>
                <a:latin typeface="+mj-ea"/>
                <a:ea typeface="+mj-ea"/>
              </a:rPr>
              <a:t>Massive neutron star from DDRMF model</a:t>
            </a:r>
          </a:p>
        </p:txBody>
      </p:sp>
      <p:sp>
        <p:nvSpPr>
          <p:cNvPr id="72" name="文本框 71">
            <a:extLst>
              <a:ext uri="{FF2B5EF4-FFF2-40B4-BE49-F238E27FC236}">
                <a16:creationId xmlns:a16="http://schemas.microsoft.com/office/drawing/2014/main" id="{B5F566D5-11B1-4A51-B9D2-583D04FF7E8E}"/>
              </a:ext>
            </a:extLst>
          </p:cNvPr>
          <p:cNvSpPr txBox="1"/>
          <p:nvPr/>
        </p:nvSpPr>
        <p:spPr>
          <a:xfrm>
            <a:off x="337954" y="5905944"/>
            <a:ext cx="8961063" cy="534762"/>
          </a:xfrm>
          <a:prstGeom prst="rect">
            <a:avLst/>
          </a:prstGeom>
          <a:noFill/>
        </p:spPr>
        <p:txBody>
          <a:bodyPr wrap="square">
            <a:spAutoFit/>
          </a:bodyPr>
          <a:lstStyle/>
          <a:p>
            <a:pPr marL="285750" indent="-285750">
              <a:lnSpc>
                <a:spcPts val="1700"/>
              </a:lnSpc>
              <a:buFont typeface="Arial" panose="020B0604020202020204" pitchFamily="34" charset="0"/>
              <a:buChar char="•"/>
            </a:pPr>
            <a:r>
              <a:rPr lang="en-US" altLang="zh-CN" sz="1600" b="1" dirty="0">
                <a:solidFill>
                  <a:srgbClr val="2970FF"/>
                </a:solidFill>
                <a:latin typeface="+mj-ea"/>
                <a:ea typeface="+mj-ea"/>
              </a:rPr>
              <a:t>The vector coupling strengths in the stiffer group are obviously stronger than those in the softer group sets.</a:t>
            </a:r>
            <a:endParaRPr lang="zh-CN" altLang="en-US" sz="1600" dirty="0">
              <a:solidFill>
                <a:srgbClr val="2970FF"/>
              </a:solidFill>
              <a:latin typeface="+mj-ea"/>
              <a:ea typeface="+mj-ea"/>
            </a:endParaRPr>
          </a:p>
        </p:txBody>
      </p:sp>
      <p:grpSp>
        <p:nvGrpSpPr>
          <p:cNvPr id="40" name="组合 39">
            <a:extLst>
              <a:ext uri="{FF2B5EF4-FFF2-40B4-BE49-F238E27FC236}">
                <a16:creationId xmlns:a16="http://schemas.microsoft.com/office/drawing/2014/main" id="{C197E351-CFFD-43C4-8AE3-F5F71FCDB14A}"/>
              </a:ext>
            </a:extLst>
          </p:cNvPr>
          <p:cNvGrpSpPr/>
          <p:nvPr/>
        </p:nvGrpSpPr>
        <p:grpSpPr>
          <a:xfrm>
            <a:off x="119338" y="2715809"/>
            <a:ext cx="4349766" cy="338554"/>
            <a:chOff x="239570" y="1504240"/>
            <a:chExt cx="4427554" cy="352333"/>
          </a:xfrm>
        </p:grpSpPr>
        <p:sp>
          <p:nvSpPr>
            <p:cNvPr id="41" name="星形: 五角 40">
              <a:extLst>
                <a:ext uri="{FF2B5EF4-FFF2-40B4-BE49-F238E27FC236}">
                  <a16:creationId xmlns:a16="http://schemas.microsoft.com/office/drawing/2014/main" id="{B9BB9E60-ADD9-4AFA-86F7-281DC3F3E574}"/>
                </a:ext>
              </a:extLst>
            </p:cNvPr>
            <p:cNvSpPr/>
            <p:nvPr/>
          </p:nvSpPr>
          <p:spPr>
            <a:xfrm>
              <a:off x="239570" y="1545309"/>
              <a:ext cx="256560" cy="256560"/>
            </a:xfrm>
            <a:prstGeom prst="star5">
              <a:avLst>
                <a:gd name="adj" fmla="val 28968"/>
                <a:gd name="hf" fmla="val 105146"/>
                <a:gd name="vf" fmla="val 11055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rgbClr val="42428E"/>
                </a:solidFill>
                <a:effectLst>
                  <a:outerShdw blurRad="38100" dist="38100" dir="2700000" algn="tl">
                    <a:srgbClr val="000000">
                      <a:alpha val="43137"/>
                    </a:srgbClr>
                  </a:outerShdw>
                </a:effectLst>
              </a:endParaRPr>
            </a:p>
          </p:txBody>
        </p:sp>
        <p:sp>
          <p:nvSpPr>
            <p:cNvPr id="42" name="文本框 41">
              <a:extLst>
                <a:ext uri="{FF2B5EF4-FFF2-40B4-BE49-F238E27FC236}">
                  <a16:creationId xmlns:a16="http://schemas.microsoft.com/office/drawing/2014/main" id="{F7B2D92C-267F-4A52-A7B5-2504DA817203}"/>
                </a:ext>
              </a:extLst>
            </p:cNvPr>
            <p:cNvSpPr txBox="1"/>
            <p:nvPr/>
          </p:nvSpPr>
          <p:spPr>
            <a:xfrm>
              <a:off x="460507" y="1504240"/>
              <a:ext cx="4206617" cy="352333"/>
            </a:xfrm>
            <a:prstGeom prst="rect">
              <a:avLst/>
            </a:prstGeom>
            <a:noFill/>
          </p:spPr>
          <p:txBody>
            <a:bodyPr wrap="square">
              <a:spAutoFit/>
            </a:bodyPr>
            <a:lstStyle/>
            <a:p>
              <a:r>
                <a:rPr lang="en-US" altLang="zh-CN" sz="1600" b="1" dirty="0">
                  <a:solidFill>
                    <a:srgbClr val="42428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EOSs of nuclear matter:</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0" y="114265"/>
            <a:ext cx="6843486" cy="461665"/>
            <a:chOff x="-534863" y="1542682"/>
            <a:chExt cx="6843486" cy="461665"/>
          </a:xfrm>
        </p:grpSpPr>
        <p:cxnSp>
          <p:nvCxnSpPr>
            <p:cNvPr id="31" name="MH_Other_1"/>
            <p:cNvCxnSpPr/>
            <p:nvPr/>
          </p:nvCxnSpPr>
          <p:spPr>
            <a:xfrm flipH="1">
              <a:off x="-534863" y="1957451"/>
              <a:ext cx="6843486" cy="17642"/>
            </a:xfrm>
            <a:prstGeom prst="line">
              <a:avLst/>
            </a:prstGeom>
            <a:ln w="25400">
              <a:gradFill flip="none" rotWithShape="1">
                <a:gsLst>
                  <a:gs pos="41000">
                    <a:srgbClr val="BB7DB3"/>
                  </a:gs>
                  <a:gs pos="0">
                    <a:schemeClr val="accent1">
                      <a:lumMod val="5000"/>
                      <a:lumOff val="95000"/>
                      <a:alpha val="0"/>
                    </a:schemeClr>
                  </a:gs>
                  <a:gs pos="100000">
                    <a:srgbClr val="7F0069"/>
                  </a:gs>
                </a:gsLst>
                <a:lin ang="0" scaled="1"/>
                <a:tileRect/>
              </a:gradFill>
              <a:prstDash val="solid"/>
              <a:headEnd type="none"/>
            </a:ln>
          </p:spPr>
          <p:style>
            <a:lnRef idx="1">
              <a:schemeClr val="accent1"/>
            </a:lnRef>
            <a:fillRef idx="0">
              <a:schemeClr val="accent1"/>
            </a:fillRef>
            <a:effectRef idx="0">
              <a:schemeClr val="accent1"/>
            </a:effectRef>
            <a:fontRef idx="minor">
              <a:schemeClr val="tx1"/>
            </a:fontRef>
          </p:style>
        </p:cxnSp>
        <p:grpSp>
          <p:nvGrpSpPr>
            <p:cNvPr id="32" name="组合 31"/>
            <p:cNvGrpSpPr/>
            <p:nvPr/>
          </p:nvGrpSpPr>
          <p:grpSpPr>
            <a:xfrm>
              <a:off x="-534863" y="1542682"/>
              <a:ext cx="582905" cy="461665"/>
              <a:chOff x="160808" y="268546"/>
              <a:chExt cx="736192" cy="731858"/>
            </a:xfrm>
          </p:grpSpPr>
          <p:sp>
            <p:nvSpPr>
              <p:cNvPr id="34" name="矩形 33"/>
              <p:cNvSpPr/>
              <p:nvPr/>
            </p:nvSpPr>
            <p:spPr>
              <a:xfrm flipH="1">
                <a:off x="738300" y="283026"/>
                <a:ext cx="158700" cy="674512"/>
              </a:xfrm>
              <a:prstGeom prst="rect">
                <a:avLst/>
              </a:prstGeom>
              <a:solidFill>
                <a:srgbClr val="7F0069">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2000" dirty="0"/>
              </a:p>
            </p:txBody>
          </p:sp>
          <p:grpSp>
            <p:nvGrpSpPr>
              <p:cNvPr id="35" name="组合 34"/>
              <p:cNvGrpSpPr/>
              <p:nvPr/>
            </p:nvGrpSpPr>
            <p:grpSpPr>
              <a:xfrm>
                <a:off x="160808" y="268546"/>
                <a:ext cx="520545" cy="731858"/>
                <a:chOff x="160808" y="268546"/>
                <a:chExt cx="520545" cy="731858"/>
              </a:xfrm>
            </p:grpSpPr>
            <p:sp>
              <p:nvSpPr>
                <p:cNvPr id="36" name="矩形 35"/>
                <p:cNvSpPr/>
                <p:nvPr/>
              </p:nvSpPr>
              <p:spPr>
                <a:xfrm>
                  <a:off x="160808" y="292942"/>
                  <a:ext cx="520545" cy="683068"/>
                </a:xfrm>
                <a:prstGeom prst="rect">
                  <a:avLst/>
                </a:prstGeom>
                <a:solidFill>
                  <a:srgbClr val="7F0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2000" dirty="0"/>
                </a:p>
              </p:txBody>
            </p:sp>
            <p:sp>
              <p:nvSpPr>
                <p:cNvPr id="37" name="文本框 66"/>
                <p:cNvSpPr txBox="1"/>
                <p:nvPr/>
              </p:nvSpPr>
              <p:spPr>
                <a:xfrm>
                  <a:off x="205921" y="268546"/>
                  <a:ext cx="215159" cy="73185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2400" b="1" dirty="0">
                      <a:solidFill>
                        <a:schemeClr val="bg1"/>
                      </a:solidFill>
                      <a:latin typeface="微软雅黑" panose="020B0503020204020204" pitchFamily="34" charset="-122"/>
                      <a:ea typeface="微软雅黑" panose="020B0503020204020204" pitchFamily="34" charset="-122"/>
                    </a:rPr>
                    <a:t>3</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grpSp>
      <p:sp>
        <p:nvSpPr>
          <p:cNvPr id="2" name="AutoShape 2"/>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nvGrpSpPr>
          <p:cNvPr id="19" name="组合 18"/>
          <p:cNvGrpSpPr/>
          <p:nvPr/>
        </p:nvGrpSpPr>
        <p:grpSpPr>
          <a:xfrm>
            <a:off x="120899" y="768397"/>
            <a:ext cx="7625087" cy="338554"/>
            <a:chOff x="239570" y="1504240"/>
            <a:chExt cx="7761448" cy="352333"/>
          </a:xfrm>
        </p:grpSpPr>
        <p:sp>
          <p:nvSpPr>
            <p:cNvPr id="20" name="星形: 五角 19"/>
            <p:cNvSpPr/>
            <p:nvPr/>
          </p:nvSpPr>
          <p:spPr>
            <a:xfrm>
              <a:off x="239570" y="1545309"/>
              <a:ext cx="256560" cy="256560"/>
            </a:xfrm>
            <a:prstGeom prst="star5">
              <a:avLst>
                <a:gd name="adj" fmla="val 28968"/>
                <a:gd name="hf" fmla="val 105146"/>
                <a:gd name="vf" fmla="val 11055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rgbClr val="42428E"/>
                </a:solidFill>
                <a:effectLst>
                  <a:outerShdw blurRad="38100" dist="38100" dir="2700000" algn="tl">
                    <a:srgbClr val="000000">
                      <a:alpha val="43137"/>
                    </a:srgbClr>
                  </a:outerShdw>
                </a:effectLst>
              </a:endParaRPr>
            </a:p>
          </p:txBody>
        </p:sp>
        <p:sp>
          <p:nvSpPr>
            <p:cNvPr id="21" name="文本框 20"/>
            <p:cNvSpPr txBox="1"/>
            <p:nvPr/>
          </p:nvSpPr>
          <p:spPr>
            <a:xfrm>
              <a:off x="460507" y="1504240"/>
              <a:ext cx="7540511" cy="352333"/>
            </a:xfrm>
            <a:prstGeom prst="rect">
              <a:avLst/>
            </a:prstGeom>
            <a:noFill/>
          </p:spPr>
          <p:txBody>
            <a:bodyPr wrap="square">
              <a:spAutoFit/>
            </a:bodyPr>
            <a:lstStyle/>
            <a:p>
              <a:r>
                <a:rPr lang="en-US" altLang="zh-CN" sz="1600" b="1" dirty="0">
                  <a:solidFill>
                    <a:srgbClr val="42428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EOSs of neutron star matter (pressure vs. energy density):</a:t>
              </a:r>
            </a:p>
          </p:txBody>
        </p:sp>
      </p:grpSp>
      <p:sp>
        <p:nvSpPr>
          <p:cNvPr id="52" name="文本框 50"/>
          <p:cNvSpPr txBox="1"/>
          <p:nvPr/>
        </p:nvSpPr>
        <p:spPr>
          <a:xfrm>
            <a:off x="4217733" y="543173"/>
            <a:ext cx="5024746" cy="27699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ltLang="zh-CN" sz="1200" b="1" dirty="0">
                <a:solidFill>
                  <a:srgbClr val="C00000"/>
                </a:solidFill>
                <a:latin typeface="Times New Roman" panose="02020603050405020304" pitchFamily="18" charset="0"/>
                <a:cs typeface="Times New Roman" panose="02020603050405020304" pitchFamily="18" charset="0"/>
              </a:rPr>
              <a:t>K. X. Huang,  </a:t>
            </a:r>
            <a:r>
              <a:rPr lang="en-US" altLang="zh-CN" sz="1200" b="1" dirty="0">
                <a:solidFill>
                  <a:srgbClr val="0000FF"/>
                </a:solidFill>
                <a:latin typeface="Times New Roman" panose="02020603050405020304" pitchFamily="18" charset="0"/>
                <a:cs typeface="Times New Roman" panose="02020603050405020304" pitchFamily="18" charset="0"/>
              </a:rPr>
              <a:t>J. N. Hu,  Y. Zhang </a:t>
            </a:r>
            <a:r>
              <a:rPr lang="nn-NO" altLang="zh-CN" sz="1200" b="1" dirty="0">
                <a:solidFill>
                  <a:srgbClr val="0000FF"/>
                </a:solidFill>
                <a:latin typeface="Times New Roman" panose="02020603050405020304" pitchFamily="18" charset="0"/>
                <a:cs typeface="Times New Roman" panose="02020603050405020304" pitchFamily="18" charset="0"/>
              </a:rPr>
              <a:t>&amp; H. Shen, Astrophys. J. 904, 39 (2020)</a:t>
            </a:r>
            <a:endParaRPr lang="zh-CN" altLang="en-US" sz="1200" b="1" dirty="0">
              <a:solidFill>
                <a:srgbClr val="0000FF"/>
              </a:solidFill>
              <a:latin typeface="Times New Roman" panose="02020603050405020304" pitchFamily="18" charset="0"/>
              <a:cs typeface="Times New Roman" panose="02020603050405020304" pitchFamily="18" charset="0"/>
            </a:endParaRPr>
          </a:p>
        </p:txBody>
      </p:sp>
      <p:pic>
        <p:nvPicPr>
          <p:cNvPr id="38" name="图片 37"/>
          <p:cNvPicPr>
            <a:picLocks noChangeAspect="1"/>
          </p:cNvPicPr>
          <p:nvPr/>
        </p:nvPicPr>
        <p:blipFill rotWithShape="1">
          <a:blip r:embed="rId3" cstate="print">
            <a:extLst>
              <a:ext uri="{28A0092B-C50C-407E-A947-70E740481C1C}">
                <a14:useLocalDpi xmlns:a14="http://schemas.microsoft.com/office/drawing/2010/main" val="0"/>
              </a:ext>
            </a:extLst>
          </a:blip>
          <a:srcRect r="3234"/>
          <a:stretch>
            <a:fillRect/>
          </a:stretch>
        </p:blipFill>
        <p:spPr>
          <a:xfrm>
            <a:off x="7818120" y="29382"/>
            <a:ext cx="1325880" cy="485151"/>
          </a:xfrm>
          <a:prstGeom prst="rect">
            <a:avLst/>
          </a:prstGeom>
        </p:spPr>
      </p:pic>
      <p:cxnSp>
        <p:nvCxnSpPr>
          <p:cNvPr id="39" name="直接连接符 38"/>
          <p:cNvCxnSpPr/>
          <p:nvPr/>
        </p:nvCxnSpPr>
        <p:spPr>
          <a:xfrm>
            <a:off x="0" y="548889"/>
            <a:ext cx="9144000" cy="0"/>
          </a:xfrm>
          <a:prstGeom prst="line">
            <a:avLst/>
          </a:prstGeom>
          <a:ln w="38100">
            <a:solidFill>
              <a:srgbClr val="7F006B"/>
            </a:solidFill>
          </a:ln>
        </p:spPr>
        <p:style>
          <a:lnRef idx="1">
            <a:schemeClr val="accent1"/>
          </a:lnRef>
          <a:fillRef idx="0">
            <a:schemeClr val="accent1"/>
          </a:fillRef>
          <a:effectRef idx="0">
            <a:schemeClr val="accent1"/>
          </a:effectRef>
          <a:fontRef idx="minor">
            <a:schemeClr val="tx1"/>
          </a:fontRef>
        </p:style>
      </p:cxnSp>
      <p:sp>
        <p:nvSpPr>
          <p:cNvPr id="66" name="灯片编号占位符 151">
            <a:extLst>
              <a:ext uri="{FF2B5EF4-FFF2-40B4-BE49-F238E27FC236}">
                <a16:creationId xmlns:a16="http://schemas.microsoft.com/office/drawing/2014/main" id="{01FC2D20-3323-4A47-914F-1FF901A17832}"/>
              </a:ext>
            </a:extLst>
          </p:cNvPr>
          <p:cNvSpPr>
            <a:spLocks noGrp="1"/>
          </p:cNvSpPr>
          <p:nvPr>
            <p:ph type="sldNum" sz="quarter" idx="12"/>
          </p:nvPr>
        </p:nvSpPr>
        <p:spPr>
          <a:xfrm>
            <a:off x="8556171" y="6416315"/>
            <a:ext cx="471537" cy="365125"/>
          </a:xfrm>
        </p:spPr>
        <p:txBody>
          <a:bodyPr/>
          <a:lstStyle/>
          <a:p>
            <a:fld id="{565CE74E-AB26-4998-AD42-012C4C1AD076}" type="slidenum">
              <a:rPr lang="zh-CN" altLang="en-US" sz="1400" b="1" smtClean="0">
                <a:latin typeface="Verdana" panose="020B0604030504040204" pitchFamily="34" charset="0"/>
              </a:rPr>
              <a:t>11</a:t>
            </a:fld>
            <a:endParaRPr lang="zh-CN" altLang="en-US" sz="1400" b="1" dirty="0">
              <a:latin typeface="Verdana" panose="020B0604030504040204" pitchFamily="34" charset="0"/>
            </a:endParaRPr>
          </a:p>
        </p:txBody>
      </p:sp>
      <p:cxnSp>
        <p:nvCxnSpPr>
          <p:cNvPr id="67" name="直接连接符 66">
            <a:extLst>
              <a:ext uri="{FF2B5EF4-FFF2-40B4-BE49-F238E27FC236}">
                <a16:creationId xmlns:a16="http://schemas.microsoft.com/office/drawing/2014/main" id="{46710CBC-91A6-4142-A038-10A840240489}"/>
              </a:ext>
            </a:extLst>
          </p:cNvPr>
          <p:cNvCxnSpPr/>
          <p:nvPr/>
        </p:nvCxnSpPr>
        <p:spPr>
          <a:xfrm>
            <a:off x="0" y="6456073"/>
            <a:ext cx="9144000" cy="0"/>
          </a:xfrm>
          <a:prstGeom prst="line">
            <a:avLst/>
          </a:prstGeom>
          <a:ln w="38100">
            <a:solidFill>
              <a:srgbClr val="7F006B"/>
            </a:solidFill>
          </a:ln>
        </p:spPr>
        <p:style>
          <a:lnRef idx="1">
            <a:schemeClr val="accent1"/>
          </a:lnRef>
          <a:fillRef idx="0">
            <a:schemeClr val="accent1"/>
          </a:fillRef>
          <a:effectRef idx="0">
            <a:schemeClr val="accent1"/>
          </a:effectRef>
          <a:fontRef idx="minor">
            <a:schemeClr val="tx1"/>
          </a:fontRef>
        </p:style>
      </p:cxnSp>
      <p:sp>
        <p:nvSpPr>
          <p:cNvPr id="68" name="日期占位符 163">
            <a:extLst>
              <a:ext uri="{FF2B5EF4-FFF2-40B4-BE49-F238E27FC236}">
                <a16:creationId xmlns:a16="http://schemas.microsoft.com/office/drawing/2014/main" id="{20B90874-7FE4-46F9-AA93-4D1D177317EB}"/>
              </a:ext>
            </a:extLst>
          </p:cNvPr>
          <p:cNvSpPr>
            <a:spLocks noGrp="1"/>
          </p:cNvSpPr>
          <p:nvPr>
            <p:ph type="dt" sz="half" idx="10"/>
          </p:nvPr>
        </p:nvSpPr>
        <p:spPr>
          <a:xfrm>
            <a:off x="122973" y="6436194"/>
            <a:ext cx="1616663" cy="365125"/>
          </a:xfrm>
        </p:spPr>
        <p:txBody>
          <a:bodyPr/>
          <a:lstStyle/>
          <a:p>
            <a:fld id="{772684DA-91FE-4AC2-B455-56747F4DA0E1}" type="datetime1">
              <a:rPr lang="zh-CN" altLang="en-US" sz="1600" b="1" smtClean="0">
                <a:solidFill>
                  <a:srgbClr val="7F006B"/>
                </a:solidFill>
                <a:latin typeface="Verdana" panose="020B0604030504040204" pitchFamily="34" charset="0"/>
              </a:rPr>
              <a:t>2023/9/24</a:t>
            </a:fld>
            <a:endParaRPr lang="zh-CN" altLang="en-US" sz="1600" b="1" dirty="0">
              <a:solidFill>
                <a:srgbClr val="7F006B"/>
              </a:solidFill>
              <a:latin typeface="Verdana" panose="020B0604030504040204" pitchFamily="34" charset="0"/>
            </a:endParaRPr>
          </a:p>
        </p:txBody>
      </p:sp>
      <p:sp>
        <p:nvSpPr>
          <p:cNvPr id="69" name="页脚占位符 164">
            <a:extLst>
              <a:ext uri="{FF2B5EF4-FFF2-40B4-BE49-F238E27FC236}">
                <a16:creationId xmlns:a16="http://schemas.microsoft.com/office/drawing/2014/main" id="{66C49709-9DD6-4B23-B054-50A5691C4ACA}"/>
              </a:ext>
            </a:extLst>
          </p:cNvPr>
          <p:cNvSpPr>
            <a:spLocks noGrp="1"/>
          </p:cNvSpPr>
          <p:nvPr>
            <p:ph type="ftr" sz="quarter" idx="11"/>
          </p:nvPr>
        </p:nvSpPr>
        <p:spPr>
          <a:xfrm>
            <a:off x="3028950" y="6416315"/>
            <a:ext cx="3086100" cy="365125"/>
          </a:xfrm>
        </p:spPr>
        <p:txBody>
          <a:bodyPr/>
          <a:lstStyle/>
          <a:p>
            <a:r>
              <a:rPr lang="en-US" altLang="zh-CN" sz="1600" b="1" dirty="0" err="1">
                <a:solidFill>
                  <a:srgbClr val="7F006B"/>
                </a:solidFill>
                <a:latin typeface="Verdana" panose="020B0604030504040204" pitchFamily="34" charset="0"/>
                <a:ea typeface="Verdana" panose="020B0604030504040204" pitchFamily="34" charset="0"/>
              </a:rPr>
              <a:t>Kaixuan</a:t>
            </a:r>
            <a:r>
              <a:rPr lang="en-US" altLang="zh-CN" sz="1600" b="1" dirty="0">
                <a:solidFill>
                  <a:srgbClr val="7F006B"/>
                </a:solidFill>
                <a:latin typeface="Verdana" panose="020B0604030504040204" pitchFamily="34" charset="0"/>
                <a:ea typeface="Verdana" panose="020B0604030504040204" pitchFamily="34" charset="0"/>
              </a:rPr>
              <a:t> Huang</a:t>
            </a:r>
            <a:endParaRPr lang="zh-CN" altLang="en-US" sz="1600" b="1" dirty="0">
              <a:solidFill>
                <a:srgbClr val="7F006B"/>
              </a:solidFill>
              <a:latin typeface="Verdana" panose="020B0604030504040204" pitchFamily="34" charset="0"/>
            </a:endParaRPr>
          </a:p>
        </p:txBody>
      </p:sp>
      <p:sp>
        <p:nvSpPr>
          <p:cNvPr id="71" name="文本框 160">
            <a:extLst>
              <a:ext uri="{FF2B5EF4-FFF2-40B4-BE49-F238E27FC236}">
                <a16:creationId xmlns:a16="http://schemas.microsoft.com/office/drawing/2014/main" id="{9CD24BAB-B13A-483A-82A2-3038C5D9A160}"/>
              </a:ext>
            </a:extLst>
          </p:cNvPr>
          <p:cNvSpPr txBox="1"/>
          <p:nvPr/>
        </p:nvSpPr>
        <p:spPr>
          <a:xfrm>
            <a:off x="582905" y="131944"/>
            <a:ext cx="563508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2000" b="1" dirty="0">
                <a:solidFill>
                  <a:srgbClr val="7F0069"/>
                </a:solidFill>
                <a:latin typeface="+mj-ea"/>
                <a:ea typeface="+mj-ea"/>
              </a:rPr>
              <a:t>Massive neutron star from DDRMF model</a:t>
            </a:r>
          </a:p>
        </p:txBody>
      </p:sp>
      <mc:AlternateContent xmlns:mc="http://schemas.openxmlformats.org/markup-compatibility/2006" xmlns:a14="http://schemas.microsoft.com/office/drawing/2010/main">
        <mc:Choice Requires="a14">
          <p:sp>
            <p:nvSpPr>
              <p:cNvPr id="72" name="文本框 71">
                <a:extLst>
                  <a:ext uri="{FF2B5EF4-FFF2-40B4-BE49-F238E27FC236}">
                    <a16:creationId xmlns:a16="http://schemas.microsoft.com/office/drawing/2014/main" id="{B5F566D5-11B1-4A51-B9D2-583D04FF7E8E}"/>
                  </a:ext>
                </a:extLst>
              </p:cNvPr>
              <p:cNvSpPr txBox="1"/>
              <p:nvPr/>
            </p:nvSpPr>
            <p:spPr>
              <a:xfrm>
                <a:off x="293914" y="5501995"/>
                <a:ext cx="8556171" cy="836576"/>
              </a:xfrm>
              <a:prstGeom prst="rect">
                <a:avLst/>
              </a:prstGeom>
              <a:noFill/>
            </p:spPr>
            <p:txBody>
              <a:bodyPr wrap="square">
                <a:spAutoFit/>
              </a:bodyPr>
              <a:lstStyle/>
              <a:p>
                <a:pPr marL="285750" indent="-285750" algn="just">
                  <a:buFont typeface="Arial" panose="020B0604020202020204" pitchFamily="34" charset="0"/>
                  <a:buChar char="•"/>
                </a:pPr>
                <a:r>
                  <a:rPr lang="en-US" altLang="zh-CN" sz="1600" b="1" dirty="0">
                    <a:solidFill>
                      <a:srgbClr val="2970FF"/>
                    </a:solidFill>
                    <a:latin typeface="+mn-ea"/>
                  </a:rPr>
                  <a:t>The EOSs from stiffer group can satisfy the constraints from the gravitational wave detection, while those from softer group sets start to become lower than the constraint band from </a:t>
                </a:r>
                <a14:m>
                  <m:oMath xmlns:m="http://schemas.openxmlformats.org/officeDocument/2006/math">
                    <m:r>
                      <a:rPr lang="en-US" altLang="zh-CN" sz="1600" b="1" i="1" smtClean="0">
                        <a:solidFill>
                          <a:srgbClr val="2970FF"/>
                        </a:solidFill>
                        <a:latin typeface="Cambria Math" panose="02040503050406030204" pitchFamily="18" charset="0"/>
                      </a:rPr>
                      <m:t>𝜺</m:t>
                    </m:r>
                    <m:r>
                      <a:rPr lang="en-US" altLang="zh-CN" sz="1600" b="1" i="1" smtClean="0">
                        <a:solidFill>
                          <a:srgbClr val="2970FF"/>
                        </a:solidFill>
                        <a:latin typeface="Cambria Math" panose="02040503050406030204" pitchFamily="18" charset="0"/>
                      </a:rPr>
                      <m:t>=</m:t>
                    </m:r>
                    <m:r>
                      <a:rPr lang="en-US" altLang="zh-CN" sz="1600" b="1" i="1" smtClean="0">
                        <a:solidFill>
                          <a:srgbClr val="2970FF"/>
                        </a:solidFill>
                        <a:latin typeface="Cambria Math" panose="02040503050406030204" pitchFamily="18" charset="0"/>
                      </a:rPr>
                      <m:t>𝟑𝟎𝟎</m:t>
                    </m:r>
                    <m:r>
                      <a:rPr lang="en-US" altLang="zh-CN" sz="1600" b="1" i="1" smtClean="0">
                        <a:solidFill>
                          <a:srgbClr val="2970FF"/>
                        </a:solidFill>
                        <a:latin typeface="Cambria Math" panose="02040503050406030204" pitchFamily="18" charset="0"/>
                      </a:rPr>
                      <m:t> </m:t>
                    </m:r>
                    <m:r>
                      <a:rPr lang="en-US" altLang="zh-CN" sz="1600" b="1" i="0" smtClean="0">
                        <a:solidFill>
                          <a:srgbClr val="2970FF"/>
                        </a:solidFill>
                        <a:latin typeface="Cambria Math" panose="02040503050406030204" pitchFamily="18" charset="0"/>
                      </a:rPr>
                      <m:t>𝐌𝐞𝐕</m:t>
                    </m:r>
                    <m:r>
                      <a:rPr lang="en-US" altLang="zh-CN" sz="1600" b="1" i="1" smtClean="0">
                        <a:solidFill>
                          <a:srgbClr val="2970FF"/>
                        </a:solidFill>
                        <a:latin typeface="Cambria Math" panose="02040503050406030204" pitchFamily="18" charset="0"/>
                      </a:rPr>
                      <m:t>⋅</m:t>
                    </m:r>
                    <m:r>
                      <a:rPr lang="en-US" altLang="zh-CN" sz="1600" b="1" i="0" smtClean="0">
                        <a:solidFill>
                          <a:srgbClr val="2970FF"/>
                        </a:solidFill>
                        <a:latin typeface="Cambria Math" panose="02040503050406030204" pitchFamily="18" charset="0"/>
                      </a:rPr>
                      <m:t>𝐟</m:t>
                    </m:r>
                    <m:sSup>
                      <m:sSupPr>
                        <m:ctrlPr>
                          <a:rPr lang="en-US" altLang="zh-CN" sz="1600" b="1" i="1" smtClean="0">
                            <a:solidFill>
                              <a:srgbClr val="2970FF"/>
                            </a:solidFill>
                            <a:latin typeface="Cambria Math" panose="02040503050406030204" pitchFamily="18" charset="0"/>
                          </a:rPr>
                        </m:ctrlPr>
                      </m:sSupPr>
                      <m:e>
                        <m:r>
                          <a:rPr lang="en-US" altLang="zh-CN" sz="1600" b="1" i="0" smtClean="0">
                            <a:solidFill>
                              <a:srgbClr val="2970FF"/>
                            </a:solidFill>
                            <a:latin typeface="Cambria Math" panose="02040503050406030204" pitchFamily="18" charset="0"/>
                          </a:rPr>
                          <m:t>𝐦</m:t>
                        </m:r>
                      </m:e>
                      <m:sup>
                        <m:r>
                          <a:rPr lang="en-US" altLang="zh-CN" sz="1600" b="1" i="1" smtClean="0">
                            <a:solidFill>
                              <a:srgbClr val="2970FF"/>
                            </a:solidFill>
                            <a:latin typeface="Cambria Math" panose="02040503050406030204" pitchFamily="18" charset="0"/>
                          </a:rPr>
                          <m:t>−</m:t>
                        </m:r>
                        <m:r>
                          <a:rPr lang="en-US" altLang="zh-CN" sz="1600" b="1" i="1" smtClean="0">
                            <a:solidFill>
                              <a:srgbClr val="2970FF"/>
                            </a:solidFill>
                            <a:latin typeface="Cambria Math" panose="02040503050406030204" pitchFamily="18" charset="0"/>
                          </a:rPr>
                          <m:t>𝟑</m:t>
                        </m:r>
                      </m:sup>
                    </m:sSup>
                    <m:r>
                      <a:rPr lang="en-US" altLang="zh-CN" sz="1600" b="1" i="1" smtClean="0">
                        <a:solidFill>
                          <a:srgbClr val="2970FF"/>
                        </a:solidFill>
                        <a:latin typeface="Cambria Math" panose="02040503050406030204" pitchFamily="18" charset="0"/>
                      </a:rPr>
                      <m:t>.</m:t>
                    </m:r>
                  </m:oMath>
                </a14:m>
                <a:r>
                  <a:rPr lang="en-US" altLang="zh-CN" sz="1600" b="1" dirty="0">
                    <a:solidFill>
                      <a:srgbClr val="2970FF"/>
                    </a:solidFill>
                    <a:latin typeface="+mn-ea"/>
                  </a:rPr>
                  <a:t> </a:t>
                </a:r>
                <a:endParaRPr lang="zh-CN" altLang="en-US" sz="1600" dirty="0">
                  <a:solidFill>
                    <a:srgbClr val="2970FF"/>
                  </a:solidFill>
                  <a:latin typeface="+mn-ea"/>
                </a:endParaRPr>
              </a:p>
            </p:txBody>
          </p:sp>
        </mc:Choice>
        <mc:Fallback xmlns="">
          <p:sp>
            <p:nvSpPr>
              <p:cNvPr id="72" name="文本框 71">
                <a:extLst>
                  <a:ext uri="{FF2B5EF4-FFF2-40B4-BE49-F238E27FC236}">
                    <a16:creationId xmlns:a16="http://schemas.microsoft.com/office/drawing/2014/main" id="{B5F566D5-11B1-4A51-B9D2-583D04FF7E8E}"/>
                  </a:ext>
                </a:extLst>
              </p:cNvPr>
              <p:cNvSpPr txBox="1">
                <a:spLocks noRot="1" noChangeAspect="1" noMove="1" noResize="1" noEditPoints="1" noAdjustHandles="1" noChangeArrowheads="1" noChangeShapeType="1" noTextEdit="1"/>
              </p:cNvSpPr>
              <p:nvPr/>
            </p:nvSpPr>
            <p:spPr>
              <a:xfrm>
                <a:off x="293914" y="5501995"/>
                <a:ext cx="8556171" cy="836576"/>
              </a:xfrm>
              <a:prstGeom prst="rect">
                <a:avLst/>
              </a:prstGeom>
              <a:blipFill>
                <a:blip r:embed="rId4"/>
                <a:stretch>
                  <a:fillRect l="-285" t="-2190" r="-356" b="-8759"/>
                </a:stretch>
              </a:blipFill>
            </p:spPr>
            <p:txBody>
              <a:bodyPr/>
              <a:lstStyle/>
              <a:p>
                <a:r>
                  <a:rPr lang="zh-CN" altLang="en-US">
                    <a:noFill/>
                  </a:rPr>
                  <a:t> </a:t>
                </a:r>
              </a:p>
            </p:txBody>
          </p:sp>
        </mc:Fallback>
      </mc:AlternateContent>
      <p:pic>
        <p:nvPicPr>
          <p:cNvPr id="8" name="图片 7">
            <a:extLst>
              <a:ext uri="{FF2B5EF4-FFF2-40B4-BE49-F238E27FC236}">
                <a16:creationId xmlns:a16="http://schemas.microsoft.com/office/drawing/2014/main" id="{410690D5-A9B6-41ED-B99C-72482F86CB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8015" y="1106951"/>
            <a:ext cx="5639436" cy="4439025"/>
          </a:xfrm>
          <a:prstGeom prst="rect">
            <a:avLst/>
          </a:prstGeom>
        </p:spPr>
      </p:pic>
    </p:spTree>
    <p:extLst>
      <p:ext uri="{BB962C8B-B14F-4D97-AF65-F5344CB8AC3E}">
        <p14:creationId xmlns:p14="http://schemas.microsoft.com/office/powerpoint/2010/main" val="214086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p:cNvPicPr>
            <a:picLocks noChangeAspect="1"/>
          </p:cNvPicPr>
          <p:nvPr/>
        </p:nvPicPr>
        <p:blipFill rotWithShape="1">
          <a:blip r:embed="rId3" cstate="print">
            <a:extLst>
              <a:ext uri="{28A0092B-C50C-407E-A947-70E740481C1C}">
                <a14:useLocalDpi xmlns:a14="http://schemas.microsoft.com/office/drawing/2010/main" val="0"/>
              </a:ext>
            </a:extLst>
          </a:blip>
          <a:srcRect l="1801" t="1697" r="2467" b="2153"/>
          <a:stretch>
            <a:fillRect/>
          </a:stretch>
        </p:blipFill>
        <p:spPr>
          <a:xfrm>
            <a:off x="385778" y="1182542"/>
            <a:ext cx="5415456" cy="2479787"/>
          </a:xfrm>
          <a:prstGeom prst="rect">
            <a:avLst/>
          </a:prstGeom>
        </p:spPr>
      </p:pic>
      <p:grpSp>
        <p:nvGrpSpPr>
          <p:cNvPr id="30" name="组合 29"/>
          <p:cNvGrpSpPr/>
          <p:nvPr/>
        </p:nvGrpSpPr>
        <p:grpSpPr>
          <a:xfrm>
            <a:off x="0" y="114265"/>
            <a:ext cx="6843486" cy="461665"/>
            <a:chOff x="-534863" y="1542682"/>
            <a:chExt cx="6843486" cy="461665"/>
          </a:xfrm>
        </p:grpSpPr>
        <p:cxnSp>
          <p:nvCxnSpPr>
            <p:cNvPr id="31" name="MH_Other_1"/>
            <p:cNvCxnSpPr/>
            <p:nvPr/>
          </p:nvCxnSpPr>
          <p:spPr>
            <a:xfrm flipH="1">
              <a:off x="-534863" y="1957451"/>
              <a:ext cx="6843486" cy="17642"/>
            </a:xfrm>
            <a:prstGeom prst="line">
              <a:avLst/>
            </a:prstGeom>
            <a:ln w="25400">
              <a:gradFill flip="none" rotWithShape="1">
                <a:gsLst>
                  <a:gs pos="41000">
                    <a:srgbClr val="BB7DB3"/>
                  </a:gs>
                  <a:gs pos="0">
                    <a:schemeClr val="accent1">
                      <a:lumMod val="5000"/>
                      <a:lumOff val="95000"/>
                      <a:alpha val="0"/>
                    </a:schemeClr>
                  </a:gs>
                  <a:gs pos="100000">
                    <a:srgbClr val="7F0069"/>
                  </a:gs>
                </a:gsLst>
                <a:lin ang="0" scaled="1"/>
                <a:tileRect/>
              </a:gradFill>
              <a:prstDash val="solid"/>
              <a:headEnd type="none"/>
            </a:ln>
          </p:spPr>
          <p:style>
            <a:lnRef idx="1">
              <a:schemeClr val="accent1"/>
            </a:lnRef>
            <a:fillRef idx="0">
              <a:schemeClr val="accent1"/>
            </a:fillRef>
            <a:effectRef idx="0">
              <a:schemeClr val="accent1"/>
            </a:effectRef>
            <a:fontRef idx="minor">
              <a:schemeClr val="tx1"/>
            </a:fontRef>
          </p:style>
        </p:cxnSp>
        <p:grpSp>
          <p:nvGrpSpPr>
            <p:cNvPr id="32" name="组合 31"/>
            <p:cNvGrpSpPr/>
            <p:nvPr/>
          </p:nvGrpSpPr>
          <p:grpSpPr>
            <a:xfrm>
              <a:off x="-534863" y="1542682"/>
              <a:ext cx="582905" cy="461665"/>
              <a:chOff x="160808" y="268546"/>
              <a:chExt cx="736192" cy="731858"/>
            </a:xfrm>
          </p:grpSpPr>
          <p:sp>
            <p:nvSpPr>
              <p:cNvPr id="34" name="矩形 33"/>
              <p:cNvSpPr/>
              <p:nvPr/>
            </p:nvSpPr>
            <p:spPr>
              <a:xfrm flipH="1">
                <a:off x="738300" y="283026"/>
                <a:ext cx="158700" cy="674512"/>
              </a:xfrm>
              <a:prstGeom prst="rect">
                <a:avLst/>
              </a:prstGeom>
              <a:solidFill>
                <a:srgbClr val="7F0069">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2000" dirty="0"/>
              </a:p>
            </p:txBody>
          </p:sp>
          <p:grpSp>
            <p:nvGrpSpPr>
              <p:cNvPr id="35" name="组合 34"/>
              <p:cNvGrpSpPr/>
              <p:nvPr/>
            </p:nvGrpSpPr>
            <p:grpSpPr>
              <a:xfrm>
                <a:off x="160808" y="268546"/>
                <a:ext cx="520545" cy="731858"/>
                <a:chOff x="160808" y="268546"/>
                <a:chExt cx="520545" cy="731858"/>
              </a:xfrm>
            </p:grpSpPr>
            <p:sp>
              <p:nvSpPr>
                <p:cNvPr id="36" name="矩形 35"/>
                <p:cNvSpPr/>
                <p:nvPr/>
              </p:nvSpPr>
              <p:spPr>
                <a:xfrm>
                  <a:off x="160808" y="292942"/>
                  <a:ext cx="520545" cy="683068"/>
                </a:xfrm>
                <a:prstGeom prst="rect">
                  <a:avLst/>
                </a:prstGeom>
                <a:solidFill>
                  <a:srgbClr val="7F0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2000" dirty="0"/>
                </a:p>
              </p:txBody>
            </p:sp>
            <p:sp>
              <p:nvSpPr>
                <p:cNvPr id="37" name="文本框 66"/>
                <p:cNvSpPr txBox="1"/>
                <p:nvPr/>
              </p:nvSpPr>
              <p:spPr>
                <a:xfrm>
                  <a:off x="205921" y="268546"/>
                  <a:ext cx="215159" cy="73185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2400" b="1" dirty="0">
                      <a:solidFill>
                        <a:schemeClr val="bg1"/>
                      </a:solidFill>
                      <a:latin typeface="微软雅黑" panose="020B0503020204020204" pitchFamily="34" charset="-122"/>
                      <a:ea typeface="微软雅黑" panose="020B0503020204020204" pitchFamily="34" charset="-122"/>
                    </a:rPr>
                    <a:t>3</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grpSp>
      <p:grpSp>
        <p:nvGrpSpPr>
          <p:cNvPr id="19" name="组合 18"/>
          <p:cNvGrpSpPr/>
          <p:nvPr/>
        </p:nvGrpSpPr>
        <p:grpSpPr>
          <a:xfrm>
            <a:off x="206079" y="579610"/>
            <a:ext cx="3567637" cy="353943"/>
            <a:chOff x="239570" y="1485627"/>
            <a:chExt cx="3631438" cy="368348"/>
          </a:xfrm>
        </p:grpSpPr>
        <p:sp>
          <p:nvSpPr>
            <p:cNvPr id="20" name="星形: 五角 19"/>
            <p:cNvSpPr/>
            <p:nvPr/>
          </p:nvSpPr>
          <p:spPr>
            <a:xfrm>
              <a:off x="239570" y="1545309"/>
              <a:ext cx="256560" cy="256560"/>
            </a:xfrm>
            <a:prstGeom prst="star5">
              <a:avLst>
                <a:gd name="adj" fmla="val 28968"/>
                <a:gd name="hf" fmla="val 105146"/>
                <a:gd name="vf" fmla="val 11055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rgbClr val="42428E"/>
                </a:solidFill>
                <a:effectLst>
                  <a:outerShdw blurRad="38100" dist="38100" dir="2700000" algn="tl">
                    <a:srgbClr val="000000">
                      <a:alpha val="43137"/>
                    </a:srgbClr>
                  </a:outerShdw>
                </a:effectLst>
              </a:endParaRPr>
            </a:p>
          </p:txBody>
        </p:sp>
        <p:sp>
          <p:nvSpPr>
            <p:cNvPr id="21" name="文本框 20"/>
            <p:cNvSpPr txBox="1"/>
            <p:nvPr/>
          </p:nvSpPr>
          <p:spPr>
            <a:xfrm>
              <a:off x="484416" y="1485627"/>
              <a:ext cx="3386592" cy="368348"/>
            </a:xfrm>
            <a:prstGeom prst="rect">
              <a:avLst/>
            </a:prstGeom>
            <a:noFill/>
          </p:spPr>
          <p:txBody>
            <a:bodyPr wrap="square">
              <a:spAutoFit/>
            </a:bodyPr>
            <a:lstStyle/>
            <a:p>
              <a:r>
                <a:rPr lang="en-US" altLang="zh-CN" sz="1700" b="1" dirty="0">
                  <a:solidFill>
                    <a:srgbClr val="42428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Neutron Star Properties:</a:t>
              </a:r>
            </a:p>
          </p:txBody>
        </p:sp>
      </p:grpSp>
      <p:sp>
        <p:nvSpPr>
          <p:cNvPr id="2" name="AutoShape 2"/>
          <p:cNvSpPr>
            <a:spLocks noChangeAspect="1" noChangeArrowheads="1"/>
          </p:cNvSpPr>
          <p:nvPr/>
        </p:nvSpPr>
        <p:spPr bwMode="auto">
          <a:xfrm>
            <a:off x="4213520" y="330087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40" name="图片 39"/>
          <p:cNvPicPr>
            <a:picLocks noChangeAspect="1"/>
          </p:cNvPicPr>
          <p:nvPr/>
        </p:nvPicPr>
        <p:blipFill rotWithShape="1">
          <a:blip r:embed="rId4"/>
          <a:srcRect t="71150" r="2765" b="-1"/>
          <a:stretch>
            <a:fillRect/>
          </a:stretch>
        </p:blipFill>
        <p:spPr>
          <a:xfrm>
            <a:off x="200124" y="3710349"/>
            <a:ext cx="8620374" cy="1752273"/>
          </a:xfrm>
          <a:prstGeom prst="rect">
            <a:avLst/>
          </a:prstGeom>
        </p:spPr>
      </p:pic>
      <p:pic>
        <p:nvPicPr>
          <p:cNvPr id="39" name="图片 38"/>
          <p:cNvPicPr>
            <a:picLocks noChangeAspect="1"/>
          </p:cNvPicPr>
          <p:nvPr/>
        </p:nvPicPr>
        <p:blipFill rotWithShape="1">
          <a:blip r:embed="rId5" cstate="print">
            <a:extLst>
              <a:ext uri="{28A0092B-C50C-407E-A947-70E740481C1C}">
                <a14:useLocalDpi xmlns:a14="http://schemas.microsoft.com/office/drawing/2010/main" val="0"/>
              </a:ext>
            </a:extLst>
          </a:blip>
          <a:srcRect t="3750"/>
          <a:stretch>
            <a:fillRect/>
          </a:stretch>
        </p:blipFill>
        <p:spPr>
          <a:xfrm>
            <a:off x="5801234" y="1224374"/>
            <a:ext cx="2848341" cy="2437955"/>
          </a:xfrm>
          <a:prstGeom prst="rect">
            <a:avLst/>
          </a:prstGeom>
        </p:spPr>
      </p:pic>
      <p:sp>
        <p:nvSpPr>
          <p:cNvPr id="41" name="文本框 50"/>
          <p:cNvSpPr txBox="1"/>
          <p:nvPr/>
        </p:nvSpPr>
        <p:spPr>
          <a:xfrm>
            <a:off x="4213520" y="6170061"/>
            <a:ext cx="5539904" cy="27699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ltLang="zh-CN" sz="1200" b="1" dirty="0">
                <a:solidFill>
                  <a:srgbClr val="C00000"/>
                </a:solidFill>
                <a:latin typeface="Times New Roman" panose="02020603050405020304" pitchFamily="18" charset="0"/>
                <a:cs typeface="Times New Roman" panose="02020603050405020304" pitchFamily="18" charset="0"/>
              </a:rPr>
              <a:t>K. X. Huang,  </a:t>
            </a:r>
            <a:r>
              <a:rPr lang="en-US" altLang="zh-CN" sz="1200" b="1" dirty="0">
                <a:solidFill>
                  <a:srgbClr val="0000FF"/>
                </a:solidFill>
                <a:latin typeface="Times New Roman" panose="02020603050405020304" pitchFamily="18" charset="0"/>
                <a:cs typeface="Times New Roman" panose="02020603050405020304" pitchFamily="18" charset="0"/>
              </a:rPr>
              <a:t>J. N. Hu,  Y. Zhang </a:t>
            </a:r>
            <a:r>
              <a:rPr lang="nn-NO" altLang="zh-CN" sz="1200" b="1" dirty="0">
                <a:solidFill>
                  <a:srgbClr val="0000FF"/>
                </a:solidFill>
                <a:latin typeface="Times New Roman" panose="02020603050405020304" pitchFamily="18" charset="0"/>
                <a:cs typeface="Times New Roman" panose="02020603050405020304" pitchFamily="18" charset="0"/>
              </a:rPr>
              <a:t>&amp; H. Shen, Astrophys. J. 904, 39 (2020)</a:t>
            </a:r>
            <a:endParaRPr lang="zh-CN" altLang="en-US" sz="1200" b="1" dirty="0">
              <a:solidFill>
                <a:srgbClr val="0000FF"/>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2" name="文本框 48"/>
              <p:cNvSpPr txBox="1"/>
              <p:nvPr/>
            </p:nvSpPr>
            <p:spPr>
              <a:xfrm>
                <a:off x="167962" y="5402268"/>
                <a:ext cx="8776071" cy="794833"/>
              </a:xfrm>
              <a:prstGeom prst="rect">
                <a:avLst/>
              </a:prstGeom>
              <a:noFill/>
              <a:ln w="38100">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lgn="just">
                  <a:buFont typeface="Arial" panose="020B0604020202020204" pitchFamily="34" charset="0"/>
                  <a:buChar char="•"/>
                </a:pPr>
                <a:r>
                  <a:rPr lang="en-US" altLang="zh-CN" sz="1500" b="1" dirty="0">
                    <a:solidFill>
                      <a:srgbClr val="2970FF"/>
                    </a:solidFill>
                    <a:latin typeface="+mn-ea"/>
                    <a:cs typeface="Times New Roman" panose="02020603050405020304" pitchFamily="18" charset="0"/>
                  </a:rPr>
                  <a:t>DD-MEX and DD-LZ1 sets can support the neutron star above 2.5</a:t>
                </a:r>
                <a14:m>
                  <m:oMath xmlns:m="http://schemas.openxmlformats.org/officeDocument/2006/math">
                    <m:sSub>
                      <m:sSubPr>
                        <m:ctrlPr>
                          <a:rPr lang="en-US" altLang="zh-CN" sz="1500" b="1" i="1" smtClean="0">
                            <a:solidFill>
                              <a:srgbClr val="2970FF"/>
                            </a:solidFill>
                            <a:latin typeface="Cambria Math" panose="02040503050406030204" pitchFamily="18" charset="0"/>
                            <a:cs typeface="Times New Roman" panose="02020603050405020304" pitchFamily="18" charset="0"/>
                          </a:rPr>
                        </m:ctrlPr>
                      </m:sSubPr>
                      <m:e>
                        <m:r>
                          <a:rPr lang="en-US" altLang="zh-CN" sz="1500" b="1" i="1" smtClean="0">
                            <a:solidFill>
                              <a:srgbClr val="2970FF"/>
                            </a:solidFill>
                            <a:latin typeface="Cambria Math" panose="02040503050406030204" pitchFamily="18" charset="0"/>
                            <a:cs typeface="Times New Roman" panose="02020603050405020304" pitchFamily="18" charset="0"/>
                          </a:rPr>
                          <m:t>𝑴</m:t>
                        </m:r>
                      </m:e>
                      <m:sub>
                        <m:r>
                          <a:rPr lang="en-US" altLang="zh-CN" sz="1500" b="1" i="1" smtClean="0">
                            <a:solidFill>
                              <a:srgbClr val="2970FF"/>
                            </a:solidFill>
                            <a:latin typeface="Cambria Math" panose="02040503050406030204" pitchFamily="18" charset="0"/>
                            <a:cs typeface="Times New Roman" panose="02020603050405020304" pitchFamily="18" charset="0"/>
                          </a:rPr>
                          <m:t>⊙</m:t>
                        </m:r>
                      </m:sub>
                    </m:sSub>
                  </m:oMath>
                </a14:m>
                <a:r>
                  <a:rPr lang="en-US" altLang="zh-CN" sz="1500" b="1" dirty="0">
                    <a:solidFill>
                      <a:srgbClr val="2970FF"/>
                    </a:solidFill>
                    <a:latin typeface="+mn-ea"/>
                    <a:cs typeface="Times New Roman" panose="02020603050405020304" pitchFamily="18" charset="0"/>
                  </a:rPr>
                  <a:t> because of their strong repulsive contributions from </a:t>
                </a:r>
                <a14:m>
                  <m:oMath xmlns:m="http://schemas.openxmlformats.org/officeDocument/2006/math">
                    <m:r>
                      <a:rPr lang="en-US" altLang="zh-CN" sz="1500" b="1" i="1" smtClean="0">
                        <a:solidFill>
                          <a:srgbClr val="2970FF"/>
                        </a:solidFill>
                        <a:latin typeface="Cambria Math" panose="02040503050406030204" pitchFamily="18" charset="0"/>
                        <a:cs typeface="Times New Roman" panose="02020603050405020304" pitchFamily="18" charset="0"/>
                      </a:rPr>
                      <m:t>𝝎</m:t>
                    </m:r>
                  </m:oMath>
                </a14:m>
                <a:r>
                  <a:rPr lang="en-US" altLang="zh-CN" sz="1500" b="1" dirty="0">
                    <a:solidFill>
                      <a:srgbClr val="2970FF"/>
                    </a:solidFill>
                    <a:latin typeface="+mn-ea"/>
                    <a:cs typeface="Times New Roman" panose="02020603050405020304" pitchFamily="18" charset="0"/>
                  </a:rPr>
                  <a:t> meson, which are in accord with the observed mass of the secondary object in GW190814.</a:t>
                </a:r>
                <a:endParaRPr lang="zh-CN" altLang="en-US" sz="1500" b="1" dirty="0">
                  <a:solidFill>
                    <a:srgbClr val="2970FF"/>
                  </a:solidFill>
                  <a:latin typeface="+mn-ea"/>
                  <a:cs typeface="Times New Roman" panose="02020603050405020304" pitchFamily="18" charset="0"/>
                </a:endParaRPr>
              </a:p>
            </p:txBody>
          </p:sp>
        </mc:Choice>
        <mc:Fallback xmlns="">
          <p:sp>
            <p:nvSpPr>
              <p:cNvPr id="42" name="文本框 48"/>
              <p:cNvSpPr txBox="1">
                <a:spLocks noRot="1" noChangeAspect="1" noMove="1" noResize="1" noEditPoints="1" noAdjustHandles="1" noChangeArrowheads="1" noChangeShapeType="1" noTextEdit="1"/>
              </p:cNvSpPr>
              <p:nvPr/>
            </p:nvSpPr>
            <p:spPr>
              <a:xfrm>
                <a:off x="167962" y="5402268"/>
                <a:ext cx="8776071" cy="794833"/>
              </a:xfrm>
              <a:prstGeom prst="rect">
                <a:avLst/>
              </a:prstGeom>
              <a:blipFill>
                <a:blip r:embed="rId6"/>
                <a:stretch>
                  <a:fillRect l="-208" t="-1527" r="-347" b="-7634"/>
                </a:stretch>
              </a:blipFill>
              <a:ln w="38100">
                <a:noFill/>
              </a:ln>
            </p:spPr>
            <p:txBody>
              <a:bodyPr/>
              <a:lstStyle/>
              <a:p>
                <a:r>
                  <a:rPr lang="zh-CN" altLang="en-US">
                    <a:noFill/>
                  </a:rPr>
                  <a:t> </a:t>
                </a:r>
              </a:p>
            </p:txBody>
          </p:sp>
        </mc:Fallback>
      </mc:AlternateContent>
      <p:pic>
        <p:nvPicPr>
          <p:cNvPr id="44" name="图片 43"/>
          <p:cNvPicPr>
            <a:picLocks noChangeAspect="1"/>
          </p:cNvPicPr>
          <p:nvPr/>
        </p:nvPicPr>
        <p:blipFill rotWithShape="1">
          <a:blip r:embed="rId7" cstate="print">
            <a:extLst>
              <a:ext uri="{28A0092B-C50C-407E-A947-70E740481C1C}">
                <a14:useLocalDpi xmlns:a14="http://schemas.microsoft.com/office/drawing/2010/main" val="0"/>
              </a:ext>
            </a:extLst>
          </a:blip>
          <a:srcRect r="3234"/>
          <a:stretch>
            <a:fillRect/>
          </a:stretch>
        </p:blipFill>
        <p:spPr>
          <a:xfrm>
            <a:off x="7818120" y="29382"/>
            <a:ext cx="1325880" cy="485151"/>
          </a:xfrm>
          <a:prstGeom prst="rect">
            <a:avLst/>
          </a:prstGeom>
        </p:spPr>
      </p:pic>
      <p:cxnSp>
        <p:nvCxnSpPr>
          <p:cNvPr id="45" name="直接连接符 44"/>
          <p:cNvCxnSpPr/>
          <p:nvPr/>
        </p:nvCxnSpPr>
        <p:spPr>
          <a:xfrm>
            <a:off x="0" y="548889"/>
            <a:ext cx="9144000" cy="0"/>
          </a:xfrm>
          <a:prstGeom prst="line">
            <a:avLst/>
          </a:prstGeom>
          <a:ln w="38100">
            <a:solidFill>
              <a:srgbClr val="7F006B"/>
            </a:solidFill>
          </a:ln>
        </p:spPr>
        <p:style>
          <a:lnRef idx="1">
            <a:schemeClr val="accent1"/>
          </a:lnRef>
          <a:fillRef idx="0">
            <a:schemeClr val="accent1"/>
          </a:fillRef>
          <a:effectRef idx="0">
            <a:schemeClr val="accent1"/>
          </a:effectRef>
          <a:fontRef idx="minor">
            <a:schemeClr val="tx1"/>
          </a:fontRef>
        </p:style>
      </p:cxnSp>
      <p:grpSp>
        <p:nvGrpSpPr>
          <p:cNvPr id="7" name="组合 6">
            <a:extLst>
              <a:ext uri="{FF2B5EF4-FFF2-40B4-BE49-F238E27FC236}">
                <a16:creationId xmlns:a16="http://schemas.microsoft.com/office/drawing/2014/main" id="{F32E6AB6-D741-4832-8B22-EE274081E1FC}"/>
              </a:ext>
            </a:extLst>
          </p:cNvPr>
          <p:cNvGrpSpPr/>
          <p:nvPr/>
        </p:nvGrpSpPr>
        <p:grpSpPr>
          <a:xfrm>
            <a:off x="5801234" y="608419"/>
            <a:ext cx="3342766" cy="361388"/>
            <a:chOff x="4051948" y="657488"/>
            <a:chExt cx="3342766" cy="361388"/>
          </a:xfrm>
        </p:grpSpPr>
        <p:pic>
          <p:nvPicPr>
            <p:cNvPr id="6" name="图片 5">
              <a:extLst>
                <a:ext uri="{FF2B5EF4-FFF2-40B4-BE49-F238E27FC236}">
                  <a16:creationId xmlns:a16="http://schemas.microsoft.com/office/drawing/2014/main" id="{D28BD762-50D7-41A2-B5F3-1D5428A0FAF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14160" y="687014"/>
              <a:ext cx="1880554" cy="331862"/>
            </a:xfrm>
            <a:prstGeom prst="rect">
              <a:avLst/>
            </a:prstGeom>
          </p:spPr>
        </p:pic>
        <p:sp>
          <p:nvSpPr>
            <p:cNvPr id="29" name="文本框 28">
              <a:extLst>
                <a:ext uri="{FF2B5EF4-FFF2-40B4-BE49-F238E27FC236}">
                  <a16:creationId xmlns:a16="http://schemas.microsoft.com/office/drawing/2014/main" id="{8DDBC9D8-FAF0-4F68-91D2-42D411D6C9AD}"/>
                </a:ext>
              </a:extLst>
            </p:cNvPr>
            <p:cNvSpPr txBox="1"/>
            <p:nvPr/>
          </p:nvSpPr>
          <p:spPr>
            <a:xfrm>
              <a:off x="4051948" y="657488"/>
              <a:ext cx="1719374" cy="338554"/>
            </a:xfrm>
            <a:prstGeom prst="rect">
              <a:avLst/>
            </a:prstGeom>
            <a:noFill/>
          </p:spPr>
          <p:txBody>
            <a:bodyPr wrap="square">
              <a:spAutoFit/>
            </a:bodyPr>
            <a:lstStyle/>
            <a:p>
              <a:r>
                <a:rPr lang="en-US" altLang="zh-CN" sz="1600" b="1" kern="100" dirty="0">
                  <a:effectLst/>
                  <a:latin typeface="Verdana" panose="020B0604030504040204" pitchFamily="34" charset="0"/>
                  <a:ea typeface="Verdana" panose="020B0604030504040204" pitchFamily="34" charset="0"/>
                </a:rPr>
                <a:t>GW190814:</a:t>
              </a:r>
            </a:p>
          </p:txBody>
        </p:sp>
      </p:grpSp>
      <p:sp>
        <p:nvSpPr>
          <p:cNvPr id="51" name="文本框 50">
            <a:extLst>
              <a:ext uri="{FF2B5EF4-FFF2-40B4-BE49-F238E27FC236}">
                <a16:creationId xmlns:a16="http://schemas.microsoft.com/office/drawing/2014/main" id="{79DD55EF-C162-4446-ABF3-BEFEC5515F75}"/>
              </a:ext>
            </a:extLst>
          </p:cNvPr>
          <p:cNvSpPr txBox="1"/>
          <p:nvPr/>
        </p:nvSpPr>
        <p:spPr>
          <a:xfrm>
            <a:off x="672109" y="930101"/>
            <a:ext cx="2903371" cy="307777"/>
          </a:xfrm>
          <a:prstGeom prst="rect">
            <a:avLst/>
          </a:prstGeom>
          <a:noFill/>
        </p:spPr>
        <p:txBody>
          <a:bodyPr wrap="square">
            <a:spAutoFit/>
          </a:bodyPr>
          <a:lstStyle/>
          <a:p>
            <a:pPr marL="285750" indent="-285750">
              <a:buFont typeface="Wingdings" panose="05000000000000000000" pitchFamily="2" charset="2"/>
              <a:buChar char="p"/>
            </a:pPr>
            <a:r>
              <a:rPr lang="en-US" altLang="zh-CN" sz="1400" b="1" dirty="0">
                <a:solidFill>
                  <a:srgbClr val="2970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Mass-radius relation: </a:t>
            </a:r>
            <a:endParaRPr lang="zh-CN" altLang="en-US" sz="1400" dirty="0"/>
          </a:p>
        </p:txBody>
      </p:sp>
      <p:sp>
        <p:nvSpPr>
          <p:cNvPr id="52" name="文本框 51">
            <a:extLst>
              <a:ext uri="{FF2B5EF4-FFF2-40B4-BE49-F238E27FC236}">
                <a16:creationId xmlns:a16="http://schemas.microsoft.com/office/drawing/2014/main" id="{33E7E3C6-5F37-4248-988B-550BCC5154E6}"/>
              </a:ext>
            </a:extLst>
          </p:cNvPr>
          <p:cNvSpPr txBox="1"/>
          <p:nvPr/>
        </p:nvSpPr>
        <p:spPr>
          <a:xfrm>
            <a:off x="6007313" y="959520"/>
            <a:ext cx="2903371" cy="307777"/>
          </a:xfrm>
          <a:prstGeom prst="rect">
            <a:avLst/>
          </a:prstGeom>
          <a:noFill/>
        </p:spPr>
        <p:txBody>
          <a:bodyPr wrap="square">
            <a:spAutoFit/>
          </a:bodyPr>
          <a:lstStyle/>
          <a:p>
            <a:pPr marL="285750" indent="-285750">
              <a:buFont typeface="Wingdings" panose="05000000000000000000" pitchFamily="2" charset="2"/>
              <a:buChar char="p"/>
            </a:pPr>
            <a:r>
              <a:rPr lang="en-US" altLang="zh-CN" sz="1400" b="1" dirty="0">
                <a:solidFill>
                  <a:srgbClr val="2970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Tidal </a:t>
            </a:r>
            <a:r>
              <a:rPr lang="en-US" altLang="zh-CN" sz="1400" b="1" dirty="0" err="1">
                <a:solidFill>
                  <a:srgbClr val="2970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deformabilities</a:t>
            </a:r>
            <a:r>
              <a:rPr lang="en-US" altLang="zh-CN" sz="1400" b="1" dirty="0">
                <a:solidFill>
                  <a:srgbClr val="2970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a:t>
            </a:r>
            <a:endParaRPr lang="zh-CN" altLang="en-US" sz="1400" dirty="0"/>
          </a:p>
        </p:txBody>
      </p:sp>
      <p:sp>
        <p:nvSpPr>
          <p:cNvPr id="65" name="灯片编号占位符 151">
            <a:extLst>
              <a:ext uri="{FF2B5EF4-FFF2-40B4-BE49-F238E27FC236}">
                <a16:creationId xmlns:a16="http://schemas.microsoft.com/office/drawing/2014/main" id="{727D2599-3202-4E4F-BF22-BE20EBD47E35}"/>
              </a:ext>
            </a:extLst>
          </p:cNvPr>
          <p:cNvSpPr>
            <a:spLocks noGrp="1"/>
          </p:cNvSpPr>
          <p:nvPr>
            <p:ph type="sldNum" sz="quarter" idx="12"/>
          </p:nvPr>
        </p:nvSpPr>
        <p:spPr>
          <a:xfrm>
            <a:off x="8556171" y="6416315"/>
            <a:ext cx="471537" cy="365125"/>
          </a:xfrm>
        </p:spPr>
        <p:txBody>
          <a:bodyPr/>
          <a:lstStyle/>
          <a:p>
            <a:fld id="{565CE74E-AB26-4998-AD42-012C4C1AD076}" type="slidenum">
              <a:rPr lang="zh-CN" altLang="en-US" sz="1400" b="1" smtClean="0">
                <a:latin typeface="Verdana" panose="020B0604030504040204" pitchFamily="34" charset="0"/>
              </a:rPr>
              <a:t>12</a:t>
            </a:fld>
            <a:endParaRPr lang="zh-CN" altLang="en-US" sz="1400" b="1" dirty="0">
              <a:latin typeface="Verdana" panose="020B0604030504040204" pitchFamily="34" charset="0"/>
            </a:endParaRPr>
          </a:p>
        </p:txBody>
      </p:sp>
      <p:cxnSp>
        <p:nvCxnSpPr>
          <p:cNvPr id="66" name="直接连接符 65">
            <a:extLst>
              <a:ext uri="{FF2B5EF4-FFF2-40B4-BE49-F238E27FC236}">
                <a16:creationId xmlns:a16="http://schemas.microsoft.com/office/drawing/2014/main" id="{D5E0177C-CA3E-4C0B-8FF0-E5DF0477DB58}"/>
              </a:ext>
            </a:extLst>
          </p:cNvPr>
          <p:cNvCxnSpPr/>
          <p:nvPr/>
        </p:nvCxnSpPr>
        <p:spPr>
          <a:xfrm>
            <a:off x="0" y="6456073"/>
            <a:ext cx="9144000" cy="0"/>
          </a:xfrm>
          <a:prstGeom prst="line">
            <a:avLst/>
          </a:prstGeom>
          <a:ln w="38100">
            <a:solidFill>
              <a:srgbClr val="7F006B"/>
            </a:solidFill>
          </a:ln>
        </p:spPr>
        <p:style>
          <a:lnRef idx="1">
            <a:schemeClr val="accent1"/>
          </a:lnRef>
          <a:fillRef idx="0">
            <a:schemeClr val="accent1"/>
          </a:fillRef>
          <a:effectRef idx="0">
            <a:schemeClr val="accent1"/>
          </a:effectRef>
          <a:fontRef idx="minor">
            <a:schemeClr val="tx1"/>
          </a:fontRef>
        </p:style>
      </p:cxnSp>
      <p:sp>
        <p:nvSpPr>
          <p:cNvPr id="67" name="日期占位符 163">
            <a:extLst>
              <a:ext uri="{FF2B5EF4-FFF2-40B4-BE49-F238E27FC236}">
                <a16:creationId xmlns:a16="http://schemas.microsoft.com/office/drawing/2014/main" id="{D45039E7-754E-402E-B09F-7AA7A85FA863}"/>
              </a:ext>
            </a:extLst>
          </p:cNvPr>
          <p:cNvSpPr>
            <a:spLocks noGrp="1"/>
          </p:cNvSpPr>
          <p:nvPr>
            <p:ph type="dt" sz="half" idx="10"/>
          </p:nvPr>
        </p:nvSpPr>
        <p:spPr>
          <a:xfrm>
            <a:off x="122973" y="6436194"/>
            <a:ext cx="1616663" cy="365125"/>
          </a:xfrm>
        </p:spPr>
        <p:txBody>
          <a:bodyPr/>
          <a:lstStyle/>
          <a:p>
            <a:fld id="{772684DA-91FE-4AC2-B455-56747F4DA0E1}" type="datetime1">
              <a:rPr lang="zh-CN" altLang="en-US" sz="1600" b="1" smtClean="0">
                <a:solidFill>
                  <a:srgbClr val="7F006B"/>
                </a:solidFill>
                <a:latin typeface="Verdana" panose="020B0604030504040204" pitchFamily="34" charset="0"/>
              </a:rPr>
              <a:t>2023/9/24</a:t>
            </a:fld>
            <a:endParaRPr lang="zh-CN" altLang="en-US" sz="1600" b="1" dirty="0">
              <a:solidFill>
                <a:srgbClr val="7F006B"/>
              </a:solidFill>
              <a:latin typeface="Verdana" panose="020B0604030504040204" pitchFamily="34" charset="0"/>
            </a:endParaRPr>
          </a:p>
        </p:txBody>
      </p:sp>
      <p:sp>
        <p:nvSpPr>
          <p:cNvPr id="68" name="页脚占位符 164">
            <a:extLst>
              <a:ext uri="{FF2B5EF4-FFF2-40B4-BE49-F238E27FC236}">
                <a16:creationId xmlns:a16="http://schemas.microsoft.com/office/drawing/2014/main" id="{0EC3F381-A6B7-4E04-906F-1DD461F014D2}"/>
              </a:ext>
            </a:extLst>
          </p:cNvPr>
          <p:cNvSpPr>
            <a:spLocks noGrp="1"/>
          </p:cNvSpPr>
          <p:nvPr>
            <p:ph type="ftr" sz="quarter" idx="11"/>
          </p:nvPr>
        </p:nvSpPr>
        <p:spPr>
          <a:xfrm>
            <a:off x="3028950" y="6416315"/>
            <a:ext cx="3086100" cy="365125"/>
          </a:xfrm>
        </p:spPr>
        <p:txBody>
          <a:bodyPr/>
          <a:lstStyle/>
          <a:p>
            <a:r>
              <a:rPr lang="en-US" altLang="zh-CN" sz="1600" b="1" dirty="0" err="1">
                <a:solidFill>
                  <a:srgbClr val="7F006B"/>
                </a:solidFill>
                <a:latin typeface="Verdana" panose="020B0604030504040204" pitchFamily="34" charset="0"/>
                <a:ea typeface="Verdana" panose="020B0604030504040204" pitchFamily="34" charset="0"/>
              </a:rPr>
              <a:t>Kaixuan</a:t>
            </a:r>
            <a:r>
              <a:rPr lang="en-US" altLang="zh-CN" sz="1600" b="1" dirty="0">
                <a:solidFill>
                  <a:srgbClr val="7F006B"/>
                </a:solidFill>
                <a:latin typeface="Verdana" panose="020B0604030504040204" pitchFamily="34" charset="0"/>
                <a:ea typeface="Verdana" panose="020B0604030504040204" pitchFamily="34" charset="0"/>
              </a:rPr>
              <a:t> Huang</a:t>
            </a:r>
            <a:endParaRPr lang="zh-CN" altLang="en-US" sz="1600" b="1" dirty="0">
              <a:solidFill>
                <a:srgbClr val="7F006B"/>
              </a:solidFill>
              <a:latin typeface="Verdana" panose="020B0604030504040204" pitchFamily="34" charset="0"/>
            </a:endParaRPr>
          </a:p>
        </p:txBody>
      </p:sp>
      <p:sp>
        <p:nvSpPr>
          <p:cNvPr id="69" name="文本框 160">
            <a:extLst>
              <a:ext uri="{FF2B5EF4-FFF2-40B4-BE49-F238E27FC236}">
                <a16:creationId xmlns:a16="http://schemas.microsoft.com/office/drawing/2014/main" id="{0EE1A9E5-9366-4FF2-9D1F-DFE89C12DD02}"/>
              </a:ext>
            </a:extLst>
          </p:cNvPr>
          <p:cNvSpPr txBox="1"/>
          <p:nvPr/>
        </p:nvSpPr>
        <p:spPr>
          <a:xfrm>
            <a:off x="582905" y="131944"/>
            <a:ext cx="563508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2000" b="1" dirty="0">
                <a:solidFill>
                  <a:srgbClr val="7F0069"/>
                </a:solidFill>
                <a:latin typeface="+mj-ea"/>
                <a:ea typeface="+mj-ea"/>
              </a:rPr>
              <a:t>Massive neutron star from DDRMF model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373199"/>
            <a:ext cx="9144000" cy="553998"/>
            <a:chOff x="1082318" y="405860"/>
            <a:chExt cx="9985301" cy="738663"/>
          </a:xfrm>
        </p:grpSpPr>
        <p:sp>
          <p:nvSpPr>
            <p:cNvPr id="4" name="文本框 73"/>
            <p:cNvSpPr txBox="1"/>
            <p:nvPr/>
          </p:nvSpPr>
          <p:spPr>
            <a:xfrm>
              <a:off x="4993565" y="405860"/>
              <a:ext cx="2162807" cy="73866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zh-CN" sz="3000" b="1" dirty="0">
                  <a:solidFill>
                    <a:srgbClr val="7F0069"/>
                  </a:solidFill>
                  <a:latin typeface="Verdana" panose="020B0604030504040204" pitchFamily="34" charset="0"/>
                  <a:ea typeface="Verdana" panose="020B0604030504040204" pitchFamily="34" charset="0"/>
                </a:rPr>
                <a:t>Outline</a:t>
              </a:r>
              <a:endParaRPr lang="zh-CN" altLang="en-US" sz="3000" b="1" dirty="0">
                <a:solidFill>
                  <a:srgbClr val="7F0069"/>
                </a:solidFill>
                <a:latin typeface="Verdana" panose="020B0604030504040204" pitchFamily="34" charset="0"/>
                <a:ea typeface="微软雅黑" panose="020B0503020204020204" pitchFamily="34" charset="-122"/>
              </a:endParaRPr>
            </a:p>
          </p:txBody>
        </p:sp>
        <p:cxnSp>
          <p:nvCxnSpPr>
            <p:cNvPr id="6" name="直接连接符 5"/>
            <p:cNvCxnSpPr/>
            <p:nvPr/>
          </p:nvCxnSpPr>
          <p:spPr>
            <a:xfrm>
              <a:off x="7002175" y="816889"/>
              <a:ext cx="4065444" cy="0"/>
            </a:xfrm>
            <a:prstGeom prst="line">
              <a:avLst/>
            </a:prstGeom>
            <a:ln w="57150">
              <a:solidFill>
                <a:srgbClr val="7F0069"/>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082318" y="816889"/>
              <a:ext cx="4049594" cy="0"/>
            </a:xfrm>
            <a:prstGeom prst="line">
              <a:avLst/>
            </a:prstGeom>
            <a:ln w="66675">
              <a:solidFill>
                <a:srgbClr val="7F0069"/>
              </a:solidFill>
            </a:ln>
          </p:spPr>
          <p:style>
            <a:lnRef idx="1">
              <a:schemeClr val="accent1"/>
            </a:lnRef>
            <a:fillRef idx="0">
              <a:schemeClr val="accent1"/>
            </a:fillRef>
            <a:effectRef idx="0">
              <a:schemeClr val="accent1"/>
            </a:effectRef>
            <a:fontRef idx="minor">
              <a:schemeClr val="tx1"/>
            </a:fontRef>
          </p:style>
        </p:cxnSp>
      </p:grpSp>
      <p:sp>
        <p:nvSpPr>
          <p:cNvPr id="20" name="灯片编号占位符 151">
            <a:extLst>
              <a:ext uri="{FF2B5EF4-FFF2-40B4-BE49-F238E27FC236}">
                <a16:creationId xmlns:a16="http://schemas.microsoft.com/office/drawing/2014/main" id="{6AEBCC61-BA51-4142-AE6C-3C963E162EE5}"/>
              </a:ext>
            </a:extLst>
          </p:cNvPr>
          <p:cNvSpPr>
            <a:spLocks noGrp="1"/>
          </p:cNvSpPr>
          <p:nvPr>
            <p:ph type="sldNum" sz="quarter" idx="12"/>
          </p:nvPr>
        </p:nvSpPr>
        <p:spPr>
          <a:xfrm>
            <a:off x="8556171" y="6416315"/>
            <a:ext cx="471537" cy="365125"/>
          </a:xfrm>
        </p:spPr>
        <p:txBody>
          <a:bodyPr/>
          <a:lstStyle/>
          <a:p>
            <a:fld id="{565CE74E-AB26-4998-AD42-012C4C1AD076}" type="slidenum">
              <a:rPr lang="zh-CN" altLang="en-US" sz="1400" b="1" smtClean="0">
                <a:latin typeface="Verdana" panose="020B0604030504040204" pitchFamily="34" charset="0"/>
              </a:rPr>
              <a:t>13</a:t>
            </a:fld>
            <a:endParaRPr lang="zh-CN" altLang="en-US" sz="1400" b="1" dirty="0">
              <a:latin typeface="Verdana" panose="020B0604030504040204" pitchFamily="34" charset="0"/>
            </a:endParaRPr>
          </a:p>
        </p:txBody>
      </p:sp>
      <p:cxnSp>
        <p:nvCxnSpPr>
          <p:cNvPr id="21" name="直接连接符 20">
            <a:extLst>
              <a:ext uri="{FF2B5EF4-FFF2-40B4-BE49-F238E27FC236}">
                <a16:creationId xmlns:a16="http://schemas.microsoft.com/office/drawing/2014/main" id="{E5214242-235F-4549-BC29-AA61285DAE15}"/>
              </a:ext>
            </a:extLst>
          </p:cNvPr>
          <p:cNvCxnSpPr/>
          <p:nvPr/>
        </p:nvCxnSpPr>
        <p:spPr>
          <a:xfrm>
            <a:off x="0" y="6456073"/>
            <a:ext cx="9144000" cy="0"/>
          </a:xfrm>
          <a:prstGeom prst="line">
            <a:avLst/>
          </a:prstGeom>
          <a:ln w="38100">
            <a:solidFill>
              <a:srgbClr val="7F006B"/>
            </a:solidFill>
          </a:ln>
        </p:spPr>
        <p:style>
          <a:lnRef idx="1">
            <a:schemeClr val="accent1"/>
          </a:lnRef>
          <a:fillRef idx="0">
            <a:schemeClr val="accent1"/>
          </a:fillRef>
          <a:effectRef idx="0">
            <a:schemeClr val="accent1"/>
          </a:effectRef>
          <a:fontRef idx="minor">
            <a:schemeClr val="tx1"/>
          </a:fontRef>
        </p:style>
      </p:cxnSp>
      <p:sp>
        <p:nvSpPr>
          <p:cNvPr id="22" name="日期占位符 163">
            <a:extLst>
              <a:ext uri="{FF2B5EF4-FFF2-40B4-BE49-F238E27FC236}">
                <a16:creationId xmlns:a16="http://schemas.microsoft.com/office/drawing/2014/main" id="{E3D608B6-E5A2-401D-BEEE-348C52B8D00F}"/>
              </a:ext>
            </a:extLst>
          </p:cNvPr>
          <p:cNvSpPr>
            <a:spLocks noGrp="1"/>
          </p:cNvSpPr>
          <p:nvPr>
            <p:ph type="dt" sz="half" idx="10"/>
          </p:nvPr>
        </p:nvSpPr>
        <p:spPr>
          <a:xfrm>
            <a:off x="122973" y="6436194"/>
            <a:ext cx="1616663" cy="365125"/>
          </a:xfrm>
        </p:spPr>
        <p:txBody>
          <a:bodyPr/>
          <a:lstStyle/>
          <a:p>
            <a:fld id="{772684DA-91FE-4AC2-B455-56747F4DA0E1}" type="datetime1">
              <a:rPr lang="zh-CN" altLang="en-US" sz="1600" b="1" smtClean="0">
                <a:solidFill>
                  <a:srgbClr val="7F006B"/>
                </a:solidFill>
                <a:latin typeface="Verdana" panose="020B0604030504040204" pitchFamily="34" charset="0"/>
              </a:rPr>
              <a:t>2023/9/24</a:t>
            </a:fld>
            <a:endParaRPr lang="zh-CN" altLang="en-US" sz="1600" b="1" dirty="0">
              <a:solidFill>
                <a:srgbClr val="7F006B"/>
              </a:solidFill>
              <a:latin typeface="Verdana" panose="020B0604030504040204" pitchFamily="34" charset="0"/>
            </a:endParaRPr>
          </a:p>
        </p:txBody>
      </p:sp>
      <p:sp>
        <p:nvSpPr>
          <p:cNvPr id="27" name="页脚占位符 164">
            <a:extLst>
              <a:ext uri="{FF2B5EF4-FFF2-40B4-BE49-F238E27FC236}">
                <a16:creationId xmlns:a16="http://schemas.microsoft.com/office/drawing/2014/main" id="{1E4C2146-DB6A-42DF-B5C2-284B30A8336D}"/>
              </a:ext>
            </a:extLst>
          </p:cNvPr>
          <p:cNvSpPr>
            <a:spLocks noGrp="1"/>
          </p:cNvSpPr>
          <p:nvPr>
            <p:ph type="ftr" sz="quarter" idx="11"/>
          </p:nvPr>
        </p:nvSpPr>
        <p:spPr>
          <a:xfrm>
            <a:off x="3028950" y="6416315"/>
            <a:ext cx="3086100" cy="365125"/>
          </a:xfrm>
        </p:spPr>
        <p:txBody>
          <a:bodyPr/>
          <a:lstStyle/>
          <a:p>
            <a:r>
              <a:rPr lang="en-US" altLang="zh-CN" sz="1600" b="1" dirty="0" err="1">
                <a:solidFill>
                  <a:srgbClr val="7F006B"/>
                </a:solidFill>
                <a:latin typeface="Verdana" panose="020B0604030504040204" pitchFamily="34" charset="0"/>
                <a:ea typeface="Verdana" panose="020B0604030504040204" pitchFamily="34" charset="0"/>
              </a:rPr>
              <a:t>Kaixuan</a:t>
            </a:r>
            <a:r>
              <a:rPr lang="en-US" altLang="zh-CN" sz="1600" b="1" dirty="0">
                <a:solidFill>
                  <a:srgbClr val="7F006B"/>
                </a:solidFill>
                <a:latin typeface="Verdana" panose="020B0604030504040204" pitchFamily="34" charset="0"/>
                <a:ea typeface="Verdana" panose="020B0604030504040204" pitchFamily="34" charset="0"/>
              </a:rPr>
              <a:t> Huang</a:t>
            </a:r>
            <a:endParaRPr lang="zh-CN" altLang="en-US" sz="1600" b="1" dirty="0">
              <a:solidFill>
                <a:srgbClr val="7F006B"/>
              </a:solidFill>
              <a:latin typeface="Verdana" panose="020B0604030504040204" pitchFamily="34" charset="0"/>
            </a:endParaRPr>
          </a:p>
        </p:txBody>
      </p:sp>
      <p:sp>
        <p:nvSpPr>
          <p:cNvPr id="13" name="文本框 41">
            <a:extLst>
              <a:ext uri="{FF2B5EF4-FFF2-40B4-BE49-F238E27FC236}">
                <a16:creationId xmlns:a16="http://schemas.microsoft.com/office/drawing/2014/main" id="{56D24F45-29C5-48A3-8A05-BCE7BC08C731}"/>
              </a:ext>
            </a:extLst>
          </p:cNvPr>
          <p:cNvSpPr txBox="1"/>
          <p:nvPr/>
        </p:nvSpPr>
        <p:spPr>
          <a:xfrm>
            <a:off x="461889" y="1377605"/>
            <a:ext cx="8477532" cy="41027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lnSpc>
                <a:spcPct val="135000"/>
              </a:lnSpc>
              <a:spcBef>
                <a:spcPts val="2000"/>
              </a:spcBef>
              <a:buFont typeface="Wingdings" panose="05000000000000000000" pitchFamily="2" charset="2"/>
              <a:buChar char="p"/>
            </a:pPr>
            <a:r>
              <a:rPr lang="en-US" altLang="zh-CN" sz="2200" b="1" dirty="0">
                <a:solidFill>
                  <a:schemeClr val="tx1">
                    <a:lumMod val="50000"/>
                    <a:lumOff val="50000"/>
                  </a:schemeClr>
                </a:solidFill>
                <a:latin typeface="Verdana" panose="020B0604030504040204" pitchFamily="34" charset="0"/>
                <a:ea typeface="Verdana" panose="020B0604030504040204" pitchFamily="34" charset="0"/>
              </a:rPr>
              <a:t>Introduction</a:t>
            </a:r>
          </a:p>
          <a:p>
            <a:pPr marL="342900" indent="-342900" algn="just">
              <a:lnSpc>
                <a:spcPct val="135000"/>
              </a:lnSpc>
              <a:spcBef>
                <a:spcPts val="2000"/>
              </a:spcBef>
              <a:buFont typeface="Wingdings" panose="05000000000000000000" pitchFamily="2" charset="2"/>
              <a:buChar char="p"/>
            </a:pPr>
            <a:r>
              <a:rPr lang="en-US" altLang="zh-CN" sz="2200" b="1" dirty="0">
                <a:solidFill>
                  <a:schemeClr val="tx1">
                    <a:lumMod val="50000"/>
                    <a:lumOff val="50000"/>
                  </a:schemeClr>
                </a:solidFill>
                <a:latin typeface="Verdana" panose="020B0604030504040204" pitchFamily="34" charset="0"/>
                <a:ea typeface="Verdana" panose="020B0604030504040204" pitchFamily="34" charset="0"/>
                <a:cs typeface="Times New Roman" panose="02020603050405020304" pitchFamily="18" charset="0"/>
              </a:rPr>
              <a:t>Density-dependent relativistic mean-field model </a:t>
            </a:r>
          </a:p>
          <a:p>
            <a:pPr marL="342900" indent="-342900" algn="just">
              <a:lnSpc>
                <a:spcPct val="135000"/>
              </a:lnSpc>
              <a:spcBef>
                <a:spcPts val="2000"/>
              </a:spcBef>
              <a:buFont typeface="Wingdings" panose="05000000000000000000" pitchFamily="2" charset="2"/>
              <a:buChar char="p"/>
            </a:pPr>
            <a:r>
              <a:rPr lang="en-US" altLang="zh-CN" sz="2200" b="1" dirty="0">
                <a:solidFill>
                  <a:schemeClr val="tx1">
                    <a:lumMod val="50000"/>
                    <a:lumOff val="50000"/>
                  </a:schemeClr>
                </a:solidFill>
                <a:latin typeface="Verdana" panose="020B0604030504040204" pitchFamily="34" charset="0"/>
                <a:ea typeface="Verdana" panose="020B0604030504040204" pitchFamily="34" charset="0"/>
                <a:cs typeface="Times New Roman" panose="02020603050405020304" pitchFamily="18" charset="0"/>
              </a:rPr>
              <a:t>Massive neutron star from DDRMF model</a:t>
            </a:r>
          </a:p>
          <a:p>
            <a:pPr marL="342900" indent="-342900" algn="just">
              <a:lnSpc>
                <a:spcPct val="135000"/>
              </a:lnSpc>
              <a:spcBef>
                <a:spcPts val="2000"/>
              </a:spcBef>
              <a:buFont typeface="Wingdings" panose="05000000000000000000" pitchFamily="2" charset="2"/>
              <a:buChar char="p"/>
            </a:pPr>
            <a:r>
              <a:rPr lang="en-US" altLang="zh-CN" sz="2400" b="1" dirty="0" err="1">
                <a:solidFill>
                  <a:srgbClr val="7E006A"/>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Times New Roman" panose="02020603050405020304" pitchFamily="18" charset="0"/>
              </a:rPr>
              <a:t>Hyperonic</a:t>
            </a:r>
            <a:r>
              <a:rPr lang="en-US" altLang="zh-CN" sz="2400" b="1" dirty="0">
                <a:solidFill>
                  <a:srgbClr val="7E006A"/>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Times New Roman" panose="02020603050405020304" pitchFamily="18" charset="0"/>
              </a:rPr>
              <a:t> star from RMF model</a:t>
            </a:r>
          </a:p>
          <a:p>
            <a:pPr marL="342900" indent="-342900" algn="just">
              <a:lnSpc>
                <a:spcPct val="135000"/>
              </a:lnSpc>
              <a:spcBef>
                <a:spcPts val="2000"/>
              </a:spcBef>
              <a:buFont typeface="Wingdings" panose="05000000000000000000" pitchFamily="2" charset="2"/>
              <a:buChar char="p"/>
            </a:pPr>
            <a:r>
              <a:rPr lang="en-US" altLang="zh-CN" sz="2200" b="1" dirty="0">
                <a:solidFill>
                  <a:schemeClr val="tx1">
                    <a:lumMod val="50000"/>
                    <a:lumOff val="50000"/>
                  </a:schemeClr>
                </a:solidFill>
                <a:latin typeface="Verdana" panose="020B0604030504040204" pitchFamily="34" charset="0"/>
                <a:ea typeface="Verdana" panose="020B0604030504040204" pitchFamily="34" charset="0"/>
                <a:cs typeface="Times New Roman" panose="02020603050405020304" pitchFamily="18" charset="0"/>
              </a:rPr>
              <a:t>Light neutron star from </a:t>
            </a:r>
            <a:r>
              <a:rPr lang="en-US" altLang="zh-CN" sz="2200" b="1" dirty="0">
                <a:solidFill>
                  <a:schemeClr val="tx1">
                    <a:lumMod val="50000"/>
                    <a:lumOff val="50000"/>
                  </a:schemeClr>
                </a:solidFill>
                <a:latin typeface="Verdana" panose="020B0604030504040204" pitchFamily="34" charset="0"/>
                <a:ea typeface="Verdana" panose="020B0604030504040204" pitchFamily="34" charset="0"/>
              </a:rPr>
              <a:t>DDRMF model  </a:t>
            </a:r>
          </a:p>
          <a:p>
            <a:pPr marL="342900" indent="-342900" algn="just">
              <a:lnSpc>
                <a:spcPct val="135000"/>
              </a:lnSpc>
              <a:spcBef>
                <a:spcPts val="2000"/>
              </a:spcBef>
              <a:buFont typeface="Wingdings" panose="05000000000000000000" pitchFamily="2" charset="2"/>
              <a:buChar char="p"/>
            </a:pPr>
            <a:r>
              <a:rPr lang="en-US" altLang="zh-CN" sz="2200" b="1" dirty="0">
                <a:solidFill>
                  <a:schemeClr val="tx1">
                    <a:lumMod val="50000"/>
                    <a:lumOff val="50000"/>
                  </a:schemeClr>
                </a:solidFill>
                <a:latin typeface="Verdana" panose="020B0604030504040204" pitchFamily="34" charset="0"/>
                <a:ea typeface="Verdana" panose="020B0604030504040204" pitchFamily="34" charset="0"/>
                <a:cs typeface="Times New Roman" panose="02020603050405020304" pitchFamily="18" charset="0"/>
              </a:rPr>
              <a:t>Summary  </a:t>
            </a:r>
          </a:p>
        </p:txBody>
      </p:sp>
    </p:spTree>
    <p:extLst>
      <p:ext uri="{BB962C8B-B14F-4D97-AF65-F5344CB8AC3E}">
        <p14:creationId xmlns:p14="http://schemas.microsoft.com/office/powerpoint/2010/main" val="253158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0" y="114265"/>
            <a:ext cx="6868798" cy="461665"/>
            <a:chOff x="-534863" y="1542682"/>
            <a:chExt cx="6843486" cy="461665"/>
          </a:xfrm>
        </p:grpSpPr>
        <p:cxnSp>
          <p:nvCxnSpPr>
            <p:cNvPr id="31" name="MH_Other_1"/>
            <p:cNvCxnSpPr/>
            <p:nvPr/>
          </p:nvCxnSpPr>
          <p:spPr>
            <a:xfrm flipH="1">
              <a:off x="-534863" y="1957451"/>
              <a:ext cx="6843486" cy="17642"/>
            </a:xfrm>
            <a:prstGeom prst="line">
              <a:avLst/>
            </a:prstGeom>
            <a:ln w="25400">
              <a:gradFill flip="none" rotWithShape="1">
                <a:gsLst>
                  <a:gs pos="41000">
                    <a:srgbClr val="BB7DB3"/>
                  </a:gs>
                  <a:gs pos="0">
                    <a:schemeClr val="accent1">
                      <a:lumMod val="5000"/>
                      <a:lumOff val="95000"/>
                      <a:alpha val="0"/>
                    </a:schemeClr>
                  </a:gs>
                  <a:gs pos="100000">
                    <a:srgbClr val="7F0069"/>
                  </a:gs>
                </a:gsLst>
                <a:lin ang="0" scaled="1"/>
                <a:tileRect/>
              </a:gradFill>
              <a:prstDash val="solid"/>
              <a:headEnd type="none"/>
            </a:ln>
          </p:spPr>
          <p:style>
            <a:lnRef idx="1">
              <a:schemeClr val="accent1"/>
            </a:lnRef>
            <a:fillRef idx="0">
              <a:schemeClr val="accent1"/>
            </a:fillRef>
            <a:effectRef idx="0">
              <a:schemeClr val="accent1"/>
            </a:effectRef>
            <a:fontRef idx="minor">
              <a:schemeClr val="tx1"/>
            </a:fontRef>
          </p:style>
        </p:cxnSp>
        <p:grpSp>
          <p:nvGrpSpPr>
            <p:cNvPr id="32" name="组合 31"/>
            <p:cNvGrpSpPr/>
            <p:nvPr/>
          </p:nvGrpSpPr>
          <p:grpSpPr>
            <a:xfrm>
              <a:off x="-534863" y="1542682"/>
              <a:ext cx="582905" cy="461665"/>
              <a:chOff x="160808" y="268546"/>
              <a:chExt cx="736192" cy="731858"/>
            </a:xfrm>
          </p:grpSpPr>
          <p:sp>
            <p:nvSpPr>
              <p:cNvPr id="34" name="矩形 33"/>
              <p:cNvSpPr/>
              <p:nvPr/>
            </p:nvSpPr>
            <p:spPr>
              <a:xfrm flipH="1">
                <a:off x="738300" y="283026"/>
                <a:ext cx="158700" cy="674512"/>
              </a:xfrm>
              <a:prstGeom prst="rect">
                <a:avLst/>
              </a:prstGeom>
              <a:solidFill>
                <a:srgbClr val="7F0069">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2000" dirty="0"/>
              </a:p>
            </p:txBody>
          </p:sp>
          <p:grpSp>
            <p:nvGrpSpPr>
              <p:cNvPr id="35" name="组合 34"/>
              <p:cNvGrpSpPr/>
              <p:nvPr/>
            </p:nvGrpSpPr>
            <p:grpSpPr>
              <a:xfrm>
                <a:off x="160808" y="268546"/>
                <a:ext cx="520545" cy="731858"/>
                <a:chOff x="160808" y="268546"/>
                <a:chExt cx="520545" cy="731858"/>
              </a:xfrm>
            </p:grpSpPr>
            <p:sp>
              <p:nvSpPr>
                <p:cNvPr id="36" name="矩形 35"/>
                <p:cNvSpPr/>
                <p:nvPr/>
              </p:nvSpPr>
              <p:spPr>
                <a:xfrm>
                  <a:off x="160808" y="292942"/>
                  <a:ext cx="520545" cy="683068"/>
                </a:xfrm>
                <a:prstGeom prst="rect">
                  <a:avLst/>
                </a:prstGeom>
                <a:solidFill>
                  <a:srgbClr val="7F0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2000" dirty="0"/>
                </a:p>
              </p:txBody>
            </p:sp>
            <p:sp>
              <p:nvSpPr>
                <p:cNvPr id="37" name="文本框 66"/>
                <p:cNvSpPr txBox="1"/>
                <p:nvPr/>
              </p:nvSpPr>
              <p:spPr>
                <a:xfrm>
                  <a:off x="205921" y="268546"/>
                  <a:ext cx="215159" cy="73185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2400" b="1" dirty="0">
                      <a:solidFill>
                        <a:schemeClr val="bg1"/>
                      </a:solidFill>
                      <a:latin typeface="微软雅黑" panose="020B0503020204020204" pitchFamily="34" charset="-122"/>
                      <a:ea typeface="微软雅黑" panose="020B0503020204020204" pitchFamily="34" charset="-122"/>
                    </a:rPr>
                    <a:t>4</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sp>
          <p:nvSpPr>
            <p:cNvPr id="33" name="文本框 160"/>
            <p:cNvSpPr txBox="1"/>
            <p:nvPr/>
          </p:nvSpPr>
          <p:spPr>
            <a:xfrm>
              <a:off x="48042" y="1560172"/>
              <a:ext cx="5104528"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2000" b="1" dirty="0" err="1">
                  <a:solidFill>
                    <a:srgbClr val="7F0069"/>
                  </a:solidFill>
                  <a:latin typeface="+mj-ea"/>
                  <a:ea typeface="+mj-ea"/>
                </a:rPr>
                <a:t>Hyperonic</a:t>
              </a:r>
              <a:r>
                <a:rPr lang="en-US" altLang="zh-CN" sz="2000" b="1" dirty="0">
                  <a:solidFill>
                    <a:srgbClr val="7F0069"/>
                  </a:solidFill>
                  <a:latin typeface="+mj-ea"/>
                  <a:ea typeface="+mj-ea"/>
                </a:rPr>
                <a:t> star from RMF model</a:t>
              </a:r>
              <a:endParaRPr lang="zh-CN" altLang="en-US" sz="2000" b="1" dirty="0">
                <a:latin typeface="+mj-ea"/>
                <a:ea typeface="+mj-ea"/>
              </a:endParaRPr>
            </a:p>
          </p:txBody>
        </p:sp>
      </p:grpSp>
      <p:sp>
        <p:nvSpPr>
          <p:cNvPr id="17" name="文本框 35"/>
          <p:cNvSpPr txBox="1"/>
          <p:nvPr/>
        </p:nvSpPr>
        <p:spPr>
          <a:xfrm>
            <a:off x="4034136" y="6129328"/>
            <a:ext cx="5011189" cy="29238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ltLang="zh-CN" sz="1200" b="1" dirty="0">
                <a:solidFill>
                  <a:srgbClr val="C00000"/>
                </a:solidFill>
                <a:latin typeface="Times New Roman" panose="02020603050405020304" pitchFamily="18" charset="0"/>
                <a:cs typeface="Times New Roman" panose="02020603050405020304" pitchFamily="18" charset="0"/>
              </a:rPr>
              <a:t>K. X. Huang,  </a:t>
            </a:r>
            <a:r>
              <a:rPr lang="en-US" altLang="zh-CN" sz="1200" b="1" dirty="0">
                <a:solidFill>
                  <a:srgbClr val="0000FF"/>
                </a:solidFill>
                <a:latin typeface="Times New Roman" panose="02020603050405020304" pitchFamily="18" charset="0"/>
                <a:cs typeface="Times New Roman" panose="02020603050405020304" pitchFamily="18" charset="0"/>
              </a:rPr>
              <a:t>J. N. Hu,  Y. Zhang </a:t>
            </a:r>
            <a:r>
              <a:rPr lang="nn-NO" altLang="zh-CN" sz="1200" b="1" dirty="0">
                <a:solidFill>
                  <a:srgbClr val="0000FF"/>
                </a:solidFill>
                <a:latin typeface="Times New Roman" panose="02020603050405020304" pitchFamily="18" charset="0"/>
                <a:cs typeface="Times New Roman" panose="02020603050405020304" pitchFamily="18" charset="0"/>
              </a:rPr>
              <a:t>&amp; H. Shen, </a:t>
            </a:r>
            <a:r>
              <a:rPr lang="en-US" altLang="zh-CN" sz="1200" b="1" dirty="0" err="1">
                <a:solidFill>
                  <a:srgbClr val="0000FF"/>
                </a:solidFill>
                <a:latin typeface="Times New Roman" panose="02020603050405020304" pitchFamily="18" charset="0"/>
                <a:cs typeface="Times New Roman" panose="02020603050405020304" pitchFamily="18" charset="0"/>
              </a:rPr>
              <a:t>Nucl</a:t>
            </a:r>
            <a:r>
              <a:rPr lang="en-US" altLang="zh-CN" sz="1200" b="1" dirty="0">
                <a:solidFill>
                  <a:srgbClr val="0000FF"/>
                </a:solidFill>
                <a:latin typeface="Times New Roman" panose="02020603050405020304" pitchFamily="18" charset="0"/>
                <a:cs typeface="Times New Roman" panose="02020603050405020304" pitchFamily="18" charset="0"/>
              </a:rPr>
              <a:t>. </a:t>
            </a:r>
            <a:r>
              <a:rPr lang="en-US" altLang="zh-CN" sz="1300" b="1" dirty="0">
                <a:solidFill>
                  <a:srgbClr val="0000FF"/>
                </a:solidFill>
                <a:latin typeface="Times New Roman" panose="02020603050405020304" pitchFamily="18" charset="0"/>
                <a:cs typeface="Times New Roman" panose="02020603050405020304" pitchFamily="18" charset="0"/>
              </a:rPr>
              <a:t>Phys</a:t>
            </a:r>
            <a:r>
              <a:rPr lang="en-US" altLang="zh-CN" sz="1200" b="1" dirty="0">
                <a:solidFill>
                  <a:srgbClr val="0000FF"/>
                </a:solidFill>
                <a:latin typeface="Times New Roman" panose="02020603050405020304" pitchFamily="18" charset="0"/>
                <a:cs typeface="Times New Roman" panose="02020603050405020304" pitchFamily="18" charset="0"/>
              </a:rPr>
              <a:t>. Rev. 39, 2</a:t>
            </a:r>
            <a:r>
              <a:rPr lang="nn-NO" altLang="zh-CN" sz="1200" b="1" dirty="0">
                <a:solidFill>
                  <a:srgbClr val="0000FF"/>
                </a:solidFill>
                <a:latin typeface="Times New Roman" panose="02020603050405020304" pitchFamily="18" charset="0"/>
                <a:cs typeface="Times New Roman" panose="02020603050405020304" pitchFamily="18" charset="0"/>
              </a:rPr>
              <a:t> (2022)</a:t>
            </a:r>
            <a:endParaRPr lang="zh-CN" altLang="en-US" sz="1200" b="1" dirty="0">
              <a:solidFill>
                <a:srgbClr val="0000FF"/>
              </a:solidFill>
              <a:latin typeface="Times New Roman" panose="02020603050405020304" pitchFamily="18" charset="0"/>
              <a:cs typeface="Times New Roman" panose="02020603050405020304" pitchFamily="18" charset="0"/>
            </a:endParaRPr>
          </a:p>
        </p:txBody>
      </p:sp>
      <p:pic>
        <p:nvPicPr>
          <p:cNvPr id="26" name="图片 25"/>
          <p:cNvPicPr>
            <a:picLocks noChangeAspect="1"/>
          </p:cNvPicPr>
          <p:nvPr/>
        </p:nvPicPr>
        <p:blipFill rotWithShape="1">
          <a:blip r:embed="rId3" cstate="print">
            <a:extLst>
              <a:ext uri="{28A0092B-C50C-407E-A947-70E740481C1C}">
                <a14:useLocalDpi xmlns:a14="http://schemas.microsoft.com/office/drawing/2010/main" val="0"/>
              </a:ext>
            </a:extLst>
          </a:blip>
          <a:srcRect r="3234"/>
          <a:stretch>
            <a:fillRect/>
          </a:stretch>
        </p:blipFill>
        <p:spPr>
          <a:xfrm>
            <a:off x="7818120" y="29382"/>
            <a:ext cx="1325880" cy="485151"/>
          </a:xfrm>
          <a:prstGeom prst="rect">
            <a:avLst/>
          </a:prstGeom>
        </p:spPr>
      </p:pic>
      <p:cxnSp>
        <p:nvCxnSpPr>
          <p:cNvPr id="28" name="直接连接符 27"/>
          <p:cNvCxnSpPr/>
          <p:nvPr/>
        </p:nvCxnSpPr>
        <p:spPr>
          <a:xfrm>
            <a:off x="0" y="548889"/>
            <a:ext cx="9144000" cy="0"/>
          </a:xfrm>
          <a:prstGeom prst="line">
            <a:avLst/>
          </a:prstGeom>
          <a:ln w="38100">
            <a:solidFill>
              <a:srgbClr val="7F006B"/>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3677437" y="890293"/>
            <a:ext cx="5367888" cy="1584911"/>
            <a:chOff x="329058" y="985688"/>
            <a:chExt cx="5050755" cy="1471473"/>
          </a:xfrm>
        </p:grpSpPr>
        <p:pic>
          <p:nvPicPr>
            <p:cNvPr id="4" name="图片 3"/>
            <p:cNvPicPr>
              <a:picLocks noChangeAspect="1"/>
            </p:cNvPicPr>
            <p:nvPr/>
          </p:nvPicPr>
          <p:blipFill rotWithShape="1">
            <a:blip r:embed="rId4">
              <a:extLst>
                <a:ext uri="{28A0092B-C50C-407E-A947-70E740481C1C}">
                  <a14:useLocalDpi xmlns:a14="http://schemas.microsoft.com/office/drawing/2010/main" val="0"/>
                </a:ext>
              </a:extLst>
            </a:blip>
            <a:srcRect l="13780" t="15310" r="8961" b="75298"/>
            <a:stretch>
              <a:fillRect/>
            </a:stretch>
          </p:blipFill>
          <p:spPr>
            <a:xfrm>
              <a:off x="3146065" y="1013206"/>
              <a:ext cx="2233748" cy="340288"/>
            </a:xfrm>
            <a:prstGeom prst="rect">
              <a:avLst/>
            </a:prstGeom>
          </p:spPr>
        </p:pic>
        <p:pic>
          <p:nvPicPr>
            <p:cNvPr id="41" name="图片 40"/>
            <p:cNvPicPr>
              <a:picLocks noChangeAspect="1"/>
            </p:cNvPicPr>
            <p:nvPr/>
          </p:nvPicPr>
          <p:blipFill rotWithShape="1">
            <a:blip r:embed="rId4">
              <a:extLst>
                <a:ext uri="{28A0092B-C50C-407E-A947-70E740481C1C}">
                  <a14:useLocalDpi xmlns:a14="http://schemas.microsoft.com/office/drawing/2010/main" val="0"/>
                </a:ext>
              </a:extLst>
            </a:blip>
            <a:srcRect r="2566" b="87557"/>
            <a:stretch>
              <a:fillRect/>
            </a:stretch>
          </p:blipFill>
          <p:spPr>
            <a:xfrm>
              <a:off x="329058" y="985688"/>
              <a:ext cx="2817008" cy="450835"/>
            </a:xfrm>
            <a:prstGeom prst="rect">
              <a:avLst/>
            </a:prstGeom>
          </p:spPr>
        </p:pic>
        <p:pic>
          <p:nvPicPr>
            <p:cNvPr id="42" name="图片 41"/>
            <p:cNvPicPr>
              <a:picLocks noChangeAspect="1"/>
            </p:cNvPicPr>
            <p:nvPr/>
          </p:nvPicPr>
          <p:blipFill rotWithShape="1">
            <a:blip r:embed="rId4">
              <a:extLst>
                <a:ext uri="{28A0092B-C50C-407E-A947-70E740481C1C}">
                  <a14:useLocalDpi xmlns:a14="http://schemas.microsoft.com/office/drawing/2010/main" val="0"/>
                </a:ext>
              </a:extLst>
            </a:blip>
            <a:srcRect l="12557" t="27801" r="705" b="62121"/>
            <a:stretch>
              <a:fillRect/>
            </a:stretch>
          </p:blipFill>
          <p:spPr>
            <a:xfrm>
              <a:off x="897048" y="1342158"/>
              <a:ext cx="2507799" cy="365125"/>
            </a:xfrm>
            <a:prstGeom prst="rect">
              <a:avLst/>
            </a:prstGeom>
          </p:spPr>
        </p:pic>
        <p:pic>
          <p:nvPicPr>
            <p:cNvPr id="44" name="图片 43"/>
            <p:cNvPicPr>
              <a:picLocks noChangeAspect="1"/>
            </p:cNvPicPr>
            <p:nvPr/>
          </p:nvPicPr>
          <p:blipFill rotWithShape="1">
            <a:blip r:embed="rId4">
              <a:extLst>
                <a:ext uri="{28A0092B-C50C-407E-A947-70E740481C1C}">
                  <a14:useLocalDpi xmlns:a14="http://schemas.microsoft.com/office/drawing/2010/main" val="0"/>
                </a:ext>
              </a:extLst>
            </a:blip>
            <a:srcRect l="13262" t="40603" r="32943" b="49319"/>
            <a:stretch>
              <a:fillRect/>
            </a:stretch>
          </p:blipFill>
          <p:spPr>
            <a:xfrm>
              <a:off x="3404847" y="1359417"/>
              <a:ext cx="1555343" cy="365124"/>
            </a:xfrm>
            <a:prstGeom prst="rect">
              <a:avLst/>
            </a:prstGeom>
          </p:spPr>
        </p:pic>
        <p:pic>
          <p:nvPicPr>
            <p:cNvPr id="45" name="图片 44"/>
            <p:cNvPicPr>
              <a:picLocks noChangeAspect="1"/>
            </p:cNvPicPr>
            <p:nvPr/>
          </p:nvPicPr>
          <p:blipFill rotWithShape="1">
            <a:blip r:embed="rId4">
              <a:extLst>
                <a:ext uri="{28A0092B-C50C-407E-A947-70E740481C1C}">
                  <a14:useLocalDpi xmlns:a14="http://schemas.microsoft.com/office/drawing/2010/main" val="0"/>
                </a:ext>
              </a:extLst>
            </a:blip>
            <a:srcRect l="13690" t="52877" r="1789" b="37045"/>
            <a:stretch>
              <a:fillRect/>
            </a:stretch>
          </p:blipFill>
          <p:spPr>
            <a:xfrm>
              <a:off x="932358" y="1702661"/>
              <a:ext cx="2443713" cy="365123"/>
            </a:xfrm>
            <a:prstGeom prst="rect">
              <a:avLst/>
            </a:prstGeom>
          </p:spPr>
        </p:pic>
        <p:pic>
          <p:nvPicPr>
            <p:cNvPr id="46" name="图片 45"/>
            <p:cNvPicPr>
              <a:picLocks noChangeAspect="1"/>
            </p:cNvPicPr>
            <p:nvPr/>
          </p:nvPicPr>
          <p:blipFill rotWithShape="1">
            <a:blip r:embed="rId4">
              <a:extLst>
                <a:ext uri="{28A0092B-C50C-407E-A947-70E740481C1C}">
                  <a14:useLocalDpi xmlns:a14="http://schemas.microsoft.com/office/drawing/2010/main" val="0"/>
                </a:ext>
              </a:extLst>
            </a:blip>
            <a:srcRect l="13064" t="65289" r="36941" b="24633"/>
            <a:stretch>
              <a:fillRect/>
            </a:stretch>
          </p:blipFill>
          <p:spPr>
            <a:xfrm>
              <a:off x="3315115" y="1703859"/>
              <a:ext cx="1445497" cy="365123"/>
            </a:xfrm>
            <a:prstGeom prst="rect">
              <a:avLst/>
            </a:prstGeom>
          </p:spPr>
        </p:pic>
        <p:pic>
          <p:nvPicPr>
            <p:cNvPr id="47" name="图片 46"/>
            <p:cNvPicPr>
              <a:picLocks noChangeAspect="1"/>
            </p:cNvPicPr>
            <p:nvPr/>
          </p:nvPicPr>
          <p:blipFill rotWithShape="1">
            <a:blip r:embed="rId4">
              <a:extLst>
                <a:ext uri="{28A0092B-C50C-407E-A947-70E740481C1C}">
                  <a14:useLocalDpi xmlns:a14="http://schemas.microsoft.com/office/drawing/2010/main" val="0"/>
                </a:ext>
              </a:extLst>
            </a:blip>
            <a:srcRect l="13865" t="78564" r="36140" b="11358"/>
            <a:stretch>
              <a:fillRect/>
            </a:stretch>
          </p:blipFill>
          <p:spPr>
            <a:xfrm>
              <a:off x="932358" y="2092039"/>
              <a:ext cx="1506341" cy="365122"/>
            </a:xfrm>
            <a:prstGeom prst="rect">
              <a:avLst/>
            </a:prstGeom>
          </p:spPr>
        </p:pic>
        <p:pic>
          <p:nvPicPr>
            <p:cNvPr id="48" name="图片 47"/>
            <p:cNvPicPr>
              <a:picLocks noChangeAspect="1"/>
            </p:cNvPicPr>
            <p:nvPr/>
          </p:nvPicPr>
          <p:blipFill rotWithShape="1">
            <a:blip r:embed="rId4">
              <a:extLst>
                <a:ext uri="{28A0092B-C50C-407E-A947-70E740481C1C}">
                  <a14:useLocalDpi xmlns:a14="http://schemas.microsoft.com/office/drawing/2010/main" val="0"/>
                </a:ext>
              </a:extLst>
            </a:blip>
            <a:srcRect l="14727" t="89337" r="35278" b="585"/>
            <a:stretch>
              <a:fillRect/>
            </a:stretch>
          </p:blipFill>
          <p:spPr>
            <a:xfrm>
              <a:off x="2405626" y="2084744"/>
              <a:ext cx="1539987" cy="365113"/>
            </a:xfrm>
            <a:prstGeom prst="rect">
              <a:avLst/>
            </a:prstGeom>
          </p:spPr>
        </p:pic>
      </p:grpSp>
      <p:sp>
        <p:nvSpPr>
          <p:cNvPr id="38" name="文本框 37"/>
          <p:cNvSpPr txBox="1"/>
          <p:nvPr/>
        </p:nvSpPr>
        <p:spPr>
          <a:xfrm>
            <a:off x="3717979" y="619592"/>
            <a:ext cx="4614454" cy="307777"/>
          </a:xfrm>
          <a:prstGeom prst="rect">
            <a:avLst/>
          </a:prstGeom>
          <a:noFill/>
        </p:spPr>
        <p:txBody>
          <a:bodyPr wrap="square">
            <a:spAutoFit/>
          </a:bodyPr>
          <a:lstStyle/>
          <a:p>
            <a:pPr marL="285750" indent="-285750">
              <a:buFont typeface="Wingdings" panose="05000000000000000000" pitchFamily="2" charset="2"/>
              <a:buChar char="p"/>
            </a:pPr>
            <a:r>
              <a:rPr lang="en-US" altLang="zh-CN" sz="1400" b="1" dirty="0">
                <a:solidFill>
                  <a:srgbClr val="2970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NLRMF </a:t>
            </a:r>
            <a:r>
              <a:rPr lang="en-US" altLang="zh-CN" sz="1400" b="1" dirty="0" err="1">
                <a:solidFill>
                  <a:srgbClr val="2970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Lagrangian</a:t>
            </a:r>
            <a:r>
              <a:rPr lang="en-US" altLang="zh-CN" sz="1400" b="1" dirty="0">
                <a:solidFill>
                  <a:srgbClr val="2970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density:</a:t>
            </a:r>
          </a:p>
        </p:txBody>
      </p:sp>
      <p:sp>
        <p:nvSpPr>
          <p:cNvPr id="39" name="文本框 38"/>
          <p:cNvSpPr txBox="1"/>
          <p:nvPr/>
        </p:nvSpPr>
        <p:spPr>
          <a:xfrm>
            <a:off x="168195" y="2412482"/>
            <a:ext cx="4614454" cy="307777"/>
          </a:xfrm>
          <a:prstGeom prst="rect">
            <a:avLst/>
          </a:prstGeom>
          <a:noFill/>
        </p:spPr>
        <p:txBody>
          <a:bodyPr wrap="square">
            <a:spAutoFit/>
          </a:bodyPr>
          <a:lstStyle/>
          <a:p>
            <a:pPr marL="285750" indent="-285750">
              <a:buFont typeface="Wingdings" panose="05000000000000000000" pitchFamily="2" charset="2"/>
              <a:buChar char="p"/>
            </a:pPr>
            <a:r>
              <a:rPr lang="en-US" altLang="zh-CN" sz="1400" b="1" dirty="0">
                <a:solidFill>
                  <a:srgbClr val="2970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DDRMF </a:t>
            </a:r>
            <a:r>
              <a:rPr lang="en-US" altLang="zh-CN" sz="1400" b="1" dirty="0" err="1">
                <a:solidFill>
                  <a:srgbClr val="2970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Lagrangian</a:t>
            </a:r>
            <a:r>
              <a:rPr lang="en-US" altLang="zh-CN" sz="1400" b="1" dirty="0">
                <a:solidFill>
                  <a:srgbClr val="2970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density:</a:t>
            </a:r>
          </a:p>
        </p:txBody>
      </p:sp>
      <p:sp>
        <p:nvSpPr>
          <p:cNvPr id="57" name="文本框 56"/>
          <p:cNvSpPr txBox="1"/>
          <p:nvPr/>
        </p:nvSpPr>
        <p:spPr>
          <a:xfrm>
            <a:off x="168195" y="3551114"/>
            <a:ext cx="5115687" cy="307777"/>
          </a:xfrm>
          <a:prstGeom prst="rect">
            <a:avLst/>
          </a:prstGeom>
          <a:noFill/>
        </p:spPr>
        <p:txBody>
          <a:bodyPr wrap="square">
            <a:spAutoFit/>
          </a:bodyPr>
          <a:lstStyle/>
          <a:p>
            <a:pPr marL="285750" indent="-285750">
              <a:buFont typeface="Wingdings" panose="05000000000000000000" pitchFamily="2" charset="2"/>
              <a:buChar char="p"/>
            </a:pPr>
            <a:r>
              <a:rPr lang="en-US" altLang="zh-CN" sz="1400" b="1" dirty="0">
                <a:solidFill>
                  <a:srgbClr val="2970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The meson-hyperon coupling constants:</a:t>
            </a:r>
          </a:p>
        </p:txBody>
      </p:sp>
      <p:grpSp>
        <p:nvGrpSpPr>
          <p:cNvPr id="82" name="组合 81"/>
          <p:cNvGrpSpPr/>
          <p:nvPr/>
        </p:nvGrpSpPr>
        <p:grpSpPr>
          <a:xfrm>
            <a:off x="369273" y="575191"/>
            <a:ext cx="3427967" cy="1852387"/>
            <a:chOff x="6470235" y="587614"/>
            <a:chExt cx="2898698" cy="1535232"/>
          </a:xfrm>
        </p:grpSpPr>
        <p:pic>
          <p:nvPicPr>
            <p:cNvPr id="7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61562" y="829555"/>
              <a:ext cx="1616614" cy="129329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9" name="文本框 67"/>
                <p:cNvSpPr txBox="1"/>
                <p:nvPr/>
              </p:nvSpPr>
              <p:spPr>
                <a:xfrm>
                  <a:off x="6470235" y="587614"/>
                  <a:ext cx="2898698" cy="35459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altLang="zh-CN" b="1" dirty="0">
                      <a:solidFill>
                        <a:srgbClr val="FF0000"/>
                      </a:solidFill>
                    </a:rPr>
                    <a:t>Mesons:</a:t>
                  </a:r>
                  <a14:m>
                    <m:oMath xmlns:m="http://schemas.openxmlformats.org/officeDocument/2006/math">
                      <m:r>
                        <a:rPr lang="en-US" altLang="zh-CN" b="1" i="0" smtClean="0">
                          <a:solidFill>
                            <a:srgbClr val="FF0000"/>
                          </a:solidFill>
                          <a:latin typeface="Cambria Math" panose="02040503050406030204" pitchFamily="18" charset="0"/>
                        </a:rPr>
                        <m:t> </m:t>
                      </m:r>
                      <m:r>
                        <a:rPr lang="en-US" altLang="zh-CN" b="1" i="1" smtClean="0">
                          <a:solidFill>
                            <a:srgbClr val="FF0000"/>
                          </a:solidFill>
                          <a:latin typeface="Cambria Math" panose="02040503050406030204" pitchFamily="18" charset="0"/>
                        </a:rPr>
                        <m:t>𝝈</m:t>
                      </m:r>
                      <m:r>
                        <a:rPr lang="en-US" altLang="zh-CN" b="1" i="1" smtClean="0">
                          <a:solidFill>
                            <a:srgbClr val="FF0000"/>
                          </a:solidFill>
                          <a:latin typeface="Cambria Math" panose="02040503050406030204" pitchFamily="18" charset="0"/>
                        </a:rPr>
                        <m:t>, </m:t>
                      </m:r>
                      <m:sSup>
                        <m:sSupPr>
                          <m:ctrlPr>
                            <a:rPr lang="en-US" altLang="zh-CN" b="1" i="1" smtClean="0">
                              <a:solidFill>
                                <a:srgbClr val="FF0000"/>
                              </a:solidFill>
                              <a:latin typeface="Cambria Math" panose="02040503050406030204" pitchFamily="18" charset="0"/>
                            </a:rPr>
                          </m:ctrlPr>
                        </m:sSupPr>
                        <m:e>
                          <m:r>
                            <a:rPr lang="en-US" altLang="zh-CN" b="1" i="1" smtClean="0">
                              <a:solidFill>
                                <a:srgbClr val="FF0000"/>
                              </a:solidFill>
                              <a:latin typeface="Cambria Math" panose="02040503050406030204" pitchFamily="18" charset="0"/>
                            </a:rPr>
                            <m:t>𝝈</m:t>
                          </m:r>
                        </m:e>
                        <m:sup>
                          <m:r>
                            <a:rPr lang="en-US" altLang="zh-CN" b="1" i="1" smtClean="0">
                              <a:solidFill>
                                <a:srgbClr val="FF0000"/>
                              </a:solidFill>
                              <a:latin typeface="Cambria Math" panose="02040503050406030204" pitchFamily="18" charset="0"/>
                            </a:rPr>
                            <m:t>∗</m:t>
                          </m:r>
                        </m:sup>
                      </m:sSup>
                      <m:r>
                        <a:rPr lang="en-US" altLang="zh-CN" b="1" i="1" smtClean="0">
                          <a:solidFill>
                            <a:srgbClr val="FF0000"/>
                          </a:solidFill>
                          <a:latin typeface="Cambria Math" panose="02040503050406030204" pitchFamily="18" charset="0"/>
                        </a:rPr>
                        <m:t>,</m:t>
                      </m:r>
                      <m:r>
                        <a:rPr lang="en-US" altLang="zh-CN" b="1" i="1" smtClean="0">
                          <a:solidFill>
                            <a:srgbClr val="FF0000"/>
                          </a:solidFill>
                          <a:latin typeface="Cambria Math" panose="02040503050406030204" pitchFamily="18" charset="0"/>
                        </a:rPr>
                        <m:t>𝝎</m:t>
                      </m:r>
                      <m:r>
                        <a:rPr lang="en-US" altLang="zh-CN" b="1" i="1" smtClean="0">
                          <a:solidFill>
                            <a:srgbClr val="FF0000"/>
                          </a:solidFill>
                          <a:latin typeface="Cambria Math" panose="02040503050406030204" pitchFamily="18" charset="0"/>
                        </a:rPr>
                        <m:t>,</m:t>
                      </m:r>
                      <m:r>
                        <a:rPr lang="en-US" altLang="zh-CN" b="1" i="1" smtClean="0">
                          <a:solidFill>
                            <a:srgbClr val="FF0000"/>
                          </a:solidFill>
                          <a:latin typeface="Cambria Math" panose="02040503050406030204" pitchFamily="18" charset="0"/>
                        </a:rPr>
                        <m:t>𝝓</m:t>
                      </m:r>
                      <m:r>
                        <a:rPr lang="en-US" altLang="zh-CN" b="1" i="1" smtClean="0">
                          <a:solidFill>
                            <a:srgbClr val="FF0000"/>
                          </a:solidFill>
                          <a:latin typeface="Cambria Math" panose="02040503050406030204" pitchFamily="18" charset="0"/>
                        </a:rPr>
                        <m:t>, </m:t>
                      </m:r>
                      <m:r>
                        <a:rPr lang="en-US" altLang="zh-CN" b="1" i="1" smtClean="0">
                          <a:solidFill>
                            <a:srgbClr val="FF0000"/>
                          </a:solidFill>
                          <a:latin typeface="Cambria Math" panose="02040503050406030204" pitchFamily="18" charset="0"/>
                        </a:rPr>
                        <m:t>𝝆</m:t>
                      </m:r>
                      <m:r>
                        <a:rPr lang="en-US" altLang="zh-CN" b="1" i="1" smtClean="0">
                          <a:solidFill>
                            <a:srgbClr val="FF0000"/>
                          </a:solidFill>
                          <a:latin typeface="Cambria Math" panose="02040503050406030204" pitchFamily="18" charset="0"/>
                        </a:rPr>
                        <m:t>, </m:t>
                      </m:r>
                      <m:r>
                        <a:rPr lang="en-US" altLang="zh-CN" b="1" i="1">
                          <a:solidFill>
                            <a:srgbClr val="FF0000"/>
                          </a:solidFill>
                          <a:latin typeface="Cambria Math" panose="02040503050406030204" pitchFamily="18" charset="0"/>
                        </a:rPr>
                        <m:t>𝜹</m:t>
                      </m:r>
                    </m:oMath>
                  </a14:m>
                  <a:endParaRPr lang="en-US" altLang="zh-CN" b="1" dirty="0">
                    <a:solidFill>
                      <a:srgbClr val="FF0000"/>
                    </a:solidFill>
                  </a:endParaRPr>
                </a:p>
              </p:txBody>
            </p:sp>
          </mc:Choice>
          <mc:Fallback xmlns="">
            <p:sp>
              <p:nvSpPr>
                <p:cNvPr id="79" name="文本框 67"/>
                <p:cNvSpPr txBox="1">
                  <a:spLocks noRot="1" noChangeAspect="1" noMove="1" noResize="1" noEditPoints="1" noAdjustHandles="1" noChangeArrowheads="1" noChangeShapeType="1" noTextEdit="1"/>
                </p:cNvSpPr>
                <p:nvPr/>
              </p:nvSpPr>
              <p:spPr>
                <a:xfrm>
                  <a:off x="6470235" y="587614"/>
                  <a:ext cx="2898698" cy="354593"/>
                </a:xfrm>
                <a:prstGeom prst="rect">
                  <a:avLst/>
                </a:prstGeom>
                <a:blipFill>
                  <a:blip r:embed="rId6"/>
                  <a:stretch>
                    <a:fillRect l="-1246" t="-7042" b="-7042"/>
                  </a:stretch>
                </a:blipFill>
              </p:spPr>
              <p:txBody>
                <a:bodyPr/>
                <a:lstStyle/>
                <a:p>
                  <a:r>
                    <a:rPr lang="zh-CN" altLang="en-US">
                      <a:noFill/>
                    </a:rPr>
                    <a:t> </a:t>
                  </a:r>
                </a:p>
              </p:txBody>
            </p:sp>
          </mc:Fallback>
        </mc:AlternateContent>
        <p:sp>
          <p:nvSpPr>
            <p:cNvPr id="81" name="文本框 80"/>
            <p:cNvSpPr txBox="1"/>
            <p:nvPr/>
          </p:nvSpPr>
          <p:spPr>
            <a:xfrm>
              <a:off x="6488378" y="851082"/>
              <a:ext cx="2055894" cy="354593"/>
            </a:xfrm>
            <a:prstGeom prst="rect">
              <a:avLst/>
            </a:prstGeom>
            <a:noFill/>
          </p:spPr>
          <p:txBody>
            <a:bodyPr wrap="square">
              <a:spAutoFit/>
            </a:bodyPr>
            <a:lstStyle/>
            <a:p>
              <a:pPr marL="285750" indent="-285750">
                <a:buFont typeface="Arial" panose="020B0604020202020204" pitchFamily="34" charset="0"/>
                <a:buChar char="•"/>
              </a:pPr>
              <a:r>
                <a:rPr lang="en-US" altLang="zh-CN" b="1" dirty="0">
                  <a:solidFill>
                    <a:srgbClr val="FF0000"/>
                  </a:solidFill>
                </a:rPr>
                <a:t>Baryons:</a:t>
              </a:r>
              <a:endParaRPr lang="zh-CN" altLang="en-US" dirty="0"/>
            </a:p>
          </p:txBody>
        </p:sp>
      </p:grpSp>
      <p:sp>
        <p:nvSpPr>
          <p:cNvPr id="69" name="灯片编号占位符 151">
            <a:extLst>
              <a:ext uri="{FF2B5EF4-FFF2-40B4-BE49-F238E27FC236}">
                <a16:creationId xmlns:a16="http://schemas.microsoft.com/office/drawing/2014/main" id="{C13E27A7-247B-4135-97E2-3C23B4A07C02}"/>
              </a:ext>
            </a:extLst>
          </p:cNvPr>
          <p:cNvSpPr>
            <a:spLocks noGrp="1"/>
          </p:cNvSpPr>
          <p:nvPr>
            <p:ph type="sldNum" sz="quarter" idx="12"/>
          </p:nvPr>
        </p:nvSpPr>
        <p:spPr>
          <a:xfrm>
            <a:off x="8556171" y="6416315"/>
            <a:ext cx="471537" cy="365125"/>
          </a:xfrm>
        </p:spPr>
        <p:txBody>
          <a:bodyPr/>
          <a:lstStyle/>
          <a:p>
            <a:fld id="{565CE74E-AB26-4998-AD42-012C4C1AD076}" type="slidenum">
              <a:rPr lang="zh-CN" altLang="en-US" sz="1400" b="1" smtClean="0">
                <a:latin typeface="Verdana" panose="020B0604030504040204" pitchFamily="34" charset="0"/>
              </a:rPr>
              <a:t>14</a:t>
            </a:fld>
            <a:endParaRPr lang="zh-CN" altLang="en-US" sz="1400" b="1" dirty="0">
              <a:latin typeface="Verdana" panose="020B0604030504040204" pitchFamily="34" charset="0"/>
            </a:endParaRPr>
          </a:p>
        </p:txBody>
      </p:sp>
      <p:cxnSp>
        <p:nvCxnSpPr>
          <p:cNvPr id="70" name="直接连接符 69">
            <a:extLst>
              <a:ext uri="{FF2B5EF4-FFF2-40B4-BE49-F238E27FC236}">
                <a16:creationId xmlns:a16="http://schemas.microsoft.com/office/drawing/2014/main" id="{3595BFD5-A117-4510-8E32-061D18B4FC0F}"/>
              </a:ext>
            </a:extLst>
          </p:cNvPr>
          <p:cNvCxnSpPr/>
          <p:nvPr/>
        </p:nvCxnSpPr>
        <p:spPr>
          <a:xfrm>
            <a:off x="0" y="6456073"/>
            <a:ext cx="9144000" cy="0"/>
          </a:xfrm>
          <a:prstGeom prst="line">
            <a:avLst/>
          </a:prstGeom>
          <a:ln w="38100">
            <a:solidFill>
              <a:srgbClr val="7F006B"/>
            </a:solidFill>
          </a:ln>
        </p:spPr>
        <p:style>
          <a:lnRef idx="1">
            <a:schemeClr val="accent1"/>
          </a:lnRef>
          <a:fillRef idx="0">
            <a:schemeClr val="accent1"/>
          </a:fillRef>
          <a:effectRef idx="0">
            <a:schemeClr val="accent1"/>
          </a:effectRef>
          <a:fontRef idx="minor">
            <a:schemeClr val="tx1"/>
          </a:fontRef>
        </p:style>
      </p:cxnSp>
      <p:sp>
        <p:nvSpPr>
          <p:cNvPr id="71" name="日期占位符 163">
            <a:extLst>
              <a:ext uri="{FF2B5EF4-FFF2-40B4-BE49-F238E27FC236}">
                <a16:creationId xmlns:a16="http://schemas.microsoft.com/office/drawing/2014/main" id="{2A0E3B9F-5DDE-44B8-B43F-8E66D85F8D0F}"/>
              </a:ext>
            </a:extLst>
          </p:cNvPr>
          <p:cNvSpPr>
            <a:spLocks noGrp="1"/>
          </p:cNvSpPr>
          <p:nvPr>
            <p:ph type="dt" sz="half" idx="10"/>
          </p:nvPr>
        </p:nvSpPr>
        <p:spPr>
          <a:xfrm>
            <a:off x="122973" y="6436194"/>
            <a:ext cx="1616663" cy="365125"/>
          </a:xfrm>
        </p:spPr>
        <p:txBody>
          <a:bodyPr/>
          <a:lstStyle/>
          <a:p>
            <a:fld id="{772684DA-91FE-4AC2-B455-56747F4DA0E1}" type="datetime1">
              <a:rPr lang="zh-CN" altLang="en-US" sz="1600" b="1" smtClean="0">
                <a:solidFill>
                  <a:srgbClr val="7F006B"/>
                </a:solidFill>
                <a:latin typeface="Verdana" panose="020B0604030504040204" pitchFamily="34" charset="0"/>
              </a:rPr>
              <a:t>2023/9/24</a:t>
            </a:fld>
            <a:endParaRPr lang="zh-CN" altLang="en-US" sz="1600" b="1" dirty="0">
              <a:solidFill>
                <a:srgbClr val="7F006B"/>
              </a:solidFill>
              <a:latin typeface="Verdana" panose="020B0604030504040204" pitchFamily="34" charset="0"/>
            </a:endParaRPr>
          </a:p>
        </p:txBody>
      </p:sp>
      <p:sp>
        <p:nvSpPr>
          <p:cNvPr id="72" name="页脚占位符 164">
            <a:extLst>
              <a:ext uri="{FF2B5EF4-FFF2-40B4-BE49-F238E27FC236}">
                <a16:creationId xmlns:a16="http://schemas.microsoft.com/office/drawing/2014/main" id="{70B92A69-756E-44F7-BCF0-6EC981C4C1AC}"/>
              </a:ext>
            </a:extLst>
          </p:cNvPr>
          <p:cNvSpPr>
            <a:spLocks noGrp="1"/>
          </p:cNvSpPr>
          <p:nvPr>
            <p:ph type="ftr" sz="quarter" idx="11"/>
          </p:nvPr>
        </p:nvSpPr>
        <p:spPr>
          <a:xfrm>
            <a:off x="3028950" y="6416315"/>
            <a:ext cx="3086100" cy="365125"/>
          </a:xfrm>
        </p:spPr>
        <p:txBody>
          <a:bodyPr/>
          <a:lstStyle/>
          <a:p>
            <a:r>
              <a:rPr lang="en-US" altLang="zh-CN" sz="1600" b="1" dirty="0" err="1">
                <a:solidFill>
                  <a:srgbClr val="7F006B"/>
                </a:solidFill>
                <a:latin typeface="Verdana" panose="020B0604030504040204" pitchFamily="34" charset="0"/>
                <a:ea typeface="Verdana" panose="020B0604030504040204" pitchFamily="34" charset="0"/>
              </a:rPr>
              <a:t>Kaixuan</a:t>
            </a:r>
            <a:r>
              <a:rPr lang="en-US" altLang="zh-CN" sz="1600" b="1" dirty="0">
                <a:solidFill>
                  <a:srgbClr val="7F006B"/>
                </a:solidFill>
                <a:latin typeface="Verdana" panose="020B0604030504040204" pitchFamily="34" charset="0"/>
                <a:ea typeface="Verdana" panose="020B0604030504040204" pitchFamily="34" charset="0"/>
              </a:rPr>
              <a:t> Huang</a:t>
            </a:r>
            <a:endParaRPr lang="zh-CN" altLang="en-US" sz="1600" b="1" dirty="0">
              <a:solidFill>
                <a:srgbClr val="7F006B"/>
              </a:solidFill>
              <a:latin typeface="Verdana" panose="020B0604030504040204" pitchFamily="34" charset="0"/>
            </a:endParaRPr>
          </a:p>
        </p:txBody>
      </p:sp>
      <mc:AlternateContent xmlns:mc="http://schemas.openxmlformats.org/markup-compatibility/2006">
        <mc:Choice xmlns:a14="http://schemas.microsoft.com/office/drawing/2010/main" Requires="a14">
          <p:sp>
            <p:nvSpPr>
              <p:cNvPr id="73" name="文本框 72">
                <a:extLst>
                  <a:ext uri="{FF2B5EF4-FFF2-40B4-BE49-F238E27FC236}">
                    <a16:creationId xmlns:a16="http://schemas.microsoft.com/office/drawing/2014/main" id="{E50EF557-D643-412A-996B-7154CA3E6E6F}"/>
                  </a:ext>
                </a:extLst>
              </p:cNvPr>
              <p:cNvSpPr txBox="1"/>
              <p:nvPr/>
            </p:nvSpPr>
            <p:spPr>
              <a:xfrm>
                <a:off x="305121" y="3828491"/>
                <a:ext cx="2381802" cy="307777"/>
              </a:xfrm>
              <a:prstGeom prst="rect">
                <a:avLst/>
              </a:prstGeom>
              <a:noFill/>
            </p:spPr>
            <p:txBody>
              <a:bodyPr wrap="square">
                <a:spAutoFit/>
              </a:bodyPr>
              <a:lstStyle/>
              <a:p>
                <a:pPr marL="285750" indent="-285750">
                  <a:buFont typeface="Arial" panose="020B0604020202020204" pitchFamily="34" charset="0"/>
                  <a:buChar char="•"/>
                </a:pPr>
                <a:r>
                  <a:rPr lang="en-US" altLang="zh-CN" sz="1400" b="1" dirty="0">
                    <a:latin typeface="+mn-ea"/>
                    <a:cs typeface="Times New Roman" panose="02020603050405020304" pitchFamily="18" charset="0"/>
                  </a:rPr>
                  <a:t>For </a:t>
                </a:r>
                <a14:m>
                  <m:oMath xmlns:m="http://schemas.openxmlformats.org/officeDocument/2006/math">
                    <m:r>
                      <a:rPr lang="en-US" altLang="zh-CN" sz="1400" b="1" i="1" smtClean="0">
                        <a:latin typeface="Cambria Math" panose="02040503050406030204" pitchFamily="18" charset="0"/>
                        <a:cs typeface="Times New Roman" panose="02020603050405020304" pitchFamily="18" charset="0"/>
                      </a:rPr>
                      <m:t>𝝎</m:t>
                    </m:r>
                    <m:r>
                      <a:rPr lang="en-US" altLang="zh-CN" sz="1400" b="1" i="1" smtClean="0">
                        <a:latin typeface="Cambria Math" panose="02040503050406030204" pitchFamily="18" charset="0"/>
                        <a:cs typeface="Times New Roman" panose="02020603050405020304" pitchFamily="18" charset="0"/>
                      </a:rPr>
                      <m:t>, </m:t>
                    </m:r>
                    <m:r>
                      <a:rPr lang="en-US" altLang="zh-CN" sz="1400" b="1" i="1" smtClean="0">
                        <a:latin typeface="Cambria Math" panose="02040503050406030204" pitchFamily="18" charset="0"/>
                        <a:cs typeface="Times New Roman" panose="02020603050405020304" pitchFamily="18" charset="0"/>
                      </a:rPr>
                      <m:t>𝝓</m:t>
                    </m:r>
                    <m:r>
                      <a:rPr lang="en-US" altLang="zh-CN" sz="1400" b="1" i="1" smtClean="0">
                        <a:latin typeface="Cambria Math" panose="02040503050406030204" pitchFamily="18" charset="0"/>
                        <a:cs typeface="Times New Roman" panose="02020603050405020304" pitchFamily="18" charset="0"/>
                      </a:rPr>
                      <m:t>, </m:t>
                    </m:r>
                    <m:r>
                      <a:rPr lang="en-US" altLang="zh-CN" sz="1400" b="1" i="1" smtClean="0">
                        <a:latin typeface="Cambria Math" panose="02040503050406030204" pitchFamily="18" charset="0"/>
                        <a:cs typeface="Times New Roman" panose="02020603050405020304" pitchFamily="18" charset="0"/>
                      </a:rPr>
                      <m:t>𝝆</m:t>
                    </m:r>
                    <m:r>
                      <a:rPr lang="en-US" altLang="zh-CN" sz="1400" b="1" i="1" smtClean="0">
                        <a:latin typeface="Cambria Math" panose="02040503050406030204" pitchFamily="18" charset="0"/>
                        <a:cs typeface="Times New Roman" panose="02020603050405020304" pitchFamily="18" charset="0"/>
                      </a:rPr>
                      <m:t>, </m:t>
                    </m:r>
                    <m:r>
                      <a:rPr lang="en-US" altLang="zh-CN" sz="1400" b="1" i="1" smtClean="0">
                        <a:latin typeface="Cambria Math" panose="02040503050406030204" pitchFamily="18" charset="0"/>
                        <a:cs typeface="Times New Roman" panose="02020603050405020304" pitchFamily="18" charset="0"/>
                      </a:rPr>
                      <m:t>𝜹</m:t>
                    </m:r>
                  </m:oMath>
                </a14:m>
                <a:r>
                  <a:rPr lang="zh-CN" altLang="en-US" sz="1400" b="1" dirty="0">
                    <a:latin typeface="+mn-ea"/>
                  </a:rPr>
                  <a:t> </a:t>
                </a:r>
                <a:r>
                  <a:rPr lang="en-US" altLang="zh-CN" sz="1400" b="1" dirty="0">
                    <a:latin typeface="+mn-ea"/>
                  </a:rPr>
                  <a:t>mesons:</a:t>
                </a:r>
                <a:endParaRPr lang="zh-CN" altLang="en-US" sz="1400" b="1" dirty="0">
                  <a:latin typeface="+mn-ea"/>
                </a:endParaRPr>
              </a:p>
            </p:txBody>
          </p:sp>
        </mc:Choice>
        <mc:Fallback>
          <p:sp>
            <p:nvSpPr>
              <p:cNvPr id="73" name="文本框 72">
                <a:extLst>
                  <a:ext uri="{FF2B5EF4-FFF2-40B4-BE49-F238E27FC236}">
                    <a16:creationId xmlns:a16="http://schemas.microsoft.com/office/drawing/2014/main" id="{E50EF557-D643-412A-996B-7154CA3E6E6F}"/>
                  </a:ext>
                </a:extLst>
              </p:cNvPr>
              <p:cNvSpPr txBox="1">
                <a:spLocks noRot="1" noChangeAspect="1" noMove="1" noResize="1" noEditPoints="1" noAdjustHandles="1" noChangeArrowheads="1" noChangeShapeType="1" noTextEdit="1"/>
              </p:cNvSpPr>
              <p:nvPr/>
            </p:nvSpPr>
            <p:spPr>
              <a:xfrm>
                <a:off x="305121" y="3828491"/>
                <a:ext cx="2381802" cy="307777"/>
              </a:xfrm>
              <a:prstGeom prst="rect">
                <a:avLst/>
              </a:prstGeom>
              <a:blipFill>
                <a:blip r:embed="rId7"/>
                <a:stretch>
                  <a:fillRect l="-256" t="-3922" b="-19608"/>
                </a:stretch>
              </a:blipFill>
            </p:spPr>
            <p:txBody>
              <a:bodyPr/>
              <a:lstStyle/>
              <a:p>
                <a:r>
                  <a:rPr lang="zh-CN" altLang="en-US">
                    <a:noFill/>
                  </a:rPr>
                  <a:t> </a:t>
                </a:r>
              </a:p>
            </p:txBody>
          </p:sp>
        </mc:Fallback>
      </mc:AlternateContent>
      <p:pic>
        <p:nvPicPr>
          <p:cNvPr id="7" name="图片 6">
            <a:extLst>
              <a:ext uri="{FF2B5EF4-FFF2-40B4-BE49-F238E27FC236}">
                <a16:creationId xmlns:a16="http://schemas.microsoft.com/office/drawing/2014/main" id="{30F77CDC-1C99-4338-9DAA-1B705134BAD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817"/>
          <a:stretch/>
        </p:blipFill>
        <p:spPr>
          <a:xfrm>
            <a:off x="6221221" y="3636730"/>
            <a:ext cx="2757260" cy="2494451"/>
          </a:xfrm>
          <a:prstGeom prst="rect">
            <a:avLst/>
          </a:prstGeom>
        </p:spPr>
      </p:pic>
      <p:grpSp>
        <p:nvGrpSpPr>
          <p:cNvPr id="50" name="组合 49">
            <a:extLst>
              <a:ext uri="{FF2B5EF4-FFF2-40B4-BE49-F238E27FC236}">
                <a16:creationId xmlns:a16="http://schemas.microsoft.com/office/drawing/2014/main" id="{D232E3BB-2706-4DE6-9E02-CFD27A2CD401}"/>
              </a:ext>
            </a:extLst>
          </p:cNvPr>
          <p:cNvGrpSpPr/>
          <p:nvPr/>
        </p:nvGrpSpPr>
        <p:grpSpPr>
          <a:xfrm>
            <a:off x="168195" y="2725608"/>
            <a:ext cx="8697956" cy="863410"/>
            <a:chOff x="210849" y="2717990"/>
            <a:chExt cx="8697956" cy="863410"/>
          </a:xfrm>
        </p:grpSpPr>
        <p:sp>
          <p:nvSpPr>
            <p:cNvPr id="51" name="AutoShape 2">
              <a:extLst>
                <a:ext uri="{FF2B5EF4-FFF2-40B4-BE49-F238E27FC236}">
                  <a16:creationId xmlns:a16="http://schemas.microsoft.com/office/drawing/2014/main" id="{92656473-5C97-4058-994C-7C9EB674E898}"/>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58" name="图片 57">
              <a:extLst>
                <a:ext uri="{FF2B5EF4-FFF2-40B4-BE49-F238E27FC236}">
                  <a16:creationId xmlns:a16="http://schemas.microsoft.com/office/drawing/2014/main" id="{5CABF784-53A2-4048-BF12-695DA60E6217}"/>
                </a:ext>
              </a:extLst>
            </p:cNvPr>
            <p:cNvPicPr>
              <a:picLocks noChangeAspect="1"/>
            </p:cNvPicPr>
            <p:nvPr/>
          </p:nvPicPr>
          <p:blipFill rotWithShape="1">
            <a:blip r:embed="rId9">
              <a:extLst>
                <a:ext uri="{28A0092B-C50C-407E-A947-70E740481C1C}">
                  <a14:useLocalDpi xmlns:a14="http://schemas.microsoft.com/office/drawing/2010/main" val="0"/>
                </a:ext>
              </a:extLst>
            </a:blip>
            <a:srcRect r="38817" b="82529"/>
            <a:stretch>
              <a:fillRect/>
            </a:stretch>
          </p:blipFill>
          <p:spPr>
            <a:xfrm>
              <a:off x="210849" y="2717990"/>
              <a:ext cx="2342718" cy="455109"/>
            </a:xfrm>
            <a:prstGeom prst="rect">
              <a:avLst/>
            </a:prstGeom>
          </p:spPr>
        </p:pic>
        <p:grpSp>
          <p:nvGrpSpPr>
            <p:cNvPr id="59" name="组合 58">
              <a:extLst>
                <a:ext uri="{FF2B5EF4-FFF2-40B4-BE49-F238E27FC236}">
                  <a16:creationId xmlns:a16="http://schemas.microsoft.com/office/drawing/2014/main" id="{65EE5E4A-DF3A-44EE-8E50-B5B675897A75}"/>
                </a:ext>
              </a:extLst>
            </p:cNvPr>
            <p:cNvGrpSpPr/>
            <p:nvPr/>
          </p:nvGrpSpPr>
          <p:grpSpPr>
            <a:xfrm>
              <a:off x="892778" y="2717994"/>
              <a:ext cx="8016027" cy="851877"/>
              <a:chOff x="962334" y="2353583"/>
              <a:chExt cx="6899479" cy="741370"/>
            </a:xfrm>
          </p:grpSpPr>
          <p:pic>
            <p:nvPicPr>
              <p:cNvPr id="60" name="图片 59">
                <a:extLst>
                  <a:ext uri="{FF2B5EF4-FFF2-40B4-BE49-F238E27FC236}">
                    <a16:creationId xmlns:a16="http://schemas.microsoft.com/office/drawing/2014/main" id="{E21C7D79-477B-43C8-B7BD-4549B640B001}"/>
                  </a:ext>
                </a:extLst>
              </p:cNvPr>
              <p:cNvPicPr>
                <a:picLocks noChangeAspect="1"/>
              </p:cNvPicPr>
              <p:nvPr/>
            </p:nvPicPr>
            <p:blipFill rotWithShape="1">
              <a:blip r:embed="rId9">
                <a:extLst>
                  <a:ext uri="{28A0092B-C50C-407E-A947-70E740481C1C}">
                    <a14:useLocalDpi xmlns:a14="http://schemas.microsoft.com/office/drawing/2010/main" val="0"/>
                  </a:ext>
                </a:extLst>
              </a:blip>
              <a:srcRect l="46401" t="52370" r="7537" b="30995"/>
              <a:stretch/>
            </p:blipFill>
            <p:spPr>
              <a:xfrm>
                <a:off x="962334" y="2698860"/>
                <a:ext cx="1594363" cy="396093"/>
              </a:xfrm>
              <a:prstGeom prst="rect">
                <a:avLst/>
              </a:prstGeom>
            </p:spPr>
          </p:pic>
          <p:pic>
            <p:nvPicPr>
              <p:cNvPr id="61" name="图片 60">
                <a:extLst>
                  <a:ext uri="{FF2B5EF4-FFF2-40B4-BE49-F238E27FC236}">
                    <a16:creationId xmlns:a16="http://schemas.microsoft.com/office/drawing/2014/main" id="{773107F4-9638-4621-B392-7BA73A38F246}"/>
                  </a:ext>
                </a:extLst>
              </p:cNvPr>
              <p:cNvPicPr>
                <a:picLocks noChangeAspect="1"/>
              </p:cNvPicPr>
              <p:nvPr/>
            </p:nvPicPr>
            <p:blipFill rotWithShape="1">
              <a:blip r:embed="rId9">
                <a:extLst>
                  <a:ext uri="{28A0092B-C50C-407E-A947-70E740481C1C}">
                    <a14:useLocalDpi xmlns:a14="http://schemas.microsoft.com/office/drawing/2010/main" val="0"/>
                  </a:ext>
                </a:extLst>
              </a:blip>
              <a:srcRect l="11093" t="67615" r="6444" b="16565"/>
              <a:stretch>
                <a:fillRect/>
              </a:stretch>
            </p:blipFill>
            <p:spPr>
              <a:xfrm>
                <a:off x="2581813" y="2683701"/>
                <a:ext cx="2854299" cy="376696"/>
              </a:xfrm>
              <a:prstGeom prst="rect">
                <a:avLst/>
              </a:prstGeom>
            </p:spPr>
          </p:pic>
          <p:pic>
            <p:nvPicPr>
              <p:cNvPr id="62" name="图片 61">
                <a:extLst>
                  <a:ext uri="{FF2B5EF4-FFF2-40B4-BE49-F238E27FC236}">
                    <a16:creationId xmlns:a16="http://schemas.microsoft.com/office/drawing/2014/main" id="{483348A7-3829-4D05-9A28-CEDB3512741B}"/>
                  </a:ext>
                </a:extLst>
              </p:cNvPr>
              <p:cNvPicPr>
                <a:picLocks noChangeAspect="1"/>
              </p:cNvPicPr>
              <p:nvPr/>
            </p:nvPicPr>
            <p:blipFill rotWithShape="1">
              <a:blip r:embed="rId9">
                <a:extLst>
                  <a:ext uri="{28A0092B-C50C-407E-A947-70E740481C1C}">
                    <a14:useLocalDpi xmlns:a14="http://schemas.microsoft.com/office/drawing/2010/main" val="0"/>
                  </a:ext>
                </a:extLst>
              </a:blip>
              <a:srcRect l="11215" t="83497" r="13518" b="1628"/>
              <a:stretch/>
            </p:blipFill>
            <p:spPr>
              <a:xfrm>
                <a:off x="5254305" y="2684044"/>
                <a:ext cx="2605199" cy="354201"/>
              </a:xfrm>
              <a:prstGeom prst="rect">
                <a:avLst/>
              </a:prstGeom>
            </p:spPr>
          </p:pic>
          <p:pic>
            <p:nvPicPr>
              <p:cNvPr id="63" name="图片 62">
                <a:extLst>
                  <a:ext uri="{FF2B5EF4-FFF2-40B4-BE49-F238E27FC236}">
                    <a16:creationId xmlns:a16="http://schemas.microsoft.com/office/drawing/2014/main" id="{A1EB45FF-6728-43A2-B424-4BFDECAD1DAD}"/>
                  </a:ext>
                </a:extLst>
              </p:cNvPr>
              <p:cNvPicPr>
                <a:picLocks noChangeAspect="1"/>
              </p:cNvPicPr>
              <p:nvPr/>
            </p:nvPicPr>
            <p:blipFill rotWithShape="1">
              <a:blip r:embed="rId9">
                <a:extLst>
                  <a:ext uri="{28A0092B-C50C-407E-A947-70E740481C1C}">
                    <a14:useLocalDpi xmlns:a14="http://schemas.microsoft.com/office/drawing/2010/main" val="0"/>
                  </a:ext>
                </a:extLst>
              </a:blip>
              <a:srcRect l="10471" t="35385" r="4592" b="48990"/>
              <a:stretch>
                <a:fillRect/>
              </a:stretch>
            </p:blipFill>
            <p:spPr>
              <a:xfrm>
                <a:off x="3888045" y="2365357"/>
                <a:ext cx="2799252" cy="354202"/>
              </a:xfrm>
              <a:prstGeom prst="rect">
                <a:avLst/>
              </a:prstGeom>
            </p:spPr>
          </p:pic>
          <p:pic>
            <p:nvPicPr>
              <p:cNvPr id="64" name="图片 63">
                <a:extLst>
                  <a:ext uri="{FF2B5EF4-FFF2-40B4-BE49-F238E27FC236}">
                    <a16:creationId xmlns:a16="http://schemas.microsoft.com/office/drawing/2014/main" id="{EE27D79C-D975-4463-A1A1-4F50B6FFB78A}"/>
                  </a:ext>
                </a:extLst>
              </p:cNvPr>
              <p:cNvPicPr>
                <a:picLocks noChangeAspect="1"/>
              </p:cNvPicPr>
              <p:nvPr/>
            </p:nvPicPr>
            <p:blipFill rotWithShape="1">
              <a:blip r:embed="rId9">
                <a:extLst>
                  <a:ext uri="{28A0092B-C50C-407E-A947-70E740481C1C}">
                    <a14:useLocalDpi xmlns:a14="http://schemas.microsoft.com/office/drawing/2010/main" val="0"/>
                  </a:ext>
                </a:extLst>
              </a:blip>
              <a:srcRect l="10538" t="18165" r="41707" b="65392"/>
              <a:stretch>
                <a:fillRect/>
              </a:stretch>
            </p:blipFill>
            <p:spPr>
              <a:xfrm>
                <a:off x="2355388" y="2353583"/>
                <a:ext cx="1573848" cy="372739"/>
              </a:xfrm>
              <a:prstGeom prst="rect">
                <a:avLst/>
              </a:prstGeom>
            </p:spPr>
          </p:pic>
          <p:pic>
            <p:nvPicPr>
              <p:cNvPr id="65" name="图片 64">
                <a:extLst>
                  <a:ext uri="{FF2B5EF4-FFF2-40B4-BE49-F238E27FC236}">
                    <a16:creationId xmlns:a16="http://schemas.microsoft.com/office/drawing/2014/main" id="{38944D94-DE0F-4413-8E14-7719ECC674D1}"/>
                  </a:ext>
                </a:extLst>
              </p:cNvPr>
              <p:cNvPicPr>
                <a:picLocks noChangeAspect="1"/>
              </p:cNvPicPr>
              <p:nvPr/>
            </p:nvPicPr>
            <p:blipFill rotWithShape="1">
              <a:blip r:embed="rId9">
                <a:extLst>
                  <a:ext uri="{28A0092B-C50C-407E-A947-70E740481C1C}">
                    <a14:useLocalDpi xmlns:a14="http://schemas.microsoft.com/office/drawing/2010/main" val="0"/>
                  </a:ext>
                </a:extLst>
              </a:blip>
              <a:srcRect l="9999" t="53185" r="53492" b="32342"/>
              <a:stretch/>
            </p:blipFill>
            <p:spPr>
              <a:xfrm>
                <a:off x="6658630" y="2363975"/>
                <a:ext cx="1203183" cy="328142"/>
              </a:xfrm>
              <a:prstGeom prst="rect">
                <a:avLst/>
              </a:prstGeom>
            </p:spPr>
          </p:pic>
        </p:grpSp>
      </p:grpSp>
      <p:grpSp>
        <p:nvGrpSpPr>
          <p:cNvPr id="3" name="组合 2">
            <a:extLst>
              <a:ext uri="{FF2B5EF4-FFF2-40B4-BE49-F238E27FC236}">
                <a16:creationId xmlns:a16="http://schemas.microsoft.com/office/drawing/2014/main" id="{094DE607-280B-49FF-A23C-9F84A7514BD0}"/>
              </a:ext>
            </a:extLst>
          </p:cNvPr>
          <p:cNvGrpSpPr/>
          <p:nvPr/>
        </p:nvGrpSpPr>
        <p:grpSpPr>
          <a:xfrm>
            <a:off x="214998" y="4083612"/>
            <a:ext cx="5621670" cy="714901"/>
            <a:chOff x="867305" y="4076464"/>
            <a:chExt cx="5064011" cy="676713"/>
          </a:xfrm>
        </p:grpSpPr>
        <p:pic>
          <p:nvPicPr>
            <p:cNvPr id="86" name="图片 85">
              <a:extLst>
                <a:ext uri="{FF2B5EF4-FFF2-40B4-BE49-F238E27FC236}">
                  <a16:creationId xmlns:a16="http://schemas.microsoft.com/office/drawing/2014/main" id="{8300099B-FAA7-4C4C-94F1-83F589B540D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49930" r="67100" b="25415"/>
            <a:stretch/>
          </p:blipFill>
          <p:spPr>
            <a:xfrm>
              <a:off x="983267" y="4393545"/>
              <a:ext cx="901991" cy="314653"/>
            </a:xfrm>
            <a:prstGeom prst="rect">
              <a:avLst/>
            </a:prstGeom>
          </p:spPr>
        </p:pic>
        <p:grpSp>
          <p:nvGrpSpPr>
            <p:cNvPr id="2" name="组合 1">
              <a:extLst>
                <a:ext uri="{FF2B5EF4-FFF2-40B4-BE49-F238E27FC236}">
                  <a16:creationId xmlns:a16="http://schemas.microsoft.com/office/drawing/2014/main" id="{8892C8AA-9DE0-4DC3-BC18-894781E3BEE3}"/>
                </a:ext>
              </a:extLst>
            </p:cNvPr>
            <p:cNvGrpSpPr/>
            <p:nvPr/>
          </p:nvGrpSpPr>
          <p:grpSpPr>
            <a:xfrm>
              <a:off x="867305" y="4076464"/>
              <a:ext cx="5064011" cy="352692"/>
              <a:chOff x="867305" y="4076464"/>
              <a:chExt cx="5064011" cy="352692"/>
            </a:xfrm>
          </p:grpSpPr>
          <p:pic>
            <p:nvPicPr>
              <p:cNvPr id="18" name="图片 17"/>
              <p:cNvPicPr>
                <a:picLocks noChangeAspect="1"/>
              </p:cNvPicPr>
              <p:nvPr/>
            </p:nvPicPr>
            <p:blipFill rotWithShape="1">
              <a:blip r:embed="rId10" cstate="print">
                <a:extLst>
                  <a:ext uri="{28A0092B-C50C-407E-A947-70E740481C1C}">
                    <a14:useLocalDpi xmlns:a14="http://schemas.microsoft.com/office/drawing/2010/main" val="0"/>
                  </a:ext>
                </a:extLst>
              </a:blip>
              <a:srcRect b="75344"/>
              <a:stretch/>
            </p:blipFill>
            <p:spPr>
              <a:xfrm>
                <a:off x="867305" y="4096943"/>
                <a:ext cx="2741593" cy="314653"/>
              </a:xfrm>
              <a:prstGeom prst="rect">
                <a:avLst/>
              </a:prstGeom>
            </p:spPr>
          </p:pic>
          <p:pic>
            <p:nvPicPr>
              <p:cNvPr id="83" name="图片 82">
                <a:extLst>
                  <a:ext uri="{FF2B5EF4-FFF2-40B4-BE49-F238E27FC236}">
                    <a16:creationId xmlns:a16="http://schemas.microsoft.com/office/drawing/2014/main" id="{32E3B546-1754-4831-828F-17B8FFC49AA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24325" r="31061" b="48039"/>
              <a:stretch/>
            </p:blipFill>
            <p:spPr>
              <a:xfrm>
                <a:off x="3336084" y="4076464"/>
                <a:ext cx="1890012" cy="352692"/>
              </a:xfrm>
              <a:prstGeom prst="rect">
                <a:avLst/>
              </a:prstGeom>
            </p:spPr>
          </p:pic>
          <p:pic>
            <p:nvPicPr>
              <p:cNvPr id="88" name="图片 87">
                <a:extLst>
                  <a:ext uri="{FF2B5EF4-FFF2-40B4-BE49-F238E27FC236}">
                    <a16:creationId xmlns:a16="http://schemas.microsoft.com/office/drawing/2014/main" id="{71449DBB-09D8-4447-9756-16D69033735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72697" t="25625" b="49720"/>
              <a:stretch/>
            </p:blipFill>
            <p:spPr>
              <a:xfrm>
                <a:off x="5182785" y="4087884"/>
                <a:ext cx="748531" cy="314653"/>
              </a:xfrm>
              <a:prstGeom prst="rect">
                <a:avLst/>
              </a:prstGeom>
            </p:spPr>
          </p:pic>
        </p:grpSp>
        <p:pic>
          <p:nvPicPr>
            <p:cNvPr id="87" name="图片 86">
              <a:extLst>
                <a:ext uri="{FF2B5EF4-FFF2-40B4-BE49-F238E27FC236}">
                  <a16:creationId xmlns:a16="http://schemas.microsoft.com/office/drawing/2014/main" id="{90BE8FA9-94CE-422E-8459-14295FA573B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8052" t="78154" r="67989" b="714"/>
            <a:stretch/>
          </p:blipFill>
          <p:spPr>
            <a:xfrm>
              <a:off x="3432390" y="4439523"/>
              <a:ext cx="656853" cy="269687"/>
            </a:xfrm>
            <a:prstGeom prst="rect">
              <a:avLst/>
            </a:prstGeom>
          </p:spPr>
        </p:pic>
        <p:pic>
          <p:nvPicPr>
            <p:cNvPr id="90" name="图片 89">
              <a:extLst>
                <a:ext uri="{FF2B5EF4-FFF2-40B4-BE49-F238E27FC236}">
                  <a16:creationId xmlns:a16="http://schemas.microsoft.com/office/drawing/2014/main" id="{76D2C79E-53DE-4EFE-A43F-2FF21ECD7C3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36789" t="77692" r="242" b="-2810"/>
            <a:stretch/>
          </p:blipFill>
          <p:spPr>
            <a:xfrm>
              <a:off x="4119456" y="4432632"/>
              <a:ext cx="1726345" cy="320545"/>
            </a:xfrm>
            <a:prstGeom prst="rect">
              <a:avLst/>
            </a:prstGeom>
          </p:spPr>
        </p:pic>
        <p:pic>
          <p:nvPicPr>
            <p:cNvPr id="91" name="图片 90">
              <a:extLst>
                <a:ext uri="{FF2B5EF4-FFF2-40B4-BE49-F238E27FC236}">
                  <a16:creationId xmlns:a16="http://schemas.microsoft.com/office/drawing/2014/main" id="{0D020436-F7AD-48A7-9755-2B3AE1A728C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38754" t="52779" r="5914" b="25331"/>
            <a:stretch/>
          </p:blipFill>
          <p:spPr>
            <a:xfrm>
              <a:off x="1885181" y="4416765"/>
              <a:ext cx="1516996" cy="279371"/>
            </a:xfrm>
            <a:prstGeom prst="rect">
              <a:avLst/>
            </a:prstGeom>
          </p:spPr>
        </p:pic>
      </p:grpSp>
      <mc:AlternateContent xmlns:mc="http://schemas.openxmlformats.org/markup-compatibility/2006">
        <mc:Choice xmlns:a14="http://schemas.microsoft.com/office/drawing/2010/main" Requires="a14">
          <p:sp>
            <p:nvSpPr>
              <p:cNvPr id="89" name="文本框 88">
                <a:extLst>
                  <a:ext uri="{FF2B5EF4-FFF2-40B4-BE49-F238E27FC236}">
                    <a16:creationId xmlns:a16="http://schemas.microsoft.com/office/drawing/2014/main" id="{FDAB3E56-C175-4C92-9620-9BAEAF023D9F}"/>
                  </a:ext>
                </a:extLst>
              </p:cNvPr>
              <p:cNvSpPr txBox="1"/>
              <p:nvPr/>
            </p:nvSpPr>
            <p:spPr>
              <a:xfrm>
                <a:off x="305121" y="4770962"/>
                <a:ext cx="4905412" cy="308995"/>
              </a:xfrm>
              <a:prstGeom prst="rect">
                <a:avLst/>
              </a:prstGeom>
              <a:noFill/>
            </p:spPr>
            <p:txBody>
              <a:bodyPr wrap="square">
                <a:spAutoFit/>
              </a:bodyPr>
              <a:lstStyle/>
              <a:p>
                <a:pPr marL="285750" indent="-285750">
                  <a:buFont typeface="Arial" panose="020B0604020202020204" pitchFamily="34" charset="0"/>
                  <a:buChar char="•"/>
                </a:pPr>
                <a:r>
                  <a:rPr lang="en-US" altLang="zh-CN" sz="1400" b="1" dirty="0">
                    <a:latin typeface="+mn-ea"/>
                    <a:cs typeface="Times New Roman" panose="02020603050405020304" pitchFamily="18" charset="0"/>
                  </a:rPr>
                  <a:t>For </a:t>
                </a:r>
                <a14:m>
                  <m:oMath xmlns:m="http://schemas.openxmlformats.org/officeDocument/2006/math">
                    <m:r>
                      <a:rPr lang="en-US" altLang="zh-CN" sz="1400" b="1" i="1" smtClean="0">
                        <a:latin typeface="Cambria Math" panose="02040503050406030204" pitchFamily="18" charset="0"/>
                        <a:cs typeface="Times New Roman" panose="02020603050405020304" pitchFamily="18" charset="0"/>
                      </a:rPr>
                      <m:t>𝝈</m:t>
                    </m:r>
                    <m:r>
                      <a:rPr lang="en-US" altLang="zh-CN" sz="1400" b="1" i="1" smtClean="0">
                        <a:latin typeface="Cambria Math" panose="02040503050406030204" pitchFamily="18" charset="0"/>
                        <a:cs typeface="Times New Roman" panose="02020603050405020304" pitchFamily="18" charset="0"/>
                      </a:rPr>
                      <m:t> </m:t>
                    </m:r>
                  </m:oMath>
                </a14:m>
                <a:r>
                  <a:rPr lang="en-US" altLang="zh-CN" sz="1400" b="1" dirty="0">
                    <a:latin typeface="+mn-ea"/>
                  </a:rPr>
                  <a:t>meson:  </a:t>
                </a:r>
                <a:r>
                  <a:rPr lang="zh-CN" altLang="en-US" sz="1400" b="1" dirty="0">
                    <a:latin typeface="+mn-ea"/>
                  </a:rPr>
                  <a:t>（</a:t>
                </a:r>
                <a14:m>
                  <m:oMath xmlns:m="http://schemas.openxmlformats.org/officeDocument/2006/math">
                    <m:sSub>
                      <m:sSubPr>
                        <m:ctrlPr>
                          <a:rPr lang="en-US" altLang="zh-CN" sz="1400" b="1" i="1" smtClean="0">
                            <a:latin typeface="Cambria Math" panose="02040503050406030204" pitchFamily="18" charset="0"/>
                          </a:rPr>
                        </m:ctrlPr>
                      </m:sSubPr>
                      <m:e>
                        <m:r>
                          <a:rPr lang="en-US" altLang="zh-CN" sz="1400" b="1" i="1" smtClean="0">
                            <a:latin typeface="Cambria Math" panose="02040503050406030204" pitchFamily="18" charset="0"/>
                          </a:rPr>
                          <m:t>𝝆</m:t>
                        </m:r>
                      </m:e>
                      <m:sub>
                        <m:r>
                          <a:rPr lang="en-US" altLang="zh-CN" sz="1400" b="1" i="1" smtClean="0">
                            <a:latin typeface="Cambria Math" panose="02040503050406030204" pitchFamily="18" charset="0"/>
                          </a:rPr>
                          <m:t>𝑩</m:t>
                        </m:r>
                        <m:r>
                          <a:rPr lang="en-US" altLang="zh-CN" sz="1400" b="1" i="1" smtClean="0">
                            <a:latin typeface="Cambria Math" panose="02040503050406030204" pitchFamily="18" charset="0"/>
                          </a:rPr>
                          <m:t>𝟎</m:t>
                        </m:r>
                      </m:sub>
                    </m:sSub>
                  </m:oMath>
                </a14:m>
                <a:r>
                  <a:rPr lang="en-US" altLang="zh-CN" sz="1400" b="1" dirty="0">
                    <a:latin typeface="+mn-ea"/>
                  </a:rPr>
                  <a:t>: saturation density</a:t>
                </a:r>
                <a:r>
                  <a:rPr lang="zh-CN" altLang="en-US" sz="1400" b="1" dirty="0">
                    <a:latin typeface="+mn-ea"/>
                  </a:rPr>
                  <a:t>）</a:t>
                </a:r>
              </a:p>
            </p:txBody>
          </p:sp>
        </mc:Choice>
        <mc:Fallback>
          <p:sp>
            <p:nvSpPr>
              <p:cNvPr id="89" name="文本框 88">
                <a:extLst>
                  <a:ext uri="{FF2B5EF4-FFF2-40B4-BE49-F238E27FC236}">
                    <a16:creationId xmlns:a16="http://schemas.microsoft.com/office/drawing/2014/main" id="{FDAB3E56-C175-4C92-9620-9BAEAF023D9F}"/>
                  </a:ext>
                </a:extLst>
              </p:cNvPr>
              <p:cNvSpPr txBox="1">
                <a:spLocks noRot="1" noChangeAspect="1" noMove="1" noResize="1" noEditPoints="1" noAdjustHandles="1" noChangeArrowheads="1" noChangeShapeType="1" noTextEdit="1"/>
              </p:cNvSpPr>
              <p:nvPr/>
            </p:nvSpPr>
            <p:spPr>
              <a:xfrm>
                <a:off x="305121" y="4770962"/>
                <a:ext cx="4905412" cy="308995"/>
              </a:xfrm>
              <a:prstGeom prst="rect">
                <a:avLst/>
              </a:prstGeom>
              <a:blipFill>
                <a:blip r:embed="rId11"/>
                <a:stretch>
                  <a:fillRect l="-124" t="-4000" b="-20000"/>
                </a:stretch>
              </a:blipFill>
            </p:spPr>
            <p:txBody>
              <a:bodyPr/>
              <a:lstStyle/>
              <a:p>
                <a:r>
                  <a:rPr lang="zh-CN" altLang="en-US">
                    <a:noFill/>
                  </a:rPr>
                  <a:t> </a:t>
                </a:r>
              </a:p>
            </p:txBody>
          </p:sp>
        </mc:Fallback>
      </mc:AlternateContent>
      <p:grpSp>
        <p:nvGrpSpPr>
          <p:cNvPr id="20" name="组合 19">
            <a:extLst>
              <a:ext uri="{FF2B5EF4-FFF2-40B4-BE49-F238E27FC236}">
                <a16:creationId xmlns:a16="http://schemas.microsoft.com/office/drawing/2014/main" id="{CFFD4D11-F0CE-477B-BB7A-AC93CDB80607}"/>
              </a:ext>
            </a:extLst>
          </p:cNvPr>
          <p:cNvGrpSpPr/>
          <p:nvPr/>
        </p:nvGrpSpPr>
        <p:grpSpPr>
          <a:xfrm>
            <a:off x="4599871" y="5132631"/>
            <a:ext cx="1535066" cy="880893"/>
            <a:chOff x="4584702" y="4892881"/>
            <a:chExt cx="1580372" cy="967195"/>
          </a:xfrm>
        </p:grpSpPr>
        <p:grpSp>
          <p:nvGrpSpPr>
            <p:cNvPr id="19" name="组合 18">
              <a:extLst>
                <a:ext uri="{FF2B5EF4-FFF2-40B4-BE49-F238E27FC236}">
                  <a16:creationId xmlns:a16="http://schemas.microsoft.com/office/drawing/2014/main" id="{68D79740-5349-48F5-965F-9A5ECBDC727C}"/>
                </a:ext>
              </a:extLst>
            </p:cNvPr>
            <p:cNvGrpSpPr/>
            <p:nvPr/>
          </p:nvGrpSpPr>
          <p:grpSpPr>
            <a:xfrm>
              <a:off x="4673679" y="4944117"/>
              <a:ext cx="1483774" cy="915959"/>
              <a:chOff x="4567955" y="4822985"/>
              <a:chExt cx="1784198" cy="1101416"/>
            </a:xfrm>
          </p:grpSpPr>
          <p:grpSp>
            <p:nvGrpSpPr>
              <p:cNvPr id="67" name="组合 66">
                <a:extLst>
                  <a:ext uri="{FF2B5EF4-FFF2-40B4-BE49-F238E27FC236}">
                    <a16:creationId xmlns:a16="http://schemas.microsoft.com/office/drawing/2014/main" id="{26ABACE4-775B-4A0D-8F7C-076241E6CD04}"/>
                  </a:ext>
                </a:extLst>
              </p:cNvPr>
              <p:cNvGrpSpPr/>
              <p:nvPr/>
            </p:nvGrpSpPr>
            <p:grpSpPr>
              <a:xfrm>
                <a:off x="4884183" y="4822985"/>
                <a:ext cx="1428209" cy="833691"/>
                <a:chOff x="3859218" y="5335894"/>
                <a:chExt cx="1546695" cy="902855"/>
              </a:xfrm>
            </p:grpSpPr>
            <p:pic>
              <p:nvPicPr>
                <p:cNvPr id="74" name="图片 73">
                  <a:extLst>
                    <a:ext uri="{FF2B5EF4-FFF2-40B4-BE49-F238E27FC236}">
                      <a16:creationId xmlns:a16="http://schemas.microsoft.com/office/drawing/2014/main" id="{B4F70E49-9D16-41D0-99DB-11ABC8AE0E07}"/>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15900" r="50342" b="2626"/>
                <a:stretch/>
              </p:blipFill>
              <p:spPr>
                <a:xfrm>
                  <a:off x="3859218" y="5657571"/>
                  <a:ext cx="1546695" cy="283259"/>
                </a:xfrm>
                <a:prstGeom prst="rect">
                  <a:avLst/>
                </a:prstGeom>
              </p:spPr>
            </p:pic>
            <p:pic>
              <p:nvPicPr>
                <p:cNvPr id="75" name="图片 74">
                  <a:extLst>
                    <a:ext uri="{FF2B5EF4-FFF2-40B4-BE49-F238E27FC236}">
                      <a16:creationId xmlns:a16="http://schemas.microsoft.com/office/drawing/2014/main" id="{1E26907D-590D-44AE-9367-6E4AAB2A1D93}"/>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1" r="2114" b="-2258"/>
                <a:stretch/>
              </p:blipFill>
              <p:spPr>
                <a:xfrm>
                  <a:off x="3894702" y="5335894"/>
                  <a:ext cx="1468486" cy="321424"/>
                </a:xfrm>
                <a:prstGeom prst="rect">
                  <a:avLst/>
                </a:prstGeom>
              </p:spPr>
            </p:pic>
            <p:pic>
              <p:nvPicPr>
                <p:cNvPr id="76" name="图片 75">
                  <a:extLst>
                    <a:ext uri="{FF2B5EF4-FFF2-40B4-BE49-F238E27FC236}">
                      <a16:creationId xmlns:a16="http://schemas.microsoft.com/office/drawing/2014/main" id="{EAC58312-9BC8-4E38-B03C-23FF556C8E53}"/>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51511" t="18526"/>
                <a:stretch/>
              </p:blipFill>
              <p:spPr>
                <a:xfrm>
                  <a:off x="3866428" y="5955490"/>
                  <a:ext cx="1510278" cy="283259"/>
                </a:xfrm>
                <a:prstGeom prst="rect">
                  <a:avLst/>
                </a:prstGeom>
              </p:spPr>
            </p:pic>
          </p:grpSp>
          <p:pic>
            <p:nvPicPr>
              <p:cNvPr id="16" name="图片 15">
                <a:extLst>
                  <a:ext uri="{FF2B5EF4-FFF2-40B4-BE49-F238E27FC236}">
                    <a16:creationId xmlns:a16="http://schemas.microsoft.com/office/drawing/2014/main" id="{4731663F-4320-4288-BD44-596C3A7F7F5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567955" y="5652670"/>
                <a:ext cx="1784198" cy="271731"/>
              </a:xfrm>
              <a:prstGeom prst="rect">
                <a:avLst/>
              </a:prstGeom>
            </p:spPr>
          </p:pic>
        </p:grpSp>
        <p:sp>
          <p:nvSpPr>
            <p:cNvPr id="92" name="矩形 91">
              <a:extLst>
                <a:ext uri="{FF2B5EF4-FFF2-40B4-BE49-F238E27FC236}">
                  <a16:creationId xmlns:a16="http://schemas.microsoft.com/office/drawing/2014/main" id="{F27055ED-CA1C-44B7-9F3A-29FB64FB66D6}"/>
                </a:ext>
              </a:extLst>
            </p:cNvPr>
            <p:cNvSpPr/>
            <p:nvPr/>
          </p:nvSpPr>
          <p:spPr>
            <a:xfrm>
              <a:off x="4584702" y="4892881"/>
              <a:ext cx="1580372" cy="96719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a:extLst>
              <a:ext uri="{FF2B5EF4-FFF2-40B4-BE49-F238E27FC236}">
                <a16:creationId xmlns:a16="http://schemas.microsoft.com/office/drawing/2014/main" id="{722CB2BC-BAB3-4654-9D82-0ECFA93918B9}"/>
              </a:ext>
            </a:extLst>
          </p:cNvPr>
          <p:cNvGrpSpPr/>
          <p:nvPr/>
        </p:nvGrpSpPr>
        <p:grpSpPr>
          <a:xfrm>
            <a:off x="549867" y="5049094"/>
            <a:ext cx="3988698" cy="1143207"/>
            <a:chOff x="376679" y="5126335"/>
            <a:chExt cx="4063310" cy="1063954"/>
          </a:xfrm>
        </p:grpSpPr>
        <p:pic>
          <p:nvPicPr>
            <p:cNvPr id="66" name="图片 65">
              <a:extLst>
                <a:ext uri="{FF2B5EF4-FFF2-40B4-BE49-F238E27FC236}">
                  <a16:creationId xmlns:a16="http://schemas.microsoft.com/office/drawing/2014/main" id="{C908A05B-965D-4873-A903-03DA9C1558F1}"/>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r="1006"/>
            <a:stretch>
              <a:fillRect/>
            </a:stretch>
          </p:blipFill>
          <p:spPr>
            <a:xfrm>
              <a:off x="429758" y="5126335"/>
              <a:ext cx="3897971" cy="303832"/>
            </a:xfrm>
            <a:prstGeom prst="rect">
              <a:avLst/>
            </a:prstGeom>
          </p:spPr>
        </p:pic>
        <p:pic>
          <p:nvPicPr>
            <p:cNvPr id="68" name="图片 67">
              <a:extLst>
                <a:ext uri="{FF2B5EF4-FFF2-40B4-BE49-F238E27FC236}">
                  <a16:creationId xmlns:a16="http://schemas.microsoft.com/office/drawing/2014/main" id="{8EB1E98E-7CAB-4C18-BD9D-A6BB3847BE81}"/>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t="1" r="3251" b="1219"/>
            <a:stretch/>
          </p:blipFill>
          <p:spPr>
            <a:xfrm>
              <a:off x="376679" y="5622976"/>
              <a:ext cx="4063310" cy="567313"/>
            </a:xfrm>
            <a:prstGeom prst="rect">
              <a:avLst/>
            </a:prstGeom>
          </p:spPr>
        </p:pic>
      </p:grpSp>
      <mc:AlternateContent xmlns:mc="http://schemas.openxmlformats.org/markup-compatibility/2006">
        <mc:Choice xmlns:a14="http://schemas.microsoft.com/office/drawing/2010/main" Requires="a14">
          <p:sp>
            <p:nvSpPr>
              <p:cNvPr id="95" name="文本框 94">
                <a:extLst>
                  <a:ext uri="{FF2B5EF4-FFF2-40B4-BE49-F238E27FC236}">
                    <a16:creationId xmlns:a16="http://schemas.microsoft.com/office/drawing/2014/main" id="{1B704C0B-E225-4E06-AB7C-B755AD7ABE57}"/>
                  </a:ext>
                </a:extLst>
              </p:cNvPr>
              <p:cNvSpPr txBox="1"/>
              <p:nvPr/>
            </p:nvSpPr>
            <p:spPr>
              <a:xfrm>
                <a:off x="285835" y="5343474"/>
                <a:ext cx="2225078" cy="307777"/>
              </a:xfrm>
              <a:prstGeom prst="rect">
                <a:avLst/>
              </a:prstGeom>
              <a:noFill/>
            </p:spPr>
            <p:txBody>
              <a:bodyPr wrap="square">
                <a:spAutoFit/>
              </a:bodyPr>
              <a:lstStyle/>
              <a:p>
                <a:pPr marL="285750" indent="-285750">
                  <a:buFont typeface="Arial" panose="020B0604020202020204" pitchFamily="34" charset="0"/>
                  <a:buChar char="•"/>
                </a:pPr>
                <a:r>
                  <a:rPr lang="en-US" altLang="zh-CN" sz="1400" b="1" dirty="0">
                    <a:latin typeface="+mn-ea"/>
                    <a:cs typeface="Times New Roman" panose="02020603050405020304" pitchFamily="18" charset="0"/>
                  </a:rPr>
                  <a:t>For </a:t>
                </a:r>
                <a14:m>
                  <m:oMath xmlns:m="http://schemas.openxmlformats.org/officeDocument/2006/math">
                    <m:sSup>
                      <m:sSupPr>
                        <m:ctrlPr>
                          <a:rPr lang="en-US" altLang="zh-CN" sz="1400" b="1" i="1" smtClean="0">
                            <a:latin typeface="Cambria Math" panose="02040503050406030204" pitchFamily="18" charset="0"/>
                            <a:cs typeface="Times New Roman" panose="02020603050405020304" pitchFamily="18" charset="0"/>
                          </a:rPr>
                        </m:ctrlPr>
                      </m:sSupPr>
                      <m:e>
                        <m:r>
                          <a:rPr lang="en-US" altLang="zh-CN" sz="1400" b="1" i="1" smtClean="0">
                            <a:latin typeface="Cambria Math" panose="02040503050406030204" pitchFamily="18" charset="0"/>
                            <a:cs typeface="Times New Roman" panose="02020603050405020304" pitchFamily="18" charset="0"/>
                          </a:rPr>
                          <m:t>𝝈</m:t>
                        </m:r>
                      </m:e>
                      <m:sup>
                        <m:r>
                          <a:rPr lang="en-US" altLang="zh-CN" sz="1400" b="1" i="1" smtClean="0">
                            <a:latin typeface="Cambria Math" panose="02040503050406030204" pitchFamily="18" charset="0"/>
                            <a:cs typeface="Times New Roman" panose="02020603050405020304" pitchFamily="18" charset="0"/>
                          </a:rPr>
                          <m:t>∗</m:t>
                        </m:r>
                      </m:sup>
                    </m:sSup>
                  </m:oMath>
                </a14:m>
                <a:r>
                  <a:rPr lang="zh-CN" altLang="en-US" sz="1400" b="1" dirty="0">
                    <a:latin typeface="+mn-ea"/>
                  </a:rPr>
                  <a:t> </a:t>
                </a:r>
                <a:r>
                  <a:rPr lang="en-US" altLang="zh-CN" sz="1400" b="1" dirty="0">
                    <a:latin typeface="+mn-ea"/>
                  </a:rPr>
                  <a:t>meson:</a:t>
                </a:r>
                <a:endParaRPr lang="zh-CN" altLang="en-US" sz="1400" dirty="0"/>
              </a:p>
            </p:txBody>
          </p:sp>
        </mc:Choice>
        <mc:Fallback>
          <p:sp>
            <p:nvSpPr>
              <p:cNvPr id="95" name="文本框 94">
                <a:extLst>
                  <a:ext uri="{FF2B5EF4-FFF2-40B4-BE49-F238E27FC236}">
                    <a16:creationId xmlns:a16="http://schemas.microsoft.com/office/drawing/2014/main" id="{1B704C0B-E225-4E06-AB7C-B755AD7ABE57}"/>
                  </a:ext>
                </a:extLst>
              </p:cNvPr>
              <p:cNvSpPr txBox="1">
                <a:spLocks noRot="1" noChangeAspect="1" noMove="1" noResize="1" noEditPoints="1" noAdjustHandles="1" noChangeArrowheads="1" noChangeShapeType="1" noTextEdit="1"/>
              </p:cNvSpPr>
              <p:nvPr/>
            </p:nvSpPr>
            <p:spPr>
              <a:xfrm>
                <a:off x="285835" y="5343474"/>
                <a:ext cx="2225078" cy="307777"/>
              </a:xfrm>
              <a:prstGeom prst="rect">
                <a:avLst/>
              </a:prstGeom>
              <a:blipFill>
                <a:blip r:embed="rId17"/>
                <a:stretch>
                  <a:fillRect l="-548" t="-6000" b="-1800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525602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0" y="114265"/>
            <a:ext cx="6843486" cy="461665"/>
            <a:chOff x="-534863" y="1542682"/>
            <a:chExt cx="6843486" cy="461665"/>
          </a:xfrm>
        </p:grpSpPr>
        <p:cxnSp>
          <p:nvCxnSpPr>
            <p:cNvPr id="31" name="MH_Other_1"/>
            <p:cNvCxnSpPr/>
            <p:nvPr/>
          </p:nvCxnSpPr>
          <p:spPr>
            <a:xfrm flipH="1">
              <a:off x="-534863" y="1957451"/>
              <a:ext cx="6843486" cy="17642"/>
            </a:xfrm>
            <a:prstGeom prst="line">
              <a:avLst/>
            </a:prstGeom>
            <a:ln w="25400">
              <a:gradFill flip="none" rotWithShape="1">
                <a:gsLst>
                  <a:gs pos="41000">
                    <a:srgbClr val="BB7DB3"/>
                  </a:gs>
                  <a:gs pos="0">
                    <a:schemeClr val="accent1">
                      <a:lumMod val="5000"/>
                      <a:lumOff val="95000"/>
                      <a:alpha val="0"/>
                    </a:schemeClr>
                  </a:gs>
                  <a:gs pos="100000">
                    <a:srgbClr val="7F0069"/>
                  </a:gs>
                </a:gsLst>
                <a:lin ang="0" scaled="1"/>
                <a:tileRect/>
              </a:gradFill>
              <a:prstDash val="solid"/>
              <a:headEnd type="none"/>
            </a:ln>
          </p:spPr>
          <p:style>
            <a:lnRef idx="1">
              <a:schemeClr val="accent1"/>
            </a:lnRef>
            <a:fillRef idx="0">
              <a:schemeClr val="accent1"/>
            </a:fillRef>
            <a:effectRef idx="0">
              <a:schemeClr val="accent1"/>
            </a:effectRef>
            <a:fontRef idx="minor">
              <a:schemeClr val="tx1"/>
            </a:fontRef>
          </p:style>
        </p:cxnSp>
        <p:grpSp>
          <p:nvGrpSpPr>
            <p:cNvPr id="32" name="组合 31"/>
            <p:cNvGrpSpPr/>
            <p:nvPr/>
          </p:nvGrpSpPr>
          <p:grpSpPr>
            <a:xfrm>
              <a:off x="-534863" y="1542682"/>
              <a:ext cx="582905" cy="461665"/>
              <a:chOff x="160808" y="268546"/>
              <a:chExt cx="736192" cy="731858"/>
            </a:xfrm>
          </p:grpSpPr>
          <p:sp>
            <p:nvSpPr>
              <p:cNvPr id="34" name="矩形 33"/>
              <p:cNvSpPr/>
              <p:nvPr/>
            </p:nvSpPr>
            <p:spPr>
              <a:xfrm flipH="1">
                <a:off x="738300" y="283026"/>
                <a:ext cx="158700" cy="674512"/>
              </a:xfrm>
              <a:prstGeom prst="rect">
                <a:avLst/>
              </a:prstGeom>
              <a:solidFill>
                <a:srgbClr val="7F0069">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2000" dirty="0"/>
              </a:p>
            </p:txBody>
          </p:sp>
          <p:grpSp>
            <p:nvGrpSpPr>
              <p:cNvPr id="35" name="组合 34"/>
              <p:cNvGrpSpPr/>
              <p:nvPr/>
            </p:nvGrpSpPr>
            <p:grpSpPr>
              <a:xfrm>
                <a:off x="160808" y="268546"/>
                <a:ext cx="520545" cy="731858"/>
                <a:chOff x="160808" y="268546"/>
                <a:chExt cx="520545" cy="731858"/>
              </a:xfrm>
            </p:grpSpPr>
            <p:sp>
              <p:nvSpPr>
                <p:cNvPr id="36" name="矩形 35"/>
                <p:cNvSpPr/>
                <p:nvPr/>
              </p:nvSpPr>
              <p:spPr>
                <a:xfrm>
                  <a:off x="160808" y="292942"/>
                  <a:ext cx="520545" cy="683068"/>
                </a:xfrm>
                <a:prstGeom prst="rect">
                  <a:avLst/>
                </a:prstGeom>
                <a:solidFill>
                  <a:srgbClr val="7F0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2000" dirty="0"/>
                </a:p>
              </p:txBody>
            </p:sp>
            <p:sp>
              <p:nvSpPr>
                <p:cNvPr id="37" name="文本框 66"/>
                <p:cNvSpPr txBox="1"/>
                <p:nvPr/>
              </p:nvSpPr>
              <p:spPr>
                <a:xfrm>
                  <a:off x="205921" y="268546"/>
                  <a:ext cx="215159" cy="73185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2400" b="1" dirty="0">
                      <a:solidFill>
                        <a:schemeClr val="bg1"/>
                      </a:solidFill>
                      <a:latin typeface="微软雅黑" panose="020B0503020204020204" pitchFamily="34" charset="-122"/>
                      <a:ea typeface="微软雅黑" panose="020B0503020204020204" pitchFamily="34" charset="-122"/>
                    </a:rPr>
                    <a:t>3</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grpSp>
      <p:sp>
        <p:nvSpPr>
          <p:cNvPr id="2" name="AutoShape 2"/>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t="1627" b="-1"/>
          <a:stretch>
            <a:fillRect/>
          </a:stretch>
        </p:blipFill>
        <p:spPr>
          <a:xfrm>
            <a:off x="1450882" y="1009114"/>
            <a:ext cx="6156418" cy="4683342"/>
          </a:xfrm>
          <a:prstGeom prst="rect">
            <a:avLst/>
          </a:prstGeom>
        </p:spPr>
      </p:pic>
      <p:grpSp>
        <p:nvGrpSpPr>
          <p:cNvPr id="16" name="组合 15"/>
          <p:cNvGrpSpPr/>
          <p:nvPr/>
        </p:nvGrpSpPr>
        <p:grpSpPr>
          <a:xfrm>
            <a:off x="206079" y="615785"/>
            <a:ext cx="7966369" cy="338554"/>
            <a:chOff x="239570" y="1500291"/>
            <a:chExt cx="8108850" cy="352332"/>
          </a:xfrm>
        </p:grpSpPr>
        <p:sp>
          <p:nvSpPr>
            <p:cNvPr id="18" name="星形: 五角 17"/>
            <p:cNvSpPr/>
            <p:nvPr/>
          </p:nvSpPr>
          <p:spPr>
            <a:xfrm>
              <a:off x="239570" y="1545309"/>
              <a:ext cx="256560" cy="256560"/>
            </a:xfrm>
            <a:prstGeom prst="star5">
              <a:avLst>
                <a:gd name="adj" fmla="val 28968"/>
                <a:gd name="hf" fmla="val 105146"/>
                <a:gd name="vf" fmla="val 11055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rgbClr val="42428E"/>
                </a:solidFill>
                <a:effectLst>
                  <a:outerShdw blurRad="38100" dist="38100" dir="2700000" algn="tl">
                    <a:srgbClr val="000000">
                      <a:alpha val="43137"/>
                    </a:srgbClr>
                  </a:outerShdw>
                </a:effectLst>
              </a:endParaRPr>
            </a:p>
          </p:txBody>
        </p:sp>
        <p:sp>
          <p:nvSpPr>
            <p:cNvPr id="19" name="文本框 18"/>
            <p:cNvSpPr txBox="1"/>
            <p:nvPr/>
          </p:nvSpPr>
          <p:spPr>
            <a:xfrm>
              <a:off x="495231" y="1500291"/>
              <a:ext cx="7853189" cy="352332"/>
            </a:xfrm>
            <a:prstGeom prst="rect">
              <a:avLst/>
            </a:prstGeom>
            <a:noFill/>
          </p:spPr>
          <p:txBody>
            <a:bodyPr wrap="square">
              <a:spAutoFit/>
            </a:bodyPr>
            <a:lstStyle/>
            <a:p>
              <a:r>
                <a:rPr lang="en-US" altLang="zh-CN" sz="1600" b="1" dirty="0">
                  <a:solidFill>
                    <a:srgbClr val="42428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EOSs of </a:t>
              </a:r>
              <a:r>
                <a:rPr lang="en-US" altLang="zh-CN" sz="1600" b="1" dirty="0" err="1">
                  <a:solidFill>
                    <a:srgbClr val="42428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hyperonic</a:t>
              </a:r>
              <a:r>
                <a:rPr lang="en-US" altLang="zh-CN" sz="1600" b="1" dirty="0">
                  <a:solidFill>
                    <a:srgbClr val="42428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star matter (pressure vs. baryon density):</a:t>
              </a:r>
            </a:p>
          </p:txBody>
        </p:sp>
      </p:grpSp>
      <p:grpSp>
        <p:nvGrpSpPr>
          <p:cNvPr id="26" name="组合 25"/>
          <p:cNvGrpSpPr/>
          <p:nvPr/>
        </p:nvGrpSpPr>
        <p:grpSpPr>
          <a:xfrm>
            <a:off x="0" y="114265"/>
            <a:ext cx="6868798" cy="461665"/>
            <a:chOff x="-534863" y="1542682"/>
            <a:chExt cx="6843486" cy="461665"/>
          </a:xfrm>
        </p:grpSpPr>
        <p:cxnSp>
          <p:nvCxnSpPr>
            <p:cNvPr id="27" name="MH_Other_1"/>
            <p:cNvCxnSpPr/>
            <p:nvPr/>
          </p:nvCxnSpPr>
          <p:spPr>
            <a:xfrm flipH="1">
              <a:off x="-534863" y="1957451"/>
              <a:ext cx="6843486" cy="17642"/>
            </a:xfrm>
            <a:prstGeom prst="line">
              <a:avLst/>
            </a:prstGeom>
            <a:ln w="25400">
              <a:gradFill flip="none" rotWithShape="1">
                <a:gsLst>
                  <a:gs pos="41000">
                    <a:srgbClr val="BB7DB3"/>
                  </a:gs>
                  <a:gs pos="0">
                    <a:schemeClr val="accent1">
                      <a:lumMod val="5000"/>
                      <a:lumOff val="95000"/>
                      <a:alpha val="0"/>
                    </a:schemeClr>
                  </a:gs>
                  <a:gs pos="100000">
                    <a:srgbClr val="7F0069"/>
                  </a:gs>
                </a:gsLst>
                <a:lin ang="0" scaled="1"/>
                <a:tileRect/>
              </a:gradFill>
              <a:prstDash val="solid"/>
              <a:headEnd type="none"/>
            </a:ln>
          </p:spPr>
          <p:style>
            <a:lnRef idx="1">
              <a:schemeClr val="accent1"/>
            </a:lnRef>
            <a:fillRef idx="0">
              <a:schemeClr val="accent1"/>
            </a:fillRef>
            <a:effectRef idx="0">
              <a:schemeClr val="accent1"/>
            </a:effectRef>
            <a:fontRef idx="minor">
              <a:schemeClr val="tx1"/>
            </a:fontRef>
          </p:style>
        </p:cxnSp>
        <p:grpSp>
          <p:nvGrpSpPr>
            <p:cNvPr id="28" name="组合 27"/>
            <p:cNvGrpSpPr/>
            <p:nvPr/>
          </p:nvGrpSpPr>
          <p:grpSpPr>
            <a:xfrm>
              <a:off x="-534863" y="1542682"/>
              <a:ext cx="582905" cy="461665"/>
              <a:chOff x="160808" y="268546"/>
              <a:chExt cx="736192" cy="731858"/>
            </a:xfrm>
          </p:grpSpPr>
          <p:sp>
            <p:nvSpPr>
              <p:cNvPr id="39" name="矩形 38"/>
              <p:cNvSpPr/>
              <p:nvPr/>
            </p:nvSpPr>
            <p:spPr>
              <a:xfrm flipH="1">
                <a:off x="738300" y="283026"/>
                <a:ext cx="158700" cy="674512"/>
              </a:xfrm>
              <a:prstGeom prst="rect">
                <a:avLst/>
              </a:prstGeom>
              <a:solidFill>
                <a:srgbClr val="7F0069">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2000" dirty="0"/>
              </a:p>
            </p:txBody>
          </p:sp>
          <p:grpSp>
            <p:nvGrpSpPr>
              <p:cNvPr id="40" name="组合 39"/>
              <p:cNvGrpSpPr/>
              <p:nvPr/>
            </p:nvGrpSpPr>
            <p:grpSpPr>
              <a:xfrm>
                <a:off x="160808" y="268546"/>
                <a:ext cx="520545" cy="731858"/>
                <a:chOff x="160808" y="268546"/>
                <a:chExt cx="520545" cy="731858"/>
              </a:xfrm>
            </p:grpSpPr>
            <p:sp>
              <p:nvSpPr>
                <p:cNvPr id="41" name="矩形 40"/>
                <p:cNvSpPr/>
                <p:nvPr/>
              </p:nvSpPr>
              <p:spPr>
                <a:xfrm>
                  <a:off x="160808" y="292942"/>
                  <a:ext cx="520545" cy="683068"/>
                </a:xfrm>
                <a:prstGeom prst="rect">
                  <a:avLst/>
                </a:prstGeom>
                <a:solidFill>
                  <a:srgbClr val="7F0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2000" dirty="0"/>
                </a:p>
              </p:txBody>
            </p:sp>
            <p:sp>
              <p:nvSpPr>
                <p:cNvPr id="42" name="文本框 66"/>
                <p:cNvSpPr txBox="1"/>
                <p:nvPr/>
              </p:nvSpPr>
              <p:spPr>
                <a:xfrm>
                  <a:off x="205921" y="268546"/>
                  <a:ext cx="215159" cy="73185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2400" b="1" dirty="0">
                      <a:solidFill>
                        <a:schemeClr val="bg1"/>
                      </a:solidFill>
                      <a:latin typeface="微软雅黑" panose="020B0503020204020204" pitchFamily="34" charset="-122"/>
                      <a:ea typeface="微软雅黑" panose="020B0503020204020204" pitchFamily="34" charset="-122"/>
                    </a:rPr>
                    <a:t>4</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grpSp>
      <p:pic>
        <p:nvPicPr>
          <p:cNvPr id="43" name="图片 42"/>
          <p:cNvPicPr>
            <a:picLocks noChangeAspect="1"/>
          </p:cNvPicPr>
          <p:nvPr/>
        </p:nvPicPr>
        <p:blipFill rotWithShape="1">
          <a:blip r:embed="rId4" cstate="print">
            <a:extLst>
              <a:ext uri="{28A0092B-C50C-407E-A947-70E740481C1C}">
                <a14:useLocalDpi xmlns:a14="http://schemas.microsoft.com/office/drawing/2010/main" val="0"/>
              </a:ext>
            </a:extLst>
          </a:blip>
          <a:srcRect r="3234"/>
          <a:stretch>
            <a:fillRect/>
          </a:stretch>
        </p:blipFill>
        <p:spPr>
          <a:xfrm>
            <a:off x="7818120" y="29382"/>
            <a:ext cx="1325880" cy="485151"/>
          </a:xfrm>
          <a:prstGeom prst="rect">
            <a:avLst/>
          </a:prstGeom>
        </p:spPr>
      </p:pic>
      <p:cxnSp>
        <p:nvCxnSpPr>
          <p:cNvPr id="44" name="直接连接符 43"/>
          <p:cNvCxnSpPr/>
          <p:nvPr/>
        </p:nvCxnSpPr>
        <p:spPr>
          <a:xfrm>
            <a:off x="0" y="548889"/>
            <a:ext cx="9144000" cy="0"/>
          </a:xfrm>
          <a:prstGeom prst="line">
            <a:avLst/>
          </a:prstGeom>
          <a:ln w="38100">
            <a:solidFill>
              <a:srgbClr val="7F006B"/>
            </a:solidFill>
          </a:ln>
        </p:spPr>
        <p:style>
          <a:lnRef idx="1">
            <a:schemeClr val="accent1"/>
          </a:lnRef>
          <a:fillRef idx="0">
            <a:schemeClr val="accent1"/>
          </a:fillRef>
          <a:effectRef idx="0">
            <a:schemeClr val="accent1"/>
          </a:effectRef>
          <a:fontRef idx="minor">
            <a:schemeClr val="tx1"/>
          </a:fontRef>
        </p:style>
      </p:cxnSp>
      <p:sp>
        <p:nvSpPr>
          <p:cNvPr id="29" name="文本框 35">
            <a:extLst>
              <a:ext uri="{FF2B5EF4-FFF2-40B4-BE49-F238E27FC236}">
                <a16:creationId xmlns:a16="http://schemas.microsoft.com/office/drawing/2014/main" id="{07F81A1E-6A37-4669-8FBE-82095541A56A}"/>
              </a:ext>
            </a:extLst>
          </p:cNvPr>
          <p:cNvSpPr txBox="1"/>
          <p:nvPr/>
        </p:nvSpPr>
        <p:spPr>
          <a:xfrm>
            <a:off x="4070350" y="6055996"/>
            <a:ext cx="5011189" cy="29238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ltLang="zh-CN" sz="1200" b="1" dirty="0">
                <a:solidFill>
                  <a:srgbClr val="C00000"/>
                </a:solidFill>
                <a:latin typeface="Times New Roman" panose="02020603050405020304" pitchFamily="18" charset="0"/>
                <a:cs typeface="Times New Roman" panose="02020603050405020304" pitchFamily="18" charset="0"/>
              </a:rPr>
              <a:t>K. X. Huang,  </a:t>
            </a:r>
            <a:r>
              <a:rPr lang="en-US" altLang="zh-CN" sz="1200" b="1" dirty="0">
                <a:solidFill>
                  <a:srgbClr val="0000FF"/>
                </a:solidFill>
                <a:latin typeface="Times New Roman" panose="02020603050405020304" pitchFamily="18" charset="0"/>
                <a:cs typeface="Times New Roman" panose="02020603050405020304" pitchFamily="18" charset="0"/>
              </a:rPr>
              <a:t>J. N. Hu,  Y. Zhang </a:t>
            </a:r>
            <a:r>
              <a:rPr lang="nn-NO" altLang="zh-CN" sz="1200" b="1" dirty="0">
                <a:solidFill>
                  <a:srgbClr val="0000FF"/>
                </a:solidFill>
                <a:latin typeface="Times New Roman" panose="02020603050405020304" pitchFamily="18" charset="0"/>
                <a:cs typeface="Times New Roman" panose="02020603050405020304" pitchFamily="18" charset="0"/>
              </a:rPr>
              <a:t>&amp; H. Shen, </a:t>
            </a:r>
            <a:r>
              <a:rPr lang="en-US" altLang="zh-CN" sz="1200" b="1" dirty="0" err="1">
                <a:solidFill>
                  <a:srgbClr val="0000FF"/>
                </a:solidFill>
                <a:latin typeface="Times New Roman" panose="02020603050405020304" pitchFamily="18" charset="0"/>
                <a:cs typeface="Times New Roman" panose="02020603050405020304" pitchFamily="18" charset="0"/>
              </a:rPr>
              <a:t>Nucl</a:t>
            </a:r>
            <a:r>
              <a:rPr lang="en-US" altLang="zh-CN" sz="1200" b="1" dirty="0">
                <a:solidFill>
                  <a:srgbClr val="0000FF"/>
                </a:solidFill>
                <a:latin typeface="Times New Roman" panose="02020603050405020304" pitchFamily="18" charset="0"/>
                <a:cs typeface="Times New Roman" panose="02020603050405020304" pitchFamily="18" charset="0"/>
              </a:rPr>
              <a:t>. </a:t>
            </a:r>
            <a:r>
              <a:rPr lang="en-US" altLang="zh-CN" sz="1300" b="1" dirty="0">
                <a:solidFill>
                  <a:srgbClr val="0000FF"/>
                </a:solidFill>
                <a:latin typeface="Times New Roman" panose="02020603050405020304" pitchFamily="18" charset="0"/>
                <a:cs typeface="Times New Roman" panose="02020603050405020304" pitchFamily="18" charset="0"/>
              </a:rPr>
              <a:t>Phys</a:t>
            </a:r>
            <a:r>
              <a:rPr lang="en-US" altLang="zh-CN" sz="1200" b="1" dirty="0">
                <a:solidFill>
                  <a:srgbClr val="0000FF"/>
                </a:solidFill>
                <a:latin typeface="Times New Roman" panose="02020603050405020304" pitchFamily="18" charset="0"/>
                <a:cs typeface="Times New Roman" panose="02020603050405020304" pitchFamily="18" charset="0"/>
              </a:rPr>
              <a:t>. Rev. 39, 2</a:t>
            </a:r>
            <a:r>
              <a:rPr lang="nn-NO" altLang="zh-CN" sz="1200" b="1" dirty="0">
                <a:solidFill>
                  <a:srgbClr val="0000FF"/>
                </a:solidFill>
                <a:latin typeface="Times New Roman" panose="02020603050405020304" pitchFamily="18" charset="0"/>
                <a:cs typeface="Times New Roman" panose="02020603050405020304" pitchFamily="18" charset="0"/>
              </a:rPr>
              <a:t> (2022)</a:t>
            </a:r>
            <a:endParaRPr lang="zh-CN" altLang="en-US" sz="1200" b="1" dirty="0">
              <a:solidFill>
                <a:srgbClr val="0000FF"/>
              </a:solidFill>
              <a:latin typeface="Times New Roman" panose="02020603050405020304" pitchFamily="18" charset="0"/>
              <a:cs typeface="Times New Roman" panose="02020603050405020304" pitchFamily="18" charset="0"/>
            </a:endParaRPr>
          </a:p>
        </p:txBody>
      </p:sp>
      <p:sp>
        <p:nvSpPr>
          <p:cNvPr id="48" name="灯片编号占位符 151">
            <a:extLst>
              <a:ext uri="{FF2B5EF4-FFF2-40B4-BE49-F238E27FC236}">
                <a16:creationId xmlns:a16="http://schemas.microsoft.com/office/drawing/2014/main" id="{6DB66E0A-65C2-4BFE-BBB1-EEC2665C121D}"/>
              </a:ext>
            </a:extLst>
          </p:cNvPr>
          <p:cNvSpPr>
            <a:spLocks noGrp="1"/>
          </p:cNvSpPr>
          <p:nvPr>
            <p:ph type="sldNum" sz="quarter" idx="12"/>
          </p:nvPr>
        </p:nvSpPr>
        <p:spPr>
          <a:xfrm>
            <a:off x="8556171" y="6416315"/>
            <a:ext cx="471537" cy="365125"/>
          </a:xfrm>
        </p:spPr>
        <p:txBody>
          <a:bodyPr/>
          <a:lstStyle/>
          <a:p>
            <a:fld id="{565CE74E-AB26-4998-AD42-012C4C1AD076}" type="slidenum">
              <a:rPr lang="zh-CN" altLang="en-US" sz="1400" b="1" smtClean="0">
                <a:latin typeface="Verdana" panose="020B0604030504040204" pitchFamily="34" charset="0"/>
              </a:rPr>
              <a:t>15</a:t>
            </a:fld>
            <a:endParaRPr lang="zh-CN" altLang="en-US" sz="1400" b="1" dirty="0">
              <a:latin typeface="Verdana" panose="020B0604030504040204" pitchFamily="34" charset="0"/>
            </a:endParaRPr>
          </a:p>
        </p:txBody>
      </p:sp>
      <p:cxnSp>
        <p:nvCxnSpPr>
          <p:cNvPr id="49" name="直接连接符 48">
            <a:extLst>
              <a:ext uri="{FF2B5EF4-FFF2-40B4-BE49-F238E27FC236}">
                <a16:creationId xmlns:a16="http://schemas.microsoft.com/office/drawing/2014/main" id="{EC6BDD6D-55E8-47A6-A77C-F1C0ECC71945}"/>
              </a:ext>
            </a:extLst>
          </p:cNvPr>
          <p:cNvCxnSpPr/>
          <p:nvPr/>
        </p:nvCxnSpPr>
        <p:spPr>
          <a:xfrm>
            <a:off x="0" y="6456073"/>
            <a:ext cx="9144000" cy="0"/>
          </a:xfrm>
          <a:prstGeom prst="line">
            <a:avLst/>
          </a:prstGeom>
          <a:ln w="38100">
            <a:solidFill>
              <a:srgbClr val="7F006B"/>
            </a:solidFill>
          </a:ln>
        </p:spPr>
        <p:style>
          <a:lnRef idx="1">
            <a:schemeClr val="accent1"/>
          </a:lnRef>
          <a:fillRef idx="0">
            <a:schemeClr val="accent1"/>
          </a:fillRef>
          <a:effectRef idx="0">
            <a:schemeClr val="accent1"/>
          </a:effectRef>
          <a:fontRef idx="minor">
            <a:schemeClr val="tx1"/>
          </a:fontRef>
        </p:style>
      </p:cxnSp>
      <p:sp>
        <p:nvSpPr>
          <p:cNvPr id="50" name="日期占位符 163">
            <a:extLst>
              <a:ext uri="{FF2B5EF4-FFF2-40B4-BE49-F238E27FC236}">
                <a16:creationId xmlns:a16="http://schemas.microsoft.com/office/drawing/2014/main" id="{D110F24E-11E3-456C-AF33-9DF0627CB667}"/>
              </a:ext>
            </a:extLst>
          </p:cNvPr>
          <p:cNvSpPr>
            <a:spLocks noGrp="1"/>
          </p:cNvSpPr>
          <p:nvPr>
            <p:ph type="dt" sz="half" idx="10"/>
          </p:nvPr>
        </p:nvSpPr>
        <p:spPr>
          <a:xfrm>
            <a:off x="122973" y="6436194"/>
            <a:ext cx="1616663" cy="365125"/>
          </a:xfrm>
        </p:spPr>
        <p:txBody>
          <a:bodyPr/>
          <a:lstStyle/>
          <a:p>
            <a:fld id="{772684DA-91FE-4AC2-B455-56747F4DA0E1}" type="datetime1">
              <a:rPr lang="zh-CN" altLang="en-US" sz="1600" b="1" smtClean="0">
                <a:solidFill>
                  <a:srgbClr val="7F006B"/>
                </a:solidFill>
                <a:latin typeface="Verdana" panose="020B0604030504040204" pitchFamily="34" charset="0"/>
              </a:rPr>
              <a:t>2023/9/24</a:t>
            </a:fld>
            <a:endParaRPr lang="zh-CN" altLang="en-US" sz="1600" b="1" dirty="0">
              <a:solidFill>
                <a:srgbClr val="7F006B"/>
              </a:solidFill>
              <a:latin typeface="Verdana" panose="020B0604030504040204" pitchFamily="34" charset="0"/>
            </a:endParaRPr>
          </a:p>
        </p:txBody>
      </p:sp>
      <p:sp>
        <p:nvSpPr>
          <p:cNvPr id="51" name="页脚占位符 164">
            <a:extLst>
              <a:ext uri="{FF2B5EF4-FFF2-40B4-BE49-F238E27FC236}">
                <a16:creationId xmlns:a16="http://schemas.microsoft.com/office/drawing/2014/main" id="{F1E9FD08-40D2-4F49-A481-1EC83A98AE23}"/>
              </a:ext>
            </a:extLst>
          </p:cNvPr>
          <p:cNvSpPr>
            <a:spLocks noGrp="1"/>
          </p:cNvSpPr>
          <p:nvPr>
            <p:ph type="ftr" sz="quarter" idx="11"/>
          </p:nvPr>
        </p:nvSpPr>
        <p:spPr>
          <a:xfrm>
            <a:off x="3028950" y="6416315"/>
            <a:ext cx="3086100" cy="365125"/>
          </a:xfrm>
        </p:spPr>
        <p:txBody>
          <a:bodyPr/>
          <a:lstStyle/>
          <a:p>
            <a:r>
              <a:rPr lang="en-US" altLang="zh-CN" sz="1600" b="1" dirty="0" err="1">
                <a:solidFill>
                  <a:srgbClr val="7F006B"/>
                </a:solidFill>
                <a:latin typeface="Verdana" panose="020B0604030504040204" pitchFamily="34" charset="0"/>
                <a:ea typeface="Verdana" panose="020B0604030504040204" pitchFamily="34" charset="0"/>
              </a:rPr>
              <a:t>Kaixuan</a:t>
            </a:r>
            <a:r>
              <a:rPr lang="en-US" altLang="zh-CN" sz="1600" b="1" dirty="0">
                <a:solidFill>
                  <a:srgbClr val="7F006B"/>
                </a:solidFill>
                <a:latin typeface="Verdana" panose="020B0604030504040204" pitchFamily="34" charset="0"/>
                <a:ea typeface="Verdana" panose="020B0604030504040204" pitchFamily="34" charset="0"/>
              </a:rPr>
              <a:t> Huang</a:t>
            </a:r>
            <a:endParaRPr lang="zh-CN" altLang="en-US" sz="1600" b="1" dirty="0">
              <a:solidFill>
                <a:srgbClr val="7F006B"/>
              </a:solidFill>
              <a:latin typeface="Verdana" panose="020B0604030504040204" pitchFamily="34" charset="0"/>
            </a:endParaRPr>
          </a:p>
        </p:txBody>
      </p:sp>
      <p:sp>
        <p:nvSpPr>
          <p:cNvPr id="53" name="文本框 48">
            <a:extLst>
              <a:ext uri="{FF2B5EF4-FFF2-40B4-BE49-F238E27FC236}">
                <a16:creationId xmlns:a16="http://schemas.microsoft.com/office/drawing/2014/main" id="{5FDB1737-9209-45C8-96A6-A4652C7C4B6B}"/>
              </a:ext>
            </a:extLst>
          </p:cNvPr>
          <p:cNvSpPr txBox="1"/>
          <p:nvPr/>
        </p:nvSpPr>
        <p:spPr>
          <a:xfrm>
            <a:off x="-26590" y="5633522"/>
            <a:ext cx="8682876" cy="584775"/>
          </a:xfrm>
          <a:prstGeom prst="rect">
            <a:avLst/>
          </a:prstGeom>
          <a:noFill/>
          <a:ln w="38100">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571500" indent="-285750" algn="just">
              <a:buFont typeface="Arial" panose="020B0604020202020204" pitchFamily="34" charset="0"/>
              <a:buChar char="•"/>
            </a:pPr>
            <a:r>
              <a:rPr lang="en-US" altLang="zh-CN" sz="1600" b="1" dirty="0">
                <a:solidFill>
                  <a:srgbClr val="2970FF"/>
                </a:solidFill>
                <a:latin typeface="+mn-ea"/>
                <a:cs typeface="Times New Roman" panose="02020603050405020304" pitchFamily="18" charset="0"/>
              </a:rPr>
              <a:t>Apparently, the inclusion of the hyperons can soften the EOS and can also reduce the speed of sound. </a:t>
            </a:r>
            <a:endParaRPr lang="zh-CN" altLang="en-US" sz="1600" b="1" dirty="0">
              <a:solidFill>
                <a:srgbClr val="2970FF"/>
              </a:solidFill>
              <a:latin typeface="+mn-ea"/>
              <a:cs typeface="Times New Roman" panose="02020603050405020304" pitchFamily="18" charset="0"/>
            </a:endParaRPr>
          </a:p>
        </p:txBody>
      </p:sp>
      <p:cxnSp>
        <p:nvCxnSpPr>
          <p:cNvPr id="4" name="直接箭头连接符 3">
            <a:extLst>
              <a:ext uri="{FF2B5EF4-FFF2-40B4-BE49-F238E27FC236}">
                <a16:creationId xmlns:a16="http://schemas.microsoft.com/office/drawing/2014/main" id="{8199FB98-AB27-4541-9653-AC386EBD600D}"/>
              </a:ext>
            </a:extLst>
          </p:cNvPr>
          <p:cNvCxnSpPr>
            <a:cxnSpLocks/>
          </p:cNvCxnSpPr>
          <p:nvPr/>
        </p:nvCxnSpPr>
        <p:spPr>
          <a:xfrm>
            <a:off x="4070350" y="2095500"/>
            <a:ext cx="0" cy="2336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文本框 160">
            <a:extLst>
              <a:ext uri="{FF2B5EF4-FFF2-40B4-BE49-F238E27FC236}">
                <a16:creationId xmlns:a16="http://schemas.microsoft.com/office/drawing/2014/main" id="{307057A3-8348-4E93-8765-6B9464671DD9}"/>
              </a:ext>
            </a:extLst>
          </p:cNvPr>
          <p:cNvSpPr txBox="1"/>
          <p:nvPr/>
        </p:nvSpPr>
        <p:spPr>
          <a:xfrm>
            <a:off x="585061" y="131755"/>
            <a:ext cx="5123408"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2000" b="1" dirty="0" err="1">
                <a:solidFill>
                  <a:srgbClr val="7F0069"/>
                </a:solidFill>
                <a:latin typeface="+mj-ea"/>
                <a:ea typeface="+mj-ea"/>
              </a:rPr>
              <a:t>Hyperonic</a:t>
            </a:r>
            <a:r>
              <a:rPr lang="en-US" altLang="zh-CN" sz="2000" b="1" dirty="0">
                <a:solidFill>
                  <a:srgbClr val="7F0069"/>
                </a:solidFill>
                <a:latin typeface="+mj-ea"/>
                <a:ea typeface="+mj-ea"/>
              </a:rPr>
              <a:t> star from RMF model</a:t>
            </a:r>
            <a:endParaRPr lang="zh-CN" altLang="en-US" sz="2000" b="1" dirty="0">
              <a:latin typeface="+mj-ea"/>
              <a:ea typeface="+mj-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0" y="114265"/>
            <a:ext cx="6843486" cy="461665"/>
            <a:chOff x="-534863" y="1542682"/>
            <a:chExt cx="6843486" cy="461665"/>
          </a:xfrm>
        </p:grpSpPr>
        <p:cxnSp>
          <p:nvCxnSpPr>
            <p:cNvPr id="31" name="MH_Other_1"/>
            <p:cNvCxnSpPr/>
            <p:nvPr/>
          </p:nvCxnSpPr>
          <p:spPr>
            <a:xfrm flipH="1">
              <a:off x="-534863" y="1957451"/>
              <a:ext cx="6843486" cy="17642"/>
            </a:xfrm>
            <a:prstGeom prst="line">
              <a:avLst/>
            </a:prstGeom>
            <a:ln w="25400">
              <a:gradFill flip="none" rotWithShape="1">
                <a:gsLst>
                  <a:gs pos="41000">
                    <a:srgbClr val="BB7DB3"/>
                  </a:gs>
                  <a:gs pos="0">
                    <a:schemeClr val="accent1">
                      <a:lumMod val="5000"/>
                      <a:lumOff val="95000"/>
                      <a:alpha val="0"/>
                    </a:schemeClr>
                  </a:gs>
                  <a:gs pos="100000">
                    <a:srgbClr val="7F0069"/>
                  </a:gs>
                </a:gsLst>
                <a:lin ang="0" scaled="1"/>
                <a:tileRect/>
              </a:gradFill>
              <a:prstDash val="solid"/>
              <a:headEnd type="none"/>
            </a:ln>
          </p:spPr>
          <p:style>
            <a:lnRef idx="1">
              <a:schemeClr val="accent1"/>
            </a:lnRef>
            <a:fillRef idx="0">
              <a:schemeClr val="accent1"/>
            </a:fillRef>
            <a:effectRef idx="0">
              <a:schemeClr val="accent1"/>
            </a:effectRef>
            <a:fontRef idx="minor">
              <a:schemeClr val="tx1"/>
            </a:fontRef>
          </p:style>
        </p:cxnSp>
        <p:grpSp>
          <p:nvGrpSpPr>
            <p:cNvPr id="32" name="组合 31"/>
            <p:cNvGrpSpPr/>
            <p:nvPr/>
          </p:nvGrpSpPr>
          <p:grpSpPr>
            <a:xfrm>
              <a:off x="-534863" y="1542682"/>
              <a:ext cx="582905" cy="461665"/>
              <a:chOff x="160808" y="268546"/>
              <a:chExt cx="736192" cy="731858"/>
            </a:xfrm>
          </p:grpSpPr>
          <p:sp>
            <p:nvSpPr>
              <p:cNvPr id="34" name="矩形 33"/>
              <p:cNvSpPr/>
              <p:nvPr/>
            </p:nvSpPr>
            <p:spPr>
              <a:xfrm flipH="1">
                <a:off x="738300" y="283026"/>
                <a:ext cx="158700" cy="674512"/>
              </a:xfrm>
              <a:prstGeom prst="rect">
                <a:avLst/>
              </a:prstGeom>
              <a:solidFill>
                <a:srgbClr val="7F0069">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2000" dirty="0"/>
              </a:p>
            </p:txBody>
          </p:sp>
          <p:grpSp>
            <p:nvGrpSpPr>
              <p:cNvPr id="35" name="组合 34"/>
              <p:cNvGrpSpPr/>
              <p:nvPr/>
            </p:nvGrpSpPr>
            <p:grpSpPr>
              <a:xfrm>
                <a:off x="160808" y="268546"/>
                <a:ext cx="520545" cy="731858"/>
                <a:chOff x="160808" y="268546"/>
                <a:chExt cx="520545" cy="731858"/>
              </a:xfrm>
            </p:grpSpPr>
            <p:sp>
              <p:nvSpPr>
                <p:cNvPr id="36" name="矩形 35"/>
                <p:cNvSpPr/>
                <p:nvPr/>
              </p:nvSpPr>
              <p:spPr>
                <a:xfrm>
                  <a:off x="160808" y="292942"/>
                  <a:ext cx="520545" cy="683068"/>
                </a:xfrm>
                <a:prstGeom prst="rect">
                  <a:avLst/>
                </a:prstGeom>
                <a:solidFill>
                  <a:srgbClr val="7F0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2000" dirty="0"/>
                </a:p>
              </p:txBody>
            </p:sp>
            <p:sp>
              <p:nvSpPr>
                <p:cNvPr id="37" name="文本框 66"/>
                <p:cNvSpPr txBox="1"/>
                <p:nvPr/>
              </p:nvSpPr>
              <p:spPr>
                <a:xfrm>
                  <a:off x="205921" y="268546"/>
                  <a:ext cx="215159" cy="73185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2400" b="1" dirty="0">
                      <a:solidFill>
                        <a:schemeClr val="bg1"/>
                      </a:solidFill>
                      <a:latin typeface="微软雅黑" panose="020B0503020204020204" pitchFamily="34" charset="-122"/>
                      <a:ea typeface="微软雅黑" panose="020B0503020204020204" pitchFamily="34" charset="-122"/>
                    </a:rPr>
                    <a:t>3</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grpSp>
      <p:sp>
        <p:nvSpPr>
          <p:cNvPr id="2" name="AutoShape 2"/>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4540" y="968361"/>
            <a:ext cx="5440619" cy="4686955"/>
          </a:xfrm>
          <a:prstGeom prst="rect">
            <a:avLst/>
          </a:prstGeom>
        </p:spPr>
      </p:pic>
      <p:grpSp>
        <p:nvGrpSpPr>
          <p:cNvPr id="16" name="组合 15"/>
          <p:cNvGrpSpPr/>
          <p:nvPr/>
        </p:nvGrpSpPr>
        <p:grpSpPr>
          <a:xfrm>
            <a:off x="206079" y="613757"/>
            <a:ext cx="3602869" cy="338554"/>
            <a:chOff x="239570" y="1498180"/>
            <a:chExt cx="3667308" cy="352332"/>
          </a:xfrm>
        </p:grpSpPr>
        <p:sp>
          <p:nvSpPr>
            <p:cNvPr id="17" name="星形: 五角 16"/>
            <p:cNvSpPr/>
            <p:nvPr/>
          </p:nvSpPr>
          <p:spPr>
            <a:xfrm>
              <a:off x="239570" y="1545309"/>
              <a:ext cx="256560" cy="256560"/>
            </a:xfrm>
            <a:prstGeom prst="star5">
              <a:avLst>
                <a:gd name="adj" fmla="val 28968"/>
                <a:gd name="hf" fmla="val 105146"/>
                <a:gd name="vf" fmla="val 11055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rgbClr val="42428E"/>
                </a:solidFill>
                <a:effectLst>
                  <a:outerShdw blurRad="38100" dist="38100" dir="2700000" algn="tl">
                    <a:srgbClr val="000000">
                      <a:alpha val="43137"/>
                    </a:srgbClr>
                  </a:outerShdw>
                </a:effectLst>
              </a:endParaRPr>
            </a:p>
          </p:txBody>
        </p:sp>
        <p:sp>
          <p:nvSpPr>
            <p:cNvPr id="18" name="文本框 17"/>
            <p:cNvSpPr txBox="1"/>
            <p:nvPr/>
          </p:nvSpPr>
          <p:spPr>
            <a:xfrm>
              <a:off x="495232" y="1498180"/>
              <a:ext cx="3411646" cy="352332"/>
            </a:xfrm>
            <a:prstGeom prst="rect">
              <a:avLst/>
            </a:prstGeom>
            <a:noFill/>
          </p:spPr>
          <p:txBody>
            <a:bodyPr wrap="square">
              <a:spAutoFit/>
            </a:bodyPr>
            <a:lstStyle/>
            <a:p>
              <a:r>
                <a:rPr lang="en-US" altLang="zh-CN" sz="1600" b="1" dirty="0">
                  <a:solidFill>
                    <a:srgbClr val="42428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Mass-radius relation: </a:t>
              </a:r>
            </a:p>
          </p:txBody>
        </p:sp>
      </p:grpSp>
      <p:grpSp>
        <p:nvGrpSpPr>
          <p:cNvPr id="27" name="组合 26"/>
          <p:cNvGrpSpPr/>
          <p:nvPr/>
        </p:nvGrpSpPr>
        <p:grpSpPr>
          <a:xfrm>
            <a:off x="0" y="114265"/>
            <a:ext cx="6868798" cy="461665"/>
            <a:chOff x="-534863" y="1542682"/>
            <a:chExt cx="6843486" cy="461665"/>
          </a:xfrm>
        </p:grpSpPr>
        <p:cxnSp>
          <p:nvCxnSpPr>
            <p:cNvPr id="28" name="MH_Other_1"/>
            <p:cNvCxnSpPr/>
            <p:nvPr/>
          </p:nvCxnSpPr>
          <p:spPr>
            <a:xfrm flipH="1">
              <a:off x="-534863" y="1957451"/>
              <a:ext cx="6843486" cy="17642"/>
            </a:xfrm>
            <a:prstGeom prst="line">
              <a:avLst/>
            </a:prstGeom>
            <a:ln w="25400">
              <a:gradFill flip="none" rotWithShape="1">
                <a:gsLst>
                  <a:gs pos="41000">
                    <a:srgbClr val="BB7DB3"/>
                  </a:gs>
                  <a:gs pos="0">
                    <a:schemeClr val="accent1">
                      <a:lumMod val="5000"/>
                      <a:lumOff val="95000"/>
                      <a:alpha val="0"/>
                    </a:schemeClr>
                  </a:gs>
                  <a:gs pos="100000">
                    <a:srgbClr val="7F0069"/>
                  </a:gs>
                </a:gsLst>
                <a:lin ang="0" scaled="1"/>
                <a:tileRect/>
              </a:gradFill>
              <a:prstDash val="solid"/>
              <a:headEnd type="none"/>
            </a:ln>
          </p:spPr>
          <p:style>
            <a:lnRef idx="1">
              <a:schemeClr val="accent1"/>
            </a:lnRef>
            <a:fillRef idx="0">
              <a:schemeClr val="accent1"/>
            </a:fillRef>
            <a:effectRef idx="0">
              <a:schemeClr val="accent1"/>
            </a:effectRef>
            <a:fontRef idx="minor">
              <a:schemeClr val="tx1"/>
            </a:fontRef>
          </p:style>
        </p:cxnSp>
        <p:grpSp>
          <p:nvGrpSpPr>
            <p:cNvPr id="38" name="组合 37"/>
            <p:cNvGrpSpPr/>
            <p:nvPr/>
          </p:nvGrpSpPr>
          <p:grpSpPr>
            <a:xfrm>
              <a:off x="-534863" y="1542682"/>
              <a:ext cx="582905" cy="461665"/>
              <a:chOff x="160808" y="268546"/>
              <a:chExt cx="736192" cy="731858"/>
            </a:xfrm>
          </p:grpSpPr>
          <p:sp>
            <p:nvSpPr>
              <p:cNvPr id="40" name="矩形 39"/>
              <p:cNvSpPr/>
              <p:nvPr/>
            </p:nvSpPr>
            <p:spPr>
              <a:xfrm flipH="1">
                <a:off x="738300" y="283026"/>
                <a:ext cx="158700" cy="674512"/>
              </a:xfrm>
              <a:prstGeom prst="rect">
                <a:avLst/>
              </a:prstGeom>
              <a:solidFill>
                <a:srgbClr val="7F0069">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2000" dirty="0"/>
              </a:p>
            </p:txBody>
          </p:sp>
          <p:grpSp>
            <p:nvGrpSpPr>
              <p:cNvPr id="41" name="组合 40"/>
              <p:cNvGrpSpPr/>
              <p:nvPr/>
            </p:nvGrpSpPr>
            <p:grpSpPr>
              <a:xfrm>
                <a:off x="160808" y="268546"/>
                <a:ext cx="520545" cy="731858"/>
                <a:chOff x="160808" y="268546"/>
                <a:chExt cx="520545" cy="731858"/>
              </a:xfrm>
            </p:grpSpPr>
            <p:sp>
              <p:nvSpPr>
                <p:cNvPr id="42" name="矩形 41"/>
                <p:cNvSpPr/>
                <p:nvPr/>
              </p:nvSpPr>
              <p:spPr>
                <a:xfrm>
                  <a:off x="160808" y="292942"/>
                  <a:ext cx="520545" cy="683068"/>
                </a:xfrm>
                <a:prstGeom prst="rect">
                  <a:avLst/>
                </a:prstGeom>
                <a:solidFill>
                  <a:srgbClr val="7F0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2000" dirty="0"/>
                </a:p>
              </p:txBody>
            </p:sp>
            <p:sp>
              <p:nvSpPr>
                <p:cNvPr id="43" name="文本框 66"/>
                <p:cNvSpPr txBox="1"/>
                <p:nvPr/>
              </p:nvSpPr>
              <p:spPr>
                <a:xfrm>
                  <a:off x="205921" y="268546"/>
                  <a:ext cx="215159" cy="73185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2400" b="1" dirty="0">
                      <a:solidFill>
                        <a:schemeClr val="bg1"/>
                      </a:solidFill>
                      <a:latin typeface="微软雅黑" panose="020B0503020204020204" pitchFamily="34" charset="-122"/>
                      <a:ea typeface="微软雅黑" panose="020B0503020204020204" pitchFamily="34" charset="-122"/>
                    </a:rPr>
                    <a:t>4</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grpSp>
      <p:pic>
        <p:nvPicPr>
          <p:cNvPr id="44" name="图片 43"/>
          <p:cNvPicPr>
            <a:picLocks noChangeAspect="1"/>
          </p:cNvPicPr>
          <p:nvPr/>
        </p:nvPicPr>
        <p:blipFill rotWithShape="1">
          <a:blip r:embed="rId4" cstate="print">
            <a:extLst>
              <a:ext uri="{28A0092B-C50C-407E-A947-70E740481C1C}">
                <a14:useLocalDpi xmlns:a14="http://schemas.microsoft.com/office/drawing/2010/main" val="0"/>
              </a:ext>
            </a:extLst>
          </a:blip>
          <a:srcRect r="3234"/>
          <a:stretch>
            <a:fillRect/>
          </a:stretch>
        </p:blipFill>
        <p:spPr>
          <a:xfrm>
            <a:off x="7818120" y="29382"/>
            <a:ext cx="1325880" cy="485151"/>
          </a:xfrm>
          <a:prstGeom prst="rect">
            <a:avLst/>
          </a:prstGeom>
        </p:spPr>
      </p:pic>
      <p:cxnSp>
        <p:nvCxnSpPr>
          <p:cNvPr id="45" name="直接连接符 44"/>
          <p:cNvCxnSpPr/>
          <p:nvPr/>
        </p:nvCxnSpPr>
        <p:spPr>
          <a:xfrm>
            <a:off x="0" y="548889"/>
            <a:ext cx="9144000" cy="0"/>
          </a:xfrm>
          <a:prstGeom prst="line">
            <a:avLst/>
          </a:prstGeom>
          <a:ln w="38100">
            <a:solidFill>
              <a:srgbClr val="7F006B"/>
            </a:solidFill>
          </a:ln>
        </p:spPr>
        <p:style>
          <a:lnRef idx="1">
            <a:schemeClr val="accent1"/>
          </a:lnRef>
          <a:fillRef idx="0">
            <a:schemeClr val="accent1"/>
          </a:fillRef>
          <a:effectRef idx="0">
            <a:schemeClr val="accent1"/>
          </a:effectRef>
          <a:fontRef idx="minor">
            <a:schemeClr val="tx1"/>
          </a:fontRef>
        </p:style>
      </p:cxnSp>
      <p:sp>
        <p:nvSpPr>
          <p:cNvPr id="50" name="灯片编号占位符 151">
            <a:extLst>
              <a:ext uri="{FF2B5EF4-FFF2-40B4-BE49-F238E27FC236}">
                <a16:creationId xmlns:a16="http://schemas.microsoft.com/office/drawing/2014/main" id="{94449F63-1360-437A-9D43-6826553FD5F1}"/>
              </a:ext>
            </a:extLst>
          </p:cNvPr>
          <p:cNvSpPr>
            <a:spLocks noGrp="1"/>
          </p:cNvSpPr>
          <p:nvPr>
            <p:ph type="sldNum" sz="quarter" idx="12"/>
          </p:nvPr>
        </p:nvSpPr>
        <p:spPr>
          <a:xfrm>
            <a:off x="8556171" y="6416315"/>
            <a:ext cx="471537" cy="365125"/>
          </a:xfrm>
        </p:spPr>
        <p:txBody>
          <a:bodyPr/>
          <a:lstStyle/>
          <a:p>
            <a:fld id="{565CE74E-AB26-4998-AD42-012C4C1AD076}" type="slidenum">
              <a:rPr lang="zh-CN" altLang="en-US" sz="1400" b="1" smtClean="0">
                <a:latin typeface="Verdana" panose="020B0604030504040204" pitchFamily="34" charset="0"/>
              </a:rPr>
              <a:t>16</a:t>
            </a:fld>
            <a:endParaRPr lang="zh-CN" altLang="en-US" sz="1400" b="1" dirty="0">
              <a:latin typeface="Verdana" panose="020B0604030504040204" pitchFamily="34" charset="0"/>
            </a:endParaRPr>
          </a:p>
        </p:txBody>
      </p:sp>
      <p:cxnSp>
        <p:nvCxnSpPr>
          <p:cNvPr id="51" name="直接连接符 50">
            <a:extLst>
              <a:ext uri="{FF2B5EF4-FFF2-40B4-BE49-F238E27FC236}">
                <a16:creationId xmlns:a16="http://schemas.microsoft.com/office/drawing/2014/main" id="{4838CF67-6E1E-43D0-8A82-A45C44BA7306}"/>
              </a:ext>
            </a:extLst>
          </p:cNvPr>
          <p:cNvCxnSpPr/>
          <p:nvPr/>
        </p:nvCxnSpPr>
        <p:spPr>
          <a:xfrm>
            <a:off x="0" y="6456073"/>
            <a:ext cx="9144000" cy="0"/>
          </a:xfrm>
          <a:prstGeom prst="line">
            <a:avLst/>
          </a:prstGeom>
          <a:ln w="38100">
            <a:solidFill>
              <a:srgbClr val="7F006B"/>
            </a:solidFill>
          </a:ln>
        </p:spPr>
        <p:style>
          <a:lnRef idx="1">
            <a:schemeClr val="accent1"/>
          </a:lnRef>
          <a:fillRef idx="0">
            <a:schemeClr val="accent1"/>
          </a:fillRef>
          <a:effectRef idx="0">
            <a:schemeClr val="accent1"/>
          </a:effectRef>
          <a:fontRef idx="minor">
            <a:schemeClr val="tx1"/>
          </a:fontRef>
        </p:style>
      </p:cxnSp>
      <p:sp>
        <p:nvSpPr>
          <p:cNvPr id="52" name="日期占位符 163">
            <a:extLst>
              <a:ext uri="{FF2B5EF4-FFF2-40B4-BE49-F238E27FC236}">
                <a16:creationId xmlns:a16="http://schemas.microsoft.com/office/drawing/2014/main" id="{F75A42FB-E800-4E77-9972-41904B0A8B40}"/>
              </a:ext>
            </a:extLst>
          </p:cNvPr>
          <p:cNvSpPr>
            <a:spLocks noGrp="1"/>
          </p:cNvSpPr>
          <p:nvPr>
            <p:ph type="dt" sz="half" idx="10"/>
          </p:nvPr>
        </p:nvSpPr>
        <p:spPr>
          <a:xfrm>
            <a:off x="122973" y="6436194"/>
            <a:ext cx="1616663" cy="365125"/>
          </a:xfrm>
        </p:spPr>
        <p:txBody>
          <a:bodyPr/>
          <a:lstStyle/>
          <a:p>
            <a:fld id="{772684DA-91FE-4AC2-B455-56747F4DA0E1}" type="datetime1">
              <a:rPr lang="zh-CN" altLang="en-US" sz="1600" b="1" smtClean="0">
                <a:solidFill>
                  <a:srgbClr val="7F006B"/>
                </a:solidFill>
                <a:latin typeface="Verdana" panose="020B0604030504040204" pitchFamily="34" charset="0"/>
              </a:rPr>
              <a:t>2023/9/24</a:t>
            </a:fld>
            <a:endParaRPr lang="zh-CN" altLang="en-US" sz="1600" b="1" dirty="0">
              <a:solidFill>
                <a:srgbClr val="7F006B"/>
              </a:solidFill>
              <a:latin typeface="Verdana" panose="020B0604030504040204" pitchFamily="34" charset="0"/>
            </a:endParaRPr>
          </a:p>
        </p:txBody>
      </p:sp>
      <p:sp>
        <p:nvSpPr>
          <p:cNvPr id="53" name="页脚占位符 164">
            <a:extLst>
              <a:ext uri="{FF2B5EF4-FFF2-40B4-BE49-F238E27FC236}">
                <a16:creationId xmlns:a16="http://schemas.microsoft.com/office/drawing/2014/main" id="{261F239E-C57F-40E1-BD1B-4FCE81394DD1}"/>
              </a:ext>
            </a:extLst>
          </p:cNvPr>
          <p:cNvSpPr>
            <a:spLocks noGrp="1"/>
          </p:cNvSpPr>
          <p:nvPr>
            <p:ph type="ftr" sz="quarter" idx="11"/>
          </p:nvPr>
        </p:nvSpPr>
        <p:spPr>
          <a:xfrm>
            <a:off x="3028950" y="6416315"/>
            <a:ext cx="3086100" cy="365125"/>
          </a:xfrm>
        </p:spPr>
        <p:txBody>
          <a:bodyPr/>
          <a:lstStyle/>
          <a:p>
            <a:r>
              <a:rPr lang="en-US" altLang="zh-CN" sz="1600" b="1" dirty="0" err="1">
                <a:solidFill>
                  <a:srgbClr val="7F006B"/>
                </a:solidFill>
                <a:latin typeface="Verdana" panose="020B0604030504040204" pitchFamily="34" charset="0"/>
                <a:ea typeface="Verdana" panose="020B0604030504040204" pitchFamily="34" charset="0"/>
              </a:rPr>
              <a:t>Kaixuan</a:t>
            </a:r>
            <a:r>
              <a:rPr lang="en-US" altLang="zh-CN" sz="1600" b="1" dirty="0">
                <a:solidFill>
                  <a:srgbClr val="7F006B"/>
                </a:solidFill>
                <a:latin typeface="Verdana" panose="020B0604030504040204" pitchFamily="34" charset="0"/>
                <a:ea typeface="Verdana" panose="020B0604030504040204" pitchFamily="34" charset="0"/>
              </a:rPr>
              <a:t> Huang</a:t>
            </a:r>
            <a:endParaRPr lang="zh-CN" altLang="en-US" sz="1600" b="1" dirty="0">
              <a:solidFill>
                <a:srgbClr val="7F006B"/>
              </a:solidFill>
              <a:latin typeface="Verdana" panose="020B0604030504040204" pitchFamily="34" charset="0"/>
            </a:endParaRPr>
          </a:p>
        </p:txBody>
      </p:sp>
      <p:sp>
        <p:nvSpPr>
          <p:cNvPr id="56" name="文本框 35">
            <a:extLst>
              <a:ext uri="{FF2B5EF4-FFF2-40B4-BE49-F238E27FC236}">
                <a16:creationId xmlns:a16="http://schemas.microsoft.com/office/drawing/2014/main" id="{1F6A278D-6206-4743-820E-F032512328FB}"/>
              </a:ext>
            </a:extLst>
          </p:cNvPr>
          <p:cNvSpPr txBox="1"/>
          <p:nvPr/>
        </p:nvSpPr>
        <p:spPr>
          <a:xfrm>
            <a:off x="4160841" y="656094"/>
            <a:ext cx="5011189" cy="29238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ltLang="zh-CN" sz="1200" b="1" dirty="0">
                <a:solidFill>
                  <a:srgbClr val="C00000"/>
                </a:solidFill>
                <a:latin typeface="Times New Roman" panose="02020603050405020304" pitchFamily="18" charset="0"/>
                <a:cs typeface="Times New Roman" panose="02020603050405020304" pitchFamily="18" charset="0"/>
              </a:rPr>
              <a:t>K. X. Huang,  </a:t>
            </a:r>
            <a:r>
              <a:rPr lang="en-US" altLang="zh-CN" sz="1200" b="1" dirty="0">
                <a:solidFill>
                  <a:srgbClr val="0000FF"/>
                </a:solidFill>
                <a:latin typeface="Times New Roman" panose="02020603050405020304" pitchFamily="18" charset="0"/>
                <a:cs typeface="Times New Roman" panose="02020603050405020304" pitchFamily="18" charset="0"/>
              </a:rPr>
              <a:t>J. N. Hu,  Y. Zhang </a:t>
            </a:r>
            <a:r>
              <a:rPr lang="nn-NO" altLang="zh-CN" sz="1200" b="1" dirty="0">
                <a:solidFill>
                  <a:srgbClr val="0000FF"/>
                </a:solidFill>
                <a:latin typeface="Times New Roman" panose="02020603050405020304" pitchFamily="18" charset="0"/>
                <a:cs typeface="Times New Roman" panose="02020603050405020304" pitchFamily="18" charset="0"/>
              </a:rPr>
              <a:t>&amp; H. Shen, </a:t>
            </a:r>
            <a:r>
              <a:rPr lang="en-US" altLang="zh-CN" sz="1200" b="1" dirty="0" err="1">
                <a:solidFill>
                  <a:srgbClr val="0000FF"/>
                </a:solidFill>
                <a:latin typeface="Times New Roman" panose="02020603050405020304" pitchFamily="18" charset="0"/>
                <a:cs typeface="Times New Roman" panose="02020603050405020304" pitchFamily="18" charset="0"/>
              </a:rPr>
              <a:t>Nucl</a:t>
            </a:r>
            <a:r>
              <a:rPr lang="en-US" altLang="zh-CN" sz="1200" b="1" dirty="0">
                <a:solidFill>
                  <a:srgbClr val="0000FF"/>
                </a:solidFill>
                <a:latin typeface="Times New Roman" panose="02020603050405020304" pitchFamily="18" charset="0"/>
                <a:cs typeface="Times New Roman" panose="02020603050405020304" pitchFamily="18" charset="0"/>
              </a:rPr>
              <a:t>. </a:t>
            </a:r>
            <a:r>
              <a:rPr lang="en-US" altLang="zh-CN" sz="1300" b="1" dirty="0">
                <a:solidFill>
                  <a:srgbClr val="0000FF"/>
                </a:solidFill>
                <a:latin typeface="Times New Roman" panose="02020603050405020304" pitchFamily="18" charset="0"/>
                <a:cs typeface="Times New Roman" panose="02020603050405020304" pitchFamily="18" charset="0"/>
              </a:rPr>
              <a:t>Phys</a:t>
            </a:r>
            <a:r>
              <a:rPr lang="en-US" altLang="zh-CN" sz="1200" b="1" dirty="0">
                <a:solidFill>
                  <a:srgbClr val="0000FF"/>
                </a:solidFill>
                <a:latin typeface="Times New Roman" panose="02020603050405020304" pitchFamily="18" charset="0"/>
                <a:cs typeface="Times New Roman" panose="02020603050405020304" pitchFamily="18" charset="0"/>
              </a:rPr>
              <a:t>. Rev. 39, 2</a:t>
            </a:r>
            <a:r>
              <a:rPr lang="nn-NO" altLang="zh-CN" sz="1200" b="1" dirty="0">
                <a:solidFill>
                  <a:srgbClr val="0000FF"/>
                </a:solidFill>
                <a:latin typeface="Times New Roman" panose="02020603050405020304" pitchFamily="18" charset="0"/>
                <a:cs typeface="Times New Roman" panose="02020603050405020304" pitchFamily="18" charset="0"/>
              </a:rPr>
              <a:t> (2022)</a:t>
            </a:r>
            <a:endParaRPr lang="zh-CN" altLang="en-US" sz="1200" b="1" dirty="0">
              <a:solidFill>
                <a:srgbClr val="0000FF"/>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7" name="文本框 48">
                <a:extLst>
                  <a:ext uri="{FF2B5EF4-FFF2-40B4-BE49-F238E27FC236}">
                    <a16:creationId xmlns:a16="http://schemas.microsoft.com/office/drawing/2014/main" id="{918E3D96-B709-4601-8D1F-C00DC3902146}"/>
                  </a:ext>
                </a:extLst>
              </p:cNvPr>
              <p:cNvSpPr txBox="1"/>
              <p:nvPr/>
            </p:nvSpPr>
            <p:spPr>
              <a:xfrm>
                <a:off x="0" y="5594619"/>
                <a:ext cx="8711951" cy="794833"/>
              </a:xfrm>
              <a:prstGeom prst="rect">
                <a:avLst/>
              </a:prstGeom>
              <a:noFill/>
              <a:ln w="38100">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571500" indent="-285750" algn="just">
                  <a:buFont typeface="Arial" panose="020B0604020202020204" pitchFamily="34" charset="0"/>
                  <a:buChar char="•"/>
                </a:pPr>
                <a:r>
                  <a:rPr lang="en-US" altLang="zh-CN" sz="1500" b="1" dirty="0">
                    <a:solidFill>
                      <a:srgbClr val="2970FF"/>
                    </a:solidFill>
                    <a:latin typeface="+mn-ea"/>
                    <a:cs typeface="Times New Roman" panose="02020603050405020304" pitchFamily="18" charset="0"/>
                  </a:rPr>
                  <a:t>Similarly, after considering the hyperons, the maximum masses of the </a:t>
                </a:r>
                <a:r>
                  <a:rPr lang="en-US" altLang="zh-CN" sz="1500" b="1" dirty="0" err="1">
                    <a:solidFill>
                      <a:srgbClr val="2970FF"/>
                    </a:solidFill>
                    <a:latin typeface="+mn-ea"/>
                    <a:cs typeface="Times New Roman" panose="02020603050405020304" pitchFamily="18" charset="0"/>
                  </a:rPr>
                  <a:t>hyperonic</a:t>
                </a:r>
                <a:r>
                  <a:rPr lang="en-US" altLang="zh-CN" sz="1500" b="1" dirty="0">
                    <a:solidFill>
                      <a:srgbClr val="2970FF"/>
                    </a:solidFill>
                    <a:latin typeface="+mn-ea"/>
                    <a:cs typeface="Times New Roman" panose="02020603050405020304" pitchFamily="18" charset="0"/>
                  </a:rPr>
                  <a:t> star are reduced by about 15%-20%, but some of the parameter sets can still produce a mass of </a:t>
                </a:r>
                <a14:m>
                  <m:oMath xmlns:m="http://schemas.openxmlformats.org/officeDocument/2006/math">
                    <m:r>
                      <a:rPr lang="en-US" altLang="zh-CN" sz="1500" b="1" i="1" smtClean="0">
                        <a:solidFill>
                          <a:srgbClr val="2970FF"/>
                        </a:solidFill>
                        <a:latin typeface="Cambria Math" panose="02040503050406030204" pitchFamily="18" charset="0"/>
                        <a:cs typeface="Times New Roman" panose="02020603050405020304" pitchFamily="18" charset="0"/>
                      </a:rPr>
                      <m:t>𝟐</m:t>
                    </m:r>
                    <m:sSub>
                      <m:sSubPr>
                        <m:ctrlPr>
                          <a:rPr lang="en-US" altLang="zh-CN" sz="1500" b="1" i="1" smtClean="0">
                            <a:solidFill>
                              <a:srgbClr val="2970FF"/>
                            </a:solidFill>
                            <a:latin typeface="Cambria Math" panose="02040503050406030204" pitchFamily="18" charset="0"/>
                            <a:cs typeface="Times New Roman" panose="02020603050405020304" pitchFamily="18" charset="0"/>
                          </a:rPr>
                        </m:ctrlPr>
                      </m:sSubPr>
                      <m:e>
                        <m:r>
                          <a:rPr lang="en-US" altLang="zh-CN" sz="1500" b="1" i="1" smtClean="0">
                            <a:solidFill>
                              <a:srgbClr val="2970FF"/>
                            </a:solidFill>
                            <a:latin typeface="Cambria Math" panose="02040503050406030204" pitchFamily="18" charset="0"/>
                            <a:cs typeface="Times New Roman" panose="02020603050405020304" pitchFamily="18" charset="0"/>
                          </a:rPr>
                          <m:t>𝑴</m:t>
                        </m:r>
                      </m:e>
                      <m:sub>
                        <m:r>
                          <a:rPr lang="en-US" altLang="zh-CN" sz="1500" b="1" i="1" smtClean="0">
                            <a:solidFill>
                              <a:srgbClr val="2970FF"/>
                            </a:solidFill>
                            <a:latin typeface="Cambria Math" panose="02040503050406030204" pitchFamily="18" charset="0"/>
                            <a:cs typeface="Times New Roman" panose="02020603050405020304" pitchFamily="18" charset="0"/>
                          </a:rPr>
                          <m:t>⊙</m:t>
                        </m:r>
                      </m:sub>
                    </m:sSub>
                    <m:r>
                      <a:rPr lang="en-US" altLang="zh-CN" sz="1500" b="1" i="1" smtClean="0">
                        <a:solidFill>
                          <a:srgbClr val="2970FF"/>
                        </a:solidFill>
                        <a:latin typeface="Cambria Math" panose="02040503050406030204" pitchFamily="18" charset="0"/>
                        <a:cs typeface="Times New Roman" panose="02020603050405020304" pitchFamily="18" charset="0"/>
                      </a:rPr>
                      <m:t> </m:t>
                    </m:r>
                  </m:oMath>
                </a14:m>
                <a:r>
                  <a:rPr lang="en-US" altLang="zh-CN" sz="1500" b="1" dirty="0">
                    <a:solidFill>
                      <a:srgbClr val="2970FF"/>
                    </a:solidFill>
                    <a:latin typeface="+mn-ea"/>
                    <a:cs typeface="Times New Roman" panose="02020603050405020304" pitchFamily="18" charset="0"/>
                  </a:rPr>
                  <a:t>.</a:t>
                </a:r>
                <a:endParaRPr lang="zh-CN" altLang="en-US" sz="1500" b="1" dirty="0">
                  <a:solidFill>
                    <a:srgbClr val="2970FF"/>
                  </a:solidFill>
                  <a:latin typeface="+mn-ea"/>
                  <a:cs typeface="Times New Roman" panose="02020603050405020304" pitchFamily="18" charset="0"/>
                </a:endParaRPr>
              </a:p>
            </p:txBody>
          </p:sp>
        </mc:Choice>
        <mc:Fallback xmlns="">
          <p:sp>
            <p:nvSpPr>
              <p:cNvPr id="57" name="文本框 48">
                <a:extLst>
                  <a:ext uri="{FF2B5EF4-FFF2-40B4-BE49-F238E27FC236}">
                    <a16:creationId xmlns:a16="http://schemas.microsoft.com/office/drawing/2014/main" id="{918E3D96-B709-4601-8D1F-C00DC3902146}"/>
                  </a:ext>
                </a:extLst>
              </p:cNvPr>
              <p:cNvSpPr txBox="1">
                <a:spLocks noRot="1" noChangeAspect="1" noMove="1" noResize="1" noEditPoints="1" noAdjustHandles="1" noChangeArrowheads="1" noChangeShapeType="1" noTextEdit="1"/>
              </p:cNvSpPr>
              <p:nvPr/>
            </p:nvSpPr>
            <p:spPr>
              <a:xfrm>
                <a:off x="0" y="5594619"/>
                <a:ext cx="8711951" cy="794833"/>
              </a:xfrm>
              <a:prstGeom prst="rect">
                <a:avLst/>
              </a:prstGeom>
              <a:blipFill>
                <a:blip r:embed="rId5"/>
                <a:stretch>
                  <a:fillRect t="-1538" r="-280" b="-6154"/>
                </a:stretch>
              </a:blipFill>
              <a:ln w="38100">
                <a:noFill/>
              </a:ln>
            </p:spPr>
            <p:txBody>
              <a:bodyPr/>
              <a:lstStyle/>
              <a:p>
                <a:r>
                  <a:rPr lang="zh-CN" altLang="en-US">
                    <a:noFill/>
                  </a:rPr>
                  <a:t> </a:t>
                </a:r>
              </a:p>
            </p:txBody>
          </p:sp>
        </mc:Fallback>
      </mc:AlternateContent>
      <p:sp>
        <p:nvSpPr>
          <p:cNvPr id="59" name="文本框 160">
            <a:extLst>
              <a:ext uri="{FF2B5EF4-FFF2-40B4-BE49-F238E27FC236}">
                <a16:creationId xmlns:a16="http://schemas.microsoft.com/office/drawing/2014/main" id="{C56DC021-C972-497B-9382-54D172FA5DA9}"/>
              </a:ext>
            </a:extLst>
          </p:cNvPr>
          <p:cNvSpPr txBox="1"/>
          <p:nvPr/>
        </p:nvSpPr>
        <p:spPr>
          <a:xfrm>
            <a:off x="585061" y="131755"/>
            <a:ext cx="5123408"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2000" b="1" dirty="0" err="1">
                <a:solidFill>
                  <a:srgbClr val="7F0069"/>
                </a:solidFill>
                <a:latin typeface="+mj-ea"/>
                <a:ea typeface="+mj-ea"/>
              </a:rPr>
              <a:t>Hyperonic</a:t>
            </a:r>
            <a:r>
              <a:rPr lang="en-US" altLang="zh-CN" sz="2000" b="1" dirty="0">
                <a:solidFill>
                  <a:srgbClr val="7F0069"/>
                </a:solidFill>
                <a:latin typeface="+mj-ea"/>
                <a:ea typeface="+mj-ea"/>
              </a:rPr>
              <a:t> star from RMF model</a:t>
            </a:r>
            <a:endParaRPr lang="zh-CN" altLang="en-US" sz="2000" b="1" dirty="0">
              <a:latin typeface="+mj-ea"/>
              <a:ea typeface="+mj-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0" y="114265"/>
            <a:ext cx="6843486" cy="461665"/>
            <a:chOff x="-534863" y="1542682"/>
            <a:chExt cx="6843486" cy="461665"/>
          </a:xfrm>
        </p:grpSpPr>
        <p:cxnSp>
          <p:nvCxnSpPr>
            <p:cNvPr id="31" name="MH_Other_1"/>
            <p:cNvCxnSpPr/>
            <p:nvPr/>
          </p:nvCxnSpPr>
          <p:spPr>
            <a:xfrm flipH="1">
              <a:off x="-534863" y="1957451"/>
              <a:ext cx="6843486" cy="17642"/>
            </a:xfrm>
            <a:prstGeom prst="line">
              <a:avLst/>
            </a:prstGeom>
            <a:ln w="25400">
              <a:gradFill flip="none" rotWithShape="1">
                <a:gsLst>
                  <a:gs pos="41000">
                    <a:srgbClr val="BB7DB3"/>
                  </a:gs>
                  <a:gs pos="0">
                    <a:schemeClr val="accent1">
                      <a:lumMod val="5000"/>
                      <a:lumOff val="95000"/>
                      <a:alpha val="0"/>
                    </a:schemeClr>
                  </a:gs>
                  <a:gs pos="100000">
                    <a:srgbClr val="7F0069"/>
                  </a:gs>
                </a:gsLst>
                <a:lin ang="0" scaled="1"/>
                <a:tileRect/>
              </a:gradFill>
              <a:prstDash val="solid"/>
              <a:headEnd type="none"/>
            </a:ln>
          </p:spPr>
          <p:style>
            <a:lnRef idx="1">
              <a:schemeClr val="accent1"/>
            </a:lnRef>
            <a:fillRef idx="0">
              <a:schemeClr val="accent1"/>
            </a:fillRef>
            <a:effectRef idx="0">
              <a:schemeClr val="accent1"/>
            </a:effectRef>
            <a:fontRef idx="minor">
              <a:schemeClr val="tx1"/>
            </a:fontRef>
          </p:style>
        </p:cxnSp>
        <p:grpSp>
          <p:nvGrpSpPr>
            <p:cNvPr id="32" name="组合 31"/>
            <p:cNvGrpSpPr/>
            <p:nvPr/>
          </p:nvGrpSpPr>
          <p:grpSpPr>
            <a:xfrm>
              <a:off x="-534863" y="1542682"/>
              <a:ext cx="582905" cy="461665"/>
              <a:chOff x="160808" y="268546"/>
              <a:chExt cx="736192" cy="731858"/>
            </a:xfrm>
          </p:grpSpPr>
          <p:sp>
            <p:nvSpPr>
              <p:cNvPr id="34" name="矩形 33"/>
              <p:cNvSpPr/>
              <p:nvPr/>
            </p:nvSpPr>
            <p:spPr>
              <a:xfrm flipH="1">
                <a:off x="738300" y="283026"/>
                <a:ext cx="158700" cy="674512"/>
              </a:xfrm>
              <a:prstGeom prst="rect">
                <a:avLst/>
              </a:prstGeom>
              <a:solidFill>
                <a:srgbClr val="7F0069">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2000" dirty="0"/>
              </a:p>
            </p:txBody>
          </p:sp>
          <p:grpSp>
            <p:nvGrpSpPr>
              <p:cNvPr id="35" name="组合 34"/>
              <p:cNvGrpSpPr/>
              <p:nvPr/>
            </p:nvGrpSpPr>
            <p:grpSpPr>
              <a:xfrm>
                <a:off x="160808" y="268546"/>
                <a:ext cx="520545" cy="731858"/>
                <a:chOff x="160808" y="268546"/>
                <a:chExt cx="520545" cy="731858"/>
              </a:xfrm>
            </p:grpSpPr>
            <p:sp>
              <p:nvSpPr>
                <p:cNvPr id="36" name="矩形 35"/>
                <p:cNvSpPr/>
                <p:nvPr/>
              </p:nvSpPr>
              <p:spPr>
                <a:xfrm>
                  <a:off x="160808" y="292942"/>
                  <a:ext cx="520545" cy="683068"/>
                </a:xfrm>
                <a:prstGeom prst="rect">
                  <a:avLst/>
                </a:prstGeom>
                <a:solidFill>
                  <a:srgbClr val="7F0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2000" dirty="0"/>
                </a:p>
              </p:txBody>
            </p:sp>
            <p:sp>
              <p:nvSpPr>
                <p:cNvPr id="37" name="文本框 66"/>
                <p:cNvSpPr txBox="1"/>
                <p:nvPr/>
              </p:nvSpPr>
              <p:spPr>
                <a:xfrm>
                  <a:off x="205921" y="268546"/>
                  <a:ext cx="215159" cy="73185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2400" b="1" dirty="0">
                      <a:solidFill>
                        <a:schemeClr val="bg1"/>
                      </a:solidFill>
                      <a:latin typeface="微软雅黑" panose="020B0503020204020204" pitchFamily="34" charset="-122"/>
                      <a:ea typeface="微软雅黑" panose="020B0503020204020204" pitchFamily="34" charset="-122"/>
                    </a:rPr>
                    <a:t>4</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grpSp>
      <p:sp>
        <p:nvSpPr>
          <p:cNvPr id="2" name="AutoShape 2"/>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nvGrpSpPr>
          <p:cNvPr id="16" name="组合 15"/>
          <p:cNvGrpSpPr/>
          <p:nvPr/>
        </p:nvGrpSpPr>
        <p:grpSpPr>
          <a:xfrm>
            <a:off x="206079" y="581595"/>
            <a:ext cx="8121713" cy="369332"/>
            <a:chOff x="239570" y="1464712"/>
            <a:chExt cx="8266955" cy="384363"/>
          </a:xfrm>
        </p:grpSpPr>
        <p:sp>
          <p:nvSpPr>
            <p:cNvPr id="17" name="星形: 五角 16"/>
            <p:cNvSpPr/>
            <p:nvPr/>
          </p:nvSpPr>
          <p:spPr>
            <a:xfrm>
              <a:off x="239570" y="1545309"/>
              <a:ext cx="256560" cy="256560"/>
            </a:xfrm>
            <a:prstGeom prst="star5">
              <a:avLst>
                <a:gd name="adj" fmla="val 28968"/>
                <a:gd name="hf" fmla="val 105146"/>
                <a:gd name="vf" fmla="val 11055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rgbClr val="42428E"/>
                </a:solidFill>
                <a:effectLst>
                  <a:outerShdw blurRad="38100" dist="38100" dir="2700000" algn="tl">
                    <a:srgbClr val="000000">
                      <a:alpha val="43137"/>
                    </a:srgbClr>
                  </a:outerShdw>
                </a:effectLst>
              </a:endParaRPr>
            </a:p>
          </p:txBody>
        </p:sp>
        <p:sp>
          <p:nvSpPr>
            <p:cNvPr id="18" name="文本框 17"/>
            <p:cNvSpPr txBox="1"/>
            <p:nvPr/>
          </p:nvSpPr>
          <p:spPr>
            <a:xfrm>
              <a:off x="495232" y="1464712"/>
              <a:ext cx="8011293" cy="384363"/>
            </a:xfrm>
            <a:prstGeom prst="rect">
              <a:avLst/>
            </a:prstGeom>
            <a:noFill/>
          </p:spPr>
          <p:txBody>
            <a:bodyPr wrap="square">
              <a:spAutoFit/>
            </a:bodyPr>
            <a:lstStyle/>
            <a:p>
              <a:r>
                <a:rPr lang="en-US" altLang="zh-CN" b="1" dirty="0">
                  <a:solidFill>
                    <a:srgbClr val="42428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The correlations of hyperon coupling constants:</a:t>
              </a:r>
            </a:p>
          </p:txBody>
        </p:sp>
      </p:grpSp>
      <p:pic>
        <p:nvPicPr>
          <p:cNvPr id="54" name="图片 53"/>
          <p:cNvPicPr>
            <a:picLocks noChangeAspect="1"/>
          </p:cNvPicPr>
          <p:nvPr/>
        </p:nvPicPr>
        <p:blipFill rotWithShape="1">
          <a:blip r:embed="rId3" cstate="print">
            <a:extLst>
              <a:ext uri="{28A0092B-C50C-407E-A947-70E740481C1C}">
                <a14:useLocalDpi xmlns:a14="http://schemas.microsoft.com/office/drawing/2010/main" val="0"/>
              </a:ext>
            </a:extLst>
          </a:blip>
          <a:srcRect r="3234"/>
          <a:stretch>
            <a:fillRect/>
          </a:stretch>
        </p:blipFill>
        <p:spPr>
          <a:xfrm>
            <a:off x="7818120" y="29382"/>
            <a:ext cx="1325880" cy="485151"/>
          </a:xfrm>
          <a:prstGeom prst="rect">
            <a:avLst/>
          </a:prstGeom>
        </p:spPr>
      </p:pic>
      <p:cxnSp>
        <p:nvCxnSpPr>
          <p:cNvPr id="55" name="直接连接符 54"/>
          <p:cNvCxnSpPr/>
          <p:nvPr/>
        </p:nvCxnSpPr>
        <p:spPr>
          <a:xfrm>
            <a:off x="0" y="548889"/>
            <a:ext cx="9144000" cy="0"/>
          </a:xfrm>
          <a:prstGeom prst="line">
            <a:avLst/>
          </a:prstGeom>
          <a:ln w="38100">
            <a:solidFill>
              <a:srgbClr val="7F006B"/>
            </a:solidFill>
          </a:ln>
        </p:spPr>
        <p:style>
          <a:lnRef idx="1">
            <a:schemeClr val="accent1"/>
          </a:lnRef>
          <a:fillRef idx="0">
            <a:schemeClr val="accent1"/>
          </a:fillRef>
          <a:effectRef idx="0">
            <a:schemeClr val="accent1"/>
          </a:effectRef>
          <a:fontRef idx="minor">
            <a:schemeClr val="tx1"/>
          </a:fontRef>
        </p:style>
      </p:cxnSp>
      <p:sp>
        <p:nvSpPr>
          <p:cNvPr id="43" name="文本框 35">
            <a:extLst>
              <a:ext uri="{FF2B5EF4-FFF2-40B4-BE49-F238E27FC236}">
                <a16:creationId xmlns:a16="http://schemas.microsoft.com/office/drawing/2014/main" id="{95E7FE51-371C-48AD-8FFA-6835ABF5A57E}"/>
              </a:ext>
            </a:extLst>
          </p:cNvPr>
          <p:cNvSpPr txBox="1"/>
          <p:nvPr/>
        </p:nvSpPr>
        <p:spPr>
          <a:xfrm>
            <a:off x="3982985" y="6162561"/>
            <a:ext cx="5011189" cy="29238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ltLang="zh-CN" sz="1200" b="1" dirty="0">
                <a:solidFill>
                  <a:srgbClr val="C00000"/>
                </a:solidFill>
                <a:latin typeface="Times New Roman" panose="02020603050405020304" pitchFamily="18" charset="0"/>
                <a:cs typeface="Times New Roman" panose="02020603050405020304" pitchFamily="18" charset="0"/>
              </a:rPr>
              <a:t>K. X. Huang,  </a:t>
            </a:r>
            <a:r>
              <a:rPr lang="en-US" altLang="zh-CN" sz="1200" b="1" dirty="0">
                <a:solidFill>
                  <a:srgbClr val="0000FF"/>
                </a:solidFill>
                <a:latin typeface="Times New Roman" panose="02020603050405020304" pitchFamily="18" charset="0"/>
                <a:cs typeface="Times New Roman" panose="02020603050405020304" pitchFamily="18" charset="0"/>
              </a:rPr>
              <a:t>J. N. Hu,  Y. Zhang </a:t>
            </a:r>
            <a:r>
              <a:rPr lang="nn-NO" altLang="zh-CN" sz="1200" b="1" dirty="0">
                <a:solidFill>
                  <a:srgbClr val="0000FF"/>
                </a:solidFill>
                <a:latin typeface="Times New Roman" panose="02020603050405020304" pitchFamily="18" charset="0"/>
                <a:cs typeface="Times New Roman" panose="02020603050405020304" pitchFamily="18" charset="0"/>
              </a:rPr>
              <a:t>&amp; H. Shen, </a:t>
            </a:r>
            <a:r>
              <a:rPr lang="en-US" altLang="zh-CN" sz="1200" b="1" dirty="0" err="1">
                <a:solidFill>
                  <a:srgbClr val="0000FF"/>
                </a:solidFill>
                <a:latin typeface="Times New Roman" panose="02020603050405020304" pitchFamily="18" charset="0"/>
                <a:cs typeface="Times New Roman" panose="02020603050405020304" pitchFamily="18" charset="0"/>
              </a:rPr>
              <a:t>Nucl</a:t>
            </a:r>
            <a:r>
              <a:rPr lang="en-US" altLang="zh-CN" sz="1200" b="1" dirty="0">
                <a:solidFill>
                  <a:srgbClr val="0000FF"/>
                </a:solidFill>
                <a:latin typeface="Times New Roman" panose="02020603050405020304" pitchFamily="18" charset="0"/>
                <a:cs typeface="Times New Roman" panose="02020603050405020304" pitchFamily="18" charset="0"/>
              </a:rPr>
              <a:t>. </a:t>
            </a:r>
            <a:r>
              <a:rPr lang="en-US" altLang="zh-CN" sz="1300" b="1" dirty="0">
                <a:solidFill>
                  <a:srgbClr val="0000FF"/>
                </a:solidFill>
                <a:latin typeface="Times New Roman" panose="02020603050405020304" pitchFamily="18" charset="0"/>
                <a:cs typeface="Times New Roman" panose="02020603050405020304" pitchFamily="18" charset="0"/>
              </a:rPr>
              <a:t>Phys</a:t>
            </a:r>
            <a:r>
              <a:rPr lang="en-US" altLang="zh-CN" sz="1200" b="1" dirty="0">
                <a:solidFill>
                  <a:srgbClr val="0000FF"/>
                </a:solidFill>
                <a:latin typeface="Times New Roman" panose="02020603050405020304" pitchFamily="18" charset="0"/>
                <a:cs typeface="Times New Roman" panose="02020603050405020304" pitchFamily="18" charset="0"/>
              </a:rPr>
              <a:t>. Rev. 39, 2</a:t>
            </a:r>
            <a:r>
              <a:rPr lang="nn-NO" altLang="zh-CN" sz="1200" b="1" dirty="0">
                <a:solidFill>
                  <a:srgbClr val="0000FF"/>
                </a:solidFill>
                <a:latin typeface="Times New Roman" panose="02020603050405020304" pitchFamily="18" charset="0"/>
                <a:cs typeface="Times New Roman" panose="02020603050405020304" pitchFamily="18" charset="0"/>
              </a:rPr>
              <a:t> (2022)</a:t>
            </a:r>
            <a:endParaRPr lang="zh-CN" altLang="en-US" sz="1200" b="1" dirty="0">
              <a:solidFill>
                <a:srgbClr val="0000FF"/>
              </a:solidFill>
              <a:latin typeface="Times New Roman" panose="02020603050405020304" pitchFamily="18" charset="0"/>
              <a:cs typeface="Times New Roman" panose="02020603050405020304" pitchFamily="18" charset="0"/>
            </a:endParaRPr>
          </a:p>
        </p:txBody>
      </p:sp>
      <p:sp>
        <p:nvSpPr>
          <p:cNvPr id="49" name="灯片编号占位符 151">
            <a:extLst>
              <a:ext uri="{FF2B5EF4-FFF2-40B4-BE49-F238E27FC236}">
                <a16:creationId xmlns:a16="http://schemas.microsoft.com/office/drawing/2014/main" id="{35D7B284-2126-401D-B84E-89791E3D6EB6}"/>
              </a:ext>
            </a:extLst>
          </p:cNvPr>
          <p:cNvSpPr>
            <a:spLocks noGrp="1"/>
          </p:cNvSpPr>
          <p:nvPr>
            <p:ph type="sldNum" sz="quarter" idx="12"/>
          </p:nvPr>
        </p:nvSpPr>
        <p:spPr>
          <a:xfrm>
            <a:off x="8556171" y="6416315"/>
            <a:ext cx="471537" cy="365125"/>
          </a:xfrm>
        </p:spPr>
        <p:txBody>
          <a:bodyPr/>
          <a:lstStyle/>
          <a:p>
            <a:fld id="{565CE74E-AB26-4998-AD42-012C4C1AD076}" type="slidenum">
              <a:rPr lang="zh-CN" altLang="en-US" sz="1400" b="1" smtClean="0">
                <a:latin typeface="Verdana" panose="020B0604030504040204" pitchFamily="34" charset="0"/>
              </a:rPr>
              <a:t>17</a:t>
            </a:fld>
            <a:endParaRPr lang="zh-CN" altLang="en-US" sz="1400" b="1" dirty="0">
              <a:latin typeface="Verdana" panose="020B0604030504040204" pitchFamily="34" charset="0"/>
            </a:endParaRPr>
          </a:p>
        </p:txBody>
      </p:sp>
      <p:cxnSp>
        <p:nvCxnSpPr>
          <p:cNvPr id="50" name="直接连接符 49">
            <a:extLst>
              <a:ext uri="{FF2B5EF4-FFF2-40B4-BE49-F238E27FC236}">
                <a16:creationId xmlns:a16="http://schemas.microsoft.com/office/drawing/2014/main" id="{76F9A738-8455-41CE-B81A-659ED37385C2}"/>
              </a:ext>
            </a:extLst>
          </p:cNvPr>
          <p:cNvCxnSpPr/>
          <p:nvPr/>
        </p:nvCxnSpPr>
        <p:spPr>
          <a:xfrm>
            <a:off x="0" y="6456073"/>
            <a:ext cx="9144000" cy="0"/>
          </a:xfrm>
          <a:prstGeom prst="line">
            <a:avLst/>
          </a:prstGeom>
          <a:ln w="38100">
            <a:solidFill>
              <a:srgbClr val="7F006B"/>
            </a:solidFill>
          </a:ln>
        </p:spPr>
        <p:style>
          <a:lnRef idx="1">
            <a:schemeClr val="accent1"/>
          </a:lnRef>
          <a:fillRef idx="0">
            <a:schemeClr val="accent1"/>
          </a:fillRef>
          <a:effectRef idx="0">
            <a:schemeClr val="accent1"/>
          </a:effectRef>
          <a:fontRef idx="minor">
            <a:schemeClr val="tx1"/>
          </a:fontRef>
        </p:style>
      </p:cxnSp>
      <p:sp>
        <p:nvSpPr>
          <p:cNvPr id="51" name="日期占位符 163">
            <a:extLst>
              <a:ext uri="{FF2B5EF4-FFF2-40B4-BE49-F238E27FC236}">
                <a16:creationId xmlns:a16="http://schemas.microsoft.com/office/drawing/2014/main" id="{847B7E05-7DA0-4722-A609-295430B823E4}"/>
              </a:ext>
            </a:extLst>
          </p:cNvPr>
          <p:cNvSpPr>
            <a:spLocks noGrp="1"/>
          </p:cNvSpPr>
          <p:nvPr>
            <p:ph type="dt" sz="half" idx="10"/>
          </p:nvPr>
        </p:nvSpPr>
        <p:spPr>
          <a:xfrm>
            <a:off x="122973" y="6436194"/>
            <a:ext cx="1616663" cy="365125"/>
          </a:xfrm>
        </p:spPr>
        <p:txBody>
          <a:bodyPr/>
          <a:lstStyle/>
          <a:p>
            <a:fld id="{772684DA-91FE-4AC2-B455-56747F4DA0E1}" type="datetime1">
              <a:rPr lang="zh-CN" altLang="en-US" sz="1600" b="1" smtClean="0">
                <a:solidFill>
                  <a:srgbClr val="7F006B"/>
                </a:solidFill>
                <a:latin typeface="Verdana" panose="020B0604030504040204" pitchFamily="34" charset="0"/>
              </a:rPr>
              <a:t>2023/9/24</a:t>
            </a:fld>
            <a:endParaRPr lang="zh-CN" altLang="en-US" sz="1600" b="1" dirty="0">
              <a:solidFill>
                <a:srgbClr val="7F006B"/>
              </a:solidFill>
              <a:latin typeface="Verdana" panose="020B0604030504040204" pitchFamily="34" charset="0"/>
            </a:endParaRPr>
          </a:p>
        </p:txBody>
      </p:sp>
      <p:sp>
        <p:nvSpPr>
          <p:cNvPr id="52" name="页脚占位符 164">
            <a:extLst>
              <a:ext uri="{FF2B5EF4-FFF2-40B4-BE49-F238E27FC236}">
                <a16:creationId xmlns:a16="http://schemas.microsoft.com/office/drawing/2014/main" id="{8865AB4D-1B02-437C-95E6-B1C20DE89F51}"/>
              </a:ext>
            </a:extLst>
          </p:cNvPr>
          <p:cNvSpPr>
            <a:spLocks noGrp="1"/>
          </p:cNvSpPr>
          <p:nvPr>
            <p:ph type="ftr" sz="quarter" idx="11"/>
          </p:nvPr>
        </p:nvSpPr>
        <p:spPr>
          <a:xfrm>
            <a:off x="3028950" y="6416315"/>
            <a:ext cx="3086100" cy="365125"/>
          </a:xfrm>
        </p:spPr>
        <p:txBody>
          <a:bodyPr/>
          <a:lstStyle/>
          <a:p>
            <a:r>
              <a:rPr lang="en-US" altLang="zh-CN" sz="1600" b="1" dirty="0" err="1">
                <a:solidFill>
                  <a:srgbClr val="7F006B"/>
                </a:solidFill>
                <a:latin typeface="Verdana" panose="020B0604030504040204" pitchFamily="34" charset="0"/>
                <a:ea typeface="Verdana" panose="020B0604030504040204" pitchFamily="34" charset="0"/>
              </a:rPr>
              <a:t>Kaixuan</a:t>
            </a:r>
            <a:r>
              <a:rPr lang="en-US" altLang="zh-CN" sz="1600" b="1" dirty="0">
                <a:solidFill>
                  <a:srgbClr val="7F006B"/>
                </a:solidFill>
                <a:latin typeface="Verdana" panose="020B0604030504040204" pitchFamily="34" charset="0"/>
                <a:ea typeface="Verdana" panose="020B0604030504040204" pitchFamily="34" charset="0"/>
              </a:rPr>
              <a:t> Huang</a:t>
            </a:r>
            <a:endParaRPr lang="zh-CN" altLang="en-US" sz="1600" b="1" dirty="0">
              <a:solidFill>
                <a:srgbClr val="7F006B"/>
              </a:solidFill>
              <a:latin typeface="Verdana" panose="020B0604030504040204" pitchFamily="34" charset="0"/>
            </a:endParaRPr>
          </a:p>
        </p:txBody>
      </p:sp>
      <p:pic>
        <p:nvPicPr>
          <p:cNvPr id="15" name="图片 14">
            <a:extLst>
              <a:ext uri="{FF2B5EF4-FFF2-40B4-BE49-F238E27FC236}">
                <a16:creationId xmlns:a16="http://schemas.microsoft.com/office/drawing/2014/main" id="{1358F388-DDA4-4271-A230-8C924A7AE4D1}"/>
              </a:ext>
            </a:extLst>
          </p:cNvPr>
          <p:cNvPicPr>
            <a:picLocks noChangeAspect="1"/>
          </p:cNvPicPr>
          <p:nvPr/>
        </p:nvPicPr>
        <p:blipFill rotWithShape="1">
          <a:blip r:embed="rId4">
            <a:extLst>
              <a:ext uri="{28A0092B-C50C-407E-A947-70E740481C1C}">
                <a14:useLocalDpi xmlns:a14="http://schemas.microsoft.com/office/drawing/2010/main" val="0"/>
              </a:ext>
            </a:extLst>
          </a:blip>
          <a:srcRect r="2428" b="5145"/>
          <a:stretch/>
        </p:blipFill>
        <p:spPr>
          <a:xfrm>
            <a:off x="3910670" y="965633"/>
            <a:ext cx="3827589" cy="263408"/>
          </a:xfrm>
          <a:prstGeom prst="rect">
            <a:avLst/>
          </a:prstGeom>
        </p:spPr>
      </p:pic>
      <mc:AlternateContent xmlns:mc="http://schemas.openxmlformats.org/markup-compatibility/2006" xmlns:a14="http://schemas.microsoft.com/office/drawing/2010/main">
        <mc:Choice Requires="a14">
          <p:sp>
            <p:nvSpPr>
              <p:cNvPr id="87" name="文本框 48">
                <a:extLst>
                  <a:ext uri="{FF2B5EF4-FFF2-40B4-BE49-F238E27FC236}">
                    <a16:creationId xmlns:a16="http://schemas.microsoft.com/office/drawing/2014/main" id="{DA1F12A2-BA73-41AD-B65B-EEAE6F3C5BFB}"/>
                  </a:ext>
                </a:extLst>
              </p:cNvPr>
              <p:cNvSpPr txBox="1"/>
              <p:nvPr/>
            </p:nvSpPr>
            <p:spPr>
              <a:xfrm>
                <a:off x="-114870" y="5777166"/>
                <a:ext cx="8906809" cy="564001"/>
              </a:xfrm>
              <a:prstGeom prst="rect">
                <a:avLst/>
              </a:prstGeom>
              <a:noFill/>
              <a:ln w="38100">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571500" indent="-285750" algn="just">
                  <a:buFont typeface="Arial" panose="020B0604020202020204" pitchFamily="34" charset="0"/>
                  <a:buChar char="•"/>
                </a:pPr>
                <a:r>
                  <a:rPr lang="en-US" altLang="zh-CN" sz="1500" b="1" dirty="0">
                    <a:solidFill>
                      <a:srgbClr val="2970FF"/>
                    </a:solidFill>
                    <a:latin typeface="+mn-ea"/>
                    <a:cs typeface="Times New Roman" panose="02020603050405020304" pitchFamily="18" charset="0"/>
                  </a:rPr>
                  <a:t>If the </a:t>
                </a:r>
                <a14:m>
                  <m:oMath xmlns:m="http://schemas.openxmlformats.org/officeDocument/2006/math">
                    <m:r>
                      <a:rPr lang="en-US" altLang="zh-CN" sz="1500" b="1" i="1" dirty="0" smtClean="0">
                        <a:solidFill>
                          <a:srgbClr val="2970FF"/>
                        </a:solidFill>
                        <a:latin typeface="Cambria Math" panose="02040503050406030204" pitchFamily="18" charset="0"/>
                        <a:cs typeface="Times New Roman" panose="02020603050405020304" pitchFamily="18" charset="0"/>
                      </a:rPr>
                      <m:t>𝝎</m:t>
                    </m:r>
                  </m:oMath>
                </a14:m>
                <a:r>
                  <a:rPr lang="en-US" altLang="zh-CN" sz="1500" b="1" dirty="0">
                    <a:solidFill>
                      <a:srgbClr val="2970FF"/>
                    </a:solidFill>
                    <a:latin typeface="+mn-ea"/>
                    <a:cs typeface="Times New Roman" panose="02020603050405020304" pitchFamily="18" charset="0"/>
                  </a:rPr>
                  <a:t> meson-hyperon coupling constants are large enough, we can also get massive neutron stars up to </a:t>
                </a:r>
                <a14:m>
                  <m:oMath xmlns:m="http://schemas.openxmlformats.org/officeDocument/2006/math">
                    <m:r>
                      <a:rPr lang="en-US" altLang="zh-CN" sz="1500" b="1" i="1" smtClean="0">
                        <a:solidFill>
                          <a:srgbClr val="2970FF"/>
                        </a:solidFill>
                        <a:latin typeface="Cambria Math" panose="02040503050406030204" pitchFamily="18" charset="0"/>
                        <a:cs typeface="Times New Roman" panose="02020603050405020304" pitchFamily="18" charset="0"/>
                      </a:rPr>
                      <m:t>𝟐</m:t>
                    </m:r>
                    <m:sSub>
                      <m:sSubPr>
                        <m:ctrlPr>
                          <a:rPr lang="en-US" altLang="zh-CN" sz="1500" b="1" i="1" smtClean="0">
                            <a:solidFill>
                              <a:srgbClr val="2970FF"/>
                            </a:solidFill>
                            <a:latin typeface="Cambria Math" panose="02040503050406030204" pitchFamily="18" charset="0"/>
                            <a:cs typeface="Times New Roman" panose="02020603050405020304" pitchFamily="18" charset="0"/>
                          </a:rPr>
                        </m:ctrlPr>
                      </m:sSubPr>
                      <m:e>
                        <m:r>
                          <a:rPr lang="en-US" altLang="zh-CN" sz="1500" b="1" i="1" smtClean="0">
                            <a:solidFill>
                              <a:srgbClr val="2970FF"/>
                            </a:solidFill>
                            <a:latin typeface="Cambria Math" panose="02040503050406030204" pitchFamily="18" charset="0"/>
                            <a:cs typeface="Times New Roman" panose="02020603050405020304" pitchFamily="18" charset="0"/>
                          </a:rPr>
                          <m:t>𝑴</m:t>
                        </m:r>
                      </m:e>
                      <m:sub>
                        <m:r>
                          <a:rPr lang="en-US" altLang="zh-CN" sz="1500" b="1" i="1" smtClean="0">
                            <a:solidFill>
                              <a:srgbClr val="2970FF"/>
                            </a:solidFill>
                            <a:latin typeface="Cambria Math" panose="02040503050406030204" pitchFamily="18" charset="0"/>
                            <a:cs typeface="Times New Roman" panose="02020603050405020304" pitchFamily="18" charset="0"/>
                          </a:rPr>
                          <m:t>⊙</m:t>
                        </m:r>
                      </m:sub>
                    </m:sSub>
                  </m:oMath>
                </a14:m>
                <a:r>
                  <a:rPr lang="en-US" altLang="zh-CN" sz="1500" b="1" dirty="0">
                    <a:solidFill>
                      <a:srgbClr val="2970FF"/>
                    </a:solidFill>
                    <a:latin typeface="+mn-ea"/>
                    <a:cs typeface="Times New Roman" panose="02020603050405020304" pitchFamily="18" charset="0"/>
                  </a:rPr>
                  <a:t>.</a:t>
                </a:r>
                <a:endParaRPr lang="zh-CN" altLang="en-US" sz="1500" b="1" dirty="0">
                  <a:solidFill>
                    <a:srgbClr val="2970FF"/>
                  </a:solidFill>
                  <a:latin typeface="+mn-ea"/>
                  <a:cs typeface="Times New Roman" panose="02020603050405020304" pitchFamily="18" charset="0"/>
                </a:endParaRPr>
              </a:p>
            </p:txBody>
          </p:sp>
        </mc:Choice>
        <mc:Fallback xmlns="">
          <p:sp>
            <p:nvSpPr>
              <p:cNvPr id="87" name="文本框 48">
                <a:extLst>
                  <a:ext uri="{FF2B5EF4-FFF2-40B4-BE49-F238E27FC236}">
                    <a16:creationId xmlns:a16="http://schemas.microsoft.com/office/drawing/2014/main" id="{DA1F12A2-BA73-41AD-B65B-EEAE6F3C5BFB}"/>
                  </a:ext>
                </a:extLst>
              </p:cNvPr>
              <p:cNvSpPr txBox="1">
                <a:spLocks noRot="1" noChangeAspect="1" noMove="1" noResize="1" noEditPoints="1" noAdjustHandles="1" noChangeArrowheads="1" noChangeShapeType="1" noTextEdit="1"/>
              </p:cNvSpPr>
              <p:nvPr/>
            </p:nvSpPr>
            <p:spPr>
              <a:xfrm>
                <a:off x="-114870" y="5777166"/>
                <a:ext cx="8906809" cy="564001"/>
              </a:xfrm>
              <a:prstGeom prst="rect">
                <a:avLst/>
              </a:prstGeom>
              <a:blipFill>
                <a:blip r:embed="rId5"/>
                <a:stretch>
                  <a:fillRect t="-3261" r="-274" b="-8696"/>
                </a:stretch>
              </a:blipFill>
              <a:ln w="38100">
                <a:noFill/>
              </a:ln>
            </p:spPr>
            <p:txBody>
              <a:bodyPr/>
              <a:lstStyle/>
              <a:p>
                <a:r>
                  <a:rPr lang="zh-CN" altLang="en-US">
                    <a:noFill/>
                  </a:rPr>
                  <a:t> </a:t>
                </a:r>
              </a:p>
            </p:txBody>
          </p:sp>
        </mc:Fallback>
      </mc:AlternateContent>
      <p:grpSp>
        <p:nvGrpSpPr>
          <p:cNvPr id="29" name="组合 28">
            <a:extLst>
              <a:ext uri="{FF2B5EF4-FFF2-40B4-BE49-F238E27FC236}">
                <a16:creationId xmlns:a16="http://schemas.microsoft.com/office/drawing/2014/main" id="{1432959A-6E53-47FF-B226-CE3FF68364A0}"/>
              </a:ext>
            </a:extLst>
          </p:cNvPr>
          <p:cNvGrpSpPr/>
          <p:nvPr/>
        </p:nvGrpSpPr>
        <p:grpSpPr>
          <a:xfrm>
            <a:off x="671766" y="2542713"/>
            <a:ext cx="7367590" cy="3339408"/>
            <a:chOff x="873148" y="2574837"/>
            <a:chExt cx="6944972" cy="3183704"/>
          </a:xfrm>
        </p:grpSpPr>
        <p:pic>
          <p:nvPicPr>
            <p:cNvPr id="89" name="图片 88">
              <a:extLst>
                <a:ext uri="{FF2B5EF4-FFF2-40B4-BE49-F238E27FC236}">
                  <a16:creationId xmlns:a16="http://schemas.microsoft.com/office/drawing/2014/main" id="{1180D74F-9736-4692-9D9B-914799891D6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2042" t="92389" r="20094" b="213"/>
            <a:stretch/>
          </p:blipFill>
          <p:spPr>
            <a:xfrm>
              <a:off x="5975351" y="5551249"/>
              <a:ext cx="546099" cy="207292"/>
            </a:xfrm>
            <a:prstGeom prst="rect">
              <a:avLst/>
            </a:prstGeom>
          </p:spPr>
        </p:pic>
        <p:pic>
          <p:nvPicPr>
            <p:cNvPr id="11" name="图片 10"/>
            <p:cNvPicPr>
              <a:picLocks noChangeAspect="1"/>
            </p:cNvPicPr>
            <p:nvPr/>
          </p:nvPicPr>
          <p:blipFill rotWithShape="1">
            <a:blip r:embed="rId6" cstate="print">
              <a:extLst>
                <a:ext uri="{28A0092B-C50C-407E-A947-70E740481C1C}">
                  <a14:useLocalDpi xmlns:a14="http://schemas.microsoft.com/office/drawing/2010/main" val="0"/>
                </a:ext>
              </a:extLst>
            </a:blip>
            <a:srcRect t="835" b="8257"/>
            <a:stretch/>
          </p:blipFill>
          <p:spPr>
            <a:xfrm>
              <a:off x="873148" y="2574837"/>
              <a:ext cx="6944972" cy="3021021"/>
            </a:xfrm>
            <a:prstGeom prst="rect">
              <a:avLst/>
            </a:prstGeom>
          </p:spPr>
        </p:pic>
        <p:pic>
          <p:nvPicPr>
            <p:cNvPr id="88" name="图片 87">
              <a:extLst>
                <a:ext uri="{FF2B5EF4-FFF2-40B4-BE49-F238E27FC236}">
                  <a16:creationId xmlns:a16="http://schemas.microsoft.com/office/drawing/2014/main" id="{2C037D3C-7C08-430A-9D89-B8DC9B12D2A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7901" t="92388" r="65773" b="1077"/>
            <a:stretch/>
          </p:blipFill>
          <p:spPr>
            <a:xfrm>
              <a:off x="2729329" y="5511855"/>
              <a:ext cx="439322" cy="183108"/>
            </a:xfrm>
            <a:prstGeom prst="rect">
              <a:avLst/>
            </a:prstGeom>
          </p:spPr>
        </p:pic>
      </p:grpSp>
      <mc:AlternateContent xmlns:mc="http://schemas.openxmlformats.org/markup-compatibility/2006" xmlns:a14="http://schemas.microsoft.com/office/drawing/2010/main">
        <mc:Choice Requires="a14">
          <p:sp>
            <p:nvSpPr>
              <p:cNvPr id="91" name="文本框 90">
                <a:extLst>
                  <a:ext uri="{FF2B5EF4-FFF2-40B4-BE49-F238E27FC236}">
                    <a16:creationId xmlns:a16="http://schemas.microsoft.com/office/drawing/2014/main" id="{D5F061E3-2287-4888-B35F-A17F97F9E5D2}"/>
                  </a:ext>
                </a:extLst>
              </p:cNvPr>
              <p:cNvSpPr txBox="1"/>
              <p:nvPr/>
            </p:nvSpPr>
            <p:spPr>
              <a:xfrm>
                <a:off x="2881456" y="1233886"/>
                <a:ext cx="5700298" cy="621580"/>
              </a:xfrm>
              <a:prstGeom prst="rect">
                <a:avLst/>
              </a:prstGeom>
              <a:noFill/>
            </p:spPr>
            <p:txBody>
              <a:bodyPr wrap="square">
                <a:spAutoFit/>
              </a:bodyPr>
              <a:lstStyle/>
              <a:p>
                <a:pPr marL="285750" indent="285750" algn="just">
                  <a:buFont typeface="Arial" panose="020B0604020202020204" pitchFamily="34" charset="0"/>
                  <a:buChar char="•"/>
                </a:pPr>
                <a:r>
                  <a:rPr lang="en-US" altLang="zh-CN" sz="1600" b="1" i="0" u="none" strike="noStrike" baseline="0" dirty="0">
                    <a:cs typeface="Times New Roman" panose="02020603050405020304" pitchFamily="18" charset="0"/>
                  </a:rPr>
                  <a:t>From the definition of </a:t>
                </a:r>
                <a14:m>
                  <m:oMath xmlns:m="http://schemas.openxmlformats.org/officeDocument/2006/math">
                    <m:sSubSup>
                      <m:sSubSupPr>
                        <m:ctrlPr>
                          <a:rPr lang="en-US" altLang="zh-CN" sz="1600" b="1" i="1" u="none" strike="noStrike" baseline="0" smtClean="0">
                            <a:latin typeface="Cambria Math" panose="02040503050406030204" pitchFamily="18" charset="0"/>
                            <a:cs typeface="Times New Roman" panose="02020603050405020304" pitchFamily="18" charset="0"/>
                          </a:rPr>
                        </m:ctrlPr>
                      </m:sSubSupPr>
                      <m:e>
                        <m:r>
                          <a:rPr lang="en-US" altLang="zh-CN" sz="1600" b="1" i="1" u="none" strike="noStrike" baseline="0" smtClean="0">
                            <a:latin typeface="Cambria Math" panose="02040503050406030204" pitchFamily="18" charset="0"/>
                            <a:cs typeface="Times New Roman" panose="02020603050405020304" pitchFamily="18" charset="0"/>
                          </a:rPr>
                          <m:t>𝑼</m:t>
                        </m:r>
                      </m:e>
                      <m:sub>
                        <m:r>
                          <a:rPr lang="en-US" altLang="zh-CN" sz="1600" b="1" i="1" u="none" strike="noStrike" baseline="0" smtClean="0">
                            <a:latin typeface="Cambria Math" panose="02040503050406030204" pitchFamily="18" charset="0"/>
                            <a:cs typeface="Times New Roman" panose="02020603050405020304" pitchFamily="18" charset="0"/>
                          </a:rPr>
                          <m:t>𝒀</m:t>
                        </m:r>
                      </m:sub>
                      <m:sup>
                        <m:r>
                          <a:rPr lang="en-US" altLang="zh-CN" sz="1600" b="1" i="1" u="none" strike="noStrike" baseline="0" smtClean="0">
                            <a:latin typeface="Cambria Math" panose="02040503050406030204" pitchFamily="18" charset="0"/>
                            <a:cs typeface="Times New Roman" panose="02020603050405020304" pitchFamily="18" charset="0"/>
                          </a:rPr>
                          <m:t>𝑵</m:t>
                        </m:r>
                      </m:sup>
                    </m:sSubSup>
                  </m:oMath>
                </a14:m>
                <a:r>
                  <a:rPr lang="en-US" altLang="zh-CN" sz="1600" b="1" i="0" u="none" strike="noStrike" baseline="0" dirty="0">
                    <a:cs typeface="Times New Roman" panose="02020603050405020304" pitchFamily="18" charset="0"/>
                  </a:rPr>
                  <a:t> above, we can find that </a:t>
                </a:r>
                <a14:m>
                  <m:oMath xmlns:m="http://schemas.openxmlformats.org/officeDocument/2006/math">
                    <m:sSub>
                      <m:sSubPr>
                        <m:ctrlPr>
                          <a:rPr lang="en-US" altLang="zh-CN" sz="1600" b="1" i="1" u="none" strike="noStrike" baseline="0" smtClean="0">
                            <a:latin typeface="Cambria Math" panose="02040503050406030204" pitchFamily="18" charset="0"/>
                            <a:cs typeface="Times New Roman" panose="02020603050405020304" pitchFamily="18" charset="0"/>
                          </a:rPr>
                        </m:ctrlPr>
                      </m:sSubPr>
                      <m:e>
                        <m:r>
                          <a:rPr lang="en-US" altLang="zh-CN" sz="1600" b="1" i="1" u="none" strike="noStrike" baseline="0" smtClean="0">
                            <a:latin typeface="Cambria Math" panose="02040503050406030204" pitchFamily="18" charset="0"/>
                            <a:cs typeface="Times New Roman" panose="02020603050405020304" pitchFamily="18" charset="0"/>
                          </a:rPr>
                          <m:t>𝑹</m:t>
                        </m:r>
                      </m:e>
                      <m:sub>
                        <m:r>
                          <a:rPr lang="en-US" altLang="zh-CN" sz="1600" b="1" i="1" u="none" strike="noStrike" baseline="0" smtClean="0">
                            <a:latin typeface="Cambria Math" panose="02040503050406030204" pitchFamily="18" charset="0"/>
                            <a:cs typeface="Times New Roman" panose="02020603050405020304" pitchFamily="18" charset="0"/>
                          </a:rPr>
                          <m:t>𝝈</m:t>
                        </m:r>
                        <m:r>
                          <a:rPr lang="en-US" altLang="zh-CN" sz="1600" b="1" i="1" u="none" strike="noStrike" baseline="0" smtClean="0">
                            <a:latin typeface="Cambria Math" panose="02040503050406030204" pitchFamily="18" charset="0"/>
                            <a:cs typeface="Times New Roman" panose="02020603050405020304" pitchFamily="18" charset="0"/>
                          </a:rPr>
                          <m:t>𝒀</m:t>
                        </m:r>
                      </m:sub>
                    </m:sSub>
                  </m:oMath>
                </a14:m>
                <a:r>
                  <a:rPr lang="en-US" altLang="zh-CN" sz="1600" b="1" i="0" u="none" strike="noStrike" baseline="0" dirty="0">
                    <a:cs typeface="Times New Roman" panose="02020603050405020304" pitchFamily="18" charset="0"/>
                  </a:rPr>
                  <a:t> </a:t>
                </a:r>
                <a:r>
                  <a:rPr lang="en-US" altLang="zh-CN" sz="1600" b="1" dirty="0">
                    <a:cs typeface="Times New Roman" panose="02020603050405020304" pitchFamily="18" charset="0"/>
                  </a:rPr>
                  <a:t>and </a:t>
                </a:r>
                <a14:m>
                  <m:oMath xmlns:m="http://schemas.openxmlformats.org/officeDocument/2006/math">
                    <m:sSub>
                      <m:sSubPr>
                        <m:ctrlPr>
                          <a:rPr lang="en-US" altLang="zh-CN" sz="1600" b="1" i="1" smtClean="0">
                            <a:latin typeface="Cambria Math" panose="02040503050406030204" pitchFamily="18" charset="0"/>
                            <a:cs typeface="Times New Roman" panose="02020603050405020304" pitchFamily="18" charset="0"/>
                          </a:rPr>
                        </m:ctrlPr>
                      </m:sSubPr>
                      <m:e>
                        <m:r>
                          <a:rPr lang="en-US" altLang="zh-CN" sz="1600" b="1" i="1" smtClean="0">
                            <a:latin typeface="Cambria Math" panose="02040503050406030204" pitchFamily="18" charset="0"/>
                            <a:cs typeface="Times New Roman" panose="02020603050405020304" pitchFamily="18" charset="0"/>
                          </a:rPr>
                          <m:t>𝑹</m:t>
                        </m:r>
                      </m:e>
                      <m:sub>
                        <m:r>
                          <a:rPr lang="en-US" altLang="zh-CN" sz="1600" b="1" i="1" smtClean="0">
                            <a:latin typeface="Cambria Math" panose="02040503050406030204" pitchFamily="18" charset="0"/>
                            <a:cs typeface="Times New Roman" panose="02020603050405020304" pitchFamily="18" charset="0"/>
                          </a:rPr>
                          <m:t>𝝎</m:t>
                        </m:r>
                        <m:r>
                          <m:rPr>
                            <m:sty m:val="p"/>
                          </m:rPr>
                          <a:rPr lang="en-US" altLang="zh-CN" sz="1600" b="1" i="1" smtClean="0">
                            <a:latin typeface="Cambria Math" panose="02040503050406030204" pitchFamily="18" charset="0"/>
                            <a:cs typeface="Times New Roman" panose="02020603050405020304" pitchFamily="18" charset="0"/>
                          </a:rPr>
                          <m:t>Y</m:t>
                        </m:r>
                      </m:sub>
                    </m:sSub>
                  </m:oMath>
                </a14:m>
                <a:r>
                  <a:rPr lang="en-US" altLang="zh-CN" sz="1600" b="1" i="0" u="none" strike="noStrike" baseline="0" dirty="0">
                    <a:cs typeface="Times New Roman" panose="02020603050405020304" pitchFamily="18" charset="0"/>
                  </a:rPr>
                  <a:t> have a linear correlation:</a:t>
                </a:r>
                <a:endParaRPr lang="zh-CN" altLang="en-US" sz="1600" dirty="0"/>
              </a:p>
            </p:txBody>
          </p:sp>
        </mc:Choice>
        <mc:Fallback xmlns="">
          <p:sp>
            <p:nvSpPr>
              <p:cNvPr id="91" name="文本框 90">
                <a:extLst>
                  <a:ext uri="{FF2B5EF4-FFF2-40B4-BE49-F238E27FC236}">
                    <a16:creationId xmlns:a16="http://schemas.microsoft.com/office/drawing/2014/main" id="{D5F061E3-2287-4888-B35F-A17F97F9E5D2}"/>
                  </a:ext>
                </a:extLst>
              </p:cNvPr>
              <p:cNvSpPr txBox="1">
                <a:spLocks noRot="1" noChangeAspect="1" noMove="1" noResize="1" noEditPoints="1" noAdjustHandles="1" noChangeArrowheads="1" noChangeShapeType="1" noTextEdit="1"/>
              </p:cNvSpPr>
              <p:nvPr/>
            </p:nvSpPr>
            <p:spPr>
              <a:xfrm>
                <a:off x="2881456" y="1233886"/>
                <a:ext cx="5700298" cy="621580"/>
              </a:xfrm>
              <a:prstGeom prst="rect">
                <a:avLst/>
              </a:prstGeom>
              <a:blipFill>
                <a:blip r:embed="rId7"/>
                <a:stretch>
                  <a:fillRect r="-535" b="-8824"/>
                </a:stretch>
              </a:blipFill>
            </p:spPr>
            <p:txBody>
              <a:bodyPr/>
              <a:lstStyle/>
              <a:p>
                <a:r>
                  <a:rPr lang="zh-CN" altLang="en-US">
                    <a:noFill/>
                  </a:rPr>
                  <a:t> </a:t>
                </a:r>
              </a:p>
            </p:txBody>
          </p:sp>
        </mc:Fallback>
      </mc:AlternateContent>
      <p:sp>
        <p:nvSpPr>
          <p:cNvPr id="93" name="文本框 160">
            <a:extLst>
              <a:ext uri="{FF2B5EF4-FFF2-40B4-BE49-F238E27FC236}">
                <a16:creationId xmlns:a16="http://schemas.microsoft.com/office/drawing/2014/main" id="{C9EDA9F7-D244-429E-81E9-3FF4055FAF66}"/>
              </a:ext>
            </a:extLst>
          </p:cNvPr>
          <p:cNvSpPr txBox="1"/>
          <p:nvPr/>
        </p:nvSpPr>
        <p:spPr>
          <a:xfrm>
            <a:off x="585061" y="131755"/>
            <a:ext cx="5123408"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2000" b="1" dirty="0" err="1">
                <a:solidFill>
                  <a:srgbClr val="7F0069"/>
                </a:solidFill>
                <a:latin typeface="+mj-ea"/>
                <a:ea typeface="+mj-ea"/>
              </a:rPr>
              <a:t>Hyperonic</a:t>
            </a:r>
            <a:r>
              <a:rPr lang="en-US" altLang="zh-CN" sz="2000" b="1" dirty="0">
                <a:solidFill>
                  <a:srgbClr val="7F0069"/>
                </a:solidFill>
                <a:latin typeface="+mj-ea"/>
                <a:ea typeface="+mj-ea"/>
              </a:rPr>
              <a:t> star from RMF model</a:t>
            </a:r>
            <a:endParaRPr lang="zh-CN" altLang="en-US" sz="2000" b="1" dirty="0">
              <a:latin typeface="+mj-ea"/>
              <a:ea typeface="+mj-ea"/>
            </a:endParaRPr>
          </a:p>
        </p:txBody>
      </p:sp>
      <p:sp>
        <p:nvSpPr>
          <p:cNvPr id="95" name="文本框 94">
            <a:extLst>
              <a:ext uri="{FF2B5EF4-FFF2-40B4-BE49-F238E27FC236}">
                <a16:creationId xmlns:a16="http://schemas.microsoft.com/office/drawing/2014/main" id="{BB73DEFB-D6D9-45B4-8227-87BA640FE461}"/>
              </a:ext>
            </a:extLst>
          </p:cNvPr>
          <p:cNvSpPr txBox="1"/>
          <p:nvPr/>
        </p:nvSpPr>
        <p:spPr>
          <a:xfrm>
            <a:off x="6843486" y="4728247"/>
            <a:ext cx="801914" cy="369332"/>
          </a:xfrm>
          <a:prstGeom prst="rect">
            <a:avLst/>
          </a:prstGeom>
          <a:noFill/>
        </p:spPr>
        <p:txBody>
          <a:bodyPr wrap="square">
            <a:spAutoFit/>
          </a:bodyPr>
          <a:lstStyle/>
          <a:p>
            <a:r>
              <a:rPr lang="en-US" altLang="zh-CN" sz="1800" b="1" dirty="0">
                <a:latin typeface="+mn-ea"/>
                <a:cs typeface="Times New Roman" panose="02020603050405020304" pitchFamily="18" charset="0"/>
              </a:rPr>
              <a:t>TM1</a:t>
            </a:r>
            <a:endParaRPr lang="zh-CN" altLang="en-US" dirty="0"/>
          </a:p>
        </p:txBody>
      </p:sp>
      <p:grpSp>
        <p:nvGrpSpPr>
          <p:cNvPr id="4" name="组合 3">
            <a:extLst>
              <a:ext uri="{FF2B5EF4-FFF2-40B4-BE49-F238E27FC236}">
                <a16:creationId xmlns:a16="http://schemas.microsoft.com/office/drawing/2014/main" id="{8B07161F-534F-428C-9113-CA0A8282F240}"/>
              </a:ext>
            </a:extLst>
          </p:cNvPr>
          <p:cNvGrpSpPr/>
          <p:nvPr/>
        </p:nvGrpSpPr>
        <p:grpSpPr>
          <a:xfrm>
            <a:off x="297246" y="1010185"/>
            <a:ext cx="2849519" cy="336776"/>
            <a:chOff x="0" y="1137541"/>
            <a:chExt cx="2718139" cy="264648"/>
          </a:xfrm>
        </p:grpSpPr>
        <p:pic>
          <p:nvPicPr>
            <p:cNvPr id="81" name="图片 80">
              <a:extLst>
                <a:ext uri="{FF2B5EF4-FFF2-40B4-BE49-F238E27FC236}">
                  <a16:creationId xmlns:a16="http://schemas.microsoft.com/office/drawing/2014/main" id="{8EF69DF6-7F7E-411B-AAD9-2E374964C97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75344"/>
            <a:stretch/>
          </p:blipFill>
          <p:spPr>
            <a:xfrm>
              <a:off x="0" y="1137541"/>
              <a:ext cx="2718139" cy="263077"/>
            </a:xfrm>
            <a:prstGeom prst="rect">
              <a:avLst/>
            </a:prstGeom>
          </p:spPr>
        </p:pic>
        <p:sp>
          <p:nvSpPr>
            <p:cNvPr id="3" name="矩形 2">
              <a:extLst>
                <a:ext uri="{FF2B5EF4-FFF2-40B4-BE49-F238E27FC236}">
                  <a16:creationId xmlns:a16="http://schemas.microsoft.com/office/drawing/2014/main" id="{CBDCE31A-A6D8-4B9F-9318-243C2B124F31}"/>
                </a:ext>
              </a:extLst>
            </p:cNvPr>
            <p:cNvSpPr/>
            <p:nvPr/>
          </p:nvSpPr>
          <p:spPr>
            <a:xfrm>
              <a:off x="277715" y="1170062"/>
              <a:ext cx="1462812" cy="2321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文本框 55">
            <a:extLst>
              <a:ext uri="{FF2B5EF4-FFF2-40B4-BE49-F238E27FC236}">
                <a16:creationId xmlns:a16="http://schemas.microsoft.com/office/drawing/2014/main" id="{B3AD93B7-F75A-4E43-9BEB-28A975B02EAD}"/>
              </a:ext>
            </a:extLst>
          </p:cNvPr>
          <p:cNvSpPr txBox="1"/>
          <p:nvPr/>
        </p:nvSpPr>
        <p:spPr>
          <a:xfrm>
            <a:off x="411582" y="1404220"/>
            <a:ext cx="1636411" cy="369332"/>
          </a:xfrm>
          <a:prstGeom prst="rect">
            <a:avLst/>
          </a:prstGeom>
          <a:noFill/>
        </p:spPr>
        <p:txBody>
          <a:bodyPr wrap="square">
            <a:spAutoFit/>
          </a:bodyPr>
          <a:lstStyle/>
          <a:p>
            <a:r>
              <a:rPr lang="en-US" altLang="zh-CN" sz="1800" b="1" i="0" u="none" strike="noStrike" baseline="0" dirty="0">
                <a:cs typeface="Times New Roman" panose="02020603050405020304" pitchFamily="18" charset="0"/>
              </a:rPr>
              <a:t>Coupling ratio</a:t>
            </a:r>
            <a:r>
              <a:rPr lang="en-US" altLang="zh-CN" b="1" dirty="0">
                <a:cs typeface="Times New Roman" panose="02020603050405020304" pitchFamily="18" charset="0"/>
              </a:rPr>
              <a:t>:</a:t>
            </a:r>
            <a:endParaRPr lang="zh-CN" altLang="en-US" dirty="0"/>
          </a:p>
        </p:txBody>
      </p:sp>
      <p:pic>
        <p:nvPicPr>
          <p:cNvPr id="8" name="图片 7">
            <a:extLst>
              <a:ext uri="{FF2B5EF4-FFF2-40B4-BE49-F238E27FC236}">
                <a16:creationId xmlns:a16="http://schemas.microsoft.com/office/drawing/2014/main" id="{D90FFC61-EED6-42B1-A926-2F7D8282F63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1304" y="1765133"/>
            <a:ext cx="1533516" cy="838257"/>
          </a:xfrm>
          <a:prstGeom prst="rect">
            <a:avLst/>
          </a:prstGeom>
        </p:spPr>
      </p:pic>
      <p:grpSp>
        <p:nvGrpSpPr>
          <p:cNvPr id="44" name="组合 43">
            <a:extLst>
              <a:ext uri="{FF2B5EF4-FFF2-40B4-BE49-F238E27FC236}">
                <a16:creationId xmlns:a16="http://schemas.microsoft.com/office/drawing/2014/main" id="{BE1EA268-72C9-42A8-B9D2-1CC7B61276C7}"/>
              </a:ext>
            </a:extLst>
          </p:cNvPr>
          <p:cNvGrpSpPr/>
          <p:nvPr/>
        </p:nvGrpSpPr>
        <p:grpSpPr>
          <a:xfrm>
            <a:off x="3982985" y="1799113"/>
            <a:ext cx="3838043" cy="770295"/>
            <a:chOff x="1947708" y="1399589"/>
            <a:chExt cx="5015621" cy="1082340"/>
          </a:xfrm>
        </p:grpSpPr>
        <p:grpSp>
          <p:nvGrpSpPr>
            <p:cNvPr id="45" name="组合 44">
              <a:extLst>
                <a:ext uri="{FF2B5EF4-FFF2-40B4-BE49-F238E27FC236}">
                  <a16:creationId xmlns:a16="http://schemas.microsoft.com/office/drawing/2014/main" id="{5989D955-25DE-4EDB-A9F4-9A00B40FBBEA}"/>
                </a:ext>
              </a:extLst>
            </p:cNvPr>
            <p:cNvGrpSpPr/>
            <p:nvPr/>
          </p:nvGrpSpPr>
          <p:grpSpPr>
            <a:xfrm>
              <a:off x="1947708" y="1426680"/>
              <a:ext cx="1607872" cy="1055249"/>
              <a:chOff x="976600" y="2860402"/>
              <a:chExt cx="1607872" cy="1055249"/>
            </a:xfrm>
          </p:grpSpPr>
          <p:pic>
            <p:nvPicPr>
              <p:cNvPr id="58" name="图片 57">
                <a:extLst>
                  <a:ext uri="{FF2B5EF4-FFF2-40B4-BE49-F238E27FC236}">
                    <a16:creationId xmlns:a16="http://schemas.microsoft.com/office/drawing/2014/main" id="{61D2D73A-11DB-443A-B049-1C7F190140A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2297" r="71352" b="83345"/>
              <a:stretch>
                <a:fillRect/>
              </a:stretch>
            </p:blipFill>
            <p:spPr>
              <a:xfrm>
                <a:off x="1056380" y="2860402"/>
                <a:ext cx="1528092" cy="282401"/>
              </a:xfrm>
              <a:prstGeom prst="rect">
                <a:avLst/>
              </a:prstGeom>
            </p:spPr>
          </p:pic>
          <p:pic>
            <p:nvPicPr>
              <p:cNvPr id="59" name="图片 58">
                <a:extLst>
                  <a:ext uri="{FF2B5EF4-FFF2-40B4-BE49-F238E27FC236}">
                    <a16:creationId xmlns:a16="http://schemas.microsoft.com/office/drawing/2014/main" id="{E85D0330-6113-44E6-A2A3-B79081C030A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8202" t="2297" r="44339" b="83627"/>
              <a:stretch>
                <a:fillRect/>
              </a:stretch>
            </p:blipFill>
            <p:spPr>
              <a:xfrm>
                <a:off x="976601" y="3221290"/>
                <a:ext cx="1464737" cy="276848"/>
              </a:xfrm>
              <a:prstGeom prst="rect">
                <a:avLst/>
              </a:prstGeom>
            </p:spPr>
          </p:pic>
          <p:pic>
            <p:nvPicPr>
              <p:cNvPr id="60" name="图片 59">
                <a:extLst>
                  <a:ext uri="{FF2B5EF4-FFF2-40B4-BE49-F238E27FC236}">
                    <a16:creationId xmlns:a16="http://schemas.microsoft.com/office/drawing/2014/main" id="{A094E861-0E34-4BF2-994D-9F8A166F963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63034" t="972" r="8319" b="82034"/>
              <a:stretch>
                <a:fillRect/>
              </a:stretch>
            </p:blipFill>
            <p:spPr>
              <a:xfrm>
                <a:off x="976600" y="3581400"/>
                <a:ext cx="1528092" cy="334251"/>
              </a:xfrm>
              <a:prstGeom prst="rect">
                <a:avLst/>
              </a:prstGeom>
            </p:spPr>
          </p:pic>
        </p:grpSp>
        <p:grpSp>
          <p:nvGrpSpPr>
            <p:cNvPr id="46" name="组合 45">
              <a:extLst>
                <a:ext uri="{FF2B5EF4-FFF2-40B4-BE49-F238E27FC236}">
                  <a16:creationId xmlns:a16="http://schemas.microsoft.com/office/drawing/2014/main" id="{D34A051F-7D88-4895-8E8F-7FA80722DD8D}"/>
                </a:ext>
              </a:extLst>
            </p:cNvPr>
            <p:cNvGrpSpPr/>
            <p:nvPr/>
          </p:nvGrpSpPr>
          <p:grpSpPr>
            <a:xfrm>
              <a:off x="4134211" y="1399589"/>
              <a:ext cx="2829118" cy="1047248"/>
              <a:chOff x="4213425" y="3633258"/>
              <a:chExt cx="2829118" cy="1047248"/>
            </a:xfrm>
          </p:grpSpPr>
          <p:pic>
            <p:nvPicPr>
              <p:cNvPr id="48" name="图片 47">
                <a:extLst>
                  <a:ext uri="{FF2B5EF4-FFF2-40B4-BE49-F238E27FC236}">
                    <a16:creationId xmlns:a16="http://schemas.microsoft.com/office/drawing/2014/main" id="{BEC424B8-D200-4D76-9491-35877CC1EE3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2390" t="33985" r="25377" b="50519"/>
              <a:stretch>
                <a:fillRect/>
              </a:stretch>
            </p:blipFill>
            <p:spPr>
              <a:xfrm>
                <a:off x="4213425" y="3633258"/>
                <a:ext cx="2786159" cy="304800"/>
              </a:xfrm>
              <a:prstGeom prst="rect">
                <a:avLst/>
              </a:prstGeom>
            </p:spPr>
          </p:pic>
          <p:pic>
            <p:nvPicPr>
              <p:cNvPr id="53" name="图片 52">
                <a:extLst>
                  <a:ext uri="{FF2B5EF4-FFF2-40B4-BE49-F238E27FC236}">
                    <a16:creationId xmlns:a16="http://schemas.microsoft.com/office/drawing/2014/main" id="{68A51FD9-A68F-4365-9F3C-200E1481234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2867" t="57480" r="24901" b="27024"/>
              <a:stretch>
                <a:fillRect/>
              </a:stretch>
            </p:blipFill>
            <p:spPr>
              <a:xfrm>
                <a:off x="4213426" y="4015587"/>
                <a:ext cx="2786159" cy="304800"/>
              </a:xfrm>
              <a:prstGeom prst="rect">
                <a:avLst/>
              </a:prstGeom>
            </p:spPr>
          </p:pic>
          <p:pic>
            <p:nvPicPr>
              <p:cNvPr id="57" name="图片 56">
                <a:extLst>
                  <a:ext uri="{FF2B5EF4-FFF2-40B4-BE49-F238E27FC236}">
                    <a16:creationId xmlns:a16="http://schemas.microsoft.com/office/drawing/2014/main" id="{B7838BA3-D759-44A2-8955-0E387BEB261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3212" t="79320" r="24556" b="5184"/>
              <a:stretch>
                <a:fillRect/>
              </a:stretch>
            </p:blipFill>
            <p:spPr>
              <a:xfrm>
                <a:off x="4256384" y="4375706"/>
                <a:ext cx="2786159" cy="304800"/>
              </a:xfrm>
              <a:prstGeom prst="rect">
                <a:avLst/>
              </a:prstGeom>
            </p:spPr>
          </p:pic>
        </p:grpSp>
        <p:sp>
          <p:nvSpPr>
            <p:cNvPr id="47" name="箭头: 右 46">
              <a:extLst>
                <a:ext uri="{FF2B5EF4-FFF2-40B4-BE49-F238E27FC236}">
                  <a16:creationId xmlns:a16="http://schemas.microsoft.com/office/drawing/2014/main" id="{2E594D14-0060-40DA-A32C-C610A56F1542}"/>
                </a:ext>
              </a:extLst>
            </p:cNvPr>
            <p:cNvSpPr/>
            <p:nvPr/>
          </p:nvSpPr>
          <p:spPr>
            <a:xfrm>
              <a:off x="3708763" y="1782013"/>
              <a:ext cx="272266" cy="282401"/>
            </a:xfrm>
            <a:prstGeom prst="rightArrow">
              <a:avLst/>
            </a:prstGeom>
            <a:noFill/>
            <a:ln w="28575">
              <a:solidFill>
                <a:srgbClr val="4242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373199"/>
            <a:ext cx="9144000" cy="553998"/>
            <a:chOff x="1082318" y="405860"/>
            <a:chExt cx="9985301" cy="738663"/>
          </a:xfrm>
        </p:grpSpPr>
        <p:sp>
          <p:nvSpPr>
            <p:cNvPr id="4" name="文本框 73"/>
            <p:cNvSpPr txBox="1"/>
            <p:nvPr/>
          </p:nvSpPr>
          <p:spPr>
            <a:xfrm>
              <a:off x="4993565" y="405860"/>
              <a:ext cx="2162807" cy="73866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zh-CN" sz="3000" b="1" dirty="0">
                  <a:solidFill>
                    <a:srgbClr val="7F0069"/>
                  </a:solidFill>
                  <a:latin typeface="Verdana" panose="020B0604030504040204" pitchFamily="34" charset="0"/>
                  <a:ea typeface="Verdana" panose="020B0604030504040204" pitchFamily="34" charset="0"/>
                </a:rPr>
                <a:t>Outline</a:t>
              </a:r>
              <a:endParaRPr lang="zh-CN" altLang="en-US" sz="3000" b="1" dirty="0">
                <a:solidFill>
                  <a:srgbClr val="7F0069"/>
                </a:solidFill>
                <a:latin typeface="Verdana" panose="020B0604030504040204" pitchFamily="34" charset="0"/>
                <a:ea typeface="微软雅黑" panose="020B0503020204020204" pitchFamily="34" charset="-122"/>
              </a:endParaRPr>
            </a:p>
          </p:txBody>
        </p:sp>
        <p:cxnSp>
          <p:nvCxnSpPr>
            <p:cNvPr id="6" name="直接连接符 5"/>
            <p:cNvCxnSpPr/>
            <p:nvPr/>
          </p:nvCxnSpPr>
          <p:spPr>
            <a:xfrm>
              <a:off x="7002175" y="816889"/>
              <a:ext cx="4065444" cy="0"/>
            </a:xfrm>
            <a:prstGeom prst="line">
              <a:avLst/>
            </a:prstGeom>
            <a:ln w="57150">
              <a:solidFill>
                <a:srgbClr val="7F0069"/>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082318" y="816889"/>
              <a:ext cx="4049594" cy="0"/>
            </a:xfrm>
            <a:prstGeom prst="line">
              <a:avLst/>
            </a:prstGeom>
            <a:ln w="66675">
              <a:solidFill>
                <a:srgbClr val="7F0069"/>
              </a:solidFill>
            </a:ln>
          </p:spPr>
          <p:style>
            <a:lnRef idx="1">
              <a:schemeClr val="accent1"/>
            </a:lnRef>
            <a:fillRef idx="0">
              <a:schemeClr val="accent1"/>
            </a:fillRef>
            <a:effectRef idx="0">
              <a:schemeClr val="accent1"/>
            </a:effectRef>
            <a:fontRef idx="minor">
              <a:schemeClr val="tx1"/>
            </a:fontRef>
          </p:style>
        </p:cxnSp>
      </p:grpSp>
      <p:sp>
        <p:nvSpPr>
          <p:cNvPr id="16" name="灯片编号占位符 151">
            <a:extLst>
              <a:ext uri="{FF2B5EF4-FFF2-40B4-BE49-F238E27FC236}">
                <a16:creationId xmlns:a16="http://schemas.microsoft.com/office/drawing/2014/main" id="{9C085908-73D8-4041-813A-E2CDFC91698D}"/>
              </a:ext>
            </a:extLst>
          </p:cNvPr>
          <p:cNvSpPr>
            <a:spLocks noGrp="1"/>
          </p:cNvSpPr>
          <p:nvPr>
            <p:ph type="sldNum" sz="quarter" idx="12"/>
          </p:nvPr>
        </p:nvSpPr>
        <p:spPr>
          <a:xfrm>
            <a:off x="8556171" y="6416315"/>
            <a:ext cx="471537" cy="365125"/>
          </a:xfrm>
        </p:spPr>
        <p:txBody>
          <a:bodyPr/>
          <a:lstStyle/>
          <a:p>
            <a:fld id="{565CE74E-AB26-4998-AD42-012C4C1AD076}" type="slidenum">
              <a:rPr lang="zh-CN" altLang="en-US" sz="1400" b="1" smtClean="0">
                <a:latin typeface="Verdana" panose="020B0604030504040204" pitchFamily="34" charset="0"/>
              </a:rPr>
              <a:t>18</a:t>
            </a:fld>
            <a:endParaRPr lang="zh-CN" altLang="en-US" sz="1400" b="1" dirty="0">
              <a:latin typeface="Verdana" panose="020B0604030504040204" pitchFamily="34" charset="0"/>
            </a:endParaRPr>
          </a:p>
        </p:txBody>
      </p:sp>
      <p:cxnSp>
        <p:nvCxnSpPr>
          <p:cNvPr id="17" name="直接连接符 16">
            <a:extLst>
              <a:ext uri="{FF2B5EF4-FFF2-40B4-BE49-F238E27FC236}">
                <a16:creationId xmlns:a16="http://schemas.microsoft.com/office/drawing/2014/main" id="{0B264613-B105-4E8D-A2A1-512DED319D38}"/>
              </a:ext>
            </a:extLst>
          </p:cNvPr>
          <p:cNvCxnSpPr/>
          <p:nvPr/>
        </p:nvCxnSpPr>
        <p:spPr>
          <a:xfrm>
            <a:off x="0" y="6456073"/>
            <a:ext cx="9144000" cy="0"/>
          </a:xfrm>
          <a:prstGeom prst="line">
            <a:avLst/>
          </a:prstGeom>
          <a:ln w="38100">
            <a:solidFill>
              <a:srgbClr val="7F006B"/>
            </a:solidFill>
          </a:ln>
        </p:spPr>
        <p:style>
          <a:lnRef idx="1">
            <a:schemeClr val="accent1"/>
          </a:lnRef>
          <a:fillRef idx="0">
            <a:schemeClr val="accent1"/>
          </a:fillRef>
          <a:effectRef idx="0">
            <a:schemeClr val="accent1"/>
          </a:effectRef>
          <a:fontRef idx="minor">
            <a:schemeClr val="tx1"/>
          </a:fontRef>
        </p:style>
      </p:cxnSp>
      <p:sp>
        <p:nvSpPr>
          <p:cNvPr id="18" name="日期占位符 163">
            <a:extLst>
              <a:ext uri="{FF2B5EF4-FFF2-40B4-BE49-F238E27FC236}">
                <a16:creationId xmlns:a16="http://schemas.microsoft.com/office/drawing/2014/main" id="{CA347555-53D8-4BFC-8B4E-5C906A07FDD7}"/>
              </a:ext>
            </a:extLst>
          </p:cNvPr>
          <p:cNvSpPr>
            <a:spLocks noGrp="1"/>
          </p:cNvSpPr>
          <p:nvPr>
            <p:ph type="dt" sz="half" idx="10"/>
          </p:nvPr>
        </p:nvSpPr>
        <p:spPr>
          <a:xfrm>
            <a:off x="122973" y="6436194"/>
            <a:ext cx="1616663" cy="365125"/>
          </a:xfrm>
        </p:spPr>
        <p:txBody>
          <a:bodyPr/>
          <a:lstStyle/>
          <a:p>
            <a:fld id="{772684DA-91FE-4AC2-B455-56747F4DA0E1}" type="datetime1">
              <a:rPr lang="zh-CN" altLang="en-US" sz="1600" b="1" smtClean="0">
                <a:solidFill>
                  <a:srgbClr val="7F006B"/>
                </a:solidFill>
                <a:latin typeface="Verdana" panose="020B0604030504040204" pitchFamily="34" charset="0"/>
              </a:rPr>
              <a:t>2023/9/24</a:t>
            </a:fld>
            <a:endParaRPr lang="zh-CN" altLang="en-US" sz="1600" b="1" dirty="0">
              <a:solidFill>
                <a:srgbClr val="7F006B"/>
              </a:solidFill>
              <a:latin typeface="Verdana" panose="020B0604030504040204" pitchFamily="34" charset="0"/>
            </a:endParaRPr>
          </a:p>
        </p:txBody>
      </p:sp>
      <p:sp>
        <p:nvSpPr>
          <p:cNvPr id="19" name="页脚占位符 164">
            <a:extLst>
              <a:ext uri="{FF2B5EF4-FFF2-40B4-BE49-F238E27FC236}">
                <a16:creationId xmlns:a16="http://schemas.microsoft.com/office/drawing/2014/main" id="{0F86FE00-C519-4FC2-A444-5A0AEB35D8FE}"/>
              </a:ext>
            </a:extLst>
          </p:cNvPr>
          <p:cNvSpPr>
            <a:spLocks noGrp="1"/>
          </p:cNvSpPr>
          <p:nvPr>
            <p:ph type="ftr" sz="quarter" idx="11"/>
          </p:nvPr>
        </p:nvSpPr>
        <p:spPr>
          <a:xfrm>
            <a:off x="3028950" y="6416315"/>
            <a:ext cx="3086100" cy="365125"/>
          </a:xfrm>
        </p:spPr>
        <p:txBody>
          <a:bodyPr/>
          <a:lstStyle/>
          <a:p>
            <a:r>
              <a:rPr lang="en-US" altLang="zh-CN" sz="1600" b="1" dirty="0" err="1">
                <a:solidFill>
                  <a:srgbClr val="7F006B"/>
                </a:solidFill>
                <a:latin typeface="Verdana" panose="020B0604030504040204" pitchFamily="34" charset="0"/>
                <a:ea typeface="Verdana" panose="020B0604030504040204" pitchFamily="34" charset="0"/>
              </a:rPr>
              <a:t>Kaixuan</a:t>
            </a:r>
            <a:r>
              <a:rPr lang="en-US" altLang="zh-CN" sz="1600" b="1" dirty="0">
                <a:solidFill>
                  <a:srgbClr val="7F006B"/>
                </a:solidFill>
                <a:latin typeface="Verdana" panose="020B0604030504040204" pitchFamily="34" charset="0"/>
                <a:ea typeface="Verdana" panose="020B0604030504040204" pitchFamily="34" charset="0"/>
              </a:rPr>
              <a:t> Huang</a:t>
            </a:r>
            <a:endParaRPr lang="zh-CN" altLang="en-US" sz="1600" b="1" dirty="0">
              <a:solidFill>
                <a:srgbClr val="7F006B"/>
              </a:solidFill>
              <a:latin typeface="Verdana" panose="020B0604030504040204" pitchFamily="34" charset="0"/>
            </a:endParaRPr>
          </a:p>
        </p:txBody>
      </p:sp>
      <p:sp>
        <p:nvSpPr>
          <p:cNvPr id="13" name="文本框 41">
            <a:extLst>
              <a:ext uri="{FF2B5EF4-FFF2-40B4-BE49-F238E27FC236}">
                <a16:creationId xmlns:a16="http://schemas.microsoft.com/office/drawing/2014/main" id="{76CCCE52-658B-4CAA-99D9-D0F3527084EB}"/>
              </a:ext>
            </a:extLst>
          </p:cNvPr>
          <p:cNvSpPr txBox="1"/>
          <p:nvPr/>
        </p:nvSpPr>
        <p:spPr>
          <a:xfrm>
            <a:off x="461889" y="1377605"/>
            <a:ext cx="8477532" cy="41443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lnSpc>
                <a:spcPct val="135000"/>
              </a:lnSpc>
              <a:spcBef>
                <a:spcPts val="2000"/>
              </a:spcBef>
              <a:buFont typeface="Wingdings" panose="05000000000000000000" pitchFamily="2" charset="2"/>
              <a:buChar char="p"/>
            </a:pPr>
            <a:r>
              <a:rPr lang="en-US" altLang="zh-CN" sz="2200" b="1" dirty="0">
                <a:solidFill>
                  <a:schemeClr val="tx1">
                    <a:lumMod val="50000"/>
                    <a:lumOff val="50000"/>
                  </a:schemeClr>
                </a:solidFill>
                <a:latin typeface="Verdana" panose="020B0604030504040204" pitchFamily="34" charset="0"/>
                <a:ea typeface="Verdana" panose="020B0604030504040204" pitchFamily="34" charset="0"/>
              </a:rPr>
              <a:t>Introduction</a:t>
            </a:r>
          </a:p>
          <a:p>
            <a:pPr marL="342900" indent="-342900" algn="just">
              <a:lnSpc>
                <a:spcPct val="135000"/>
              </a:lnSpc>
              <a:spcBef>
                <a:spcPts val="2000"/>
              </a:spcBef>
              <a:buFont typeface="Wingdings" panose="05000000000000000000" pitchFamily="2" charset="2"/>
              <a:buChar char="p"/>
            </a:pPr>
            <a:r>
              <a:rPr lang="en-US" altLang="zh-CN" sz="2200" b="1" dirty="0">
                <a:solidFill>
                  <a:schemeClr val="tx1">
                    <a:lumMod val="50000"/>
                    <a:lumOff val="50000"/>
                  </a:schemeClr>
                </a:solidFill>
                <a:latin typeface="Verdana" panose="020B0604030504040204" pitchFamily="34" charset="0"/>
                <a:ea typeface="Verdana" panose="020B0604030504040204" pitchFamily="34" charset="0"/>
                <a:cs typeface="Times New Roman" panose="02020603050405020304" pitchFamily="18" charset="0"/>
              </a:rPr>
              <a:t>Density-dependent relativistic mean-field model </a:t>
            </a:r>
          </a:p>
          <a:p>
            <a:pPr marL="342900" indent="-342900" algn="just">
              <a:lnSpc>
                <a:spcPct val="135000"/>
              </a:lnSpc>
              <a:spcBef>
                <a:spcPts val="2000"/>
              </a:spcBef>
              <a:buFont typeface="Wingdings" panose="05000000000000000000" pitchFamily="2" charset="2"/>
              <a:buChar char="p"/>
            </a:pPr>
            <a:r>
              <a:rPr lang="en-US" altLang="zh-CN" sz="2200" b="1" dirty="0">
                <a:solidFill>
                  <a:schemeClr val="tx1">
                    <a:lumMod val="50000"/>
                    <a:lumOff val="50000"/>
                  </a:schemeClr>
                </a:solidFill>
                <a:latin typeface="Verdana" panose="020B0604030504040204" pitchFamily="34" charset="0"/>
                <a:ea typeface="Verdana" panose="020B0604030504040204" pitchFamily="34" charset="0"/>
                <a:cs typeface="Times New Roman" panose="02020603050405020304" pitchFamily="18" charset="0"/>
              </a:rPr>
              <a:t>Massive neutron star from DDRMF model</a:t>
            </a:r>
          </a:p>
          <a:p>
            <a:pPr marL="342900" indent="-342900" algn="just">
              <a:lnSpc>
                <a:spcPct val="135000"/>
              </a:lnSpc>
              <a:spcBef>
                <a:spcPts val="2000"/>
              </a:spcBef>
              <a:buFont typeface="Wingdings" panose="05000000000000000000" pitchFamily="2" charset="2"/>
              <a:buChar char="p"/>
            </a:pPr>
            <a:r>
              <a:rPr lang="en-US" altLang="zh-CN" sz="2200" b="1" dirty="0" err="1">
                <a:solidFill>
                  <a:schemeClr val="tx1">
                    <a:lumMod val="50000"/>
                    <a:lumOff val="50000"/>
                  </a:schemeClr>
                </a:solidFill>
                <a:latin typeface="Verdana" panose="020B0604030504040204" pitchFamily="34" charset="0"/>
                <a:ea typeface="Verdana" panose="020B0604030504040204" pitchFamily="34" charset="0"/>
                <a:cs typeface="Times New Roman" panose="02020603050405020304" pitchFamily="18" charset="0"/>
              </a:rPr>
              <a:t>Hyperonic</a:t>
            </a:r>
            <a:r>
              <a:rPr lang="en-US" altLang="zh-CN" sz="2200" b="1" dirty="0">
                <a:solidFill>
                  <a:schemeClr val="tx1">
                    <a:lumMod val="50000"/>
                    <a:lumOff val="50000"/>
                  </a:schemeClr>
                </a:solidFill>
                <a:latin typeface="Verdana" panose="020B0604030504040204" pitchFamily="34" charset="0"/>
                <a:ea typeface="Verdana" panose="020B0604030504040204" pitchFamily="34" charset="0"/>
                <a:cs typeface="Times New Roman" panose="02020603050405020304" pitchFamily="18" charset="0"/>
              </a:rPr>
              <a:t> star from RMF model</a:t>
            </a:r>
          </a:p>
          <a:p>
            <a:pPr marL="342900" indent="-342900" algn="just">
              <a:lnSpc>
                <a:spcPct val="135000"/>
              </a:lnSpc>
              <a:spcBef>
                <a:spcPts val="2000"/>
              </a:spcBef>
              <a:buFont typeface="Wingdings" panose="05000000000000000000" pitchFamily="2" charset="2"/>
              <a:buChar char="p"/>
            </a:pPr>
            <a:r>
              <a:rPr lang="en-US" altLang="zh-CN" sz="2400" b="1" dirty="0">
                <a:solidFill>
                  <a:srgbClr val="7E006A"/>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Times New Roman" panose="02020603050405020304" pitchFamily="18" charset="0"/>
              </a:rPr>
              <a:t>Light neutron star from </a:t>
            </a:r>
            <a:r>
              <a:rPr lang="en-US" altLang="zh-CN" sz="2400" b="1" dirty="0">
                <a:solidFill>
                  <a:srgbClr val="7E006A"/>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DDRMF model  </a:t>
            </a:r>
          </a:p>
          <a:p>
            <a:pPr marL="342900" indent="-342900" algn="just">
              <a:lnSpc>
                <a:spcPct val="135000"/>
              </a:lnSpc>
              <a:spcBef>
                <a:spcPts val="2000"/>
              </a:spcBef>
              <a:buFont typeface="Wingdings" panose="05000000000000000000" pitchFamily="2" charset="2"/>
              <a:buChar char="p"/>
            </a:pPr>
            <a:r>
              <a:rPr lang="en-US" altLang="zh-CN" sz="2200" b="1" dirty="0">
                <a:solidFill>
                  <a:schemeClr val="tx1">
                    <a:lumMod val="50000"/>
                    <a:lumOff val="50000"/>
                  </a:schemeClr>
                </a:solidFill>
                <a:latin typeface="Verdana" panose="020B0604030504040204" pitchFamily="34" charset="0"/>
                <a:ea typeface="Verdana" panose="020B0604030504040204" pitchFamily="34" charset="0"/>
                <a:cs typeface="Times New Roman" panose="02020603050405020304" pitchFamily="18" charset="0"/>
              </a:rPr>
              <a:t>Summary  </a:t>
            </a:r>
          </a:p>
        </p:txBody>
      </p:sp>
    </p:spTree>
    <p:extLst>
      <p:ext uri="{BB962C8B-B14F-4D97-AF65-F5344CB8AC3E}">
        <p14:creationId xmlns:p14="http://schemas.microsoft.com/office/powerpoint/2010/main" val="3442471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0" y="114265"/>
            <a:ext cx="6843486" cy="461665"/>
            <a:chOff x="-534863" y="1542682"/>
            <a:chExt cx="6843486" cy="461665"/>
          </a:xfrm>
        </p:grpSpPr>
        <p:cxnSp>
          <p:nvCxnSpPr>
            <p:cNvPr id="31" name="MH_Other_1"/>
            <p:cNvCxnSpPr/>
            <p:nvPr/>
          </p:nvCxnSpPr>
          <p:spPr>
            <a:xfrm flipH="1">
              <a:off x="-534863" y="1957451"/>
              <a:ext cx="6843486" cy="17642"/>
            </a:xfrm>
            <a:prstGeom prst="line">
              <a:avLst/>
            </a:prstGeom>
            <a:ln w="25400">
              <a:gradFill flip="none" rotWithShape="1">
                <a:gsLst>
                  <a:gs pos="41000">
                    <a:srgbClr val="BB7DB3"/>
                  </a:gs>
                  <a:gs pos="0">
                    <a:schemeClr val="accent1">
                      <a:lumMod val="5000"/>
                      <a:lumOff val="95000"/>
                      <a:alpha val="0"/>
                    </a:schemeClr>
                  </a:gs>
                  <a:gs pos="100000">
                    <a:srgbClr val="7F0069"/>
                  </a:gs>
                </a:gsLst>
                <a:lin ang="0" scaled="1"/>
                <a:tileRect/>
              </a:gradFill>
              <a:prstDash val="solid"/>
              <a:headEnd type="none"/>
            </a:ln>
          </p:spPr>
          <p:style>
            <a:lnRef idx="1">
              <a:schemeClr val="accent1"/>
            </a:lnRef>
            <a:fillRef idx="0">
              <a:schemeClr val="accent1"/>
            </a:fillRef>
            <a:effectRef idx="0">
              <a:schemeClr val="accent1"/>
            </a:effectRef>
            <a:fontRef idx="minor">
              <a:schemeClr val="tx1"/>
            </a:fontRef>
          </p:style>
        </p:cxnSp>
        <p:grpSp>
          <p:nvGrpSpPr>
            <p:cNvPr id="32" name="组合 31"/>
            <p:cNvGrpSpPr/>
            <p:nvPr/>
          </p:nvGrpSpPr>
          <p:grpSpPr>
            <a:xfrm>
              <a:off x="-534863" y="1542682"/>
              <a:ext cx="582905" cy="461665"/>
              <a:chOff x="160808" y="268546"/>
              <a:chExt cx="736192" cy="731858"/>
            </a:xfrm>
          </p:grpSpPr>
          <p:sp>
            <p:nvSpPr>
              <p:cNvPr id="34" name="矩形 33"/>
              <p:cNvSpPr/>
              <p:nvPr/>
            </p:nvSpPr>
            <p:spPr>
              <a:xfrm flipH="1">
                <a:off x="738300" y="283026"/>
                <a:ext cx="158700" cy="674512"/>
              </a:xfrm>
              <a:prstGeom prst="rect">
                <a:avLst/>
              </a:prstGeom>
              <a:solidFill>
                <a:srgbClr val="7F0069">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2000" dirty="0"/>
              </a:p>
            </p:txBody>
          </p:sp>
          <p:grpSp>
            <p:nvGrpSpPr>
              <p:cNvPr id="35" name="组合 34"/>
              <p:cNvGrpSpPr/>
              <p:nvPr/>
            </p:nvGrpSpPr>
            <p:grpSpPr>
              <a:xfrm>
                <a:off x="160808" y="268546"/>
                <a:ext cx="520545" cy="731858"/>
                <a:chOff x="160808" y="268546"/>
                <a:chExt cx="520545" cy="731858"/>
              </a:xfrm>
            </p:grpSpPr>
            <p:sp>
              <p:nvSpPr>
                <p:cNvPr id="36" name="矩形 35"/>
                <p:cNvSpPr/>
                <p:nvPr/>
              </p:nvSpPr>
              <p:spPr>
                <a:xfrm>
                  <a:off x="160808" y="292942"/>
                  <a:ext cx="520545" cy="683068"/>
                </a:xfrm>
                <a:prstGeom prst="rect">
                  <a:avLst/>
                </a:prstGeom>
                <a:solidFill>
                  <a:srgbClr val="7F0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2000" dirty="0"/>
                </a:p>
              </p:txBody>
            </p:sp>
            <p:sp>
              <p:nvSpPr>
                <p:cNvPr id="37" name="文本框 66"/>
                <p:cNvSpPr txBox="1"/>
                <p:nvPr/>
              </p:nvSpPr>
              <p:spPr>
                <a:xfrm>
                  <a:off x="205921" y="268546"/>
                  <a:ext cx="215159" cy="73185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2400" b="1" dirty="0">
                      <a:solidFill>
                        <a:schemeClr val="bg1"/>
                      </a:solidFill>
                      <a:latin typeface="微软雅黑" panose="020B0503020204020204" pitchFamily="34" charset="-122"/>
                      <a:ea typeface="微软雅黑" panose="020B0503020204020204" pitchFamily="34" charset="-122"/>
                    </a:rPr>
                    <a:t>5</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grpSp>
      <p:sp>
        <p:nvSpPr>
          <p:cNvPr id="2" name="AutoShape 2"/>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nvGrpSpPr>
          <p:cNvPr id="42" name="组合 41"/>
          <p:cNvGrpSpPr/>
          <p:nvPr/>
        </p:nvGrpSpPr>
        <p:grpSpPr>
          <a:xfrm>
            <a:off x="252013" y="1605580"/>
            <a:ext cx="8771299" cy="338554"/>
            <a:chOff x="239570" y="1519717"/>
            <a:chExt cx="8928158" cy="352332"/>
          </a:xfrm>
        </p:grpSpPr>
        <p:sp>
          <p:nvSpPr>
            <p:cNvPr id="43" name="星形: 五角 42"/>
            <p:cNvSpPr/>
            <p:nvPr/>
          </p:nvSpPr>
          <p:spPr>
            <a:xfrm>
              <a:off x="239570" y="1545309"/>
              <a:ext cx="256560" cy="256560"/>
            </a:xfrm>
            <a:prstGeom prst="star5">
              <a:avLst>
                <a:gd name="adj" fmla="val 28968"/>
                <a:gd name="hf" fmla="val 105146"/>
                <a:gd name="vf" fmla="val 11055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rgbClr val="42428E"/>
                </a:solidFill>
                <a:effectLst>
                  <a:outerShdw blurRad="38100" dist="38100" dir="2700000" algn="tl">
                    <a:srgbClr val="000000">
                      <a:alpha val="43137"/>
                    </a:srgbClr>
                  </a:outerShdw>
                </a:effectLst>
              </a:endParaRPr>
            </a:p>
          </p:txBody>
        </p:sp>
        <p:sp>
          <p:nvSpPr>
            <p:cNvPr id="44" name="文本框 43"/>
            <p:cNvSpPr txBox="1"/>
            <p:nvPr/>
          </p:nvSpPr>
          <p:spPr>
            <a:xfrm>
              <a:off x="495233" y="1519717"/>
              <a:ext cx="8672495" cy="352332"/>
            </a:xfrm>
            <a:prstGeom prst="rect">
              <a:avLst/>
            </a:prstGeom>
            <a:noFill/>
          </p:spPr>
          <p:txBody>
            <a:bodyPr wrap="square">
              <a:spAutoFit/>
            </a:bodyPr>
            <a:lstStyle/>
            <a:p>
              <a:r>
                <a:rPr lang="en-US" altLang="zh-CN" sz="1600" b="1" dirty="0">
                  <a:solidFill>
                    <a:srgbClr val="42428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EOS of HESS J1731-347 from the DDVT model with tensor coupling</a:t>
              </a:r>
            </a:p>
          </p:txBody>
        </p:sp>
      </p:grpSp>
      <p:sp>
        <p:nvSpPr>
          <p:cNvPr id="45" name="文本框 44"/>
          <p:cNvSpPr txBox="1"/>
          <p:nvPr/>
        </p:nvSpPr>
        <p:spPr>
          <a:xfrm>
            <a:off x="274426" y="603751"/>
            <a:ext cx="8630041" cy="553998"/>
          </a:xfrm>
          <a:prstGeom prst="rect">
            <a:avLst/>
          </a:prstGeom>
          <a:noFill/>
        </p:spPr>
        <p:txBody>
          <a:bodyPr wrap="square">
            <a:spAutoFit/>
          </a:bodyPr>
          <a:lstStyle/>
          <a:p>
            <a:pPr algn="just"/>
            <a:r>
              <a:rPr lang="en-US" altLang="zh-CN" sz="1500" b="1" i="0" u="none" strike="noStrike" baseline="0" dirty="0">
                <a:latin typeface="+mn-ea"/>
                <a:cs typeface="Times New Roman" panose="02020603050405020304" pitchFamily="18" charset="0"/>
              </a:rPr>
              <a:t>A recent report has identified a central compact object (CCO) within the supernova remnant HESS J1731-347, with a mass and radius with</a:t>
            </a:r>
            <a:endParaRPr lang="zh-CN" altLang="en-US" sz="1500" b="1" dirty="0">
              <a:latin typeface="+mn-ea"/>
              <a:cs typeface="Times New Roman" panose="02020603050405020304" pitchFamily="18" charset="0"/>
            </a:endParaRPr>
          </a:p>
        </p:txBody>
      </p:sp>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t="20276"/>
          <a:stretch>
            <a:fillRect/>
          </a:stretch>
        </p:blipFill>
        <p:spPr>
          <a:xfrm>
            <a:off x="2464354" y="1096050"/>
            <a:ext cx="3910492" cy="356834"/>
          </a:xfrm>
          <a:prstGeom prst="rect">
            <a:avLst/>
          </a:prstGeom>
        </p:spPr>
      </p:pic>
      <p:sp>
        <p:nvSpPr>
          <p:cNvPr id="15" name="文本框 35"/>
          <p:cNvSpPr txBox="1"/>
          <p:nvPr/>
        </p:nvSpPr>
        <p:spPr>
          <a:xfrm>
            <a:off x="4747007" y="6115749"/>
            <a:ext cx="4428683" cy="27699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ltLang="zh-CN" sz="1200" b="1" dirty="0">
                <a:solidFill>
                  <a:srgbClr val="C00000"/>
                </a:solidFill>
                <a:latin typeface="Times New Roman" panose="02020603050405020304" pitchFamily="18" charset="0"/>
                <a:cs typeface="Times New Roman" panose="02020603050405020304" pitchFamily="18" charset="0"/>
              </a:rPr>
              <a:t>K. X. Huang,  </a:t>
            </a:r>
            <a:r>
              <a:rPr lang="en-US" altLang="zh-CN" sz="1200" b="1" dirty="0">
                <a:solidFill>
                  <a:srgbClr val="0000FF"/>
                </a:solidFill>
                <a:latin typeface="Times New Roman" panose="02020603050405020304" pitchFamily="18" charset="0"/>
                <a:cs typeface="Times New Roman" panose="02020603050405020304" pitchFamily="18" charset="0"/>
              </a:rPr>
              <a:t>J. N. Hu,  Y. Zhang </a:t>
            </a:r>
            <a:r>
              <a:rPr lang="nn-NO" altLang="zh-CN" sz="1200" b="1" dirty="0">
                <a:solidFill>
                  <a:srgbClr val="0000FF"/>
                </a:solidFill>
                <a:latin typeface="Times New Roman" panose="02020603050405020304" pitchFamily="18" charset="0"/>
                <a:cs typeface="Times New Roman" panose="02020603050405020304" pitchFamily="18" charset="0"/>
              </a:rPr>
              <a:t>&amp; H. Shen, arXiv:2306.04992</a:t>
            </a:r>
            <a:endParaRPr lang="zh-CN" altLang="en-US" sz="1200" b="1" dirty="0">
              <a:solidFill>
                <a:srgbClr val="0000FF"/>
              </a:solidFill>
              <a:latin typeface="Times New Roman" panose="02020603050405020304" pitchFamily="18" charset="0"/>
              <a:cs typeface="Times New Roman" panose="02020603050405020304" pitchFamily="18" charset="0"/>
            </a:endParaRPr>
          </a:p>
        </p:txBody>
      </p:sp>
      <p:pic>
        <p:nvPicPr>
          <p:cNvPr id="28" name="图片 27"/>
          <p:cNvPicPr>
            <a:picLocks noChangeAspect="1"/>
          </p:cNvPicPr>
          <p:nvPr/>
        </p:nvPicPr>
        <p:blipFill rotWithShape="1">
          <a:blip r:embed="rId4" cstate="print">
            <a:extLst>
              <a:ext uri="{28A0092B-C50C-407E-A947-70E740481C1C}">
                <a14:useLocalDpi xmlns:a14="http://schemas.microsoft.com/office/drawing/2010/main" val="0"/>
              </a:ext>
            </a:extLst>
          </a:blip>
          <a:srcRect r="3234"/>
          <a:stretch>
            <a:fillRect/>
          </a:stretch>
        </p:blipFill>
        <p:spPr>
          <a:xfrm>
            <a:off x="7818120" y="29382"/>
            <a:ext cx="1325880" cy="485151"/>
          </a:xfrm>
          <a:prstGeom prst="rect">
            <a:avLst/>
          </a:prstGeom>
        </p:spPr>
      </p:pic>
      <p:cxnSp>
        <p:nvCxnSpPr>
          <p:cNvPr id="38" name="直接连接符 37"/>
          <p:cNvCxnSpPr/>
          <p:nvPr/>
        </p:nvCxnSpPr>
        <p:spPr>
          <a:xfrm>
            <a:off x="0" y="548889"/>
            <a:ext cx="9144000" cy="0"/>
          </a:xfrm>
          <a:prstGeom prst="line">
            <a:avLst/>
          </a:prstGeom>
          <a:ln w="38100">
            <a:solidFill>
              <a:srgbClr val="7F006B"/>
            </a:solidFill>
          </a:ln>
        </p:spPr>
        <p:style>
          <a:lnRef idx="1">
            <a:schemeClr val="accent1"/>
          </a:lnRef>
          <a:fillRef idx="0">
            <a:schemeClr val="accent1"/>
          </a:fillRef>
          <a:effectRef idx="0">
            <a:schemeClr val="accent1"/>
          </a:effectRef>
          <a:fontRef idx="minor">
            <a:schemeClr val="tx1"/>
          </a:fontRef>
        </p:style>
      </p:cxnSp>
      <p:grpSp>
        <p:nvGrpSpPr>
          <p:cNvPr id="3" name="组合 2">
            <a:extLst>
              <a:ext uri="{FF2B5EF4-FFF2-40B4-BE49-F238E27FC236}">
                <a16:creationId xmlns:a16="http://schemas.microsoft.com/office/drawing/2014/main" id="{C69BC092-7B3B-474E-8C81-55C1B1E401BB}"/>
              </a:ext>
            </a:extLst>
          </p:cNvPr>
          <p:cNvGrpSpPr/>
          <p:nvPr/>
        </p:nvGrpSpPr>
        <p:grpSpPr>
          <a:xfrm>
            <a:off x="414099" y="2243374"/>
            <a:ext cx="4580198" cy="414007"/>
            <a:chOff x="352019" y="1840851"/>
            <a:chExt cx="4613560" cy="422606"/>
          </a:xfrm>
        </p:grpSpPr>
        <p:pic>
          <p:nvPicPr>
            <p:cNvPr id="4" name="图片 3">
              <a:extLst>
                <a:ext uri="{FF2B5EF4-FFF2-40B4-BE49-F238E27FC236}">
                  <a16:creationId xmlns:a16="http://schemas.microsoft.com/office/drawing/2014/main" id="{3EA80FE4-C88A-4BF9-B580-6AD854D704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1923" y="1860975"/>
              <a:ext cx="3453656" cy="402482"/>
            </a:xfrm>
            <a:prstGeom prst="rect">
              <a:avLst/>
            </a:prstGeom>
          </p:spPr>
        </p:pic>
        <p:sp>
          <p:nvSpPr>
            <p:cNvPr id="51" name="文本框 50">
              <a:extLst>
                <a:ext uri="{FF2B5EF4-FFF2-40B4-BE49-F238E27FC236}">
                  <a16:creationId xmlns:a16="http://schemas.microsoft.com/office/drawing/2014/main" id="{CD5D0762-99E9-4014-910E-BBA816849824}"/>
                </a:ext>
              </a:extLst>
            </p:cNvPr>
            <p:cNvSpPr txBox="1"/>
            <p:nvPr/>
          </p:nvSpPr>
          <p:spPr>
            <a:xfrm>
              <a:off x="352019" y="1840851"/>
              <a:ext cx="1385542" cy="345586"/>
            </a:xfrm>
            <a:prstGeom prst="rect">
              <a:avLst/>
            </a:prstGeom>
            <a:noFill/>
          </p:spPr>
          <p:txBody>
            <a:bodyPr wrap="square">
              <a:spAutoFit/>
            </a:bodyPr>
            <a:lstStyle/>
            <a:p>
              <a:pPr marL="285750" indent="-285750">
                <a:buFont typeface="Arial" panose="020B0604020202020204" pitchFamily="34" charset="0"/>
                <a:buChar char="•"/>
              </a:pPr>
              <a:r>
                <a:rPr lang="en-US" altLang="zh-CN" sz="1400" b="1" i="0" u="none" strike="noStrike" baseline="0" dirty="0">
                  <a:latin typeface="+mn-ea"/>
                  <a:cs typeface="Times New Roman" panose="02020603050405020304" pitchFamily="18" charset="0"/>
                </a:rPr>
                <a:t> </a:t>
              </a:r>
              <a:r>
                <a:rPr lang="en-US" altLang="zh-CN" sz="1600" b="1" i="0" u="none" strike="noStrike" baseline="0" dirty="0">
                  <a:latin typeface="+mn-ea"/>
                  <a:cs typeface="Times New Roman" panose="02020603050405020304" pitchFamily="18" charset="0"/>
                </a:rPr>
                <a:t>DDVT</a:t>
              </a:r>
              <a:r>
                <a:rPr lang="en-US" altLang="zh-CN" sz="1400" b="1" i="0" u="none" strike="noStrike" baseline="0" dirty="0">
                  <a:latin typeface="+mn-ea"/>
                  <a:cs typeface="Times New Roman" panose="02020603050405020304" pitchFamily="18" charset="0"/>
                </a:rPr>
                <a:t>: </a:t>
              </a:r>
              <a:endParaRPr lang="zh-CN" altLang="en-US" sz="1400" dirty="0"/>
            </a:p>
          </p:txBody>
        </p:sp>
      </p:grpSp>
      <p:grpSp>
        <p:nvGrpSpPr>
          <p:cNvPr id="9" name="组合 8">
            <a:extLst>
              <a:ext uri="{FF2B5EF4-FFF2-40B4-BE49-F238E27FC236}">
                <a16:creationId xmlns:a16="http://schemas.microsoft.com/office/drawing/2014/main" id="{3A53AFC6-8660-4B8E-BF42-9F2AFB4AA36F}"/>
              </a:ext>
            </a:extLst>
          </p:cNvPr>
          <p:cNvGrpSpPr/>
          <p:nvPr/>
        </p:nvGrpSpPr>
        <p:grpSpPr>
          <a:xfrm>
            <a:off x="677540" y="2608335"/>
            <a:ext cx="7897603" cy="3066605"/>
            <a:chOff x="835445" y="2760426"/>
            <a:chExt cx="7505271" cy="2839264"/>
          </a:xfrm>
        </p:grpSpPr>
        <p:pic>
          <p:nvPicPr>
            <p:cNvPr id="5" name="图片 4"/>
            <p:cNvPicPr>
              <a:picLocks noChangeAspect="1"/>
            </p:cNvPicPr>
            <p:nvPr/>
          </p:nvPicPr>
          <p:blipFill rotWithShape="1">
            <a:blip r:embed="rId6" cstate="print">
              <a:extLst>
                <a:ext uri="{28A0092B-C50C-407E-A947-70E740481C1C}">
                  <a14:useLocalDpi xmlns:a14="http://schemas.microsoft.com/office/drawing/2010/main" val="0"/>
                </a:ext>
              </a:extLst>
            </a:blip>
            <a:srcRect t="2410"/>
            <a:stretch>
              <a:fillRect/>
            </a:stretch>
          </p:blipFill>
          <p:spPr>
            <a:xfrm>
              <a:off x="4885122" y="3065172"/>
              <a:ext cx="3455594" cy="2534518"/>
            </a:xfrm>
            <a:prstGeom prst="rect">
              <a:avLst/>
            </a:prstGeom>
          </p:spPr>
        </p:pic>
        <p:grpSp>
          <p:nvGrpSpPr>
            <p:cNvPr id="27" name="组合 26"/>
            <p:cNvGrpSpPr/>
            <p:nvPr/>
          </p:nvGrpSpPr>
          <p:grpSpPr>
            <a:xfrm>
              <a:off x="835445" y="3005486"/>
              <a:ext cx="3931527" cy="2499790"/>
              <a:chOff x="4254431" y="2461449"/>
              <a:chExt cx="4688534" cy="3288748"/>
            </a:xfrm>
          </p:grpSpPr>
          <p:pic>
            <p:nvPicPr>
              <p:cNvPr id="23" name="图片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54431" y="2461449"/>
                <a:ext cx="4688534" cy="3288748"/>
              </a:xfrm>
              <a:prstGeom prst="rect">
                <a:avLst/>
              </a:prstGeom>
            </p:spPr>
          </p:pic>
          <p:sp>
            <p:nvSpPr>
              <p:cNvPr id="48" name="矩形 47"/>
              <p:cNvSpPr/>
              <p:nvPr/>
            </p:nvSpPr>
            <p:spPr>
              <a:xfrm>
                <a:off x="8270194" y="3202390"/>
                <a:ext cx="636280" cy="304800"/>
              </a:xfrm>
              <a:prstGeom prst="rect">
                <a:avLst/>
              </a:prstGeom>
              <a:solidFill>
                <a:srgbClr val="FF00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6" name="矩形 55">
                <a:extLst>
                  <a:ext uri="{FF2B5EF4-FFF2-40B4-BE49-F238E27FC236}">
                    <a16:creationId xmlns:a16="http://schemas.microsoft.com/office/drawing/2014/main" id="{012E49A7-DEB7-4265-BD68-9AB2191F1FF4}"/>
                  </a:ext>
                </a:extLst>
              </p:cNvPr>
              <p:cNvSpPr/>
              <p:nvPr/>
            </p:nvSpPr>
            <p:spPr>
              <a:xfrm>
                <a:off x="8270194" y="4765738"/>
                <a:ext cx="636280" cy="861055"/>
              </a:xfrm>
              <a:prstGeom prst="rect">
                <a:avLst/>
              </a:prstGeom>
              <a:solidFill>
                <a:srgbClr val="FF00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9" name="矩形 48">
                <a:extLst>
                  <a:ext uri="{FF2B5EF4-FFF2-40B4-BE49-F238E27FC236}">
                    <a16:creationId xmlns:a16="http://schemas.microsoft.com/office/drawing/2014/main" id="{BE60CFAB-433E-456E-B848-3A110D7006DA}"/>
                  </a:ext>
                </a:extLst>
              </p:cNvPr>
              <p:cNvSpPr/>
              <p:nvPr/>
            </p:nvSpPr>
            <p:spPr>
              <a:xfrm>
                <a:off x="8279932" y="2879108"/>
                <a:ext cx="63628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7" name="矩形 56">
                <a:extLst>
                  <a:ext uri="{FF2B5EF4-FFF2-40B4-BE49-F238E27FC236}">
                    <a16:creationId xmlns:a16="http://schemas.microsoft.com/office/drawing/2014/main" id="{899DCCD6-914C-489D-A4D4-61F345032BBE}"/>
                  </a:ext>
                </a:extLst>
              </p:cNvPr>
              <p:cNvSpPr/>
              <p:nvPr/>
            </p:nvSpPr>
            <p:spPr>
              <a:xfrm>
                <a:off x="7633914" y="4749497"/>
                <a:ext cx="63628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54" name="文本框 53">
              <a:extLst>
                <a:ext uri="{FF2B5EF4-FFF2-40B4-BE49-F238E27FC236}">
                  <a16:creationId xmlns:a16="http://schemas.microsoft.com/office/drawing/2014/main" id="{B5B63917-404B-4904-9A5D-DE0F63F87D2F}"/>
                </a:ext>
              </a:extLst>
            </p:cNvPr>
            <p:cNvSpPr txBox="1"/>
            <p:nvPr/>
          </p:nvSpPr>
          <p:spPr>
            <a:xfrm>
              <a:off x="835445" y="2760426"/>
              <a:ext cx="2401927" cy="307777"/>
            </a:xfrm>
            <a:prstGeom prst="rect">
              <a:avLst/>
            </a:prstGeom>
            <a:noFill/>
          </p:spPr>
          <p:txBody>
            <a:bodyPr wrap="square">
              <a:spAutoFit/>
            </a:bodyPr>
            <a:lstStyle/>
            <a:p>
              <a:pPr marL="285750" indent="-285750">
                <a:buFont typeface="Wingdings" panose="05000000000000000000" pitchFamily="2" charset="2"/>
                <a:buChar char="p"/>
              </a:pPr>
              <a:r>
                <a:rPr lang="en-US" altLang="zh-CN" sz="1400" b="1" dirty="0">
                  <a:solidFill>
                    <a:srgbClr val="2970FF"/>
                  </a:solidFill>
                  <a:effectLst>
                    <a:outerShdw blurRad="38100" dist="38100" dir="2700000" algn="tl">
                      <a:srgbClr val="000000">
                        <a:alpha val="43137"/>
                      </a:srgbClr>
                    </a:outerShdw>
                  </a:effectLst>
                  <a:latin typeface="+mn-ea"/>
                  <a:cs typeface="Times New Roman" panose="02020603050405020304" pitchFamily="18" charset="0"/>
                </a:rPr>
                <a:t>Saturation properties: </a:t>
              </a:r>
              <a:endParaRPr lang="zh-CN" altLang="en-US" sz="1400" dirty="0">
                <a:effectLst>
                  <a:outerShdw blurRad="38100" dist="38100" dir="2700000" algn="tl">
                    <a:srgbClr val="000000">
                      <a:alpha val="43137"/>
                    </a:srgbClr>
                  </a:outerShdw>
                </a:effectLst>
              </a:endParaRPr>
            </a:p>
          </p:txBody>
        </p:sp>
        <p:sp>
          <p:nvSpPr>
            <p:cNvPr id="55" name="文本框 54">
              <a:extLst>
                <a:ext uri="{FF2B5EF4-FFF2-40B4-BE49-F238E27FC236}">
                  <a16:creationId xmlns:a16="http://schemas.microsoft.com/office/drawing/2014/main" id="{7A548195-212E-4D07-AC51-D8857B54B36A}"/>
                </a:ext>
              </a:extLst>
            </p:cNvPr>
            <p:cNvSpPr txBox="1"/>
            <p:nvPr/>
          </p:nvSpPr>
          <p:spPr>
            <a:xfrm>
              <a:off x="5275276" y="2786804"/>
              <a:ext cx="2401927" cy="287648"/>
            </a:xfrm>
            <a:prstGeom prst="rect">
              <a:avLst/>
            </a:prstGeom>
            <a:noFill/>
          </p:spPr>
          <p:txBody>
            <a:bodyPr wrap="square">
              <a:spAutoFit/>
            </a:bodyPr>
            <a:lstStyle/>
            <a:p>
              <a:pPr marL="285750" indent="-285750">
                <a:buFont typeface="Wingdings" panose="05000000000000000000" pitchFamily="2" charset="2"/>
                <a:buChar char="p"/>
              </a:pPr>
              <a:r>
                <a:rPr lang="en-US" altLang="zh-CN" sz="1400" b="1" dirty="0">
                  <a:solidFill>
                    <a:srgbClr val="2970FF"/>
                  </a:solidFill>
                  <a:effectLst>
                    <a:outerShdw blurRad="38100" dist="38100" dir="2700000" algn="tl">
                      <a:srgbClr val="000000">
                        <a:alpha val="43137"/>
                      </a:srgbClr>
                    </a:outerShdw>
                  </a:effectLst>
                  <a:latin typeface="+mn-ea"/>
                  <a:cs typeface="Times New Roman" panose="02020603050405020304" pitchFamily="18" charset="0"/>
                </a:rPr>
                <a:t>Mass-Radius relation: </a:t>
              </a:r>
              <a:endParaRPr lang="zh-CN" altLang="en-US" sz="1400" dirty="0">
                <a:effectLst>
                  <a:outerShdw blurRad="38100" dist="38100" dir="2700000" algn="tl">
                    <a:srgbClr val="000000">
                      <a:alpha val="43137"/>
                    </a:srgbClr>
                  </a:outerShdw>
                </a:effectLst>
              </a:endParaRPr>
            </a:p>
          </p:txBody>
        </p:sp>
      </p:grpSp>
      <p:sp>
        <p:nvSpPr>
          <p:cNvPr id="39" name="文本框 35">
            <a:extLst>
              <a:ext uri="{FF2B5EF4-FFF2-40B4-BE49-F238E27FC236}">
                <a16:creationId xmlns:a16="http://schemas.microsoft.com/office/drawing/2014/main" id="{CBF159C4-45FE-4E83-B768-B6A6EFDF588D}"/>
              </a:ext>
            </a:extLst>
          </p:cNvPr>
          <p:cNvSpPr txBox="1"/>
          <p:nvPr/>
        </p:nvSpPr>
        <p:spPr>
          <a:xfrm>
            <a:off x="5199572" y="2252651"/>
            <a:ext cx="3523552" cy="28592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ltLang="zh-CN" sz="1200" b="1" dirty="0">
                <a:solidFill>
                  <a:srgbClr val="1D12FA"/>
                </a:solidFill>
                <a:latin typeface="Times New Roman" panose="02020603050405020304" pitchFamily="18" charset="0"/>
                <a:cs typeface="Times New Roman" panose="02020603050405020304" pitchFamily="18" charset="0"/>
              </a:rPr>
              <a:t>S. </a:t>
            </a:r>
            <a:r>
              <a:rPr lang="en-US" altLang="zh-CN" sz="1200" b="1" dirty="0" err="1">
                <a:solidFill>
                  <a:srgbClr val="1D12FA"/>
                </a:solidFill>
                <a:latin typeface="Times New Roman" panose="02020603050405020304" pitchFamily="18" charset="0"/>
                <a:cs typeface="Times New Roman" panose="02020603050405020304" pitchFamily="18" charset="0"/>
              </a:rPr>
              <a:t>Typel</a:t>
            </a:r>
            <a:r>
              <a:rPr lang="en-US" altLang="zh-CN" sz="1200" b="1" dirty="0">
                <a:solidFill>
                  <a:srgbClr val="1D12FA"/>
                </a:solidFill>
                <a:latin typeface="Times New Roman" panose="02020603050405020304" pitchFamily="18" charset="0"/>
                <a:cs typeface="Times New Roman" panose="02020603050405020304" pitchFamily="18" charset="0"/>
              </a:rPr>
              <a:t>, D.  A. </a:t>
            </a:r>
            <a:r>
              <a:rPr lang="en-US" altLang="zh-CN" sz="1200" b="1" dirty="0" err="1">
                <a:solidFill>
                  <a:srgbClr val="1D12FA"/>
                </a:solidFill>
                <a:latin typeface="Times New Roman" panose="02020603050405020304" pitchFamily="18" charset="0"/>
                <a:cs typeface="Times New Roman" panose="02020603050405020304" pitchFamily="18" charset="0"/>
              </a:rPr>
              <a:t>Terrer</a:t>
            </a:r>
            <a:r>
              <a:rPr lang="nn-NO" altLang="zh-CN" sz="1200" b="1" dirty="0">
                <a:solidFill>
                  <a:srgbClr val="0000FF"/>
                </a:solidFill>
                <a:latin typeface="Times New Roman" panose="02020603050405020304" pitchFamily="18" charset="0"/>
                <a:cs typeface="Times New Roman" panose="02020603050405020304" pitchFamily="18" charset="0"/>
              </a:rPr>
              <a:t>, Eur. Phys. J. A 56, 160 (2020) </a:t>
            </a:r>
            <a:endParaRPr lang="zh-CN" altLang="en-US" sz="1200" b="1" dirty="0">
              <a:solidFill>
                <a:srgbClr val="0000FF"/>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0" name="文本框 48"/>
              <p:cNvSpPr txBox="1"/>
              <p:nvPr/>
            </p:nvSpPr>
            <p:spPr>
              <a:xfrm>
                <a:off x="148023" y="5630416"/>
                <a:ext cx="8839030" cy="559223"/>
              </a:xfrm>
              <a:prstGeom prst="rect">
                <a:avLst/>
              </a:prstGeom>
              <a:noFill/>
              <a:ln w="38100">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lgn="just">
                  <a:buFont typeface="Arial" panose="020B0604020202020204" pitchFamily="34" charset="0"/>
                  <a:buChar char="•"/>
                </a:pPr>
                <a:r>
                  <a:rPr lang="en-US" altLang="zh-CN" sz="1500" b="1" dirty="0">
                    <a:solidFill>
                      <a:srgbClr val="2970FF"/>
                    </a:solidFill>
                    <a:latin typeface="+mn-ea"/>
                    <a:cs typeface="Times New Roman" panose="02020603050405020304" pitchFamily="18" charset="0"/>
                  </a:rPr>
                  <a:t>DDVT and </a:t>
                </a:r>
                <a:r>
                  <a:rPr lang="en-US" altLang="zh-CN" sz="1500" b="1" dirty="0" err="1">
                    <a:solidFill>
                      <a:srgbClr val="2970FF"/>
                    </a:solidFill>
                    <a:latin typeface="+mn-ea"/>
                    <a:cs typeface="Times New Roman" panose="02020603050405020304" pitchFamily="18" charset="0"/>
                  </a:rPr>
                  <a:t>BSk</a:t>
                </a:r>
                <a:r>
                  <a:rPr lang="en-US" altLang="zh-CN" sz="1500" b="1" dirty="0">
                    <a:solidFill>
                      <a:srgbClr val="2970FF"/>
                    </a:solidFill>
                    <a:latin typeface="+mn-ea"/>
                    <a:cs typeface="Times New Roman" panose="02020603050405020304" pitchFamily="18" charset="0"/>
                  </a:rPr>
                  <a:t> series with large </a:t>
                </a:r>
                <a14:m>
                  <m:oMath xmlns:m="http://schemas.openxmlformats.org/officeDocument/2006/math">
                    <m:sSubSup>
                      <m:sSubSupPr>
                        <m:ctrlPr>
                          <a:rPr lang="en-US" altLang="zh-CN" sz="1500" b="1" i="1" smtClean="0">
                            <a:solidFill>
                              <a:srgbClr val="2970FF"/>
                            </a:solidFill>
                            <a:latin typeface="Cambria Math" panose="02040503050406030204" pitchFamily="18" charset="0"/>
                            <a:cs typeface="Times New Roman" panose="02020603050405020304" pitchFamily="18" charset="0"/>
                          </a:rPr>
                        </m:ctrlPr>
                      </m:sSubSupPr>
                      <m:e>
                        <m:r>
                          <a:rPr lang="en-US" altLang="zh-CN" sz="1500" b="1" i="1" smtClean="0">
                            <a:solidFill>
                              <a:srgbClr val="2970FF"/>
                            </a:solidFill>
                            <a:latin typeface="Cambria Math" panose="02040503050406030204" pitchFamily="18" charset="0"/>
                            <a:cs typeface="Times New Roman" panose="02020603050405020304" pitchFamily="18" charset="0"/>
                          </a:rPr>
                          <m:t>𝑴</m:t>
                        </m:r>
                      </m:e>
                      <m:sub>
                        <m:r>
                          <a:rPr lang="en-US" altLang="zh-CN" sz="1500" b="1" i="1" smtClean="0">
                            <a:solidFill>
                              <a:srgbClr val="2970FF"/>
                            </a:solidFill>
                            <a:latin typeface="Cambria Math" panose="02040503050406030204" pitchFamily="18" charset="0"/>
                            <a:cs typeface="Times New Roman" panose="02020603050405020304" pitchFamily="18" charset="0"/>
                          </a:rPr>
                          <m:t>𝑵</m:t>
                        </m:r>
                      </m:sub>
                      <m:sup>
                        <m:r>
                          <a:rPr lang="en-US" altLang="zh-CN" sz="1500" b="1" i="1" smtClean="0">
                            <a:solidFill>
                              <a:srgbClr val="2970FF"/>
                            </a:solidFill>
                            <a:latin typeface="Cambria Math" panose="02040503050406030204" pitchFamily="18" charset="0"/>
                            <a:cs typeface="Times New Roman" panose="02020603050405020304" pitchFamily="18" charset="0"/>
                          </a:rPr>
                          <m:t>∗</m:t>
                        </m:r>
                      </m:sup>
                    </m:sSubSup>
                  </m:oMath>
                </a14:m>
                <a:r>
                  <a:rPr lang="en-US" altLang="zh-CN" sz="1500" b="1" dirty="0">
                    <a:solidFill>
                      <a:srgbClr val="2970FF"/>
                    </a:solidFill>
                    <a:latin typeface="+mn-ea"/>
                    <a:cs typeface="Times New Roman" panose="02020603050405020304" pitchFamily="18" charset="0"/>
                  </a:rPr>
                  <a:t> are capable of generating smaller radii in the lower mass region, which all fall within the 95 % confidence region of HESS J1731-347.</a:t>
                </a:r>
                <a:endParaRPr lang="zh-CN" altLang="en-US" sz="1500" b="1" dirty="0">
                  <a:solidFill>
                    <a:srgbClr val="2970FF"/>
                  </a:solidFill>
                  <a:latin typeface="+mn-ea"/>
                  <a:cs typeface="Times New Roman" panose="02020603050405020304" pitchFamily="18" charset="0"/>
                </a:endParaRPr>
              </a:p>
            </p:txBody>
          </p:sp>
        </mc:Choice>
        <mc:Fallback xmlns="">
          <p:sp>
            <p:nvSpPr>
              <p:cNvPr id="50" name="文本框 48"/>
              <p:cNvSpPr txBox="1">
                <a:spLocks noRot="1" noChangeAspect="1" noMove="1" noResize="1" noEditPoints="1" noAdjustHandles="1" noChangeArrowheads="1" noChangeShapeType="1" noTextEdit="1"/>
              </p:cNvSpPr>
              <p:nvPr/>
            </p:nvSpPr>
            <p:spPr>
              <a:xfrm>
                <a:off x="148023" y="5630416"/>
                <a:ext cx="8839030" cy="559223"/>
              </a:xfrm>
              <a:prstGeom prst="rect">
                <a:avLst/>
              </a:prstGeom>
              <a:blipFill>
                <a:blip r:embed="rId8"/>
                <a:stretch>
                  <a:fillRect l="-207" t="-3297" r="-276" b="-10989"/>
                </a:stretch>
              </a:blipFill>
              <a:ln w="38100">
                <a:noFill/>
              </a:ln>
            </p:spPr>
            <p:txBody>
              <a:bodyPr/>
              <a:lstStyle/>
              <a:p>
                <a:r>
                  <a:rPr lang="zh-CN" altLang="en-US">
                    <a:noFill/>
                  </a:rPr>
                  <a:t> </a:t>
                </a:r>
              </a:p>
            </p:txBody>
          </p:sp>
        </mc:Fallback>
      </mc:AlternateContent>
      <p:sp>
        <p:nvSpPr>
          <p:cNvPr id="62" name="灯片编号占位符 151">
            <a:extLst>
              <a:ext uri="{FF2B5EF4-FFF2-40B4-BE49-F238E27FC236}">
                <a16:creationId xmlns:a16="http://schemas.microsoft.com/office/drawing/2014/main" id="{8EA8B8B4-61F9-4ADE-AD02-8B3CAEA3D998}"/>
              </a:ext>
            </a:extLst>
          </p:cNvPr>
          <p:cNvSpPr>
            <a:spLocks noGrp="1"/>
          </p:cNvSpPr>
          <p:nvPr>
            <p:ph type="sldNum" sz="quarter" idx="12"/>
          </p:nvPr>
        </p:nvSpPr>
        <p:spPr>
          <a:xfrm>
            <a:off x="8556171" y="6416315"/>
            <a:ext cx="471537" cy="365125"/>
          </a:xfrm>
        </p:spPr>
        <p:txBody>
          <a:bodyPr/>
          <a:lstStyle/>
          <a:p>
            <a:fld id="{565CE74E-AB26-4998-AD42-012C4C1AD076}" type="slidenum">
              <a:rPr lang="zh-CN" altLang="en-US" sz="1400" b="1" smtClean="0">
                <a:latin typeface="Verdana" panose="020B0604030504040204" pitchFamily="34" charset="0"/>
              </a:rPr>
              <a:t>19</a:t>
            </a:fld>
            <a:endParaRPr lang="zh-CN" altLang="en-US" sz="1400" b="1" dirty="0">
              <a:latin typeface="Verdana" panose="020B0604030504040204" pitchFamily="34" charset="0"/>
            </a:endParaRPr>
          </a:p>
        </p:txBody>
      </p:sp>
      <p:cxnSp>
        <p:nvCxnSpPr>
          <p:cNvPr id="63" name="直接连接符 62">
            <a:extLst>
              <a:ext uri="{FF2B5EF4-FFF2-40B4-BE49-F238E27FC236}">
                <a16:creationId xmlns:a16="http://schemas.microsoft.com/office/drawing/2014/main" id="{F2634733-9486-4796-9F6F-B11C612AD16C}"/>
              </a:ext>
            </a:extLst>
          </p:cNvPr>
          <p:cNvCxnSpPr/>
          <p:nvPr/>
        </p:nvCxnSpPr>
        <p:spPr>
          <a:xfrm>
            <a:off x="0" y="6456073"/>
            <a:ext cx="9144000" cy="0"/>
          </a:xfrm>
          <a:prstGeom prst="line">
            <a:avLst/>
          </a:prstGeom>
          <a:ln w="38100">
            <a:solidFill>
              <a:srgbClr val="7F006B"/>
            </a:solidFill>
          </a:ln>
        </p:spPr>
        <p:style>
          <a:lnRef idx="1">
            <a:schemeClr val="accent1"/>
          </a:lnRef>
          <a:fillRef idx="0">
            <a:schemeClr val="accent1"/>
          </a:fillRef>
          <a:effectRef idx="0">
            <a:schemeClr val="accent1"/>
          </a:effectRef>
          <a:fontRef idx="minor">
            <a:schemeClr val="tx1"/>
          </a:fontRef>
        </p:style>
      </p:cxnSp>
      <p:sp>
        <p:nvSpPr>
          <p:cNvPr id="64" name="日期占位符 163">
            <a:extLst>
              <a:ext uri="{FF2B5EF4-FFF2-40B4-BE49-F238E27FC236}">
                <a16:creationId xmlns:a16="http://schemas.microsoft.com/office/drawing/2014/main" id="{EDBF6055-E40D-4B4B-AA79-149385B63275}"/>
              </a:ext>
            </a:extLst>
          </p:cNvPr>
          <p:cNvSpPr>
            <a:spLocks noGrp="1"/>
          </p:cNvSpPr>
          <p:nvPr>
            <p:ph type="dt" sz="half" idx="10"/>
          </p:nvPr>
        </p:nvSpPr>
        <p:spPr>
          <a:xfrm>
            <a:off x="122973" y="6436194"/>
            <a:ext cx="1616663" cy="365125"/>
          </a:xfrm>
        </p:spPr>
        <p:txBody>
          <a:bodyPr/>
          <a:lstStyle/>
          <a:p>
            <a:fld id="{772684DA-91FE-4AC2-B455-56747F4DA0E1}" type="datetime1">
              <a:rPr lang="zh-CN" altLang="en-US" sz="1600" b="1" smtClean="0">
                <a:solidFill>
                  <a:srgbClr val="7F006B"/>
                </a:solidFill>
                <a:latin typeface="Verdana" panose="020B0604030504040204" pitchFamily="34" charset="0"/>
              </a:rPr>
              <a:t>2023/9/24</a:t>
            </a:fld>
            <a:endParaRPr lang="zh-CN" altLang="en-US" sz="1600" b="1" dirty="0">
              <a:solidFill>
                <a:srgbClr val="7F006B"/>
              </a:solidFill>
              <a:latin typeface="Verdana" panose="020B0604030504040204" pitchFamily="34" charset="0"/>
            </a:endParaRPr>
          </a:p>
        </p:txBody>
      </p:sp>
      <p:sp>
        <p:nvSpPr>
          <p:cNvPr id="65" name="页脚占位符 164">
            <a:extLst>
              <a:ext uri="{FF2B5EF4-FFF2-40B4-BE49-F238E27FC236}">
                <a16:creationId xmlns:a16="http://schemas.microsoft.com/office/drawing/2014/main" id="{25DCFDAA-E186-4BD2-887D-94DEA1C4BD0E}"/>
              </a:ext>
            </a:extLst>
          </p:cNvPr>
          <p:cNvSpPr>
            <a:spLocks noGrp="1"/>
          </p:cNvSpPr>
          <p:nvPr>
            <p:ph type="ftr" sz="quarter" idx="11"/>
          </p:nvPr>
        </p:nvSpPr>
        <p:spPr>
          <a:xfrm>
            <a:off x="3028950" y="6416315"/>
            <a:ext cx="3086100" cy="365125"/>
          </a:xfrm>
        </p:spPr>
        <p:txBody>
          <a:bodyPr/>
          <a:lstStyle/>
          <a:p>
            <a:r>
              <a:rPr lang="en-US" altLang="zh-CN" sz="1600" b="1" dirty="0" err="1">
                <a:solidFill>
                  <a:srgbClr val="7F006B"/>
                </a:solidFill>
                <a:latin typeface="Verdana" panose="020B0604030504040204" pitchFamily="34" charset="0"/>
                <a:ea typeface="Verdana" panose="020B0604030504040204" pitchFamily="34" charset="0"/>
              </a:rPr>
              <a:t>Kaixuan</a:t>
            </a:r>
            <a:r>
              <a:rPr lang="en-US" altLang="zh-CN" sz="1600" b="1" dirty="0">
                <a:solidFill>
                  <a:srgbClr val="7F006B"/>
                </a:solidFill>
                <a:latin typeface="Verdana" panose="020B0604030504040204" pitchFamily="34" charset="0"/>
                <a:ea typeface="Verdana" panose="020B0604030504040204" pitchFamily="34" charset="0"/>
              </a:rPr>
              <a:t> Huang</a:t>
            </a:r>
            <a:endParaRPr lang="zh-CN" altLang="en-US" sz="1600" b="1" dirty="0">
              <a:solidFill>
                <a:srgbClr val="7F006B"/>
              </a:solidFill>
              <a:latin typeface="Verdana" panose="020B0604030504040204" pitchFamily="34" charset="0"/>
            </a:endParaRPr>
          </a:p>
        </p:txBody>
      </p:sp>
      <p:sp>
        <p:nvSpPr>
          <p:cNvPr id="66" name="文本框 160">
            <a:extLst>
              <a:ext uri="{FF2B5EF4-FFF2-40B4-BE49-F238E27FC236}">
                <a16:creationId xmlns:a16="http://schemas.microsoft.com/office/drawing/2014/main" id="{E00C7BF9-4C5F-46BC-ADAC-DA4AEA774500}"/>
              </a:ext>
            </a:extLst>
          </p:cNvPr>
          <p:cNvSpPr txBox="1"/>
          <p:nvPr/>
        </p:nvSpPr>
        <p:spPr>
          <a:xfrm>
            <a:off x="582905" y="131944"/>
            <a:ext cx="7269656"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2000" b="1" dirty="0">
                <a:solidFill>
                  <a:srgbClr val="7F0069"/>
                </a:solidFill>
                <a:latin typeface="+mj-ea"/>
                <a:ea typeface="+mj-ea"/>
              </a:rPr>
              <a:t>Light neutron star from DDRMF model</a:t>
            </a:r>
          </a:p>
        </p:txBody>
      </p:sp>
      <p:sp>
        <p:nvSpPr>
          <p:cNvPr id="41" name="文本框 40">
            <a:extLst>
              <a:ext uri="{FF2B5EF4-FFF2-40B4-BE49-F238E27FC236}">
                <a16:creationId xmlns:a16="http://schemas.microsoft.com/office/drawing/2014/main" id="{616F3F1F-0FA2-405B-A972-EB9A762EB3F2}"/>
              </a:ext>
            </a:extLst>
          </p:cNvPr>
          <p:cNvSpPr txBox="1"/>
          <p:nvPr/>
        </p:nvSpPr>
        <p:spPr>
          <a:xfrm>
            <a:off x="2192767" y="1338197"/>
            <a:ext cx="4793358" cy="323165"/>
          </a:xfrm>
          <a:prstGeom prst="rect">
            <a:avLst/>
          </a:prstGeom>
          <a:noFill/>
        </p:spPr>
        <p:txBody>
          <a:bodyPr wrap="square">
            <a:spAutoFit/>
          </a:bodyPr>
          <a:lstStyle/>
          <a:p>
            <a:r>
              <a:rPr lang="en-US" altLang="zh-CN" sz="1500" b="1" i="0" u="none" strike="noStrike" baseline="0" dirty="0">
                <a:solidFill>
                  <a:srgbClr val="FF0000"/>
                </a:solidFill>
                <a:latin typeface="+mn-ea"/>
                <a:cs typeface="Times New Roman" panose="02020603050405020304" pitchFamily="18" charset="0"/>
              </a:rPr>
              <a:t>A quark star? Hybrid Star? </a:t>
            </a:r>
            <a:r>
              <a:rPr lang="en-US" altLang="zh-CN" sz="1500" b="1" dirty="0">
                <a:solidFill>
                  <a:srgbClr val="FF0000"/>
                </a:solidFill>
                <a:latin typeface="+mn-ea"/>
                <a:cs typeface="Times New Roman" panose="02020603050405020304" pitchFamily="18" charset="0"/>
              </a:rPr>
              <a:t>or a neutron star?</a:t>
            </a:r>
            <a:endParaRPr lang="zh-CN" altLang="en-US" sz="1500" dirty="0">
              <a:solidFill>
                <a:srgbClr val="FF0000"/>
              </a:solidFill>
            </a:endParaRPr>
          </a:p>
        </p:txBody>
      </p:sp>
      <p:sp>
        <p:nvSpPr>
          <p:cNvPr id="40" name="文本框 39">
            <a:extLst>
              <a:ext uri="{FF2B5EF4-FFF2-40B4-BE49-F238E27FC236}">
                <a16:creationId xmlns:a16="http://schemas.microsoft.com/office/drawing/2014/main" id="{1B4B713C-2575-4284-B9F6-B244B6427138}"/>
              </a:ext>
            </a:extLst>
          </p:cNvPr>
          <p:cNvSpPr txBox="1"/>
          <p:nvPr/>
        </p:nvSpPr>
        <p:spPr>
          <a:xfrm>
            <a:off x="412159" y="1882695"/>
            <a:ext cx="7003228" cy="369332"/>
          </a:xfrm>
          <a:prstGeom prst="rect">
            <a:avLst/>
          </a:prstGeom>
          <a:noFill/>
        </p:spPr>
        <p:txBody>
          <a:bodyPr wrap="square">
            <a:spAutoFit/>
          </a:bodyPr>
          <a:lstStyle/>
          <a:p>
            <a:pPr marL="285750" indent="-285750">
              <a:buFont typeface="Arial" panose="020B0604020202020204" pitchFamily="34" charset="0"/>
              <a:buChar char="•"/>
            </a:pPr>
            <a:r>
              <a:rPr lang="en-US" altLang="zh-CN" b="1" dirty="0"/>
              <a:t> DDVT can produce a relatively small radius at the low-mass region.</a:t>
            </a:r>
            <a:endParaRPr lang="zh-CN" altLang="en-US" b="1" dirty="0"/>
          </a:p>
        </p:txBody>
      </p:sp>
      <p:sp>
        <p:nvSpPr>
          <p:cNvPr id="46" name="矩形 45">
            <a:extLst>
              <a:ext uri="{FF2B5EF4-FFF2-40B4-BE49-F238E27FC236}">
                <a16:creationId xmlns:a16="http://schemas.microsoft.com/office/drawing/2014/main" id="{3215F4F2-2DCD-4055-9581-0E813097BF28}"/>
              </a:ext>
            </a:extLst>
          </p:cNvPr>
          <p:cNvSpPr/>
          <p:nvPr/>
        </p:nvSpPr>
        <p:spPr>
          <a:xfrm>
            <a:off x="3540998" y="2243374"/>
            <a:ext cx="817179" cy="304277"/>
          </a:xfrm>
          <a:prstGeom prst="rect">
            <a:avLst/>
          </a:prstGeom>
          <a:noFill/>
          <a:ln w="349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373199"/>
            <a:ext cx="9144000" cy="553998"/>
            <a:chOff x="1082318" y="405860"/>
            <a:chExt cx="9985301" cy="738663"/>
          </a:xfrm>
        </p:grpSpPr>
        <p:sp>
          <p:nvSpPr>
            <p:cNvPr id="4" name="文本框 73"/>
            <p:cNvSpPr txBox="1"/>
            <p:nvPr/>
          </p:nvSpPr>
          <p:spPr>
            <a:xfrm>
              <a:off x="4993565" y="405860"/>
              <a:ext cx="2162807" cy="73866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zh-CN" sz="3000" b="1" dirty="0">
                  <a:solidFill>
                    <a:srgbClr val="7F0069"/>
                  </a:solidFill>
                  <a:latin typeface="Verdana" panose="020B0604030504040204" pitchFamily="34" charset="0"/>
                  <a:ea typeface="Verdana" panose="020B0604030504040204" pitchFamily="34" charset="0"/>
                </a:rPr>
                <a:t>Outline</a:t>
              </a:r>
              <a:endParaRPr lang="zh-CN" altLang="en-US" sz="3000" b="1" dirty="0">
                <a:solidFill>
                  <a:srgbClr val="7F0069"/>
                </a:solidFill>
                <a:latin typeface="Verdana" panose="020B0604030504040204" pitchFamily="34" charset="0"/>
                <a:ea typeface="微软雅黑" panose="020B0503020204020204" pitchFamily="34" charset="-122"/>
              </a:endParaRPr>
            </a:p>
          </p:txBody>
        </p:sp>
        <p:cxnSp>
          <p:nvCxnSpPr>
            <p:cNvPr id="6" name="直接连接符 5"/>
            <p:cNvCxnSpPr/>
            <p:nvPr/>
          </p:nvCxnSpPr>
          <p:spPr>
            <a:xfrm>
              <a:off x="7002175" y="816889"/>
              <a:ext cx="4065444" cy="0"/>
            </a:xfrm>
            <a:prstGeom prst="line">
              <a:avLst/>
            </a:prstGeom>
            <a:ln w="57150">
              <a:solidFill>
                <a:srgbClr val="7F0069"/>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082318" y="816889"/>
              <a:ext cx="4049594" cy="0"/>
            </a:xfrm>
            <a:prstGeom prst="line">
              <a:avLst/>
            </a:prstGeom>
            <a:ln w="66675">
              <a:solidFill>
                <a:srgbClr val="7F0069"/>
              </a:solidFill>
            </a:ln>
          </p:spPr>
          <p:style>
            <a:lnRef idx="1">
              <a:schemeClr val="accent1"/>
            </a:lnRef>
            <a:fillRef idx="0">
              <a:schemeClr val="accent1"/>
            </a:fillRef>
            <a:effectRef idx="0">
              <a:schemeClr val="accent1"/>
            </a:effectRef>
            <a:fontRef idx="minor">
              <a:schemeClr val="tx1"/>
            </a:fontRef>
          </p:style>
        </p:cxnSp>
      </p:grpSp>
      <p:sp>
        <p:nvSpPr>
          <p:cNvPr id="12" name="文本框 41">
            <a:extLst>
              <a:ext uri="{FF2B5EF4-FFF2-40B4-BE49-F238E27FC236}">
                <a16:creationId xmlns:a16="http://schemas.microsoft.com/office/drawing/2014/main" id="{DD2802B3-4019-4F4C-AFA2-3B846A1F21C1}"/>
              </a:ext>
            </a:extLst>
          </p:cNvPr>
          <p:cNvSpPr txBox="1"/>
          <p:nvPr/>
        </p:nvSpPr>
        <p:spPr>
          <a:xfrm>
            <a:off x="461889" y="1377605"/>
            <a:ext cx="8477532" cy="41027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lnSpc>
                <a:spcPct val="135000"/>
              </a:lnSpc>
              <a:spcBef>
                <a:spcPts val="2000"/>
              </a:spcBef>
              <a:buFont typeface="Wingdings" panose="05000000000000000000" pitchFamily="2" charset="2"/>
              <a:buChar char="p"/>
            </a:pPr>
            <a:r>
              <a:rPr lang="en-US" altLang="zh-CN" sz="2400" b="1" dirty="0">
                <a:solidFill>
                  <a:srgbClr val="7E006A"/>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Introduction</a:t>
            </a:r>
          </a:p>
          <a:p>
            <a:pPr marL="342900" indent="-342900" algn="just">
              <a:lnSpc>
                <a:spcPct val="135000"/>
              </a:lnSpc>
              <a:spcBef>
                <a:spcPts val="2000"/>
              </a:spcBef>
              <a:buFont typeface="Wingdings" panose="05000000000000000000" pitchFamily="2" charset="2"/>
              <a:buChar char="p"/>
            </a:pPr>
            <a:r>
              <a:rPr lang="en-US" altLang="zh-CN" sz="2200" b="1" dirty="0">
                <a:solidFill>
                  <a:schemeClr val="tx1">
                    <a:lumMod val="50000"/>
                    <a:lumOff val="50000"/>
                  </a:schemeClr>
                </a:solidFill>
                <a:latin typeface="Verdana" panose="020B0604030504040204" pitchFamily="34" charset="0"/>
                <a:ea typeface="Verdana" panose="020B0604030504040204" pitchFamily="34" charset="0"/>
                <a:cs typeface="Times New Roman" panose="02020603050405020304" pitchFamily="18" charset="0"/>
              </a:rPr>
              <a:t>Density-dependent relativistic mean-field model </a:t>
            </a:r>
          </a:p>
          <a:p>
            <a:pPr marL="342900" indent="-342900" algn="just">
              <a:lnSpc>
                <a:spcPct val="135000"/>
              </a:lnSpc>
              <a:spcBef>
                <a:spcPts val="2000"/>
              </a:spcBef>
              <a:buFont typeface="Wingdings" panose="05000000000000000000" pitchFamily="2" charset="2"/>
              <a:buChar char="p"/>
            </a:pPr>
            <a:r>
              <a:rPr lang="en-US" altLang="zh-CN" sz="2200" b="1" dirty="0">
                <a:solidFill>
                  <a:schemeClr val="tx1">
                    <a:lumMod val="50000"/>
                    <a:lumOff val="50000"/>
                  </a:schemeClr>
                </a:solidFill>
                <a:latin typeface="Verdana" panose="020B0604030504040204" pitchFamily="34" charset="0"/>
                <a:ea typeface="Verdana" panose="020B0604030504040204" pitchFamily="34" charset="0"/>
                <a:cs typeface="Times New Roman" panose="02020603050405020304" pitchFamily="18" charset="0"/>
              </a:rPr>
              <a:t>Massive neutron star from DDRMF model</a:t>
            </a:r>
          </a:p>
          <a:p>
            <a:pPr marL="342900" indent="-342900" algn="just">
              <a:lnSpc>
                <a:spcPct val="135000"/>
              </a:lnSpc>
              <a:spcBef>
                <a:spcPts val="2000"/>
              </a:spcBef>
              <a:buFont typeface="Wingdings" panose="05000000000000000000" pitchFamily="2" charset="2"/>
              <a:buChar char="p"/>
            </a:pPr>
            <a:r>
              <a:rPr lang="en-US" altLang="zh-CN" sz="2200" b="1" dirty="0" err="1">
                <a:solidFill>
                  <a:schemeClr val="tx1">
                    <a:lumMod val="50000"/>
                    <a:lumOff val="50000"/>
                  </a:schemeClr>
                </a:solidFill>
                <a:latin typeface="Verdana" panose="020B0604030504040204" pitchFamily="34" charset="0"/>
                <a:ea typeface="Verdana" panose="020B0604030504040204" pitchFamily="34" charset="0"/>
                <a:cs typeface="Times New Roman" panose="02020603050405020304" pitchFamily="18" charset="0"/>
              </a:rPr>
              <a:t>Hyperonic</a:t>
            </a:r>
            <a:r>
              <a:rPr lang="en-US" altLang="zh-CN" sz="2200" b="1" dirty="0">
                <a:solidFill>
                  <a:schemeClr val="tx1">
                    <a:lumMod val="50000"/>
                    <a:lumOff val="50000"/>
                  </a:schemeClr>
                </a:solidFill>
                <a:latin typeface="Verdana" panose="020B0604030504040204" pitchFamily="34" charset="0"/>
                <a:ea typeface="Verdana" panose="020B0604030504040204" pitchFamily="34" charset="0"/>
                <a:cs typeface="Times New Roman" panose="02020603050405020304" pitchFamily="18" charset="0"/>
              </a:rPr>
              <a:t> star from RMF model</a:t>
            </a:r>
          </a:p>
          <a:p>
            <a:pPr marL="342900" indent="-342900" algn="just">
              <a:lnSpc>
                <a:spcPct val="135000"/>
              </a:lnSpc>
              <a:spcBef>
                <a:spcPts val="2000"/>
              </a:spcBef>
              <a:buFont typeface="Wingdings" panose="05000000000000000000" pitchFamily="2" charset="2"/>
              <a:buChar char="p"/>
            </a:pPr>
            <a:r>
              <a:rPr lang="en-US" altLang="zh-CN" sz="2200" b="1" dirty="0">
                <a:solidFill>
                  <a:schemeClr val="tx1">
                    <a:lumMod val="50000"/>
                    <a:lumOff val="50000"/>
                  </a:schemeClr>
                </a:solidFill>
                <a:latin typeface="Verdana" panose="020B0604030504040204" pitchFamily="34" charset="0"/>
                <a:ea typeface="Verdana" panose="020B0604030504040204" pitchFamily="34" charset="0"/>
                <a:cs typeface="Times New Roman" panose="02020603050405020304" pitchFamily="18" charset="0"/>
              </a:rPr>
              <a:t>Light neutron star from </a:t>
            </a:r>
            <a:r>
              <a:rPr lang="en-US" altLang="zh-CN" sz="2200" b="1" dirty="0">
                <a:solidFill>
                  <a:schemeClr val="tx1">
                    <a:lumMod val="50000"/>
                    <a:lumOff val="50000"/>
                  </a:schemeClr>
                </a:solidFill>
                <a:latin typeface="Verdana" panose="020B0604030504040204" pitchFamily="34" charset="0"/>
                <a:ea typeface="Verdana" panose="020B0604030504040204" pitchFamily="34" charset="0"/>
              </a:rPr>
              <a:t>DDRMF model  </a:t>
            </a:r>
          </a:p>
          <a:p>
            <a:pPr marL="342900" indent="-342900" algn="just">
              <a:lnSpc>
                <a:spcPct val="135000"/>
              </a:lnSpc>
              <a:spcBef>
                <a:spcPts val="2000"/>
              </a:spcBef>
              <a:buFont typeface="Wingdings" panose="05000000000000000000" pitchFamily="2" charset="2"/>
              <a:buChar char="p"/>
            </a:pPr>
            <a:r>
              <a:rPr lang="en-US" altLang="zh-CN" sz="2200" b="1" dirty="0">
                <a:solidFill>
                  <a:schemeClr val="tx1">
                    <a:lumMod val="50000"/>
                    <a:lumOff val="50000"/>
                  </a:schemeClr>
                </a:solidFill>
                <a:latin typeface="Verdana" panose="020B0604030504040204" pitchFamily="34" charset="0"/>
                <a:ea typeface="Verdana" panose="020B0604030504040204" pitchFamily="34" charset="0"/>
                <a:cs typeface="Times New Roman" panose="02020603050405020304" pitchFamily="18" charset="0"/>
              </a:rPr>
              <a:t>Summary  </a:t>
            </a:r>
          </a:p>
        </p:txBody>
      </p:sp>
      <p:sp>
        <p:nvSpPr>
          <p:cNvPr id="16" name="灯片编号占位符 151">
            <a:extLst>
              <a:ext uri="{FF2B5EF4-FFF2-40B4-BE49-F238E27FC236}">
                <a16:creationId xmlns:a16="http://schemas.microsoft.com/office/drawing/2014/main" id="{B9AC398F-4DC5-4C06-89DA-127C998929D3}"/>
              </a:ext>
            </a:extLst>
          </p:cNvPr>
          <p:cNvSpPr>
            <a:spLocks noGrp="1"/>
          </p:cNvSpPr>
          <p:nvPr>
            <p:ph type="sldNum" sz="quarter" idx="12"/>
          </p:nvPr>
        </p:nvSpPr>
        <p:spPr>
          <a:xfrm>
            <a:off x="8724472" y="6416315"/>
            <a:ext cx="303236" cy="365125"/>
          </a:xfrm>
        </p:spPr>
        <p:txBody>
          <a:bodyPr/>
          <a:lstStyle/>
          <a:p>
            <a:fld id="{565CE74E-AB26-4998-AD42-012C4C1AD076}" type="slidenum">
              <a:rPr lang="zh-CN" altLang="en-US" sz="1400" b="1" smtClean="0">
                <a:latin typeface="Verdana" panose="020B0604030504040204" pitchFamily="34" charset="0"/>
              </a:rPr>
              <a:t>2</a:t>
            </a:fld>
            <a:endParaRPr lang="zh-CN" altLang="en-US" sz="1400" b="1" dirty="0">
              <a:latin typeface="Verdana" panose="020B0604030504040204" pitchFamily="34" charset="0"/>
            </a:endParaRPr>
          </a:p>
        </p:txBody>
      </p:sp>
      <p:cxnSp>
        <p:nvCxnSpPr>
          <p:cNvPr id="17" name="直接连接符 16">
            <a:extLst>
              <a:ext uri="{FF2B5EF4-FFF2-40B4-BE49-F238E27FC236}">
                <a16:creationId xmlns:a16="http://schemas.microsoft.com/office/drawing/2014/main" id="{C60B8A60-594E-4EDB-BC78-257CAB55CF85}"/>
              </a:ext>
            </a:extLst>
          </p:cNvPr>
          <p:cNvCxnSpPr/>
          <p:nvPr/>
        </p:nvCxnSpPr>
        <p:spPr>
          <a:xfrm>
            <a:off x="0" y="6456073"/>
            <a:ext cx="9144000" cy="0"/>
          </a:xfrm>
          <a:prstGeom prst="line">
            <a:avLst/>
          </a:prstGeom>
          <a:ln w="38100">
            <a:solidFill>
              <a:srgbClr val="7F006B"/>
            </a:solidFill>
          </a:ln>
        </p:spPr>
        <p:style>
          <a:lnRef idx="1">
            <a:schemeClr val="accent1"/>
          </a:lnRef>
          <a:fillRef idx="0">
            <a:schemeClr val="accent1"/>
          </a:fillRef>
          <a:effectRef idx="0">
            <a:schemeClr val="accent1"/>
          </a:effectRef>
          <a:fontRef idx="minor">
            <a:schemeClr val="tx1"/>
          </a:fontRef>
        </p:style>
      </p:cxnSp>
      <p:sp>
        <p:nvSpPr>
          <p:cNvPr id="18" name="日期占位符 163">
            <a:extLst>
              <a:ext uri="{FF2B5EF4-FFF2-40B4-BE49-F238E27FC236}">
                <a16:creationId xmlns:a16="http://schemas.microsoft.com/office/drawing/2014/main" id="{8DF95DDB-9B16-4A4B-9E83-C22EDDFFEE1C}"/>
              </a:ext>
            </a:extLst>
          </p:cNvPr>
          <p:cNvSpPr>
            <a:spLocks noGrp="1"/>
          </p:cNvSpPr>
          <p:nvPr>
            <p:ph type="dt" sz="half" idx="10"/>
          </p:nvPr>
        </p:nvSpPr>
        <p:spPr>
          <a:xfrm>
            <a:off x="122973" y="6436194"/>
            <a:ext cx="1616663" cy="365125"/>
          </a:xfrm>
        </p:spPr>
        <p:txBody>
          <a:bodyPr/>
          <a:lstStyle/>
          <a:p>
            <a:fld id="{772684DA-91FE-4AC2-B455-56747F4DA0E1}" type="datetime1">
              <a:rPr lang="zh-CN" altLang="en-US" sz="1600" b="1" smtClean="0">
                <a:solidFill>
                  <a:srgbClr val="7F006B"/>
                </a:solidFill>
                <a:latin typeface="Verdana" panose="020B0604030504040204" pitchFamily="34" charset="0"/>
              </a:rPr>
              <a:t>2023/9/24</a:t>
            </a:fld>
            <a:endParaRPr lang="zh-CN" altLang="en-US" sz="1600" b="1" dirty="0">
              <a:solidFill>
                <a:srgbClr val="7F006B"/>
              </a:solidFill>
              <a:latin typeface="Verdana" panose="020B0604030504040204" pitchFamily="34" charset="0"/>
            </a:endParaRPr>
          </a:p>
        </p:txBody>
      </p:sp>
      <p:sp>
        <p:nvSpPr>
          <p:cNvPr id="19" name="页脚占位符 164">
            <a:extLst>
              <a:ext uri="{FF2B5EF4-FFF2-40B4-BE49-F238E27FC236}">
                <a16:creationId xmlns:a16="http://schemas.microsoft.com/office/drawing/2014/main" id="{18BA1EF9-E9DA-43C5-A819-E555E8A2EFAD}"/>
              </a:ext>
            </a:extLst>
          </p:cNvPr>
          <p:cNvSpPr>
            <a:spLocks noGrp="1"/>
          </p:cNvSpPr>
          <p:nvPr>
            <p:ph type="ftr" sz="quarter" idx="11"/>
          </p:nvPr>
        </p:nvSpPr>
        <p:spPr>
          <a:xfrm>
            <a:off x="3028950" y="6416315"/>
            <a:ext cx="3086100" cy="365125"/>
          </a:xfrm>
        </p:spPr>
        <p:txBody>
          <a:bodyPr/>
          <a:lstStyle/>
          <a:p>
            <a:r>
              <a:rPr lang="en-US" altLang="zh-CN" sz="1600" b="1" dirty="0" err="1">
                <a:solidFill>
                  <a:srgbClr val="7F006B"/>
                </a:solidFill>
                <a:latin typeface="Verdana" panose="020B0604030504040204" pitchFamily="34" charset="0"/>
                <a:ea typeface="Verdana" panose="020B0604030504040204" pitchFamily="34" charset="0"/>
              </a:rPr>
              <a:t>Kaixuan</a:t>
            </a:r>
            <a:r>
              <a:rPr lang="en-US" altLang="zh-CN" sz="1600" b="1" dirty="0">
                <a:solidFill>
                  <a:srgbClr val="7F006B"/>
                </a:solidFill>
                <a:latin typeface="Verdana" panose="020B0604030504040204" pitchFamily="34" charset="0"/>
                <a:ea typeface="Verdana" panose="020B0604030504040204" pitchFamily="34" charset="0"/>
              </a:rPr>
              <a:t> Huang</a:t>
            </a:r>
            <a:endParaRPr lang="zh-CN" altLang="en-US" sz="1600" b="1" dirty="0">
              <a:solidFill>
                <a:srgbClr val="7F006B"/>
              </a:solidFill>
              <a:latin typeface="Verdana" panose="020B0604030504040204" pitchFamily="34" charset="0"/>
            </a:endParaRPr>
          </a:p>
        </p:txBody>
      </p:sp>
    </p:spTree>
    <p:extLst>
      <p:ext uri="{BB962C8B-B14F-4D97-AF65-F5344CB8AC3E}">
        <p14:creationId xmlns:p14="http://schemas.microsoft.com/office/powerpoint/2010/main" val="373295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0" y="114265"/>
            <a:ext cx="6843486" cy="461665"/>
            <a:chOff x="-534863" y="1542682"/>
            <a:chExt cx="6843486" cy="461665"/>
          </a:xfrm>
        </p:grpSpPr>
        <p:cxnSp>
          <p:nvCxnSpPr>
            <p:cNvPr id="31" name="MH_Other_1"/>
            <p:cNvCxnSpPr/>
            <p:nvPr/>
          </p:nvCxnSpPr>
          <p:spPr>
            <a:xfrm flipH="1">
              <a:off x="-534863" y="1957451"/>
              <a:ext cx="6843486" cy="17642"/>
            </a:xfrm>
            <a:prstGeom prst="line">
              <a:avLst/>
            </a:prstGeom>
            <a:ln w="25400">
              <a:gradFill flip="none" rotWithShape="1">
                <a:gsLst>
                  <a:gs pos="41000">
                    <a:srgbClr val="BB7DB3"/>
                  </a:gs>
                  <a:gs pos="0">
                    <a:schemeClr val="accent1">
                      <a:lumMod val="5000"/>
                      <a:lumOff val="95000"/>
                      <a:alpha val="0"/>
                    </a:schemeClr>
                  </a:gs>
                  <a:gs pos="100000">
                    <a:srgbClr val="7F0069"/>
                  </a:gs>
                </a:gsLst>
                <a:lin ang="0" scaled="1"/>
                <a:tileRect/>
              </a:gradFill>
              <a:prstDash val="solid"/>
              <a:headEnd type="none"/>
            </a:ln>
          </p:spPr>
          <p:style>
            <a:lnRef idx="1">
              <a:schemeClr val="accent1"/>
            </a:lnRef>
            <a:fillRef idx="0">
              <a:schemeClr val="accent1"/>
            </a:fillRef>
            <a:effectRef idx="0">
              <a:schemeClr val="accent1"/>
            </a:effectRef>
            <a:fontRef idx="minor">
              <a:schemeClr val="tx1"/>
            </a:fontRef>
          </p:style>
        </p:cxnSp>
        <p:grpSp>
          <p:nvGrpSpPr>
            <p:cNvPr id="32" name="组合 31"/>
            <p:cNvGrpSpPr/>
            <p:nvPr/>
          </p:nvGrpSpPr>
          <p:grpSpPr>
            <a:xfrm>
              <a:off x="-534863" y="1542682"/>
              <a:ext cx="582905" cy="461665"/>
              <a:chOff x="160808" y="268546"/>
              <a:chExt cx="736192" cy="731858"/>
            </a:xfrm>
          </p:grpSpPr>
          <p:sp>
            <p:nvSpPr>
              <p:cNvPr id="34" name="矩形 33"/>
              <p:cNvSpPr/>
              <p:nvPr/>
            </p:nvSpPr>
            <p:spPr>
              <a:xfrm flipH="1">
                <a:off x="738300" y="283026"/>
                <a:ext cx="158700" cy="674512"/>
              </a:xfrm>
              <a:prstGeom prst="rect">
                <a:avLst/>
              </a:prstGeom>
              <a:solidFill>
                <a:srgbClr val="7F0069">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2000" dirty="0"/>
              </a:p>
            </p:txBody>
          </p:sp>
          <p:grpSp>
            <p:nvGrpSpPr>
              <p:cNvPr id="35" name="组合 34"/>
              <p:cNvGrpSpPr/>
              <p:nvPr/>
            </p:nvGrpSpPr>
            <p:grpSpPr>
              <a:xfrm>
                <a:off x="160808" y="268546"/>
                <a:ext cx="520545" cy="731858"/>
                <a:chOff x="160808" y="268546"/>
                <a:chExt cx="520545" cy="731858"/>
              </a:xfrm>
            </p:grpSpPr>
            <p:sp>
              <p:nvSpPr>
                <p:cNvPr id="36" name="矩形 35"/>
                <p:cNvSpPr/>
                <p:nvPr/>
              </p:nvSpPr>
              <p:spPr>
                <a:xfrm>
                  <a:off x="160808" y="292942"/>
                  <a:ext cx="520545" cy="683068"/>
                </a:xfrm>
                <a:prstGeom prst="rect">
                  <a:avLst/>
                </a:prstGeom>
                <a:solidFill>
                  <a:srgbClr val="7F0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2000" dirty="0"/>
                </a:p>
              </p:txBody>
            </p:sp>
            <p:sp>
              <p:nvSpPr>
                <p:cNvPr id="37" name="文本框 66"/>
                <p:cNvSpPr txBox="1"/>
                <p:nvPr/>
              </p:nvSpPr>
              <p:spPr>
                <a:xfrm>
                  <a:off x="205921" y="268546"/>
                  <a:ext cx="215159" cy="73185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2400" b="1" dirty="0">
                      <a:solidFill>
                        <a:schemeClr val="bg1"/>
                      </a:solidFill>
                      <a:latin typeface="微软雅黑" panose="020B0503020204020204" pitchFamily="34" charset="-122"/>
                      <a:ea typeface="微软雅黑" panose="020B0503020204020204" pitchFamily="34" charset="-122"/>
                    </a:rPr>
                    <a:t>5</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grpSp>
      <p:sp>
        <p:nvSpPr>
          <p:cNvPr id="2" name="AutoShape 2"/>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nvGrpSpPr>
          <p:cNvPr id="19" name="组合 18"/>
          <p:cNvGrpSpPr/>
          <p:nvPr/>
        </p:nvGrpSpPr>
        <p:grpSpPr>
          <a:xfrm>
            <a:off x="270901" y="592112"/>
            <a:ext cx="7476099" cy="338554"/>
            <a:chOff x="239570" y="1519717"/>
            <a:chExt cx="7609796" cy="352332"/>
          </a:xfrm>
        </p:grpSpPr>
        <p:sp>
          <p:nvSpPr>
            <p:cNvPr id="20" name="星形: 五角 19"/>
            <p:cNvSpPr/>
            <p:nvPr/>
          </p:nvSpPr>
          <p:spPr>
            <a:xfrm>
              <a:off x="239570" y="1545309"/>
              <a:ext cx="256560" cy="256560"/>
            </a:xfrm>
            <a:prstGeom prst="star5">
              <a:avLst>
                <a:gd name="adj" fmla="val 28968"/>
                <a:gd name="hf" fmla="val 105146"/>
                <a:gd name="vf" fmla="val 11055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rgbClr val="42428E"/>
                </a:solidFill>
                <a:effectLst>
                  <a:outerShdw blurRad="38100" dist="38100" dir="2700000" algn="tl">
                    <a:srgbClr val="000000">
                      <a:alpha val="43137"/>
                    </a:srgbClr>
                  </a:outerShdw>
                </a:effectLst>
              </a:endParaRPr>
            </a:p>
          </p:txBody>
        </p:sp>
        <p:sp>
          <p:nvSpPr>
            <p:cNvPr id="21" name="文本框 20"/>
            <p:cNvSpPr txBox="1"/>
            <p:nvPr/>
          </p:nvSpPr>
          <p:spPr>
            <a:xfrm>
              <a:off x="495233" y="1519717"/>
              <a:ext cx="7354133" cy="352332"/>
            </a:xfrm>
            <a:prstGeom prst="rect">
              <a:avLst/>
            </a:prstGeom>
            <a:noFill/>
          </p:spPr>
          <p:txBody>
            <a:bodyPr wrap="square">
              <a:spAutoFit/>
            </a:bodyPr>
            <a:lstStyle/>
            <a:p>
              <a:r>
                <a:rPr lang="en-US" altLang="zh-CN" sz="1600" b="1" dirty="0">
                  <a:solidFill>
                    <a:srgbClr val="42428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Impact of the symmetry energy</a:t>
              </a:r>
            </a:p>
          </p:txBody>
        </p:sp>
      </p:grpSp>
      <p:pic>
        <p:nvPicPr>
          <p:cNvPr id="28" name="图片 27"/>
          <p:cNvPicPr>
            <a:picLocks noChangeAspect="1"/>
          </p:cNvPicPr>
          <p:nvPr/>
        </p:nvPicPr>
        <p:blipFill rotWithShape="1">
          <a:blip r:embed="rId2" cstate="print">
            <a:extLst>
              <a:ext uri="{28A0092B-C50C-407E-A947-70E740481C1C}">
                <a14:useLocalDpi xmlns:a14="http://schemas.microsoft.com/office/drawing/2010/main" val="0"/>
              </a:ext>
            </a:extLst>
          </a:blip>
          <a:srcRect r="3234"/>
          <a:stretch>
            <a:fillRect/>
          </a:stretch>
        </p:blipFill>
        <p:spPr>
          <a:xfrm>
            <a:off x="7818120" y="29382"/>
            <a:ext cx="1325880" cy="485151"/>
          </a:xfrm>
          <a:prstGeom prst="rect">
            <a:avLst/>
          </a:prstGeom>
        </p:spPr>
      </p:pic>
      <p:cxnSp>
        <p:nvCxnSpPr>
          <p:cNvPr id="39" name="直接连接符 38"/>
          <p:cNvCxnSpPr/>
          <p:nvPr/>
        </p:nvCxnSpPr>
        <p:spPr>
          <a:xfrm>
            <a:off x="0" y="548889"/>
            <a:ext cx="9144000" cy="0"/>
          </a:xfrm>
          <a:prstGeom prst="line">
            <a:avLst/>
          </a:prstGeom>
          <a:ln w="38100">
            <a:solidFill>
              <a:srgbClr val="7F006B"/>
            </a:solidFill>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r="4622" b="7790"/>
          <a:stretch/>
        </p:blipFill>
        <p:spPr>
          <a:xfrm>
            <a:off x="5045300" y="1525469"/>
            <a:ext cx="1969085" cy="1156544"/>
          </a:xfrm>
          <a:prstGeom prst="rect">
            <a:avLst/>
          </a:prstGeom>
        </p:spPr>
      </p:pic>
      <p:grpSp>
        <p:nvGrpSpPr>
          <p:cNvPr id="53" name="组合 52">
            <a:extLst>
              <a:ext uri="{FF2B5EF4-FFF2-40B4-BE49-F238E27FC236}">
                <a16:creationId xmlns:a16="http://schemas.microsoft.com/office/drawing/2014/main" id="{895AAA10-6F87-412F-97D9-D679E1BCDB01}"/>
              </a:ext>
            </a:extLst>
          </p:cNvPr>
          <p:cNvGrpSpPr/>
          <p:nvPr/>
        </p:nvGrpSpPr>
        <p:grpSpPr>
          <a:xfrm>
            <a:off x="1063210" y="3029929"/>
            <a:ext cx="3849397" cy="2911383"/>
            <a:chOff x="547335" y="3138836"/>
            <a:chExt cx="4093556" cy="3096046"/>
          </a:xfrm>
        </p:grpSpPr>
        <p:grpSp>
          <p:nvGrpSpPr>
            <p:cNvPr id="11" name="组合 10">
              <a:extLst>
                <a:ext uri="{FF2B5EF4-FFF2-40B4-BE49-F238E27FC236}">
                  <a16:creationId xmlns:a16="http://schemas.microsoft.com/office/drawing/2014/main" id="{18542082-1652-48D1-87B0-6418F970E3DA}"/>
                </a:ext>
              </a:extLst>
            </p:cNvPr>
            <p:cNvGrpSpPr/>
            <p:nvPr/>
          </p:nvGrpSpPr>
          <p:grpSpPr>
            <a:xfrm>
              <a:off x="563943" y="3376637"/>
              <a:ext cx="3486583" cy="2858245"/>
              <a:chOff x="759293" y="3145335"/>
              <a:chExt cx="3719753" cy="3032863"/>
            </a:xfrm>
          </p:grpSpPr>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293" y="3145335"/>
                <a:ext cx="3719753" cy="3032863"/>
              </a:xfrm>
              <a:prstGeom prst="rect">
                <a:avLst/>
              </a:prstGeom>
            </p:spPr>
          </p:pic>
          <p:sp>
            <p:nvSpPr>
              <p:cNvPr id="33" name="矩形 32">
                <a:extLst>
                  <a:ext uri="{FF2B5EF4-FFF2-40B4-BE49-F238E27FC236}">
                    <a16:creationId xmlns:a16="http://schemas.microsoft.com/office/drawing/2014/main" id="{BAEEDB7D-941F-479D-B2C5-494BDBC425F1}"/>
                  </a:ext>
                </a:extLst>
              </p:cNvPr>
              <p:cNvSpPr/>
              <p:nvPr/>
            </p:nvSpPr>
            <p:spPr>
              <a:xfrm>
                <a:off x="1360616" y="3483736"/>
                <a:ext cx="938264" cy="167426"/>
              </a:xfrm>
              <a:prstGeom prst="rect">
                <a:avLst/>
              </a:prstGeom>
              <a:noFill/>
              <a:ln w="349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mc:AlternateContent xmlns:mc="http://schemas.openxmlformats.org/markup-compatibility/2006" xmlns:a14="http://schemas.microsoft.com/office/drawing/2010/main">
            <mc:Choice Requires="a14">
              <p:sp>
                <p:nvSpPr>
                  <p:cNvPr id="40" name="文本框 39">
                    <a:extLst>
                      <a:ext uri="{FF2B5EF4-FFF2-40B4-BE49-F238E27FC236}">
                        <a16:creationId xmlns:a16="http://schemas.microsoft.com/office/drawing/2014/main" id="{49C6D4BD-74FC-4AC8-9CB4-2E52A81E6B84}"/>
                      </a:ext>
                    </a:extLst>
                  </p:cNvPr>
                  <p:cNvSpPr txBox="1"/>
                  <p:nvPr/>
                </p:nvSpPr>
                <p:spPr>
                  <a:xfrm>
                    <a:off x="2031938" y="3303921"/>
                    <a:ext cx="1693012" cy="52705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altLang="zh-CN" sz="1400" b="1" i="1" smtClean="0">
                                  <a:solidFill>
                                    <a:srgbClr val="00B050"/>
                                  </a:solidFill>
                                  <a:latin typeface="Cambria Math" panose="02040503050406030204" pitchFamily="18" charset="0"/>
                                </a:rPr>
                              </m:ctrlPr>
                            </m:sSubSupPr>
                            <m:e>
                              <m:r>
                                <a:rPr lang="en-US" altLang="zh-CN" sz="1400" b="1" i="1" smtClean="0">
                                  <a:solidFill>
                                    <a:srgbClr val="00B050"/>
                                  </a:solidFill>
                                  <a:latin typeface="Cambria Math" panose="02040503050406030204" pitchFamily="18" charset="0"/>
                                </a:rPr>
                                <m:t>𝒄</m:t>
                              </m:r>
                            </m:e>
                            <m:sub>
                              <m:r>
                                <a:rPr lang="en-US" altLang="zh-CN" sz="1400" b="1" i="1" smtClean="0">
                                  <a:solidFill>
                                    <a:srgbClr val="00B050"/>
                                  </a:solidFill>
                                  <a:latin typeface="Cambria Math" panose="02040503050406030204" pitchFamily="18" charset="0"/>
                                </a:rPr>
                                <m:t>𝒔</m:t>
                              </m:r>
                            </m:sub>
                            <m:sup>
                              <m:r>
                                <a:rPr lang="en-US" altLang="zh-CN" sz="1400" b="1" i="1" smtClean="0">
                                  <a:solidFill>
                                    <a:srgbClr val="00B050"/>
                                  </a:solidFill>
                                  <a:latin typeface="Cambria Math" panose="02040503050406030204" pitchFamily="18" charset="0"/>
                                </a:rPr>
                                <m:t>𝟐</m:t>
                              </m:r>
                            </m:sup>
                          </m:sSubSup>
                          <m:r>
                            <a:rPr lang="en-US" altLang="zh-CN" sz="1400" b="1" i="1" smtClean="0">
                              <a:solidFill>
                                <a:srgbClr val="00B050"/>
                              </a:solidFill>
                              <a:latin typeface="Cambria Math" panose="02040503050406030204" pitchFamily="18" charset="0"/>
                            </a:rPr>
                            <m:t>=</m:t>
                          </m:r>
                          <m:f>
                            <m:fPr>
                              <m:ctrlPr>
                                <a:rPr lang="en-US" altLang="zh-CN" sz="1400" b="1" i="1" smtClean="0">
                                  <a:solidFill>
                                    <a:srgbClr val="00B050"/>
                                  </a:solidFill>
                                  <a:latin typeface="Cambria Math" panose="02040503050406030204" pitchFamily="18" charset="0"/>
                                </a:rPr>
                              </m:ctrlPr>
                            </m:fPr>
                            <m:num>
                              <m:r>
                                <a:rPr lang="en-US" altLang="zh-CN" sz="1400" b="1" i="1" smtClean="0">
                                  <a:solidFill>
                                    <a:srgbClr val="00B050"/>
                                  </a:solidFill>
                                  <a:latin typeface="Cambria Math" panose="02040503050406030204" pitchFamily="18" charset="0"/>
                                </a:rPr>
                                <m:t>𝝏</m:t>
                              </m:r>
                              <m:r>
                                <a:rPr lang="en-US" altLang="zh-CN" sz="1400" b="1" i="1" smtClean="0">
                                  <a:solidFill>
                                    <a:srgbClr val="00B050"/>
                                  </a:solidFill>
                                  <a:latin typeface="Cambria Math" panose="02040503050406030204" pitchFamily="18" charset="0"/>
                                </a:rPr>
                                <m:t>𝑷</m:t>
                              </m:r>
                            </m:num>
                            <m:den>
                              <m:r>
                                <a:rPr lang="en-US" altLang="zh-CN" sz="1400" b="1" i="1" smtClean="0">
                                  <a:solidFill>
                                    <a:srgbClr val="00B050"/>
                                  </a:solidFill>
                                  <a:latin typeface="Cambria Math" panose="02040503050406030204" pitchFamily="18" charset="0"/>
                                </a:rPr>
                                <m:t>𝝏𝜺</m:t>
                              </m:r>
                            </m:den>
                          </m:f>
                          <m:r>
                            <a:rPr lang="en-US" altLang="zh-CN" sz="1400" b="1" i="1" smtClean="0">
                              <a:solidFill>
                                <a:srgbClr val="00B050"/>
                              </a:solidFill>
                              <a:latin typeface="Cambria Math" panose="02040503050406030204" pitchFamily="18" charset="0"/>
                            </a:rPr>
                            <m:t>&lt;</m:t>
                          </m:r>
                          <m:r>
                            <a:rPr lang="en-US" altLang="zh-CN" sz="1400" b="1" i="1" smtClean="0">
                              <a:solidFill>
                                <a:srgbClr val="00B050"/>
                              </a:solidFill>
                              <a:latin typeface="Cambria Math" panose="02040503050406030204" pitchFamily="18" charset="0"/>
                            </a:rPr>
                            <m:t>𝟎</m:t>
                          </m:r>
                        </m:oMath>
                      </m:oMathPara>
                    </a14:m>
                    <a:endParaRPr lang="zh-CN" altLang="en-US" sz="1400" b="1" dirty="0">
                      <a:solidFill>
                        <a:srgbClr val="00B050"/>
                      </a:solidFill>
                    </a:endParaRPr>
                  </a:p>
                </p:txBody>
              </p:sp>
            </mc:Choice>
            <mc:Fallback xmlns="">
              <p:sp>
                <p:nvSpPr>
                  <p:cNvPr id="40" name="文本框 39">
                    <a:extLst>
                      <a:ext uri="{FF2B5EF4-FFF2-40B4-BE49-F238E27FC236}">
                        <a16:creationId xmlns:a16="http://schemas.microsoft.com/office/drawing/2014/main" id="{49C6D4BD-74FC-4AC8-9CB4-2E52A81E6B84}"/>
                      </a:ext>
                    </a:extLst>
                  </p:cNvPr>
                  <p:cNvSpPr txBox="1">
                    <a:spLocks noRot="1" noChangeAspect="1" noMove="1" noResize="1" noEditPoints="1" noAdjustHandles="1" noChangeArrowheads="1" noChangeShapeType="1" noTextEdit="1"/>
                  </p:cNvSpPr>
                  <p:nvPr/>
                </p:nvSpPr>
                <p:spPr>
                  <a:xfrm>
                    <a:off x="2031938" y="3303921"/>
                    <a:ext cx="1693012" cy="527056"/>
                  </a:xfrm>
                  <a:prstGeom prst="rect">
                    <a:avLst/>
                  </a:prstGeom>
                  <a:blipFill>
                    <a:blip r:embed="rId5"/>
                    <a:stretch>
                      <a:fillRect b="-2439"/>
                    </a:stretch>
                  </a:blipFill>
                </p:spPr>
                <p:txBody>
                  <a:bodyPr/>
                  <a:lstStyle/>
                  <a:p>
                    <a:r>
                      <a:rPr lang="zh-CN" altLang="en-US">
                        <a:noFill/>
                      </a:rPr>
                      <a:t> </a:t>
                    </a:r>
                  </a:p>
                </p:txBody>
              </p:sp>
            </mc:Fallback>
          </mc:AlternateContent>
        </p:grpSp>
        <p:sp>
          <p:nvSpPr>
            <p:cNvPr id="51" name="文本框 50">
              <a:extLst>
                <a:ext uri="{FF2B5EF4-FFF2-40B4-BE49-F238E27FC236}">
                  <a16:creationId xmlns:a16="http://schemas.microsoft.com/office/drawing/2014/main" id="{CE1C914C-DC3D-43CE-AD5D-282CABABCABC}"/>
                </a:ext>
              </a:extLst>
            </p:cNvPr>
            <p:cNvSpPr txBox="1"/>
            <p:nvPr/>
          </p:nvSpPr>
          <p:spPr>
            <a:xfrm>
              <a:off x="547335" y="3138836"/>
              <a:ext cx="4093556" cy="304536"/>
            </a:xfrm>
            <a:prstGeom prst="rect">
              <a:avLst/>
            </a:prstGeom>
            <a:noFill/>
          </p:spPr>
          <p:txBody>
            <a:bodyPr wrap="square">
              <a:spAutoFit/>
            </a:bodyPr>
            <a:lstStyle/>
            <a:p>
              <a:pPr marL="285750" indent="-285750">
                <a:buFont typeface="Wingdings" panose="05000000000000000000" pitchFamily="2" charset="2"/>
                <a:buChar char="p"/>
              </a:pPr>
              <a:r>
                <a:rPr lang="en-US" altLang="zh-CN" sz="1400" b="1" dirty="0">
                  <a:solidFill>
                    <a:srgbClr val="2970FF"/>
                  </a:solidFill>
                  <a:effectLst>
                    <a:outerShdw blurRad="38100" dist="38100" dir="2700000" algn="tl">
                      <a:srgbClr val="000000">
                        <a:alpha val="43137"/>
                      </a:srgbClr>
                    </a:outerShdw>
                  </a:effectLst>
                  <a:latin typeface="+mn-ea"/>
                  <a:cs typeface="Times New Roman" panose="02020603050405020304" pitchFamily="18" charset="0"/>
                </a:rPr>
                <a:t>Behavior of the symmetry energy:</a:t>
              </a:r>
              <a:endParaRPr lang="zh-CN" altLang="en-US" sz="1400" dirty="0">
                <a:effectLst>
                  <a:outerShdw blurRad="38100" dist="38100" dir="2700000" algn="tl">
                    <a:srgbClr val="000000">
                      <a:alpha val="43137"/>
                    </a:srgbClr>
                  </a:outerShdw>
                </a:effectLst>
              </a:endParaRPr>
            </a:p>
          </p:txBody>
        </p:sp>
      </p:grpSp>
      <p:grpSp>
        <p:nvGrpSpPr>
          <p:cNvPr id="3" name="组合 2">
            <a:extLst>
              <a:ext uri="{FF2B5EF4-FFF2-40B4-BE49-F238E27FC236}">
                <a16:creationId xmlns:a16="http://schemas.microsoft.com/office/drawing/2014/main" id="{27B2E533-631C-4458-A168-DF527B9E933D}"/>
              </a:ext>
            </a:extLst>
          </p:cNvPr>
          <p:cNvGrpSpPr/>
          <p:nvPr/>
        </p:nvGrpSpPr>
        <p:grpSpPr>
          <a:xfrm>
            <a:off x="4667550" y="3037713"/>
            <a:ext cx="3331807" cy="2820480"/>
            <a:chOff x="4535644" y="3144674"/>
            <a:chExt cx="3580847" cy="3031300"/>
          </a:xfrm>
        </p:grpSpPr>
        <p:pic>
          <p:nvPicPr>
            <p:cNvPr id="8" name="图片 7"/>
            <p:cNvPicPr>
              <a:picLocks noChangeAspect="1"/>
            </p:cNvPicPr>
            <p:nvPr/>
          </p:nvPicPr>
          <p:blipFill rotWithShape="1">
            <a:blip r:embed="rId6">
              <a:extLst>
                <a:ext uri="{28A0092B-C50C-407E-A947-70E740481C1C}">
                  <a14:useLocalDpi xmlns:a14="http://schemas.microsoft.com/office/drawing/2010/main" val="0"/>
                </a:ext>
              </a:extLst>
            </a:blip>
            <a:srcRect t="2110"/>
            <a:stretch/>
          </p:blipFill>
          <p:spPr>
            <a:xfrm>
              <a:off x="4535644" y="3413416"/>
              <a:ext cx="3580847" cy="2762558"/>
            </a:xfrm>
            <a:prstGeom prst="rect">
              <a:avLst/>
            </a:prstGeom>
          </p:spPr>
        </p:pic>
        <p:sp>
          <p:nvSpPr>
            <p:cNvPr id="52" name="文本框 51">
              <a:extLst>
                <a:ext uri="{FF2B5EF4-FFF2-40B4-BE49-F238E27FC236}">
                  <a16:creationId xmlns:a16="http://schemas.microsoft.com/office/drawing/2014/main" id="{BE8216F0-0347-4D02-AE06-1A93F487FD30}"/>
                </a:ext>
              </a:extLst>
            </p:cNvPr>
            <p:cNvSpPr txBox="1"/>
            <p:nvPr/>
          </p:nvSpPr>
          <p:spPr>
            <a:xfrm>
              <a:off x="4859019" y="3144674"/>
              <a:ext cx="2976693" cy="330782"/>
            </a:xfrm>
            <a:prstGeom prst="rect">
              <a:avLst/>
            </a:prstGeom>
            <a:noFill/>
          </p:spPr>
          <p:txBody>
            <a:bodyPr wrap="square">
              <a:spAutoFit/>
            </a:bodyPr>
            <a:lstStyle/>
            <a:p>
              <a:pPr marL="285750" indent="-285750">
                <a:buFont typeface="Wingdings" panose="05000000000000000000" pitchFamily="2" charset="2"/>
                <a:buChar char="p"/>
              </a:pPr>
              <a:r>
                <a:rPr lang="en-US" altLang="zh-CN" sz="1400" b="1" dirty="0">
                  <a:solidFill>
                    <a:srgbClr val="2970FF"/>
                  </a:solidFill>
                  <a:effectLst>
                    <a:outerShdw blurRad="38100" dist="38100" dir="2700000" algn="tl">
                      <a:srgbClr val="000000">
                        <a:alpha val="43137"/>
                      </a:srgbClr>
                    </a:outerShdw>
                  </a:effectLst>
                  <a:latin typeface="+mn-ea"/>
                  <a:cs typeface="Times New Roman" panose="02020603050405020304" pitchFamily="18" charset="0"/>
                </a:rPr>
                <a:t>Mass-Radius relation: </a:t>
              </a:r>
              <a:endParaRPr lang="zh-CN" altLang="en-US" sz="1400" dirty="0">
                <a:effectLst>
                  <a:outerShdw blurRad="38100" dist="38100" dir="2700000" algn="tl">
                    <a:srgbClr val="000000">
                      <a:alpha val="43137"/>
                    </a:srgbClr>
                  </a:outerShdw>
                </a:effectLst>
              </a:endParaRPr>
            </a:p>
          </p:txBody>
        </p:sp>
      </p:grpSp>
      <p:sp>
        <p:nvSpPr>
          <p:cNvPr id="64" name="灯片编号占位符 151">
            <a:extLst>
              <a:ext uri="{FF2B5EF4-FFF2-40B4-BE49-F238E27FC236}">
                <a16:creationId xmlns:a16="http://schemas.microsoft.com/office/drawing/2014/main" id="{B48E5716-96FF-40C3-A021-A82ADC702601}"/>
              </a:ext>
            </a:extLst>
          </p:cNvPr>
          <p:cNvSpPr>
            <a:spLocks noGrp="1"/>
          </p:cNvSpPr>
          <p:nvPr>
            <p:ph type="sldNum" sz="quarter" idx="12"/>
          </p:nvPr>
        </p:nvSpPr>
        <p:spPr>
          <a:xfrm>
            <a:off x="8556171" y="6416315"/>
            <a:ext cx="471537" cy="365125"/>
          </a:xfrm>
        </p:spPr>
        <p:txBody>
          <a:bodyPr/>
          <a:lstStyle/>
          <a:p>
            <a:fld id="{565CE74E-AB26-4998-AD42-012C4C1AD076}" type="slidenum">
              <a:rPr lang="zh-CN" altLang="en-US" sz="1400" b="1" smtClean="0">
                <a:latin typeface="Verdana" panose="020B0604030504040204" pitchFamily="34" charset="0"/>
              </a:rPr>
              <a:t>20</a:t>
            </a:fld>
            <a:endParaRPr lang="zh-CN" altLang="en-US" sz="1400" b="1" dirty="0">
              <a:latin typeface="Verdana" panose="020B0604030504040204" pitchFamily="34" charset="0"/>
            </a:endParaRPr>
          </a:p>
        </p:txBody>
      </p:sp>
      <p:cxnSp>
        <p:nvCxnSpPr>
          <p:cNvPr id="65" name="直接连接符 64">
            <a:extLst>
              <a:ext uri="{FF2B5EF4-FFF2-40B4-BE49-F238E27FC236}">
                <a16:creationId xmlns:a16="http://schemas.microsoft.com/office/drawing/2014/main" id="{A7689B91-32C1-45AC-AEC2-29B5E0CE75FF}"/>
              </a:ext>
            </a:extLst>
          </p:cNvPr>
          <p:cNvCxnSpPr/>
          <p:nvPr/>
        </p:nvCxnSpPr>
        <p:spPr>
          <a:xfrm>
            <a:off x="0" y="6456073"/>
            <a:ext cx="9144000" cy="0"/>
          </a:xfrm>
          <a:prstGeom prst="line">
            <a:avLst/>
          </a:prstGeom>
          <a:ln w="38100">
            <a:solidFill>
              <a:srgbClr val="7F006B"/>
            </a:solidFill>
          </a:ln>
        </p:spPr>
        <p:style>
          <a:lnRef idx="1">
            <a:schemeClr val="accent1"/>
          </a:lnRef>
          <a:fillRef idx="0">
            <a:schemeClr val="accent1"/>
          </a:fillRef>
          <a:effectRef idx="0">
            <a:schemeClr val="accent1"/>
          </a:effectRef>
          <a:fontRef idx="minor">
            <a:schemeClr val="tx1"/>
          </a:fontRef>
        </p:style>
      </p:cxnSp>
      <p:sp>
        <p:nvSpPr>
          <p:cNvPr id="66" name="日期占位符 163">
            <a:extLst>
              <a:ext uri="{FF2B5EF4-FFF2-40B4-BE49-F238E27FC236}">
                <a16:creationId xmlns:a16="http://schemas.microsoft.com/office/drawing/2014/main" id="{7F03543D-DA87-481C-AD9A-DF8BBB8FD102}"/>
              </a:ext>
            </a:extLst>
          </p:cNvPr>
          <p:cNvSpPr>
            <a:spLocks noGrp="1"/>
          </p:cNvSpPr>
          <p:nvPr>
            <p:ph type="dt" sz="half" idx="10"/>
          </p:nvPr>
        </p:nvSpPr>
        <p:spPr>
          <a:xfrm>
            <a:off x="122973" y="6436194"/>
            <a:ext cx="1616663" cy="365125"/>
          </a:xfrm>
        </p:spPr>
        <p:txBody>
          <a:bodyPr/>
          <a:lstStyle/>
          <a:p>
            <a:fld id="{772684DA-91FE-4AC2-B455-56747F4DA0E1}" type="datetime1">
              <a:rPr lang="zh-CN" altLang="en-US" sz="1600" b="1" smtClean="0">
                <a:solidFill>
                  <a:srgbClr val="7F006B"/>
                </a:solidFill>
                <a:latin typeface="Verdana" panose="020B0604030504040204" pitchFamily="34" charset="0"/>
              </a:rPr>
              <a:t>2023/9/24</a:t>
            </a:fld>
            <a:endParaRPr lang="zh-CN" altLang="en-US" sz="1600" b="1" dirty="0">
              <a:solidFill>
                <a:srgbClr val="7F006B"/>
              </a:solidFill>
              <a:latin typeface="Verdana" panose="020B0604030504040204" pitchFamily="34" charset="0"/>
            </a:endParaRPr>
          </a:p>
        </p:txBody>
      </p:sp>
      <p:sp>
        <p:nvSpPr>
          <p:cNvPr id="67" name="页脚占位符 164">
            <a:extLst>
              <a:ext uri="{FF2B5EF4-FFF2-40B4-BE49-F238E27FC236}">
                <a16:creationId xmlns:a16="http://schemas.microsoft.com/office/drawing/2014/main" id="{E1CE0673-31F9-425B-AC76-ACCE21AD1D95}"/>
              </a:ext>
            </a:extLst>
          </p:cNvPr>
          <p:cNvSpPr>
            <a:spLocks noGrp="1"/>
          </p:cNvSpPr>
          <p:nvPr>
            <p:ph type="ftr" sz="quarter" idx="11"/>
          </p:nvPr>
        </p:nvSpPr>
        <p:spPr>
          <a:xfrm>
            <a:off x="3028950" y="6416315"/>
            <a:ext cx="3086100" cy="365125"/>
          </a:xfrm>
        </p:spPr>
        <p:txBody>
          <a:bodyPr/>
          <a:lstStyle/>
          <a:p>
            <a:r>
              <a:rPr lang="en-US" altLang="zh-CN" sz="1600" b="1" dirty="0" err="1">
                <a:solidFill>
                  <a:srgbClr val="7F006B"/>
                </a:solidFill>
                <a:latin typeface="Verdana" panose="020B0604030504040204" pitchFamily="34" charset="0"/>
                <a:ea typeface="Verdana" panose="020B0604030504040204" pitchFamily="34" charset="0"/>
              </a:rPr>
              <a:t>Kaixuan</a:t>
            </a:r>
            <a:r>
              <a:rPr lang="en-US" altLang="zh-CN" sz="1600" b="1" dirty="0">
                <a:solidFill>
                  <a:srgbClr val="7F006B"/>
                </a:solidFill>
                <a:latin typeface="Verdana" panose="020B0604030504040204" pitchFamily="34" charset="0"/>
                <a:ea typeface="Verdana" panose="020B0604030504040204" pitchFamily="34" charset="0"/>
              </a:rPr>
              <a:t> Huang</a:t>
            </a:r>
            <a:endParaRPr lang="zh-CN" altLang="en-US" sz="1600" b="1" dirty="0">
              <a:solidFill>
                <a:srgbClr val="7F006B"/>
              </a:solidFill>
              <a:latin typeface="Verdana" panose="020B0604030504040204" pitchFamily="34" charset="0"/>
            </a:endParaRPr>
          </a:p>
        </p:txBody>
      </p:sp>
      <p:sp>
        <p:nvSpPr>
          <p:cNvPr id="69" name="文本框 160">
            <a:extLst>
              <a:ext uri="{FF2B5EF4-FFF2-40B4-BE49-F238E27FC236}">
                <a16:creationId xmlns:a16="http://schemas.microsoft.com/office/drawing/2014/main" id="{36307467-9310-4311-A629-B3E332CDECAC}"/>
              </a:ext>
            </a:extLst>
          </p:cNvPr>
          <p:cNvSpPr txBox="1"/>
          <p:nvPr/>
        </p:nvSpPr>
        <p:spPr>
          <a:xfrm>
            <a:off x="582905" y="131944"/>
            <a:ext cx="7269656"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2000" b="1" dirty="0">
                <a:solidFill>
                  <a:srgbClr val="7F0069"/>
                </a:solidFill>
                <a:latin typeface="+mj-ea"/>
                <a:ea typeface="+mj-ea"/>
              </a:rPr>
              <a:t>Light neutron star from DDRMF model</a:t>
            </a:r>
          </a:p>
        </p:txBody>
      </p:sp>
      <p:sp>
        <p:nvSpPr>
          <p:cNvPr id="70" name="文本框 35">
            <a:extLst>
              <a:ext uri="{FF2B5EF4-FFF2-40B4-BE49-F238E27FC236}">
                <a16:creationId xmlns:a16="http://schemas.microsoft.com/office/drawing/2014/main" id="{4F00ECAF-F214-4981-A8F8-C52DFCF8B47C}"/>
              </a:ext>
            </a:extLst>
          </p:cNvPr>
          <p:cNvSpPr txBox="1"/>
          <p:nvPr/>
        </p:nvSpPr>
        <p:spPr>
          <a:xfrm>
            <a:off x="4912607" y="6152777"/>
            <a:ext cx="4428683" cy="27699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ltLang="zh-CN" sz="1200" b="1" dirty="0">
                <a:solidFill>
                  <a:srgbClr val="C00000"/>
                </a:solidFill>
                <a:latin typeface="Times New Roman" panose="02020603050405020304" pitchFamily="18" charset="0"/>
                <a:cs typeface="Times New Roman" panose="02020603050405020304" pitchFamily="18" charset="0"/>
              </a:rPr>
              <a:t>K. X. Huang,  </a:t>
            </a:r>
            <a:r>
              <a:rPr lang="en-US" altLang="zh-CN" sz="1200" b="1" dirty="0">
                <a:solidFill>
                  <a:srgbClr val="0000FF"/>
                </a:solidFill>
                <a:latin typeface="Times New Roman" panose="02020603050405020304" pitchFamily="18" charset="0"/>
                <a:cs typeface="Times New Roman" panose="02020603050405020304" pitchFamily="18" charset="0"/>
              </a:rPr>
              <a:t>J. N. Hu,  Y. Zhang </a:t>
            </a:r>
            <a:r>
              <a:rPr lang="nn-NO" altLang="zh-CN" sz="1200" b="1" dirty="0">
                <a:solidFill>
                  <a:srgbClr val="0000FF"/>
                </a:solidFill>
                <a:latin typeface="Times New Roman" panose="02020603050405020304" pitchFamily="18" charset="0"/>
                <a:cs typeface="Times New Roman" panose="02020603050405020304" pitchFamily="18" charset="0"/>
              </a:rPr>
              <a:t>&amp; H. Shen, arXiv:2306.04992</a:t>
            </a:r>
            <a:endParaRPr lang="zh-CN" altLang="en-US" sz="1200" b="1" dirty="0">
              <a:solidFill>
                <a:srgbClr val="0000FF"/>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2" name="文本框 71">
                <a:extLst>
                  <a:ext uri="{FF2B5EF4-FFF2-40B4-BE49-F238E27FC236}">
                    <a16:creationId xmlns:a16="http://schemas.microsoft.com/office/drawing/2014/main" id="{486C9C2A-A046-4FDE-9CD9-6D533E4C46F4}"/>
                  </a:ext>
                </a:extLst>
              </p:cNvPr>
              <p:cNvSpPr txBox="1"/>
              <p:nvPr/>
            </p:nvSpPr>
            <p:spPr>
              <a:xfrm>
                <a:off x="194717" y="940474"/>
                <a:ext cx="8562917" cy="644600"/>
              </a:xfrm>
              <a:prstGeom prst="rect">
                <a:avLst/>
              </a:prstGeom>
              <a:noFill/>
            </p:spPr>
            <p:txBody>
              <a:bodyPr wrap="square">
                <a:spAutoFit/>
              </a:bodyPr>
              <a:lstStyle/>
              <a:p>
                <a:pPr marL="285750" indent="-285750">
                  <a:lnSpc>
                    <a:spcPct val="120000"/>
                  </a:lnSpc>
                  <a:buFont typeface="Arial" panose="020B0604020202020204" pitchFamily="34" charset="0"/>
                  <a:buChar char="•"/>
                </a:pPr>
                <a:r>
                  <a:rPr lang="en-US" altLang="zh-CN" sz="1400" b="1" dirty="0">
                    <a:latin typeface="+mn-ea"/>
                    <a:cs typeface="Times New Roman" panose="02020603050405020304" pitchFamily="18" charset="0"/>
                  </a:rPr>
                  <a:t>Core EOS: Parameter </a:t>
                </a:r>
                <a14:m>
                  <m:oMath xmlns:m="http://schemas.openxmlformats.org/officeDocument/2006/math">
                    <m:sSub>
                      <m:sSubPr>
                        <m:ctrlPr>
                          <a:rPr lang="en-US" altLang="zh-CN" sz="1400" b="1" i="1" dirty="0" smtClean="0">
                            <a:latin typeface="Cambria Math" panose="02040503050406030204" pitchFamily="18" charset="0"/>
                            <a:cs typeface="Times New Roman" panose="02020603050405020304" pitchFamily="18" charset="0"/>
                          </a:rPr>
                        </m:ctrlPr>
                      </m:sSubPr>
                      <m:e>
                        <m:r>
                          <a:rPr lang="zh-CN" altLang="en-US" sz="1400" b="1" i="1" dirty="0" smtClean="0">
                            <a:latin typeface="Cambria Math" panose="02040503050406030204" pitchFamily="18" charset="0"/>
                            <a:cs typeface="Times New Roman" panose="02020603050405020304" pitchFamily="18" charset="0"/>
                          </a:rPr>
                          <m:t>𝚪</m:t>
                        </m:r>
                      </m:e>
                      <m:sub>
                        <m:r>
                          <a:rPr lang="zh-CN" altLang="en-US" sz="1400" b="1" i="1" dirty="0" smtClean="0">
                            <a:latin typeface="Cambria Math" panose="02040503050406030204" pitchFamily="18" charset="0"/>
                            <a:cs typeface="Times New Roman" panose="02020603050405020304" pitchFamily="18" charset="0"/>
                          </a:rPr>
                          <m:t>𝝆</m:t>
                        </m:r>
                        <m:r>
                          <a:rPr lang="zh-CN" altLang="en-US" sz="1400" b="1" i="1" dirty="0" smtClean="0">
                            <a:latin typeface="Cambria Math" panose="02040503050406030204" pitchFamily="18" charset="0"/>
                            <a:cs typeface="Times New Roman" panose="02020603050405020304" pitchFamily="18" charset="0"/>
                          </a:rPr>
                          <m:t>𝑵</m:t>
                        </m:r>
                      </m:sub>
                    </m:sSub>
                    <m:r>
                      <a:rPr lang="zh-CN" altLang="en-US" sz="1400" b="1" i="1" dirty="0" smtClean="0">
                        <a:latin typeface="Cambria Math" panose="02040503050406030204" pitchFamily="18" charset="0"/>
                        <a:cs typeface="Times New Roman" panose="02020603050405020304" pitchFamily="18" charset="0"/>
                      </a:rPr>
                      <m:t> </m:t>
                    </m:r>
                    <m:r>
                      <a:rPr lang="en-US" altLang="zh-CN" sz="1400" b="1" i="1" dirty="0" smtClean="0">
                        <a:latin typeface="Cambria Math" panose="02040503050406030204" pitchFamily="18" charset="0"/>
                        <a:cs typeface="Times New Roman" panose="02020603050405020304" pitchFamily="18" charset="0"/>
                      </a:rPr>
                      <m:t>(</m:t>
                    </m:r>
                    <m:sSub>
                      <m:sSubPr>
                        <m:ctrlPr>
                          <a:rPr lang="en-US" altLang="zh-CN" sz="1400" b="1" i="1" dirty="0" smtClean="0">
                            <a:latin typeface="Cambria Math" panose="02040503050406030204" pitchFamily="18" charset="0"/>
                            <a:cs typeface="Times New Roman" panose="02020603050405020304" pitchFamily="18" charset="0"/>
                          </a:rPr>
                        </m:ctrlPr>
                      </m:sSubPr>
                      <m:e>
                        <m:r>
                          <a:rPr lang="zh-CN" altLang="en-US" sz="1400" b="1" i="1" dirty="0" smtClean="0">
                            <a:latin typeface="Cambria Math" panose="02040503050406030204" pitchFamily="18" charset="0"/>
                            <a:cs typeface="Times New Roman" panose="02020603050405020304" pitchFamily="18" charset="0"/>
                          </a:rPr>
                          <m:t>𝝆</m:t>
                        </m:r>
                      </m:e>
                      <m:sub>
                        <m:r>
                          <a:rPr lang="zh-CN" altLang="en-US" sz="1400" b="1" i="1" dirty="0" smtClean="0">
                            <a:latin typeface="Cambria Math" panose="02040503050406030204" pitchFamily="18" charset="0"/>
                            <a:cs typeface="Times New Roman" panose="02020603050405020304" pitchFamily="18" charset="0"/>
                          </a:rPr>
                          <m:t>𝟎</m:t>
                        </m:r>
                      </m:sub>
                    </m:sSub>
                    <m:r>
                      <a:rPr lang="zh-CN" altLang="en-US" sz="1400" b="1" i="1" dirty="0" smtClean="0">
                        <a:latin typeface="Cambria Math" panose="02040503050406030204" pitchFamily="18" charset="0"/>
                        <a:cs typeface="Times New Roman" panose="02020603050405020304" pitchFamily="18" charset="0"/>
                      </a:rPr>
                      <m:t> </m:t>
                    </m:r>
                    <m:r>
                      <a:rPr lang="en-US" altLang="zh-CN" sz="1400" b="1" i="1" dirty="0" smtClean="0">
                        <a:latin typeface="Cambria Math" panose="02040503050406030204" pitchFamily="18" charset="0"/>
                        <a:cs typeface="Times New Roman" panose="02020603050405020304" pitchFamily="18" charset="0"/>
                      </a:rPr>
                      <m:t>) </m:t>
                    </m:r>
                  </m:oMath>
                </a14:m>
                <a:r>
                  <a:rPr lang="en-US" altLang="zh-CN" sz="1400" b="1" dirty="0">
                    <a:latin typeface="+mn-ea"/>
                    <a:cs typeface="Times New Roman" panose="02020603050405020304" pitchFamily="18" charset="0"/>
                  </a:rPr>
                  <a:t>and </a:t>
                </a:r>
                <a14:m>
                  <m:oMath xmlns:m="http://schemas.openxmlformats.org/officeDocument/2006/math">
                    <m:sSub>
                      <m:sSubPr>
                        <m:ctrlPr>
                          <a:rPr lang="en-US" altLang="zh-CN" sz="1400" b="1" i="1" dirty="0" smtClean="0">
                            <a:latin typeface="Cambria Math" panose="02040503050406030204" pitchFamily="18" charset="0"/>
                            <a:cs typeface="Times New Roman" panose="02020603050405020304" pitchFamily="18" charset="0"/>
                          </a:rPr>
                        </m:ctrlPr>
                      </m:sSubPr>
                      <m:e>
                        <m:r>
                          <a:rPr lang="zh-CN" altLang="en-US" sz="1400" b="1" i="1" dirty="0" smtClean="0">
                            <a:latin typeface="Cambria Math" panose="02040503050406030204" pitchFamily="18" charset="0"/>
                            <a:cs typeface="Times New Roman" panose="02020603050405020304" pitchFamily="18" charset="0"/>
                          </a:rPr>
                          <m:t>𝒂</m:t>
                        </m:r>
                      </m:e>
                      <m:sub>
                        <m:r>
                          <a:rPr lang="zh-CN" altLang="en-US" sz="1400" b="1" i="1" dirty="0" smtClean="0">
                            <a:latin typeface="Cambria Math" panose="02040503050406030204" pitchFamily="18" charset="0"/>
                            <a:cs typeface="Times New Roman" panose="02020603050405020304" pitchFamily="18" charset="0"/>
                          </a:rPr>
                          <m:t>𝝆</m:t>
                        </m:r>
                      </m:sub>
                    </m:sSub>
                    <m:r>
                      <a:rPr lang="zh-CN" altLang="en-US" sz="1400" b="1" i="1" dirty="0" smtClean="0">
                        <a:latin typeface="Cambria Math" panose="02040503050406030204" pitchFamily="18" charset="0"/>
                        <a:cs typeface="Times New Roman" panose="02020603050405020304" pitchFamily="18" charset="0"/>
                      </a:rPr>
                      <m:t> </m:t>
                    </m:r>
                  </m:oMath>
                </a14:m>
                <a:r>
                  <a:rPr lang="en-US" altLang="zh-CN" sz="1400" b="1" dirty="0">
                    <a:latin typeface="+mn-ea"/>
                    <a:cs typeface="Times New Roman" panose="02020603050405020304" pitchFamily="18" charset="0"/>
                  </a:rPr>
                  <a:t>are generated from the DDVT model for different </a:t>
                </a:r>
                <a:r>
                  <a:rPr lang="zh-CN" altLang="en-US" sz="1400" b="1" dirty="0">
                    <a:latin typeface="+mn-ea"/>
                    <a:cs typeface="Times New Roman" panose="02020603050405020304" pitchFamily="18" charset="0"/>
                  </a:rPr>
                  <a:t>𝑳 </a:t>
                </a:r>
                <a:r>
                  <a:rPr lang="en-US" altLang="zh-CN" sz="1400" b="1" dirty="0">
                    <a:latin typeface="+mn-ea"/>
                    <a:cs typeface="Times New Roman" panose="02020603050405020304" pitchFamily="18" charset="0"/>
                  </a:rPr>
                  <a:t>at the saturation point with </a:t>
                </a:r>
                <a14:m>
                  <m:oMath xmlns:m="http://schemas.openxmlformats.org/officeDocument/2006/math">
                    <m:sSub>
                      <m:sSubPr>
                        <m:ctrlPr>
                          <a:rPr lang="en-US" altLang="zh-CN" sz="1400" b="1" i="1" dirty="0" smtClean="0">
                            <a:latin typeface="Cambria Math" panose="02040503050406030204" pitchFamily="18" charset="0"/>
                            <a:cs typeface="Times New Roman" panose="02020603050405020304" pitchFamily="18" charset="0"/>
                          </a:rPr>
                        </m:ctrlPr>
                      </m:sSubPr>
                      <m:e>
                        <m:r>
                          <a:rPr lang="zh-CN" altLang="en-US" sz="1400" b="1" i="1" dirty="0" smtClean="0">
                            <a:latin typeface="Cambria Math" panose="02040503050406030204" pitchFamily="18" charset="0"/>
                            <a:cs typeface="Times New Roman" panose="02020603050405020304" pitchFamily="18" charset="0"/>
                          </a:rPr>
                          <m:t>𝑬</m:t>
                        </m:r>
                      </m:e>
                      <m:sub>
                        <m:r>
                          <a:rPr lang="zh-CN" altLang="en-US" sz="1400" b="1" i="1" dirty="0" smtClean="0">
                            <a:latin typeface="Cambria Math" panose="02040503050406030204" pitchFamily="18" charset="0"/>
                            <a:cs typeface="Times New Roman" panose="02020603050405020304" pitchFamily="18" charset="0"/>
                          </a:rPr>
                          <m:t>𝐬𝐲𝐦</m:t>
                        </m:r>
                      </m:sub>
                    </m:sSub>
                    <m:r>
                      <a:rPr lang="zh-CN" altLang="en-US" sz="1400" b="1" i="1" dirty="0" smtClean="0">
                        <a:latin typeface="Cambria Math" panose="02040503050406030204" pitchFamily="18" charset="0"/>
                        <a:cs typeface="Times New Roman" panose="02020603050405020304" pitchFamily="18" charset="0"/>
                      </a:rPr>
                      <m:t>  </m:t>
                    </m:r>
                  </m:oMath>
                </a14:m>
                <a:r>
                  <a:rPr lang="en-US" altLang="zh-CN" sz="1400" b="1" dirty="0">
                    <a:latin typeface="+mn-ea"/>
                    <a:cs typeface="Times New Roman" panose="02020603050405020304" pitchFamily="18" charset="0"/>
                  </a:rPr>
                  <a:t>fixed at </a:t>
                </a:r>
                <a14:m>
                  <m:oMath xmlns:m="http://schemas.openxmlformats.org/officeDocument/2006/math">
                    <m:sSub>
                      <m:sSubPr>
                        <m:ctrlPr>
                          <a:rPr lang="en-US" altLang="zh-CN" sz="1400" b="1" i="1" dirty="0" smtClean="0">
                            <a:latin typeface="Cambria Math" panose="02040503050406030204" pitchFamily="18" charset="0"/>
                            <a:cs typeface="Times New Roman" panose="02020603050405020304" pitchFamily="18" charset="0"/>
                          </a:rPr>
                        </m:ctrlPr>
                      </m:sSubPr>
                      <m:e>
                        <m:r>
                          <a:rPr lang="zh-CN" altLang="en-US" sz="1400" b="1" i="1" dirty="0" smtClean="0">
                            <a:latin typeface="Cambria Math" panose="02040503050406030204" pitchFamily="18" charset="0"/>
                            <a:cs typeface="Times New Roman" panose="02020603050405020304" pitchFamily="18" charset="0"/>
                          </a:rPr>
                          <m:t>𝝆</m:t>
                        </m:r>
                      </m:e>
                      <m:sub>
                        <m:r>
                          <a:rPr lang="zh-CN" altLang="en-US" sz="1400" b="1" i="1" dirty="0" smtClean="0">
                            <a:latin typeface="Cambria Math" panose="02040503050406030204" pitchFamily="18" charset="0"/>
                            <a:cs typeface="Times New Roman" panose="02020603050405020304" pitchFamily="18" charset="0"/>
                          </a:rPr>
                          <m:t>𝑩</m:t>
                        </m:r>
                      </m:sub>
                    </m:sSub>
                    <m:r>
                      <a:rPr lang="zh-CN" altLang="en-US" sz="1400" b="1" i="1" dirty="0" smtClean="0">
                        <a:latin typeface="Cambria Math" panose="02040503050406030204" pitchFamily="18" charset="0"/>
                        <a:cs typeface="Times New Roman" panose="02020603050405020304" pitchFamily="18" charset="0"/>
                      </a:rPr>
                      <m:t>  </m:t>
                    </m:r>
                    <m:r>
                      <a:rPr lang="en-US" altLang="zh-CN" sz="1400" b="1" i="1" dirty="0" smtClean="0">
                        <a:latin typeface="Cambria Math" panose="02040503050406030204" pitchFamily="18" charset="0"/>
                        <a:cs typeface="Times New Roman" panose="02020603050405020304" pitchFamily="18" charset="0"/>
                      </a:rPr>
                      <m:t>= </m:t>
                    </m:r>
                    <m:r>
                      <a:rPr lang="zh-CN" altLang="en-US" sz="1400" b="1" i="1" dirty="0" smtClean="0">
                        <a:latin typeface="Cambria Math" panose="02040503050406030204" pitchFamily="18" charset="0"/>
                        <a:cs typeface="Times New Roman" panose="02020603050405020304" pitchFamily="18" charset="0"/>
                      </a:rPr>
                      <m:t>𝟎</m:t>
                    </m:r>
                    <m:r>
                      <a:rPr lang="en-US" altLang="zh-CN" sz="1400" b="1" i="1" dirty="0" smtClean="0">
                        <a:latin typeface="Cambria Math" panose="02040503050406030204" pitchFamily="18" charset="0"/>
                        <a:cs typeface="Times New Roman" panose="02020603050405020304" pitchFamily="18" charset="0"/>
                      </a:rPr>
                      <m:t>.</m:t>
                    </m:r>
                    <m:r>
                      <a:rPr lang="zh-CN" altLang="en-US" sz="1400" b="1" i="1" dirty="0" smtClean="0">
                        <a:latin typeface="Cambria Math" panose="02040503050406030204" pitchFamily="18" charset="0"/>
                        <a:cs typeface="Times New Roman" panose="02020603050405020304" pitchFamily="18" charset="0"/>
                      </a:rPr>
                      <m:t>𝟏𝟏</m:t>
                    </m:r>
                    <m:r>
                      <a:rPr lang="zh-CN" altLang="en-US" sz="1400" b="1" i="1" dirty="0" smtClean="0">
                        <a:latin typeface="Cambria Math" panose="02040503050406030204" pitchFamily="18" charset="0"/>
                        <a:cs typeface="Times New Roman" panose="02020603050405020304" pitchFamily="18" charset="0"/>
                      </a:rPr>
                      <m:t> </m:t>
                    </m:r>
                    <m:r>
                      <a:rPr lang="zh-CN" altLang="en-US" sz="1400" b="1" i="1" dirty="0" smtClean="0">
                        <a:latin typeface="Cambria Math" panose="02040503050406030204" pitchFamily="18" charset="0"/>
                        <a:cs typeface="Times New Roman" panose="02020603050405020304" pitchFamily="18" charset="0"/>
                      </a:rPr>
                      <m:t>𝐟</m:t>
                    </m:r>
                    <m:sSup>
                      <m:sSupPr>
                        <m:ctrlPr>
                          <a:rPr lang="en-US" altLang="zh-CN" sz="1400" b="1" i="1" dirty="0" smtClean="0">
                            <a:latin typeface="Cambria Math" panose="02040503050406030204" pitchFamily="18" charset="0"/>
                            <a:cs typeface="Times New Roman" panose="02020603050405020304" pitchFamily="18" charset="0"/>
                          </a:rPr>
                        </m:ctrlPr>
                      </m:sSupPr>
                      <m:e>
                        <m:r>
                          <a:rPr lang="zh-CN" altLang="en-US" sz="1400" b="1" i="1" dirty="0" smtClean="0">
                            <a:latin typeface="Cambria Math" panose="02040503050406030204" pitchFamily="18" charset="0"/>
                            <a:cs typeface="Times New Roman" panose="02020603050405020304" pitchFamily="18" charset="0"/>
                          </a:rPr>
                          <m:t>𝐦</m:t>
                        </m:r>
                      </m:e>
                      <m:sup>
                        <m:r>
                          <a:rPr lang="en-US" altLang="zh-CN" sz="1400" b="1" i="1" dirty="0" smtClean="0">
                            <a:latin typeface="Cambria Math" panose="02040503050406030204" pitchFamily="18" charset="0"/>
                            <a:cs typeface="Times New Roman" panose="02020603050405020304" pitchFamily="18" charset="0"/>
                          </a:rPr>
                          <m:t>−</m:t>
                        </m:r>
                        <m:r>
                          <a:rPr lang="zh-CN" altLang="en-US" sz="1400" b="1" i="1" dirty="0" smtClean="0">
                            <a:latin typeface="Cambria Math" panose="02040503050406030204" pitchFamily="18" charset="0"/>
                            <a:cs typeface="Times New Roman" panose="02020603050405020304" pitchFamily="18" charset="0"/>
                          </a:rPr>
                          <m:t>𝟑</m:t>
                        </m:r>
                      </m:sup>
                    </m:sSup>
                    <m:r>
                      <a:rPr lang="en-US" altLang="zh-CN" sz="1400" b="1" i="1" dirty="0" smtClean="0">
                        <a:latin typeface="Cambria Math" panose="02040503050406030204" pitchFamily="18" charset="0"/>
                        <a:cs typeface="Times New Roman" panose="02020603050405020304" pitchFamily="18" charset="0"/>
                      </a:rPr>
                      <m:t>:</m:t>
                    </m:r>
                  </m:oMath>
                </a14:m>
                <a:endParaRPr lang="zh-CN" altLang="en-US" sz="1400" b="1" dirty="0"/>
              </a:p>
            </p:txBody>
          </p:sp>
        </mc:Choice>
        <mc:Fallback xmlns="">
          <p:sp>
            <p:nvSpPr>
              <p:cNvPr id="72" name="文本框 71">
                <a:extLst>
                  <a:ext uri="{FF2B5EF4-FFF2-40B4-BE49-F238E27FC236}">
                    <a16:creationId xmlns:a16="http://schemas.microsoft.com/office/drawing/2014/main" id="{486C9C2A-A046-4FDE-9CD9-6D533E4C46F4}"/>
                  </a:ext>
                </a:extLst>
              </p:cNvPr>
              <p:cNvSpPr txBox="1">
                <a:spLocks noRot="1" noChangeAspect="1" noMove="1" noResize="1" noEditPoints="1" noAdjustHandles="1" noChangeArrowheads="1" noChangeShapeType="1" noTextEdit="1"/>
              </p:cNvSpPr>
              <p:nvPr/>
            </p:nvSpPr>
            <p:spPr>
              <a:xfrm>
                <a:off x="194717" y="940474"/>
                <a:ext cx="8562917" cy="644600"/>
              </a:xfrm>
              <a:prstGeom prst="rect">
                <a:avLst/>
              </a:prstGeom>
              <a:blipFill>
                <a:blip r:embed="rId7"/>
                <a:stretch>
                  <a:fillRect l="-142" r="-356" b="-660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文本框 40">
                <a:extLst>
                  <a:ext uri="{FF2B5EF4-FFF2-40B4-BE49-F238E27FC236}">
                    <a16:creationId xmlns:a16="http://schemas.microsoft.com/office/drawing/2014/main" id="{A0C3C06E-C511-40BD-B652-EC24113C443F}"/>
                  </a:ext>
                </a:extLst>
              </p:cNvPr>
              <p:cNvSpPr txBox="1"/>
              <p:nvPr/>
            </p:nvSpPr>
            <p:spPr>
              <a:xfrm>
                <a:off x="206079" y="2717012"/>
                <a:ext cx="8951259" cy="338554"/>
              </a:xfrm>
              <a:prstGeom prst="rect">
                <a:avLst/>
              </a:prstGeom>
              <a:noFill/>
            </p:spPr>
            <p:txBody>
              <a:bodyPr wrap="square">
                <a:spAutoFit/>
              </a:bodyPr>
              <a:lstStyle/>
              <a:p>
                <a:pPr marL="285750" indent="-285750" algn="just">
                  <a:buFont typeface="Arial" panose="020B0604020202020204" pitchFamily="34" charset="0"/>
                  <a:buChar char="•"/>
                </a:pPr>
                <a:r>
                  <a:rPr lang="en-US" altLang="zh-CN" sz="1600" b="1" kern="100" dirty="0">
                    <a:effectLst/>
                  </a:rPr>
                  <a:t>A  smaller </a:t>
                </a:r>
                <a14:m>
                  <m:oMath xmlns:m="http://schemas.openxmlformats.org/officeDocument/2006/math">
                    <m:r>
                      <a:rPr lang="en-US" altLang="zh-CN" sz="1600" b="1" i="1" kern="100" dirty="0" smtClean="0">
                        <a:effectLst/>
                        <a:latin typeface="Cambria Math" panose="02040503050406030204" pitchFamily="18" charset="0"/>
                      </a:rPr>
                      <m:t>𝑳</m:t>
                    </m:r>
                  </m:oMath>
                </a14:m>
                <a:r>
                  <a:rPr lang="en-US" altLang="zh-CN" sz="1600" b="1" kern="100" dirty="0">
                    <a:effectLst/>
                  </a:rPr>
                  <a:t>  for the core EOS could provide a smaller radius above the intermediate-mass region.</a:t>
                </a:r>
                <a:endParaRPr lang="zh-CN" altLang="en-US" sz="1600" b="1" dirty="0"/>
              </a:p>
            </p:txBody>
          </p:sp>
        </mc:Choice>
        <mc:Fallback xmlns="">
          <p:sp>
            <p:nvSpPr>
              <p:cNvPr id="41" name="文本框 40">
                <a:extLst>
                  <a:ext uri="{FF2B5EF4-FFF2-40B4-BE49-F238E27FC236}">
                    <a16:creationId xmlns:a16="http://schemas.microsoft.com/office/drawing/2014/main" id="{A0C3C06E-C511-40BD-B652-EC24113C443F}"/>
                  </a:ext>
                </a:extLst>
              </p:cNvPr>
              <p:cNvSpPr txBox="1">
                <a:spLocks noRot="1" noChangeAspect="1" noMove="1" noResize="1" noEditPoints="1" noAdjustHandles="1" noChangeArrowheads="1" noChangeShapeType="1" noTextEdit="1"/>
              </p:cNvSpPr>
              <p:nvPr/>
            </p:nvSpPr>
            <p:spPr>
              <a:xfrm>
                <a:off x="206079" y="2717012"/>
                <a:ext cx="8951259" cy="338554"/>
              </a:xfrm>
              <a:prstGeom prst="rect">
                <a:avLst/>
              </a:prstGeom>
              <a:blipFill>
                <a:blip r:embed="rId8"/>
                <a:stretch>
                  <a:fillRect l="-272" t="-5455" b="-23636"/>
                </a:stretch>
              </a:blipFill>
            </p:spPr>
            <p:txBody>
              <a:bodyPr/>
              <a:lstStyle/>
              <a:p>
                <a:r>
                  <a:rPr lang="zh-CN" altLang="en-US">
                    <a:noFill/>
                  </a:rPr>
                  <a:t> </a:t>
                </a:r>
              </a:p>
            </p:txBody>
          </p:sp>
        </mc:Fallback>
      </mc:AlternateContent>
      <p:grpSp>
        <p:nvGrpSpPr>
          <p:cNvPr id="4" name="组合 3">
            <a:extLst>
              <a:ext uri="{FF2B5EF4-FFF2-40B4-BE49-F238E27FC236}">
                <a16:creationId xmlns:a16="http://schemas.microsoft.com/office/drawing/2014/main" id="{F0FC029E-5984-4694-BEFD-AD19A5738B33}"/>
              </a:ext>
            </a:extLst>
          </p:cNvPr>
          <p:cNvGrpSpPr/>
          <p:nvPr/>
        </p:nvGrpSpPr>
        <p:grpSpPr>
          <a:xfrm>
            <a:off x="1739636" y="1595539"/>
            <a:ext cx="2859618" cy="1107208"/>
            <a:chOff x="1038947" y="1565917"/>
            <a:chExt cx="2973281" cy="1190908"/>
          </a:xfrm>
        </p:grpSpPr>
        <p:pic>
          <p:nvPicPr>
            <p:cNvPr id="42" name="图片 41">
              <a:extLst>
                <a:ext uri="{FF2B5EF4-FFF2-40B4-BE49-F238E27FC236}">
                  <a16:creationId xmlns:a16="http://schemas.microsoft.com/office/drawing/2014/main" id="{30D51C9D-BAC5-4D8C-A2BE-5AC2288DE1A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2028" y="2448650"/>
              <a:ext cx="2852826" cy="308175"/>
            </a:xfrm>
            <a:prstGeom prst="rect">
              <a:avLst/>
            </a:prstGeom>
          </p:spPr>
        </p:pic>
        <p:grpSp>
          <p:nvGrpSpPr>
            <p:cNvPr id="15" name="组合 14">
              <a:extLst>
                <a:ext uri="{FF2B5EF4-FFF2-40B4-BE49-F238E27FC236}">
                  <a16:creationId xmlns:a16="http://schemas.microsoft.com/office/drawing/2014/main" id="{A5D06893-F574-4F91-8F6A-C1037847DD8D}"/>
                </a:ext>
              </a:extLst>
            </p:cNvPr>
            <p:cNvGrpSpPr/>
            <p:nvPr/>
          </p:nvGrpSpPr>
          <p:grpSpPr>
            <a:xfrm>
              <a:off x="1038947" y="1565917"/>
              <a:ext cx="2973281" cy="893334"/>
              <a:chOff x="696842" y="1572016"/>
              <a:chExt cx="3939552" cy="1169751"/>
            </a:xfrm>
          </p:grpSpPr>
          <p:grpSp>
            <p:nvGrpSpPr>
              <p:cNvPr id="9" name="组合 8">
                <a:extLst>
                  <a:ext uri="{FF2B5EF4-FFF2-40B4-BE49-F238E27FC236}">
                    <a16:creationId xmlns:a16="http://schemas.microsoft.com/office/drawing/2014/main" id="{373D2EFA-542B-45C3-86E7-DB33A0B93182}"/>
                  </a:ext>
                </a:extLst>
              </p:cNvPr>
              <p:cNvGrpSpPr/>
              <p:nvPr/>
            </p:nvGrpSpPr>
            <p:grpSpPr>
              <a:xfrm>
                <a:off x="696842" y="1572016"/>
                <a:ext cx="3939552" cy="564797"/>
                <a:chOff x="522072" y="1847123"/>
                <a:chExt cx="4071705" cy="608453"/>
              </a:xfrm>
            </p:grpSpPr>
            <p:pic>
              <p:nvPicPr>
                <p:cNvPr id="44" name="图片 43">
                  <a:extLst>
                    <a:ext uri="{FF2B5EF4-FFF2-40B4-BE49-F238E27FC236}">
                      <a16:creationId xmlns:a16="http://schemas.microsoft.com/office/drawing/2014/main" id="{9338FD0E-1D2D-4100-B34F-48048B66665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74251" t="14785"/>
                <a:stretch/>
              </p:blipFill>
              <p:spPr>
                <a:xfrm>
                  <a:off x="2771535" y="1847123"/>
                  <a:ext cx="1232581" cy="608453"/>
                </a:xfrm>
                <a:prstGeom prst="rect">
                  <a:avLst/>
                </a:prstGeom>
              </p:spPr>
            </p:pic>
            <p:pic>
              <p:nvPicPr>
                <p:cNvPr id="43" name="图片 42">
                  <a:extLst>
                    <a:ext uri="{FF2B5EF4-FFF2-40B4-BE49-F238E27FC236}">
                      <a16:creationId xmlns:a16="http://schemas.microsoft.com/office/drawing/2014/main" id="{A64A4DB1-7D74-469D-8889-1F8D0D750F18}"/>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r="23053" b="9159"/>
                <a:stretch/>
              </p:blipFill>
              <p:spPr>
                <a:xfrm>
                  <a:off x="522072" y="1930334"/>
                  <a:ext cx="2749072" cy="356701"/>
                </a:xfrm>
                <a:prstGeom prst="rect">
                  <a:avLst/>
                </a:prstGeom>
              </p:spPr>
            </p:pic>
            <p:pic>
              <p:nvPicPr>
                <p:cNvPr id="45" name="图片 44">
                  <a:extLst>
                    <a:ext uri="{FF2B5EF4-FFF2-40B4-BE49-F238E27FC236}">
                      <a16:creationId xmlns:a16="http://schemas.microsoft.com/office/drawing/2014/main" id="{3124FAD3-C2AE-4742-96D0-0728C8F62473}"/>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82581" t="5279" r="516" b="3880"/>
                <a:stretch/>
              </p:blipFill>
              <p:spPr>
                <a:xfrm>
                  <a:off x="4004116" y="1930334"/>
                  <a:ext cx="589661" cy="348277"/>
                </a:xfrm>
                <a:prstGeom prst="rect">
                  <a:avLst/>
                </a:prstGeom>
              </p:spPr>
            </p:pic>
          </p:grpSp>
          <p:pic>
            <p:nvPicPr>
              <p:cNvPr id="14" name="图片 13">
                <a:extLst>
                  <a:ext uri="{FF2B5EF4-FFF2-40B4-BE49-F238E27FC236}">
                    <a16:creationId xmlns:a16="http://schemas.microsoft.com/office/drawing/2014/main" id="{AA594F8A-B518-4943-A101-884A12E250A5}"/>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t="5988" b="6631"/>
              <a:stretch/>
            </p:blipFill>
            <p:spPr>
              <a:xfrm>
                <a:off x="1602091" y="2100266"/>
                <a:ext cx="2377594" cy="641501"/>
              </a:xfrm>
              <a:prstGeom prst="rect">
                <a:avLst/>
              </a:prstGeom>
            </p:spPr>
          </p:pic>
        </p:grpSp>
      </p:grpSp>
      <mc:AlternateContent xmlns:mc="http://schemas.openxmlformats.org/markup-compatibility/2006" xmlns:a14="http://schemas.microsoft.com/office/drawing/2010/main">
        <mc:Choice Requires="a14">
          <p:sp>
            <p:nvSpPr>
              <p:cNvPr id="46" name="文本框 45">
                <a:extLst>
                  <a:ext uri="{FF2B5EF4-FFF2-40B4-BE49-F238E27FC236}">
                    <a16:creationId xmlns:a16="http://schemas.microsoft.com/office/drawing/2014/main" id="{E34853E1-C495-40D5-A496-04E34672B453}"/>
                  </a:ext>
                </a:extLst>
              </p:cNvPr>
              <p:cNvSpPr txBox="1"/>
              <p:nvPr/>
            </p:nvSpPr>
            <p:spPr>
              <a:xfrm>
                <a:off x="286397" y="5829339"/>
                <a:ext cx="8325474" cy="523220"/>
              </a:xfrm>
              <a:prstGeom prst="rect">
                <a:avLst/>
              </a:prstGeom>
              <a:noFill/>
            </p:spPr>
            <p:txBody>
              <a:bodyPr wrap="square">
                <a:spAutoFit/>
              </a:bodyPr>
              <a:lstStyle/>
              <a:p>
                <a:pPr marL="285750" indent="-285750" algn="just">
                  <a:buFont typeface="Arial" panose="020B0604020202020204" pitchFamily="34" charset="0"/>
                  <a:buChar char="•"/>
                </a:pPr>
                <a:r>
                  <a:rPr lang="en-US" altLang="zh-CN" sz="1400" b="1" dirty="0">
                    <a:solidFill>
                      <a:srgbClr val="2970FF"/>
                    </a:solidFill>
                    <a:latin typeface="+mn-ea"/>
                    <a:cs typeface="Times New Roman" panose="02020603050405020304" pitchFamily="18" charset="0"/>
                  </a:rPr>
                  <a:t>The constructing EOSs with larger </a:t>
                </a:r>
                <a14:m>
                  <m:oMath xmlns:m="http://schemas.openxmlformats.org/officeDocument/2006/math">
                    <m:r>
                      <a:rPr lang="en-US" altLang="zh-CN" sz="1400" b="1" i="1" dirty="0" smtClean="0">
                        <a:solidFill>
                          <a:srgbClr val="2970FF"/>
                        </a:solidFill>
                        <a:latin typeface="Cambria Math" panose="02040503050406030204" pitchFamily="18" charset="0"/>
                        <a:cs typeface="Times New Roman" panose="02020603050405020304" pitchFamily="18" charset="0"/>
                      </a:rPr>
                      <m:t>𝑳</m:t>
                    </m:r>
                  </m:oMath>
                </a14:m>
                <a:r>
                  <a:rPr lang="en-US" altLang="zh-CN" sz="1400" b="1" dirty="0">
                    <a:solidFill>
                      <a:srgbClr val="2970FF"/>
                    </a:solidFill>
                    <a:latin typeface="+mn-ea"/>
                    <a:cs typeface="Times New Roman" panose="02020603050405020304" pitchFamily="18" charset="0"/>
                  </a:rPr>
                  <a:t> for the crust EOS and smaller </a:t>
                </a:r>
                <a14:m>
                  <m:oMath xmlns:m="http://schemas.openxmlformats.org/officeDocument/2006/math">
                    <m:r>
                      <a:rPr lang="en-US" altLang="zh-CN" sz="1400" b="1" i="1" dirty="0" smtClean="0">
                        <a:solidFill>
                          <a:srgbClr val="2970FF"/>
                        </a:solidFill>
                        <a:latin typeface="Cambria Math" panose="02040503050406030204" pitchFamily="18" charset="0"/>
                        <a:cs typeface="Times New Roman" panose="02020603050405020304" pitchFamily="18" charset="0"/>
                      </a:rPr>
                      <m:t>𝑳</m:t>
                    </m:r>
                  </m:oMath>
                </a14:m>
                <a:r>
                  <a:rPr lang="en-US" altLang="zh-CN" sz="1400" b="1" dirty="0">
                    <a:solidFill>
                      <a:srgbClr val="2970FF"/>
                    </a:solidFill>
                    <a:latin typeface="+mn-ea"/>
                    <a:cs typeface="Times New Roman" panose="02020603050405020304" pitchFamily="18" charset="0"/>
                  </a:rPr>
                  <a:t> for the core EOS will produce smaller radius at the low-mass region.</a:t>
                </a:r>
                <a:endParaRPr lang="zh-CN" altLang="en-US" sz="1400" b="1" dirty="0">
                  <a:solidFill>
                    <a:srgbClr val="2970FF"/>
                  </a:solidFill>
                  <a:latin typeface="+mn-ea"/>
                  <a:cs typeface="Times New Roman" panose="02020603050405020304" pitchFamily="18" charset="0"/>
                </a:endParaRPr>
              </a:p>
            </p:txBody>
          </p:sp>
        </mc:Choice>
        <mc:Fallback xmlns="">
          <p:sp>
            <p:nvSpPr>
              <p:cNvPr id="46" name="文本框 45">
                <a:extLst>
                  <a:ext uri="{FF2B5EF4-FFF2-40B4-BE49-F238E27FC236}">
                    <a16:creationId xmlns:a16="http://schemas.microsoft.com/office/drawing/2014/main" id="{E34853E1-C495-40D5-A496-04E34672B453}"/>
                  </a:ext>
                </a:extLst>
              </p:cNvPr>
              <p:cNvSpPr txBox="1">
                <a:spLocks noRot="1" noChangeAspect="1" noMove="1" noResize="1" noEditPoints="1" noAdjustHandles="1" noChangeArrowheads="1" noChangeShapeType="1" noTextEdit="1"/>
              </p:cNvSpPr>
              <p:nvPr/>
            </p:nvSpPr>
            <p:spPr>
              <a:xfrm>
                <a:off x="286397" y="5829339"/>
                <a:ext cx="8325474" cy="523220"/>
              </a:xfrm>
              <a:prstGeom prst="rect">
                <a:avLst/>
              </a:prstGeom>
              <a:blipFill>
                <a:blip r:embed="rId14"/>
                <a:stretch>
                  <a:fillRect l="-146" t="-1163" r="-220" b="-11628"/>
                </a:stretch>
              </a:blipFill>
            </p:spPr>
            <p:txBody>
              <a:bodyPr/>
              <a:lstStyle/>
              <a:p>
                <a:r>
                  <a:rPr lang="zh-CN" alt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373199"/>
            <a:ext cx="9144000" cy="553998"/>
            <a:chOff x="1082318" y="405860"/>
            <a:chExt cx="9985301" cy="738663"/>
          </a:xfrm>
        </p:grpSpPr>
        <p:sp>
          <p:nvSpPr>
            <p:cNvPr id="4" name="文本框 73"/>
            <p:cNvSpPr txBox="1"/>
            <p:nvPr/>
          </p:nvSpPr>
          <p:spPr>
            <a:xfrm>
              <a:off x="4993565" y="405860"/>
              <a:ext cx="2162807" cy="73866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zh-CN" sz="3000" b="1" dirty="0">
                  <a:solidFill>
                    <a:srgbClr val="7F0069"/>
                  </a:solidFill>
                  <a:latin typeface="Verdana" panose="020B0604030504040204" pitchFamily="34" charset="0"/>
                  <a:ea typeface="Verdana" panose="020B0604030504040204" pitchFamily="34" charset="0"/>
                </a:rPr>
                <a:t>Outline</a:t>
              </a:r>
              <a:endParaRPr lang="zh-CN" altLang="en-US" sz="3000" b="1" dirty="0">
                <a:solidFill>
                  <a:srgbClr val="7F0069"/>
                </a:solidFill>
                <a:latin typeface="Verdana" panose="020B0604030504040204" pitchFamily="34" charset="0"/>
                <a:ea typeface="微软雅黑" panose="020B0503020204020204" pitchFamily="34" charset="-122"/>
              </a:endParaRPr>
            </a:p>
          </p:txBody>
        </p:sp>
        <p:cxnSp>
          <p:nvCxnSpPr>
            <p:cNvPr id="6" name="直接连接符 5"/>
            <p:cNvCxnSpPr/>
            <p:nvPr/>
          </p:nvCxnSpPr>
          <p:spPr>
            <a:xfrm>
              <a:off x="7002175" y="816889"/>
              <a:ext cx="4065444" cy="0"/>
            </a:xfrm>
            <a:prstGeom prst="line">
              <a:avLst/>
            </a:prstGeom>
            <a:ln w="57150">
              <a:solidFill>
                <a:srgbClr val="7F0069"/>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082318" y="816889"/>
              <a:ext cx="4049594" cy="0"/>
            </a:xfrm>
            <a:prstGeom prst="line">
              <a:avLst/>
            </a:prstGeom>
            <a:ln w="66675">
              <a:solidFill>
                <a:srgbClr val="7F0069"/>
              </a:solidFill>
            </a:ln>
          </p:spPr>
          <p:style>
            <a:lnRef idx="1">
              <a:schemeClr val="accent1"/>
            </a:lnRef>
            <a:fillRef idx="0">
              <a:schemeClr val="accent1"/>
            </a:fillRef>
            <a:effectRef idx="0">
              <a:schemeClr val="accent1"/>
            </a:effectRef>
            <a:fontRef idx="minor">
              <a:schemeClr val="tx1"/>
            </a:fontRef>
          </p:style>
        </p:cxnSp>
      </p:grpSp>
      <p:sp>
        <p:nvSpPr>
          <p:cNvPr id="20" name="灯片编号占位符 151">
            <a:extLst>
              <a:ext uri="{FF2B5EF4-FFF2-40B4-BE49-F238E27FC236}">
                <a16:creationId xmlns:a16="http://schemas.microsoft.com/office/drawing/2014/main" id="{45F080CF-E108-454C-8C3B-DC0FB944EDF9}"/>
              </a:ext>
            </a:extLst>
          </p:cNvPr>
          <p:cNvSpPr>
            <a:spLocks noGrp="1"/>
          </p:cNvSpPr>
          <p:nvPr>
            <p:ph type="sldNum" sz="quarter" idx="12"/>
          </p:nvPr>
        </p:nvSpPr>
        <p:spPr>
          <a:xfrm>
            <a:off x="8556171" y="6416315"/>
            <a:ext cx="471537" cy="365125"/>
          </a:xfrm>
        </p:spPr>
        <p:txBody>
          <a:bodyPr/>
          <a:lstStyle/>
          <a:p>
            <a:fld id="{565CE74E-AB26-4998-AD42-012C4C1AD076}" type="slidenum">
              <a:rPr lang="zh-CN" altLang="en-US" sz="1400" b="1" smtClean="0">
                <a:latin typeface="Verdana" panose="020B0604030504040204" pitchFamily="34" charset="0"/>
              </a:rPr>
              <a:t>21</a:t>
            </a:fld>
            <a:endParaRPr lang="zh-CN" altLang="en-US" sz="1400" b="1" dirty="0">
              <a:latin typeface="Verdana" panose="020B0604030504040204" pitchFamily="34" charset="0"/>
            </a:endParaRPr>
          </a:p>
        </p:txBody>
      </p:sp>
      <p:cxnSp>
        <p:nvCxnSpPr>
          <p:cNvPr id="21" name="直接连接符 20">
            <a:extLst>
              <a:ext uri="{FF2B5EF4-FFF2-40B4-BE49-F238E27FC236}">
                <a16:creationId xmlns:a16="http://schemas.microsoft.com/office/drawing/2014/main" id="{F4ED7448-9C0A-492F-9D5A-C748F41229E4}"/>
              </a:ext>
            </a:extLst>
          </p:cNvPr>
          <p:cNvCxnSpPr/>
          <p:nvPr/>
        </p:nvCxnSpPr>
        <p:spPr>
          <a:xfrm>
            <a:off x="0" y="6456073"/>
            <a:ext cx="9144000" cy="0"/>
          </a:xfrm>
          <a:prstGeom prst="line">
            <a:avLst/>
          </a:prstGeom>
          <a:ln w="38100">
            <a:solidFill>
              <a:srgbClr val="7F006B"/>
            </a:solidFill>
          </a:ln>
        </p:spPr>
        <p:style>
          <a:lnRef idx="1">
            <a:schemeClr val="accent1"/>
          </a:lnRef>
          <a:fillRef idx="0">
            <a:schemeClr val="accent1"/>
          </a:fillRef>
          <a:effectRef idx="0">
            <a:schemeClr val="accent1"/>
          </a:effectRef>
          <a:fontRef idx="minor">
            <a:schemeClr val="tx1"/>
          </a:fontRef>
        </p:style>
      </p:cxnSp>
      <p:sp>
        <p:nvSpPr>
          <p:cNvPr id="22" name="日期占位符 163">
            <a:extLst>
              <a:ext uri="{FF2B5EF4-FFF2-40B4-BE49-F238E27FC236}">
                <a16:creationId xmlns:a16="http://schemas.microsoft.com/office/drawing/2014/main" id="{62EB1294-4ABB-4EEE-B628-4B18F1C6E45F}"/>
              </a:ext>
            </a:extLst>
          </p:cNvPr>
          <p:cNvSpPr>
            <a:spLocks noGrp="1"/>
          </p:cNvSpPr>
          <p:nvPr>
            <p:ph type="dt" sz="half" idx="10"/>
          </p:nvPr>
        </p:nvSpPr>
        <p:spPr>
          <a:xfrm>
            <a:off x="122973" y="6436194"/>
            <a:ext cx="1616663" cy="365125"/>
          </a:xfrm>
        </p:spPr>
        <p:txBody>
          <a:bodyPr/>
          <a:lstStyle/>
          <a:p>
            <a:fld id="{772684DA-91FE-4AC2-B455-56747F4DA0E1}" type="datetime1">
              <a:rPr lang="zh-CN" altLang="en-US" sz="1600" b="1" smtClean="0">
                <a:solidFill>
                  <a:srgbClr val="7F006B"/>
                </a:solidFill>
                <a:latin typeface="Verdana" panose="020B0604030504040204" pitchFamily="34" charset="0"/>
              </a:rPr>
              <a:t>2023/9/24</a:t>
            </a:fld>
            <a:endParaRPr lang="zh-CN" altLang="en-US" sz="1600" b="1" dirty="0">
              <a:solidFill>
                <a:srgbClr val="7F006B"/>
              </a:solidFill>
              <a:latin typeface="Verdana" panose="020B0604030504040204" pitchFamily="34" charset="0"/>
            </a:endParaRPr>
          </a:p>
        </p:txBody>
      </p:sp>
      <p:sp>
        <p:nvSpPr>
          <p:cNvPr id="27" name="页脚占位符 164">
            <a:extLst>
              <a:ext uri="{FF2B5EF4-FFF2-40B4-BE49-F238E27FC236}">
                <a16:creationId xmlns:a16="http://schemas.microsoft.com/office/drawing/2014/main" id="{4B64245E-356E-4F37-8782-14E80F860E3D}"/>
              </a:ext>
            </a:extLst>
          </p:cNvPr>
          <p:cNvSpPr>
            <a:spLocks noGrp="1"/>
          </p:cNvSpPr>
          <p:nvPr>
            <p:ph type="ftr" sz="quarter" idx="11"/>
          </p:nvPr>
        </p:nvSpPr>
        <p:spPr>
          <a:xfrm>
            <a:off x="3028950" y="6416315"/>
            <a:ext cx="3086100" cy="365125"/>
          </a:xfrm>
        </p:spPr>
        <p:txBody>
          <a:bodyPr/>
          <a:lstStyle/>
          <a:p>
            <a:r>
              <a:rPr lang="en-US" altLang="zh-CN" sz="1600" b="1" dirty="0" err="1">
                <a:solidFill>
                  <a:srgbClr val="7F006B"/>
                </a:solidFill>
                <a:latin typeface="Verdana" panose="020B0604030504040204" pitchFamily="34" charset="0"/>
                <a:ea typeface="Verdana" panose="020B0604030504040204" pitchFamily="34" charset="0"/>
              </a:rPr>
              <a:t>Kaixuan</a:t>
            </a:r>
            <a:r>
              <a:rPr lang="en-US" altLang="zh-CN" sz="1600" b="1" dirty="0">
                <a:solidFill>
                  <a:srgbClr val="7F006B"/>
                </a:solidFill>
                <a:latin typeface="Verdana" panose="020B0604030504040204" pitchFamily="34" charset="0"/>
                <a:ea typeface="Verdana" panose="020B0604030504040204" pitchFamily="34" charset="0"/>
              </a:rPr>
              <a:t> Huang</a:t>
            </a:r>
            <a:endParaRPr lang="zh-CN" altLang="en-US" sz="1600" b="1" dirty="0">
              <a:solidFill>
                <a:srgbClr val="7F006B"/>
              </a:solidFill>
              <a:latin typeface="Verdana" panose="020B0604030504040204" pitchFamily="34" charset="0"/>
            </a:endParaRPr>
          </a:p>
        </p:txBody>
      </p:sp>
      <p:sp>
        <p:nvSpPr>
          <p:cNvPr id="13" name="文本框 41">
            <a:extLst>
              <a:ext uri="{FF2B5EF4-FFF2-40B4-BE49-F238E27FC236}">
                <a16:creationId xmlns:a16="http://schemas.microsoft.com/office/drawing/2014/main" id="{E67C793B-D5A8-45E1-8F2A-EBFBDEDB6E20}"/>
              </a:ext>
            </a:extLst>
          </p:cNvPr>
          <p:cNvSpPr txBox="1"/>
          <p:nvPr/>
        </p:nvSpPr>
        <p:spPr>
          <a:xfrm>
            <a:off x="461889" y="1377605"/>
            <a:ext cx="8477532" cy="41027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lnSpc>
                <a:spcPct val="135000"/>
              </a:lnSpc>
              <a:spcBef>
                <a:spcPts val="2000"/>
              </a:spcBef>
              <a:buFont typeface="Wingdings" panose="05000000000000000000" pitchFamily="2" charset="2"/>
              <a:buChar char="p"/>
            </a:pPr>
            <a:r>
              <a:rPr lang="en-US" altLang="zh-CN" sz="2200" b="1" dirty="0">
                <a:solidFill>
                  <a:schemeClr val="tx1">
                    <a:lumMod val="50000"/>
                    <a:lumOff val="50000"/>
                  </a:schemeClr>
                </a:solidFill>
                <a:latin typeface="Verdana" panose="020B0604030504040204" pitchFamily="34" charset="0"/>
                <a:ea typeface="Verdana" panose="020B0604030504040204" pitchFamily="34" charset="0"/>
              </a:rPr>
              <a:t>Introduction</a:t>
            </a:r>
          </a:p>
          <a:p>
            <a:pPr marL="342900" indent="-342900" algn="just">
              <a:lnSpc>
                <a:spcPct val="135000"/>
              </a:lnSpc>
              <a:spcBef>
                <a:spcPts val="2000"/>
              </a:spcBef>
              <a:buFont typeface="Wingdings" panose="05000000000000000000" pitchFamily="2" charset="2"/>
              <a:buChar char="p"/>
            </a:pPr>
            <a:r>
              <a:rPr lang="en-US" altLang="zh-CN" sz="2200" b="1" dirty="0">
                <a:solidFill>
                  <a:schemeClr val="tx1">
                    <a:lumMod val="50000"/>
                    <a:lumOff val="50000"/>
                  </a:schemeClr>
                </a:solidFill>
                <a:latin typeface="Verdana" panose="020B0604030504040204" pitchFamily="34" charset="0"/>
                <a:ea typeface="Verdana" panose="020B0604030504040204" pitchFamily="34" charset="0"/>
                <a:cs typeface="Times New Roman" panose="02020603050405020304" pitchFamily="18" charset="0"/>
              </a:rPr>
              <a:t>Density-dependent relativistic mean-field model </a:t>
            </a:r>
          </a:p>
          <a:p>
            <a:pPr marL="342900" indent="-342900" algn="just">
              <a:lnSpc>
                <a:spcPct val="135000"/>
              </a:lnSpc>
              <a:spcBef>
                <a:spcPts val="2000"/>
              </a:spcBef>
              <a:buFont typeface="Wingdings" panose="05000000000000000000" pitchFamily="2" charset="2"/>
              <a:buChar char="p"/>
            </a:pPr>
            <a:r>
              <a:rPr lang="en-US" altLang="zh-CN" sz="2200" b="1" dirty="0">
                <a:solidFill>
                  <a:schemeClr val="tx1">
                    <a:lumMod val="50000"/>
                    <a:lumOff val="50000"/>
                  </a:schemeClr>
                </a:solidFill>
                <a:latin typeface="Verdana" panose="020B0604030504040204" pitchFamily="34" charset="0"/>
                <a:ea typeface="Verdana" panose="020B0604030504040204" pitchFamily="34" charset="0"/>
                <a:cs typeface="Times New Roman" panose="02020603050405020304" pitchFamily="18" charset="0"/>
              </a:rPr>
              <a:t>Massive neutron star from DDRMF model</a:t>
            </a:r>
          </a:p>
          <a:p>
            <a:pPr marL="342900" indent="-342900" algn="just">
              <a:lnSpc>
                <a:spcPct val="135000"/>
              </a:lnSpc>
              <a:spcBef>
                <a:spcPts val="2000"/>
              </a:spcBef>
              <a:buFont typeface="Wingdings" panose="05000000000000000000" pitchFamily="2" charset="2"/>
              <a:buChar char="p"/>
            </a:pPr>
            <a:r>
              <a:rPr lang="en-US" altLang="zh-CN" sz="2200" b="1" dirty="0" err="1">
                <a:solidFill>
                  <a:schemeClr val="tx1">
                    <a:lumMod val="50000"/>
                    <a:lumOff val="50000"/>
                  </a:schemeClr>
                </a:solidFill>
                <a:latin typeface="Verdana" panose="020B0604030504040204" pitchFamily="34" charset="0"/>
                <a:ea typeface="Verdana" panose="020B0604030504040204" pitchFamily="34" charset="0"/>
                <a:cs typeface="Times New Roman" panose="02020603050405020304" pitchFamily="18" charset="0"/>
              </a:rPr>
              <a:t>Hyperonic</a:t>
            </a:r>
            <a:r>
              <a:rPr lang="en-US" altLang="zh-CN" sz="2200" b="1" dirty="0">
                <a:solidFill>
                  <a:schemeClr val="tx1">
                    <a:lumMod val="50000"/>
                    <a:lumOff val="50000"/>
                  </a:schemeClr>
                </a:solidFill>
                <a:latin typeface="Verdana" panose="020B0604030504040204" pitchFamily="34" charset="0"/>
                <a:ea typeface="Verdana" panose="020B0604030504040204" pitchFamily="34" charset="0"/>
                <a:cs typeface="Times New Roman" panose="02020603050405020304" pitchFamily="18" charset="0"/>
              </a:rPr>
              <a:t> star from RMF model</a:t>
            </a:r>
          </a:p>
          <a:p>
            <a:pPr marL="342900" indent="-342900" algn="just">
              <a:lnSpc>
                <a:spcPct val="135000"/>
              </a:lnSpc>
              <a:spcBef>
                <a:spcPts val="2000"/>
              </a:spcBef>
              <a:buFont typeface="Wingdings" panose="05000000000000000000" pitchFamily="2" charset="2"/>
              <a:buChar char="p"/>
            </a:pPr>
            <a:r>
              <a:rPr lang="en-US" altLang="zh-CN" sz="2200" b="1" dirty="0">
                <a:solidFill>
                  <a:schemeClr val="tx1">
                    <a:lumMod val="50000"/>
                    <a:lumOff val="50000"/>
                  </a:schemeClr>
                </a:solidFill>
                <a:latin typeface="Verdana" panose="020B0604030504040204" pitchFamily="34" charset="0"/>
                <a:ea typeface="Verdana" panose="020B0604030504040204" pitchFamily="34" charset="0"/>
                <a:cs typeface="Times New Roman" panose="02020603050405020304" pitchFamily="18" charset="0"/>
              </a:rPr>
              <a:t>Light neutron star from </a:t>
            </a:r>
            <a:r>
              <a:rPr lang="en-US" altLang="zh-CN" sz="2200" b="1" dirty="0">
                <a:solidFill>
                  <a:schemeClr val="tx1">
                    <a:lumMod val="50000"/>
                    <a:lumOff val="50000"/>
                  </a:schemeClr>
                </a:solidFill>
                <a:latin typeface="Verdana" panose="020B0604030504040204" pitchFamily="34" charset="0"/>
                <a:ea typeface="Verdana" panose="020B0604030504040204" pitchFamily="34" charset="0"/>
              </a:rPr>
              <a:t>DDRMF model  </a:t>
            </a:r>
          </a:p>
          <a:p>
            <a:pPr marL="342900" indent="-342900" algn="just">
              <a:lnSpc>
                <a:spcPct val="135000"/>
              </a:lnSpc>
              <a:spcBef>
                <a:spcPts val="2000"/>
              </a:spcBef>
              <a:buFont typeface="Wingdings" panose="05000000000000000000" pitchFamily="2" charset="2"/>
              <a:buChar char="p"/>
            </a:pPr>
            <a:r>
              <a:rPr lang="en-US" altLang="zh-CN" sz="2400" b="1" dirty="0">
                <a:solidFill>
                  <a:srgbClr val="7E006A"/>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Times New Roman" panose="02020603050405020304" pitchFamily="18" charset="0"/>
              </a:rPr>
              <a:t>Summary</a:t>
            </a:r>
          </a:p>
        </p:txBody>
      </p:sp>
    </p:spTree>
    <p:extLst>
      <p:ext uri="{BB962C8B-B14F-4D97-AF65-F5344CB8AC3E}">
        <p14:creationId xmlns:p14="http://schemas.microsoft.com/office/powerpoint/2010/main" val="274208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0" y="114265"/>
            <a:ext cx="6843486" cy="461665"/>
            <a:chOff x="-534863" y="1542682"/>
            <a:chExt cx="6843486" cy="461665"/>
          </a:xfrm>
        </p:grpSpPr>
        <p:cxnSp>
          <p:nvCxnSpPr>
            <p:cNvPr id="31" name="MH_Other_1"/>
            <p:cNvCxnSpPr/>
            <p:nvPr/>
          </p:nvCxnSpPr>
          <p:spPr>
            <a:xfrm flipH="1">
              <a:off x="-534863" y="1957451"/>
              <a:ext cx="6843486" cy="17642"/>
            </a:xfrm>
            <a:prstGeom prst="line">
              <a:avLst/>
            </a:prstGeom>
            <a:ln w="25400">
              <a:gradFill flip="none" rotWithShape="1">
                <a:gsLst>
                  <a:gs pos="41000">
                    <a:srgbClr val="BB7DB3"/>
                  </a:gs>
                  <a:gs pos="0">
                    <a:schemeClr val="accent1">
                      <a:lumMod val="5000"/>
                      <a:lumOff val="95000"/>
                      <a:alpha val="0"/>
                    </a:schemeClr>
                  </a:gs>
                  <a:gs pos="100000">
                    <a:srgbClr val="7F0069"/>
                  </a:gs>
                </a:gsLst>
                <a:lin ang="0" scaled="1"/>
                <a:tileRect/>
              </a:gradFill>
              <a:prstDash val="solid"/>
              <a:headEnd type="none"/>
            </a:ln>
          </p:spPr>
          <p:style>
            <a:lnRef idx="1">
              <a:schemeClr val="accent1"/>
            </a:lnRef>
            <a:fillRef idx="0">
              <a:schemeClr val="accent1"/>
            </a:fillRef>
            <a:effectRef idx="0">
              <a:schemeClr val="accent1"/>
            </a:effectRef>
            <a:fontRef idx="minor">
              <a:schemeClr val="tx1"/>
            </a:fontRef>
          </p:style>
        </p:cxnSp>
        <p:grpSp>
          <p:nvGrpSpPr>
            <p:cNvPr id="32" name="组合 31"/>
            <p:cNvGrpSpPr/>
            <p:nvPr/>
          </p:nvGrpSpPr>
          <p:grpSpPr>
            <a:xfrm>
              <a:off x="-534863" y="1542682"/>
              <a:ext cx="582905" cy="461665"/>
              <a:chOff x="160808" y="268546"/>
              <a:chExt cx="736192" cy="731858"/>
            </a:xfrm>
          </p:grpSpPr>
          <p:sp>
            <p:nvSpPr>
              <p:cNvPr id="34" name="矩形 33"/>
              <p:cNvSpPr/>
              <p:nvPr/>
            </p:nvSpPr>
            <p:spPr>
              <a:xfrm flipH="1">
                <a:off x="738300" y="283026"/>
                <a:ext cx="158700" cy="674512"/>
              </a:xfrm>
              <a:prstGeom prst="rect">
                <a:avLst/>
              </a:prstGeom>
              <a:solidFill>
                <a:srgbClr val="7F0069">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2000" dirty="0"/>
              </a:p>
            </p:txBody>
          </p:sp>
          <p:grpSp>
            <p:nvGrpSpPr>
              <p:cNvPr id="35" name="组合 34"/>
              <p:cNvGrpSpPr/>
              <p:nvPr/>
            </p:nvGrpSpPr>
            <p:grpSpPr>
              <a:xfrm>
                <a:off x="160808" y="268546"/>
                <a:ext cx="520545" cy="731858"/>
                <a:chOff x="160808" y="268546"/>
                <a:chExt cx="520545" cy="731858"/>
              </a:xfrm>
            </p:grpSpPr>
            <p:sp>
              <p:nvSpPr>
                <p:cNvPr id="36" name="矩形 35"/>
                <p:cNvSpPr/>
                <p:nvPr/>
              </p:nvSpPr>
              <p:spPr>
                <a:xfrm>
                  <a:off x="160808" y="292942"/>
                  <a:ext cx="520545" cy="683068"/>
                </a:xfrm>
                <a:prstGeom prst="rect">
                  <a:avLst/>
                </a:prstGeom>
                <a:solidFill>
                  <a:srgbClr val="7F0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2000" dirty="0"/>
                </a:p>
              </p:txBody>
            </p:sp>
            <p:sp>
              <p:nvSpPr>
                <p:cNvPr id="37" name="文本框 66"/>
                <p:cNvSpPr txBox="1"/>
                <p:nvPr/>
              </p:nvSpPr>
              <p:spPr>
                <a:xfrm>
                  <a:off x="205921" y="268546"/>
                  <a:ext cx="215159" cy="73185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2400" b="1" dirty="0">
                      <a:solidFill>
                        <a:schemeClr val="bg1"/>
                      </a:solidFill>
                      <a:latin typeface="微软雅黑" panose="020B0503020204020204" pitchFamily="34" charset="-122"/>
                      <a:ea typeface="微软雅黑" panose="020B0503020204020204" pitchFamily="34" charset="-122"/>
                    </a:rPr>
                    <a:t>6</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grpSp>
      <p:sp>
        <p:nvSpPr>
          <p:cNvPr id="2" name="AutoShape 2"/>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7" name="文本框 160"/>
          <p:cNvSpPr txBox="1"/>
          <p:nvPr/>
        </p:nvSpPr>
        <p:spPr>
          <a:xfrm>
            <a:off x="582905" y="90704"/>
            <a:ext cx="6757415" cy="43088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2200" b="1" dirty="0">
                <a:solidFill>
                  <a:srgbClr val="7F0069"/>
                </a:solidFill>
                <a:latin typeface="+mj-ea"/>
                <a:ea typeface="+mj-ea"/>
              </a:rPr>
              <a:t>Summary</a:t>
            </a:r>
          </a:p>
        </p:txBody>
      </p:sp>
      <p:pic>
        <p:nvPicPr>
          <p:cNvPr id="28" name="图片 27"/>
          <p:cNvPicPr>
            <a:picLocks noChangeAspect="1"/>
          </p:cNvPicPr>
          <p:nvPr/>
        </p:nvPicPr>
        <p:blipFill rotWithShape="1">
          <a:blip r:embed="rId2" cstate="print">
            <a:extLst>
              <a:ext uri="{28A0092B-C50C-407E-A947-70E740481C1C}">
                <a14:useLocalDpi xmlns:a14="http://schemas.microsoft.com/office/drawing/2010/main" val="0"/>
              </a:ext>
            </a:extLst>
          </a:blip>
          <a:srcRect r="3234"/>
          <a:stretch>
            <a:fillRect/>
          </a:stretch>
        </p:blipFill>
        <p:spPr>
          <a:xfrm>
            <a:off x="7818120" y="29382"/>
            <a:ext cx="1325880" cy="485151"/>
          </a:xfrm>
          <a:prstGeom prst="rect">
            <a:avLst/>
          </a:prstGeom>
        </p:spPr>
      </p:pic>
      <p:cxnSp>
        <p:nvCxnSpPr>
          <p:cNvPr id="39" name="直接连接符 38"/>
          <p:cNvCxnSpPr/>
          <p:nvPr/>
        </p:nvCxnSpPr>
        <p:spPr>
          <a:xfrm>
            <a:off x="0" y="548889"/>
            <a:ext cx="9144000" cy="0"/>
          </a:xfrm>
          <a:prstGeom prst="line">
            <a:avLst/>
          </a:prstGeom>
          <a:ln w="38100">
            <a:solidFill>
              <a:srgbClr val="7F006B"/>
            </a:solidFill>
          </a:ln>
        </p:spPr>
        <p:style>
          <a:lnRef idx="1">
            <a:schemeClr val="accent1"/>
          </a:lnRef>
          <a:fillRef idx="0">
            <a:schemeClr val="accent1"/>
          </a:fillRef>
          <a:effectRef idx="0">
            <a:schemeClr val="accent1"/>
          </a:effectRef>
          <a:fontRef idx="minor">
            <a:schemeClr val="tx1"/>
          </a:fontRef>
        </p:style>
      </p:cxnSp>
      <p:sp>
        <p:nvSpPr>
          <p:cNvPr id="38" name="文本框 37">
            <a:extLst>
              <a:ext uri="{FF2B5EF4-FFF2-40B4-BE49-F238E27FC236}">
                <a16:creationId xmlns:a16="http://schemas.microsoft.com/office/drawing/2014/main" id="{09038A0A-2B65-4EA1-A406-02D8C31BB96C}"/>
              </a:ext>
            </a:extLst>
          </p:cNvPr>
          <p:cNvSpPr txBox="1"/>
          <p:nvPr/>
        </p:nvSpPr>
        <p:spPr>
          <a:xfrm>
            <a:off x="0" y="800730"/>
            <a:ext cx="8849726" cy="4076501"/>
          </a:xfrm>
          <a:prstGeom prst="rect">
            <a:avLst/>
          </a:prstGeom>
          <a:noFill/>
        </p:spPr>
        <p:txBody>
          <a:bodyPr wrap="square">
            <a:spAutoFit/>
          </a:bodyPr>
          <a:lstStyle/>
          <a:p>
            <a:pPr marL="288000" indent="285750" algn="just">
              <a:lnSpc>
                <a:spcPct val="110000"/>
              </a:lnSpc>
              <a:spcBef>
                <a:spcPts val="1600"/>
              </a:spcBef>
              <a:buFont typeface="Arial" panose="020B0604020202020204" pitchFamily="34" charset="0"/>
              <a:buChar char="•"/>
            </a:pPr>
            <a:r>
              <a:rPr lang="en-US" altLang="zh-CN" sz="2000" b="1" dirty="0">
                <a:cs typeface="Times New Roman" panose="02020603050405020304" pitchFamily="18" charset="0"/>
              </a:rPr>
              <a:t>We use DDRMF models, which are determined by fitting the properties of finite nuclei, to study the properties of neutron stars.</a:t>
            </a:r>
          </a:p>
          <a:p>
            <a:pPr marL="288000" indent="285750" algn="just">
              <a:lnSpc>
                <a:spcPct val="110000"/>
              </a:lnSpc>
              <a:spcBef>
                <a:spcPts val="1600"/>
              </a:spcBef>
              <a:buFont typeface="Arial" panose="020B0604020202020204" pitchFamily="34" charset="0"/>
              <a:buChar char="•"/>
            </a:pPr>
            <a:r>
              <a:rPr lang="en-US" altLang="zh-CN" sz="2000" b="1" dirty="0">
                <a:cs typeface="Times New Roman" panose="02020603050405020304" pitchFamily="18" charset="0"/>
              </a:rPr>
              <a:t>The secondary object in GW190814 may be the heaviest neutron star with the stiffer EOS from DDRMF models.</a:t>
            </a:r>
          </a:p>
          <a:p>
            <a:pPr marL="288000" indent="285750" algn="just">
              <a:lnSpc>
                <a:spcPct val="110000"/>
              </a:lnSpc>
              <a:spcBef>
                <a:spcPts val="1600"/>
              </a:spcBef>
              <a:buFont typeface="Arial" panose="020B0604020202020204" pitchFamily="34" charset="0"/>
              <a:buChar char="•"/>
            </a:pPr>
            <a:r>
              <a:rPr lang="en-US" altLang="zh-CN" sz="2000" b="1" dirty="0">
                <a:cs typeface="Times New Roman" panose="02020603050405020304" pitchFamily="18" charset="0"/>
              </a:rPr>
              <a:t>The mass of </a:t>
            </a:r>
            <a:r>
              <a:rPr lang="en-US" altLang="zh-CN" sz="2000" b="1" dirty="0" err="1">
                <a:cs typeface="Times New Roman" panose="02020603050405020304" pitchFamily="18" charset="0"/>
              </a:rPr>
              <a:t>hyperonic</a:t>
            </a:r>
            <a:r>
              <a:rPr lang="en-US" altLang="zh-CN" sz="2000" b="1" dirty="0">
                <a:cs typeface="Times New Roman" panose="02020603050405020304" pitchFamily="18" charset="0"/>
              </a:rPr>
              <a:t> stars can satisfy recent massive neutron star measurements if the EOS was hard enough.</a:t>
            </a:r>
          </a:p>
          <a:p>
            <a:pPr marL="288000" indent="285750" algn="just">
              <a:lnSpc>
                <a:spcPct val="110000"/>
              </a:lnSpc>
              <a:spcBef>
                <a:spcPts val="1600"/>
              </a:spcBef>
              <a:buFont typeface="Arial" panose="020B0604020202020204" pitchFamily="34" charset="0"/>
              <a:buChar char="•"/>
            </a:pPr>
            <a:r>
              <a:rPr lang="en-US" altLang="zh-CN" sz="2000" b="1" dirty="0">
                <a:cs typeface="Times New Roman" panose="02020603050405020304" pitchFamily="18" charset="0"/>
              </a:rPr>
              <a:t>The radius can be small at low-mass regions if the tensor coupling between vector meson and nucleon is considered in the DDRMF model, which can increase the effective nucleon mass. Therefore, the CCO in HESS </a:t>
            </a:r>
            <a:r>
              <a:rPr lang="en-US" altLang="zh-CN" sz="2000" b="1" i="0" u="none" strike="noStrike" baseline="0" dirty="0">
                <a:cs typeface="Times New Roman" panose="02020603050405020304" pitchFamily="18" charset="0"/>
              </a:rPr>
              <a:t>J1731-347</a:t>
            </a:r>
            <a:r>
              <a:rPr lang="en-US" altLang="zh-CN" sz="2000" b="1" dirty="0">
                <a:cs typeface="Times New Roman" panose="02020603050405020304" pitchFamily="18" charset="0"/>
              </a:rPr>
              <a:t> may be the lightest neutron star.</a:t>
            </a:r>
          </a:p>
        </p:txBody>
      </p:sp>
      <p:sp>
        <p:nvSpPr>
          <p:cNvPr id="44" name="灯片编号占位符 151">
            <a:extLst>
              <a:ext uri="{FF2B5EF4-FFF2-40B4-BE49-F238E27FC236}">
                <a16:creationId xmlns:a16="http://schemas.microsoft.com/office/drawing/2014/main" id="{1D0BACBC-6C5A-47D6-A864-DB9BFF94549A}"/>
              </a:ext>
            </a:extLst>
          </p:cNvPr>
          <p:cNvSpPr>
            <a:spLocks noGrp="1"/>
          </p:cNvSpPr>
          <p:nvPr>
            <p:ph type="sldNum" sz="quarter" idx="12"/>
          </p:nvPr>
        </p:nvSpPr>
        <p:spPr>
          <a:xfrm>
            <a:off x="8556171" y="6416315"/>
            <a:ext cx="471537" cy="365125"/>
          </a:xfrm>
        </p:spPr>
        <p:txBody>
          <a:bodyPr/>
          <a:lstStyle/>
          <a:p>
            <a:fld id="{565CE74E-AB26-4998-AD42-012C4C1AD076}" type="slidenum">
              <a:rPr lang="zh-CN" altLang="en-US" sz="1400" b="1" smtClean="0">
                <a:latin typeface="Verdana" panose="020B0604030504040204" pitchFamily="34" charset="0"/>
              </a:rPr>
              <a:t>22</a:t>
            </a:fld>
            <a:endParaRPr lang="zh-CN" altLang="en-US" sz="1400" b="1" dirty="0">
              <a:latin typeface="Verdana" panose="020B0604030504040204" pitchFamily="34" charset="0"/>
            </a:endParaRPr>
          </a:p>
        </p:txBody>
      </p:sp>
      <p:cxnSp>
        <p:nvCxnSpPr>
          <p:cNvPr id="45" name="直接连接符 44">
            <a:extLst>
              <a:ext uri="{FF2B5EF4-FFF2-40B4-BE49-F238E27FC236}">
                <a16:creationId xmlns:a16="http://schemas.microsoft.com/office/drawing/2014/main" id="{05632950-F737-456F-A8B0-C72E86CCD1A3}"/>
              </a:ext>
            </a:extLst>
          </p:cNvPr>
          <p:cNvCxnSpPr/>
          <p:nvPr/>
        </p:nvCxnSpPr>
        <p:spPr>
          <a:xfrm>
            <a:off x="0" y="6456073"/>
            <a:ext cx="9144000" cy="0"/>
          </a:xfrm>
          <a:prstGeom prst="line">
            <a:avLst/>
          </a:prstGeom>
          <a:ln w="38100">
            <a:solidFill>
              <a:srgbClr val="7F006B"/>
            </a:solidFill>
          </a:ln>
        </p:spPr>
        <p:style>
          <a:lnRef idx="1">
            <a:schemeClr val="accent1"/>
          </a:lnRef>
          <a:fillRef idx="0">
            <a:schemeClr val="accent1"/>
          </a:fillRef>
          <a:effectRef idx="0">
            <a:schemeClr val="accent1"/>
          </a:effectRef>
          <a:fontRef idx="minor">
            <a:schemeClr val="tx1"/>
          </a:fontRef>
        </p:style>
      </p:cxnSp>
      <p:sp>
        <p:nvSpPr>
          <p:cNvPr id="46" name="日期占位符 163">
            <a:extLst>
              <a:ext uri="{FF2B5EF4-FFF2-40B4-BE49-F238E27FC236}">
                <a16:creationId xmlns:a16="http://schemas.microsoft.com/office/drawing/2014/main" id="{2F84A442-1D37-4891-9BE0-1F964FAAE415}"/>
              </a:ext>
            </a:extLst>
          </p:cNvPr>
          <p:cNvSpPr>
            <a:spLocks noGrp="1"/>
          </p:cNvSpPr>
          <p:nvPr>
            <p:ph type="dt" sz="half" idx="10"/>
          </p:nvPr>
        </p:nvSpPr>
        <p:spPr>
          <a:xfrm>
            <a:off x="122973" y="6436194"/>
            <a:ext cx="1616663" cy="365125"/>
          </a:xfrm>
        </p:spPr>
        <p:txBody>
          <a:bodyPr/>
          <a:lstStyle/>
          <a:p>
            <a:fld id="{772684DA-91FE-4AC2-B455-56747F4DA0E1}" type="datetime1">
              <a:rPr lang="zh-CN" altLang="en-US" sz="1600" b="1" smtClean="0">
                <a:solidFill>
                  <a:srgbClr val="7F006B"/>
                </a:solidFill>
                <a:latin typeface="Verdana" panose="020B0604030504040204" pitchFamily="34" charset="0"/>
              </a:rPr>
              <a:t>2023/9/24</a:t>
            </a:fld>
            <a:endParaRPr lang="zh-CN" altLang="en-US" sz="1600" b="1" dirty="0">
              <a:solidFill>
                <a:srgbClr val="7F006B"/>
              </a:solidFill>
              <a:latin typeface="Verdana" panose="020B0604030504040204" pitchFamily="34" charset="0"/>
            </a:endParaRPr>
          </a:p>
        </p:txBody>
      </p:sp>
      <p:sp>
        <p:nvSpPr>
          <p:cNvPr id="47" name="页脚占位符 164">
            <a:extLst>
              <a:ext uri="{FF2B5EF4-FFF2-40B4-BE49-F238E27FC236}">
                <a16:creationId xmlns:a16="http://schemas.microsoft.com/office/drawing/2014/main" id="{E83357A2-211D-4B8B-B07E-1E1763442D08}"/>
              </a:ext>
            </a:extLst>
          </p:cNvPr>
          <p:cNvSpPr>
            <a:spLocks noGrp="1"/>
          </p:cNvSpPr>
          <p:nvPr>
            <p:ph type="ftr" sz="quarter" idx="11"/>
          </p:nvPr>
        </p:nvSpPr>
        <p:spPr>
          <a:xfrm>
            <a:off x="3028950" y="6416315"/>
            <a:ext cx="3086100" cy="365125"/>
          </a:xfrm>
        </p:spPr>
        <p:txBody>
          <a:bodyPr/>
          <a:lstStyle/>
          <a:p>
            <a:r>
              <a:rPr lang="en-US" altLang="zh-CN" sz="1600" b="1" dirty="0" err="1">
                <a:solidFill>
                  <a:srgbClr val="7F006B"/>
                </a:solidFill>
                <a:latin typeface="Verdana" panose="020B0604030504040204" pitchFamily="34" charset="0"/>
                <a:ea typeface="Verdana" panose="020B0604030504040204" pitchFamily="34" charset="0"/>
              </a:rPr>
              <a:t>Kaixuan</a:t>
            </a:r>
            <a:r>
              <a:rPr lang="en-US" altLang="zh-CN" sz="1600" b="1" dirty="0">
                <a:solidFill>
                  <a:srgbClr val="7F006B"/>
                </a:solidFill>
                <a:latin typeface="Verdana" panose="020B0604030504040204" pitchFamily="34" charset="0"/>
                <a:ea typeface="Verdana" panose="020B0604030504040204" pitchFamily="34" charset="0"/>
              </a:rPr>
              <a:t> Huang</a:t>
            </a:r>
            <a:endParaRPr lang="zh-CN" altLang="en-US" sz="1600" b="1" dirty="0">
              <a:solidFill>
                <a:srgbClr val="7F006B"/>
              </a:solidFill>
              <a:latin typeface="Verdana" panose="020B0604030504040204" pitchFamily="34" charset="0"/>
            </a:endParaRPr>
          </a:p>
        </p:txBody>
      </p:sp>
      <p:sp>
        <p:nvSpPr>
          <p:cNvPr id="54" name="文本框 53">
            <a:extLst>
              <a:ext uri="{FF2B5EF4-FFF2-40B4-BE49-F238E27FC236}">
                <a16:creationId xmlns:a16="http://schemas.microsoft.com/office/drawing/2014/main" id="{D3109431-8ACC-4055-914D-87720D21E7A5}"/>
              </a:ext>
            </a:extLst>
          </p:cNvPr>
          <p:cNvSpPr txBox="1"/>
          <p:nvPr/>
        </p:nvSpPr>
        <p:spPr>
          <a:xfrm>
            <a:off x="520077" y="5171203"/>
            <a:ext cx="8114018" cy="707886"/>
          </a:xfrm>
          <a:prstGeom prst="rect">
            <a:avLst/>
          </a:prstGeom>
          <a:noFill/>
          <a:ln w="28575">
            <a:solidFill>
              <a:schemeClr val="tx1"/>
            </a:solidFill>
          </a:ln>
        </p:spPr>
        <p:txBody>
          <a:bodyPr wrap="square">
            <a:spAutoFit/>
          </a:bodyPr>
          <a:lstStyle/>
          <a:p>
            <a:pPr algn="just"/>
            <a:r>
              <a:rPr lang="en-US" altLang="zh-CN" sz="2000" b="1" dirty="0">
                <a:solidFill>
                  <a:srgbClr val="2970FF"/>
                </a:solidFill>
                <a:latin typeface="+mj-lt"/>
                <a:ea typeface="Verdana" panose="020B0604030504040204" pitchFamily="34" charset="0"/>
              </a:rPr>
              <a:t>There are still large uncertainties for dense nuclear matter due to the lack of related experimental data.  </a:t>
            </a:r>
          </a:p>
        </p:txBody>
      </p:sp>
    </p:spTree>
    <p:extLst>
      <p:ext uri="{BB962C8B-B14F-4D97-AF65-F5344CB8AC3E}">
        <p14:creationId xmlns:p14="http://schemas.microsoft.com/office/powerpoint/2010/main" val="39516616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l="-6000" r="-6000"/>
          </a:stretch>
        </a:blipFill>
        <a:effectLst/>
      </p:bgPr>
    </p:bg>
    <p:spTree>
      <p:nvGrpSpPr>
        <p:cNvPr id="1" name=""/>
        <p:cNvGrpSpPr/>
        <p:nvPr/>
      </p:nvGrpSpPr>
      <p:grpSpPr>
        <a:xfrm>
          <a:off x="0" y="0"/>
          <a:ext cx="0" cy="0"/>
          <a:chOff x="0" y="0"/>
          <a:chExt cx="0" cy="0"/>
        </a:xfrm>
      </p:grpSpPr>
      <p:sp>
        <p:nvSpPr>
          <p:cNvPr id="3" name="文本框 5"/>
          <p:cNvSpPr txBox="1"/>
          <p:nvPr/>
        </p:nvSpPr>
        <p:spPr>
          <a:xfrm>
            <a:off x="2091474" y="2880966"/>
            <a:ext cx="5452005" cy="76944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zh-CN" sz="4400" b="1" dirty="0">
                <a:solidFill>
                  <a:srgbClr val="7F0069"/>
                </a:solidFill>
                <a:latin typeface="微软雅黑" panose="020B0503020204020204" pitchFamily="34" charset="-122"/>
                <a:ea typeface="微软雅黑" panose="020B0503020204020204" pitchFamily="34" charset="-122"/>
                <a:cs typeface="Times New Roman" panose="02020603050405020304" pitchFamily="18" charset="0"/>
              </a:rPr>
              <a:t>Thank you </a:t>
            </a:r>
            <a:r>
              <a:rPr lang="zh-CN" altLang="en-US" sz="4400" b="1" dirty="0">
                <a:solidFill>
                  <a:srgbClr val="7F0069"/>
                </a:solidFill>
                <a:latin typeface="微软雅黑" panose="020B0503020204020204" pitchFamily="34" charset="-122"/>
                <a:ea typeface="微软雅黑" panose="020B0503020204020204" pitchFamily="34" charset="-122"/>
                <a:cs typeface="Times New Roman" panose="02020603050405020304" pitchFamily="18"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FC3EA99B-DBC1-426F-A10E-B8FAC6FA74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963" y="1225656"/>
            <a:ext cx="2287863" cy="778847"/>
          </a:xfrm>
          <a:prstGeom prst="rect">
            <a:avLst/>
          </a:prstGeom>
        </p:spPr>
      </p:pic>
      <p:pic>
        <p:nvPicPr>
          <p:cNvPr id="3" name="图片 2">
            <a:extLst>
              <a:ext uri="{FF2B5EF4-FFF2-40B4-BE49-F238E27FC236}">
                <a16:creationId xmlns:a16="http://schemas.microsoft.com/office/drawing/2014/main" id="{EF552042-ABDC-4435-8B0E-BE0CA39BE6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7217" y="1222055"/>
            <a:ext cx="2221235" cy="788352"/>
          </a:xfrm>
          <a:prstGeom prst="rect">
            <a:avLst/>
          </a:prstGeom>
        </p:spPr>
      </p:pic>
      <p:pic>
        <p:nvPicPr>
          <p:cNvPr id="64" name="图片 63">
            <a:extLst>
              <a:ext uri="{FF2B5EF4-FFF2-40B4-BE49-F238E27FC236}">
                <a16:creationId xmlns:a16="http://schemas.microsoft.com/office/drawing/2014/main" id="{ACD1E8E8-DBF6-4D1C-BA8D-5131529B4AC4}"/>
              </a:ext>
            </a:extLst>
          </p:cNvPr>
          <p:cNvPicPr>
            <a:picLocks noChangeAspect="1"/>
          </p:cNvPicPr>
          <p:nvPr/>
        </p:nvPicPr>
        <p:blipFill rotWithShape="1">
          <a:blip r:embed="rId5">
            <a:extLst>
              <a:ext uri="{28A0092B-C50C-407E-A947-70E740481C1C}">
                <a14:useLocalDpi xmlns:a14="http://schemas.microsoft.com/office/drawing/2010/main" val="0"/>
              </a:ext>
            </a:extLst>
          </a:blip>
          <a:srcRect b="29684"/>
          <a:stretch/>
        </p:blipFill>
        <p:spPr>
          <a:xfrm>
            <a:off x="487240" y="2900846"/>
            <a:ext cx="6766152" cy="620570"/>
          </a:xfrm>
          <a:prstGeom prst="rect">
            <a:avLst/>
          </a:prstGeom>
        </p:spPr>
      </p:pic>
      <p:grpSp>
        <p:nvGrpSpPr>
          <p:cNvPr id="30" name="组合 29"/>
          <p:cNvGrpSpPr/>
          <p:nvPr/>
        </p:nvGrpSpPr>
        <p:grpSpPr>
          <a:xfrm>
            <a:off x="0" y="114265"/>
            <a:ext cx="6843486" cy="461665"/>
            <a:chOff x="-534863" y="1542682"/>
            <a:chExt cx="6843486" cy="461665"/>
          </a:xfrm>
        </p:grpSpPr>
        <p:cxnSp>
          <p:nvCxnSpPr>
            <p:cNvPr id="31" name="MH_Other_1"/>
            <p:cNvCxnSpPr/>
            <p:nvPr/>
          </p:nvCxnSpPr>
          <p:spPr>
            <a:xfrm flipH="1">
              <a:off x="-534863" y="1957451"/>
              <a:ext cx="6843486" cy="17642"/>
            </a:xfrm>
            <a:prstGeom prst="line">
              <a:avLst/>
            </a:prstGeom>
            <a:ln w="25400">
              <a:gradFill flip="none" rotWithShape="1">
                <a:gsLst>
                  <a:gs pos="41000">
                    <a:srgbClr val="BB7DB3"/>
                  </a:gs>
                  <a:gs pos="0">
                    <a:schemeClr val="accent1">
                      <a:lumMod val="5000"/>
                      <a:lumOff val="95000"/>
                      <a:alpha val="0"/>
                    </a:schemeClr>
                  </a:gs>
                  <a:gs pos="100000">
                    <a:srgbClr val="7F0069"/>
                  </a:gs>
                </a:gsLst>
                <a:lin ang="0" scaled="1"/>
                <a:tileRect/>
              </a:gradFill>
              <a:prstDash val="solid"/>
              <a:headEnd type="none"/>
            </a:ln>
          </p:spPr>
          <p:style>
            <a:lnRef idx="1">
              <a:schemeClr val="accent1"/>
            </a:lnRef>
            <a:fillRef idx="0">
              <a:schemeClr val="accent1"/>
            </a:fillRef>
            <a:effectRef idx="0">
              <a:schemeClr val="accent1"/>
            </a:effectRef>
            <a:fontRef idx="minor">
              <a:schemeClr val="tx1"/>
            </a:fontRef>
          </p:style>
        </p:cxnSp>
        <p:grpSp>
          <p:nvGrpSpPr>
            <p:cNvPr id="32" name="组合 31"/>
            <p:cNvGrpSpPr/>
            <p:nvPr/>
          </p:nvGrpSpPr>
          <p:grpSpPr>
            <a:xfrm>
              <a:off x="-534863" y="1542682"/>
              <a:ext cx="582905" cy="461665"/>
              <a:chOff x="160808" y="268546"/>
              <a:chExt cx="736192" cy="731858"/>
            </a:xfrm>
          </p:grpSpPr>
          <p:sp>
            <p:nvSpPr>
              <p:cNvPr id="34" name="矩形 33"/>
              <p:cNvSpPr/>
              <p:nvPr/>
            </p:nvSpPr>
            <p:spPr>
              <a:xfrm flipH="1">
                <a:off x="738300" y="283026"/>
                <a:ext cx="158700" cy="674512"/>
              </a:xfrm>
              <a:prstGeom prst="rect">
                <a:avLst/>
              </a:prstGeom>
              <a:solidFill>
                <a:srgbClr val="7F0069">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2000" dirty="0"/>
              </a:p>
            </p:txBody>
          </p:sp>
          <p:grpSp>
            <p:nvGrpSpPr>
              <p:cNvPr id="35" name="组合 34"/>
              <p:cNvGrpSpPr/>
              <p:nvPr/>
            </p:nvGrpSpPr>
            <p:grpSpPr>
              <a:xfrm>
                <a:off x="160808" y="268546"/>
                <a:ext cx="520545" cy="731858"/>
                <a:chOff x="160808" y="268546"/>
                <a:chExt cx="520545" cy="731858"/>
              </a:xfrm>
            </p:grpSpPr>
            <p:sp>
              <p:nvSpPr>
                <p:cNvPr id="36" name="矩形 35"/>
                <p:cNvSpPr/>
                <p:nvPr/>
              </p:nvSpPr>
              <p:spPr>
                <a:xfrm>
                  <a:off x="160808" y="292942"/>
                  <a:ext cx="520545" cy="683068"/>
                </a:xfrm>
                <a:prstGeom prst="rect">
                  <a:avLst/>
                </a:prstGeom>
                <a:solidFill>
                  <a:srgbClr val="7F0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2000" dirty="0"/>
                </a:p>
              </p:txBody>
            </p:sp>
            <p:sp>
              <p:nvSpPr>
                <p:cNvPr id="37" name="文本框 66"/>
                <p:cNvSpPr txBox="1"/>
                <p:nvPr/>
              </p:nvSpPr>
              <p:spPr>
                <a:xfrm>
                  <a:off x="205921" y="268546"/>
                  <a:ext cx="215159" cy="73185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2400" b="1" dirty="0">
                      <a:solidFill>
                        <a:schemeClr val="bg1"/>
                      </a:solidFill>
                      <a:latin typeface="微软雅黑" panose="020B0503020204020204" pitchFamily="34" charset="-122"/>
                      <a:ea typeface="微软雅黑" panose="020B0503020204020204" pitchFamily="34" charset="-122"/>
                    </a:rPr>
                    <a:t>1</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grpSp>
      <p:sp>
        <p:nvSpPr>
          <p:cNvPr id="102" name="文本框 101"/>
          <p:cNvSpPr txBox="1"/>
          <p:nvPr/>
        </p:nvSpPr>
        <p:spPr>
          <a:xfrm>
            <a:off x="263664" y="2609929"/>
            <a:ext cx="3808943" cy="369332"/>
          </a:xfrm>
          <a:prstGeom prst="rect">
            <a:avLst/>
          </a:prstGeom>
          <a:noFill/>
        </p:spPr>
        <p:txBody>
          <a:bodyPr wrap="square">
            <a:spAutoFit/>
          </a:bodyPr>
          <a:lstStyle/>
          <a:p>
            <a:pPr marL="285750" indent="-285750">
              <a:buFont typeface="Wingdings" panose="05000000000000000000" pitchFamily="2" charset="2"/>
              <a:buChar char="p"/>
            </a:pPr>
            <a:r>
              <a:rPr lang="en-US" altLang="zh-CN" b="1" dirty="0">
                <a:solidFill>
                  <a:srgbClr val="2970FF"/>
                </a:solidFill>
              </a:rPr>
              <a:t>Semi-empirical mass formula:</a:t>
            </a:r>
            <a:endParaRPr lang="zh-CN" altLang="en-US" b="1" dirty="0">
              <a:solidFill>
                <a:srgbClr val="2970FF"/>
              </a:solidFill>
            </a:endParaRPr>
          </a:p>
        </p:txBody>
      </p:sp>
      <p:grpSp>
        <p:nvGrpSpPr>
          <p:cNvPr id="26" name="组合 25"/>
          <p:cNvGrpSpPr/>
          <p:nvPr/>
        </p:nvGrpSpPr>
        <p:grpSpPr>
          <a:xfrm>
            <a:off x="263664" y="3541295"/>
            <a:ext cx="3952714" cy="1976819"/>
            <a:chOff x="121052" y="2144480"/>
            <a:chExt cx="4081926" cy="1936298"/>
          </a:xfrm>
        </p:grpSpPr>
        <p:sp>
          <p:nvSpPr>
            <p:cNvPr id="56" name="文本框 55"/>
            <p:cNvSpPr txBox="1"/>
            <p:nvPr/>
          </p:nvSpPr>
          <p:spPr>
            <a:xfrm>
              <a:off x="132835" y="2952339"/>
              <a:ext cx="4070143" cy="361761"/>
            </a:xfrm>
            <a:prstGeom prst="rect">
              <a:avLst/>
            </a:prstGeom>
            <a:noFill/>
          </p:spPr>
          <p:txBody>
            <a:bodyPr wrap="square">
              <a:spAutoFit/>
            </a:bodyPr>
            <a:lstStyle/>
            <a:p>
              <a:pPr marL="342900" indent="-342900">
                <a:buFont typeface="Wingdings" panose="05000000000000000000" pitchFamily="2" charset="2"/>
                <a:buChar char="p"/>
              </a:pPr>
              <a:r>
                <a:rPr lang="en-US" altLang="zh-CN" b="1" dirty="0">
                  <a:solidFill>
                    <a:srgbClr val="2970FF"/>
                  </a:solidFill>
                </a:rPr>
                <a:t>Symmetric Nuclear Matter (SNM):</a:t>
              </a:r>
              <a:endParaRPr lang="zh-CN" altLang="en-US" dirty="0">
                <a:solidFill>
                  <a:srgbClr val="2970FF"/>
                </a:solidFill>
              </a:endParaRPr>
            </a:p>
          </p:txBody>
        </p:sp>
        <p:sp>
          <p:nvSpPr>
            <p:cNvPr id="179" name="文本框 178"/>
            <p:cNvSpPr txBox="1"/>
            <p:nvPr/>
          </p:nvSpPr>
          <p:spPr>
            <a:xfrm>
              <a:off x="121052" y="2144480"/>
              <a:ext cx="4070143" cy="361761"/>
            </a:xfrm>
            <a:prstGeom prst="rect">
              <a:avLst/>
            </a:prstGeom>
            <a:noFill/>
          </p:spPr>
          <p:txBody>
            <a:bodyPr wrap="square">
              <a:spAutoFit/>
            </a:bodyPr>
            <a:lstStyle/>
            <a:p>
              <a:pPr marL="342900" indent="-342900">
                <a:buFont typeface="Wingdings" panose="05000000000000000000" pitchFamily="2" charset="2"/>
                <a:buChar char="p"/>
              </a:pPr>
              <a:r>
                <a:rPr lang="en-US" altLang="zh-CN" b="1" dirty="0">
                  <a:solidFill>
                    <a:srgbClr val="2970FF"/>
                  </a:solidFill>
                </a:rPr>
                <a:t>Equation of state:</a:t>
              </a:r>
              <a:endParaRPr lang="zh-CN" altLang="en-US" dirty="0">
                <a:solidFill>
                  <a:srgbClr val="2970FF"/>
                </a:solidFill>
              </a:endParaRPr>
            </a:p>
          </p:txBody>
        </p:sp>
        <p:sp>
          <p:nvSpPr>
            <p:cNvPr id="62" name="文本框 61">
              <a:extLst>
                <a:ext uri="{FF2B5EF4-FFF2-40B4-BE49-F238E27FC236}">
                  <a16:creationId xmlns:a16="http://schemas.microsoft.com/office/drawing/2014/main" id="{38BFC12B-947F-4791-8585-AB5D9CF00EE2}"/>
                </a:ext>
              </a:extLst>
            </p:cNvPr>
            <p:cNvSpPr txBox="1"/>
            <p:nvPr/>
          </p:nvSpPr>
          <p:spPr>
            <a:xfrm>
              <a:off x="132835" y="3719017"/>
              <a:ext cx="4070143" cy="361761"/>
            </a:xfrm>
            <a:prstGeom prst="rect">
              <a:avLst/>
            </a:prstGeom>
            <a:noFill/>
          </p:spPr>
          <p:txBody>
            <a:bodyPr wrap="square">
              <a:spAutoFit/>
            </a:bodyPr>
            <a:lstStyle/>
            <a:p>
              <a:pPr marL="342900" indent="-342900">
                <a:buFont typeface="Wingdings" panose="05000000000000000000" pitchFamily="2" charset="2"/>
                <a:buChar char="p"/>
              </a:pPr>
              <a:r>
                <a:rPr lang="en-US" altLang="zh-CN" b="1" dirty="0">
                  <a:solidFill>
                    <a:srgbClr val="2970FF"/>
                  </a:solidFill>
                </a:rPr>
                <a:t>Symmetry Energy:</a:t>
              </a:r>
              <a:endParaRPr lang="zh-CN" altLang="en-US" dirty="0">
                <a:solidFill>
                  <a:srgbClr val="2970FF"/>
                </a:solidFill>
              </a:endParaRPr>
            </a:p>
          </p:txBody>
        </p:sp>
      </p:grpSp>
      <p:sp>
        <p:nvSpPr>
          <p:cNvPr id="40" name="文本框 160"/>
          <p:cNvSpPr txBox="1"/>
          <p:nvPr/>
        </p:nvSpPr>
        <p:spPr>
          <a:xfrm>
            <a:off x="582905" y="100093"/>
            <a:ext cx="5715476"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2000" b="1" dirty="0">
                <a:solidFill>
                  <a:srgbClr val="7F0069"/>
                </a:solidFill>
                <a:latin typeface="+mj-ea"/>
                <a:ea typeface="+mj-ea"/>
              </a:rPr>
              <a:t>Introduction: Nuclear Matter</a:t>
            </a:r>
            <a:endParaRPr lang="zh-CN" altLang="en-US" sz="2000" b="1" dirty="0">
              <a:latin typeface="+mj-ea"/>
              <a:ea typeface="+mj-ea"/>
            </a:endParaRPr>
          </a:p>
        </p:txBody>
      </p:sp>
      <p:grpSp>
        <p:nvGrpSpPr>
          <p:cNvPr id="39" name="组合 38"/>
          <p:cNvGrpSpPr/>
          <p:nvPr/>
        </p:nvGrpSpPr>
        <p:grpSpPr>
          <a:xfrm>
            <a:off x="206079" y="2309314"/>
            <a:ext cx="5868805" cy="338554"/>
            <a:chOff x="239570" y="1483071"/>
            <a:chExt cx="5973759" cy="352332"/>
          </a:xfrm>
        </p:grpSpPr>
        <p:sp>
          <p:nvSpPr>
            <p:cNvPr id="41" name="星形: 五角 40"/>
            <p:cNvSpPr/>
            <p:nvPr/>
          </p:nvSpPr>
          <p:spPr>
            <a:xfrm>
              <a:off x="239570" y="1545309"/>
              <a:ext cx="256560" cy="256560"/>
            </a:xfrm>
            <a:prstGeom prst="star5">
              <a:avLst>
                <a:gd name="adj" fmla="val 36157"/>
                <a:gd name="hf" fmla="val 105146"/>
                <a:gd name="vf" fmla="val 11055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rgbClr val="42428E"/>
                </a:solidFill>
                <a:effectLst>
                  <a:outerShdw blurRad="38100" dist="38100" dir="2700000" algn="tl">
                    <a:srgbClr val="000000">
                      <a:alpha val="43137"/>
                    </a:srgbClr>
                  </a:outerShdw>
                </a:effectLst>
              </a:endParaRPr>
            </a:p>
          </p:txBody>
        </p:sp>
        <p:sp>
          <p:nvSpPr>
            <p:cNvPr id="42" name="文本框 41"/>
            <p:cNvSpPr txBox="1"/>
            <p:nvPr/>
          </p:nvSpPr>
          <p:spPr>
            <a:xfrm>
              <a:off x="484037" y="1483071"/>
              <a:ext cx="5729292" cy="352332"/>
            </a:xfrm>
            <a:prstGeom prst="rect">
              <a:avLst/>
            </a:prstGeom>
            <a:noFill/>
          </p:spPr>
          <p:txBody>
            <a:bodyPr wrap="square">
              <a:spAutoFit/>
            </a:bodyPr>
            <a:lstStyle/>
            <a:p>
              <a:r>
                <a:rPr lang="en-US" altLang="zh-CN" sz="1600" b="1" dirty="0">
                  <a:solidFill>
                    <a:srgbClr val="42428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Equation of state (EOS) of Nuclear Matter</a:t>
              </a:r>
              <a:endParaRPr lang="zh-CN" altLang="en-US" sz="1600" b="1" dirty="0">
                <a:solidFill>
                  <a:srgbClr val="42428E"/>
                </a:solidFill>
                <a:effectLst>
                  <a:outerShdw blurRad="38100" dist="38100" dir="2700000" algn="tl">
                    <a:srgbClr val="000000">
                      <a:alpha val="43137"/>
                    </a:srgbClr>
                  </a:outerShdw>
                </a:effectLst>
                <a:latin typeface="Verdana" panose="020B0604030504040204" pitchFamily="34" charset="0"/>
              </a:endParaRPr>
            </a:p>
          </p:txBody>
        </p:sp>
      </p:grpSp>
      <p:grpSp>
        <p:nvGrpSpPr>
          <p:cNvPr id="20" name="组合 19">
            <a:extLst>
              <a:ext uri="{FF2B5EF4-FFF2-40B4-BE49-F238E27FC236}">
                <a16:creationId xmlns:a16="http://schemas.microsoft.com/office/drawing/2014/main" id="{3F76ABF6-3947-42F1-8380-6B77656BB73A}"/>
              </a:ext>
            </a:extLst>
          </p:cNvPr>
          <p:cNvGrpSpPr/>
          <p:nvPr/>
        </p:nvGrpSpPr>
        <p:grpSpPr>
          <a:xfrm>
            <a:off x="6049861" y="918623"/>
            <a:ext cx="1904451" cy="1261004"/>
            <a:chOff x="680378" y="609272"/>
            <a:chExt cx="2196763" cy="1454555"/>
          </a:xfrm>
        </p:grpSpPr>
        <p:sp>
          <p:nvSpPr>
            <p:cNvPr id="43" name="文本框 42"/>
            <p:cNvSpPr txBox="1"/>
            <p:nvPr/>
          </p:nvSpPr>
          <p:spPr>
            <a:xfrm>
              <a:off x="680378" y="609272"/>
              <a:ext cx="2196763" cy="401148"/>
            </a:xfrm>
            <a:prstGeom prst="rect">
              <a:avLst/>
            </a:prstGeom>
            <a:noFill/>
          </p:spPr>
          <p:txBody>
            <a:bodyPr wrap="square">
              <a:spAutoFit/>
            </a:bodyPr>
            <a:lstStyle/>
            <a:p>
              <a:pPr marL="285750" indent="-285750">
                <a:buFont typeface="Wingdings" panose="05000000000000000000" pitchFamily="2" charset="2"/>
                <a:buChar char="p"/>
              </a:pPr>
              <a:r>
                <a:rPr lang="en-US" altLang="zh-CN" sz="1600" b="1" dirty="0">
                  <a:latin typeface="+mj-ea"/>
                  <a:ea typeface="+mj-ea"/>
                </a:rPr>
                <a:t>Neutron Star</a:t>
              </a:r>
            </a:p>
          </p:txBody>
        </p:sp>
        <p:cxnSp>
          <p:nvCxnSpPr>
            <p:cNvPr id="90" name="连接符: 肘形 89"/>
            <p:cNvCxnSpPr>
              <a:cxnSpLocks/>
              <a:stCxn id="68" idx="2"/>
              <a:endCxn id="115" idx="3"/>
            </p:cNvCxnSpPr>
            <p:nvPr/>
          </p:nvCxnSpPr>
          <p:spPr>
            <a:xfrm rot="5400000">
              <a:off x="1420973" y="1412607"/>
              <a:ext cx="166800" cy="1135640"/>
            </a:xfrm>
            <a:prstGeom prst="bentConnector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 name="组合 14">
            <a:extLst>
              <a:ext uri="{FF2B5EF4-FFF2-40B4-BE49-F238E27FC236}">
                <a16:creationId xmlns:a16="http://schemas.microsoft.com/office/drawing/2014/main" id="{4E0C6B58-8A0E-47AD-A28F-89B2636F7C02}"/>
              </a:ext>
            </a:extLst>
          </p:cNvPr>
          <p:cNvGrpSpPr/>
          <p:nvPr/>
        </p:nvGrpSpPr>
        <p:grpSpPr>
          <a:xfrm>
            <a:off x="551558" y="891297"/>
            <a:ext cx="3078720" cy="1288330"/>
            <a:chOff x="5071697" y="590663"/>
            <a:chExt cx="3551269" cy="1486074"/>
          </a:xfrm>
        </p:grpSpPr>
        <p:grpSp>
          <p:nvGrpSpPr>
            <p:cNvPr id="108" name="组合 107"/>
            <p:cNvGrpSpPr/>
            <p:nvPr/>
          </p:nvGrpSpPr>
          <p:grpSpPr>
            <a:xfrm>
              <a:off x="5071697" y="590663"/>
              <a:ext cx="3551269" cy="1340974"/>
              <a:chOff x="4598489" y="416765"/>
              <a:chExt cx="4155136" cy="1380696"/>
            </a:xfrm>
          </p:grpSpPr>
          <p:grpSp>
            <p:nvGrpSpPr>
              <p:cNvPr id="70" name="组合 69"/>
              <p:cNvGrpSpPr/>
              <p:nvPr/>
            </p:nvGrpSpPr>
            <p:grpSpPr>
              <a:xfrm>
                <a:off x="4598489" y="416765"/>
                <a:ext cx="4155136" cy="408323"/>
                <a:chOff x="2308084" y="479098"/>
                <a:chExt cx="4155136" cy="408323"/>
              </a:xfrm>
            </p:grpSpPr>
            <p:sp>
              <p:nvSpPr>
                <p:cNvPr id="38" name="文本框 37"/>
                <p:cNvSpPr txBox="1"/>
                <p:nvPr/>
              </p:nvSpPr>
              <p:spPr>
                <a:xfrm>
                  <a:off x="2308084" y="485335"/>
                  <a:ext cx="3835507" cy="402086"/>
                </a:xfrm>
                <a:prstGeom prst="rect">
                  <a:avLst/>
                </a:prstGeom>
                <a:noFill/>
              </p:spPr>
              <p:txBody>
                <a:bodyPr wrap="square">
                  <a:spAutoFit/>
                </a:bodyPr>
                <a:lstStyle/>
                <a:p>
                  <a:pPr marL="285750" indent="-285750">
                    <a:buFont typeface="Wingdings" panose="05000000000000000000" pitchFamily="2" charset="2"/>
                    <a:buChar char="p"/>
                  </a:pPr>
                  <a:r>
                    <a:rPr lang="en-US" altLang="zh-CN" sz="1600" b="1" dirty="0">
                      <a:latin typeface="+mj-ea"/>
                      <a:ea typeface="+mj-ea"/>
                    </a:rPr>
                    <a:t>Atomic nucleus, e.g. </a:t>
                  </a:r>
                </a:p>
              </p:txBody>
            </p:sp>
            <p:pic>
              <p:nvPicPr>
                <p:cNvPr id="69" name="图片 6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64893" y="479098"/>
                  <a:ext cx="798327" cy="392827"/>
                </a:xfrm>
                <a:prstGeom prst="rect">
                  <a:avLst/>
                </a:prstGeom>
              </p:spPr>
            </p:pic>
          </p:grpSp>
          <p:sp>
            <p:nvSpPr>
              <p:cNvPr id="105" name="矩形 104"/>
              <p:cNvSpPr/>
              <p:nvPr/>
            </p:nvSpPr>
            <p:spPr>
              <a:xfrm>
                <a:off x="5847631" y="1454200"/>
                <a:ext cx="1937774" cy="3432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cxnSp>
          <p:nvCxnSpPr>
            <p:cNvPr id="95" name="连接符: 肘形 94"/>
            <p:cNvCxnSpPr>
              <a:cxnSpLocks/>
              <a:stCxn id="105" idx="2"/>
              <a:endCxn id="115" idx="1"/>
            </p:cNvCxnSpPr>
            <p:nvPr/>
          </p:nvCxnSpPr>
          <p:spPr>
            <a:xfrm rot="16200000" flipH="1">
              <a:off x="7551863" y="1347153"/>
              <a:ext cx="145101" cy="1314067"/>
            </a:xfrm>
            <a:prstGeom prst="bentConnector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15" name="文本框 114"/>
          <p:cNvSpPr txBox="1"/>
          <p:nvPr/>
        </p:nvSpPr>
        <p:spPr>
          <a:xfrm>
            <a:off x="3334203" y="2025739"/>
            <a:ext cx="2937745" cy="307777"/>
          </a:xfrm>
          <a:prstGeom prst="rect">
            <a:avLst/>
          </a:prstGeom>
          <a:noFill/>
        </p:spPr>
        <p:txBody>
          <a:bodyPr wrap="square">
            <a:spAutoFit/>
          </a:bodyPr>
          <a:lstStyle/>
          <a:p>
            <a:pPr algn="ctr"/>
            <a:r>
              <a:rPr lang="en-US" altLang="zh-CN" sz="1400" b="1" dirty="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Nuclear saturation density</a:t>
            </a:r>
            <a:endParaRPr lang="zh-CN" altLang="en-US" sz="1400" dirty="0">
              <a:solidFill>
                <a:srgbClr val="FF0000"/>
              </a:solidFill>
              <a:effectLst>
                <a:outerShdw blurRad="38100" dist="38100" dir="2700000" algn="tl">
                  <a:srgbClr val="000000">
                    <a:alpha val="43137"/>
                  </a:srgbClr>
                </a:outerShdw>
              </a:effectLst>
              <a:latin typeface="Verdana" panose="020B0604030504040204" pitchFamily="34" charset="0"/>
            </a:endParaRPr>
          </a:p>
        </p:txBody>
      </p:sp>
      <p:sp>
        <p:nvSpPr>
          <p:cNvPr id="28" name="箭头: 左右 27"/>
          <p:cNvSpPr/>
          <p:nvPr/>
        </p:nvSpPr>
        <p:spPr>
          <a:xfrm>
            <a:off x="3792348" y="977542"/>
            <a:ext cx="2145867" cy="184938"/>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pic>
        <p:nvPicPr>
          <p:cNvPr id="75" name="图片 74"/>
          <p:cNvPicPr>
            <a:picLocks noChangeAspect="1"/>
          </p:cNvPicPr>
          <p:nvPr/>
        </p:nvPicPr>
        <p:blipFill rotWithShape="1">
          <a:blip r:embed="rId7" cstate="print">
            <a:extLst>
              <a:ext uri="{28A0092B-C50C-407E-A947-70E740481C1C}">
                <a14:useLocalDpi xmlns:a14="http://schemas.microsoft.com/office/drawing/2010/main" val="0"/>
              </a:ext>
            </a:extLst>
          </a:blip>
          <a:srcRect r="3234"/>
          <a:stretch>
            <a:fillRect/>
          </a:stretch>
        </p:blipFill>
        <p:spPr>
          <a:xfrm>
            <a:off x="7818120" y="29382"/>
            <a:ext cx="1325880" cy="485151"/>
          </a:xfrm>
          <a:prstGeom prst="rect">
            <a:avLst/>
          </a:prstGeom>
        </p:spPr>
      </p:pic>
      <p:cxnSp>
        <p:nvCxnSpPr>
          <p:cNvPr id="77" name="直接连接符 76"/>
          <p:cNvCxnSpPr/>
          <p:nvPr/>
        </p:nvCxnSpPr>
        <p:spPr>
          <a:xfrm>
            <a:off x="0" y="548889"/>
            <a:ext cx="9144000" cy="0"/>
          </a:xfrm>
          <a:prstGeom prst="line">
            <a:avLst/>
          </a:prstGeom>
          <a:ln w="38100">
            <a:solidFill>
              <a:srgbClr val="7F006B"/>
            </a:solidFill>
          </a:ln>
        </p:spPr>
        <p:style>
          <a:lnRef idx="1">
            <a:schemeClr val="accent1"/>
          </a:lnRef>
          <a:fillRef idx="0">
            <a:schemeClr val="accent1"/>
          </a:fillRef>
          <a:effectRef idx="0">
            <a:schemeClr val="accent1"/>
          </a:effectRef>
          <a:fontRef idx="minor">
            <a:schemeClr val="tx1"/>
          </a:fontRef>
        </p:style>
      </p:cxnSp>
      <p:pic>
        <p:nvPicPr>
          <p:cNvPr id="5" name="图片 4">
            <a:extLst>
              <a:ext uri="{FF2B5EF4-FFF2-40B4-BE49-F238E27FC236}">
                <a16:creationId xmlns:a16="http://schemas.microsoft.com/office/drawing/2014/main" id="{050306A9-7627-4E25-8781-AD49BA8013D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04119" y="6056668"/>
            <a:ext cx="3390925" cy="333377"/>
          </a:xfrm>
          <a:prstGeom prst="rect">
            <a:avLst/>
          </a:prstGeom>
        </p:spPr>
      </p:pic>
      <p:pic>
        <p:nvPicPr>
          <p:cNvPr id="10" name="图片 9">
            <a:extLst>
              <a:ext uri="{FF2B5EF4-FFF2-40B4-BE49-F238E27FC236}">
                <a16:creationId xmlns:a16="http://schemas.microsoft.com/office/drawing/2014/main" id="{36939224-8E09-4797-A035-07CD081FCCAD}"/>
              </a:ext>
            </a:extLst>
          </p:cNvPr>
          <p:cNvPicPr>
            <a:picLocks noChangeAspect="1"/>
          </p:cNvPicPr>
          <p:nvPr/>
        </p:nvPicPr>
        <p:blipFill rotWithShape="1">
          <a:blip r:embed="rId9">
            <a:extLst>
              <a:ext uri="{28A0092B-C50C-407E-A947-70E740481C1C}">
                <a14:useLocalDpi xmlns:a14="http://schemas.microsoft.com/office/drawing/2010/main" val="0"/>
              </a:ext>
            </a:extLst>
          </a:blip>
          <a:srcRect t="14785"/>
          <a:stretch/>
        </p:blipFill>
        <p:spPr>
          <a:xfrm>
            <a:off x="596593" y="4689169"/>
            <a:ext cx="4331031" cy="550502"/>
          </a:xfrm>
          <a:prstGeom prst="rect">
            <a:avLst/>
          </a:prstGeom>
        </p:spPr>
      </p:pic>
      <p:pic>
        <p:nvPicPr>
          <p:cNvPr id="14" name="图片 13">
            <a:extLst>
              <a:ext uri="{FF2B5EF4-FFF2-40B4-BE49-F238E27FC236}">
                <a16:creationId xmlns:a16="http://schemas.microsoft.com/office/drawing/2014/main" id="{E441630B-FB88-40FB-83E3-B4686152C21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96148" y="2919137"/>
            <a:ext cx="1098425" cy="531352"/>
          </a:xfrm>
          <a:prstGeom prst="rect">
            <a:avLst/>
          </a:prstGeom>
        </p:spPr>
      </p:pic>
      <p:pic>
        <p:nvPicPr>
          <p:cNvPr id="16" name="图片 15">
            <a:extLst>
              <a:ext uri="{FF2B5EF4-FFF2-40B4-BE49-F238E27FC236}">
                <a16:creationId xmlns:a16="http://schemas.microsoft.com/office/drawing/2014/main" id="{2864A17D-EF2F-4EDD-86BD-541C0CC76E40}"/>
              </a:ext>
            </a:extLst>
          </p:cNvPr>
          <p:cNvPicPr>
            <a:picLocks noChangeAspect="1"/>
          </p:cNvPicPr>
          <p:nvPr/>
        </p:nvPicPr>
        <p:blipFill rotWithShape="1">
          <a:blip r:embed="rId11">
            <a:extLst>
              <a:ext uri="{28A0092B-C50C-407E-A947-70E740481C1C}">
                <a14:useLocalDpi xmlns:a14="http://schemas.microsoft.com/office/drawing/2010/main" val="0"/>
              </a:ext>
            </a:extLst>
          </a:blip>
          <a:srcRect t="10250" b="9547"/>
          <a:stretch/>
        </p:blipFill>
        <p:spPr>
          <a:xfrm>
            <a:off x="639890" y="3894611"/>
            <a:ext cx="4114830" cy="466002"/>
          </a:xfrm>
          <a:prstGeom prst="rect">
            <a:avLst/>
          </a:prstGeom>
        </p:spPr>
      </p:pic>
      <p:grpSp>
        <p:nvGrpSpPr>
          <p:cNvPr id="196" name="组合 195"/>
          <p:cNvGrpSpPr/>
          <p:nvPr/>
        </p:nvGrpSpPr>
        <p:grpSpPr>
          <a:xfrm>
            <a:off x="5341330" y="3429000"/>
            <a:ext cx="3401522" cy="2573766"/>
            <a:chOff x="5640363" y="3710586"/>
            <a:chExt cx="3146589" cy="2350210"/>
          </a:xfrm>
        </p:grpSpPr>
        <p:pic>
          <p:nvPicPr>
            <p:cNvPr id="76" name="图片 7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640363" y="3710586"/>
              <a:ext cx="3146589" cy="2350210"/>
            </a:xfrm>
            <a:prstGeom prst="rect">
              <a:avLst/>
            </a:prstGeom>
          </p:spPr>
        </p:pic>
        <p:cxnSp>
          <p:nvCxnSpPr>
            <p:cNvPr id="184" name="直接箭头连接符 183"/>
            <p:cNvCxnSpPr/>
            <p:nvPr/>
          </p:nvCxnSpPr>
          <p:spPr>
            <a:xfrm>
              <a:off x="6934923" y="5310051"/>
              <a:ext cx="0" cy="380436"/>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0" name="文本框 189"/>
            <p:cNvSpPr txBox="1"/>
            <p:nvPr/>
          </p:nvSpPr>
          <p:spPr>
            <a:xfrm>
              <a:off x="6030373" y="4786831"/>
              <a:ext cx="1640852" cy="523220"/>
            </a:xfrm>
            <a:prstGeom prst="rect">
              <a:avLst/>
            </a:prstGeom>
            <a:noFill/>
          </p:spPr>
          <p:txBody>
            <a:bodyPr wrap="square">
              <a:spAutoFit/>
            </a:bodyPr>
            <a:lstStyle/>
            <a:p>
              <a:pPr algn="ctr"/>
              <a:r>
                <a:rPr lang="en-US" altLang="zh-CN" sz="1400" b="1" dirty="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Symmetry Energy</a:t>
              </a:r>
              <a:endParaRPr lang="zh-CN" altLang="en-US" sz="1400" dirty="0">
                <a:solidFill>
                  <a:srgbClr val="FF0000"/>
                </a:solidFill>
                <a:effectLst>
                  <a:outerShdw blurRad="38100" dist="38100" dir="2700000" algn="tl">
                    <a:srgbClr val="000000">
                      <a:alpha val="43137"/>
                    </a:srgbClr>
                  </a:outerShdw>
                </a:effectLst>
                <a:latin typeface="Verdana" panose="020B0604030504040204" pitchFamily="34" charset="0"/>
              </a:endParaRPr>
            </a:p>
          </p:txBody>
        </p:sp>
      </p:grpSp>
      <p:pic>
        <p:nvPicPr>
          <p:cNvPr id="18" name="图片 17">
            <a:extLst>
              <a:ext uri="{FF2B5EF4-FFF2-40B4-BE49-F238E27FC236}">
                <a16:creationId xmlns:a16="http://schemas.microsoft.com/office/drawing/2014/main" id="{858D7B9E-C190-4DC6-9B66-C144A111545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82905" y="5528506"/>
            <a:ext cx="3455384" cy="379771"/>
          </a:xfrm>
          <a:prstGeom prst="rect">
            <a:avLst/>
          </a:prstGeom>
        </p:spPr>
      </p:pic>
      <p:pic>
        <p:nvPicPr>
          <p:cNvPr id="71" name="图片 70">
            <a:extLst>
              <a:ext uri="{FF2B5EF4-FFF2-40B4-BE49-F238E27FC236}">
                <a16:creationId xmlns:a16="http://schemas.microsoft.com/office/drawing/2014/main" id="{4CAABDA0-ACEB-441B-AFC0-13011AC9DAEB}"/>
              </a:ext>
            </a:extLst>
          </p:cNvPr>
          <p:cNvPicPr>
            <a:picLocks noChangeAspect="1"/>
          </p:cNvPicPr>
          <p:nvPr/>
        </p:nvPicPr>
        <p:blipFill rotWithShape="1">
          <a:blip r:embed="rId5">
            <a:extLst>
              <a:ext uri="{28A0092B-C50C-407E-A947-70E740481C1C}">
                <a14:useLocalDpi xmlns:a14="http://schemas.microsoft.com/office/drawing/2010/main" val="0"/>
              </a:ext>
            </a:extLst>
          </a:blip>
          <a:srcRect l="2251" t="63406" r="85540" b="-470"/>
          <a:stretch/>
        </p:blipFill>
        <p:spPr>
          <a:xfrm>
            <a:off x="3148464" y="3495634"/>
            <a:ext cx="881130" cy="348891"/>
          </a:xfrm>
          <a:prstGeom prst="rect">
            <a:avLst/>
          </a:prstGeom>
        </p:spPr>
      </p:pic>
      <p:sp>
        <p:nvSpPr>
          <p:cNvPr id="19" name="箭头: 下 18">
            <a:extLst>
              <a:ext uri="{FF2B5EF4-FFF2-40B4-BE49-F238E27FC236}">
                <a16:creationId xmlns:a16="http://schemas.microsoft.com/office/drawing/2014/main" id="{5C66513E-8E6D-49DD-A6DF-3DDBAEB9D574}"/>
              </a:ext>
            </a:extLst>
          </p:cNvPr>
          <p:cNvSpPr/>
          <p:nvPr/>
        </p:nvSpPr>
        <p:spPr>
          <a:xfrm>
            <a:off x="2794912" y="3467837"/>
            <a:ext cx="225936" cy="48031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82" name="灯片编号占位符 151">
            <a:extLst>
              <a:ext uri="{FF2B5EF4-FFF2-40B4-BE49-F238E27FC236}">
                <a16:creationId xmlns:a16="http://schemas.microsoft.com/office/drawing/2014/main" id="{4C162135-0FED-4564-A978-62BC5A8C8DE4}"/>
              </a:ext>
            </a:extLst>
          </p:cNvPr>
          <p:cNvSpPr>
            <a:spLocks noGrp="1"/>
          </p:cNvSpPr>
          <p:nvPr>
            <p:ph type="sldNum" sz="quarter" idx="12"/>
          </p:nvPr>
        </p:nvSpPr>
        <p:spPr>
          <a:xfrm>
            <a:off x="8724472" y="6416315"/>
            <a:ext cx="303236" cy="365125"/>
          </a:xfrm>
        </p:spPr>
        <p:txBody>
          <a:bodyPr/>
          <a:lstStyle/>
          <a:p>
            <a:fld id="{565CE74E-AB26-4998-AD42-012C4C1AD076}" type="slidenum">
              <a:rPr lang="zh-CN" altLang="en-US" sz="1400" b="1" smtClean="0">
                <a:latin typeface="Verdana" panose="020B0604030504040204" pitchFamily="34" charset="0"/>
              </a:rPr>
              <a:t>3</a:t>
            </a:fld>
            <a:endParaRPr lang="zh-CN" altLang="en-US" sz="1400" b="1" dirty="0">
              <a:latin typeface="Verdana" panose="020B0604030504040204" pitchFamily="34" charset="0"/>
            </a:endParaRPr>
          </a:p>
        </p:txBody>
      </p:sp>
      <p:cxnSp>
        <p:nvCxnSpPr>
          <p:cNvPr id="83" name="直接连接符 82">
            <a:extLst>
              <a:ext uri="{FF2B5EF4-FFF2-40B4-BE49-F238E27FC236}">
                <a16:creationId xmlns:a16="http://schemas.microsoft.com/office/drawing/2014/main" id="{25080D41-5030-4E88-9755-F6BBE0CF9655}"/>
              </a:ext>
            </a:extLst>
          </p:cNvPr>
          <p:cNvCxnSpPr/>
          <p:nvPr/>
        </p:nvCxnSpPr>
        <p:spPr>
          <a:xfrm>
            <a:off x="0" y="6456073"/>
            <a:ext cx="9144000" cy="0"/>
          </a:xfrm>
          <a:prstGeom prst="line">
            <a:avLst/>
          </a:prstGeom>
          <a:ln w="38100">
            <a:solidFill>
              <a:srgbClr val="7F006B"/>
            </a:solidFill>
          </a:ln>
        </p:spPr>
        <p:style>
          <a:lnRef idx="1">
            <a:schemeClr val="accent1"/>
          </a:lnRef>
          <a:fillRef idx="0">
            <a:schemeClr val="accent1"/>
          </a:fillRef>
          <a:effectRef idx="0">
            <a:schemeClr val="accent1"/>
          </a:effectRef>
          <a:fontRef idx="minor">
            <a:schemeClr val="tx1"/>
          </a:fontRef>
        </p:style>
      </p:cxnSp>
      <p:sp>
        <p:nvSpPr>
          <p:cNvPr id="84" name="日期占位符 163">
            <a:extLst>
              <a:ext uri="{FF2B5EF4-FFF2-40B4-BE49-F238E27FC236}">
                <a16:creationId xmlns:a16="http://schemas.microsoft.com/office/drawing/2014/main" id="{6358ED3F-8538-4ADA-A2D6-EA356633FAA9}"/>
              </a:ext>
            </a:extLst>
          </p:cNvPr>
          <p:cNvSpPr>
            <a:spLocks noGrp="1"/>
          </p:cNvSpPr>
          <p:nvPr>
            <p:ph type="dt" sz="half" idx="10"/>
          </p:nvPr>
        </p:nvSpPr>
        <p:spPr>
          <a:xfrm>
            <a:off x="122973" y="6436194"/>
            <a:ext cx="1616663" cy="365125"/>
          </a:xfrm>
        </p:spPr>
        <p:txBody>
          <a:bodyPr/>
          <a:lstStyle/>
          <a:p>
            <a:fld id="{772684DA-91FE-4AC2-B455-56747F4DA0E1}" type="datetime1">
              <a:rPr lang="zh-CN" altLang="en-US" sz="1600" b="1" smtClean="0">
                <a:solidFill>
                  <a:srgbClr val="7F006B"/>
                </a:solidFill>
                <a:latin typeface="Verdana" panose="020B0604030504040204" pitchFamily="34" charset="0"/>
              </a:rPr>
              <a:t>2023/9/24</a:t>
            </a:fld>
            <a:endParaRPr lang="zh-CN" altLang="en-US" sz="1600" b="1" dirty="0">
              <a:solidFill>
                <a:srgbClr val="7F006B"/>
              </a:solidFill>
              <a:latin typeface="Verdana" panose="020B0604030504040204" pitchFamily="34" charset="0"/>
            </a:endParaRPr>
          </a:p>
        </p:txBody>
      </p:sp>
      <p:sp>
        <p:nvSpPr>
          <p:cNvPr id="85" name="页脚占位符 164">
            <a:extLst>
              <a:ext uri="{FF2B5EF4-FFF2-40B4-BE49-F238E27FC236}">
                <a16:creationId xmlns:a16="http://schemas.microsoft.com/office/drawing/2014/main" id="{6335B992-67A7-4414-A225-1304AA886F63}"/>
              </a:ext>
            </a:extLst>
          </p:cNvPr>
          <p:cNvSpPr>
            <a:spLocks noGrp="1"/>
          </p:cNvSpPr>
          <p:nvPr>
            <p:ph type="ftr" sz="quarter" idx="11"/>
          </p:nvPr>
        </p:nvSpPr>
        <p:spPr>
          <a:xfrm>
            <a:off x="3028950" y="6416315"/>
            <a:ext cx="3086100" cy="365125"/>
          </a:xfrm>
        </p:spPr>
        <p:txBody>
          <a:bodyPr/>
          <a:lstStyle/>
          <a:p>
            <a:r>
              <a:rPr lang="en-US" altLang="zh-CN" sz="1600" b="1" dirty="0" err="1">
                <a:solidFill>
                  <a:srgbClr val="7F006B"/>
                </a:solidFill>
                <a:latin typeface="Verdana" panose="020B0604030504040204" pitchFamily="34" charset="0"/>
                <a:ea typeface="Verdana" panose="020B0604030504040204" pitchFamily="34" charset="0"/>
              </a:rPr>
              <a:t>Kaixuan</a:t>
            </a:r>
            <a:r>
              <a:rPr lang="en-US" altLang="zh-CN" sz="1600" b="1" dirty="0">
                <a:solidFill>
                  <a:srgbClr val="7F006B"/>
                </a:solidFill>
                <a:latin typeface="Verdana" panose="020B0604030504040204" pitchFamily="34" charset="0"/>
                <a:ea typeface="Verdana" panose="020B0604030504040204" pitchFamily="34" charset="0"/>
              </a:rPr>
              <a:t> Huang</a:t>
            </a:r>
            <a:endParaRPr lang="zh-CN" altLang="en-US" sz="1600" b="1" dirty="0">
              <a:solidFill>
                <a:srgbClr val="7F006B"/>
              </a:solidFill>
              <a:latin typeface="Verdana" panose="020B0604030504040204" pitchFamily="34" charset="0"/>
            </a:endParaRPr>
          </a:p>
        </p:txBody>
      </p:sp>
      <p:sp>
        <p:nvSpPr>
          <p:cNvPr id="86" name="文本框 85">
            <a:extLst>
              <a:ext uri="{FF2B5EF4-FFF2-40B4-BE49-F238E27FC236}">
                <a16:creationId xmlns:a16="http://schemas.microsoft.com/office/drawing/2014/main" id="{7290DE63-9A18-437F-9710-96BF9ACF96EF}"/>
              </a:ext>
            </a:extLst>
          </p:cNvPr>
          <p:cNvSpPr txBox="1"/>
          <p:nvPr/>
        </p:nvSpPr>
        <p:spPr>
          <a:xfrm>
            <a:off x="332105" y="536270"/>
            <a:ext cx="8710708" cy="369332"/>
          </a:xfrm>
          <a:prstGeom prst="rect">
            <a:avLst/>
          </a:prstGeom>
          <a:noFill/>
        </p:spPr>
        <p:txBody>
          <a:bodyPr wrap="square">
            <a:spAutoFit/>
          </a:bodyPr>
          <a:lstStyle/>
          <a:p>
            <a:r>
              <a:rPr lang="en-US" altLang="zh-CN" b="1" dirty="0"/>
              <a:t>An infinite uniform system of nucleons, where the Coulomb interaction is switched off.</a:t>
            </a:r>
            <a:endParaRPr lang="zh-CN" altLang="en-US" dirty="0"/>
          </a:p>
        </p:txBody>
      </p:sp>
      <p:sp>
        <p:nvSpPr>
          <p:cNvPr id="54" name="文本框 53">
            <a:extLst>
              <a:ext uri="{FF2B5EF4-FFF2-40B4-BE49-F238E27FC236}">
                <a16:creationId xmlns:a16="http://schemas.microsoft.com/office/drawing/2014/main" id="{CAB0F701-41D2-47A4-BC3D-26644D5D765D}"/>
              </a:ext>
            </a:extLst>
          </p:cNvPr>
          <p:cNvSpPr txBox="1"/>
          <p:nvPr/>
        </p:nvSpPr>
        <p:spPr>
          <a:xfrm>
            <a:off x="348956" y="5967467"/>
            <a:ext cx="4713997" cy="369332"/>
          </a:xfrm>
          <a:prstGeom prst="rect">
            <a:avLst/>
          </a:prstGeom>
          <a:noFill/>
          <a:ln w="19050">
            <a:solidFill>
              <a:schemeClr val="tx1"/>
            </a:solidFill>
          </a:ln>
        </p:spPr>
        <p:txBody>
          <a:bodyPr wrap="square">
            <a:spAutoFit/>
          </a:bodyPr>
          <a:lstStyle/>
          <a:p>
            <a:r>
              <a:rPr lang="zh-CN" altLang="zh-CN" sz="1800" b="1" dirty="0">
                <a:effectLst/>
                <a:ea typeface="Times New Roman" panose="02020603050405020304" pitchFamily="18" charset="0"/>
              </a:rPr>
              <a:t> </a:t>
            </a:r>
            <a:r>
              <a:rPr lang="en-US" altLang="zh-CN" sz="1800" b="1" dirty="0">
                <a:effectLst/>
                <a:ea typeface="Times New Roman" panose="02020603050405020304" pitchFamily="18" charset="0"/>
              </a:rPr>
              <a:t>Neutron star matter: high isospin-asymmetry</a:t>
            </a:r>
            <a:endParaRPr lang="zh-CN" altLang="en-US" dirty="0"/>
          </a:p>
        </p:txBody>
      </p:sp>
      <p:sp>
        <p:nvSpPr>
          <p:cNvPr id="57" name="文本框 56">
            <a:extLst>
              <a:ext uri="{FF2B5EF4-FFF2-40B4-BE49-F238E27FC236}">
                <a16:creationId xmlns:a16="http://schemas.microsoft.com/office/drawing/2014/main" id="{D2030E13-BAA0-4E69-8171-71220AEA21CA}"/>
              </a:ext>
            </a:extLst>
          </p:cNvPr>
          <p:cNvSpPr txBox="1"/>
          <p:nvPr/>
        </p:nvSpPr>
        <p:spPr>
          <a:xfrm>
            <a:off x="7077835" y="2560704"/>
            <a:ext cx="1752953" cy="338554"/>
          </a:xfrm>
          <a:prstGeom prst="rect">
            <a:avLst/>
          </a:prstGeom>
          <a:noFill/>
        </p:spPr>
        <p:txBody>
          <a:bodyPr wrap="square">
            <a:spAutoFit/>
          </a:bodyPr>
          <a:lstStyle/>
          <a:p>
            <a:r>
              <a:rPr lang="en-US" altLang="zh-CN" sz="1600" b="0" i="0" u="none" strike="noStrike" baseline="0" dirty="0">
                <a:latin typeface="AdvOTf9433e2d"/>
              </a:rPr>
              <a:t>asymmetry factor</a:t>
            </a:r>
            <a:endParaRPr lang="zh-CN" altLang="en-US" sz="1600" dirty="0"/>
          </a:p>
        </p:txBody>
      </p:sp>
      <p:sp>
        <p:nvSpPr>
          <p:cNvPr id="68" name="矩形 67">
            <a:extLst>
              <a:ext uri="{FF2B5EF4-FFF2-40B4-BE49-F238E27FC236}">
                <a16:creationId xmlns:a16="http://schemas.microsoft.com/office/drawing/2014/main" id="{CD60976F-6997-4F28-810F-1AD27BCAD904}"/>
              </a:ext>
            </a:extLst>
          </p:cNvPr>
          <p:cNvSpPr/>
          <p:nvPr/>
        </p:nvSpPr>
        <p:spPr>
          <a:xfrm>
            <a:off x="6843486" y="1720462"/>
            <a:ext cx="825975" cy="3145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5" name="文本框 54">
            <a:extLst>
              <a:ext uri="{FF2B5EF4-FFF2-40B4-BE49-F238E27FC236}">
                <a16:creationId xmlns:a16="http://schemas.microsoft.com/office/drawing/2014/main" id="{89578585-BE21-40EC-9D31-B5023FAFC0C4}"/>
              </a:ext>
            </a:extLst>
          </p:cNvPr>
          <p:cNvSpPr txBox="1"/>
          <p:nvPr/>
        </p:nvSpPr>
        <p:spPr>
          <a:xfrm>
            <a:off x="3870316" y="1064424"/>
            <a:ext cx="2040153" cy="369332"/>
          </a:xfrm>
          <a:prstGeom prst="rect">
            <a:avLst/>
          </a:prstGeom>
          <a:noFill/>
        </p:spPr>
        <p:txBody>
          <a:bodyPr wrap="square">
            <a:spAutoFit/>
          </a:bodyPr>
          <a:lstStyle/>
          <a:p>
            <a:r>
              <a:rPr lang="en-US" altLang="zh-CN" b="1" dirty="0"/>
              <a:t>Strongly connected</a:t>
            </a:r>
            <a:endParaRPr lang="zh-CN" altLang="en-US" dirty="0"/>
          </a:p>
        </p:txBody>
      </p:sp>
      <p:sp>
        <p:nvSpPr>
          <p:cNvPr id="58" name="文本框 57">
            <a:extLst>
              <a:ext uri="{FF2B5EF4-FFF2-40B4-BE49-F238E27FC236}">
                <a16:creationId xmlns:a16="http://schemas.microsoft.com/office/drawing/2014/main" id="{7C95ECBB-EBB1-4A8D-9F60-E3927671F439}"/>
              </a:ext>
            </a:extLst>
          </p:cNvPr>
          <p:cNvSpPr txBox="1"/>
          <p:nvPr/>
        </p:nvSpPr>
        <p:spPr>
          <a:xfrm>
            <a:off x="7613981" y="4404506"/>
            <a:ext cx="672909" cy="369332"/>
          </a:xfrm>
          <a:prstGeom prst="rect">
            <a:avLst/>
          </a:prstGeom>
          <a:noFill/>
        </p:spPr>
        <p:txBody>
          <a:bodyPr wrap="square">
            <a:spAutoFit/>
          </a:bodyPr>
          <a:lstStyle/>
          <a:p>
            <a:r>
              <a:rPr lang="en-US" altLang="zh-CN" b="1" dirty="0">
                <a:solidFill>
                  <a:srgbClr val="2970FF"/>
                </a:solidFill>
              </a:rPr>
              <a:t>PNM</a:t>
            </a:r>
            <a:endParaRPr lang="zh-CN" altLang="en-US" dirty="0"/>
          </a:p>
        </p:txBody>
      </p:sp>
      <p:sp>
        <p:nvSpPr>
          <p:cNvPr id="59" name="文本框 58">
            <a:extLst>
              <a:ext uri="{FF2B5EF4-FFF2-40B4-BE49-F238E27FC236}">
                <a16:creationId xmlns:a16="http://schemas.microsoft.com/office/drawing/2014/main" id="{FDAD692A-3E40-45F7-8E2A-4F33648AF101}"/>
              </a:ext>
            </a:extLst>
          </p:cNvPr>
          <p:cNvSpPr txBox="1"/>
          <p:nvPr/>
        </p:nvSpPr>
        <p:spPr>
          <a:xfrm>
            <a:off x="8019903" y="5140403"/>
            <a:ext cx="672909" cy="369332"/>
          </a:xfrm>
          <a:prstGeom prst="rect">
            <a:avLst/>
          </a:prstGeom>
          <a:noFill/>
        </p:spPr>
        <p:txBody>
          <a:bodyPr wrap="square">
            <a:spAutoFit/>
          </a:bodyPr>
          <a:lstStyle/>
          <a:p>
            <a:r>
              <a:rPr lang="en-US" altLang="zh-CN" b="1" dirty="0">
                <a:solidFill>
                  <a:srgbClr val="2970FF"/>
                </a:solidFill>
              </a:rPr>
              <a:t>SNM</a:t>
            </a:r>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组合 80">
            <a:extLst>
              <a:ext uri="{FF2B5EF4-FFF2-40B4-BE49-F238E27FC236}">
                <a16:creationId xmlns:a16="http://schemas.microsoft.com/office/drawing/2014/main" id="{3F466DA5-038E-4522-83FD-2BE4F844683B}"/>
              </a:ext>
            </a:extLst>
          </p:cNvPr>
          <p:cNvGrpSpPr/>
          <p:nvPr/>
        </p:nvGrpSpPr>
        <p:grpSpPr>
          <a:xfrm>
            <a:off x="1776235" y="4038581"/>
            <a:ext cx="2985970" cy="1718981"/>
            <a:chOff x="2825959" y="1830705"/>
            <a:chExt cx="3649783" cy="2246962"/>
          </a:xfrm>
        </p:grpSpPr>
        <p:pic>
          <p:nvPicPr>
            <p:cNvPr id="82" name="图片 81">
              <a:extLst>
                <a:ext uri="{FF2B5EF4-FFF2-40B4-BE49-F238E27FC236}">
                  <a16:creationId xmlns:a16="http://schemas.microsoft.com/office/drawing/2014/main" id="{BEF515EC-1EAD-4B20-96D8-4FBDFBBE69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5959" y="1830705"/>
              <a:ext cx="3649783" cy="2246961"/>
            </a:xfrm>
            <a:prstGeom prst="rect">
              <a:avLst/>
            </a:prstGeom>
          </p:spPr>
        </p:pic>
        <p:pic>
          <p:nvPicPr>
            <p:cNvPr id="83" name="图片 82">
              <a:extLst>
                <a:ext uri="{FF2B5EF4-FFF2-40B4-BE49-F238E27FC236}">
                  <a16:creationId xmlns:a16="http://schemas.microsoft.com/office/drawing/2014/main" id="{85295E8E-FFBB-4A75-AFAE-AE7E3080E0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95333" b="88835"/>
            <a:stretch>
              <a:fillRect/>
            </a:stretch>
          </p:blipFill>
          <p:spPr>
            <a:xfrm flipV="1">
              <a:off x="6104987" y="3733288"/>
              <a:ext cx="233824" cy="344379"/>
            </a:xfrm>
            <a:prstGeom prst="rect">
              <a:avLst/>
            </a:prstGeom>
          </p:spPr>
        </p:pic>
      </p:grpSp>
      <p:grpSp>
        <p:nvGrpSpPr>
          <p:cNvPr id="32" name="组合 31"/>
          <p:cNvGrpSpPr/>
          <p:nvPr/>
        </p:nvGrpSpPr>
        <p:grpSpPr>
          <a:xfrm>
            <a:off x="0" y="114265"/>
            <a:ext cx="582905" cy="461665"/>
            <a:chOff x="160808" y="268546"/>
            <a:chExt cx="736192" cy="731858"/>
          </a:xfrm>
        </p:grpSpPr>
        <p:sp>
          <p:nvSpPr>
            <p:cNvPr id="34" name="矩形 33"/>
            <p:cNvSpPr/>
            <p:nvPr/>
          </p:nvSpPr>
          <p:spPr>
            <a:xfrm flipH="1">
              <a:off x="738300" y="283026"/>
              <a:ext cx="158700" cy="674512"/>
            </a:xfrm>
            <a:prstGeom prst="rect">
              <a:avLst/>
            </a:prstGeom>
            <a:solidFill>
              <a:srgbClr val="7F0069">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2000" dirty="0"/>
            </a:p>
          </p:txBody>
        </p:sp>
        <p:grpSp>
          <p:nvGrpSpPr>
            <p:cNvPr id="35" name="组合 34"/>
            <p:cNvGrpSpPr/>
            <p:nvPr/>
          </p:nvGrpSpPr>
          <p:grpSpPr>
            <a:xfrm>
              <a:off x="160808" y="268546"/>
              <a:ext cx="520545" cy="731858"/>
              <a:chOff x="160808" y="268546"/>
              <a:chExt cx="520545" cy="731858"/>
            </a:xfrm>
          </p:grpSpPr>
          <p:sp>
            <p:nvSpPr>
              <p:cNvPr id="36" name="矩形 35"/>
              <p:cNvSpPr/>
              <p:nvPr/>
            </p:nvSpPr>
            <p:spPr>
              <a:xfrm>
                <a:off x="160808" y="292942"/>
                <a:ext cx="520545" cy="683068"/>
              </a:xfrm>
              <a:prstGeom prst="rect">
                <a:avLst/>
              </a:prstGeom>
              <a:solidFill>
                <a:srgbClr val="7F0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2000" dirty="0"/>
              </a:p>
            </p:txBody>
          </p:sp>
          <p:sp>
            <p:nvSpPr>
              <p:cNvPr id="37" name="文本框 66"/>
              <p:cNvSpPr txBox="1"/>
              <p:nvPr/>
            </p:nvSpPr>
            <p:spPr>
              <a:xfrm>
                <a:off x="205921" y="268546"/>
                <a:ext cx="215159" cy="73185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2400" b="1" dirty="0">
                    <a:solidFill>
                      <a:schemeClr val="bg1"/>
                    </a:solidFill>
                    <a:latin typeface="微软雅黑" panose="020B0503020204020204" pitchFamily="34" charset="-122"/>
                    <a:ea typeface="微软雅黑" panose="020B0503020204020204" pitchFamily="34" charset="-122"/>
                  </a:rPr>
                  <a:t>1</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pic>
        <p:nvPicPr>
          <p:cNvPr id="29" name="图片 28"/>
          <p:cNvPicPr>
            <a:picLocks noChangeAspect="1"/>
          </p:cNvPicPr>
          <p:nvPr/>
        </p:nvPicPr>
        <p:blipFill rotWithShape="1">
          <a:blip r:embed="rId5" cstate="print">
            <a:extLst>
              <a:ext uri="{28A0092B-C50C-407E-A947-70E740481C1C}">
                <a14:useLocalDpi xmlns:a14="http://schemas.microsoft.com/office/drawing/2010/main" val="0"/>
              </a:ext>
            </a:extLst>
          </a:blip>
          <a:srcRect r="3234"/>
          <a:stretch>
            <a:fillRect/>
          </a:stretch>
        </p:blipFill>
        <p:spPr>
          <a:xfrm>
            <a:off x="7818120" y="29382"/>
            <a:ext cx="1325880" cy="485151"/>
          </a:xfrm>
          <a:prstGeom prst="rect">
            <a:avLst/>
          </a:prstGeom>
        </p:spPr>
      </p:pic>
      <p:pic>
        <p:nvPicPr>
          <p:cNvPr id="23" name="图片 22"/>
          <p:cNvPicPr>
            <a:picLocks noChangeAspect="1"/>
          </p:cNvPicPr>
          <p:nvPr/>
        </p:nvPicPr>
        <p:blipFill rotWithShape="1">
          <a:blip r:embed="rId6"/>
          <a:srcRect l="978" r="-1"/>
          <a:stretch>
            <a:fillRect/>
          </a:stretch>
        </p:blipFill>
        <p:spPr>
          <a:xfrm>
            <a:off x="846913" y="549396"/>
            <a:ext cx="3159329" cy="2369651"/>
          </a:xfrm>
          <a:prstGeom prst="rect">
            <a:avLst/>
          </a:prstGeom>
        </p:spPr>
      </p:pic>
      <p:sp>
        <p:nvSpPr>
          <p:cNvPr id="44" name="文本框 160"/>
          <p:cNvSpPr txBox="1"/>
          <p:nvPr/>
        </p:nvSpPr>
        <p:spPr>
          <a:xfrm>
            <a:off x="582905" y="100093"/>
            <a:ext cx="5715476"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2000" b="1" dirty="0">
                <a:solidFill>
                  <a:srgbClr val="7F0069"/>
                </a:solidFill>
                <a:latin typeface="+mj-ea"/>
                <a:ea typeface="+mj-ea"/>
              </a:rPr>
              <a:t>Introduction: Neutron Star</a:t>
            </a:r>
            <a:endParaRPr lang="zh-CN" altLang="en-US" sz="2000" b="1" dirty="0">
              <a:latin typeface="+mj-ea"/>
              <a:ea typeface="+mj-ea"/>
            </a:endParaRPr>
          </a:p>
        </p:txBody>
      </p:sp>
      <p:pic>
        <p:nvPicPr>
          <p:cNvPr id="3" name="图片 2"/>
          <p:cNvPicPr>
            <a:picLocks noChangeAspect="1"/>
          </p:cNvPicPr>
          <p:nvPr/>
        </p:nvPicPr>
        <p:blipFill rotWithShape="1">
          <a:blip r:embed="rId7">
            <a:extLst>
              <a:ext uri="{28A0092B-C50C-407E-A947-70E740481C1C}">
                <a14:useLocalDpi xmlns:a14="http://schemas.microsoft.com/office/drawing/2010/main" val="0"/>
              </a:ext>
            </a:extLst>
          </a:blip>
          <a:srcRect l="1939" t="6195" r="1688" b="4850"/>
          <a:stretch>
            <a:fillRect/>
          </a:stretch>
        </p:blipFill>
        <p:spPr>
          <a:xfrm>
            <a:off x="1522918" y="5757562"/>
            <a:ext cx="6381201" cy="645423"/>
          </a:xfrm>
          <a:prstGeom prst="rect">
            <a:avLst/>
          </a:prstGeom>
        </p:spPr>
      </p:pic>
      <p:cxnSp>
        <p:nvCxnSpPr>
          <p:cNvPr id="40" name="直接连接符 39"/>
          <p:cNvCxnSpPr/>
          <p:nvPr/>
        </p:nvCxnSpPr>
        <p:spPr>
          <a:xfrm>
            <a:off x="0" y="548889"/>
            <a:ext cx="9144000" cy="0"/>
          </a:xfrm>
          <a:prstGeom prst="line">
            <a:avLst/>
          </a:prstGeom>
          <a:ln w="38100">
            <a:solidFill>
              <a:srgbClr val="7F006B"/>
            </a:solidFill>
          </a:ln>
        </p:spPr>
        <p:style>
          <a:lnRef idx="1">
            <a:schemeClr val="accent1"/>
          </a:lnRef>
          <a:fillRef idx="0">
            <a:schemeClr val="accent1"/>
          </a:fillRef>
          <a:effectRef idx="0">
            <a:schemeClr val="accent1"/>
          </a:effectRef>
          <a:fontRef idx="minor">
            <a:schemeClr val="tx1"/>
          </a:fontRef>
        </p:style>
      </p:cxnSp>
      <p:grpSp>
        <p:nvGrpSpPr>
          <p:cNvPr id="41" name="组合 40">
            <a:extLst>
              <a:ext uri="{FF2B5EF4-FFF2-40B4-BE49-F238E27FC236}">
                <a16:creationId xmlns:a16="http://schemas.microsoft.com/office/drawing/2014/main" id="{A31A9971-A27E-46D3-9C8E-BCBE1AE94BFE}"/>
              </a:ext>
            </a:extLst>
          </p:cNvPr>
          <p:cNvGrpSpPr/>
          <p:nvPr/>
        </p:nvGrpSpPr>
        <p:grpSpPr>
          <a:xfrm>
            <a:off x="4636179" y="570764"/>
            <a:ext cx="4390904" cy="338554"/>
            <a:chOff x="239570" y="1483072"/>
            <a:chExt cx="4469429" cy="352332"/>
          </a:xfrm>
        </p:grpSpPr>
        <p:sp>
          <p:nvSpPr>
            <p:cNvPr id="45" name="星形: 五角 44">
              <a:extLst>
                <a:ext uri="{FF2B5EF4-FFF2-40B4-BE49-F238E27FC236}">
                  <a16:creationId xmlns:a16="http://schemas.microsoft.com/office/drawing/2014/main" id="{F67EE52C-C29F-4B07-BDE5-70CD2FFAD1CA}"/>
                </a:ext>
              </a:extLst>
            </p:cNvPr>
            <p:cNvSpPr/>
            <p:nvPr/>
          </p:nvSpPr>
          <p:spPr>
            <a:xfrm>
              <a:off x="239570" y="1545309"/>
              <a:ext cx="256560" cy="256560"/>
            </a:xfrm>
            <a:prstGeom prst="star5">
              <a:avLst>
                <a:gd name="adj" fmla="val 28968"/>
                <a:gd name="hf" fmla="val 105146"/>
                <a:gd name="vf" fmla="val 11055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rgbClr val="42428E"/>
                </a:solidFill>
                <a:effectLst>
                  <a:outerShdw blurRad="38100" dist="38100" dir="2700000" algn="tl">
                    <a:srgbClr val="000000">
                      <a:alpha val="43137"/>
                    </a:srgbClr>
                  </a:outerShdw>
                </a:effectLst>
              </a:endParaRPr>
            </a:p>
          </p:txBody>
        </p:sp>
        <p:sp>
          <p:nvSpPr>
            <p:cNvPr id="46" name="文本框 45">
              <a:extLst>
                <a:ext uri="{FF2B5EF4-FFF2-40B4-BE49-F238E27FC236}">
                  <a16:creationId xmlns:a16="http://schemas.microsoft.com/office/drawing/2014/main" id="{B781DC2C-9189-4272-B0DE-9EFB8753C18D}"/>
                </a:ext>
              </a:extLst>
            </p:cNvPr>
            <p:cNvSpPr txBox="1"/>
            <p:nvPr/>
          </p:nvSpPr>
          <p:spPr>
            <a:xfrm>
              <a:off x="484037" y="1483072"/>
              <a:ext cx="4224962" cy="352332"/>
            </a:xfrm>
            <a:prstGeom prst="rect">
              <a:avLst/>
            </a:prstGeom>
            <a:noFill/>
          </p:spPr>
          <p:txBody>
            <a:bodyPr wrap="square">
              <a:spAutoFit/>
            </a:bodyPr>
            <a:lstStyle/>
            <a:p>
              <a:r>
                <a:rPr lang="en-US" altLang="zh-CN" sz="1600" b="1" dirty="0">
                  <a:solidFill>
                    <a:srgbClr val="42428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Observations and Constraints:</a:t>
              </a:r>
            </a:p>
          </p:txBody>
        </p:sp>
      </p:grpSp>
      <p:grpSp>
        <p:nvGrpSpPr>
          <p:cNvPr id="75" name="组合 74">
            <a:extLst>
              <a:ext uri="{FF2B5EF4-FFF2-40B4-BE49-F238E27FC236}">
                <a16:creationId xmlns:a16="http://schemas.microsoft.com/office/drawing/2014/main" id="{2323DD38-13B2-497D-B822-A229004B4927}"/>
              </a:ext>
            </a:extLst>
          </p:cNvPr>
          <p:cNvGrpSpPr/>
          <p:nvPr/>
        </p:nvGrpSpPr>
        <p:grpSpPr>
          <a:xfrm>
            <a:off x="557095" y="3410153"/>
            <a:ext cx="3278475" cy="1057519"/>
            <a:chOff x="402363" y="1180968"/>
            <a:chExt cx="4541193" cy="1408270"/>
          </a:xfrm>
        </p:grpSpPr>
        <p:pic>
          <p:nvPicPr>
            <p:cNvPr id="76" name="图片 75">
              <a:extLst>
                <a:ext uri="{FF2B5EF4-FFF2-40B4-BE49-F238E27FC236}">
                  <a16:creationId xmlns:a16="http://schemas.microsoft.com/office/drawing/2014/main" id="{5F831AA1-881B-4CE1-A73D-FE176C40B0B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1942" b="581"/>
            <a:stretch/>
          </p:blipFill>
          <p:spPr>
            <a:xfrm>
              <a:off x="512664" y="1180968"/>
              <a:ext cx="4430892" cy="942445"/>
            </a:xfrm>
            <a:prstGeom prst="rect">
              <a:avLst/>
            </a:prstGeom>
          </p:spPr>
        </p:pic>
        <p:pic>
          <p:nvPicPr>
            <p:cNvPr id="77" name="图片 76">
              <a:extLst>
                <a:ext uri="{FF2B5EF4-FFF2-40B4-BE49-F238E27FC236}">
                  <a16:creationId xmlns:a16="http://schemas.microsoft.com/office/drawing/2014/main" id="{86B1CB1D-98C2-42F9-8EF9-F9D5F4CA976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2363" y="2013328"/>
              <a:ext cx="1861843" cy="575910"/>
            </a:xfrm>
            <a:prstGeom prst="rect">
              <a:avLst/>
            </a:prstGeom>
          </p:spPr>
        </p:pic>
      </p:grpSp>
      <p:grpSp>
        <p:nvGrpSpPr>
          <p:cNvPr id="12" name="组合 11">
            <a:extLst>
              <a:ext uri="{FF2B5EF4-FFF2-40B4-BE49-F238E27FC236}">
                <a16:creationId xmlns:a16="http://schemas.microsoft.com/office/drawing/2014/main" id="{9902235A-FFD2-4B6C-9024-1B23006233D8}"/>
              </a:ext>
            </a:extLst>
          </p:cNvPr>
          <p:cNvGrpSpPr/>
          <p:nvPr/>
        </p:nvGrpSpPr>
        <p:grpSpPr>
          <a:xfrm>
            <a:off x="290527" y="3107264"/>
            <a:ext cx="4554571" cy="307777"/>
            <a:chOff x="120899" y="3116577"/>
            <a:chExt cx="4554571" cy="307777"/>
          </a:xfrm>
        </p:grpSpPr>
        <p:sp>
          <p:nvSpPr>
            <p:cNvPr id="78" name="文本框 77">
              <a:extLst>
                <a:ext uri="{FF2B5EF4-FFF2-40B4-BE49-F238E27FC236}">
                  <a16:creationId xmlns:a16="http://schemas.microsoft.com/office/drawing/2014/main" id="{791C05B7-760B-43EB-988F-5489DDA49EF9}"/>
                </a:ext>
              </a:extLst>
            </p:cNvPr>
            <p:cNvSpPr txBox="1"/>
            <p:nvPr/>
          </p:nvSpPr>
          <p:spPr>
            <a:xfrm>
              <a:off x="320617" y="3116577"/>
              <a:ext cx="4354853" cy="307777"/>
            </a:xfrm>
            <a:prstGeom prst="rect">
              <a:avLst/>
            </a:prstGeom>
            <a:noFill/>
          </p:spPr>
          <p:txBody>
            <a:bodyPr wrap="square">
              <a:spAutoFit/>
            </a:bodyPr>
            <a:lstStyle/>
            <a:p>
              <a:r>
                <a:rPr lang="en-US" altLang="zh-CN" sz="1400" b="1" dirty="0">
                  <a:solidFill>
                    <a:srgbClr val="42428E"/>
                  </a:solidFill>
                  <a:effectLst>
                    <a:outerShdw blurRad="38100" dist="38100" dir="2700000" algn="tl">
                      <a:srgbClr val="000000">
                        <a:alpha val="43137"/>
                      </a:srgbClr>
                    </a:outerShdw>
                  </a:effectLst>
                  <a:latin typeface="+mj-ea"/>
                  <a:ea typeface="+mj-ea"/>
                </a:rPr>
                <a:t>Tolman-Oppenheimer-Volkov (TOV) equation:</a:t>
              </a:r>
            </a:p>
          </p:txBody>
        </p:sp>
        <p:sp>
          <p:nvSpPr>
            <p:cNvPr id="79" name="星形: 五角 78">
              <a:extLst>
                <a:ext uri="{FF2B5EF4-FFF2-40B4-BE49-F238E27FC236}">
                  <a16:creationId xmlns:a16="http://schemas.microsoft.com/office/drawing/2014/main" id="{E4163CD3-75A6-4A26-950A-46BFABE0665F}"/>
                </a:ext>
              </a:extLst>
            </p:cNvPr>
            <p:cNvSpPr/>
            <p:nvPr/>
          </p:nvSpPr>
          <p:spPr>
            <a:xfrm>
              <a:off x="120899" y="3138224"/>
              <a:ext cx="252052" cy="246527"/>
            </a:xfrm>
            <a:prstGeom prst="star5">
              <a:avLst>
                <a:gd name="adj" fmla="val 28968"/>
                <a:gd name="hf" fmla="val 105146"/>
                <a:gd name="vf" fmla="val 11055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rgbClr val="42428E"/>
                </a:solidFill>
                <a:effectLst>
                  <a:outerShdw blurRad="38100" dist="38100" dir="2700000" algn="tl">
                    <a:srgbClr val="000000">
                      <a:alpha val="43137"/>
                    </a:srgbClr>
                  </a:outerShdw>
                </a:effectLst>
              </a:endParaRPr>
            </a:p>
          </p:txBody>
        </p:sp>
      </p:grpSp>
      <p:sp>
        <p:nvSpPr>
          <p:cNvPr id="80" name="文本框 79">
            <a:extLst>
              <a:ext uri="{FF2B5EF4-FFF2-40B4-BE49-F238E27FC236}">
                <a16:creationId xmlns:a16="http://schemas.microsoft.com/office/drawing/2014/main" id="{92885A27-CF0D-48F0-BC6B-384DFDF19CC7}"/>
              </a:ext>
            </a:extLst>
          </p:cNvPr>
          <p:cNvSpPr txBox="1"/>
          <p:nvPr/>
        </p:nvSpPr>
        <p:spPr>
          <a:xfrm>
            <a:off x="382813" y="2850089"/>
            <a:ext cx="4505418" cy="276999"/>
          </a:xfrm>
          <a:prstGeom prst="rect">
            <a:avLst/>
          </a:prstGeom>
          <a:noFill/>
        </p:spPr>
        <p:txBody>
          <a:bodyPr wrap="square">
            <a:spAutoFit/>
          </a:bodyPr>
          <a:lstStyle/>
          <a:p>
            <a:r>
              <a:rPr lang="en-US" altLang="zh-CN" sz="1200" b="1" dirty="0">
                <a:solidFill>
                  <a:srgbClr val="1D12FA"/>
                </a:solidFill>
                <a:latin typeface="Times New Roman" panose="02020603050405020304" pitchFamily="18" charset="0"/>
                <a:cs typeface="Times New Roman" panose="02020603050405020304" pitchFamily="18" charset="0"/>
              </a:rPr>
              <a:t>F. Weber, Progress in Particle and Nuclear Physics, 54, 1 (2005) </a:t>
            </a:r>
            <a:endParaRPr lang="zh-CN" altLang="en-US" sz="1200" b="1" dirty="0">
              <a:solidFill>
                <a:srgbClr val="1D12FA"/>
              </a:solidFill>
              <a:latin typeface="Times New Roman" panose="02020603050405020304" pitchFamily="18" charset="0"/>
              <a:cs typeface="Times New Roman" panose="02020603050405020304" pitchFamily="18" charset="0"/>
            </a:endParaRPr>
          </a:p>
        </p:txBody>
      </p:sp>
      <p:sp>
        <p:nvSpPr>
          <p:cNvPr id="92" name="灯片编号占位符 151">
            <a:extLst>
              <a:ext uri="{FF2B5EF4-FFF2-40B4-BE49-F238E27FC236}">
                <a16:creationId xmlns:a16="http://schemas.microsoft.com/office/drawing/2014/main" id="{46B2AFE7-180A-47B3-B0EB-10A16CB4FF6D}"/>
              </a:ext>
            </a:extLst>
          </p:cNvPr>
          <p:cNvSpPr>
            <a:spLocks noGrp="1"/>
          </p:cNvSpPr>
          <p:nvPr>
            <p:ph type="sldNum" sz="quarter" idx="12"/>
          </p:nvPr>
        </p:nvSpPr>
        <p:spPr>
          <a:xfrm>
            <a:off x="8724472" y="6416315"/>
            <a:ext cx="303236" cy="365125"/>
          </a:xfrm>
        </p:spPr>
        <p:txBody>
          <a:bodyPr/>
          <a:lstStyle/>
          <a:p>
            <a:fld id="{565CE74E-AB26-4998-AD42-012C4C1AD076}" type="slidenum">
              <a:rPr lang="zh-CN" altLang="en-US" sz="1400" b="1" smtClean="0">
                <a:latin typeface="Verdana" panose="020B0604030504040204" pitchFamily="34" charset="0"/>
              </a:rPr>
              <a:t>4</a:t>
            </a:fld>
            <a:endParaRPr lang="zh-CN" altLang="en-US" sz="1400" b="1" dirty="0">
              <a:latin typeface="Verdana" panose="020B0604030504040204" pitchFamily="34" charset="0"/>
            </a:endParaRPr>
          </a:p>
        </p:txBody>
      </p:sp>
      <p:cxnSp>
        <p:nvCxnSpPr>
          <p:cNvPr id="93" name="直接连接符 92">
            <a:extLst>
              <a:ext uri="{FF2B5EF4-FFF2-40B4-BE49-F238E27FC236}">
                <a16:creationId xmlns:a16="http://schemas.microsoft.com/office/drawing/2014/main" id="{5689458F-533D-43A8-84E1-0EBACC6F1B5F}"/>
              </a:ext>
            </a:extLst>
          </p:cNvPr>
          <p:cNvCxnSpPr/>
          <p:nvPr/>
        </p:nvCxnSpPr>
        <p:spPr>
          <a:xfrm>
            <a:off x="0" y="6456073"/>
            <a:ext cx="9144000" cy="0"/>
          </a:xfrm>
          <a:prstGeom prst="line">
            <a:avLst/>
          </a:prstGeom>
          <a:ln w="38100">
            <a:solidFill>
              <a:srgbClr val="7F006B"/>
            </a:solidFill>
          </a:ln>
        </p:spPr>
        <p:style>
          <a:lnRef idx="1">
            <a:schemeClr val="accent1"/>
          </a:lnRef>
          <a:fillRef idx="0">
            <a:schemeClr val="accent1"/>
          </a:fillRef>
          <a:effectRef idx="0">
            <a:schemeClr val="accent1"/>
          </a:effectRef>
          <a:fontRef idx="minor">
            <a:schemeClr val="tx1"/>
          </a:fontRef>
        </p:style>
      </p:cxnSp>
      <p:sp>
        <p:nvSpPr>
          <p:cNvPr id="94" name="日期占位符 163">
            <a:extLst>
              <a:ext uri="{FF2B5EF4-FFF2-40B4-BE49-F238E27FC236}">
                <a16:creationId xmlns:a16="http://schemas.microsoft.com/office/drawing/2014/main" id="{A98BBAD3-F4A1-47FA-9324-32530D46920A}"/>
              </a:ext>
            </a:extLst>
          </p:cNvPr>
          <p:cNvSpPr>
            <a:spLocks noGrp="1"/>
          </p:cNvSpPr>
          <p:nvPr>
            <p:ph type="dt" sz="half" idx="10"/>
          </p:nvPr>
        </p:nvSpPr>
        <p:spPr>
          <a:xfrm>
            <a:off x="122973" y="6436194"/>
            <a:ext cx="1616663" cy="365125"/>
          </a:xfrm>
        </p:spPr>
        <p:txBody>
          <a:bodyPr/>
          <a:lstStyle/>
          <a:p>
            <a:fld id="{772684DA-91FE-4AC2-B455-56747F4DA0E1}" type="datetime1">
              <a:rPr lang="zh-CN" altLang="en-US" sz="1600" b="1" smtClean="0">
                <a:solidFill>
                  <a:srgbClr val="7F006B"/>
                </a:solidFill>
                <a:latin typeface="Verdana" panose="020B0604030504040204" pitchFamily="34" charset="0"/>
              </a:rPr>
              <a:t>2023/9/24</a:t>
            </a:fld>
            <a:endParaRPr lang="zh-CN" altLang="en-US" sz="1600" b="1" dirty="0">
              <a:solidFill>
                <a:srgbClr val="7F006B"/>
              </a:solidFill>
              <a:latin typeface="Verdana" panose="020B0604030504040204" pitchFamily="34" charset="0"/>
            </a:endParaRPr>
          </a:p>
        </p:txBody>
      </p:sp>
      <p:sp>
        <p:nvSpPr>
          <p:cNvPr id="95" name="页脚占位符 164">
            <a:extLst>
              <a:ext uri="{FF2B5EF4-FFF2-40B4-BE49-F238E27FC236}">
                <a16:creationId xmlns:a16="http://schemas.microsoft.com/office/drawing/2014/main" id="{E02E254A-F86D-400E-BC51-92183BBDE41B}"/>
              </a:ext>
            </a:extLst>
          </p:cNvPr>
          <p:cNvSpPr>
            <a:spLocks noGrp="1"/>
          </p:cNvSpPr>
          <p:nvPr>
            <p:ph type="ftr" sz="quarter" idx="11"/>
          </p:nvPr>
        </p:nvSpPr>
        <p:spPr>
          <a:xfrm>
            <a:off x="3028950" y="6416315"/>
            <a:ext cx="3086100" cy="365125"/>
          </a:xfrm>
        </p:spPr>
        <p:txBody>
          <a:bodyPr/>
          <a:lstStyle/>
          <a:p>
            <a:r>
              <a:rPr lang="en-US" altLang="zh-CN" sz="1600" b="1" dirty="0" err="1">
                <a:solidFill>
                  <a:srgbClr val="7F006B"/>
                </a:solidFill>
                <a:latin typeface="Verdana" panose="020B0604030504040204" pitchFamily="34" charset="0"/>
                <a:ea typeface="Verdana" panose="020B0604030504040204" pitchFamily="34" charset="0"/>
              </a:rPr>
              <a:t>Kaixuan</a:t>
            </a:r>
            <a:r>
              <a:rPr lang="en-US" altLang="zh-CN" sz="1600" b="1" dirty="0">
                <a:solidFill>
                  <a:srgbClr val="7F006B"/>
                </a:solidFill>
                <a:latin typeface="Verdana" panose="020B0604030504040204" pitchFamily="34" charset="0"/>
                <a:ea typeface="Verdana" panose="020B0604030504040204" pitchFamily="34" charset="0"/>
              </a:rPr>
              <a:t> Huang</a:t>
            </a:r>
            <a:endParaRPr lang="zh-CN" altLang="en-US" sz="1600" b="1" dirty="0">
              <a:solidFill>
                <a:srgbClr val="7F006B"/>
              </a:solidFill>
              <a:latin typeface="Verdana" panose="020B0604030504040204" pitchFamily="34" charset="0"/>
            </a:endParaRPr>
          </a:p>
        </p:txBody>
      </p:sp>
      <p:pic>
        <p:nvPicPr>
          <p:cNvPr id="27" name="图片 26">
            <a:extLst>
              <a:ext uri="{FF2B5EF4-FFF2-40B4-BE49-F238E27FC236}">
                <a16:creationId xmlns:a16="http://schemas.microsoft.com/office/drawing/2014/main" id="{24367D13-D125-472B-A484-411AE8C97D22}"/>
              </a:ext>
            </a:extLst>
          </p:cNvPr>
          <p:cNvPicPr>
            <a:picLocks noChangeAspect="1"/>
          </p:cNvPicPr>
          <p:nvPr/>
        </p:nvPicPr>
        <p:blipFill rotWithShape="1">
          <a:blip r:embed="rId10">
            <a:extLst>
              <a:ext uri="{28A0092B-C50C-407E-A947-70E740481C1C}">
                <a14:useLocalDpi xmlns:a14="http://schemas.microsoft.com/office/drawing/2010/main" val="0"/>
              </a:ext>
            </a:extLst>
          </a:blip>
          <a:srcRect l="1534" r="-1"/>
          <a:stretch/>
        </p:blipFill>
        <p:spPr>
          <a:xfrm>
            <a:off x="5122443" y="893721"/>
            <a:ext cx="3782217" cy="4788379"/>
          </a:xfrm>
          <a:prstGeom prst="rect">
            <a:avLst/>
          </a:prstGeom>
        </p:spPr>
      </p:pic>
    </p:spTree>
    <p:extLst>
      <p:ext uri="{BB962C8B-B14F-4D97-AF65-F5344CB8AC3E}">
        <p14:creationId xmlns:p14="http://schemas.microsoft.com/office/powerpoint/2010/main" val="3447369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373199"/>
            <a:ext cx="9144000" cy="553998"/>
            <a:chOff x="1082318" y="405860"/>
            <a:chExt cx="9985301" cy="738663"/>
          </a:xfrm>
        </p:grpSpPr>
        <p:sp>
          <p:nvSpPr>
            <p:cNvPr id="4" name="文本框 73"/>
            <p:cNvSpPr txBox="1"/>
            <p:nvPr/>
          </p:nvSpPr>
          <p:spPr>
            <a:xfrm>
              <a:off x="4993565" y="405860"/>
              <a:ext cx="2162807" cy="73866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zh-CN" sz="3000" b="1" dirty="0">
                  <a:solidFill>
                    <a:srgbClr val="7F0069"/>
                  </a:solidFill>
                  <a:latin typeface="Verdana" panose="020B0604030504040204" pitchFamily="34" charset="0"/>
                  <a:ea typeface="Verdana" panose="020B0604030504040204" pitchFamily="34" charset="0"/>
                </a:rPr>
                <a:t>Outline</a:t>
              </a:r>
              <a:endParaRPr lang="zh-CN" altLang="en-US" sz="3000" b="1" dirty="0">
                <a:solidFill>
                  <a:srgbClr val="7F0069"/>
                </a:solidFill>
                <a:latin typeface="Verdana" panose="020B0604030504040204" pitchFamily="34" charset="0"/>
                <a:ea typeface="微软雅黑" panose="020B0503020204020204" pitchFamily="34" charset="-122"/>
              </a:endParaRPr>
            </a:p>
          </p:txBody>
        </p:sp>
        <p:cxnSp>
          <p:nvCxnSpPr>
            <p:cNvPr id="6" name="直接连接符 5"/>
            <p:cNvCxnSpPr/>
            <p:nvPr/>
          </p:nvCxnSpPr>
          <p:spPr>
            <a:xfrm>
              <a:off x="7002175" y="816889"/>
              <a:ext cx="4065444" cy="0"/>
            </a:xfrm>
            <a:prstGeom prst="line">
              <a:avLst/>
            </a:prstGeom>
            <a:ln w="57150">
              <a:solidFill>
                <a:srgbClr val="7F0069"/>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082318" y="816889"/>
              <a:ext cx="4049594" cy="0"/>
            </a:xfrm>
            <a:prstGeom prst="line">
              <a:avLst/>
            </a:prstGeom>
            <a:ln w="66675">
              <a:solidFill>
                <a:srgbClr val="7F0069"/>
              </a:solidFill>
            </a:ln>
          </p:spPr>
          <p:style>
            <a:lnRef idx="1">
              <a:schemeClr val="accent1"/>
            </a:lnRef>
            <a:fillRef idx="0">
              <a:schemeClr val="accent1"/>
            </a:fillRef>
            <a:effectRef idx="0">
              <a:schemeClr val="accent1"/>
            </a:effectRef>
            <a:fontRef idx="minor">
              <a:schemeClr val="tx1"/>
            </a:fontRef>
          </p:style>
        </p:cxnSp>
      </p:grpSp>
      <p:sp>
        <p:nvSpPr>
          <p:cNvPr id="20" name="灯片编号占位符 151">
            <a:extLst>
              <a:ext uri="{FF2B5EF4-FFF2-40B4-BE49-F238E27FC236}">
                <a16:creationId xmlns:a16="http://schemas.microsoft.com/office/drawing/2014/main" id="{FFFA068D-BC0B-457B-81C7-DB670ACEA3B1}"/>
              </a:ext>
            </a:extLst>
          </p:cNvPr>
          <p:cNvSpPr>
            <a:spLocks noGrp="1"/>
          </p:cNvSpPr>
          <p:nvPr>
            <p:ph type="sldNum" sz="quarter" idx="12"/>
          </p:nvPr>
        </p:nvSpPr>
        <p:spPr>
          <a:xfrm>
            <a:off x="8724472" y="6416315"/>
            <a:ext cx="303236" cy="365125"/>
          </a:xfrm>
        </p:spPr>
        <p:txBody>
          <a:bodyPr/>
          <a:lstStyle/>
          <a:p>
            <a:fld id="{565CE74E-AB26-4998-AD42-012C4C1AD076}" type="slidenum">
              <a:rPr lang="zh-CN" altLang="en-US" sz="1400" b="1" smtClean="0">
                <a:latin typeface="Verdana" panose="020B0604030504040204" pitchFamily="34" charset="0"/>
              </a:rPr>
              <a:t>5</a:t>
            </a:fld>
            <a:endParaRPr lang="zh-CN" altLang="en-US" sz="1400" b="1" dirty="0">
              <a:latin typeface="Verdana" panose="020B0604030504040204" pitchFamily="34" charset="0"/>
            </a:endParaRPr>
          </a:p>
        </p:txBody>
      </p:sp>
      <p:cxnSp>
        <p:nvCxnSpPr>
          <p:cNvPr id="21" name="直接连接符 20">
            <a:extLst>
              <a:ext uri="{FF2B5EF4-FFF2-40B4-BE49-F238E27FC236}">
                <a16:creationId xmlns:a16="http://schemas.microsoft.com/office/drawing/2014/main" id="{885FEEC8-77D4-4B77-96D1-8D9E07F37FBA}"/>
              </a:ext>
            </a:extLst>
          </p:cNvPr>
          <p:cNvCxnSpPr/>
          <p:nvPr/>
        </p:nvCxnSpPr>
        <p:spPr>
          <a:xfrm>
            <a:off x="0" y="6456073"/>
            <a:ext cx="9144000" cy="0"/>
          </a:xfrm>
          <a:prstGeom prst="line">
            <a:avLst/>
          </a:prstGeom>
          <a:ln w="38100">
            <a:solidFill>
              <a:srgbClr val="7F006B"/>
            </a:solidFill>
          </a:ln>
        </p:spPr>
        <p:style>
          <a:lnRef idx="1">
            <a:schemeClr val="accent1"/>
          </a:lnRef>
          <a:fillRef idx="0">
            <a:schemeClr val="accent1"/>
          </a:fillRef>
          <a:effectRef idx="0">
            <a:schemeClr val="accent1"/>
          </a:effectRef>
          <a:fontRef idx="minor">
            <a:schemeClr val="tx1"/>
          </a:fontRef>
        </p:style>
      </p:cxnSp>
      <p:sp>
        <p:nvSpPr>
          <p:cNvPr id="22" name="日期占位符 163">
            <a:extLst>
              <a:ext uri="{FF2B5EF4-FFF2-40B4-BE49-F238E27FC236}">
                <a16:creationId xmlns:a16="http://schemas.microsoft.com/office/drawing/2014/main" id="{16B67D5C-FEBE-40CB-8D1E-D2E4BB957E14}"/>
              </a:ext>
            </a:extLst>
          </p:cNvPr>
          <p:cNvSpPr>
            <a:spLocks noGrp="1"/>
          </p:cNvSpPr>
          <p:nvPr>
            <p:ph type="dt" sz="half" idx="10"/>
          </p:nvPr>
        </p:nvSpPr>
        <p:spPr>
          <a:xfrm>
            <a:off x="122973" y="6436194"/>
            <a:ext cx="1616663" cy="365125"/>
          </a:xfrm>
        </p:spPr>
        <p:txBody>
          <a:bodyPr/>
          <a:lstStyle/>
          <a:p>
            <a:fld id="{772684DA-91FE-4AC2-B455-56747F4DA0E1}" type="datetime1">
              <a:rPr lang="zh-CN" altLang="en-US" sz="1600" b="1" smtClean="0">
                <a:solidFill>
                  <a:srgbClr val="7F006B"/>
                </a:solidFill>
                <a:latin typeface="Verdana" panose="020B0604030504040204" pitchFamily="34" charset="0"/>
              </a:rPr>
              <a:t>2023/9/24</a:t>
            </a:fld>
            <a:endParaRPr lang="zh-CN" altLang="en-US" sz="1600" b="1" dirty="0">
              <a:solidFill>
                <a:srgbClr val="7F006B"/>
              </a:solidFill>
              <a:latin typeface="Verdana" panose="020B0604030504040204" pitchFamily="34" charset="0"/>
            </a:endParaRPr>
          </a:p>
        </p:txBody>
      </p:sp>
      <p:sp>
        <p:nvSpPr>
          <p:cNvPr id="27" name="页脚占位符 164">
            <a:extLst>
              <a:ext uri="{FF2B5EF4-FFF2-40B4-BE49-F238E27FC236}">
                <a16:creationId xmlns:a16="http://schemas.microsoft.com/office/drawing/2014/main" id="{77EB6FC3-FF02-4F41-9AB9-2A844DA585BA}"/>
              </a:ext>
            </a:extLst>
          </p:cNvPr>
          <p:cNvSpPr>
            <a:spLocks noGrp="1"/>
          </p:cNvSpPr>
          <p:nvPr>
            <p:ph type="ftr" sz="quarter" idx="11"/>
          </p:nvPr>
        </p:nvSpPr>
        <p:spPr>
          <a:xfrm>
            <a:off x="3028950" y="6416315"/>
            <a:ext cx="3086100" cy="365125"/>
          </a:xfrm>
        </p:spPr>
        <p:txBody>
          <a:bodyPr/>
          <a:lstStyle/>
          <a:p>
            <a:r>
              <a:rPr lang="en-US" altLang="zh-CN" sz="1600" b="1" dirty="0" err="1">
                <a:solidFill>
                  <a:srgbClr val="7F006B"/>
                </a:solidFill>
                <a:latin typeface="Verdana" panose="020B0604030504040204" pitchFamily="34" charset="0"/>
                <a:ea typeface="Verdana" panose="020B0604030504040204" pitchFamily="34" charset="0"/>
              </a:rPr>
              <a:t>Kaixuan</a:t>
            </a:r>
            <a:r>
              <a:rPr lang="en-US" altLang="zh-CN" sz="1600" b="1" dirty="0">
                <a:solidFill>
                  <a:srgbClr val="7F006B"/>
                </a:solidFill>
                <a:latin typeface="Verdana" panose="020B0604030504040204" pitchFamily="34" charset="0"/>
                <a:ea typeface="Verdana" panose="020B0604030504040204" pitchFamily="34" charset="0"/>
              </a:rPr>
              <a:t> Huang</a:t>
            </a:r>
            <a:endParaRPr lang="zh-CN" altLang="en-US" sz="1600" b="1" dirty="0">
              <a:solidFill>
                <a:srgbClr val="7F006B"/>
              </a:solidFill>
              <a:latin typeface="Verdana" panose="020B0604030504040204" pitchFamily="34" charset="0"/>
            </a:endParaRPr>
          </a:p>
        </p:txBody>
      </p:sp>
      <p:sp>
        <p:nvSpPr>
          <p:cNvPr id="13" name="文本框 41">
            <a:extLst>
              <a:ext uri="{FF2B5EF4-FFF2-40B4-BE49-F238E27FC236}">
                <a16:creationId xmlns:a16="http://schemas.microsoft.com/office/drawing/2014/main" id="{E0118CA8-06D7-4ABC-B9AB-ED2CB00D880B}"/>
              </a:ext>
            </a:extLst>
          </p:cNvPr>
          <p:cNvSpPr txBox="1"/>
          <p:nvPr/>
        </p:nvSpPr>
        <p:spPr>
          <a:xfrm>
            <a:off x="272702" y="1398380"/>
            <a:ext cx="8921748" cy="41027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lnSpc>
                <a:spcPct val="135000"/>
              </a:lnSpc>
              <a:spcBef>
                <a:spcPts val="2000"/>
              </a:spcBef>
              <a:buFont typeface="Wingdings" panose="05000000000000000000" pitchFamily="2" charset="2"/>
              <a:buChar char="p"/>
            </a:pPr>
            <a:r>
              <a:rPr lang="en-US" altLang="zh-CN" sz="2200" b="1" dirty="0">
                <a:solidFill>
                  <a:schemeClr val="tx1">
                    <a:lumMod val="50000"/>
                    <a:lumOff val="50000"/>
                  </a:schemeClr>
                </a:solidFill>
                <a:latin typeface="Verdana" panose="020B0604030504040204" pitchFamily="34" charset="0"/>
                <a:ea typeface="Verdana" panose="020B0604030504040204" pitchFamily="34" charset="0"/>
              </a:rPr>
              <a:t>Introduction</a:t>
            </a:r>
          </a:p>
          <a:p>
            <a:pPr marL="342900" indent="-342900" algn="just">
              <a:lnSpc>
                <a:spcPct val="135000"/>
              </a:lnSpc>
              <a:spcBef>
                <a:spcPts val="2000"/>
              </a:spcBef>
              <a:buFont typeface="Wingdings" panose="05000000000000000000" pitchFamily="2" charset="2"/>
              <a:buChar char="p"/>
            </a:pPr>
            <a:r>
              <a:rPr lang="en-US" altLang="zh-CN" sz="2400" b="1" dirty="0">
                <a:solidFill>
                  <a:srgbClr val="7E006A"/>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Times New Roman" panose="02020603050405020304" pitchFamily="18" charset="0"/>
              </a:rPr>
              <a:t>Density-dependent relativistic mean-field model </a:t>
            </a:r>
          </a:p>
          <a:p>
            <a:pPr marL="342900" indent="-342900" algn="just">
              <a:lnSpc>
                <a:spcPct val="135000"/>
              </a:lnSpc>
              <a:spcBef>
                <a:spcPts val="2000"/>
              </a:spcBef>
              <a:buFont typeface="Wingdings" panose="05000000000000000000" pitchFamily="2" charset="2"/>
              <a:buChar char="p"/>
            </a:pPr>
            <a:r>
              <a:rPr lang="en-US" altLang="zh-CN" sz="2200" b="1" dirty="0">
                <a:solidFill>
                  <a:schemeClr val="tx1">
                    <a:lumMod val="50000"/>
                    <a:lumOff val="50000"/>
                  </a:schemeClr>
                </a:solidFill>
                <a:latin typeface="Verdana" panose="020B0604030504040204" pitchFamily="34" charset="0"/>
                <a:ea typeface="Verdana" panose="020B0604030504040204" pitchFamily="34" charset="0"/>
                <a:cs typeface="Times New Roman" panose="02020603050405020304" pitchFamily="18" charset="0"/>
              </a:rPr>
              <a:t>Massive neutron star from DDRMF model</a:t>
            </a:r>
          </a:p>
          <a:p>
            <a:pPr marL="342900" indent="-342900" algn="just">
              <a:lnSpc>
                <a:spcPct val="135000"/>
              </a:lnSpc>
              <a:spcBef>
                <a:spcPts val="2000"/>
              </a:spcBef>
              <a:buFont typeface="Wingdings" panose="05000000000000000000" pitchFamily="2" charset="2"/>
              <a:buChar char="p"/>
            </a:pPr>
            <a:r>
              <a:rPr lang="en-US" altLang="zh-CN" sz="2200" b="1" dirty="0" err="1">
                <a:solidFill>
                  <a:schemeClr val="tx1">
                    <a:lumMod val="50000"/>
                    <a:lumOff val="50000"/>
                  </a:schemeClr>
                </a:solidFill>
                <a:latin typeface="Verdana" panose="020B0604030504040204" pitchFamily="34" charset="0"/>
                <a:ea typeface="Verdana" panose="020B0604030504040204" pitchFamily="34" charset="0"/>
                <a:cs typeface="Times New Roman" panose="02020603050405020304" pitchFamily="18" charset="0"/>
              </a:rPr>
              <a:t>Hyperonic</a:t>
            </a:r>
            <a:r>
              <a:rPr lang="en-US" altLang="zh-CN" sz="2200" b="1" dirty="0">
                <a:solidFill>
                  <a:schemeClr val="tx1">
                    <a:lumMod val="50000"/>
                    <a:lumOff val="50000"/>
                  </a:schemeClr>
                </a:solidFill>
                <a:latin typeface="Verdana" panose="020B0604030504040204" pitchFamily="34" charset="0"/>
                <a:ea typeface="Verdana" panose="020B0604030504040204" pitchFamily="34" charset="0"/>
                <a:cs typeface="Times New Roman" panose="02020603050405020304" pitchFamily="18" charset="0"/>
              </a:rPr>
              <a:t> star from RMF model</a:t>
            </a:r>
          </a:p>
          <a:p>
            <a:pPr marL="342900" indent="-342900" algn="just">
              <a:lnSpc>
                <a:spcPct val="135000"/>
              </a:lnSpc>
              <a:spcBef>
                <a:spcPts val="2000"/>
              </a:spcBef>
              <a:buFont typeface="Wingdings" panose="05000000000000000000" pitchFamily="2" charset="2"/>
              <a:buChar char="p"/>
            </a:pPr>
            <a:r>
              <a:rPr lang="en-US" altLang="zh-CN" sz="2200" b="1" dirty="0">
                <a:solidFill>
                  <a:schemeClr val="tx1">
                    <a:lumMod val="50000"/>
                    <a:lumOff val="50000"/>
                  </a:schemeClr>
                </a:solidFill>
                <a:latin typeface="Verdana" panose="020B0604030504040204" pitchFamily="34" charset="0"/>
                <a:ea typeface="Verdana" panose="020B0604030504040204" pitchFamily="34" charset="0"/>
                <a:cs typeface="Times New Roman" panose="02020603050405020304" pitchFamily="18" charset="0"/>
              </a:rPr>
              <a:t>Light neutron star from </a:t>
            </a:r>
            <a:r>
              <a:rPr lang="en-US" altLang="zh-CN" sz="2200" b="1" dirty="0">
                <a:solidFill>
                  <a:schemeClr val="tx1">
                    <a:lumMod val="50000"/>
                    <a:lumOff val="50000"/>
                  </a:schemeClr>
                </a:solidFill>
                <a:latin typeface="Verdana" panose="020B0604030504040204" pitchFamily="34" charset="0"/>
                <a:ea typeface="Verdana" panose="020B0604030504040204" pitchFamily="34" charset="0"/>
              </a:rPr>
              <a:t>DDRMF model  </a:t>
            </a:r>
          </a:p>
          <a:p>
            <a:pPr marL="342900" indent="-342900" algn="just">
              <a:lnSpc>
                <a:spcPct val="135000"/>
              </a:lnSpc>
              <a:spcBef>
                <a:spcPts val="2000"/>
              </a:spcBef>
              <a:buFont typeface="Wingdings" panose="05000000000000000000" pitchFamily="2" charset="2"/>
              <a:buChar char="p"/>
            </a:pPr>
            <a:r>
              <a:rPr lang="en-US" altLang="zh-CN" sz="2200" b="1" dirty="0">
                <a:solidFill>
                  <a:schemeClr val="tx1">
                    <a:lumMod val="50000"/>
                    <a:lumOff val="50000"/>
                  </a:schemeClr>
                </a:solidFill>
                <a:latin typeface="Verdana" panose="020B0604030504040204" pitchFamily="34" charset="0"/>
                <a:ea typeface="Verdana" panose="020B0604030504040204" pitchFamily="34" charset="0"/>
                <a:cs typeface="Times New Roman" panose="02020603050405020304" pitchFamily="18" charset="0"/>
              </a:rPr>
              <a:t>Summary  </a:t>
            </a:r>
          </a:p>
        </p:txBody>
      </p:sp>
    </p:spTree>
    <p:extLst>
      <p:ext uri="{BB962C8B-B14F-4D97-AF65-F5344CB8AC3E}">
        <p14:creationId xmlns:p14="http://schemas.microsoft.com/office/powerpoint/2010/main" val="4069077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0" y="114265"/>
            <a:ext cx="8538603" cy="461665"/>
            <a:chOff x="-534863" y="1542682"/>
            <a:chExt cx="8538603" cy="461665"/>
          </a:xfrm>
        </p:grpSpPr>
        <p:grpSp>
          <p:nvGrpSpPr>
            <p:cNvPr id="32" name="组合 31"/>
            <p:cNvGrpSpPr/>
            <p:nvPr/>
          </p:nvGrpSpPr>
          <p:grpSpPr>
            <a:xfrm>
              <a:off x="-534863" y="1542682"/>
              <a:ext cx="582905" cy="461665"/>
              <a:chOff x="160808" y="268546"/>
              <a:chExt cx="736192" cy="731858"/>
            </a:xfrm>
          </p:grpSpPr>
          <p:sp>
            <p:nvSpPr>
              <p:cNvPr id="34" name="矩形 33"/>
              <p:cNvSpPr/>
              <p:nvPr/>
            </p:nvSpPr>
            <p:spPr>
              <a:xfrm flipH="1">
                <a:off x="738300" y="283026"/>
                <a:ext cx="158700" cy="674512"/>
              </a:xfrm>
              <a:prstGeom prst="rect">
                <a:avLst/>
              </a:prstGeom>
              <a:solidFill>
                <a:srgbClr val="7F0069">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2000" dirty="0"/>
              </a:p>
            </p:txBody>
          </p:sp>
          <p:grpSp>
            <p:nvGrpSpPr>
              <p:cNvPr id="35" name="组合 34"/>
              <p:cNvGrpSpPr/>
              <p:nvPr/>
            </p:nvGrpSpPr>
            <p:grpSpPr>
              <a:xfrm>
                <a:off x="160808" y="268546"/>
                <a:ext cx="520545" cy="731858"/>
                <a:chOff x="160808" y="268546"/>
                <a:chExt cx="520545" cy="731858"/>
              </a:xfrm>
            </p:grpSpPr>
            <p:sp>
              <p:nvSpPr>
                <p:cNvPr id="36" name="矩形 35"/>
                <p:cNvSpPr/>
                <p:nvPr/>
              </p:nvSpPr>
              <p:spPr>
                <a:xfrm>
                  <a:off x="160808" y="292942"/>
                  <a:ext cx="520545" cy="683068"/>
                </a:xfrm>
                <a:prstGeom prst="rect">
                  <a:avLst/>
                </a:prstGeom>
                <a:solidFill>
                  <a:srgbClr val="7F0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2000" dirty="0"/>
                </a:p>
              </p:txBody>
            </p:sp>
            <p:sp>
              <p:nvSpPr>
                <p:cNvPr id="37" name="文本框 66"/>
                <p:cNvSpPr txBox="1"/>
                <p:nvPr/>
              </p:nvSpPr>
              <p:spPr>
                <a:xfrm>
                  <a:off x="205921" y="268546"/>
                  <a:ext cx="215159" cy="73185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2400" b="1" dirty="0">
                      <a:solidFill>
                        <a:schemeClr val="bg1"/>
                      </a:solidFill>
                      <a:latin typeface="微软雅黑" panose="020B0503020204020204" pitchFamily="34" charset="-122"/>
                      <a:ea typeface="微软雅黑" panose="020B0503020204020204" pitchFamily="34" charset="-122"/>
                    </a:rPr>
                    <a:t>2</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sp>
          <p:nvSpPr>
            <p:cNvPr id="33" name="文本框 160"/>
            <p:cNvSpPr txBox="1"/>
            <p:nvPr/>
          </p:nvSpPr>
          <p:spPr>
            <a:xfrm>
              <a:off x="48041" y="1568063"/>
              <a:ext cx="7955699" cy="3847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1900" b="1" dirty="0">
                  <a:solidFill>
                    <a:srgbClr val="7F0069"/>
                  </a:solidFill>
                  <a:latin typeface="+mj-ea"/>
                  <a:ea typeface="+mj-ea"/>
                </a:rPr>
                <a:t>Density-dependent relativistic mean-field (DDRMF) model </a:t>
              </a:r>
            </a:p>
          </p:txBody>
        </p:sp>
      </p:grpSp>
      <p:grpSp>
        <p:nvGrpSpPr>
          <p:cNvPr id="28" name="组合 27"/>
          <p:cNvGrpSpPr/>
          <p:nvPr/>
        </p:nvGrpSpPr>
        <p:grpSpPr>
          <a:xfrm>
            <a:off x="206079" y="582671"/>
            <a:ext cx="4988968" cy="338554"/>
            <a:chOff x="239570" y="1483072"/>
            <a:chExt cx="5078187" cy="352333"/>
          </a:xfrm>
        </p:grpSpPr>
        <p:sp>
          <p:nvSpPr>
            <p:cNvPr id="38" name="星形: 五角 37"/>
            <p:cNvSpPr/>
            <p:nvPr/>
          </p:nvSpPr>
          <p:spPr>
            <a:xfrm>
              <a:off x="239570" y="1545309"/>
              <a:ext cx="256560" cy="256560"/>
            </a:xfrm>
            <a:prstGeom prst="star5">
              <a:avLst>
                <a:gd name="adj" fmla="val 28968"/>
                <a:gd name="hf" fmla="val 105146"/>
                <a:gd name="vf" fmla="val 11055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rgbClr val="42428E"/>
                </a:solidFill>
                <a:effectLst>
                  <a:outerShdw blurRad="38100" dist="38100" dir="2700000" algn="tl">
                    <a:srgbClr val="000000">
                      <a:alpha val="43137"/>
                    </a:srgbClr>
                  </a:outerShdw>
                </a:effectLst>
              </a:endParaRPr>
            </a:p>
          </p:txBody>
        </p:sp>
        <p:sp>
          <p:nvSpPr>
            <p:cNvPr id="39" name="文本框 38"/>
            <p:cNvSpPr txBox="1"/>
            <p:nvPr/>
          </p:nvSpPr>
          <p:spPr>
            <a:xfrm>
              <a:off x="484037" y="1483072"/>
              <a:ext cx="4833720" cy="352333"/>
            </a:xfrm>
            <a:prstGeom prst="rect">
              <a:avLst/>
            </a:prstGeom>
            <a:noFill/>
          </p:spPr>
          <p:txBody>
            <a:bodyPr wrap="square">
              <a:spAutoFit/>
            </a:bodyPr>
            <a:lstStyle/>
            <a:p>
              <a:r>
                <a:rPr lang="en-US" altLang="zh-CN" sz="1600" b="1" dirty="0">
                  <a:solidFill>
                    <a:srgbClr val="42428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NLRMF </a:t>
              </a:r>
              <a:r>
                <a:rPr lang="en-US" altLang="zh-CN" sz="1600" b="1" dirty="0" err="1">
                  <a:solidFill>
                    <a:srgbClr val="42428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Lagrangian</a:t>
              </a:r>
              <a:r>
                <a:rPr lang="en-US" altLang="zh-CN" sz="1600" b="1" dirty="0">
                  <a:solidFill>
                    <a:srgbClr val="42428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density:</a:t>
              </a:r>
            </a:p>
          </p:txBody>
        </p:sp>
      </p:grpSp>
      <p:grpSp>
        <p:nvGrpSpPr>
          <p:cNvPr id="11" name="组合 10"/>
          <p:cNvGrpSpPr/>
          <p:nvPr/>
        </p:nvGrpSpPr>
        <p:grpSpPr>
          <a:xfrm>
            <a:off x="206079" y="3775415"/>
            <a:ext cx="7256997" cy="1327098"/>
            <a:chOff x="110195" y="3893993"/>
            <a:chExt cx="7256997" cy="1327098"/>
          </a:xfrm>
        </p:grpSpPr>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t="9497" r="1997" b="10676"/>
            <a:stretch/>
          </p:blipFill>
          <p:spPr>
            <a:xfrm>
              <a:off x="1351904" y="4118573"/>
              <a:ext cx="6015288" cy="481925"/>
            </a:xfrm>
            <a:prstGeom prst="rect">
              <a:avLst/>
            </a:prstGeom>
          </p:spPr>
        </p:pic>
        <mc:AlternateContent xmlns:mc="http://schemas.openxmlformats.org/markup-compatibility/2006" xmlns:a14="http://schemas.microsoft.com/office/drawing/2010/main">
          <mc:Choice Requires="a14">
            <p:sp>
              <p:nvSpPr>
                <p:cNvPr id="68" name="文本框 94"/>
                <p:cNvSpPr txBox="1"/>
                <p:nvPr/>
              </p:nvSpPr>
              <p:spPr>
                <a:xfrm>
                  <a:off x="118960" y="3893993"/>
                  <a:ext cx="3386021" cy="338554"/>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lgn="just">
                    <a:buFont typeface="Arial" panose="020B0604020202020204" pitchFamily="34" charset="0"/>
                    <a:buChar char="•"/>
                  </a:pPr>
                  <a:r>
                    <a:rPr lang="en-US" altLang="zh-CN" sz="1600" b="1" dirty="0">
                      <a:solidFill>
                        <a:srgbClr val="000000"/>
                      </a:solidFill>
                    </a:rPr>
                    <a:t>Couplings for </a:t>
                  </a:r>
                  <a14:m>
                    <m:oMath xmlns:m="http://schemas.openxmlformats.org/officeDocument/2006/math">
                      <m:r>
                        <a:rPr lang="en-US" altLang="zh-CN" sz="1600" b="1" i="1">
                          <a:solidFill>
                            <a:srgbClr val="000000"/>
                          </a:solidFill>
                          <a:latin typeface="Cambria Math" panose="02040503050406030204" pitchFamily="18" charset="0"/>
                        </a:rPr>
                        <m:t>𝝈</m:t>
                      </m:r>
                    </m:oMath>
                  </a14:m>
                  <a:r>
                    <a:rPr lang="en-US" altLang="zh-CN" sz="1600" b="1" dirty="0">
                      <a:solidFill>
                        <a:srgbClr val="000000"/>
                      </a:solidFill>
                    </a:rPr>
                    <a:t> and </a:t>
                  </a:r>
                  <a14:m>
                    <m:oMath xmlns:m="http://schemas.openxmlformats.org/officeDocument/2006/math">
                      <m:r>
                        <a:rPr lang="en-US" altLang="zh-CN" sz="1600" b="1" i="1">
                          <a:solidFill>
                            <a:srgbClr val="000000"/>
                          </a:solidFill>
                          <a:latin typeface="Cambria Math" panose="02040503050406030204" pitchFamily="18" charset="0"/>
                        </a:rPr>
                        <m:t>𝝎</m:t>
                      </m:r>
                    </m:oMath>
                  </a14:m>
                  <a:r>
                    <a:rPr lang="en-US" altLang="zh-CN" sz="1600" b="1" dirty="0">
                      <a:solidFill>
                        <a:srgbClr val="000000"/>
                      </a:solidFill>
                    </a:rPr>
                    <a:t> mesons</a:t>
                  </a:r>
                  <a:r>
                    <a:rPr lang="en-US" altLang="zh-CN" sz="1600" b="1" dirty="0">
                      <a:effectLst/>
                      <a:cs typeface="Calibri" panose="020F0502020204030204" pitchFamily="34" charset="0"/>
                    </a:rPr>
                    <a:t>: </a:t>
                  </a:r>
                  <a:endParaRPr lang="zh-CN" altLang="en-US" sz="1600" b="1" dirty="0">
                    <a:effectLst/>
                    <a:cs typeface="Calibri" panose="020F0502020204030204" pitchFamily="34" charset="0"/>
                  </a:endParaRPr>
                </a:p>
              </p:txBody>
            </p:sp>
          </mc:Choice>
          <mc:Fallback xmlns="">
            <p:sp>
              <p:nvSpPr>
                <p:cNvPr id="68" name="文本框 94"/>
                <p:cNvSpPr txBox="1">
                  <a:spLocks noRot="1" noChangeAspect="1" noMove="1" noResize="1" noEditPoints="1" noAdjustHandles="1" noChangeArrowheads="1" noChangeShapeType="1" noTextEdit="1"/>
                </p:cNvSpPr>
                <p:nvPr/>
              </p:nvSpPr>
              <p:spPr>
                <a:xfrm>
                  <a:off x="118960" y="3893993"/>
                  <a:ext cx="3386021" cy="338554"/>
                </a:xfrm>
                <a:prstGeom prst="rect">
                  <a:avLst/>
                </a:prstGeom>
                <a:blipFill rotWithShape="1">
                  <a:blip r:embed="rId4"/>
                </a:blipFill>
              </p:spPr>
              <p:txBody>
                <a:bodyPr/>
                <a:lstStyle/>
                <a:p>
                  <a:r>
                    <a:rPr lang="zh-CN" altLang="en-US">
                      <a:noFill/>
                    </a:rPr>
                    <a:t> </a:t>
                  </a:r>
                </a:p>
              </p:txBody>
            </p:sp>
          </mc:Fallback>
        </mc:AlternateContent>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0822" y="4886668"/>
              <a:ext cx="3095812" cy="334423"/>
            </a:xfrm>
            <a:prstGeom prst="rect">
              <a:avLst/>
            </a:prstGeom>
          </p:spPr>
        </p:pic>
        <mc:AlternateContent xmlns:mc="http://schemas.openxmlformats.org/markup-compatibility/2006" xmlns:a14="http://schemas.microsoft.com/office/drawing/2010/main">
          <mc:Choice Requires="a14">
            <p:sp>
              <p:nvSpPr>
                <p:cNvPr id="69" name="矩形 68"/>
                <p:cNvSpPr/>
                <p:nvPr/>
              </p:nvSpPr>
              <p:spPr>
                <a:xfrm>
                  <a:off x="110195" y="4547964"/>
                  <a:ext cx="3641822" cy="33855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lgn="just">
                    <a:buFont typeface="Arial" panose="020B0604020202020204" pitchFamily="34" charset="0"/>
                    <a:buChar char="•"/>
                  </a:pPr>
                  <a:r>
                    <a:rPr lang="en-US" altLang="zh-CN" sz="1600" b="1" dirty="0">
                      <a:solidFill>
                        <a:srgbClr val="000000"/>
                      </a:solidFill>
                    </a:rPr>
                    <a:t>Couplings for </a:t>
                  </a:r>
                  <a14:m>
                    <m:oMath xmlns:m="http://schemas.openxmlformats.org/officeDocument/2006/math">
                      <m:r>
                        <a:rPr lang="en-US" altLang="zh-CN" sz="1600" b="1" i="1" smtClean="0">
                          <a:solidFill>
                            <a:srgbClr val="000000"/>
                          </a:solidFill>
                          <a:latin typeface="Cambria Math" panose="02040503050406030204" pitchFamily="18" charset="0"/>
                        </a:rPr>
                        <m:t>𝝆</m:t>
                      </m:r>
                    </m:oMath>
                  </a14:m>
                  <a:r>
                    <a:rPr lang="en-US" altLang="zh-CN" sz="1600" b="1" dirty="0">
                      <a:solidFill>
                        <a:srgbClr val="000000"/>
                      </a:solidFill>
                    </a:rPr>
                    <a:t> and </a:t>
                  </a:r>
                  <a14:m>
                    <m:oMath xmlns:m="http://schemas.openxmlformats.org/officeDocument/2006/math">
                      <m:r>
                        <a:rPr lang="en-US" altLang="zh-CN" sz="1600" b="1" i="1" smtClean="0">
                          <a:solidFill>
                            <a:srgbClr val="000000"/>
                          </a:solidFill>
                          <a:latin typeface="Cambria Math" panose="02040503050406030204" pitchFamily="18" charset="0"/>
                        </a:rPr>
                        <m:t>𝜹</m:t>
                      </m:r>
                    </m:oMath>
                  </a14:m>
                  <a:r>
                    <a:rPr lang="en-US" altLang="zh-CN" sz="1600" b="1" dirty="0">
                      <a:solidFill>
                        <a:srgbClr val="000000"/>
                      </a:solidFill>
                    </a:rPr>
                    <a:t> mesons:</a:t>
                  </a:r>
                </a:p>
              </p:txBody>
            </p:sp>
          </mc:Choice>
          <mc:Fallback xmlns="">
            <p:sp>
              <p:nvSpPr>
                <p:cNvPr id="69" name="矩形 68"/>
                <p:cNvSpPr>
                  <a:spLocks noRot="1" noChangeAspect="1" noMove="1" noResize="1" noEditPoints="1" noAdjustHandles="1" noChangeArrowheads="1" noChangeShapeType="1" noTextEdit="1"/>
                </p:cNvSpPr>
                <p:nvPr/>
              </p:nvSpPr>
              <p:spPr>
                <a:xfrm>
                  <a:off x="110195" y="4547964"/>
                  <a:ext cx="3641822" cy="338554"/>
                </a:xfrm>
                <a:prstGeom prst="rect">
                  <a:avLst/>
                </a:prstGeom>
                <a:blipFill rotWithShape="1">
                  <a:blip r:embed="rId6"/>
                </a:blipFill>
              </p:spPr>
              <p:txBody>
                <a:bodyPr/>
                <a:lstStyle/>
                <a:p>
                  <a:r>
                    <a:rPr lang="zh-CN" altLang="en-US">
                      <a:noFill/>
                    </a:rPr>
                    <a:t> </a:t>
                  </a:r>
                </a:p>
              </p:txBody>
            </p:sp>
          </mc:Fallback>
        </mc:AlternateContent>
      </p:grpSp>
      <p:grpSp>
        <p:nvGrpSpPr>
          <p:cNvPr id="72" name="组合 71"/>
          <p:cNvGrpSpPr/>
          <p:nvPr/>
        </p:nvGrpSpPr>
        <p:grpSpPr>
          <a:xfrm>
            <a:off x="211878" y="5756553"/>
            <a:ext cx="3856280" cy="338554"/>
            <a:chOff x="239570" y="1476230"/>
            <a:chExt cx="3925243" cy="352333"/>
          </a:xfrm>
        </p:grpSpPr>
        <p:sp>
          <p:nvSpPr>
            <p:cNvPr id="73" name="星形: 五角 72"/>
            <p:cNvSpPr/>
            <p:nvPr/>
          </p:nvSpPr>
          <p:spPr>
            <a:xfrm>
              <a:off x="239570" y="1545309"/>
              <a:ext cx="256560" cy="256560"/>
            </a:xfrm>
            <a:prstGeom prst="star5">
              <a:avLst>
                <a:gd name="adj" fmla="val 28968"/>
                <a:gd name="hf" fmla="val 105146"/>
                <a:gd name="vf" fmla="val 11055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rgbClr val="42428E"/>
                </a:solidFill>
                <a:effectLst>
                  <a:outerShdw blurRad="38100" dist="38100" dir="2700000" algn="tl">
                    <a:srgbClr val="000000">
                      <a:alpha val="43137"/>
                    </a:srgbClr>
                  </a:outerShdw>
                </a:effectLst>
              </a:endParaRPr>
            </a:p>
          </p:txBody>
        </p:sp>
        <p:sp>
          <p:nvSpPr>
            <p:cNvPr id="74" name="文本框 73"/>
            <p:cNvSpPr txBox="1"/>
            <p:nvPr/>
          </p:nvSpPr>
          <p:spPr>
            <a:xfrm>
              <a:off x="486328" y="1476230"/>
              <a:ext cx="3678485" cy="352333"/>
            </a:xfrm>
            <a:prstGeom prst="rect">
              <a:avLst/>
            </a:prstGeom>
            <a:noFill/>
          </p:spPr>
          <p:txBody>
            <a:bodyPr wrap="square">
              <a:spAutoFit/>
            </a:bodyPr>
            <a:lstStyle/>
            <a:p>
              <a:r>
                <a:rPr lang="en-US" altLang="zh-CN" sz="1600" b="1" dirty="0">
                  <a:solidFill>
                    <a:srgbClr val="42428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Mean-field approximation:</a:t>
              </a:r>
            </a:p>
          </p:txBody>
        </p:sp>
      </p:grpSp>
      <p:grpSp>
        <p:nvGrpSpPr>
          <p:cNvPr id="79" name="组合 78"/>
          <p:cNvGrpSpPr/>
          <p:nvPr/>
        </p:nvGrpSpPr>
        <p:grpSpPr>
          <a:xfrm>
            <a:off x="206079" y="2127548"/>
            <a:ext cx="3943284" cy="338554"/>
            <a:chOff x="239570" y="1483072"/>
            <a:chExt cx="4013803" cy="352333"/>
          </a:xfrm>
        </p:grpSpPr>
        <p:sp>
          <p:nvSpPr>
            <p:cNvPr id="80" name="星形: 五角 79"/>
            <p:cNvSpPr/>
            <p:nvPr/>
          </p:nvSpPr>
          <p:spPr>
            <a:xfrm>
              <a:off x="239570" y="1545309"/>
              <a:ext cx="256560" cy="256560"/>
            </a:xfrm>
            <a:prstGeom prst="star5">
              <a:avLst>
                <a:gd name="adj" fmla="val 28968"/>
                <a:gd name="hf" fmla="val 105146"/>
                <a:gd name="vf" fmla="val 11055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rgbClr val="42428E"/>
                </a:solidFill>
                <a:effectLst>
                  <a:outerShdw blurRad="38100" dist="38100" dir="2700000" algn="tl">
                    <a:srgbClr val="000000">
                      <a:alpha val="43137"/>
                    </a:srgbClr>
                  </a:outerShdw>
                </a:effectLst>
              </a:endParaRPr>
            </a:p>
          </p:txBody>
        </p:sp>
        <p:sp>
          <p:nvSpPr>
            <p:cNvPr id="81" name="文本框 80"/>
            <p:cNvSpPr txBox="1"/>
            <p:nvPr/>
          </p:nvSpPr>
          <p:spPr>
            <a:xfrm>
              <a:off x="484037" y="1483072"/>
              <a:ext cx="3769336" cy="352333"/>
            </a:xfrm>
            <a:prstGeom prst="rect">
              <a:avLst/>
            </a:prstGeom>
            <a:noFill/>
          </p:spPr>
          <p:txBody>
            <a:bodyPr wrap="square">
              <a:spAutoFit/>
            </a:bodyPr>
            <a:lstStyle/>
            <a:p>
              <a:r>
                <a:rPr lang="en-US" altLang="zh-CN" sz="1600" b="1" dirty="0">
                  <a:solidFill>
                    <a:srgbClr val="42428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DDRMF </a:t>
              </a:r>
              <a:r>
                <a:rPr lang="en-US" altLang="zh-CN" sz="1600" b="1" dirty="0" err="1">
                  <a:solidFill>
                    <a:srgbClr val="42428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Lagrangian</a:t>
              </a:r>
              <a:r>
                <a:rPr lang="en-US" altLang="zh-CN" sz="1600" b="1" dirty="0">
                  <a:solidFill>
                    <a:srgbClr val="42428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density:</a:t>
              </a:r>
            </a:p>
          </p:txBody>
        </p:sp>
      </p:grpSp>
      <p:grpSp>
        <p:nvGrpSpPr>
          <p:cNvPr id="14" name="组合 13"/>
          <p:cNvGrpSpPr/>
          <p:nvPr/>
        </p:nvGrpSpPr>
        <p:grpSpPr>
          <a:xfrm>
            <a:off x="1199168" y="6030688"/>
            <a:ext cx="6618952" cy="369332"/>
            <a:chOff x="754010" y="5078932"/>
            <a:chExt cx="6627986" cy="336927"/>
          </a:xfrm>
        </p:grpSpPr>
        <p:pic>
          <p:nvPicPr>
            <p:cNvPr id="13" name="图片 12"/>
            <p:cNvPicPr>
              <a:picLocks noChangeAspect="1"/>
            </p:cNvPicPr>
            <p:nvPr/>
          </p:nvPicPr>
          <p:blipFill rotWithShape="1">
            <a:blip r:embed="rId7">
              <a:extLst>
                <a:ext uri="{28A0092B-C50C-407E-A947-70E740481C1C}">
                  <a14:useLocalDpi xmlns:a14="http://schemas.microsoft.com/office/drawing/2010/main" val="0"/>
                </a:ext>
              </a:extLst>
            </a:blip>
            <a:srcRect r="17956" b="58243"/>
            <a:stretch>
              <a:fillRect/>
            </a:stretch>
          </p:blipFill>
          <p:spPr>
            <a:xfrm>
              <a:off x="754010" y="5137699"/>
              <a:ext cx="2964959" cy="246732"/>
            </a:xfrm>
            <a:prstGeom prst="rect">
              <a:avLst/>
            </a:prstGeom>
          </p:spPr>
        </p:pic>
        <p:pic>
          <p:nvPicPr>
            <p:cNvPr id="82" name="图片 81"/>
            <p:cNvPicPr>
              <a:picLocks noChangeAspect="1"/>
            </p:cNvPicPr>
            <p:nvPr/>
          </p:nvPicPr>
          <p:blipFill rotWithShape="1">
            <a:blip r:embed="rId7">
              <a:extLst>
                <a:ext uri="{28A0092B-C50C-407E-A947-70E740481C1C}">
                  <a14:useLocalDpi xmlns:a14="http://schemas.microsoft.com/office/drawing/2010/main" val="0"/>
                </a:ext>
              </a:extLst>
            </a:blip>
            <a:srcRect t="42979"/>
            <a:stretch>
              <a:fillRect/>
            </a:stretch>
          </p:blipFill>
          <p:spPr>
            <a:xfrm>
              <a:off x="3768139" y="5078932"/>
              <a:ext cx="3613857" cy="336927"/>
            </a:xfrm>
            <a:prstGeom prst="rect">
              <a:avLst/>
            </a:prstGeom>
          </p:spPr>
        </p:pic>
        <p:pic>
          <p:nvPicPr>
            <p:cNvPr id="83" name="图片 82"/>
            <p:cNvPicPr>
              <a:picLocks noChangeAspect="1"/>
            </p:cNvPicPr>
            <p:nvPr/>
          </p:nvPicPr>
          <p:blipFill rotWithShape="1">
            <a:blip r:embed="rId7">
              <a:extLst>
                <a:ext uri="{28A0092B-C50C-407E-A947-70E740481C1C}">
                  <a14:useLocalDpi xmlns:a14="http://schemas.microsoft.com/office/drawing/2010/main" val="0"/>
                </a:ext>
              </a:extLst>
            </a:blip>
            <a:srcRect l="36745" r="60708" b="58243"/>
            <a:stretch>
              <a:fillRect/>
            </a:stretch>
          </p:blipFill>
          <p:spPr>
            <a:xfrm>
              <a:off x="3644949" y="5137698"/>
              <a:ext cx="92053" cy="246732"/>
            </a:xfrm>
            <a:prstGeom prst="rect">
              <a:avLst/>
            </a:prstGeom>
          </p:spPr>
        </p:pic>
      </p:grpSp>
      <p:grpSp>
        <p:nvGrpSpPr>
          <p:cNvPr id="20" name="组合 19"/>
          <p:cNvGrpSpPr/>
          <p:nvPr/>
        </p:nvGrpSpPr>
        <p:grpSpPr>
          <a:xfrm>
            <a:off x="146479" y="2484973"/>
            <a:ext cx="7636236" cy="1327732"/>
            <a:chOff x="245538" y="2525828"/>
            <a:chExt cx="7801710" cy="1356504"/>
          </a:xfrm>
        </p:grpSpPr>
        <p:pic>
          <p:nvPicPr>
            <p:cNvPr id="6" name="图片 5"/>
            <p:cNvPicPr>
              <a:picLocks noChangeAspect="1"/>
            </p:cNvPicPr>
            <p:nvPr/>
          </p:nvPicPr>
          <p:blipFill rotWithShape="1">
            <a:blip r:embed="rId8">
              <a:extLst>
                <a:ext uri="{28A0092B-C50C-407E-A947-70E740481C1C}">
                  <a14:useLocalDpi xmlns:a14="http://schemas.microsoft.com/office/drawing/2010/main" val="0"/>
                </a:ext>
              </a:extLst>
            </a:blip>
            <a:srcRect t="5794" b="59879"/>
            <a:stretch>
              <a:fillRect/>
            </a:stretch>
          </p:blipFill>
          <p:spPr>
            <a:xfrm>
              <a:off x="274382" y="2525828"/>
              <a:ext cx="7772866" cy="522375"/>
            </a:xfrm>
            <a:prstGeom prst="rect">
              <a:avLst/>
            </a:prstGeom>
          </p:spPr>
        </p:pic>
        <p:pic>
          <p:nvPicPr>
            <p:cNvPr id="88" name="图片 87"/>
            <p:cNvPicPr>
              <a:picLocks noChangeAspect="1"/>
            </p:cNvPicPr>
            <p:nvPr/>
          </p:nvPicPr>
          <p:blipFill rotWithShape="1">
            <a:blip r:embed="rId8">
              <a:extLst>
                <a:ext uri="{28A0092B-C50C-407E-A947-70E740481C1C}">
                  <a14:useLocalDpi xmlns:a14="http://schemas.microsoft.com/office/drawing/2010/main" val="0"/>
                </a:ext>
              </a:extLst>
            </a:blip>
            <a:srcRect t="41133" r="36371" b="3471"/>
            <a:stretch>
              <a:fillRect/>
            </a:stretch>
          </p:blipFill>
          <p:spPr>
            <a:xfrm>
              <a:off x="245538" y="3039325"/>
              <a:ext cx="4945797" cy="843007"/>
            </a:xfrm>
            <a:prstGeom prst="rect">
              <a:avLst/>
            </a:prstGeom>
          </p:spPr>
        </p:pic>
      </p:grpSp>
      <p:pic>
        <p:nvPicPr>
          <p:cNvPr id="4" name="图片 3"/>
          <p:cNvPicPr>
            <a:picLocks noChangeAspect="1"/>
          </p:cNvPicPr>
          <p:nvPr/>
        </p:nvPicPr>
        <p:blipFill rotWithShape="1">
          <a:blip r:embed="rId9" cstate="print">
            <a:extLst>
              <a:ext uri="{28A0092B-C50C-407E-A947-70E740481C1C}">
                <a14:useLocalDpi xmlns:a14="http://schemas.microsoft.com/office/drawing/2010/main" val="0"/>
              </a:ext>
            </a:extLst>
          </a:blip>
          <a:srcRect t="2278" b="27561"/>
          <a:stretch/>
        </p:blipFill>
        <p:spPr>
          <a:xfrm>
            <a:off x="239898" y="910876"/>
            <a:ext cx="6457749" cy="900943"/>
          </a:xfrm>
          <a:prstGeom prst="rect">
            <a:avLst/>
          </a:prstGeom>
        </p:spPr>
      </p:pic>
      <p:pic>
        <p:nvPicPr>
          <p:cNvPr id="16" name="图片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14891" y="5427879"/>
            <a:ext cx="2763204" cy="364414"/>
          </a:xfrm>
          <a:prstGeom prst="rect">
            <a:avLst/>
          </a:prstGeom>
        </p:spPr>
      </p:pic>
      <p:sp>
        <p:nvSpPr>
          <p:cNvPr id="75" name="文本框 74"/>
          <p:cNvSpPr txBox="1"/>
          <p:nvPr/>
        </p:nvSpPr>
        <p:spPr>
          <a:xfrm>
            <a:off x="206079" y="5139131"/>
            <a:ext cx="7157262" cy="338554"/>
          </a:xfrm>
          <a:prstGeom prst="rect">
            <a:avLst/>
          </a:prstGeom>
          <a:noFill/>
        </p:spPr>
        <p:txBody>
          <a:bodyPr wrap="square">
            <a:spAutoFit/>
          </a:bodyPr>
          <a:lstStyle/>
          <a:p>
            <a:pPr marL="285750" indent="-285750">
              <a:buFont typeface="Arial" panose="020B0604020202020204" pitchFamily="34" charset="0"/>
              <a:buChar char="•"/>
            </a:pPr>
            <a:r>
              <a:rPr lang="en-US" altLang="zh-CN" sz="1600" b="1" dirty="0">
                <a:solidFill>
                  <a:srgbClr val="000000"/>
                </a:solidFill>
              </a:rPr>
              <a:t>Constraints reduce the number of free parameters in rational functions:</a:t>
            </a:r>
            <a:endParaRPr lang="zh-CN" altLang="en-US" sz="1600" dirty="0"/>
          </a:p>
        </p:txBody>
      </p:sp>
      <p:grpSp>
        <p:nvGrpSpPr>
          <p:cNvPr id="43" name="组合 42"/>
          <p:cNvGrpSpPr/>
          <p:nvPr/>
        </p:nvGrpSpPr>
        <p:grpSpPr>
          <a:xfrm>
            <a:off x="6895234" y="631363"/>
            <a:ext cx="2099179" cy="869032"/>
            <a:chOff x="4399301" y="1431949"/>
            <a:chExt cx="2636299" cy="979679"/>
          </a:xfrm>
        </p:grpSpPr>
        <p:grpSp>
          <p:nvGrpSpPr>
            <p:cNvPr id="44" name="组合 43"/>
            <p:cNvGrpSpPr/>
            <p:nvPr/>
          </p:nvGrpSpPr>
          <p:grpSpPr>
            <a:xfrm>
              <a:off x="4401476" y="1431949"/>
              <a:ext cx="2634124" cy="970881"/>
              <a:chOff x="7353968" y="2512456"/>
              <a:chExt cx="2266667" cy="966522"/>
            </a:xfrm>
          </p:grpSpPr>
          <p:grpSp>
            <p:nvGrpSpPr>
              <p:cNvPr id="50" name="组合 49"/>
              <p:cNvGrpSpPr/>
              <p:nvPr/>
            </p:nvGrpSpPr>
            <p:grpSpPr>
              <a:xfrm>
                <a:off x="7353968" y="2512456"/>
                <a:ext cx="2266667" cy="966522"/>
                <a:chOff x="7353968" y="2512456"/>
                <a:chExt cx="2266667" cy="966522"/>
              </a:xfrm>
            </p:grpSpPr>
            <p:grpSp>
              <p:nvGrpSpPr>
                <p:cNvPr id="52" name="组合 51"/>
                <p:cNvGrpSpPr/>
                <p:nvPr/>
              </p:nvGrpSpPr>
              <p:grpSpPr>
                <a:xfrm>
                  <a:off x="7353968" y="2512456"/>
                  <a:ext cx="505872" cy="966522"/>
                  <a:chOff x="7353968" y="2512456"/>
                  <a:chExt cx="505872" cy="966522"/>
                </a:xfrm>
              </p:grpSpPr>
              <p:cxnSp>
                <p:nvCxnSpPr>
                  <p:cNvPr id="58" name="直接连接符 57"/>
                  <p:cNvCxnSpPr/>
                  <p:nvPr/>
                </p:nvCxnSpPr>
                <p:spPr>
                  <a:xfrm>
                    <a:off x="7353969" y="2512456"/>
                    <a:ext cx="504000" cy="5040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V="1">
                    <a:off x="7353968" y="3007361"/>
                    <a:ext cx="505872" cy="47161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组合 52"/>
                <p:cNvGrpSpPr/>
                <p:nvPr/>
              </p:nvGrpSpPr>
              <p:grpSpPr>
                <a:xfrm>
                  <a:off x="9186008" y="2547856"/>
                  <a:ext cx="434627" cy="906899"/>
                  <a:chOff x="9192214" y="2547856"/>
                  <a:chExt cx="434627" cy="906899"/>
                </a:xfrm>
              </p:grpSpPr>
              <p:cxnSp>
                <p:nvCxnSpPr>
                  <p:cNvPr id="56" name="直接连接符 55"/>
                  <p:cNvCxnSpPr/>
                  <p:nvPr/>
                </p:nvCxnSpPr>
                <p:spPr>
                  <a:xfrm flipH="1" flipV="1">
                    <a:off x="9192214" y="3007361"/>
                    <a:ext cx="432757" cy="447394"/>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a:off x="9194085" y="2547856"/>
                    <a:ext cx="432756" cy="4686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5" name="直接连接符 54"/>
                <p:cNvCxnSpPr/>
                <p:nvPr/>
              </p:nvCxnSpPr>
              <p:spPr>
                <a:xfrm>
                  <a:off x="7904480" y="3028008"/>
                  <a:ext cx="1289604" cy="0"/>
                </a:xfrm>
                <a:prstGeom prst="line">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1" name="文本框 67"/>
                  <p:cNvSpPr txBox="1"/>
                  <p:nvPr/>
                </p:nvSpPr>
                <p:spPr>
                  <a:xfrm>
                    <a:off x="7781026" y="2611117"/>
                    <a:ext cx="1446747" cy="41448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altLang="zh-CN" b="1" i="1" smtClean="0">
                              <a:solidFill>
                                <a:srgbClr val="FF0000"/>
                              </a:solidFill>
                              <a:latin typeface="Cambria Math" panose="02040503050406030204" pitchFamily="18" charset="0"/>
                            </a:rPr>
                            <m:t>𝝈</m:t>
                          </m:r>
                          <m:r>
                            <a:rPr lang="en-US" altLang="zh-CN" b="1" i="1" smtClean="0">
                              <a:solidFill>
                                <a:srgbClr val="FF0000"/>
                              </a:solidFill>
                              <a:latin typeface="Cambria Math" panose="02040503050406030204" pitchFamily="18" charset="0"/>
                            </a:rPr>
                            <m:t>, </m:t>
                          </m:r>
                          <m:r>
                            <a:rPr lang="en-US" altLang="zh-CN" b="1" i="1" smtClean="0">
                              <a:solidFill>
                                <a:srgbClr val="FF0000"/>
                              </a:solidFill>
                              <a:latin typeface="Cambria Math" panose="02040503050406030204" pitchFamily="18" charset="0"/>
                            </a:rPr>
                            <m:t>𝝎</m:t>
                          </m:r>
                          <m:r>
                            <a:rPr lang="en-US" altLang="zh-CN" b="1" i="1" smtClean="0">
                              <a:latin typeface="Cambria Math" panose="02040503050406030204" pitchFamily="18" charset="0"/>
                            </a:rPr>
                            <m:t>,</m:t>
                          </m:r>
                          <m:r>
                            <a:rPr lang="en-US" altLang="zh-CN" b="1" i="1" smtClean="0">
                              <a:solidFill>
                                <a:srgbClr val="00B050"/>
                              </a:solidFill>
                              <a:latin typeface="Cambria Math" panose="02040503050406030204" pitchFamily="18" charset="0"/>
                            </a:rPr>
                            <m:t>𝝆</m:t>
                          </m:r>
                        </m:oMath>
                      </m:oMathPara>
                    </a14:m>
                    <a:endParaRPr lang="en-US" altLang="zh-CN" b="1" dirty="0"/>
                  </a:p>
                </p:txBody>
              </p:sp>
            </mc:Choice>
            <mc:Fallback xmlns="">
              <p:sp>
                <p:nvSpPr>
                  <p:cNvPr id="51" name="文本框 67"/>
                  <p:cNvSpPr txBox="1">
                    <a:spLocks noRot="1" noChangeAspect="1" noMove="1" noResize="1" noEditPoints="1" noAdjustHandles="1" noChangeArrowheads="1" noChangeShapeType="1" noTextEdit="1"/>
                  </p:cNvSpPr>
                  <p:nvPr/>
                </p:nvSpPr>
                <p:spPr>
                  <a:xfrm>
                    <a:off x="7781026" y="2611117"/>
                    <a:ext cx="1446747" cy="414487"/>
                  </a:xfrm>
                  <a:prstGeom prst="rect">
                    <a:avLst/>
                  </a:prstGeom>
                  <a:blipFill>
                    <a:blip r:embed="rId11"/>
                    <a:stretch>
                      <a:fillRect b="-4918"/>
                    </a:stretch>
                  </a:blipFill>
                </p:spPr>
                <p:txBody>
                  <a:bodyPr/>
                  <a:lstStyle/>
                  <a:p>
                    <a:r>
                      <a:rPr lang="zh-CN" altLang="en-US">
                        <a:noFill/>
                      </a:rPr>
                      <a:t> </a:t>
                    </a:r>
                  </a:p>
                </p:txBody>
              </p:sp>
            </mc:Fallback>
          </mc:AlternateContent>
          <p:sp>
            <p:nvSpPr>
              <p:cNvPr id="71" name="文本框 67"/>
              <p:cNvSpPr txBox="1"/>
              <p:nvPr/>
            </p:nvSpPr>
            <p:spPr>
              <a:xfrm>
                <a:off x="8004107" y="3041239"/>
                <a:ext cx="1037633" cy="37206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b="1" dirty="0">
                    <a:latin typeface="Times New Roman" panose="02020603050405020304" pitchFamily="18" charset="0"/>
                    <a:cs typeface="Times New Roman" panose="02020603050405020304" pitchFamily="18" charset="0"/>
                  </a:rPr>
                  <a:t>Hartree</a:t>
                </a:r>
              </a:p>
            </p:txBody>
          </p:sp>
        </p:grpSp>
        <p:cxnSp>
          <p:nvCxnSpPr>
            <p:cNvPr id="46" name="直接箭头连接符 45"/>
            <p:cNvCxnSpPr/>
            <p:nvPr/>
          </p:nvCxnSpPr>
          <p:spPr>
            <a:xfrm flipH="1" flipV="1">
              <a:off x="4546533" y="1543336"/>
              <a:ext cx="354072" cy="32223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flipH="1" flipV="1">
              <a:off x="6752748" y="2138389"/>
              <a:ext cx="201324" cy="179138"/>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flipV="1">
              <a:off x="4399301" y="2084008"/>
              <a:ext cx="400470" cy="32762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接箭头连接符 48"/>
            <p:cNvCxnSpPr/>
            <p:nvPr/>
          </p:nvCxnSpPr>
          <p:spPr>
            <a:xfrm flipV="1">
              <a:off x="6539894" y="1647451"/>
              <a:ext cx="307205" cy="284051"/>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76" name="图片 75"/>
          <p:cNvPicPr>
            <a:picLocks noChangeAspect="1"/>
          </p:cNvPicPr>
          <p:nvPr/>
        </p:nvPicPr>
        <p:blipFill rotWithShape="1">
          <a:blip r:embed="rId12" cstate="print">
            <a:extLst>
              <a:ext uri="{28A0092B-C50C-407E-A947-70E740481C1C}">
                <a14:useLocalDpi xmlns:a14="http://schemas.microsoft.com/office/drawing/2010/main" val="0"/>
              </a:ext>
            </a:extLst>
          </a:blip>
          <a:srcRect r="3234"/>
          <a:stretch>
            <a:fillRect/>
          </a:stretch>
        </p:blipFill>
        <p:spPr>
          <a:xfrm>
            <a:off x="7818120" y="29382"/>
            <a:ext cx="1325880" cy="485151"/>
          </a:xfrm>
          <a:prstGeom prst="rect">
            <a:avLst/>
          </a:prstGeom>
        </p:spPr>
      </p:pic>
      <p:cxnSp>
        <p:nvCxnSpPr>
          <p:cNvPr id="77" name="直接连接符 76"/>
          <p:cNvCxnSpPr/>
          <p:nvPr/>
        </p:nvCxnSpPr>
        <p:spPr>
          <a:xfrm>
            <a:off x="0" y="548889"/>
            <a:ext cx="9144000" cy="0"/>
          </a:xfrm>
          <a:prstGeom prst="line">
            <a:avLst/>
          </a:prstGeom>
          <a:ln w="38100">
            <a:solidFill>
              <a:srgbClr val="7F006B"/>
            </a:solidFill>
          </a:ln>
        </p:spPr>
        <p:style>
          <a:lnRef idx="1">
            <a:schemeClr val="accent1"/>
          </a:lnRef>
          <a:fillRef idx="0">
            <a:schemeClr val="accent1"/>
          </a:fillRef>
          <a:effectRef idx="0">
            <a:schemeClr val="accent1"/>
          </a:effectRef>
          <a:fontRef idx="minor">
            <a:schemeClr val="tx1"/>
          </a:fontRef>
        </p:style>
      </p:cxnSp>
      <p:sp>
        <p:nvSpPr>
          <p:cNvPr id="86" name="灯片编号占位符 151">
            <a:extLst>
              <a:ext uri="{FF2B5EF4-FFF2-40B4-BE49-F238E27FC236}">
                <a16:creationId xmlns:a16="http://schemas.microsoft.com/office/drawing/2014/main" id="{7F19D9AA-5F43-46B1-B36F-4C0AFFBBEF74}"/>
              </a:ext>
            </a:extLst>
          </p:cNvPr>
          <p:cNvSpPr>
            <a:spLocks noGrp="1"/>
          </p:cNvSpPr>
          <p:nvPr>
            <p:ph type="sldNum" sz="quarter" idx="12"/>
          </p:nvPr>
        </p:nvSpPr>
        <p:spPr>
          <a:xfrm>
            <a:off x="8724472" y="6416315"/>
            <a:ext cx="303236" cy="365125"/>
          </a:xfrm>
        </p:spPr>
        <p:txBody>
          <a:bodyPr/>
          <a:lstStyle/>
          <a:p>
            <a:fld id="{565CE74E-AB26-4998-AD42-012C4C1AD076}" type="slidenum">
              <a:rPr lang="zh-CN" altLang="en-US" sz="1400" b="1" smtClean="0">
                <a:latin typeface="Verdana" panose="020B0604030504040204" pitchFamily="34" charset="0"/>
              </a:rPr>
              <a:t>6</a:t>
            </a:fld>
            <a:endParaRPr lang="zh-CN" altLang="en-US" sz="1400" b="1" dirty="0">
              <a:latin typeface="Verdana" panose="020B0604030504040204" pitchFamily="34" charset="0"/>
            </a:endParaRPr>
          </a:p>
        </p:txBody>
      </p:sp>
      <p:cxnSp>
        <p:nvCxnSpPr>
          <p:cNvPr id="87" name="直接连接符 86">
            <a:extLst>
              <a:ext uri="{FF2B5EF4-FFF2-40B4-BE49-F238E27FC236}">
                <a16:creationId xmlns:a16="http://schemas.microsoft.com/office/drawing/2014/main" id="{65652C75-170C-4AE8-BCA2-BA675FE1C10C}"/>
              </a:ext>
            </a:extLst>
          </p:cNvPr>
          <p:cNvCxnSpPr/>
          <p:nvPr/>
        </p:nvCxnSpPr>
        <p:spPr>
          <a:xfrm>
            <a:off x="0" y="6456073"/>
            <a:ext cx="9144000" cy="0"/>
          </a:xfrm>
          <a:prstGeom prst="line">
            <a:avLst/>
          </a:prstGeom>
          <a:ln w="38100">
            <a:solidFill>
              <a:srgbClr val="7F006B"/>
            </a:solidFill>
          </a:ln>
        </p:spPr>
        <p:style>
          <a:lnRef idx="1">
            <a:schemeClr val="accent1"/>
          </a:lnRef>
          <a:fillRef idx="0">
            <a:schemeClr val="accent1"/>
          </a:fillRef>
          <a:effectRef idx="0">
            <a:schemeClr val="accent1"/>
          </a:effectRef>
          <a:fontRef idx="minor">
            <a:schemeClr val="tx1"/>
          </a:fontRef>
        </p:style>
      </p:cxnSp>
      <p:sp>
        <p:nvSpPr>
          <p:cNvPr id="89" name="日期占位符 163">
            <a:extLst>
              <a:ext uri="{FF2B5EF4-FFF2-40B4-BE49-F238E27FC236}">
                <a16:creationId xmlns:a16="http://schemas.microsoft.com/office/drawing/2014/main" id="{C27F07C8-F1FA-4C9B-87AE-111CFAF67DF5}"/>
              </a:ext>
            </a:extLst>
          </p:cNvPr>
          <p:cNvSpPr>
            <a:spLocks noGrp="1"/>
          </p:cNvSpPr>
          <p:nvPr>
            <p:ph type="dt" sz="half" idx="10"/>
          </p:nvPr>
        </p:nvSpPr>
        <p:spPr>
          <a:xfrm>
            <a:off x="122973" y="6436194"/>
            <a:ext cx="1616663" cy="365125"/>
          </a:xfrm>
        </p:spPr>
        <p:txBody>
          <a:bodyPr/>
          <a:lstStyle/>
          <a:p>
            <a:fld id="{772684DA-91FE-4AC2-B455-56747F4DA0E1}" type="datetime1">
              <a:rPr lang="zh-CN" altLang="en-US" sz="1600" b="1" smtClean="0">
                <a:solidFill>
                  <a:srgbClr val="7F006B"/>
                </a:solidFill>
                <a:latin typeface="Verdana" panose="020B0604030504040204" pitchFamily="34" charset="0"/>
              </a:rPr>
              <a:t>2023/9/24</a:t>
            </a:fld>
            <a:endParaRPr lang="zh-CN" altLang="en-US" sz="1600" b="1" dirty="0">
              <a:solidFill>
                <a:srgbClr val="7F006B"/>
              </a:solidFill>
              <a:latin typeface="Verdana" panose="020B0604030504040204" pitchFamily="34" charset="0"/>
            </a:endParaRPr>
          </a:p>
        </p:txBody>
      </p:sp>
      <p:sp>
        <p:nvSpPr>
          <p:cNvPr id="90" name="页脚占位符 164">
            <a:extLst>
              <a:ext uri="{FF2B5EF4-FFF2-40B4-BE49-F238E27FC236}">
                <a16:creationId xmlns:a16="http://schemas.microsoft.com/office/drawing/2014/main" id="{8C2A6626-D6FC-4ECF-8C11-6F69BA52FACD}"/>
              </a:ext>
            </a:extLst>
          </p:cNvPr>
          <p:cNvSpPr>
            <a:spLocks noGrp="1"/>
          </p:cNvSpPr>
          <p:nvPr>
            <p:ph type="ftr" sz="quarter" idx="11"/>
          </p:nvPr>
        </p:nvSpPr>
        <p:spPr>
          <a:xfrm>
            <a:off x="3028950" y="6416315"/>
            <a:ext cx="3086100" cy="365125"/>
          </a:xfrm>
        </p:spPr>
        <p:txBody>
          <a:bodyPr/>
          <a:lstStyle/>
          <a:p>
            <a:r>
              <a:rPr lang="en-US" altLang="zh-CN" sz="1600" b="1" dirty="0" err="1">
                <a:solidFill>
                  <a:srgbClr val="7F006B"/>
                </a:solidFill>
                <a:latin typeface="Verdana" panose="020B0604030504040204" pitchFamily="34" charset="0"/>
                <a:ea typeface="Verdana" panose="020B0604030504040204" pitchFamily="34" charset="0"/>
              </a:rPr>
              <a:t>Kaixuan</a:t>
            </a:r>
            <a:r>
              <a:rPr lang="en-US" altLang="zh-CN" sz="1600" b="1" dirty="0">
                <a:solidFill>
                  <a:srgbClr val="7F006B"/>
                </a:solidFill>
                <a:latin typeface="Verdana" panose="020B0604030504040204" pitchFamily="34" charset="0"/>
                <a:ea typeface="Verdana" panose="020B0604030504040204" pitchFamily="34" charset="0"/>
              </a:rPr>
              <a:t> Huang</a:t>
            </a:r>
            <a:endParaRPr lang="zh-CN" altLang="en-US" sz="1600" b="1" dirty="0">
              <a:solidFill>
                <a:srgbClr val="7F006B"/>
              </a:solidFill>
              <a:latin typeface="Verdana" panose="020B0604030504040204" pitchFamily="34" charset="0"/>
            </a:endParaRPr>
          </a:p>
        </p:txBody>
      </p:sp>
      <p:pic>
        <p:nvPicPr>
          <p:cNvPr id="61" name="图片 60">
            <a:extLst>
              <a:ext uri="{FF2B5EF4-FFF2-40B4-BE49-F238E27FC236}">
                <a16:creationId xmlns:a16="http://schemas.microsoft.com/office/drawing/2014/main" id="{734ACE00-729A-47FF-8762-3111A8C289E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71601" r="29523" b="-332"/>
          <a:stretch/>
        </p:blipFill>
        <p:spPr>
          <a:xfrm>
            <a:off x="239898" y="1804888"/>
            <a:ext cx="4551246" cy="368932"/>
          </a:xfrm>
          <a:prstGeom prst="rect">
            <a:avLst/>
          </a:prstGeom>
        </p:spPr>
      </p:pic>
      <p:sp>
        <p:nvSpPr>
          <p:cNvPr id="60" name="矩形 59">
            <a:extLst>
              <a:ext uri="{FF2B5EF4-FFF2-40B4-BE49-F238E27FC236}">
                <a16:creationId xmlns:a16="http://schemas.microsoft.com/office/drawing/2014/main" id="{92F936C9-DAE9-4C5C-9E8C-01421688745D}"/>
              </a:ext>
            </a:extLst>
          </p:cNvPr>
          <p:cNvSpPr/>
          <p:nvPr/>
        </p:nvSpPr>
        <p:spPr>
          <a:xfrm>
            <a:off x="5442945" y="2447682"/>
            <a:ext cx="672105" cy="41504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文本框 61">
            <a:extLst>
              <a:ext uri="{FF2B5EF4-FFF2-40B4-BE49-F238E27FC236}">
                <a16:creationId xmlns:a16="http://schemas.microsoft.com/office/drawing/2014/main" id="{6E3B55CB-E57E-403C-A49A-38B78E544D62}"/>
              </a:ext>
            </a:extLst>
          </p:cNvPr>
          <p:cNvSpPr txBox="1"/>
          <p:nvPr/>
        </p:nvSpPr>
        <p:spPr>
          <a:xfrm>
            <a:off x="5268036" y="2094653"/>
            <a:ext cx="2138344" cy="307777"/>
          </a:xfrm>
          <a:prstGeom prst="rect">
            <a:avLst/>
          </a:prstGeom>
          <a:noFill/>
        </p:spPr>
        <p:txBody>
          <a:bodyPr wrap="square">
            <a:spAutoFit/>
          </a:bodyPr>
          <a:lstStyle/>
          <a:p>
            <a:r>
              <a:rPr lang="en-US" altLang="zh-CN" sz="1400" b="1" dirty="0">
                <a:solidFill>
                  <a:srgbClr val="FF0000"/>
                </a:solidFill>
                <a:latin typeface="Verdana" panose="020B0604030504040204" pitchFamily="34" charset="0"/>
                <a:ea typeface="Verdana" panose="020B0604030504040204" pitchFamily="34" charset="0"/>
              </a:rPr>
              <a:t>density-dependent</a:t>
            </a:r>
            <a:endParaRPr lang="zh-CN" altLang="en-US" sz="1400" dirty="0">
              <a:solidFill>
                <a:srgbClr val="FF0000"/>
              </a:solidFill>
            </a:endParaRPr>
          </a:p>
        </p:txBody>
      </p:sp>
      <p:sp>
        <p:nvSpPr>
          <p:cNvPr id="63" name="矩形 62">
            <a:extLst>
              <a:ext uri="{FF2B5EF4-FFF2-40B4-BE49-F238E27FC236}">
                <a16:creationId xmlns:a16="http://schemas.microsoft.com/office/drawing/2014/main" id="{D30BEC69-919E-4E46-87F7-E8F13C0F2B24}"/>
              </a:ext>
            </a:extLst>
          </p:cNvPr>
          <p:cNvSpPr/>
          <p:nvPr/>
        </p:nvSpPr>
        <p:spPr>
          <a:xfrm>
            <a:off x="5778998" y="1398172"/>
            <a:ext cx="918650" cy="417611"/>
          </a:xfrm>
          <a:prstGeom prst="rect">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a:extLst>
              <a:ext uri="{FF2B5EF4-FFF2-40B4-BE49-F238E27FC236}">
                <a16:creationId xmlns:a16="http://schemas.microsoft.com/office/drawing/2014/main" id="{1D55F18D-7255-4A44-AAC0-5E635FFA37C9}"/>
              </a:ext>
            </a:extLst>
          </p:cNvPr>
          <p:cNvSpPr/>
          <p:nvPr/>
        </p:nvSpPr>
        <p:spPr>
          <a:xfrm>
            <a:off x="2451694" y="1402255"/>
            <a:ext cx="1154512" cy="383124"/>
          </a:xfrm>
          <a:prstGeom prst="rect">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a:extLst>
              <a:ext uri="{FF2B5EF4-FFF2-40B4-BE49-F238E27FC236}">
                <a16:creationId xmlns:a16="http://schemas.microsoft.com/office/drawing/2014/main" id="{5966094D-F70D-4D1C-9DEA-00C5A5EBD0E5}"/>
              </a:ext>
            </a:extLst>
          </p:cNvPr>
          <p:cNvSpPr/>
          <p:nvPr/>
        </p:nvSpPr>
        <p:spPr>
          <a:xfrm>
            <a:off x="2771388" y="1815783"/>
            <a:ext cx="2019755" cy="350261"/>
          </a:xfrm>
          <a:prstGeom prst="rect">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0" y="114265"/>
            <a:ext cx="582905" cy="461665"/>
            <a:chOff x="160808" y="268546"/>
            <a:chExt cx="736192" cy="731858"/>
          </a:xfrm>
        </p:grpSpPr>
        <p:sp>
          <p:nvSpPr>
            <p:cNvPr id="34" name="矩形 33"/>
            <p:cNvSpPr/>
            <p:nvPr/>
          </p:nvSpPr>
          <p:spPr>
            <a:xfrm flipH="1">
              <a:off x="738300" y="283026"/>
              <a:ext cx="158700" cy="674512"/>
            </a:xfrm>
            <a:prstGeom prst="rect">
              <a:avLst/>
            </a:prstGeom>
            <a:solidFill>
              <a:srgbClr val="7F0069">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2000" dirty="0"/>
            </a:p>
          </p:txBody>
        </p:sp>
        <p:grpSp>
          <p:nvGrpSpPr>
            <p:cNvPr id="35" name="组合 34"/>
            <p:cNvGrpSpPr/>
            <p:nvPr/>
          </p:nvGrpSpPr>
          <p:grpSpPr>
            <a:xfrm>
              <a:off x="160808" y="268546"/>
              <a:ext cx="520545" cy="731858"/>
              <a:chOff x="160808" y="268546"/>
              <a:chExt cx="520545" cy="731858"/>
            </a:xfrm>
          </p:grpSpPr>
          <p:sp>
            <p:nvSpPr>
              <p:cNvPr id="36" name="矩形 35"/>
              <p:cNvSpPr/>
              <p:nvPr/>
            </p:nvSpPr>
            <p:spPr>
              <a:xfrm>
                <a:off x="160808" y="292942"/>
                <a:ext cx="520545" cy="683068"/>
              </a:xfrm>
              <a:prstGeom prst="rect">
                <a:avLst/>
              </a:prstGeom>
              <a:solidFill>
                <a:srgbClr val="7F0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2000" dirty="0"/>
              </a:p>
            </p:txBody>
          </p:sp>
          <p:sp>
            <p:nvSpPr>
              <p:cNvPr id="37" name="文本框 66"/>
              <p:cNvSpPr txBox="1"/>
              <p:nvPr/>
            </p:nvSpPr>
            <p:spPr>
              <a:xfrm>
                <a:off x="205921" y="268546"/>
                <a:ext cx="215159" cy="73185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2400" b="1" dirty="0">
                    <a:solidFill>
                      <a:schemeClr val="bg1"/>
                    </a:solidFill>
                    <a:latin typeface="微软雅黑" panose="020B0503020204020204" pitchFamily="34" charset="-122"/>
                    <a:ea typeface="微软雅黑" panose="020B0503020204020204" pitchFamily="34" charset="-122"/>
                  </a:rPr>
                  <a:t>2</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grpSp>
        <p:nvGrpSpPr>
          <p:cNvPr id="28" name="组合 27"/>
          <p:cNvGrpSpPr/>
          <p:nvPr/>
        </p:nvGrpSpPr>
        <p:grpSpPr>
          <a:xfrm>
            <a:off x="206079" y="582671"/>
            <a:ext cx="5424012" cy="338554"/>
            <a:chOff x="239570" y="1483072"/>
            <a:chExt cx="5521011" cy="352333"/>
          </a:xfrm>
        </p:grpSpPr>
        <p:sp>
          <p:nvSpPr>
            <p:cNvPr id="38" name="星形: 五角 37"/>
            <p:cNvSpPr/>
            <p:nvPr/>
          </p:nvSpPr>
          <p:spPr>
            <a:xfrm>
              <a:off x="239570" y="1545309"/>
              <a:ext cx="256560" cy="256560"/>
            </a:xfrm>
            <a:prstGeom prst="star5">
              <a:avLst>
                <a:gd name="adj" fmla="val 28968"/>
                <a:gd name="hf" fmla="val 105146"/>
                <a:gd name="vf" fmla="val 11055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rgbClr val="42428E"/>
                </a:solidFill>
                <a:effectLst>
                  <a:outerShdw blurRad="38100" dist="38100" dir="2700000" algn="tl">
                    <a:srgbClr val="000000">
                      <a:alpha val="43137"/>
                    </a:srgbClr>
                  </a:outerShdw>
                </a:effectLst>
              </a:endParaRPr>
            </a:p>
          </p:txBody>
        </p:sp>
        <p:sp>
          <p:nvSpPr>
            <p:cNvPr id="39" name="文本框 38"/>
            <p:cNvSpPr txBox="1"/>
            <p:nvPr/>
          </p:nvSpPr>
          <p:spPr>
            <a:xfrm>
              <a:off x="484037" y="1483072"/>
              <a:ext cx="5276544" cy="352333"/>
            </a:xfrm>
            <a:prstGeom prst="rect">
              <a:avLst/>
            </a:prstGeom>
            <a:noFill/>
          </p:spPr>
          <p:txBody>
            <a:bodyPr wrap="square">
              <a:spAutoFit/>
            </a:bodyPr>
            <a:lstStyle/>
            <a:p>
              <a:r>
                <a:rPr lang="en-US" altLang="zh-CN" sz="1600" b="1" dirty="0">
                  <a:solidFill>
                    <a:srgbClr val="42428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Equations of motion of DDRMF:</a:t>
              </a:r>
            </a:p>
          </p:txBody>
        </p:sp>
      </p:grpSp>
      <p:grpSp>
        <p:nvGrpSpPr>
          <p:cNvPr id="9" name="组合 8"/>
          <p:cNvGrpSpPr/>
          <p:nvPr/>
        </p:nvGrpSpPr>
        <p:grpSpPr>
          <a:xfrm>
            <a:off x="1656196" y="884449"/>
            <a:ext cx="6374498" cy="1669338"/>
            <a:chOff x="2057827" y="1118592"/>
            <a:chExt cx="7592490" cy="2038964"/>
          </a:xfrm>
        </p:grpSpPr>
        <p:pic>
          <p:nvPicPr>
            <p:cNvPr id="65" name="图片 64"/>
            <p:cNvPicPr>
              <a:picLocks noChangeAspect="1"/>
            </p:cNvPicPr>
            <p:nvPr/>
          </p:nvPicPr>
          <p:blipFill rotWithShape="1">
            <a:blip r:embed="rId3" cstate="print">
              <a:extLst>
                <a:ext uri="{28A0092B-C50C-407E-A947-70E740481C1C}">
                  <a14:useLocalDpi xmlns:a14="http://schemas.microsoft.com/office/drawing/2010/main" val="0"/>
                </a:ext>
              </a:extLst>
            </a:blip>
            <a:srcRect t="30821" r="73262" b="5042"/>
            <a:stretch>
              <a:fillRect/>
            </a:stretch>
          </p:blipFill>
          <p:spPr>
            <a:xfrm>
              <a:off x="7868845" y="1657745"/>
              <a:ext cx="1781472" cy="1499811"/>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t="5053" r="1250" b="69631"/>
            <a:stretch/>
          </p:blipFill>
          <p:spPr>
            <a:xfrm>
              <a:off x="2057827" y="1118592"/>
              <a:ext cx="6579476" cy="591956"/>
            </a:xfrm>
            <a:prstGeom prst="rect">
              <a:avLst/>
            </a:prstGeom>
          </p:spPr>
        </p:pic>
      </p:grpSp>
      <p:grpSp>
        <p:nvGrpSpPr>
          <p:cNvPr id="26" name="组合 25"/>
          <p:cNvGrpSpPr/>
          <p:nvPr/>
        </p:nvGrpSpPr>
        <p:grpSpPr>
          <a:xfrm>
            <a:off x="1359666" y="1656440"/>
            <a:ext cx="2351462" cy="1051294"/>
            <a:chOff x="3142146" y="1434241"/>
            <a:chExt cx="2456291" cy="1098161"/>
          </a:xfrm>
        </p:grpSpPr>
        <p:grpSp>
          <p:nvGrpSpPr>
            <p:cNvPr id="23" name="组合 22"/>
            <p:cNvGrpSpPr/>
            <p:nvPr/>
          </p:nvGrpSpPr>
          <p:grpSpPr>
            <a:xfrm>
              <a:off x="3155283" y="1434241"/>
              <a:ext cx="2443154" cy="1098161"/>
              <a:chOff x="3069355" y="1647976"/>
              <a:chExt cx="2909974" cy="1341317"/>
            </a:xfrm>
          </p:grpSpPr>
          <p:pic>
            <p:nvPicPr>
              <p:cNvPr id="22" name="图片 21"/>
              <p:cNvPicPr>
                <a:picLocks noChangeAspect="1"/>
              </p:cNvPicPr>
              <p:nvPr/>
            </p:nvPicPr>
            <p:blipFill rotWithShape="1">
              <a:blip r:embed="rId5" cstate="print">
                <a:extLst>
                  <a:ext uri="{28A0092B-C50C-407E-A947-70E740481C1C}">
                    <a14:useLocalDpi xmlns:a14="http://schemas.microsoft.com/office/drawing/2010/main" val="0"/>
                  </a:ext>
                </a:extLst>
              </a:blip>
              <a:srcRect l="51216" t="2432" b="1"/>
              <a:stretch>
                <a:fillRect/>
              </a:stretch>
            </p:blipFill>
            <p:spPr>
              <a:xfrm>
                <a:off x="3164671" y="2284438"/>
                <a:ext cx="2814658" cy="704855"/>
              </a:xfrm>
              <a:prstGeom prst="rect">
                <a:avLst/>
              </a:prstGeom>
            </p:spPr>
          </p:pic>
          <p:pic>
            <p:nvPicPr>
              <p:cNvPr id="70" name="图片 69"/>
              <p:cNvPicPr>
                <a:picLocks noChangeAspect="1"/>
              </p:cNvPicPr>
              <p:nvPr/>
            </p:nvPicPr>
            <p:blipFill rotWithShape="1">
              <a:blip r:embed="rId6" cstate="print">
                <a:extLst>
                  <a:ext uri="{28A0092B-C50C-407E-A947-70E740481C1C}">
                    <a14:useLocalDpi xmlns:a14="http://schemas.microsoft.com/office/drawing/2010/main" val="0"/>
                  </a:ext>
                </a:extLst>
              </a:blip>
              <a:srcRect r="52778"/>
              <a:stretch>
                <a:fillRect/>
              </a:stretch>
            </p:blipFill>
            <p:spPr>
              <a:xfrm>
                <a:off x="3069355" y="1647976"/>
                <a:ext cx="2658306" cy="704855"/>
              </a:xfrm>
              <a:prstGeom prst="rect">
                <a:avLst/>
              </a:prstGeom>
            </p:spPr>
          </p:pic>
        </p:grpSp>
        <p:sp>
          <p:nvSpPr>
            <p:cNvPr id="85" name="矩形 84"/>
            <p:cNvSpPr/>
            <p:nvPr/>
          </p:nvSpPr>
          <p:spPr>
            <a:xfrm>
              <a:off x="3142146" y="1442308"/>
              <a:ext cx="2443154" cy="108202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9" name="组合 88"/>
          <p:cNvGrpSpPr/>
          <p:nvPr/>
        </p:nvGrpSpPr>
        <p:grpSpPr>
          <a:xfrm>
            <a:off x="206079" y="5401558"/>
            <a:ext cx="7760231" cy="338554"/>
            <a:chOff x="239570" y="1483072"/>
            <a:chExt cx="7899010" cy="352333"/>
          </a:xfrm>
        </p:grpSpPr>
        <p:sp>
          <p:nvSpPr>
            <p:cNvPr id="90" name="星形: 五角 89"/>
            <p:cNvSpPr/>
            <p:nvPr/>
          </p:nvSpPr>
          <p:spPr>
            <a:xfrm>
              <a:off x="239570" y="1545309"/>
              <a:ext cx="256560" cy="256560"/>
            </a:xfrm>
            <a:prstGeom prst="star5">
              <a:avLst>
                <a:gd name="adj" fmla="val 28968"/>
                <a:gd name="hf" fmla="val 105146"/>
                <a:gd name="vf" fmla="val 11055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rgbClr val="42428E"/>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91" name="文本框 90"/>
                <p:cNvSpPr txBox="1"/>
                <p:nvPr/>
              </p:nvSpPr>
              <p:spPr>
                <a:xfrm>
                  <a:off x="484037" y="1483072"/>
                  <a:ext cx="7654543" cy="352333"/>
                </a:xfrm>
                <a:prstGeom prst="rect">
                  <a:avLst/>
                </a:prstGeom>
                <a:noFill/>
              </p:spPr>
              <p:txBody>
                <a:bodyPr wrap="square">
                  <a:spAutoFit/>
                </a:bodyPr>
                <a:lstStyle/>
                <a:p>
                  <a14:m>
                    <m:oMath xmlns:m="http://schemas.openxmlformats.org/officeDocument/2006/math">
                      <m:r>
                        <a:rPr lang="en-US" altLang="zh-CN" sz="1600" b="1" i="1" smtClean="0">
                          <a:solidFill>
                            <a:srgbClr val="42428E"/>
                          </a:solidFill>
                          <a:effectLst>
                            <a:outerShdw blurRad="38100" dist="38100" dir="2700000" algn="tl">
                              <a:srgbClr val="000000">
                                <a:alpha val="43137"/>
                              </a:srgbClr>
                            </a:outerShdw>
                          </a:effectLst>
                          <a:latin typeface="Cambria Math" panose="02040503050406030204" pitchFamily="18" charset="0"/>
                          <a:ea typeface="Verdana" panose="020B0604030504040204" pitchFamily="34" charset="0"/>
                        </a:rPr>
                        <m:t>𝜷</m:t>
                      </m:r>
                    </m:oMath>
                  </a14:m>
                  <a:r>
                    <a:rPr lang="en-US" altLang="zh-CN" sz="1600" b="1" dirty="0">
                      <a:solidFill>
                        <a:srgbClr val="42428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-equilibrium and charge neutrality in neutron star matter:</a:t>
                  </a:r>
                </a:p>
              </p:txBody>
            </p:sp>
          </mc:Choice>
          <mc:Fallback xmlns="">
            <p:sp>
              <p:nvSpPr>
                <p:cNvPr id="91" name="文本框 90"/>
                <p:cNvSpPr txBox="1">
                  <a:spLocks noRot="1" noChangeAspect="1" noMove="1" noResize="1" noEditPoints="1" noAdjustHandles="1" noChangeArrowheads="1" noChangeShapeType="1" noTextEdit="1"/>
                </p:cNvSpPr>
                <p:nvPr/>
              </p:nvSpPr>
              <p:spPr>
                <a:xfrm>
                  <a:off x="484037" y="1483072"/>
                  <a:ext cx="7654543" cy="352333"/>
                </a:xfrm>
                <a:prstGeom prst="rect">
                  <a:avLst/>
                </a:prstGeom>
                <a:blipFill>
                  <a:blip r:embed="rId7"/>
                  <a:stretch>
                    <a:fillRect l="-81" t="-7143" b="-28571"/>
                  </a:stretch>
                </a:blipFill>
              </p:spPr>
              <p:txBody>
                <a:bodyPr/>
                <a:lstStyle/>
                <a:p>
                  <a:r>
                    <a:rPr lang="zh-CN" altLang="en-US">
                      <a:noFill/>
                    </a:rPr>
                    <a:t> </a:t>
                  </a:r>
                </a:p>
              </p:txBody>
            </p:sp>
          </mc:Fallback>
        </mc:AlternateContent>
      </p:grpSp>
      <p:grpSp>
        <p:nvGrpSpPr>
          <p:cNvPr id="92" name="组合 91"/>
          <p:cNvGrpSpPr/>
          <p:nvPr/>
        </p:nvGrpSpPr>
        <p:grpSpPr>
          <a:xfrm>
            <a:off x="3659504" y="5746949"/>
            <a:ext cx="2136176" cy="528380"/>
            <a:chOff x="2504374" y="6043141"/>
            <a:chExt cx="2136176" cy="528380"/>
          </a:xfrm>
        </p:grpSpPr>
        <p:pic>
          <p:nvPicPr>
            <p:cNvPr id="93" name="图片 92"/>
            <p:cNvPicPr>
              <a:picLocks noChangeAspect="1"/>
            </p:cNvPicPr>
            <p:nvPr/>
          </p:nvPicPr>
          <p:blipFill rotWithShape="1">
            <a:blip r:embed="rId8" cstate="print">
              <a:extLst>
                <a:ext uri="{28A0092B-C50C-407E-A947-70E740481C1C}">
                  <a14:useLocalDpi xmlns:a14="http://schemas.microsoft.com/office/drawing/2010/main" val="0"/>
                </a:ext>
              </a:extLst>
            </a:blip>
            <a:srcRect b="49269"/>
            <a:stretch>
              <a:fillRect/>
            </a:stretch>
          </p:blipFill>
          <p:spPr>
            <a:xfrm>
              <a:off x="2618786" y="6043141"/>
              <a:ext cx="2021764" cy="276787"/>
            </a:xfrm>
            <a:prstGeom prst="rect">
              <a:avLst/>
            </a:prstGeom>
          </p:spPr>
        </p:pic>
        <p:pic>
          <p:nvPicPr>
            <p:cNvPr id="94" name="图片 93"/>
            <p:cNvPicPr>
              <a:picLocks noChangeAspect="1"/>
            </p:cNvPicPr>
            <p:nvPr/>
          </p:nvPicPr>
          <p:blipFill rotWithShape="1">
            <a:blip r:embed="rId8" cstate="print">
              <a:extLst>
                <a:ext uri="{28A0092B-C50C-407E-A947-70E740481C1C}">
                  <a14:useLocalDpi xmlns:a14="http://schemas.microsoft.com/office/drawing/2010/main" val="0"/>
                </a:ext>
              </a:extLst>
            </a:blip>
            <a:srcRect l="8991" t="56764" r="19163" b="-2877"/>
            <a:stretch/>
          </p:blipFill>
          <p:spPr>
            <a:xfrm>
              <a:off x="2504374" y="6319928"/>
              <a:ext cx="1452544" cy="251593"/>
            </a:xfrm>
            <a:prstGeom prst="rect">
              <a:avLst/>
            </a:prstGeom>
          </p:spPr>
        </p:pic>
      </p:grpSp>
      <p:pic>
        <p:nvPicPr>
          <p:cNvPr id="98" name="图片 97"/>
          <p:cNvPicPr>
            <a:picLocks noChangeAspect="1"/>
          </p:cNvPicPr>
          <p:nvPr/>
        </p:nvPicPr>
        <p:blipFill rotWithShape="1">
          <a:blip r:embed="rId9" cstate="print">
            <a:extLst>
              <a:ext uri="{28A0092B-C50C-407E-A947-70E740481C1C}">
                <a14:useLocalDpi xmlns:a14="http://schemas.microsoft.com/office/drawing/2010/main" val="0"/>
              </a:ext>
            </a:extLst>
          </a:blip>
          <a:srcRect r="3234"/>
          <a:stretch>
            <a:fillRect/>
          </a:stretch>
        </p:blipFill>
        <p:spPr>
          <a:xfrm>
            <a:off x="7818120" y="29382"/>
            <a:ext cx="1325880" cy="485151"/>
          </a:xfrm>
          <a:prstGeom prst="rect">
            <a:avLst/>
          </a:prstGeom>
        </p:spPr>
      </p:pic>
      <p:cxnSp>
        <p:nvCxnSpPr>
          <p:cNvPr id="99" name="直接连接符 98"/>
          <p:cNvCxnSpPr/>
          <p:nvPr/>
        </p:nvCxnSpPr>
        <p:spPr>
          <a:xfrm>
            <a:off x="0" y="548889"/>
            <a:ext cx="9144000" cy="0"/>
          </a:xfrm>
          <a:prstGeom prst="line">
            <a:avLst/>
          </a:prstGeom>
          <a:ln w="38100">
            <a:solidFill>
              <a:srgbClr val="7F006B"/>
            </a:solidFill>
          </a:ln>
        </p:spPr>
        <p:style>
          <a:lnRef idx="1">
            <a:schemeClr val="accent1"/>
          </a:lnRef>
          <a:fillRef idx="0">
            <a:schemeClr val="accent1"/>
          </a:fillRef>
          <a:effectRef idx="0">
            <a:schemeClr val="accent1"/>
          </a:effectRef>
          <a:fontRef idx="minor">
            <a:schemeClr val="tx1"/>
          </a:fontRef>
        </p:style>
      </p:cxnSp>
      <p:grpSp>
        <p:nvGrpSpPr>
          <p:cNvPr id="2" name="组合 1">
            <a:extLst>
              <a:ext uri="{FF2B5EF4-FFF2-40B4-BE49-F238E27FC236}">
                <a16:creationId xmlns:a16="http://schemas.microsoft.com/office/drawing/2014/main" id="{5F2F45C2-7FE7-4512-8905-AA4B2AC3F6FD}"/>
              </a:ext>
            </a:extLst>
          </p:cNvPr>
          <p:cNvGrpSpPr/>
          <p:nvPr/>
        </p:nvGrpSpPr>
        <p:grpSpPr>
          <a:xfrm>
            <a:off x="213199" y="3546901"/>
            <a:ext cx="7959354" cy="1831401"/>
            <a:chOff x="206079" y="3138859"/>
            <a:chExt cx="7959354" cy="1831401"/>
          </a:xfrm>
        </p:grpSpPr>
        <p:pic>
          <p:nvPicPr>
            <p:cNvPr id="25" name="图片 24"/>
            <p:cNvPicPr>
              <a:picLocks noChangeAspect="1"/>
            </p:cNvPicPr>
            <p:nvPr/>
          </p:nvPicPr>
          <p:blipFill rotWithShape="1">
            <a:blip r:embed="rId10" cstate="print">
              <a:extLst>
                <a:ext uri="{28A0092B-C50C-407E-A947-70E740481C1C}">
                  <a14:useLocalDpi xmlns:a14="http://schemas.microsoft.com/office/drawing/2010/main" val="0"/>
                </a:ext>
              </a:extLst>
            </a:blip>
            <a:srcRect t="3074" b="64629"/>
            <a:stretch>
              <a:fillRect/>
            </a:stretch>
          </p:blipFill>
          <p:spPr>
            <a:xfrm>
              <a:off x="610920" y="3530917"/>
              <a:ext cx="7554513" cy="843151"/>
            </a:xfrm>
            <a:prstGeom prst="rect">
              <a:avLst/>
            </a:prstGeom>
          </p:spPr>
        </p:pic>
        <p:pic>
          <p:nvPicPr>
            <p:cNvPr id="87" name="图片 86"/>
            <p:cNvPicPr>
              <a:picLocks noChangeAspect="1"/>
            </p:cNvPicPr>
            <p:nvPr/>
          </p:nvPicPr>
          <p:blipFill rotWithShape="1">
            <a:blip r:embed="rId11" cstate="print">
              <a:extLst>
                <a:ext uri="{28A0092B-C50C-407E-A947-70E740481C1C}">
                  <a14:useLocalDpi xmlns:a14="http://schemas.microsoft.com/office/drawing/2010/main" val="0"/>
                </a:ext>
              </a:extLst>
            </a:blip>
            <a:srcRect t="74378" r="65156" b="1877"/>
            <a:stretch/>
          </p:blipFill>
          <p:spPr>
            <a:xfrm>
              <a:off x="3652384" y="4390787"/>
              <a:ext cx="2460691" cy="579473"/>
            </a:xfrm>
            <a:prstGeom prst="rect">
              <a:avLst/>
            </a:prstGeom>
          </p:spPr>
        </p:pic>
        <p:grpSp>
          <p:nvGrpSpPr>
            <p:cNvPr id="95" name="组合 94"/>
            <p:cNvGrpSpPr/>
            <p:nvPr/>
          </p:nvGrpSpPr>
          <p:grpSpPr>
            <a:xfrm>
              <a:off x="206079" y="3138859"/>
              <a:ext cx="7686638" cy="338554"/>
              <a:chOff x="239570" y="1483072"/>
              <a:chExt cx="7824100" cy="352333"/>
            </a:xfrm>
          </p:grpSpPr>
          <p:sp>
            <p:nvSpPr>
              <p:cNvPr id="96" name="星形: 五角 95"/>
              <p:cNvSpPr/>
              <p:nvPr/>
            </p:nvSpPr>
            <p:spPr>
              <a:xfrm>
                <a:off x="239570" y="1545309"/>
                <a:ext cx="256560" cy="256560"/>
              </a:xfrm>
              <a:prstGeom prst="star5">
                <a:avLst>
                  <a:gd name="adj" fmla="val 28968"/>
                  <a:gd name="hf" fmla="val 105146"/>
                  <a:gd name="vf" fmla="val 11055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rgbClr val="42428E"/>
                  </a:solidFill>
                  <a:effectLst>
                    <a:outerShdw blurRad="38100" dist="38100" dir="2700000" algn="tl">
                      <a:srgbClr val="000000">
                        <a:alpha val="43137"/>
                      </a:srgbClr>
                    </a:outerShdw>
                  </a:effectLst>
                </a:endParaRPr>
              </a:p>
            </p:txBody>
          </p:sp>
          <p:sp>
            <p:nvSpPr>
              <p:cNvPr id="97" name="文本框 96"/>
              <p:cNvSpPr txBox="1"/>
              <p:nvPr/>
            </p:nvSpPr>
            <p:spPr>
              <a:xfrm>
                <a:off x="484037" y="1483072"/>
                <a:ext cx="7579633" cy="352333"/>
              </a:xfrm>
              <a:prstGeom prst="rect">
                <a:avLst/>
              </a:prstGeom>
              <a:noFill/>
            </p:spPr>
            <p:txBody>
              <a:bodyPr wrap="square">
                <a:spAutoFit/>
              </a:bodyPr>
              <a:lstStyle/>
              <a:p>
                <a:r>
                  <a:rPr lang="en-US" altLang="zh-CN" sz="1600" b="1" dirty="0">
                    <a:solidFill>
                      <a:srgbClr val="42428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The energy density, and pressure of infinite nuclear matter:</a:t>
                </a:r>
              </a:p>
            </p:txBody>
          </p:sp>
        </p:grpSp>
        <p:pic>
          <p:nvPicPr>
            <p:cNvPr id="40" name="图片 39">
              <a:extLst>
                <a:ext uri="{FF2B5EF4-FFF2-40B4-BE49-F238E27FC236}">
                  <a16:creationId xmlns:a16="http://schemas.microsoft.com/office/drawing/2014/main" id="{0EFDC26D-B5EE-4A54-967D-AB23C3B23ED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55637" r="60048" b="27812"/>
            <a:stretch/>
          </p:blipFill>
          <p:spPr>
            <a:xfrm>
              <a:off x="610920" y="4470763"/>
              <a:ext cx="2821300" cy="403891"/>
            </a:xfrm>
            <a:prstGeom prst="rect">
              <a:avLst/>
            </a:prstGeom>
          </p:spPr>
        </p:pic>
        <p:pic>
          <p:nvPicPr>
            <p:cNvPr id="41" name="图片 40">
              <a:extLst>
                <a:ext uri="{FF2B5EF4-FFF2-40B4-BE49-F238E27FC236}">
                  <a16:creationId xmlns:a16="http://schemas.microsoft.com/office/drawing/2014/main" id="{115D3520-44E5-4B43-84D0-3DD5104AF60F}"/>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98638" t="57540" r="-6" b="28354"/>
            <a:stretch/>
          </p:blipFill>
          <p:spPr>
            <a:xfrm>
              <a:off x="3432220" y="4494019"/>
              <a:ext cx="96592" cy="344248"/>
            </a:xfrm>
            <a:prstGeom prst="rect">
              <a:avLst/>
            </a:prstGeom>
          </p:spPr>
        </p:pic>
      </p:grpSp>
      <p:grpSp>
        <p:nvGrpSpPr>
          <p:cNvPr id="3" name="组合 2">
            <a:extLst>
              <a:ext uri="{FF2B5EF4-FFF2-40B4-BE49-F238E27FC236}">
                <a16:creationId xmlns:a16="http://schemas.microsoft.com/office/drawing/2014/main" id="{91BA8599-8E73-479C-856B-5D21E74EB866}"/>
              </a:ext>
            </a:extLst>
          </p:cNvPr>
          <p:cNvGrpSpPr/>
          <p:nvPr/>
        </p:nvGrpSpPr>
        <p:grpSpPr>
          <a:xfrm>
            <a:off x="5231129" y="2652725"/>
            <a:ext cx="3459500" cy="952680"/>
            <a:chOff x="2985378" y="2395758"/>
            <a:chExt cx="3459500" cy="952680"/>
          </a:xfrm>
        </p:grpSpPr>
        <p:pic>
          <p:nvPicPr>
            <p:cNvPr id="19" name="图片 18"/>
            <p:cNvPicPr>
              <a:picLocks noChangeAspect="1"/>
            </p:cNvPicPr>
            <p:nvPr/>
          </p:nvPicPr>
          <p:blipFill rotWithShape="1">
            <a:blip r:embed="rId12" cstate="print">
              <a:extLst>
                <a:ext uri="{28A0092B-C50C-407E-A947-70E740481C1C}">
                  <a14:useLocalDpi xmlns:a14="http://schemas.microsoft.com/office/drawing/2010/main" val="0"/>
                </a:ext>
              </a:extLst>
            </a:blip>
            <a:srcRect l="55313" t="21678" b="-1"/>
            <a:stretch/>
          </p:blipFill>
          <p:spPr>
            <a:xfrm>
              <a:off x="3830310" y="2879599"/>
              <a:ext cx="2614568" cy="468839"/>
            </a:xfrm>
            <a:prstGeom prst="rect">
              <a:avLst/>
            </a:prstGeom>
          </p:spPr>
        </p:pic>
        <p:pic>
          <p:nvPicPr>
            <p:cNvPr id="42" name="图片 41">
              <a:extLst>
                <a:ext uri="{FF2B5EF4-FFF2-40B4-BE49-F238E27FC236}">
                  <a16:creationId xmlns:a16="http://schemas.microsoft.com/office/drawing/2014/main" id="{CB16F19D-DAAC-4EC1-84CD-479A43A9DCA3}"/>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17307" r="43655" b="1729"/>
            <a:stretch/>
          </p:blipFill>
          <p:spPr>
            <a:xfrm>
              <a:off x="2985378" y="2395758"/>
              <a:ext cx="3296632" cy="484646"/>
            </a:xfrm>
            <a:prstGeom prst="rect">
              <a:avLst/>
            </a:prstGeom>
          </p:spPr>
        </p:pic>
      </p:grpSp>
      <p:sp>
        <p:nvSpPr>
          <p:cNvPr id="4" name="箭头: 下 3">
            <a:extLst>
              <a:ext uri="{FF2B5EF4-FFF2-40B4-BE49-F238E27FC236}">
                <a16:creationId xmlns:a16="http://schemas.microsoft.com/office/drawing/2014/main" id="{6856348E-8B66-44FC-8CE8-473378E1BE44}"/>
              </a:ext>
            </a:extLst>
          </p:cNvPr>
          <p:cNvSpPr/>
          <p:nvPr/>
        </p:nvSpPr>
        <p:spPr>
          <a:xfrm rot="2055065">
            <a:off x="3697480" y="1362948"/>
            <a:ext cx="238075" cy="302208"/>
          </a:xfrm>
          <a:prstGeom prst="downArrow">
            <a:avLst/>
          </a:prstGeom>
          <a:solidFill>
            <a:srgbClr val="7F0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箭头: 下 44">
            <a:extLst>
              <a:ext uri="{FF2B5EF4-FFF2-40B4-BE49-F238E27FC236}">
                <a16:creationId xmlns:a16="http://schemas.microsoft.com/office/drawing/2014/main" id="{16F63368-30A1-4FE3-A91D-C3EC38B91B2B}"/>
              </a:ext>
            </a:extLst>
          </p:cNvPr>
          <p:cNvSpPr/>
          <p:nvPr/>
        </p:nvSpPr>
        <p:spPr>
          <a:xfrm rot="8105131">
            <a:off x="5466349" y="1370647"/>
            <a:ext cx="247445" cy="355857"/>
          </a:xfrm>
          <a:prstGeom prst="downArrow">
            <a:avLst/>
          </a:prstGeom>
          <a:solidFill>
            <a:srgbClr val="7F0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箭头: 下 45">
            <a:extLst>
              <a:ext uri="{FF2B5EF4-FFF2-40B4-BE49-F238E27FC236}">
                <a16:creationId xmlns:a16="http://schemas.microsoft.com/office/drawing/2014/main" id="{A643B156-1E35-42D5-B9E8-4445A5B17C9A}"/>
              </a:ext>
            </a:extLst>
          </p:cNvPr>
          <p:cNvSpPr/>
          <p:nvPr/>
        </p:nvSpPr>
        <p:spPr>
          <a:xfrm rot="16200000">
            <a:off x="4661023" y="2152764"/>
            <a:ext cx="247549" cy="386029"/>
          </a:xfrm>
          <a:prstGeom prst="downArrow">
            <a:avLst/>
          </a:prstGeom>
          <a:solidFill>
            <a:srgbClr val="7F0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文本框 47">
            <a:extLst>
              <a:ext uri="{FF2B5EF4-FFF2-40B4-BE49-F238E27FC236}">
                <a16:creationId xmlns:a16="http://schemas.microsoft.com/office/drawing/2014/main" id="{3922C38D-4225-4ECF-8ABB-970B9E4FFD8C}"/>
              </a:ext>
            </a:extLst>
          </p:cNvPr>
          <p:cNvSpPr txBox="1"/>
          <p:nvPr/>
        </p:nvSpPr>
        <p:spPr>
          <a:xfrm>
            <a:off x="3801215" y="1723931"/>
            <a:ext cx="1750071" cy="292388"/>
          </a:xfrm>
          <a:prstGeom prst="rect">
            <a:avLst/>
          </a:prstGeom>
          <a:noFill/>
        </p:spPr>
        <p:txBody>
          <a:bodyPr wrap="square">
            <a:spAutoFit/>
          </a:bodyPr>
          <a:lstStyle/>
          <a:p>
            <a:r>
              <a:rPr lang="en-US" altLang="zh-CN" sz="1300" b="1" dirty="0">
                <a:solidFill>
                  <a:srgbClr val="7F006B"/>
                </a:solidFill>
                <a:latin typeface="Verdana" panose="020B0604030504040204" pitchFamily="34" charset="0"/>
                <a:ea typeface="Verdana" panose="020B0604030504040204" pitchFamily="34" charset="0"/>
              </a:rPr>
              <a:t>Self-consistently</a:t>
            </a:r>
            <a:endParaRPr lang="zh-CN" altLang="en-US" sz="1300" dirty="0">
              <a:solidFill>
                <a:srgbClr val="7F006B"/>
              </a:solidFill>
            </a:endParaRPr>
          </a:p>
        </p:txBody>
      </p:sp>
      <p:pic>
        <p:nvPicPr>
          <p:cNvPr id="10" name="图片 9">
            <a:extLst>
              <a:ext uri="{FF2B5EF4-FFF2-40B4-BE49-F238E27FC236}">
                <a16:creationId xmlns:a16="http://schemas.microsoft.com/office/drawing/2014/main" id="{88A160EB-7BFC-46DD-B5EA-56DA1DB2278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741264" y="5806320"/>
            <a:ext cx="1700480" cy="392712"/>
          </a:xfrm>
          <a:prstGeom prst="rect">
            <a:avLst/>
          </a:prstGeom>
        </p:spPr>
      </p:pic>
      <p:sp>
        <p:nvSpPr>
          <p:cNvPr id="56" name="灯片编号占位符 151">
            <a:extLst>
              <a:ext uri="{FF2B5EF4-FFF2-40B4-BE49-F238E27FC236}">
                <a16:creationId xmlns:a16="http://schemas.microsoft.com/office/drawing/2014/main" id="{D688FA49-4E1C-437C-95D2-6A3621E104CF}"/>
              </a:ext>
            </a:extLst>
          </p:cNvPr>
          <p:cNvSpPr>
            <a:spLocks noGrp="1"/>
          </p:cNvSpPr>
          <p:nvPr>
            <p:ph type="sldNum" sz="quarter" idx="12"/>
          </p:nvPr>
        </p:nvSpPr>
        <p:spPr>
          <a:xfrm>
            <a:off x="8724472" y="6416315"/>
            <a:ext cx="303236" cy="365125"/>
          </a:xfrm>
        </p:spPr>
        <p:txBody>
          <a:bodyPr/>
          <a:lstStyle/>
          <a:p>
            <a:fld id="{565CE74E-AB26-4998-AD42-012C4C1AD076}" type="slidenum">
              <a:rPr lang="zh-CN" altLang="en-US" sz="1400" b="1" smtClean="0">
                <a:latin typeface="Verdana" panose="020B0604030504040204" pitchFamily="34" charset="0"/>
              </a:rPr>
              <a:t>7</a:t>
            </a:fld>
            <a:endParaRPr lang="zh-CN" altLang="en-US" sz="1400" b="1" dirty="0">
              <a:latin typeface="Verdana" panose="020B0604030504040204" pitchFamily="34" charset="0"/>
            </a:endParaRPr>
          </a:p>
        </p:txBody>
      </p:sp>
      <p:cxnSp>
        <p:nvCxnSpPr>
          <p:cNvPr id="57" name="直接连接符 56">
            <a:extLst>
              <a:ext uri="{FF2B5EF4-FFF2-40B4-BE49-F238E27FC236}">
                <a16:creationId xmlns:a16="http://schemas.microsoft.com/office/drawing/2014/main" id="{8C9A7C97-D9C1-4F7E-A360-7E3516503792}"/>
              </a:ext>
            </a:extLst>
          </p:cNvPr>
          <p:cNvCxnSpPr/>
          <p:nvPr/>
        </p:nvCxnSpPr>
        <p:spPr>
          <a:xfrm>
            <a:off x="0" y="6456073"/>
            <a:ext cx="9144000" cy="0"/>
          </a:xfrm>
          <a:prstGeom prst="line">
            <a:avLst/>
          </a:prstGeom>
          <a:ln w="38100">
            <a:solidFill>
              <a:srgbClr val="7F006B"/>
            </a:solidFill>
          </a:ln>
        </p:spPr>
        <p:style>
          <a:lnRef idx="1">
            <a:schemeClr val="accent1"/>
          </a:lnRef>
          <a:fillRef idx="0">
            <a:schemeClr val="accent1"/>
          </a:fillRef>
          <a:effectRef idx="0">
            <a:schemeClr val="accent1"/>
          </a:effectRef>
          <a:fontRef idx="minor">
            <a:schemeClr val="tx1"/>
          </a:fontRef>
        </p:style>
      </p:cxnSp>
      <p:sp>
        <p:nvSpPr>
          <p:cNvPr id="58" name="日期占位符 163">
            <a:extLst>
              <a:ext uri="{FF2B5EF4-FFF2-40B4-BE49-F238E27FC236}">
                <a16:creationId xmlns:a16="http://schemas.microsoft.com/office/drawing/2014/main" id="{F9A4486A-0715-4880-A1C4-A2821ACB064E}"/>
              </a:ext>
            </a:extLst>
          </p:cNvPr>
          <p:cNvSpPr>
            <a:spLocks noGrp="1"/>
          </p:cNvSpPr>
          <p:nvPr>
            <p:ph type="dt" sz="half" idx="10"/>
          </p:nvPr>
        </p:nvSpPr>
        <p:spPr>
          <a:xfrm>
            <a:off x="122973" y="6436194"/>
            <a:ext cx="1616663" cy="365125"/>
          </a:xfrm>
        </p:spPr>
        <p:txBody>
          <a:bodyPr/>
          <a:lstStyle/>
          <a:p>
            <a:fld id="{772684DA-91FE-4AC2-B455-56747F4DA0E1}" type="datetime1">
              <a:rPr lang="zh-CN" altLang="en-US" sz="1600" b="1" smtClean="0">
                <a:solidFill>
                  <a:srgbClr val="7F006B"/>
                </a:solidFill>
                <a:latin typeface="Verdana" panose="020B0604030504040204" pitchFamily="34" charset="0"/>
              </a:rPr>
              <a:t>2023/9/24</a:t>
            </a:fld>
            <a:endParaRPr lang="zh-CN" altLang="en-US" sz="1600" b="1" dirty="0">
              <a:solidFill>
                <a:srgbClr val="7F006B"/>
              </a:solidFill>
              <a:latin typeface="Verdana" panose="020B0604030504040204" pitchFamily="34" charset="0"/>
            </a:endParaRPr>
          </a:p>
        </p:txBody>
      </p:sp>
      <p:sp>
        <p:nvSpPr>
          <p:cNvPr id="59" name="页脚占位符 164">
            <a:extLst>
              <a:ext uri="{FF2B5EF4-FFF2-40B4-BE49-F238E27FC236}">
                <a16:creationId xmlns:a16="http://schemas.microsoft.com/office/drawing/2014/main" id="{F1F5B892-7146-4121-8044-D5E2D3126995}"/>
              </a:ext>
            </a:extLst>
          </p:cNvPr>
          <p:cNvSpPr>
            <a:spLocks noGrp="1"/>
          </p:cNvSpPr>
          <p:nvPr>
            <p:ph type="ftr" sz="quarter" idx="11"/>
          </p:nvPr>
        </p:nvSpPr>
        <p:spPr>
          <a:xfrm>
            <a:off x="3028950" y="6416315"/>
            <a:ext cx="3086100" cy="365125"/>
          </a:xfrm>
        </p:spPr>
        <p:txBody>
          <a:bodyPr/>
          <a:lstStyle/>
          <a:p>
            <a:r>
              <a:rPr lang="en-US" altLang="zh-CN" sz="1600" b="1" dirty="0" err="1">
                <a:solidFill>
                  <a:srgbClr val="7F006B"/>
                </a:solidFill>
                <a:latin typeface="Verdana" panose="020B0604030504040204" pitchFamily="34" charset="0"/>
                <a:ea typeface="Verdana" panose="020B0604030504040204" pitchFamily="34" charset="0"/>
              </a:rPr>
              <a:t>Kaixuan</a:t>
            </a:r>
            <a:r>
              <a:rPr lang="en-US" altLang="zh-CN" sz="1600" b="1" dirty="0">
                <a:solidFill>
                  <a:srgbClr val="7F006B"/>
                </a:solidFill>
                <a:latin typeface="Verdana" panose="020B0604030504040204" pitchFamily="34" charset="0"/>
                <a:ea typeface="Verdana" panose="020B0604030504040204" pitchFamily="34" charset="0"/>
              </a:rPr>
              <a:t> Huang</a:t>
            </a:r>
            <a:endParaRPr lang="zh-CN" altLang="en-US" sz="1600" b="1" dirty="0">
              <a:solidFill>
                <a:srgbClr val="7F006B"/>
              </a:solidFill>
              <a:latin typeface="Verdana" panose="020B0604030504040204" pitchFamily="34" charset="0"/>
            </a:endParaRPr>
          </a:p>
        </p:txBody>
      </p:sp>
      <p:grpSp>
        <p:nvGrpSpPr>
          <p:cNvPr id="64" name="组合 63">
            <a:extLst>
              <a:ext uri="{FF2B5EF4-FFF2-40B4-BE49-F238E27FC236}">
                <a16:creationId xmlns:a16="http://schemas.microsoft.com/office/drawing/2014/main" id="{D6026936-96C4-4838-AA7F-6BAC44680794}"/>
              </a:ext>
            </a:extLst>
          </p:cNvPr>
          <p:cNvGrpSpPr/>
          <p:nvPr/>
        </p:nvGrpSpPr>
        <p:grpSpPr>
          <a:xfrm>
            <a:off x="0" y="114265"/>
            <a:ext cx="3461657" cy="461665"/>
            <a:chOff x="-534863" y="1542682"/>
            <a:chExt cx="3461657" cy="461665"/>
          </a:xfrm>
        </p:grpSpPr>
        <p:grpSp>
          <p:nvGrpSpPr>
            <p:cNvPr id="66" name="组合 65">
              <a:extLst>
                <a:ext uri="{FF2B5EF4-FFF2-40B4-BE49-F238E27FC236}">
                  <a16:creationId xmlns:a16="http://schemas.microsoft.com/office/drawing/2014/main" id="{0EE7C90B-9928-4C13-B3DA-E4B4ADA5D2EF}"/>
                </a:ext>
              </a:extLst>
            </p:cNvPr>
            <p:cNvGrpSpPr/>
            <p:nvPr/>
          </p:nvGrpSpPr>
          <p:grpSpPr>
            <a:xfrm>
              <a:off x="-534863" y="1542682"/>
              <a:ext cx="582905" cy="461665"/>
              <a:chOff x="160808" y="268546"/>
              <a:chExt cx="736192" cy="731858"/>
            </a:xfrm>
          </p:grpSpPr>
          <p:sp>
            <p:nvSpPr>
              <p:cNvPr id="68" name="矩形 67">
                <a:extLst>
                  <a:ext uri="{FF2B5EF4-FFF2-40B4-BE49-F238E27FC236}">
                    <a16:creationId xmlns:a16="http://schemas.microsoft.com/office/drawing/2014/main" id="{73F52343-BFC0-43FC-BF56-D7663A9AA1A7}"/>
                  </a:ext>
                </a:extLst>
              </p:cNvPr>
              <p:cNvSpPr/>
              <p:nvPr/>
            </p:nvSpPr>
            <p:spPr>
              <a:xfrm flipH="1">
                <a:off x="738300" y="283026"/>
                <a:ext cx="158700" cy="674512"/>
              </a:xfrm>
              <a:prstGeom prst="rect">
                <a:avLst/>
              </a:prstGeom>
              <a:solidFill>
                <a:srgbClr val="7F0069">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2000" dirty="0"/>
              </a:p>
            </p:txBody>
          </p:sp>
          <p:grpSp>
            <p:nvGrpSpPr>
              <p:cNvPr id="69" name="组合 68">
                <a:extLst>
                  <a:ext uri="{FF2B5EF4-FFF2-40B4-BE49-F238E27FC236}">
                    <a16:creationId xmlns:a16="http://schemas.microsoft.com/office/drawing/2014/main" id="{7ABE7561-7A05-4BC4-A2CF-350AEF7CB1C2}"/>
                  </a:ext>
                </a:extLst>
              </p:cNvPr>
              <p:cNvGrpSpPr/>
              <p:nvPr/>
            </p:nvGrpSpPr>
            <p:grpSpPr>
              <a:xfrm>
                <a:off x="160808" y="268546"/>
                <a:ext cx="520545" cy="731858"/>
                <a:chOff x="160808" y="268546"/>
                <a:chExt cx="520545" cy="731858"/>
              </a:xfrm>
            </p:grpSpPr>
            <p:sp>
              <p:nvSpPr>
                <p:cNvPr id="71" name="矩形 70">
                  <a:extLst>
                    <a:ext uri="{FF2B5EF4-FFF2-40B4-BE49-F238E27FC236}">
                      <a16:creationId xmlns:a16="http://schemas.microsoft.com/office/drawing/2014/main" id="{D6AC948F-B0E9-4BB0-B73A-BE303C8E83F8}"/>
                    </a:ext>
                  </a:extLst>
                </p:cNvPr>
                <p:cNvSpPr/>
                <p:nvPr/>
              </p:nvSpPr>
              <p:spPr>
                <a:xfrm>
                  <a:off x="160808" y="292942"/>
                  <a:ext cx="520545" cy="683068"/>
                </a:xfrm>
                <a:prstGeom prst="rect">
                  <a:avLst/>
                </a:prstGeom>
                <a:solidFill>
                  <a:srgbClr val="7F0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2000" dirty="0"/>
                </a:p>
              </p:txBody>
            </p:sp>
            <p:sp>
              <p:nvSpPr>
                <p:cNvPr id="72" name="文本框 66">
                  <a:extLst>
                    <a:ext uri="{FF2B5EF4-FFF2-40B4-BE49-F238E27FC236}">
                      <a16:creationId xmlns:a16="http://schemas.microsoft.com/office/drawing/2014/main" id="{4AEA0FC1-7D6B-432E-9302-3C0123A4F180}"/>
                    </a:ext>
                  </a:extLst>
                </p:cNvPr>
                <p:cNvSpPr txBox="1"/>
                <p:nvPr/>
              </p:nvSpPr>
              <p:spPr>
                <a:xfrm>
                  <a:off x="205921" y="268546"/>
                  <a:ext cx="215159" cy="73185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2400" b="1" dirty="0">
                      <a:solidFill>
                        <a:schemeClr val="bg1"/>
                      </a:solidFill>
                      <a:latin typeface="微软雅黑" panose="020B0503020204020204" pitchFamily="34" charset="-122"/>
                      <a:ea typeface="微软雅黑" panose="020B0503020204020204" pitchFamily="34" charset="-122"/>
                    </a:rPr>
                    <a:t>2</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sp>
          <p:nvSpPr>
            <p:cNvPr id="67" name="文本框 160">
              <a:extLst>
                <a:ext uri="{FF2B5EF4-FFF2-40B4-BE49-F238E27FC236}">
                  <a16:creationId xmlns:a16="http://schemas.microsoft.com/office/drawing/2014/main" id="{F4207BF5-A8BB-48BE-9A02-735D47B758E9}"/>
                </a:ext>
              </a:extLst>
            </p:cNvPr>
            <p:cNvSpPr txBox="1"/>
            <p:nvPr/>
          </p:nvSpPr>
          <p:spPr>
            <a:xfrm>
              <a:off x="48042" y="1568063"/>
              <a:ext cx="2878752"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2000" b="1" dirty="0">
                  <a:solidFill>
                    <a:srgbClr val="7F0069"/>
                  </a:solidFill>
                  <a:latin typeface="+mj-ea"/>
                  <a:ea typeface="+mj-ea"/>
                </a:rPr>
                <a:t>DDRMF Model  </a:t>
              </a:r>
            </a:p>
          </p:txBody>
        </p:sp>
      </p:grpSp>
      <p:cxnSp>
        <p:nvCxnSpPr>
          <p:cNvPr id="7" name="直接连接符 6">
            <a:extLst>
              <a:ext uri="{FF2B5EF4-FFF2-40B4-BE49-F238E27FC236}">
                <a16:creationId xmlns:a16="http://schemas.microsoft.com/office/drawing/2014/main" id="{B5A95F33-D6A0-46FB-B062-56E662732891}"/>
              </a:ext>
            </a:extLst>
          </p:cNvPr>
          <p:cNvCxnSpPr/>
          <p:nvPr/>
        </p:nvCxnSpPr>
        <p:spPr>
          <a:xfrm>
            <a:off x="5265193" y="1215109"/>
            <a:ext cx="572185"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55" name="直接连接符 54">
            <a:extLst>
              <a:ext uri="{FF2B5EF4-FFF2-40B4-BE49-F238E27FC236}">
                <a16:creationId xmlns:a16="http://schemas.microsoft.com/office/drawing/2014/main" id="{CF75EE3D-828C-416E-B94D-74EBE36422B5}"/>
              </a:ext>
            </a:extLst>
          </p:cNvPr>
          <p:cNvCxnSpPr/>
          <p:nvPr/>
        </p:nvCxnSpPr>
        <p:spPr>
          <a:xfrm>
            <a:off x="5265193" y="3013224"/>
            <a:ext cx="572185" cy="0"/>
          </a:xfrm>
          <a:prstGeom prst="line">
            <a:avLst/>
          </a:prstGeom>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373199"/>
            <a:ext cx="9144000" cy="553998"/>
            <a:chOff x="1082318" y="405860"/>
            <a:chExt cx="9985301" cy="738663"/>
          </a:xfrm>
        </p:grpSpPr>
        <p:sp>
          <p:nvSpPr>
            <p:cNvPr id="4" name="文本框 73"/>
            <p:cNvSpPr txBox="1"/>
            <p:nvPr/>
          </p:nvSpPr>
          <p:spPr>
            <a:xfrm>
              <a:off x="4993565" y="405860"/>
              <a:ext cx="2162807" cy="73866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zh-CN" sz="3000" b="1" dirty="0">
                  <a:solidFill>
                    <a:srgbClr val="7F0069"/>
                  </a:solidFill>
                  <a:latin typeface="Verdana" panose="020B0604030504040204" pitchFamily="34" charset="0"/>
                  <a:ea typeface="Verdana" panose="020B0604030504040204" pitchFamily="34" charset="0"/>
                </a:rPr>
                <a:t>Outline</a:t>
              </a:r>
              <a:endParaRPr lang="zh-CN" altLang="en-US" sz="3000" b="1" dirty="0">
                <a:solidFill>
                  <a:srgbClr val="7F0069"/>
                </a:solidFill>
                <a:latin typeface="Verdana" panose="020B0604030504040204" pitchFamily="34" charset="0"/>
                <a:ea typeface="微软雅黑" panose="020B0503020204020204" pitchFamily="34" charset="-122"/>
              </a:endParaRPr>
            </a:p>
          </p:txBody>
        </p:sp>
        <p:cxnSp>
          <p:nvCxnSpPr>
            <p:cNvPr id="6" name="直接连接符 5"/>
            <p:cNvCxnSpPr/>
            <p:nvPr/>
          </p:nvCxnSpPr>
          <p:spPr>
            <a:xfrm>
              <a:off x="7002175" y="816889"/>
              <a:ext cx="4065444" cy="0"/>
            </a:xfrm>
            <a:prstGeom prst="line">
              <a:avLst/>
            </a:prstGeom>
            <a:ln w="57150">
              <a:solidFill>
                <a:srgbClr val="7F0069"/>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082318" y="816889"/>
              <a:ext cx="4049594" cy="0"/>
            </a:xfrm>
            <a:prstGeom prst="line">
              <a:avLst/>
            </a:prstGeom>
            <a:ln w="66675">
              <a:solidFill>
                <a:srgbClr val="7F0069"/>
              </a:solidFill>
            </a:ln>
          </p:spPr>
          <p:style>
            <a:lnRef idx="1">
              <a:schemeClr val="accent1"/>
            </a:lnRef>
            <a:fillRef idx="0">
              <a:schemeClr val="accent1"/>
            </a:fillRef>
            <a:effectRef idx="0">
              <a:schemeClr val="accent1"/>
            </a:effectRef>
            <a:fontRef idx="minor">
              <a:schemeClr val="tx1"/>
            </a:fontRef>
          </p:style>
        </p:cxnSp>
      </p:grpSp>
      <p:sp>
        <p:nvSpPr>
          <p:cNvPr id="16" name="灯片编号占位符 151">
            <a:extLst>
              <a:ext uri="{FF2B5EF4-FFF2-40B4-BE49-F238E27FC236}">
                <a16:creationId xmlns:a16="http://schemas.microsoft.com/office/drawing/2014/main" id="{09FE1094-6C9D-4F6F-B7F4-6C6B56ED97BF}"/>
              </a:ext>
            </a:extLst>
          </p:cNvPr>
          <p:cNvSpPr>
            <a:spLocks noGrp="1"/>
          </p:cNvSpPr>
          <p:nvPr>
            <p:ph type="sldNum" sz="quarter" idx="12"/>
          </p:nvPr>
        </p:nvSpPr>
        <p:spPr>
          <a:xfrm>
            <a:off x="8724472" y="6416315"/>
            <a:ext cx="303236" cy="365125"/>
          </a:xfrm>
        </p:spPr>
        <p:txBody>
          <a:bodyPr/>
          <a:lstStyle/>
          <a:p>
            <a:fld id="{565CE74E-AB26-4998-AD42-012C4C1AD076}" type="slidenum">
              <a:rPr lang="zh-CN" altLang="en-US" sz="1400" b="1" smtClean="0">
                <a:latin typeface="Verdana" panose="020B0604030504040204" pitchFamily="34" charset="0"/>
              </a:rPr>
              <a:t>8</a:t>
            </a:fld>
            <a:endParaRPr lang="zh-CN" altLang="en-US" sz="1400" b="1" dirty="0">
              <a:latin typeface="Verdana" panose="020B0604030504040204" pitchFamily="34" charset="0"/>
            </a:endParaRPr>
          </a:p>
        </p:txBody>
      </p:sp>
      <p:cxnSp>
        <p:nvCxnSpPr>
          <p:cNvPr id="17" name="直接连接符 16">
            <a:extLst>
              <a:ext uri="{FF2B5EF4-FFF2-40B4-BE49-F238E27FC236}">
                <a16:creationId xmlns:a16="http://schemas.microsoft.com/office/drawing/2014/main" id="{E41186A8-960C-4533-B223-9B50127FBF53}"/>
              </a:ext>
            </a:extLst>
          </p:cNvPr>
          <p:cNvCxnSpPr/>
          <p:nvPr/>
        </p:nvCxnSpPr>
        <p:spPr>
          <a:xfrm>
            <a:off x="0" y="6456073"/>
            <a:ext cx="9144000" cy="0"/>
          </a:xfrm>
          <a:prstGeom prst="line">
            <a:avLst/>
          </a:prstGeom>
          <a:ln w="38100">
            <a:solidFill>
              <a:srgbClr val="7F006B"/>
            </a:solidFill>
          </a:ln>
        </p:spPr>
        <p:style>
          <a:lnRef idx="1">
            <a:schemeClr val="accent1"/>
          </a:lnRef>
          <a:fillRef idx="0">
            <a:schemeClr val="accent1"/>
          </a:fillRef>
          <a:effectRef idx="0">
            <a:schemeClr val="accent1"/>
          </a:effectRef>
          <a:fontRef idx="minor">
            <a:schemeClr val="tx1"/>
          </a:fontRef>
        </p:style>
      </p:cxnSp>
      <p:sp>
        <p:nvSpPr>
          <p:cNvPr id="18" name="日期占位符 163">
            <a:extLst>
              <a:ext uri="{FF2B5EF4-FFF2-40B4-BE49-F238E27FC236}">
                <a16:creationId xmlns:a16="http://schemas.microsoft.com/office/drawing/2014/main" id="{1B453DCA-18C1-4EED-AEF7-14E6890FED2E}"/>
              </a:ext>
            </a:extLst>
          </p:cNvPr>
          <p:cNvSpPr>
            <a:spLocks noGrp="1"/>
          </p:cNvSpPr>
          <p:nvPr>
            <p:ph type="dt" sz="half" idx="10"/>
          </p:nvPr>
        </p:nvSpPr>
        <p:spPr>
          <a:xfrm>
            <a:off x="122973" y="6436194"/>
            <a:ext cx="1616663" cy="365125"/>
          </a:xfrm>
        </p:spPr>
        <p:txBody>
          <a:bodyPr/>
          <a:lstStyle/>
          <a:p>
            <a:fld id="{772684DA-91FE-4AC2-B455-56747F4DA0E1}" type="datetime1">
              <a:rPr lang="zh-CN" altLang="en-US" sz="1600" b="1" smtClean="0">
                <a:solidFill>
                  <a:srgbClr val="7F006B"/>
                </a:solidFill>
                <a:latin typeface="Verdana" panose="020B0604030504040204" pitchFamily="34" charset="0"/>
              </a:rPr>
              <a:t>2023/9/24</a:t>
            </a:fld>
            <a:endParaRPr lang="zh-CN" altLang="en-US" sz="1600" b="1" dirty="0">
              <a:solidFill>
                <a:srgbClr val="7F006B"/>
              </a:solidFill>
              <a:latin typeface="Verdana" panose="020B0604030504040204" pitchFamily="34" charset="0"/>
            </a:endParaRPr>
          </a:p>
        </p:txBody>
      </p:sp>
      <p:sp>
        <p:nvSpPr>
          <p:cNvPr id="19" name="页脚占位符 164">
            <a:extLst>
              <a:ext uri="{FF2B5EF4-FFF2-40B4-BE49-F238E27FC236}">
                <a16:creationId xmlns:a16="http://schemas.microsoft.com/office/drawing/2014/main" id="{E6D727E9-8557-4E39-BE27-45DF5E26FF73}"/>
              </a:ext>
            </a:extLst>
          </p:cNvPr>
          <p:cNvSpPr>
            <a:spLocks noGrp="1"/>
          </p:cNvSpPr>
          <p:nvPr>
            <p:ph type="ftr" sz="quarter" idx="11"/>
          </p:nvPr>
        </p:nvSpPr>
        <p:spPr>
          <a:xfrm>
            <a:off x="3028950" y="6416315"/>
            <a:ext cx="3086100" cy="365125"/>
          </a:xfrm>
        </p:spPr>
        <p:txBody>
          <a:bodyPr/>
          <a:lstStyle/>
          <a:p>
            <a:r>
              <a:rPr lang="en-US" altLang="zh-CN" sz="1600" b="1" dirty="0" err="1">
                <a:solidFill>
                  <a:srgbClr val="7F006B"/>
                </a:solidFill>
                <a:latin typeface="Verdana" panose="020B0604030504040204" pitchFamily="34" charset="0"/>
                <a:ea typeface="Verdana" panose="020B0604030504040204" pitchFamily="34" charset="0"/>
              </a:rPr>
              <a:t>Kaixuan</a:t>
            </a:r>
            <a:r>
              <a:rPr lang="en-US" altLang="zh-CN" sz="1600" b="1" dirty="0">
                <a:solidFill>
                  <a:srgbClr val="7F006B"/>
                </a:solidFill>
                <a:latin typeface="Verdana" panose="020B0604030504040204" pitchFamily="34" charset="0"/>
                <a:ea typeface="Verdana" panose="020B0604030504040204" pitchFamily="34" charset="0"/>
              </a:rPr>
              <a:t> Huang</a:t>
            </a:r>
            <a:endParaRPr lang="zh-CN" altLang="en-US" sz="1600" b="1" dirty="0">
              <a:solidFill>
                <a:srgbClr val="7F006B"/>
              </a:solidFill>
              <a:latin typeface="Verdana" panose="020B0604030504040204" pitchFamily="34" charset="0"/>
            </a:endParaRPr>
          </a:p>
        </p:txBody>
      </p:sp>
      <p:sp>
        <p:nvSpPr>
          <p:cNvPr id="13" name="文本框 41">
            <a:extLst>
              <a:ext uri="{FF2B5EF4-FFF2-40B4-BE49-F238E27FC236}">
                <a16:creationId xmlns:a16="http://schemas.microsoft.com/office/drawing/2014/main" id="{11BEDEA6-7115-4845-88CF-4A89C6B52901}"/>
              </a:ext>
            </a:extLst>
          </p:cNvPr>
          <p:cNvSpPr txBox="1"/>
          <p:nvPr/>
        </p:nvSpPr>
        <p:spPr>
          <a:xfrm>
            <a:off x="461889" y="1377605"/>
            <a:ext cx="8477532" cy="41027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lnSpc>
                <a:spcPct val="135000"/>
              </a:lnSpc>
              <a:spcBef>
                <a:spcPts val="2000"/>
              </a:spcBef>
              <a:buFont typeface="Wingdings" panose="05000000000000000000" pitchFamily="2" charset="2"/>
              <a:buChar char="p"/>
            </a:pPr>
            <a:r>
              <a:rPr lang="en-US" altLang="zh-CN" sz="2200" b="1" dirty="0">
                <a:solidFill>
                  <a:schemeClr val="tx1">
                    <a:lumMod val="50000"/>
                    <a:lumOff val="50000"/>
                  </a:schemeClr>
                </a:solidFill>
                <a:latin typeface="Verdana" panose="020B0604030504040204" pitchFamily="34" charset="0"/>
                <a:ea typeface="Verdana" panose="020B0604030504040204" pitchFamily="34" charset="0"/>
              </a:rPr>
              <a:t>Introduction</a:t>
            </a:r>
          </a:p>
          <a:p>
            <a:pPr marL="342900" indent="-342900" algn="just">
              <a:lnSpc>
                <a:spcPct val="135000"/>
              </a:lnSpc>
              <a:spcBef>
                <a:spcPts val="2000"/>
              </a:spcBef>
              <a:buFont typeface="Wingdings" panose="05000000000000000000" pitchFamily="2" charset="2"/>
              <a:buChar char="p"/>
            </a:pPr>
            <a:r>
              <a:rPr lang="en-US" altLang="zh-CN" sz="2200" b="1" dirty="0">
                <a:solidFill>
                  <a:schemeClr val="tx1">
                    <a:lumMod val="50000"/>
                    <a:lumOff val="50000"/>
                  </a:schemeClr>
                </a:solidFill>
                <a:latin typeface="Verdana" panose="020B0604030504040204" pitchFamily="34" charset="0"/>
                <a:ea typeface="Verdana" panose="020B0604030504040204" pitchFamily="34" charset="0"/>
                <a:cs typeface="Times New Roman" panose="02020603050405020304" pitchFamily="18" charset="0"/>
              </a:rPr>
              <a:t>Density-dependent relativistic mean-field model </a:t>
            </a:r>
          </a:p>
          <a:p>
            <a:pPr marL="342900" indent="-342900" algn="just">
              <a:lnSpc>
                <a:spcPct val="135000"/>
              </a:lnSpc>
              <a:spcBef>
                <a:spcPts val="2000"/>
              </a:spcBef>
              <a:buFont typeface="Wingdings" panose="05000000000000000000" pitchFamily="2" charset="2"/>
              <a:buChar char="p"/>
            </a:pPr>
            <a:r>
              <a:rPr lang="en-US" altLang="zh-CN" sz="2400" b="1" dirty="0">
                <a:solidFill>
                  <a:srgbClr val="7E006A"/>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Times New Roman" panose="02020603050405020304" pitchFamily="18" charset="0"/>
              </a:rPr>
              <a:t>Massive neutron star from DDRMF model</a:t>
            </a:r>
          </a:p>
          <a:p>
            <a:pPr marL="342900" indent="-342900" algn="just">
              <a:lnSpc>
                <a:spcPct val="135000"/>
              </a:lnSpc>
              <a:spcBef>
                <a:spcPts val="2000"/>
              </a:spcBef>
              <a:buFont typeface="Wingdings" panose="05000000000000000000" pitchFamily="2" charset="2"/>
              <a:buChar char="p"/>
            </a:pPr>
            <a:r>
              <a:rPr lang="en-US" altLang="zh-CN" sz="2200" b="1" dirty="0" err="1">
                <a:solidFill>
                  <a:schemeClr val="tx1">
                    <a:lumMod val="50000"/>
                    <a:lumOff val="50000"/>
                  </a:schemeClr>
                </a:solidFill>
                <a:latin typeface="Verdana" panose="020B0604030504040204" pitchFamily="34" charset="0"/>
                <a:ea typeface="Verdana" panose="020B0604030504040204" pitchFamily="34" charset="0"/>
                <a:cs typeface="Times New Roman" panose="02020603050405020304" pitchFamily="18" charset="0"/>
              </a:rPr>
              <a:t>Hyperonic</a:t>
            </a:r>
            <a:r>
              <a:rPr lang="en-US" altLang="zh-CN" sz="2200" b="1" dirty="0">
                <a:solidFill>
                  <a:schemeClr val="tx1">
                    <a:lumMod val="50000"/>
                    <a:lumOff val="50000"/>
                  </a:schemeClr>
                </a:solidFill>
                <a:latin typeface="Verdana" panose="020B0604030504040204" pitchFamily="34" charset="0"/>
                <a:ea typeface="Verdana" panose="020B0604030504040204" pitchFamily="34" charset="0"/>
                <a:cs typeface="Times New Roman" panose="02020603050405020304" pitchFamily="18" charset="0"/>
              </a:rPr>
              <a:t> star from RMF model</a:t>
            </a:r>
          </a:p>
          <a:p>
            <a:pPr marL="342900" indent="-342900" algn="just">
              <a:lnSpc>
                <a:spcPct val="135000"/>
              </a:lnSpc>
              <a:spcBef>
                <a:spcPts val="2000"/>
              </a:spcBef>
              <a:buFont typeface="Wingdings" panose="05000000000000000000" pitchFamily="2" charset="2"/>
              <a:buChar char="p"/>
            </a:pPr>
            <a:r>
              <a:rPr lang="en-US" altLang="zh-CN" sz="2200" b="1" dirty="0">
                <a:solidFill>
                  <a:schemeClr val="tx1">
                    <a:lumMod val="50000"/>
                    <a:lumOff val="50000"/>
                  </a:schemeClr>
                </a:solidFill>
                <a:latin typeface="Verdana" panose="020B0604030504040204" pitchFamily="34" charset="0"/>
                <a:ea typeface="Verdana" panose="020B0604030504040204" pitchFamily="34" charset="0"/>
                <a:cs typeface="Times New Roman" panose="02020603050405020304" pitchFamily="18" charset="0"/>
              </a:rPr>
              <a:t>Light neutron star from </a:t>
            </a:r>
            <a:r>
              <a:rPr lang="en-US" altLang="zh-CN" sz="2200" b="1" dirty="0">
                <a:solidFill>
                  <a:schemeClr val="tx1">
                    <a:lumMod val="50000"/>
                    <a:lumOff val="50000"/>
                  </a:schemeClr>
                </a:solidFill>
                <a:latin typeface="Verdana" panose="020B0604030504040204" pitchFamily="34" charset="0"/>
                <a:ea typeface="Verdana" panose="020B0604030504040204" pitchFamily="34" charset="0"/>
              </a:rPr>
              <a:t>DDRMF model  </a:t>
            </a:r>
          </a:p>
          <a:p>
            <a:pPr marL="342900" indent="-342900" algn="just">
              <a:lnSpc>
                <a:spcPct val="135000"/>
              </a:lnSpc>
              <a:spcBef>
                <a:spcPts val="2000"/>
              </a:spcBef>
              <a:buFont typeface="Wingdings" panose="05000000000000000000" pitchFamily="2" charset="2"/>
              <a:buChar char="p"/>
            </a:pPr>
            <a:r>
              <a:rPr lang="en-US" altLang="zh-CN" sz="2200" b="1" dirty="0">
                <a:solidFill>
                  <a:schemeClr val="tx1">
                    <a:lumMod val="50000"/>
                    <a:lumOff val="50000"/>
                  </a:schemeClr>
                </a:solidFill>
                <a:latin typeface="Verdana" panose="020B0604030504040204" pitchFamily="34" charset="0"/>
                <a:ea typeface="Verdana" panose="020B0604030504040204" pitchFamily="34" charset="0"/>
                <a:cs typeface="Times New Roman" panose="02020603050405020304" pitchFamily="18" charset="0"/>
              </a:rPr>
              <a:t>Summary  </a:t>
            </a:r>
          </a:p>
        </p:txBody>
      </p:sp>
    </p:spTree>
    <p:extLst>
      <p:ext uri="{BB962C8B-B14F-4D97-AF65-F5344CB8AC3E}">
        <p14:creationId xmlns:p14="http://schemas.microsoft.com/office/powerpoint/2010/main" val="141696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0" y="114265"/>
            <a:ext cx="582905" cy="461665"/>
            <a:chOff x="160808" y="268546"/>
            <a:chExt cx="736192" cy="731858"/>
          </a:xfrm>
        </p:grpSpPr>
        <p:sp>
          <p:nvSpPr>
            <p:cNvPr id="34" name="矩形 33"/>
            <p:cNvSpPr/>
            <p:nvPr/>
          </p:nvSpPr>
          <p:spPr>
            <a:xfrm flipH="1">
              <a:off x="738300" y="283026"/>
              <a:ext cx="158700" cy="674512"/>
            </a:xfrm>
            <a:prstGeom prst="rect">
              <a:avLst/>
            </a:prstGeom>
            <a:solidFill>
              <a:srgbClr val="7F0069">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2000" dirty="0"/>
            </a:p>
          </p:txBody>
        </p:sp>
        <p:grpSp>
          <p:nvGrpSpPr>
            <p:cNvPr id="35" name="组合 34"/>
            <p:cNvGrpSpPr/>
            <p:nvPr/>
          </p:nvGrpSpPr>
          <p:grpSpPr>
            <a:xfrm>
              <a:off x="160808" y="268546"/>
              <a:ext cx="520545" cy="731858"/>
              <a:chOff x="160808" y="268546"/>
              <a:chExt cx="520545" cy="731858"/>
            </a:xfrm>
          </p:grpSpPr>
          <p:sp>
            <p:nvSpPr>
              <p:cNvPr id="36" name="矩形 35"/>
              <p:cNvSpPr/>
              <p:nvPr/>
            </p:nvSpPr>
            <p:spPr>
              <a:xfrm>
                <a:off x="160808" y="292942"/>
                <a:ext cx="520545" cy="683068"/>
              </a:xfrm>
              <a:prstGeom prst="rect">
                <a:avLst/>
              </a:prstGeom>
              <a:solidFill>
                <a:srgbClr val="7F0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2000" dirty="0"/>
              </a:p>
            </p:txBody>
          </p:sp>
          <p:sp>
            <p:nvSpPr>
              <p:cNvPr id="37" name="文本框 66"/>
              <p:cNvSpPr txBox="1"/>
              <p:nvPr/>
            </p:nvSpPr>
            <p:spPr>
              <a:xfrm>
                <a:off x="205921" y="268546"/>
                <a:ext cx="215159" cy="73185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2400" b="1" dirty="0">
                    <a:solidFill>
                      <a:schemeClr val="bg1"/>
                    </a:solidFill>
                    <a:latin typeface="微软雅黑" panose="020B0503020204020204" pitchFamily="34" charset="-122"/>
                    <a:ea typeface="微软雅黑" panose="020B0503020204020204" pitchFamily="34" charset="-122"/>
                  </a:rPr>
                  <a:t>3</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sp>
        <p:nvSpPr>
          <p:cNvPr id="2" name="AutoShape 2"/>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8" name="文本框 63"/>
          <p:cNvSpPr txBox="1"/>
          <p:nvPr/>
        </p:nvSpPr>
        <p:spPr>
          <a:xfrm>
            <a:off x="743199" y="1084424"/>
            <a:ext cx="1275720" cy="2554545"/>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en-US">
                <a:solidFill>
                  <a:schemeClr val="dk1"/>
                </a:solidFill>
              </a:defRPr>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just"/>
            <a:r>
              <a:rPr lang="en-US" altLang="zh-CN" sz="2000" b="1" dirty="0">
                <a:solidFill>
                  <a:srgbClr val="FF0000"/>
                </a:solidFill>
                <a:cs typeface="Times New Roman" panose="02020603050405020304" pitchFamily="18" charset="0"/>
              </a:rPr>
              <a:t>DD2</a:t>
            </a:r>
          </a:p>
          <a:p>
            <a:pPr algn="just"/>
            <a:r>
              <a:rPr lang="en-US" altLang="zh-CN" sz="2000" b="1" dirty="0">
                <a:solidFill>
                  <a:srgbClr val="FF0000"/>
                </a:solidFill>
                <a:cs typeface="Times New Roman" panose="02020603050405020304" pitchFamily="18" charset="0"/>
              </a:rPr>
              <a:t>DD-ME1</a:t>
            </a:r>
          </a:p>
          <a:p>
            <a:pPr algn="just"/>
            <a:r>
              <a:rPr lang="en-US" altLang="zh-CN" sz="2000" b="1" dirty="0">
                <a:solidFill>
                  <a:srgbClr val="FF0000"/>
                </a:solidFill>
                <a:cs typeface="Times New Roman" panose="02020603050405020304" pitchFamily="18" charset="0"/>
              </a:rPr>
              <a:t>DD-ME2</a:t>
            </a:r>
          </a:p>
          <a:p>
            <a:pPr algn="just"/>
            <a:r>
              <a:rPr lang="en-US" altLang="zh-CN" sz="2000" b="1" dirty="0">
                <a:solidFill>
                  <a:srgbClr val="FF0000"/>
                </a:solidFill>
                <a:cs typeface="Times New Roman" panose="02020603050405020304" pitchFamily="18" charset="0"/>
              </a:rPr>
              <a:t>DD-MEX</a:t>
            </a:r>
          </a:p>
          <a:p>
            <a:pPr algn="just"/>
            <a:r>
              <a:rPr lang="en-US" altLang="zh-CN" sz="2000" b="1" dirty="0">
                <a:solidFill>
                  <a:srgbClr val="FF0000"/>
                </a:solidFill>
                <a:cs typeface="Times New Roman" panose="02020603050405020304" pitchFamily="18" charset="0"/>
              </a:rPr>
              <a:t>DD-LZ1</a:t>
            </a:r>
          </a:p>
          <a:p>
            <a:pPr algn="just"/>
            <a:r>
              <a:rPr lang="en-US" altLang="zh-CN" sz="2000" b="1" dirty="0">
                <a:solidFill>
                  <a:srgbClr val="2970FF"/>
                </a:solidFill>
                <a:cs typeface="Times New Roman" panose="02020603050405020304" pitchFamily="18" charset="0"/>
              </a:rPr>
              <a:t>DDV</a:t>
            </a:r>
          </a:p>
          <a:p>
            <a:pPr algn="just"/>
            <a:r>
              <a:rPr lang="en-US" altLang="zh-CN" sz="2000" b="1" dirty="0">
                <a:solidFill>
                  <a:srgbClr val="2970FF"/>
                </a:solidFill>
                <a:cs typeface="Times New Roman" panose="02020603050405020304" pitchFamily="18" charset="0"/>
              </a:rPr>
              <a:t>DDVT</a:t>
            </a:r>
          </a:p>
          <a:p>
            <a:pPr algn="just"/>
            <a:r>
              <a:rPr lang="en-US" altLang="zh-CN" sz="2000" b="1" dirty="0">
                <a:solidFill>
                  <a:srgbClr val="2970FF"/>
                </a:solidFill>
                <a:cs typeface="Times New Roman" panose="02020603050405020304" pitchFamily="18" charset="0"/>
              </a:rPr>
              <a:t>DDVTD</a:t>
            </a:r>
            <a:endParaRPr lang="zh-CN" altLang="en-US" sz="2000" b="1" dirty="0">
              <a:solidFill>
                <a:srgbClr val="2970FF"/>
              </a:solidFill>
              <a:cs typeface="Times New Roman" panose="02020603050405020304" pitchFamily="18" charset="0"/>
            </a:endParaRPr>
          </a:p>
        </p:txBody>
      </p:sp>
      <p:grpSp>
        <p:nvGrpSpPr>
          <p:cNvPr id="19" name="组合 18"/>
          <p:cNvGrpSpPr/>
          <p:nvPr/>
        </p:nvGrpSpPr>
        <p:grpSpPr>
          <a:xfrm>
            <a:off x="120899" y="556510"/>
            <a:ext cx="6471493" cy="338554"/>
            <a:chOff x="239570" y="1483072"/>
            <a:chExt cx="6587225" cy="352333"/>
          </a:xfrm>
        </p:grpSpPr>
        <p:sp>
          <p:nvSpPr>
            <p:cNvPr id="20" name="星形: 五角 19"/>
            <p:cNvSpPr/>
            <p:nvPr/>
          </p:nvSpPr>
          <p:spPr>
            <a:xfrm>
              <a:off x="239570" y="1545309"/>
              <a:ext cx="256560" cy="256560"/>
            </a:xfrm>
            <a:prstGeom prst="star5">
              <a:avLst>
                <a:gd name="adj" fmla="val 28968"/>
                <a:gd name="hf" fmla="val 105146"/>
                <a:gd name="vf" fmla="val 11055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42428E"/>
                </a:solidFill>
                <a:effectLst>
                  <a:outerShdw blurRad="38100" dist="38100" dir="2700000" algn="tl">
                    <a:srgbClr val="000000">
                      <a:alpha val="43137"/>
                    </a:srgbClr>
                  </a:outerShdw>
                </a:effectLst>
              </a:endParaRPr>
            </a:p>
          </p:txBody>
        </p:sp>
        <p:sp>
          <p:nvSpPr>
            <p:cNvPr id="21" name="文本框 20"/>
            <p:cNvSpPr txBox="1"/>
            <p:nvPr/>
          </p:nvSpPr>
          <p:spPr>
            <a:xfrm>
              <a:off x="484038" y="1483072"/>
              <a:ext cx="6342757" cy="352333"/>
            </a:xfrm>
            <a:prstGeom prst="rect">
              <a:avLst/>
            </a:prstGeom>
            <a:noFill/>
          </p:spPr>
          <p:txBody>
            <a:bodyPr wrap="square">
              <a:spAutoFit/>
            </a:bodyPr>
            <a:lstStyle/>
            <a:p>
              <a:r>
                <a:rPr lang="en-US" altLang="zh-CN" sz="1600" b="1" dirty="0">
                  <a:solidFill>
                    <a:srgbClr val="42428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Parameters of different DDRMF models:</a:t>
              </a:r>
            </a:p>
          </p:txBody>
        </p:sp>
      </p:grpSp>
      <p:sp>
        <p:nvSpPr>
          <p:cNvPr id="22" name="文本框 50"/>
          <p:cNvSpPr txBox="1"/>
          <p:nvPr/>
        </p:nvSpPr>
        <p:spPr>
          <a:xfrm>
            <a:off x="5103583" y="538215"/>
            <a:ext cx="4091872" cy="461665"/>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altLang="zh-CN" sz="1200" b="1" dirty="0">
                <a:solidFill>
                  <a:srgbClr val="C00000"/>
                </a:solidFill>
                <a:latin typeface="Times New Roman" panose="02020603050405020304" pitchFamily="18" charset="0"/>
                <a:cs typeface="Times New Roman" panose="02020603050405020304" pitchFamily="18" charset="0"/>
              </a:rPr>
              <a:t>K. X. Huang,  </a:t>
            </a:r>
            <a:r>
              <a:rPr lang="en-US" altLang="zh-CN" sz="1200" b="1" dirty="0">
                <a:solidFill>
                  <a:srgbClr val="0000FF"/>
                </a:solidFill>
                <a:latin typeface="Times New Roman" panose="02020603050405020304" pitchFamily="18" charset="0"/>
                <a:cs typeface="Times New Roman" panose="02020603050405020304" pitchFamily="18" charset="0"/>
              </a:rPr>
              <a:t>J. N. Hu,  Y. Zhang </a:t>
            </a:r>
            <a:r>
              <a:rPr lang="nn-NO" altLang="zh-CN" sz="1200" b="1" dirty="0">
                <a:solidFill>
                  <a:srgbClr val="0000FF"/>
                </a:solidFill>
                <a:latin typeface="Times New Roman" panose="02020603050405020304" pitchFamily="18" charset="0"/>
                <a:cs typeface="Times New Roman" panose="02020603050405020304" pitchFamily="18" charset="0"/>
              </a:rPr>
              <a:t>&amp; H. Shen, Astrophys. J. 904, 39 (2020)</a:t>
            </a:r>
            <a:endParaRPr lang="zh-CN" altLang="en-US" sz="1200" b="1" dirty="0">
              <a:solidFill>
                <a:srgbClr val="0000FF"/>
              </a:solidFill>
              <a:latin typeface="Times New Roman" panose="02020603050405020304" pitchFamily="18" charset="0"/>
              <a:cs typeface="Times New Roman" panose="02020603050405020304" pitchFamily="18" charset="0"/>
            </a:endParaRPr>
          </a:p>
        </p:txBody>
      </p:sp>
      <p:grpSp>
        <p:nvGrpSpPr>
          <p:cNvPr id="51" name="组合 50"/>
          <p:cNvGrpSpPr/>
          <p:nvPr/>
        </p:nvGrpSpPr>
        <p:grpSpPr>
          <a:xfrm>
            <a:off x="143120" y="3675754"/>
            <a:ext cx="8356504" cy="338554"/>
            <a:chOff x="251661" y="1422273"/>
            <a:chExt cx="8505947" cy="352333"/>
          </a:xfrm>
        </p:grpSpPr>
        <p:sp>
          <p:nvSpPr>
            <p:cNvPr id="52" name="星形: 五角 51"/>
            <p:cNvSpPr/>
            <p:nvPr/>
          </p:nvSpPr>
          <p:spPr>
            <a:xfrm>
              <a:off x="251661" y="1457712"/>
              <a:ext cx="256560" cy="256560"/>
            </a:xfrm>
            <a:prstGeom prst="star5">
              <a:avLst>
                <a:gd name="adj" fmla="val 28968"/>
                <a:gd name="hf" fmla="val 105146"/>
                <a:gd name="vf" fmla="val 11055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42428E"/>
                </a:solidFill>
                <a:effectLst>
                  <a:outerShdw blurRad="38100" dist="38100" dir="2700000" algn="tl">
                    <a:srgbClr val="000000">
                      <a:alpha val="43137"/>
                    </a:srgbClr>
                  </a:outerShdw>
                </a:effectLst>
              </a:endParaRPr>
            </a:p>
          </p:txBody>
        </p:sp>
        <p:sp>
          <p:nvSpPr>
            <p:cNvPr id="53" name="文本框 52"/>
            <p:cNvSpPr txBox="1"/>
            <p:nvPr/>
          </p:nvSpPr>
          <p:spPr>
            <a:xfrm>
              <a:off x="496130" y="1422273"/>
              <a:ext cx="8261478" cy="352333"/>
            </a:xfrm>
            <a:prstGeom prst="rect">
              <a:avLst/>
            </a:prstGeom>
            <a:noFill/>
          </p:spPr>
          <p:txBody>
            <a:bodyPr wrap="square">
              <a:spAutoFit/>
            </a:bodyPr>
            <a:lstStyle/>
            <a:p>
              <a:r>
                <a:rPr lang="en-US" altLang="zh-CN" sz="1600" b="1" dirty="0">
                  <a:solidFill>
                    <a:srgbClr val="42428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The density-dependent behaviors of the meson-nucleon couplings:</a:t>
              </a:r>
            </a:p>
          </p:txBody>
        </p:sp>
      </p:grpSp>
      <p:sp>
        <p:nvSpPr>
          <p:cNvPr id="55" name="文本框 160"/>
          <p:cNvSpPr txBox="1"/>
          <p:nvPr/>
        </p:nvSpPr>
        <p:spPr>
          <a:xfrm>
            <a:off x="582905" y="131944"/>
            <a:ext cx="563508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2000" b="1" dirty="0">
                <a:solidFill>
                  <a:srgbClr val="7F0069"/>
                </a:solidFill>
                <a:latin typeface="+mj-ea"/>
                <a:ea typeface="+mj-ea"/>
              </a:rPr>
              <a:t>Massive neutron star from DDRMF model</a:t>
            </a:r>
          </a:p>
        </p:txBody>
      </p:sp>
      <p:pic>
        <p:nvPicPr>
          <p:cNvPr id="58" name="图片 57"/>
          <p:cNvPicPr>
            <a:picLocks noChangeAspect="1"/>
          </p:cNvPicPr>
          <p:nvPr/>
        </p:nvPicPr>
        <p:blipFill rotWithShape="1">
          <a:blip r:embed="rId3" cstate="print">
            <a:extLst>
              <a:ext uri="{28A0092B-C50C-407E-A947-70E740481C1C}">
                <a14:useLocalDpi xmlns:a14="http://schemas.microsoft.com/office/drawing/2010/main" val="0"/>
              </a:ext>
            </a:extLst>
          </a:blip>
          <a:srcRect r="3234"/>
          <a:stretch>
            <a:fillRect/>
          </a:stretch>
        </p:blipFill>
        <p:spPr>
          <a:xfrm>
            <a:off x="7818120" y="29382"/>
            <a:ext cx="1325880" cy="485151"/>
          </a:xfrm>
          <a:prstGeom prst="rect">
            <a:avLst/>
          </a:prstGeom>
        </p:spPr>
      </p:pic>
      <p:cxnSp>
        <p:nvCxnSpPr>
          <p:cNvPr id="59" name="直接连接符 58"/>
          <p:cNvCxnSpPr/>
          <p:nvPr/>
        </p:nvCxnSpPr>
        <p:spPr>
          <a:xfrm>
            <a:off x="0" y="548889"/>
            <a:ext cx="9144000" cy="0"/>
          </a:xfrm>
          <a:prstGeom prst="line">
            <a:avLst/>
          </a:prstGeom>
          <a:ln w="38100">
            <a:solidFill>
              <a:srgbClr val="7F006B"/>
            </a:solidFill>
          </a:ln>
        </p:spPr>
        <p:style>
          <a:lnRef idx="1">
            <a:schemeClr val="accent1"/>
          </a:lnRef>
          <a:fillRef idx="0">
            <a:schemeClr val="accent1"/>
          </a:fillRef>
          <a:effectRef idx="0">
            <a:schemeClr val="accent1"/>
          </a:effectRef>
          <a:fontRef idx="minor">
            <a:schemeClr val="tx1"/>
          </a:fontRef>
        </p:style>
      </p:cxnSp>
      <p:grpSp>
        <p:nvGrpSpPr>
          <p:cNvPr id="11" name="组合 10">
            <a:extLst>
              <a:ext uri="{FF2B5EF4-FFF2-40B4-BE49-F238E27FC236}">
                <a16:creationId xmlns:a16="http://schemas.microsoft.com/office/drawing/2014/main" id="{E46A5FA2-7757-4BD1-9937-98931D8685C1}"/>
              </a:ext>
            </a:extLst>
          </p:cNvPr>
          <p:cNvGrpSpPr/>
          <p:nvPr/>
        </p:nvGrpSpPr>
        <p:grpSpPr>
          <a:xfrm>
            <a:off x="905931" y="3982628"/>
            <a:ext cx="7636938" cy="2117674"/>
            <a:chOff x="865444" y="4009102"/>
            <a:chExt cx="7895262" cy="2189306"/>
          </a:xfrm>
        </p:grpSpPr>
        <p:grpSp>
          <p:nvGrpSpPr>
            <p:cNvPr id="4" name="组合 3"/>
            <p:cNvGrpSpPr/>
            <p:nvPr/>
          </p:nvGrpSpPr>
          <p:grpSpPr>
            <a:xfrm>
              <a:off x="865444" y="4009102"/>
              <a:ext cx="7895262" cy="2189306"/>
              <a:chOff x="-346712" y="4091743"/>
              <a:chExt cx="9837424" cy="2766257"/>
            </a:xfrm>
          </p:grpSpPr>
          <p:pic>
            <p:nvPicPr>
              <p:cNvPr id="41" name="图片 40"/>
              <p:cNvPicPr>
                <a:picLocks noChangeAspect="1"/>
              </p:cNvPicPr>
              <p:nvPr/>
            </p:nvPicPr>
            <p:blipFill rotWithShape="1">
              <a:blip r:embed="rId4">
                <a:extLst>
                  <a:ext uri="{28A0092B-C50C-407E-A947-70E740481C1C}">
                    <a14:useLocalDpi xmlns:a14="http://schemas.microsoft.com/office/drawing/2010/main" val="0"/>
                  </a:ext>
                </a:extLst>
              </a:blip>
              <a:srcRect b="11178"/>
              <a:stretch>
                <a:fillRect/>
              </a:stretch>
            </p:blipFill>
            <p:spPr>
              <a:xfrm>
                <a:off x="-346712" y="4091743"/>
                <a:ext cx="9837424" cy="2766257"/>
              </a:xfrm>
              <a:prstGeom prst="rect">
                <a:avLst/>
              </a:prstGeom>
            </p:spPr>
          </p:pic>
          <p:sp>
            <p:nvSpPr>
              <p:cNvPr id="42" name="椭圆 41"/>
              <p:cNvSpPr/>
              <p:nvPr/>
            </p:nvSpPr>
            <p:spPr>
              <a:xfrm>
                <a:off x="404920" y="6074101"/>
                <a:ext cx="448022" cy="220630"/>
              </a:xfrm>
              <a:prstGeom prst="ellipse">
                <a:avLst/>
              </a:prstGeom>
              <a:no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43" name="椭圆 42"/>
              <p:cNvSpPr/>
              <p:nvPr/>
            </p:nvSpPr>
            <p:spPr>
              <a:xfrm>
                <a:off x="1775628" y="4547537"/>
                <a:ext cx="949920" cy="394329"/>
              </a:xfrm>
              <a:prstGeom prst="ellipse">
                <a:avLst/>
              </a:prstGeom>
              <a:no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44" name="椭圆 43"/>
              <p:cNvSpPr/>
              <p:nvPr/>
            </p:nvSpPr>
            <p:spPr>
              <a:xfrm>
                <a:off x="4819867" y="5588153"/>
                <a:ext cx="1007124" cy="32924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p>
            </p:txBody>
          </p:sp>
          <p:cxnSp>
            <p:nvCxnSpPr>
              <p:cNvPr id="45" name="直接箭头连接符 44"/>
              <p:cNvCxnSpPr>
                <a:cxnSpLocks/>
              </p:cNvCxnSpPr>
              <p:nvPr/>
            </p:nvCxnSpPr>
            <p:spPr>
              <a:xfrm flipV="1">
                <a:off x="648150" y="5264335"/>
                <a:ext cx="310960" cy="171981"/>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6" name="文本框 23"/>
              <p:cNvSpPr txBox="1"/>
              <p:nvPr/>
            </p:nvSpPr>
            <p:spPr>
              <a:xfrm>
                <a:off x="598195" y="4974682"/>
                <a:ext cx="1349863" cy="36183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1200" b="1" dirty="0">
                    <a:solidFill>
                      <a:srgbClr val="FF0000"/>
                    </a:solidFill>
                    <a:latin typeface="Verdana" panose="020B0604030504040204" pitchFamily="34" charset="0"/>
                    <a:ea typeface="Verdana" panose="020B0604030504040204" pitchFamily="34" charset="0"/>
                    <a:cs typeface="Times New Roman" panose="02020603050405020304" pitchFamily="18" charset="0"/>
                  </a:rPr>
                  <a:t>Stronger</a:t>
                </a:r>
                <a:endParaRPr lang="zh-CN" altLang="en-US" sz="1200" b="1" dirty="0">
                  <a:solidFill>
                    <a:srgbClr val="FF0000"/>
                  </a:solidFill>
                  <a:latin typeface="Verdana" panose="020B0604030504040204" pitchFamily="34" charset="0"/>
                  <a:cs typeface="Times New Roman" panose="02020603050405020304" pitchFamily="18" charset="0"/>
                </a:endParaRPr>
              </a:p>
            </p:txBody>
          </p:sp>
          <p:cxnSp>
            <p:nvCxnSpPr>
              <p:cNvPr id="49" name="直接箭头连接符 48"/>
              <p:cNvCxnSpPr>
                <a:cxnSpLocks/>
              </p:cNvCxnSpPr>
              <p:nvPr/>
            </p:nvCxnSpPr>
            <p:spPr>
              <a:xfrm flipH="1" flipV="1">
                <a:off x="5323429" y="5183652"/>
                <a:ext cx="13798" cy="404503"/>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0" name="文本框 65"/>
              <p:cNvSpPr txBox="1"/>
              <p:nvPr/>
            </p:nvSpPr>
            <p:spPr>
              <a:xfrm>
                <a:off x="4736280" y="4870244"/>
                <a:ext cx="1472904" cy="31340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1200" b="1" dirty="0">
                    <a:solidFill>
                      <a:srgbClr val="FF0000"/>
                    </a:solidFill>
                    <a:latin typeface="Verdana" panose="020B0604030504040204" pitchFamily="34" charset="0"/>
                    <a:ea typeface="Verdana" panose="020B0604030504040204" pitchFamily="34" charset="0"/>
                    <a:cs typeface="Times New Roman" panose="02020603050405020304" pitchFamily="18" charset="0"/>
                  </a:rPr>
                  <a:t>Stronger</a:t>
                </a:r>
                <a:endParaRPr lang="zh-CN" altLang="en-US" sz="1200" b="1" dirty="0">
                  <a:solidFill>
                    <a:srgbClr val="FF0000"/>
                  </a:solidFill>
                  <a:latin typeface="Verdana" panose="020B0604030504040204" pitchFamily="34" charset="0"/>
                  <a:cs typeface="Times New Roman" panose="02020603050405020304" pitchFamily="18" charset="0"/>
                </a:endParaRPr>
              </a:p>
            </p:txBody>
          </p:sp>
        </p:grpSp>
        <p:sp>
          <p:nvSpPr>
            <p:cNvPr id="56" name="文本框 6">
              <a:extLst>
                <a:ext uri="{FF2B5EF4-FFF2-40B4-BE49-F238E27FC236}">
                  <a16:creationId xmlns:a16="http://schemas.microsoft.com/office/drawing/2014/main" id="{B766AF66-1263-4152-94C4-F8884E0126EB}"/>
                </a:ext>
              </a:extLst>
            </p:cNvPr>
            <p:cNvSpPr txBox="1"/>
            <p:nvPr/>
          </p:nvSpPr>
          <p:spPr>
            <a:xfrm>
              <a:off x="1648469" y="5463448"/>
              <a:ext cx="1041387" cy="286369"/>
            </a:xfrm>
            <a:prstGeom prst="rect">
              <a:avLst/>
            </a:prstGeom>
            <a:noFill/>
            <a:ln w="22225">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zh-CN" sz="1200" b="1" dirty="0">
                  <a:solidFill>
                    <a:srgbClr val="2970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Softer</a:t>
              </a:r>
              <a:endParaRPr lang="zh-CN" altLang="en-US" sz="1200" b="1" dirty="0">
                <a:solidFill>
                  <a:srgbClr val="2970FF"/>
                </a:solidFill>
                <a:effectLst>
                  <a:outerShdw blurRad="38100" dist="38100" dir="2700000" algn="tl">
                    <a:srgbClr val="000000">
                      <a:alpha val="43137"/>
                    </a:srgbClr>
                  </a:outerShdw>
                </a:effectLst>
                <a:latin typeface="Verdana" panose="020B0604030504040204" pitchFamily="34" charset="0"/>
              </a:endParaRPr>
            </a:p>
          </p:txBody>
        </p:sp>
      </p:grpSp>
      <p:sp>
        <p:nvSpPr>
          <p:cNvPr id="63" name="灯片编号占位符 151">
            <a:extLst>
              <a:ext uri="{FF2B5EF4-FFF2-40B4-BE49-F238E27FC236}">
                <a16:creationId xmlns:a16="http://schemas.microsoft.com/office/drawing/2014/main" id="{A45CB841-EC8B-4B20-B03D-D17431EA4EC8}"/>
              </a:ext>
            </a:extLst>
          </p:cNvPr>
          <p:cNvSpPr>
            <a:spLocks noGrp="1"/>
          </p:cNvSpPr>
          <p:nvPr>
            <p:ph type="sldNum" sz="quarter" idx="12"/>
          </p:nvPr>
        </p:nvSpPr>
        <p:spPr>
          <a:xfrm>
            <a:off x="8556171" y="6416315"/>
            <a:ext cx="471537" cy="365125"/>
          </a:xfrm>
        </p:spPr>
        <p:txBody>
          <a:bodyPr/>
          <a:lstStyle/>
          <a:p>
            <a:fld id="{565CE74E-AB26-4998-AD42-012C4C1AD076}" type="slidenum">
              <a:rPr lang="zh-CN" altLang="en-US" sz="1400" b="1" smtClean="0">
                <a:latin typeface="Verdana" panose="020B0604030504040204" pitchFamily="34" charset="0"/>
              </a:rPr>
              <a:t>9</a:t>
            </a:fld>
            <a:endParaRPr lang="zh-CN" altLang="en-US" sz="1400" b="1" dirty="0">
              <a:latin typeface="Verdana" panose="020B0604030504040204" pitchFamily="34" charset="0"/>
            </a:endParaRPr>
          </a:p>
        </p:txBody>
      </p:sp>
      <p:cxnSp>
        <p:nvCxnSpPr>
          <p:cNvPr id="64" name="直接连接符 63">
            <a:extLst>
              <a:ext uri="{FF2B5EF4-FFF2-40B4-BE49-F238E27FC236}">
                <a16:creationId xmlns:a16="http://schemas.microsoft.com/office/drawing/2014/main" id="{5001FC8C-6AC8-4B11-8EB1-A02FB88ABC6F}"/>
              </a:ext>
            </a:extLst>
          </p:cNvPr>
          <p:cNvCxnSpPr/>
          <p:nvPr/>
        </p:nvCxnSpPr>
        <p:spPr>
          <a:xfrm>
            <a:off x="0" y="6456073"/>
            <a:ext cx="9144000" cy="0"/>
          </a:xfrm>
          <a:prstGeom prst="line">
            <a:avLst/>
          </a:prstGeom>
          <a:ln w="38100">
            <a:solidFill>
              <a:srgbClr val="7F006B"/>
            </a:solidFill>
          </a:ln>
        </p:spPr>
        <p:style>
          <a:lnRef idx="1">
            <a:schemeClr val="accent1"/>
          </a:lnRef>
          <a:fillRef idx="0">
            <a:schemeClr val="accent1"/>
          </a:fillRef>
          <a:effectRef idx="0">
            <a:schemeClr val="accent1"/>
          </a:effectRef>
          <a:fontRef idx="minor">
            <a:schemeClr val="tx1"/>
          </a:fontRef>
        </p:style>
      </p:cxnSp>
      <p:sp>
        <p:nvSpPr>
          <p:cNvPr id="65" name="日期占位符 163">
            <a:extLst>
              <a:ext uri="{FF2B5EF4-FFF2-40B4-BE49-F238E27FC236}">
                <a16:creationId xmlns:a16="http://schemas.microsoft.com/office/drawing/2014/main" id="{DEC3F05C-474D-4672-90FB-CEF824334D16}"/>
              </a:ext>
            </a:extLst>
          </p:cNvPr>
          <p:cNvSpPr>
            <a:spLocks noGrp="1"/>
          </p:cNvSpPr>
          <p:nvPr>
            <p:ph type="dt" sz="half" idx="10"/>
          </p:nvPr>
        </p:nvSpPr>
        <p:spPr>
          <a:xfrm>
            <a:off x="122973" y="6436194"/>
            <a:ext cx="1616663" cy="365125"/>
          </a:xfrm>
        </p:spPr>
        <p:txBody>
          <a:bodyPr/>
          <a:lstStyle/>
          <a:p>
            <a:fld id="{772684DA-91FE-4AC2-B455-56747F4DA0E1}" type="datetime1">
              <a:rPr lang="zh-CN" altLang="en-US" sz="1600" b="1" smtClean="0">
                <a:solidFill>
                  <a:srgbClr val="7F006B"/>
                </a:solidFill>
                <a:latin typeface="Verdana" panose="020B0604030504040204" pitchFamily="34" charset="0"/>
              </a:rPr>
              <a:t>2023/9/24</a:t>
            </a:fld>
            <a:endParaRPr lang="zh-CN" altLang="en-US" sz="1600" b="1" dirty="0">
              <a:solidFill>
                <a:srgbClr val="7F006B"/>
              </a:solidFill>
              <a:latin typeface="Verdana" panose="020B0604030504040204" pitchFamily="34" charset="0"/>
            </a:endParaRPr>
          </a:p>
        </p:txBody>
      </p:sp>
      <p:sp>
        <p:nvSpPr>
          <p:cNvPr id="66" name="页脚占位符 164">
            <a:extLst>
              <a:ext uri="{FF2B5EF4-FFF2-40B4-BE49-F238E27FC236}">
                <a16:creationId xmlns:a16="http://schemas.microsoft.com/office/drawing/2014/main" id="{600DDC86-227F-40DF-B231-5930312505A5}"/>
              </a:ext>
            </a:extLst>
          </p:cNvPr>
          <p:cNvSpPr>
            <a:spLocks noGrp="1"/>
          </p:cNvSpPr>
          <p:nvPr>
            <p:ph type="ftr" sz="quarter" idx="11"/>
          </p:nvPr>
        </p:nvSpPr>
        <p:spPr>
          <a:xfrm>
            <a:off x="3028950" y="6416315"/>
            <a:ext cx="3086100" cy="365125"/>
          </a:xfrm>
        </p:spPr>
        <p:txBody>
          <a:bodyPr/>
          <a:lstStyle/>
          <a:p>
            <a:r>
              <a:rPr lang="en-US" altLang="zh-CN" sz="1600" b="1" dirty="0" err="1">
                <a:solidFill>
                  <a:srgbClr val="7F006B"/>
                </a:solidFill>
                <a:latin typeface="Verdana" panose="020B0604030504040204" pitchFamily="34" charset="0"/>
                <a:ea typeface="Verdana" panose="020B0604030504040204" pitchFamily="34" charset="0"/>
              </a:rPr>
              <a:t>Kaixuan</a:t>
            </a:r>
            <a:r>
              <a:rPr lang="en-US" altLang="zh-CN" sz="1600" b="1" dirty="0">
                <a:solidFill>
                  <a:srgbClr val="7F006B"/>
                </a:solidFill>
                <a:latin typeface="Verdana" panose="020B0604030504040204" pitchFamily="34" charset="0"/>
                <a:ea typeface="Verdana" panose="020B0604030504040204" pitchFamily="34" charset="0"/>
              </a:rPr>
              <a:t> Huang</a:t>
            </a:r>
            <a:endParaRPr lang="zh-CN" altLang="en-US" sz="1600" b="1" dirty="0">
              <a:solidFill>
                <a:srgbClr val="7F006B"/>
              </a:solidFill>
              <a:latin typeface="Verdana" panose="020B0604030504040204" pitchFamily="34" charset="0"/>
            </a:endParaRPr>
          </a:p>
        </p:txBody>
      </p:sp>
      <p:grpSp>
        <p:nvGrpSpPr>
          <p:cNvPr id="6" name="组合 5">
            <a:extLst>
              <a:ext uri="{FF2B5EF4-FFF2-40B4-BE49-F238E27FC236}">
                <a16:creationId xmlns:a16="http://schemas.microsoft.com/office/drawing/2014/main" id="{0BD8F480-1CB9-4604-A690-3509DDFE784C}"/>
              </a:ext>
            </a:extLst>
          </p:cNvPr>
          <p:cNvGrpSpPr/>
          <p:nvPr/>
        </p:nvGrpSpPr>
        <p:grpSpPr>
          <a:xfrm>
            <a:off x="1884241" y="821350"/>
            <a:ext cx="6187936" cy="2948469"/>
            <a:chOff x="1662658" y="820891"/>
            <a:chExt cx="6231320" cy="2969141"/>
          </a:xfrm>
        </p:grpSpPr>
        <p:pic>
          <p:nvPicPr>
            <p:cNvPr id="25" name="图片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2658" y="820891"/>
              <a:ext cx="6231320" cy="2969141"/>
            </a:xfrm>
            <a:prstGeom prst="rect">
              <a:avLst/>
            </a:prstGeom>
          </p:spPr>
        </p:pic>
        <p:sp>
          <p:nvSpPr>
            <p:cNvPr id="5" name="矩形 4">
              <a:extLst>
                <a:ext uri="{FF2B5EF4-FFF2-40B4-BE49-F238E27FC236}">
                  <a16:creationId xmlns:a16="http://schemas.microsoft.com/office/drawing/2014/main" id="{665AD5C4-DDB7-4CDC-814D-2B848410108D}"/>
                </a:ext>
              </a:extLst>
            </p:cNvPr>
            <p:cNvSpPr/>
            <p:nvPr/>
          </p:nvSpPr>
          <p:spPr>
            <a:xfrm>
              <a:off x="2189453" y="847179"/>
              <a:ext cx="3644987" cy="28532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a:extLst>
                <a:ext uri="{FF2B5EF4-FFF2-40B4-BE49-F238E27FC236}">
                  <a16:creationId xmlns:a16="http://schemas.microsoft.com/office/drawing/2014/main" id="{913228B0-7B91-40AC-84BF-09C1A8AA02DB}"/>
                </a:ext>
              </a:extLst>
            </p:cNvPr>
            <p:cNvSpPr/>
            <p:nvPr/>
          </p:nvSpPr>
          <p:spPr>
            <a:xfrm>
              <a:off x="5912479" y="878660"/>
              <a:ext cx="1981499" cy="2797610"/>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8" name="矩形 67">
            <a:extLst>
              <a:ext uri="{FF2B5EF4-FFF2-40B4-BE49-F238E27FC236}">
                <a16:creationId xmlns:a16="http://schemas.microsoft.com/office/drawing/2014/main" id="{38C955F5-A503-49EE-9AA8-6FEAC1110565}"/>
              </a:ext>
            </a:extLst>
          </p:cNvPr>
          <p:cNvSpPr/>
          <p:nvPr/>
        </p:nvSpPr>
        <p:spPr>
          <a:xfrm>
            <a:off x="6823970" y="1764068"/>
            <a:ext cx="1206564" cy="239162"/>
          </a:xfrm>
          <a:prstGeom prst="rect">
            <a:avLst/>
          </a:prstGeom>
          <a:solidFill>
            <a:srgbClr val="2970FF">
              <a:alpha val="43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69" name="文本框 68">
            <a:extLst>
              <a:ext uri="{FF2B5EF4-FFF2-40B4-BE49-F238E27FC236}">
                <a16:creationId xmlns:a16="http://schemas.microsoft.com/office/drawing/2014/main" id="{B45C1A7B-3A0F-4E57-95DA-F62360ACACBB}"/>
              </a:ext>
            </a:extLst>
          </p:cNvPr>
          <p:cNvSpPr txBox="1"/>
          <p:nvPr/>
        </p:nvSpPr>
        <p:spPr>
          <a:xfrm>
            <a:off x="-6121" y="6086899"/>
            <a:ext cx="9356822" cy="307777"/>
          </a:xfrm>
          <a:prstGeom prst="rect">
            <a:avLst/>
          </a:prstGeom>
          <a:noFill/>
        </p:spPr>
        <p:txBody>
          <a:bodyPr wrap="square">
            <a:spAutoFit/>
          </a:bodyPr>
          <a:lstStyle/>
          <a:p>
            <a:pPr marL="285750" indent="-285750">
              <a:buFont typeface="Arial" panose="020B0604020202020204" pitchFamily="34" charset="0"/>
              <a:buChar char="•"/>
            </a:pPr>
            <a:r>
              <a:rPr lang="en-US" altLang="zh-CN" sz="1400" b="1" dirty="0">
                <a:solidFill>
                  <a:srgbClr val="2970FF"/>
                </a:solidFill>
                <a:effectLst/>
                <a:latin typeface="+mj-ea"/>
                <a:ea typeface="+mj-ea"/>
              </a:rPr>
              <a:t>In DDVT and DDVTD, the tensor couplings between vector mesons and nucleons were considered.</a:t>
            </a:r>
            <a:endParaRPr lang="zh-CN" altLang="en-US" sz="1400" dirty="0">
              <a:solidFill>
                <a:srgbClr val="2970FF"/>
              </a:solidFill>
              <a:latin typeface="+mj-ea"/>
              <a:ea typeface="+mj-ea"/>
            </a:endParaRPr>
          </a:p>
        </p:txBody>
      </p:sp>
      <p:sp>
        <p:nvSpPr>
          <p:cNvPr id="70" name="矩形 69">
            <a:extLst>
              <a:ext uri="{FF2B5EF4-FFF2-40B4-BE49-F238E27FC236}">
                <a16:creationId xmlns:a16="http://schemas.microsoft.com/office/drawing/2014/main" id="{7383E940-90DD-4FCD-80F1-48AC0706938E}"/>
              </a:ext>
            </a:extLst>
          </p:cNvPr>
          <p:cNvSpPr/>
          <p:nvPr/>
        </p:nvSpPr>
        <p:spPr>
          <a:xfrm>
            <a:off x="2437488" y="1764067"/>
            <a:ext cx="3569611" cy="239162"/>
          </a:xfrm>
          <a:prstGeom prst="rect">
            <a:avLst/>
          </a:prstGeom>
          <a:solidFill>
            <a:srgbClr val="FF0000">
              <a:alpha val="43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GYwYTg5YmQ5NTNiZWI2MDI2NTU3M2M5MWNkMzQ2MjUifQ=="/>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3214</TotalTime>
  <Words>3177</Words>
  <Application>Microsoft Office PowerPoint</Application>
  <PresentationFormat>全屏显示(4:3)</PresentationFormat>
  <Paragraphs>305</Paragraphs>
  <Slides>23</Slides>
  <Notes>18</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23</vt:i4>
      </vt:variant>
    </vt:vector>
  </HeadingPairs>
  <TitlesOfParts>
    <vt:vector size="34" baseType="lpstr">
      <vt:lpstr>AdvOTf9433e2d</vt:lpstr>
      <vt:lpstr>-apple-system</vt:lpstr>
      <vt:lpstr>等线</vt:lpstr>
      <vt:lpstr>微软雅黑</vt:lpstr>
      <vt:lpstr>Arial</vt:lpstr>
      <vt:lpstr>Calibri</vt:lpstr>
      <vt:lpstr>Cambria Math</vt:lpstr>
      <vt:lpstr>Times New Roman</vt:lpstr>
      <vt:lpstr>Verdana</vt:lpstr>
      <vt:lpstr>Wingdings</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黄开轩</dc:creator>
  <cp:lastModifiedBy>黄 开轩</cp:lastModifiedBy>
  <cp:revision>798</cp:revision>
  <dcterms:created xsi:type="dcterms:W3CDTF">2023-09-13T02:56:00Z</dcterms:created>
  <dcterms:modified xsi:type="dcterms:W3CDTF">2023-09-24T07:29:07Z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8855A2FC54AA422DAD3D6602FE41B2B8_12</vt:lpwstr>
  </property>
  <property fmtid="{D5CDD505-2E9C-101B-9397-08002B2CF9AE}" pid="3" name="KSOProductBuildVer">
    <vt:lpwstr>2052-12.1.0.15374</vt:lpwstr>
  </property>
</Properties>
</file>