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61" r:id="rId3"/>
    <p:sldId id="391" r:id="rId4"/>
    <p:sldId id="439" r:id="rId5"/>
    <p:sldId id="441" r:id="rId6"/>
    <p:sldId id="442" r:id="rId7"/>
    <p:sldId id="440" r:id="rId8"/>
    <p:sldId id="443" r:id="rId9"/>
    <p:sldId id="444" r:id="rId10"/>
    <p:sldId id="447" r:id="rId11"/>
    <p:sldId id="446" r:id="rId12"/>
    <p:sldId id="445" r:id="rId13"/>
    <p:sldId id="449" r:id="rId14"/>
    <p:sldId id="450" r:id="rId15"/>
    <p:sldId id="448" r:id="rId16"/>
    <p:sldId id="451" r:id="rId17"/>
    <p:sldId id="452" r:id="rId18"/>
    <p:sldId id="390" r:id="rId19"/>
    <p:sldId id="406" r:id="rId20"/>
    <p:sldId id="423" r:id="rId21"/>
    <p:sldId id="438" r:id="rId22"/>
    <p:sldId id="424" r:id="rId23"/>
    <p:sldId id="425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313" r:id="rId33"/>
  </p:sldIdLst>
  <p:sldSz cx="9144000" cy="6858000" type="screen4x3"/>
  <p:notesSz cx="6761163" cy="99425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  <a:srgbClr val="0066FF"/>
    <a:srgbClr val="FFFF00"/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88029" autoAdjust="0"/>
  </p:normalViewPr>
  <p:slideViewPr>
    <p:cSldViewPr>
      <p:cViewPr varScale="1">
        <p:scale>
          <a:sx n="91" d="100"/>
          <a:sy n="91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565D79E-87B9-C3B6-3A39-AD0B5A8F95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DD6811-A3A3-04F6-EF2E-73790F3EFF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FAE1450-D928-4E07-91A4-E9532CD28872}" type="datetimeFigureOut">
              <a:rPr lang="zh-CN" altLang="en-US"/>
              <a:pPr>
                <a:defRPr/>
              </a:pPr>
              <a:t>2023/9/23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1439F62C-61B8-A217-1218-37A3C9EF5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3" tIns="47721" rIns="95443" bIns="4772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CCB6C3E-DBCE-F5CC-7620-083F8F31E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5443" tIns="47721" rIns="95443" bIns="47721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5138B4-81AE-C371-20D3-1F7A2AD7F3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4AD134-5BA0-ABB2-68BE-BFA9729A8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5443" tIns="47721" rIns="95443" bIns="477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0D9F39-FCF7-4E3F-963B-B1AC334A34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D6DE468-2D24-CF0B-B5DE-D7E510AEF0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7A5EEF69-5EA4-ED4C-7568-67A24AEB78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页眉占位符 3">
            <a:extLst>
              <a:ext uri="{FF2B5EF4-FFF2-40B4-BE49-F238E27FC236}">
                <a16:creationId xmlns:a16="http://schemas.microsoft.com/office/drawing/2014/main" id="{0F2A04D2-15FE-C7A5-83F9-935F7C1212E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out</a:t>
            </a:r>
            <a:endParaRPr lang="zh-CN" altLang="en-US"/>
          </a:p>
        </p:txBody>
      </p:sp>
      <p:sp>
        <p:nvSpPr>
          <p:cNvPr id="23557" name="页脚占位符 4">
            <a:extLst>
              <a:ext uri="{FF2B5EF4-FFF2-40B4-BE49-F238E27FC236}">
                <a16:creationId xmlns:a16="http://schemas.microsoft.com/office/drawing/2014/main" id="{3A512BBB-146F-7A6B-CA87-DB17B55C72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126" name="灯片编号占位符 5">
            <a:extLst>
              <a:ext uri="{FF2B5EF4-FFF2-40B4-BE49-F238E27FC236}">
                <a16:creationId xmlns:a16="http://schemas.microsoft.com/office/drawing/2014/main" id="{EE63FAB3-07A3-0093-1237-519442E1A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EC56F-1D1B-4A32-836D-70B5DC2003DF}" type="slidenum">
              <a:rPr lang="zh-CN" altLang="en-US" sz="1300" smtClean="0"/>
              <a:pPr>
                <a:spcBef>
                  <a:spcPct val="0"/>
                </a:spcBef>
              </a:pPr>
              <a:t>1</a:t>
            </a:fld>
            <a:endParaRPr lang="zh-CN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169574C7-CB50-7617-B36C-A78E7F74E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49452090-1EE6-3756-AC6E-6CEA8482D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9F6D24DA-AC00-4615-5591-DB1A0AD80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02B374-5052-4886-9FAC-1555A4D5284D}" type="slidenum">
              <a:rPr lang="zh-CN" altLang="en-US" sz="1300" smtClean="0"/>
              <a:pPr>
                <a:spcBef>
                  <a:spcPct val="0"/>
                </a:spcBef>
              </a:pPr>
              <a:t>20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47804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169574C7-CB50-7617-B36C-A78E7F74E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49452090-1EE6-3756-AC6E-6CEA8482D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9F6D24DA-AC00-4615-5591-DB1A0AD80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02B374-5052-4886-9FAC-1555A4D5284D}" type="slidenum">
              <a:rPr lang="zh-CN" altLang="en-US" sz="1300" smtClean="0"/>
              <a:pPr>
                <a:spcBef>
                  <a:spcPct val="0"/>
                </a:spcBef>
              </a:pPr>
              <a:t>22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5372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C1ED71-19E7-FD62-135F-7B454270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A7DC-EDEC-42BA-AD9A-04CAAD0200DF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81B36-D5AE-27E1-3D78-184FA3EB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E9ACA5-BF36-A1FD-ED73-622EC5B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C198-40F6-45AB-B6DD-6B1C6F79FF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45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BCCA5-4896-457C-7331-07DE9847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18F7-AD77-420B-B19F-762E9CD442A7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7F9918-A91E-27D0-25B6-E35BC802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F2A899-A59A-9612-3ACE-382D615D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0D84-F14C-4DA1-BCC8-45E1DEFC29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6E1F11-86DC-2295-765E-453B4451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04DC-62F6-49AE-B246-1879E9ABCF62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763ACD-1B36-0781-306D-9D545245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C1C38D-5C0F-04E8-25A1-3E9DF5DB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D5D-F808-435C-BEE4-CBC7C199FB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2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D0DA73-CD6B-4A1E-896D-C4B4E9797F2A}" type="datetime1">
              <a:rPr lang="zh-CN" altLang="en-US" smtClean="0"/>
              <a:t>2023/9/23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QCS2023-Yangzhou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DE742D-0E87-4942-A974-4C64F8CAF6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020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2_副本.png">
            <a:extLst>
              <a:ext uri="{FF2B5EF4-FFF2-40B4-BE49-F238E27FC236}">
                <a16:creationId xmlns:a16="http://schemas.microsoft.com/office/drawing/2014/main" id="{EC224667-75DA-9F5A-35A5-738EC9E09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5CA2CA2-D7D9-E96C-FD56-3D0775FB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7903-3C14-4D49-AFA6-575E8D0DEA45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5947BD5-C009-9DF3-0846-40618948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05F0502-4309-3581-74F2-04B9DA5A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DDAF-7F80-4E48-BA7D-316D6EABD7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8023F0-1139-0A3C-6167-624A4BFC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26C2-E72E-4EFA-B50C-32D25529CD06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6007F9-49B3-FFBD-CC78-FAC27005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7C38F9-9AC6-96DC-0956-70EECC5D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CBB0-8BB4-4C6C-AF59-1C089FC046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73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0A024D-0307-6FCC-F361-2FDA4F6D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F17E-35FF-498E-A92C-FCDDD482E8DF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47B5B91-51C9-79B4-239D-947E523C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5DDC007-471C-6C42-4382-5327635F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4344-07DF-42EA-AE58-F817708669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8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EDABF8A-F932-7D83-AD84-8C823B85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0C20-29AF-45F5-8DD3-6A10E68D88C0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814B3C2-5A72-83C9-C960-949F0E47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D435CAB0-B243-3600-FC4D-5467BBA2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8FFB-232B-48EB-A886-D92904725C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7825F11-ED3B-4EB3-F835-71E6C0AD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5B7A-8EC9-41A2-8E01-69FE74867DA3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5586DB4-81D9-69FF-CE65-F5CC6949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49200CA-E13B-F7F3-1453-D78EBF94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9949-AA36-41D8-882B-1D6DC3D15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EA91430-010C-5837-ADB1-1FADAB47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C386-854E-4FCD-A8A6-B780186805AF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3CEDFCD-BBEB-CCB2-A56B-09DEBC66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0E7AA5B-AFB2-3D77-37F1-9EAC1BA7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B039-1E02-4B16-9350-115589A147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1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645D6F7-E3FD-C561-FAD1-F6D78F41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41DC-E11E-4D11-A0D9-432AE52EBE52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2536F0D-5C82-C0B6-84F5-A727EABF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2948EA-6541-16EB-EB60-74D64739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D35B-23AA-4AB6-BDE1-9824D91559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4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647CDFF-3EAC-DA52-3DA0-CA9AFF98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7013-44D4-41B0-A6B9-6885033473F6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DF36044-F7B2-B3BD-B2D7-ADEBC8B0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DA6536B-306B-8312-4657-59B66710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1121-6784-4068-8895-0759BC9B17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BB0E669-DE98-4A07-D983-C563E2D356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D7EFE088-6E26-C6B9-3B51-21F2B2C80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4A860-46E5-6CD3-0BB7-B011FEF18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C351AA-98E8-42AD-B742-A4A2E60D13A4}" type="datetime1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3E740F-BF23-7696-0AC5-C9FF90F9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C765A-09BF-B9F3-8EEE-5DB6152DD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DFF437-00D5-43BA-A72D-5591249949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istrator\Desktop\2_副本.png">
            <a:extLst>
              <a:ext uri="{FF2B5EF4-FFF2-40B4-BE49-F238E27FC236}">
                <a16:creationId xmlns:a16="http://schemas.microsoft.com/office/drawing/2014/main" id="{69101CC8-A59C-608C-AF56-FF1279BF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84"/>
            <a:ext cx="9144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B73E97-F689-2AC9-FA1A-D73680B126DC}"/>
              </a:ext>
            </a:extLst>
          </p:cNvPr>
          <p:cNvSpPr txBox="1"/>
          <p:nvPr/>
        </p:nvSpPr>
        <p:spPr>
          <a:xfrm>
            <a:off x="72008" y="454257"/>
            <a:ext cx="9071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/>
              <a:t>Revisiting effects </a:t>
            </a:r>
            <a:r>
              <a:rPr lang="en-US" altLang="zh-CN" sz="3600" dirty="0" smtClean="0"/>
              <a:t>of </a:t>
            </a:r>
            <a:r>
              <a:rPr lang="en-US" altLang="zh-CN" sz="3600" dirty="0" err="1"/>
              <a:t>hyperonization</a:t>
            </a:r>
            <a:r>
              <a:rPr lang="en-US" altLang="zh-CN" sz="3600" dirty="0"/>
              <a:t> and core-crust transition on tidal deformability of neutron stars</a:t>
            </a:r>
            <a:endParaRPr lang="zh-CN" altLang="zh-CN" sz="3600" dirty="0"/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74EA745E-629C-4F16-837C-BD54382B4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3446609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东南大学物理学院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(Southeast Univ.)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文本框 2">
            <a:extLst>
              <a:ext uri="{FF2B5EF4-FFF2-40B4-BE49-F238E27FC236}">
                <a16:creationId xmlns:a16="http://schemas.microsoft.com/office/drawing/2014/main" id="{03C3A240-6C22-8DCA-D5F0-BD494B3D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867757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蒋维洲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(W. Z. Jiang)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31640" y="42210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Contributors to content of this talk: </a:t>
            </a:r>
            <a:r>
              <a:rPr lang="en-US" altLang="zh-CN" sz="2400" dirty="0" err="1" smtClean="0"/>
              <a:t>Niu</a:t>
            </a:r>
            <a:r>
              <a:rPr lang="en-US" altLang="zh-CN" sz="2400" dirty="0" smtClean="0"/>
              <a:t> Li, Jing Ye, </a:t>
            </a:r>
            <a:r>
              <a:rPr lang="en-US" altLang="zh-CN" sz="2400" dirty="0" err="1" smtClean="0"/>
              <a:t>Sina</a:t>
            </a:r>
            <a:r>
              <a:rPr lang="en-US" altLang="zh-CN" sz="2400" dirty="0" smtClean="0"/>
              <a:t> Wei, </a:t>
            </a:r>
            <a:r>
              <a:rPr lang="en-US" altLang="zh-CN" sz="2400" dirty="0" err="1" smtClean="0"/>
              <a:t>W.Z.Shangguan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R.Y</a:t>
            </a:r>
            <a:r>
              <a:rPr lang="en-US" altLang="zh-CN" sz="2400" dirty="0" smtClean="0"/>
              <a:t>. Yang, B.A. Li, </a:t>
            </a:r>
            <a:r>
              <a:rPr lang="en-US" altLang="zh-CN" sz="2400" dirty="0" err="1" smtClean="0"/>
              <a:t>L.W</a:t>
            </a:r>
            <a:r>
              <a:rPr lang="en-US" altLang="zh-CN" sz="2400" dirty="0" smtClean="0"/>
              <a:t>. Chen et al.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367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Observations  of large-mass neutron stars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>
                    <a:latin typeface="Arial Narrow" panose="020B0606020202030204" pitchFamily="34" charset="0"/>
                  </a:rPr>
                  <a:t>T. </a:t>
                </a:r>
                <a:r>
                  <a:rPr lang="en-US" altLang="zh-CN" sz="2400" dirty="0" err="1">
                    <a:latin typeface="Arial Narrow" panose="020B0606020202030204" pitchFamily="34" charset="0"/>
                  </a:rPr>
                  <a:t>Guver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, et al, </a:t>
                </a:r>
                <a:r>
                  <a:rPr lang="fr-FR" altLang="zh-CN" sz="2400" dirty="0">
                    <a:latin typeface="Arial Narrow" panose="020B0606020202030204" pitchFamily="34" charset="0"/>
                  </a:rPr>
                  <a:t>Astrophys. J. 712, 964 (2010):  1.74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>
                    <a:latin typeface="Arial Narrow" panose="020B0606020202030204" pitchFamily="34" charset="0"/>
                  </a:rPr>
                  <a:t>P. B. Demorest, </a:t>
                </a:r>
                <a:r>
                  <a:rPr lang="en-US" altLang="zh-CN" sz="2400" dirty="0" err="1">
                    <a:latin typeface="Arial Narrow" panose="020B0606020202030204" pitchFamily="34" charset="0"/>
                  </a:rPr>
                  <a:t>et.al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. Nature 467, 1081 (2010): 2.0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 Narrow" panose="020B0606020202030204" pitchFamily="34" charset="0"/>
                  </a:rPr>
                  <a:t>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of </a:t>
                </a:r>
                <a:r>
                  <a:rPr lang="en-US" altLang="zh-CN" sz="2400" dirty="0" err="1" smtClean="0">
                    <a:latin typeface="Arial Narrow" panose="020B0606020202030204" pitchFamily="34" charset="0"/>
                  </a:rPr>
                  <a:t>PSR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  </a:t>
                </a:r>
                <a:r>
                  <a:rPr lang="en-US" altLang="zh-CN" sz="2400" dirty="0" err="1">
                    <a:latin typeface="Arial Narrow" panose="020B0606020202030204" pitchFamily="34" charset="0"/>
                  </a:rPr>
                  <a:t>J1614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-2230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using </a:t>
                </a:r>
                <a:r>
                  <a:rPr lang="en-US" altLang="zh-CN" sz="2400" dirty="0" err="1" smtClean="0">
                    <a:latin typeface="Arial Narrow" panose="020B0606020202030204" pitchFamily="34" charset="0"/>
                  </a:rPr>
                  <a:t>Sharpilo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 delay.</a:t>
                </a:r>
              </a:p>
              <a:p>
                <a:r>
                  <a:rPr lang="fr-FR" altLang="zh-CN" sz="2400" dirty="0">
                    <a:latin typeface="Arial Narrow" panose="020B0606020202030204" pitchFamily="34" charset="0"/>
                  </a:rPr>
                  <a:t>J. Antoniadis, </a:t>
                </a:r>
                <a:r>
                  <a:rPr lang="fr-FR" altLang="zh-CN" sz="2400" i="1" dirty="0">
                    <a:latin typeface="Arial Narrow" panose="020B0606020202030204" pitchFamily="34" charset="0"/>
                  </a:rPr>
                  <a:t>et al.</a:t>
                </a:r>
                <a:r>
                  <a:rPr lang="fr-FR" altLang="zh-CN" sz="2400" dirty="0">
                    <a:latin typeface="Arial Narrow" panose="020B0606020202030204" pitchFamily="34" charset="0"/>
                  </a:rPr>
                  <a:t>, Science 340, 448 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(2013):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2.01±0.04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 Narrow" panose="020B0606020202030204" pitchFamily="34" charset="0"/>
                  </a:rPr>
                  <a:t>: Radio-timing 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observations of the pulsar </a:t>
                </a:r>
                <a:r>
                  <a:rPr lang="en-US" altLang="zh-CN" sz="2400" dirty="0" err="1">
                    <a:latin typeface="Arial Narrow" panose="020B0606020202030204" pitchFamily="34" charset="0"/>
                  </a:rPr>
                  <a:t>J0348+0432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 and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the 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white-dwarf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companion with</a:t>
                </a:r>
                <a:r>
                  <a:rPr lang="zh-CN" altLang="en-US" sz="2400" dirty="0" smtClean="0">
                    <a:latin typeface="Arial Narrow" panose="020B0606020202030204" pitchFamily="34" charset="0"/>
                  </a:rPr>
                  <a:t> 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0.165-0.185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altLang="zh-CN" sz="2400" dirty="0" smtClean="0">
                  <a:latin typeface="Arial Narrow" panose="020B0606020202030204" pitchFamily="34" charset="0"/>
                </a:endParaRPr>
              </a:p>
              <a:p>
                <a:r>
                  <a:rPr lang="en-US" altLang="zh-CN" sz="2400" dirty="0">
                    <a:latin typeface="Arial Narrow" panose="020B0606020202030204" pitchFamily="34" charset="0"/>
                  </a:rPr>
                  <a:t>Cromartie,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et 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al. 2020,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Nat Astron. 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4, </a:t>
                </a:r>
                <a:r>
                  <a:rPr lang="en-US" altLang="zh-CN" sz="2400" dirty="0" smtClean="0">
                    <a:latin typeface="Arial Narrow" panose="020B0606020202030204" pitchFamily="34" charset="0"/>
                  </a:rPr>
                  <a:t>72(2020</a:t>
                </a:r>
                <a:r>
                  <a:rPr lang="en-US" altLang="zh-CN" sz="2400" dirty="0">
                    <a:latin typeface="Arial Narrow" panose="020B060602020203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2.08±0.07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latin typeface="Arial Narrow" panose="020B0606020202030204" pitchFamily="34" charset="0"/>
                  </a:rPr>
                  <a:t>of PSR </a:t>
                </a:r>
                <a:r>
                  <a:rPr lang="en-US" altLang="zh-CN" sz="2400" dirty="0" err="1" smtClean="0">
                    <a:latin typeface="Arial Narrow" panose="020B0606020202030204" pitchFamily="34" charset="0"/>
                  </a:rPr>
                  <a:t>J0740+6620</a:t>
                </a:r>
                <a:endParaRPr lang="en-US" altLang="zh-CN" sz="2400" dirty="0">
                  <a:latin typeface="Arial Narrow" panose="020B0606020202030204" pitchFamily="34" charset="0"/>
                </a:endParaRPr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Difficulty to obtain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NS with hyperons using standard nuclear EOS: </a:t>
                </a:r>
                <a:r>
                  <a:rPr lang="en-US" altLang="zh-CN" sz="2400" dirty="0" err="1" smtClean="0">
                    <a:solidFill>
                      <a:srgbClr val="FF0000"/>
                    </a:solidFill>
                  </a:rPr>
                  <a:t>eg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. see Schulze et al. </a:t>
                </a:r>
                <a:r>
                  <a:rPr lang="en-US" altLang="zh-CN" sz="2400" dirty="0" err="1" smtClean="0">
                    <a:solidFill>
                      <a:srgbClr val="FF0000"/>
                    </a:solidFill>
                  </a:rPr>
                  <a:t>PRC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 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73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058801(06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); 84,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035801(11)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r="-667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" name="页脚占位符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smtClean="0"/>
              <a:t>QCS2023-Yangzhou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2276370" y="2159001"/>
            <a:ext cx="4959925" cy="3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1800" dirty="0" smtClean="0">
                <a:latin typeface="Arial Narrow" panose="020B0606020202030204" pitchFamily="34" charset="0"/>
              </a:rPr>
              <a:t>.</a:t>
            </a:r>
            <a:endParaRPr lang="fr-FR" altLang="zh-CN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910"/>
            <a:ext cx="8229600" cy="889810"/>
          </a:xfrm>
        </p:spPr>
        <p:txBody>
          <a:bodyPr/>
          <a:lstStyle/>
          <a:p>
            <a:r>
              <a:rPr lang="en-US" altLang="zh-CN" sz="3600" dirty="0" smtClean="0"/>
              <a:t>Efforts to accommodate hyperons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579296" cy="4525963"/>
          </a:xfrm>
        </p:spPr>
        <p:txBody>
          <a:bodyPr/>
          <a:lstStyle/>
          <a:p>
            <a:r>
              <a:rPr lang="en-US" altLang="zh-CN" dirty="0" smtClean="0"/>
              <a:t>Additional repulsive boson (U-boson</a:t>
            </a:r>
            <a:r>
              <a:rPr lang="en-US" altLang="zh-CN" dirty="0"/>
              <a:t>), </a:t>
            </a:r>
            <a:r>
              <a:rPr lang="en-US" altLang="zh-CN" sz="2400" dirty="0"/>
              <a:t>see </a:t>
            </a:r>
            <a:r>
              <a:rPr lang="en-US" altLang="zh-CN" sz="2400" dirty="0" err="1" smtClean="0"/>
              <a:t>Krivoruchenko</a:t>
            </a:r>
            <a:r>
              <a:rPr lang="en-US" altLang="zh-CN" sz="2400" dirty="0" smtClean="0"/>
              <a:t> et al. </a:t>
            </a:r>
            <a:r>
              <a:rPr lang="en-US" altLang="zh-CN" sz="2400" dirty="0" err="1" smtClean="0"/>
              <a:t>PRD79</a:t>
            </a:r>
            <a:r>
              <a:rPr lang="en-US" altLang="zh-CN" sz="2400" dirty="0" smtClean="0"/>
              <a:t>, 125023(09)</a:t>
            </a:r>
          </a:p>
          <a:p>
            <a:r>
              <a:rPr lang="en-US" altLang="zh-CN" dirty="0" smtClean="0"/>
              <a:t>New parameter from SU(6) symmetry: </a:t>
            </a:r>
            <a:r>
              <a:rPr lang="en-US" altLang="zh-CN" sz="2400" dirty="0" smtClean="0"/>
              <a:t>See </a:t>
            </a:r>
            <a:r>
              <a:rPr lang="de-DE" altLang="zh-CN" sz="2400" dirty="0" smtClean="0"/>
              <a:t>Weissenborn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et </a:t>
            </a:r>
            <a:r>
              <a:rPr lang="en-US" altLang="zh-CN" sz="2400" dirty="0" smtClean="0"/>
              <a:t>al. arXiv:1112.0234v1, </a:t>
            </a:r>
            <a:r>
              <a:rPr lang="en-US" altLang="zh-CN" sz="2400" dirty="0" err="1" smtClean="0"/>
              <a:t>PRC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85, </a:t>
            </a:r>
            <a:r>
              <a:rPr lang="en-US" altLang="zh-CN" sz="2400" dirty="0" smtClean="0"/>
              <a:t>065802(12)</a:t>
            </a:r>
          </a:p>
          <a:p>
            <a:r>
              <a:rPr lang="en-US" altLang="zh-CN" dirty="0" smtClean="0"/>
              <a:t>Large onset density </a:t>
            </a:r>
            <a:r>
              <a:rPr lang="en-US" altLang="zh-CN" dirty="0"/>
              <a:t>of hyperon </a:t>
            </a:r>
            <a:r>
              <a:rPr lang="en-US" altLang="zh-CN" sz="2400" dirty="0"/>
              <a:t>see </a:t>
            </a:r>
            <a:r>
              <a:rPr lang="en-US" altLang="zh-CN" sz="2400" dirty="0" err="1" smtClean="0"/>
              <a:t>Takatsuka</a:t>
            </a:r>
            <a:r>
              <a:rPr lang="en-US" altLang="zh-CN" sz="2400" dirty="0" smtClean="0"/>
              <a:t> et al. </a:t>
            </a:r>
            <a:r>
              <a:rPr lang="en-US" altLang="zh-CN" sz="2400" dirty="0" err="1"/>
              <a:t>Prog</a:t>
            </a:r>
            <a:r>
              <a:rPr lang="en-US" altLang="zh-CN" sz="2400" dirty="0"/>
              <a:t>. </a:t>
            </a:r>
            <a:r>
              <a:rPr lang="en-US" altLang="zh-CN" sz="2400" dirty="0" err="1" smtClean="0"/>
              <a:t>Theor</a:t>
            </a:r>
            <a:r>
              <a:rPr lang="en-US" altLang="zh-CN" sz="2400" dirty="0" smtClean="0"/>
              <a:t>. Phys</a:t>
            </a:r>
            <a:r>
              <a:rPr lang="en-US" altLang="zh-CN" sz="2400" dirty="0"/>
              <a:t>. Suppl., 146, </a:t>
            </a:r>
            <a:r>
              <a:rPr lang="en-US" altLang="zh-CN" sz="2400" dirty="0" smtClean="0"/>
              <a:t>279(02)</a:t>
            </a:r>
          </a:p>
          <a:p>
            <a:r>
              <a:rPr lang="en-US" altLang="zh-CN" dirty="0" smtClean="0"/>
              <a:t>In-medium hyperon-meson interaction </a:t>
            </a:r>
            <a:r>
              <a:rPr lang="en-US" altLang="zh-CN" sz="2400" dirty="0" smtClean="0"/>
              <a:t>see </a:t>
            </a:r>
            <a:r>
              <a:rPr lang="en-US" altLang="zh-CN" sz="2400" dirty="0" smtClean="0"/>
              <a:t>Jiang, Li, Chen, </a:t>
            </a:r>
            <a:r>
              <a:rPr lang="en-US" altLang="zh-CN" sz="2400" dirty="0" err="1" smtClean="0"/>
              <a:t>ApJ756</a:t>
            </a:r>
            <a:r>
              <a:rPr lang="en-US" altLang="zh-CN" sz="2400" dirty="0" smtClean="0"/>
              <a:t>, 56(12)</a:t>
            </a:r>
          </a:p>
          <a:p>
            <a:r>
              <a:rPr lang="en-US" altLang="zh-CN" dirty="0" smtClean="0"/>
              <a:t>Three-body force</a:t>
            </a:r>
            <a:r>
              <a:rPr lang="en-US" altLang="zh-CN" dirty="0"/>
              <a:t>, </a:t>
            </a:r>
            <a:r>
              <a:rPr lang="en-US" altLang="zh-CN" sz="2400" dirty="0"/>
              <a:t>see </a:t>
            </a:r>
            <a:r>
              <a:rPr lang="en-US" altLang="zh-CN" sz="2400" dirty="0" smtClean="0"/>
              <a:t>Yamamoto et al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PRC90</a:t>
            </a:r>
            <a:r>
              <a:rPr lang="en-US" altLang="zh-CN" sz="2400" dirty="0"/>
              <a:t>, 045805 </a:t>
            </a:r>
            <a:r>
              <a:rPr lang="en-US" altLang="zh-CN" sz="2400" dirty="0" smtClean="0"/>
              <a:t>(14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8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69444"/>
            <a:ext cx="7355160" cy="599552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436096" y="3717032"/>
            <a:ext cx="2520280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04" y="908720"/>
            <a:ext cx="6303696" cy="47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2747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solidFill>
                  <a:srgbClr val="262685"/>
                </a:solidFill>
                <a:cs typeface="Arial" panose="020B0604020202020204" pitchFamily="34" charset="0"/>
              </a:rPr>
              <a:t>Our models with density dependent hyperon-nucleon interaction</a:t>
            </a:r>
            <a:endParaRPr lang="en-US" altLang="zh-CN" sz="3200" b="1" dirty="0" smtClean="0">
              <a:solidFill>
                <a:schemeClr val="tx1"/>
              </a:solidFill>
            </a:endParaRPr>
          </a:p>
        </p:txBody>
      </p:sp>
      <p:pic>
        <p:nvPicPr>
          <p:cNvPr id="1946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9063"/>
            <a:ext cx="7043707" cy="2029921"/>
          </a:xfrm>
          <a:noFill/>
        </p:spPr>
      </p:pic>
      <p:pic>
        <p:nvPicPr>
          <p:cNvPr id="431113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6022270"/>
            <a:ext cx="4681538" cy="56832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1114" name="Text Box 10"/>
              <p:cNvSpPr txBox="1">
                <a:spLocks noChangeArrowheads="1"/>
              </p:cNvSpPr>
              <p:nvPr/>
            </p:nvSpPr>
            <p:spPr bwMode="auto">
              <a:xfrm>
                <a:off x="154740" y="5621988"/>
                <a:ext cx="883453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 smtClean="0">
                    <a:latin typeface="Times New Roman" panose="02020603050405020304" pitchFamily="18" charset="0"/>
                  </a:rPr>
                  <a:t>For hadron masses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anose="02020603050405020304" pitchFamily="18" charset="0"/>
                  </a:rPr>
                  <a:t> in light of the work </a:t>
                </a:r>
                <a:r>
                  <a:rPr lang="en-US" altLang="zh-CN" sz="1800" dirty="0" err="1" smtClean="0">
                    <a:latin typeface="Times New Roman" panose="02020603050405020304" pitchFamily="18" charset="0"/>
                  </a:rPr>
                  <a:t>Brown,Rho</a:t>
                </a:r>
                <a:r>
                  <a:rPr lang="en-US" altLang="zh-CN" sz="18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1800" b="1" dirty="0" err="1">
                    <a:latin typeface="Times New Roman" panose="02020603050405020304" pitchFamily="18" charset="0"/>
                  </a:rPr>
                  <a:t>PRL66</a:t>
                </a:r>
                <a:r>
                  <a:rPr lang="en-US" altLang="zh-CN" sz="1800" dirty="0">
                    <a:latin typeface="Times New Roman" panose="02020603050405020304" pitchFamily="18" charset="0"/>
                  </a:rPr>
                  <a:t>, 2720(91</a:t>
                </a:r>
                <a:r>
                  <a:rPr lang="en-US" altLang="zh-CN" sz="1800" dirty="0" smtClean="0">
                    <a:latin typeface="Times New Roman" panose="02020603050405020304" pitchFamily="18" charset="0"/>
                  </a:rPr>
                  <a:t>): </a:t>
                </a:r>
                <a:endParaRPr lang="en-US" altLang="zh-CN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11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40" y="5621988"/>
                <a:ext cx="8834534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457200" y="1003684"/>
            <a:ext cx="7931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latin typeface="Arial Narrow" panose="020B0606020202030204" pitchFamily="34" charset="0"/>
              </a:rPr>
              <a:t>RMF</a:t>
            </a:r>
            <a:r>
              <a:rPr lang="en-US" altLang="zh-CN" sz="2400" b="1" dirty="0">
                <a:latin typeface="Arial Narrow" panose="020B0606020202030204" pitchFamily="34" charset="0"/>
              </a:rPr>
              <a:t> models with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 </a:t>
            </a:r>
            <a:r>
              <a:rPr lang="en-US" altLang="zh-CN" sz="2400" b="1" dirty="0">
                <a:latin typeface="Arial Narrow" panose="020B0606020202030204" pitchFamily="34" charset="0"/>
              </a:rPr>
              <a:t>density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dependent hyperon </a:t>
            </a:r>
            <a:r>
              <a:rPr lang="en-US" altLang="zh-CN" sz="2400" b="1" dirty="0">
                <a:latin typeface="Arial Narrow" panose="020B0606020202030204" pitchFamily="34" charset="0"/>
              </a:rPr>
              <a:t>interactions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2412" y="3824391"/>
            <a:ext cx="756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Jiang, Li, Chen, </a:t>
            </a:r>
            <a:r>
              <a:rPr lang="en-US" altLang="zh-CN" b="1" dirty="0" err="1" smtClean="0"/>
              <a:t>PLB653</a:t>
            </a:r>
            <a:r>
              <a:rPr lang="en-US" altLang="zh-CN" b="1" dirty="0" smtClean="0"/>
              <a:t>, 184 (07)  </a:t>
            </a:r>
            <a:r>
              <a:rPr lang="en-US" altLang="zh-CN" dirty="0" smtClean="0"/>
              <a:t>which has the chiral limit in terms of vector manifestation of the local  hidden symmetry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68" y="4668075"/>
            <a:ext cx="7353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0485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4017358"/>
              </p:ext>
            </p:extLst>
          </p:nvPr>
        </p:nvGraphicFramePr>
        <p:xfrm>
          <a:off x="0" y="1268413"/>
          <a:ext cx="4283968" cy="497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MP 图像" r:id="rId3" imgW="3780952" imgH="4390476" progId="Paint.Picture">
                  <p:embed/>
                </p:oleObj>
              </mc:Choice>
              <mc:Fallback>
                <p:oleObj name="BMP 图像" r:id="rId3" imgW="3780952" imgH="4390476" progId="Paint.Picture">
                  <p:embed/>
                  <p:pic>
                    <p:nvPicPr>
                      <p:cNvPr id="204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4283968" cy="497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644650"/>
            <a:ext cx="4514850" cy="153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644008" y="3861048"/>
                <a:ext cx="4320480" cy="148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special density dependence of hyperon-meson interaction is preferred to retain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𝑐𝑜𝑛𝑠𝑡𝑟𝑎𝑖𝑛𝑡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 &amp; monotonous pressure </a:t>
                </a:r>
                <a:r>
                  <a:rPr lang="en-US" altLang="zh-CN" dirty="0" smtClean="0"/>
                  <a:t>with increasing the density.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861048"/>
                <a:ext cx="4320480" cy="1489447"/>
              </a:xfrm>
              <a:prstGeom prst="rect">
                <a:avLst/>
              </a:prstGeom>
              <a:blipFill>
                <a:blip r:embed="rId6"/>
                <a:stretch>
                  <a:fillRect l="-1269" t="-2041" r="-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5220072" y="340518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----Separable case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3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262685"/>
                </a:solidFill>
                <a:cs typeface="Arial" panose="020B0604020202020204" pitchFamily="34" charset="0"/>
              </a:rPr>
              <a:t>Our models with density </a:t>
            </a:r>
            <a:r>
              <a:rPr lang="en-US" altLang="zh-CN" sz="3200" b="1" dirty="0">
                <a:solidFill>
                  <a:srgbClr val="262685"/>
                </a:solidFill>
                <a:cs typeface="Arial" panose="020B0604020202020204" pitchFamily="34" charset="0"/>
              </a:rPr>
              <a:t>dependent hyperon-nucleon interaction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>
                    <a:solidFill>
                      <a:srgbClr val="0070C0"/>
                    </a:solidFill>
                  </a:rPr>
                  <a:t>Usual case can’t reach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0070C0"/>
                    </a:solidFill>
                  </a:rPr>
                  <a:t>constraint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6305550" cy="1647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02307"/>
            <a:ext cx="5392291" cy="4619168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5536" y="5157192"/>
            <a:ext cx="3685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Jiang, Li, Chen, </a:t>
            </a:r>
            <a:r>
              <a:rPr lang="en-US" altLang="zh-CN" sz="1800" dirty="0" err="1" smtClean="0"/>
              <a:t>APJ756,56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12</a:t>
            </a:r>
            <a:r>
              <a:rPr lang="zh-CN" altLang="en-US" sz="1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571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en-US" altLang="zh-CN" sz="3600" smtClean="0"/>
              <a:t>Particle fractions vs UC/SC interactions</a:t>
            </a:r>
          </a:p>
        </p:txBody>
      </p:sp>
      <p:graphicFrame>
        <p:nvGraphicFramePr>
          <p:cNvPr id="21508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021628"/>
              </p:ext>
            </p:extLst>
          </p:nvPr>
        </p:nvGraphicFramePr>
        <p:xfrm>
          <a:off x="1187624" y="1556792"/>
          <a:ext cx="6863428" cy="444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BMP 图像" r:id="rId3" imgW="4428571" imgH="2866667" progId="Paint.Picture">
                  <p:embed/>
                </p:oleObj>
              </mc:Choice>
              <mc:Fallback>
                <p:oleObj name="BMP 图像" r:id="rId3" imgW="4428571" imgH="2866667" progId="Paint.Picture">
                  <p:embed/>
                  <p:pic>
                    <p:nvPicPr>
                      <p:cNvPr id="2150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556792"/>
                        <a:ext cx="6863428" cy="4442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9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080334"/>
              </p:ext>
            </p:extLst>
          </p:nvPr>
        </p:nvGraphicFramePr>
        <p:xfrm>
          <a:off x="1183857" y="1712993"/>
          <a:ext cx="6867195" cy="452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Bitmap Image" r:id="rId5" imgW="4352760" imgH="2867040" progId="Paint.Picture">
                  <p:embed/>
                </p:oleObj>
              </mc:Choice>
              <mc:Fallback>
                <p:oleObj name="Bitmap Image" r:id="rId5" imgW="4352760" imgH="2867040" progId="Paint.Picture">
                  <p:embed/>
                  <p:pic>
                    <p:nvPicPr>
                      <p:cNvPr id="4321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57" y="1712993"/>
                        <a:ext cx="6867195" cy="4524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915816" y="6237311"/>
                <a:ext cx="2024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6237311"/>
                <a:ext cx="2024850" cy="461665"/>
              </a:xfrm>
              <a:prstGeom prst="rect">
                <a:avLst/>
              </a:prstGeom>
              <a:blipFill>
                <a:blip r:embed="rId7"/>
                <a:stretch>
                  <a:fillRect l="-451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0"/>
                <a:ext cx="8229600" cy="1143000"/>
              </a:xfrm>
            </p:spPr>
            <p:txBody>
              <a:bodyPr/>
              <a:lstStyle/>
              <a:p>
                <a:r>
                  <a:rPr lang="en-US" altLang="zh-CN" sz="3200" dirty="0" smtClean="0"/>
                  <a:t>Additional parameter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3200" dirty="0" smtClean="0"/>
                  <a:t> to readjust in-medium hyperon potential 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0"/>
                <a:ext cx="8229600" cy="1143000"/>
              </a:xfrm>
              <a:blipFill>
                <a:blip r:embed="rId2"/>
                <a:stretch>
                  <a:fillRect t="-3191" r="-593" b="-13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5776" y="1412776"/>
            <a:ext cx="4655920" cy="1581441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835696" y="2994217"/>
            <a:ext cx="5763964" cy="2110353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308455" y="5330350"/>
                <a:ext cx="74606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zh-CN" alt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rgbClr val="0070C0"/>
                    </a:solidFill>
                  </a:rPr>
                  <a:t>can shift the fraction and onset density of hyperons in NS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55" y="5330350"/>
                <a:ext cx="7460697" cy="400110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6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US" altLang="zh-CN" dirty="0" smtClean="0"/>
              <a:t>RRPA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695229"/>
            <a:ext cx="8229600" cy="5145435"/>
          </a:xfrm>
        </p:spPr>
        <p:txBody>
          <a:bodyPr/>
          <a:lstStyle/>
          <a:p>
            <a:r>
              <a:rPr lang="en-US" altLang="zh-CN" dirty="0" smtClean="0"/>
              <a:t>Relativistic RPA: Dyson equation </a:t>
            </a:r>
          </a:p>
          <a:p>
            <a:pPr marL="0" indent="0">
              <a:buNone/>
            </a:pPr>
            <a:r>
              <a:rPr lang="en-US" altLang="zh-CN" sz="2400" dirty="0"/>
              <a:t>        </a:t>
            </a:r>
            <a:r>
              <a:rPr lang="en-US" altLang="zh-CN" sz="2400" dirty="0" smtClean="0"/>
              <a:t>Lim &amp;Horowitz</a:t>
            </a:r>
            <a:r>
              <a:rPr lang="en-US" altLang="zh-CN" sz="2400" dirty="0"/>
              <a:t>, </a:t>
            </a:r>
            <a:r>
              <a:rPr lang="en-US" altLang="zh-CN" sz="2400" dirty="0" err="1" smtClean="0"/>
              <a:t>NPA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501, </a:t>
            </a:r>
            <a:r>
              <a:rPr lang="en-US" altLang="zh-CN" sz="2400" dirty="0" smtClean="0"/>
              <a:t>729(89),  </a:t>
            </a:r>
            <a:r>
              <a:rPr lang="en-US" altLang="zh-CN" sz="2400" dirty="0"/>
              <a:t>Ma, et al, </a:t>
            </a:r>
            <a:r>
              <a:rPr lang="en-US" altLang="zh-CN" sz="2400" dirty="0" err="1"/>
              <a:t>NPA</a:t>
            </a:r>
            <a:r>
              <a:rPr lang="en-US" altLang="zh-CN" sz="2400" dirty="0"/>
              <a:t> 686, 173 (01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Carriere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Horowitz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et al, </a:t>
            </a:r>
            <a:r>
              <a:rPr lang="en-US" altLang="zh-CN" sz="2400" dirty="0" err="1" smtClean="0"/>
              <a:t>ApJ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593, 463 </a:t>
            </a:r>
            <a:r>
              <a:rPr lang="en-US" altLang="zh-CN" sz="2400" dirty="0" smtClean="0"/>
              <a:t>(03)</a:t>
            </a:r>
          </a:p>
          <a:p>
            <a:pPr marL="0" indent="0">
              <a:buNone/>
            </a:pPr>
            <a:r>
              <a:rPr lang="zh-CN" altLang="en-US" sz="2400" dirty="0" smtClean="0"/>
              <a:t>相对论无规相位近似：给定初点与终点，包含各种可能的随机行走，幅度固定，相位随机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235230"/>
            <a:ext cx="58674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Dyson equation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86808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𝑣𝑒𝑟𝑡𝑒𝑥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/>
                            </m:sSubSup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/>
                            </m:sSubSup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</m:sSubSup>
                  </m:oMath>
                </a14:m>
                <a:endParaRPr lang="en-US" altLang="zh-CN" sz="2800" dirty="0" smtClean="0"/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Dielectric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</m:sSubSup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rgbClr val="0070C0"/>
                    </a:solidFill>
                  </a:rPr>
                  <a:t> is the largest density </a:t>
                </a:r>
                <a:r>
                  <a:rPr lang="en-US" altLang="zh-CN" b="1" dirty="0" smtClean="0">
                    <a:solidFill>
                      <a:srgbClr val="0070C0"/>
                    </a:solidFill>
                  </a:rPr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b="1" dirty="0" smtClean="0">
                    <a:solidFill>
                      <a:srgbClr val="0070C0"/>
                    </a:solidFill>
                  </a:rPr>
                  <a:t>0 holds for any momentum.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868081"/>
              </a:xfrm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Yangzhou is a special city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0"/>
            <a:ext cx="5040560" cy="4525963"/>
          </a:xfrm>
        </p:spPr>
        <p:txBody>
          <a:bodyPr/>
          <a:lstStyle/>
          <a:p>
            <a:r>
              <a:rPr lang="ja-JP" altLang="en-US" sz="2800" b="1" dirty="0" smtClean="0"/>
              <a:t>鉴真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がんじん</a:t>
            </a:r>
            <a:r>
              <a:rPr lang="en-US" altLang="ja-JP" sz="2800" b="1" dirty="0" smtClean="0"/>
              <a:t>)</a:t>
            </a:r>
            <a:r>
              <a:rPr lang="zh-CN" altLang="en-US" sz="2800" b="1" dirty="0" smtClean="0"/>
              <a:t>（</a:t>
            </a:r>
            <a:r>
              <a:rPr lang="en-US" altLang="ja-JP" sz="2800" b="1" dirty="0" smtClean="0"/>
              <a:t>688-763)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,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born in </a:t>
            </a:r>
            <a:r>
              <a:rPr lang="en-US" altLang="ja-JP" sz="2800" b="1" dirty="0" smtClean="0"/>
              <a:t>Yangzhou, is </a:t>
            </a:r>
            <a:r>
              <a:rPr lang="en-US" altLang="zh-CN" sz="2800" b="1" dirty="0" smtClean="0"/>
              <a:t>Envoy </a:t>
            </a:r>
            <a:r>
              <a:rPr lang="en-US" altLang="zh-CN" sz="2800" b="1" dirty="0"/>
              <a:t>of </a:t>
            </a:r>
            <a:r>
              <a:rPr lang="en-US" altLang="zh-CN" sz="2800" b="1" dirty="0" smtClean="0"/>
              <a:t>culture, peace </a:t>
            </a:r>
            <a:r>
              <a:rPr lang="en-US" altLang="zh-CN" sz="2800" b="1" dirty="0"/>
              <a:t>and </a:t>
            </a:r>
            <a:r>
              <a:rPr lang="en-US" altLang="zh-CN" sz="2800" b="1" dirty="0" smtClean="0"/>
              <a:t>friendship.</a:t>
            </a:r>
            <a:endParaRPr lang="en-US" altLang="zh-CN" sz="2800" b="1" dirty="0"/>
          </a:p>
          <a:p>
            <a:r>
              <a:rPr lang="en-US" altLang="zh-CN" sz="2800" b="1" dirty="0" smtClean="0"/>
              <a:t>He </a:t>
            </a:r>
            <a:r>
              <a:rPr lang="en-US" altLang="zh-CN" sz="2800" b="1" dirty="0" smtClean="0"/>
              <a:t>preached </a:t>
            </a:r>
            <a:r>
              <a:rPr lang="en-US" altLang="zh-CN" sz="2800" b="1" dirty="0" err="1" smtClean="0"/>
              <a:t>Vinaya</a:t>
            </a:r>
            <a:r>
              <a:rPr lang="en-US" altLang="zh-CN" sz="2800" b="1" dirty="0" smtClean="0"/>
              <a:t> (precepts) of </a:t>
            </a:r>
            <a:r>
              <a:rPr lang="en-US" altLang="zh-CN" sz="2800" b="1" dirty="0" smtClean="0"/>
              <a:t>Buddhism </a:t>
            </a:r>
            <a:r>
              <a:rPr lang="en-US" altLang="zh-CN" sz="2800" b="1" dirty="0" smtClean="0"/>
              <a:t>in Yangzhou and was invited </a:t>
            </a:r>
            <a:r>
              <a:rPr lang="en-US" altLang="zh-CN" sz="2800" b="1" dirty="0" smtClean="0"/>
              <a:t>and prepared on </a:t>
            </a:r>
            <a:r>
              <a:rPr lang="en-US" altLang="zh-CN" sz="2800" b="1" dirty="0" smtClean="0"/>
              <a:t>the trip to </a:t>
            </a:r>
            <a:r>
              <a:rPr lang="en-US" altLang="zh-CN" sz="2800" b="1" dirty="0" smtClean="0"/>
              <a:t>Nihon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for </a:t>
            </a:r>
            <a:r>
              <a:rPr lang="en-US" altLang="zh-CN" sz="2800" b="1" dirty="0" smtClean="0"/>
              <a:t>5</a:t>
            </a:r>
            <a:r>
              <a:rPr lang="en-US" altLang="zh-CN" sz="2800" b="1" baseline="30000" dirty="0" smtClean="0"/>
              <a:t>th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times before succeeded. 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b="1" dirty="0" smtClean="0"/>
              <a:t> 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179886"/>
            <a:ext cx="304574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3">
            <a:extLst>
              <a:ext uri="{FF2B5EF4-FFF2-40B4-BE49-F238E27FC236}">
                <a16:creationId xmlns:a16="http://schemas.microsoft.com/office/drawing/2014/main" id="{B2B727EA-73CF-B510-3ABD-A6E4C2D7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1438"/>
            <a:ext cx="86391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zh-CN" sz="2800" b="1" dirty="0" smtClean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RRPA </a:t>
            </a:r>
            <a:r>
              <a:rPr lang="en-US" altLang="zh-CN" sz="2800" b="1" dirty="0" smtClean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in simple </a:t>
            </a:r>
            <a:r>
              <a:rPr lang="en-US" altLang="zh-CN" sz="2800" b="1" dirty="0" err="1" smtClean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RMF</a:t>
            </a:r>
            <a:r>
              <a:rPr lang="en-US" altLang="zh-CN" sz="2800" b="1" dirty="0" smtClean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zh-CN" altLang="zh-CN" sz="2800" b="1" dirty="0">
              <a:solidFill>
                <a:srgbClr val="262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C0AFFF0B-7E99-C3A8-FC6A-09E7CA88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86" y="915605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</a:rPr>
              <a:t>Polarization matrix in nuclear matter, neutron star matter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2851" y="3539277"/>
            <a:ext cx="77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Usually, the polarization  just includes the density-dependent part, and the vacuum effect can have special effect on matter stability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36613"/>
            <a:ext cx="4447238" cy="18142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630284"/>
            <a:ext cx="5400571" cy="174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660232" y="5043511"/>
                <a:ext cx="23397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2060"/>
                    </a:solidFill>
                  </a:rPr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002060"/>
                    </a:solidFill>
                  </a:rPr>
                  <a:t>just means no meson Self-interactions</a:t>
                </a:r>
                <a:endParaRPr lang="zh-CN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043511"/>
                <a:ext cx="2339752" cy="923330"/>
              </a:xfrm>
              <a:prstGeom prst="rect">
                <a:avLst/>
              </a:prstGeom>
              <a:blipFill>
                <a:blip r:embed="rId5"/>
                <a:stretch>
                  <a:fillRect l="-2350" t="-1974" b="-9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987824" y="6436188"/>
            <a:ext cx="390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66FF"/>
                </a:solidFill>
              </a:rPr>
              <a:t>see  </a:t>
            </a:r>
            <a:r>
              <a:rPr lang="en-US" altLang="zh-CN" dirty="0" err="1">
                <a:solidFill>
                  <a:srgbClr val="0066FF"/>
                </a:solidFill>
              </a:rPr>
              <a:t>Carriere</a:t>
            </a:r>
            <a:r>
              <a:rPr lang="en-US" altLang="zh-CN" dirty="0">
                <a:solidFill>
                  <a:srgbClr val="0066FF"/>
                </a:solidFill>
              </a:rPr>
              <a:t> et al, </a:t>
            </a:r>
            <a:r>
              <a:rPr lang="en-US" altLang="zh-CN" dirty="0" err="1">
                <a:solidFill>
                  <a:srgbClr val="0066FF"/>
                </a:solidFill>
              </a:rPr>
              <a:t>ApJ</a:t>
            </a:r>
            <a:r>
              <a:rPr lang="en-US" altLang="zh-CN" dirty="0">
                <a:solidFill>
                  <a:srgbClr val="0066FF"/>
                </a:solidFill>
              </a:rPr>
              <a:t> 593,463(03).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6" y="1412777"/>
            <a:ext cx="7980704" cy="11880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84" y="3967752"/>
            <a:ext cx="6755924" cy="469359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923928" y="2048512"/>
            <a:ext cx="4396091" cy="660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124201" y="3807433"/>
            <a:ext cx="2023864" cy="660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23461" y="4965795"/>
            <a:ext cx="728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介子传播子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in the presence of meson couplings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3">
            <a:extLst>
              <a:ext uri="{FF2B5EF4-FFF2-40B4-BE49-F238E27FC236}">
                <a16:creationId xmlns:a16="http://schemas.microsoft.com/office/drawing/2014/main" id="{B2B727EA-73CF-B510-3ABD-A6E4C2D7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1438"/>
            <a:ext cx="86391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zh-CN" sz="2800" b="1" dirty="0" smtClean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the meson-meson couplings </a:t>
            </a:r>
            <a:endParaRPr lang="zh-CN" altLang="zh-CN" sz="2800" b="1" dirty="0">
              <a:solidFill>
                <a:srgbClr val="262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6697"/>
                <a:ext cx="8229600" cy="4525963"/>
              </a:xfrm>
            </p:spPr>
            <p:txBody>
              <a:bodyPr/>
              <a:lstStyle/>
              <a:p>
                <a:r>
                  <a:rPr lang="en-US" altLang="zh-CN" dirty="0" smtClean="0"/>
                  <a:t>Coupling terms between  different mesons such as </a:t>
                </a:r>
                <a:r>
                  <a:rPr lang="el-GR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&amp;</a:t>
                </a:r>
                <a:r>
                  <a:rPr lang="el-GR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&amp;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</m:oMath>
                </a14:m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modification to propagator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6697"/>
                <a:ext cx="8229600" cy="4525963"/>
              </a:xfrm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74" y="3023019"/>
            <a:ext cx="3475484" cy="7933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31" y="4781145"/>
            <a:ext cx="3322487" cy="8100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31" y="3740934"/>
            <a:ext cx="4713869" cy="1008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141181" y="5774147"/>
                <a:ext cx="6861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 two-point canonical vertex is first evaluated, then obtain the inverse of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the matrix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81" y="5774147"/>
                <a:ext cx="6861638" cy="830997"/>
              </a:xfrm>
              <a:prstGeom prst="rect">
                <a:avLst/>
              </a:prstGeom>
              <a:blipFill>
                <a:blip r:embed="rId7"/>
                <a:stretch>
                  <a:fillRect l="-1332" t="-5109" r="-178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004048" y="4786914"/>
                <a:ext cx="3147657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𝛿𝜙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𝛿𝜙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86914"/>
                <a:ext cx="3147657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1331640" y="3185823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树图近似下</a:t>
            </a:r>
            <a:endParaRPr lang="zh-CN" altLang="en-US" sz="24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3600" dirty="0" smtClean="0"/>
                  <a:t>The crossing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𝜎𝜔</m:t>
                            </m:r>
                          </m:sub>
                        </m:s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𝜔𝜌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included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031048" y="530120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l-GR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sz="2400" dirty="0" smtClean="0">
                <a:solidFill>
                  <a:srgbClr val="FF0000"/>
                </a:solidFill>
              </a:rPr>
              <a:t>&amp;</a:t>
            </a:r>
            <a:r>
              <a:rPr lang="el-GR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coupling is used to  simulate the density dependence of the symmetry energy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712" y="1923293"/>
            <a:ext cx="8029168" cy="181681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652120" y="2780928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596336" y="3244440"/>
            <a:ext cx="648072" cy="49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15816" y="3236056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153947"/>
            <a:ext cx="2324100" cy="73342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8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2254"/>
          </a:xfrm>
        </p:spPr>
        <p:txBody>
          <a:bodyPr/>
          <a:lstStyle/>
          <a:p>
            <a:r>
              <a:rPr lang="en-US" altLang="zh-CN" sz="3600" dirty="0" smtClean="0"/>
              <a:t>Tidal deformability</a:t>
            </a:r>
            <a:endParaRPr lang="zh-CN" altLang="en-US" sz="3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68441"/>
            <a:ext cx="5086350" cy="1323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840495"/>
            <a:ext cx="5638800" cy="14001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1210" y="1006776"/>
            <a:ext cx="524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j-lt"/>
              </a:rPr>
              <a:t>Perturbation to the </a:t>
            </a:r>
            <a:r>
              <a:rPr lang="en-US" altLang="zh-CN" sz="2400" dirty="0" err="1" smtClean="0">
                <a:latin typeface="+mj-lt"/>
              </a:rPr>
              <a:t>spacetime</a:t>
            </a:r>
            <a:r>
              <a:rPr lang="en-US" altLang="zh-CN" sz="2400" dirty="0" smtClean="0">
                <a:latin typeface="+mj-lt"/>
              </a:rPr>
              <a:t> </a:t>
            </a:r>
            <a:r>
              <a:rPr lang="en-US" altLang="zh-CN" sz="2400" dirty="0" smtClean="0">
                <a:latin typeface="+mj-lt"/>
              </a:rPr>
              <a:t>metric, </a:t>
            </a:r>
            <a:r>
              <a:rPr lang="en-US" altLang="zh-CN" sz="2400" dirty="0" smtClean="0">
                <a:latin typeface="+mj-lt"/>
              </a:rPr>
              <a:t>H:</a:t>
            </a:r>
            <a:endParaRPr lang="zh-CN" altLang="en-US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305980" y="5089977"/>
                <a:ext cx="6552728" cy="1046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Discontinuity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𝒅𝒑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may exist at interfaces of core-crust and hadron-quark transitions.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80" y="5089977"/>
                <a:ext cx="6552728" cy="1046120"/>
              </a:xfrm>
              <a:prstGeom prst="rect">
                <a:avLst/>
              </a:prstGeom>
              <a:blipFill>
                <a:blip r:embed="rId4"/>
                <a:stretch>
                  <a:fillRect l="-1395" b="-12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475656" y="4388423"/>
                <a:ext cx="5951758" cy="53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zh-CN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𝐭𝐡𝐞</m:t>
                    </m:r>
                    <m:r>
                      <a:rPr lang="en-US" altLang="zh-CN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𝐋𝐨𝐯𝐞</m:t>
                    </m:r>
                    <m:r>
                      <a:rPr lang="en-US" altLang="zh-CN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𝐧𝐮𝐦𝐛𝐞𝐫</m:t>
                    </m:r>
                  </m:oMath>
                </a14:m>
                <a:r>
                  <a:rPr lang="en-US" altLang="zh-CN" sz="2400" b="1" dirty="0" smtClean="0">
                    <a:solidFill>
                      <a:srgbClr val="0066FF"/>
                    </a:solidFill>
                  </a:rPr>
                  <a:t> </a:t>
                </a:r>
                <a:endParaRPr lang="zh-CN" altLang="en-US" sz="24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88423"/>
                <a:ext cx="5951758" cy="533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altLang="zh-CN" sz="3600" dirty="0" smtClean="0"/>
              <a:t>Interface discontinuity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/>
              <a:lstStyle/>
              <a:p>
                <a:r>
                  <a:rPr lang="en-US" altLang="zh-CN" dirty="0" smtClean="0"/>
                  <a:t>Effect of first-order hadron-quark transition, </a:t>
                </a:r>
                <a:r>
                  <a:rPr lang="en-US" altLang="zh-CN" sz="2400" dirty="0"/>
                  <a:t>see   </a:t>
                </a:r>
                <a:r>
                  <a:rPr lang="en-US" altLang="zh-CN" sz="2400" dirty="0" err="1" smtClean="0"/>
                  <a:t>Postnikov</a:t>
                </a:r>
                <a:r>
                  <a:rPr lang="en-US" altLang="zh-CN" sz="2400" dirty="0" smtClean="0"/>
                  <a:t> et al. </a:t>
                </a:r>
                <a:r>
                  <a:rPr lang="en-US" altLang="zh-CN" sz="2400" dirty="0" err="1" smtClean="0"/>
                  <a:t>PRD82,024016</a:t>
                </a:r>
                <a:r>
                  <a:rPr lang="en-US" altLang="zh-CN" sz="2400" dirty="0" smtClean="0"/>
                  <a:t>(10)</a:t>
                </a:r>
              </a:p>
              <a:p>
                <a:r>
                  <a:rPr lang="en-US" altLang="zh-CN" dirty="0" smtClean="0"/>
                  <a:t>Our focus  on the core-crust </a:t>
                </a:r>
                <a:r>
                  <a:rPr lang="en-US" altLang="zh-CN" dirty="0" smtClean="0"/>
                  <a:t>interface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Thermodynamic consistency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𝜇𝜌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zh-CN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Generally,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altLang="zh-CN" dirty="0" smtClean="0"/>
                  <a:t>, at the interface,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 , V is the volume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>
                <a:blip r:embed="rId2"/>
                <a:stretch>
                  <a:fillRect l="-1704" t="-1585"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4753106"/>
                  </p:ext>
                </p:extLst>
              </p:nvPr>
            </p:nvGraphicFramePr>
            <p:xfrm>
              <a:off x="457200" y="16002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383154303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70328713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141180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RRPA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Thermodyn</a:t>
                          </a:r>
                          <a:r>
                            <a:rPr lang="en-US" altLang="zh-CN" dirty="0" smtClean="0"/>
                            <a:t>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1433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0.1432 (0.0067)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0.0904 (0.0014)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6613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0.1443 (0.004)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0.0915 (0.00065)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026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4753106"/>
                  </p:ext>
                </p:extLst>
              </p:nvPr>
            </p:nvGraphicFramePr>
            <p:xfrm>
              <a:off x="457200" y="16002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383154303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70328713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141180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8197" r="-1011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Thermodyn</a:t>
                          </a:r>
                          <a:r>
                            <a:rPr lang="en-US" altLang="zh-CN" dirty="0" smtClean="0"/>
                            <a:t>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1433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SLC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0.1432 (0.0067)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0.0904 (0.0014)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6613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SLCd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0.1443 (0.004)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0.0915 (0.00065)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0264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0" y="3713480"/>
            <a:ext cx="6048375" cy="2695575"/>
          </a:xfrm>
          <a:prstGeom prst="rect">
            <a:avLst/>
          </a:prstGeom>
        </p:spPr>
      </p:pic>
      <p:pic>
        <p:nvPicPr>
          <p:cNvPr id="7" name="内容占位符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93427" y="2004341"/>
            <a:ext cx="4668135" cy="170913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Total hyperon number ratio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3" y="1781969"/>
            <a:ext cx="5490740" cy="4501789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Love number vs mass &amp; compactness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404" b="-37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925" y="1748631"/>
            <a:ext cx="5772150" cy="42291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24" y="134760"/>
            <a:ext cx="3629319" cy="6734621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41206" y="819923"/>
            <a:ext cx="4272330" cy="35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427984" y="4653136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38A8"/>
                </a:solidFill>
              </a:rPr>
              <a:t>Above are the results with core-crust transition density obtained from thermodynamic instability</a:t>
            </a:r>
            <a:endParaRPr lang="en-US" altLang="zh-CN" b="1" dirty="0">
              <a:solidFill>
                <a:srgbClr val="0038A8"/>
              </a:solidFill>
            </a:endParaRPr>
          </a:p>
          <a:p>
            <a:r>
              <a:rPr lang="en-US" altLang="zh-CN" dirty="0" err="1" smtClean="0"/>
              <a:t>Shangguan</a:t>
            </a:r>
            <a:r>
              <a:rPr lang="en-US" altLang="zh-CN" dirty="0" smtClean="0"/>
              <a:t> et al. </a:t>
            </a:r>
            <a:r>
              <a:rPr lang="en-US" altLang="zh-CN" dirty="0" err="1" smtClean="0"/>
              <a:t>PRD104</a:t>
            </a:r>
            <a:r>
              <a:rPr lang="en-US" altLang="zh-CN" dirty="0"/>
              <a:t>, 063035 </a:t>
            </a:r>
            <a:r>
              <a:rPr lang="en-US" altLang="zh-CN" dirty="0" smtClean="0"/>
              <a:t>(21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0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73580B7B-57B0-AB21-2C35-AA6EA81DFD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069" y="3134777"/>
            <a:ext cx="5783262" cy="269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8A8E7048-C2FE-1A6D-2F4E-95B5F3FDD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804" y="2204794"/>
            <a:ext cx="5795534" cy="1845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8" name="Line 5">
            <a:extLst>
              <a:ext uri="{FF2B5EF4-FFF2-40B4-BE49-F238E27FC236}">
                <a16:creationId xmlns:a16="http://schemas.microsoft.com/office/drawing/2014/main" id="{D2566A36-CBE6-A271-D186-238D254C29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625" y="4159711"/>
            <a:ext cx="5857256" cy="483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49" name="Group 6">
            <a:extLst>
              <a:ext uri="{FF2B5EF4-FFF2-40B4-BE49-F238E27FC236}">
                <a16:creationId xmlns:a16="http://schemas.microsoft.com/office/drawing/2014/main" id="{DB1E13C3-44C2-B49C-A5B0-0C021416774B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1631950"/>
            <a:ext cx="635000" cy="766763"/>
            <a:chOff x="624" y="1536"/>
            <a:chExt cx="1170" cy="1406"/>
          </a:xfrm>
        </p:grpSpPr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C99C7F41-A8A0-3092-7A95-2ED2DF536A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ECFEF28C-F619-58E3-1C84-8A7109FD08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88909AF6-30BC-AE15-8DE4-4FF5AB5600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18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E7C9E78B-FDCB-74E4-853E-DA9A09B4D0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20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6183" name="Oval 11">
              <a:extLst>
                <a:ext uri="{FF2B5EF4-FFF2-40B4-BE49-F238E27FC236}">
                  <a16:creationId xmlns:a16="http://schemas.microsoft.com/office/drawing/2014/main" id="{D765542D-1FB9-43AC-72C1-8F9B7FD0ED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" y="1673"/>
              <a:ext cx="979" cy="126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zh-CN" alt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84" name="Group 12">
              <a:extLst>
                <a:ext uri="{FF2B5EF4-FFF2-40B4-BE49-F238E27FC236}">
                  <a16:creationId xmlns:a16="http://schemas.microsoft.com/office/drawing/2014/main" id="{3C155881-5072-064A-0727-A2520322F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6185" name="Oval 13">
                <a:extLst>
                  <a:ext uri="{FF2B5EF4-FFF2-40B4-BE49-F238E27FC236}">
                    <a16:creationId xmlns:a16="http://schemas.microsoft.com/office/drawing/2014/main" id="{CBDF19E1-89A5-DD10-FBC4-27A7EB189B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Oval 14">
                <a:extLst>
                  <a:ext uri="{FF2B5EF4-FFF2-40B4-BE49-F238E27FC236}">
                    <a16:creationId xmlns:a16="http://schemas.microsoft.com/office/drawing/2014/main" id="{25BEDC38-6297-C7D2-34D3-A3131D6EB1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7" name="Oval 15">
                <a:extLst>
                  <a:ext uri="{FF2B5EF4-FFF2-40B4-BE49-F238E27FC236}">
                    <a16:creationId xmlns:a16="http://schemas.microsoft.com/office/drawing/2014/main" id="{03F8B153-689E-62E1-49EE-3EE0E2C1D4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8" name="Oval 16">
                <a:extLst>
                  <a:ext uri="{FF2B5EF4-FFF2-40B4-BE49-F238E27FC236}">
                    <a16:creationId xmlns:a16="http://schemas.microsoft.com/office/drawing/2014/main" id="{18FA83E4-E0C9-5356-4B0D-E31A4EB156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151" name="Group 28">
            <a:extLst>
              <a:ext uri="{FF2B5EF4-FFF2-40B4-BE49-F238E27FC236}">
                <a16:creationId xmlns:a16="http://schemas.microsoft.com/office/drawing/2014/main" id="{9C276FF0-2682-343C-369F-AEC3570CF11E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3481388"/>
            <a:ext cx="635000" cy="766762"/>
            <a:chOff x="624" y="1536"/>
            <a:chExt cx="1170" cy="1406"/>
          </a:xfrm>
        </p:grpSpPr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4B0097A3-805D-AA3B-AA28-B1ED44B3FB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45B2C9B6-3FEF-A6CC-6AAB-8DB445F9AC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194BF4F0-2CCD-8638-32F9-D851D18EF1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18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0CF2A51E-B7F1-5713-6BB9-EB133A5AFA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20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6163" name="Oval 33">
              <a:extLst>
                <a:ext uri="{FF2B5EF4-FFF2-40B4-BE49-F238E27FC236}">
                  <a16:creationId xmlns:a16="http://schemas.microsoft.com/office/drawing/2014/main" id="{F516F250-12C4-B32B-FA61-9FA528AEEC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" y="1673"/>
              <a:ext cx="979" cy="126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zh-CN" alt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64" name="Group 34">
              <a:extLst>
                <a:ext uri="{FF2B5EF4-FFF2-40B4-BE49-F238E27FC236}">
                  <a16:creationId xmlns:a16="http://schemas.microsoft.com/office/drawing/2014/main" id="{51308D35-9E7B-99CF-92D8-519762F78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6165" name="Oval 35">
                <a:extLst>
                  <a:ext uri="{FF2B5EF4-FFF2-40B4-BE49-F238E27FC236}">
                    <a16:creationId xmlns:a16="http://schemas.microsoft.com/office/drawing/2014/main" id="{BC6353C3-9D21-B31F-6FDA-64682B5943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6" name="Oval 36">
                <a:extLst>
                  <a:ext uri="{FF2B5EF4-FFF2-40B4-BE49-F238E27FC236}">
                    <a16:creationId xmlns:a16="http://schemas.microsoft.com/office/drawing/2014/main" id="{2E95FA8C-321A-DC9F-43C6-3C8930C55C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7" name="Oval 37">
                <a:extLst>
                  <a:ext uri="{FF2B5EF4-FFF2-40B4-BE49-F238E27FC236}">
                    <a16:creationId xmlns:a16="http://schemas.microsoft.com/office/drawing/2014/main" id="{3164B930-4123-2C95-9872-4E919A91CD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8" name="Oval 38">
                <a:extLst>
                  <a:ext uri="{FF2B5EF4-FFF2-40B4-BE49-F238E27FC236}">
                    <a16:creationId xmlns:a16="http://schemas.microsoft.com/office/drawing/2014/main" id="{3CF2D7D3-40DE-B3DA-21BD-62EB760E5D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152" name="Text Box 50">
            <a:extLst>
              <a:ext uri="{FF2B5EF4-FFF2-40B4-BE49-F238E27FC236}">
                <a16:creationId xmlns:a16="http://schemas.microsoft.com/office/drawing/2014/main" id="{DB314596-2B8F-0D2B-AD93-30B2DAFD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738313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Text Box 52">
            <a:extLst>
              <a:ext uri="{FF2B5EF4-FFF2-40B4-BE49-F238E27FC236}">
                <a16:creationId xmlns:a16="http://schemas.microsoft.com/office/drawing/2014/main" id="{C6179ECF-E028-816F-8D71-DC574A3D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3597275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57" name="Rectangle 58">
            <a:extLst>
              <a:ext uri="{FF2B5EF4-FFF2-40B4-BE49-F238E27FC236}">
                <a16:creationId xmlns:a16="http://schemas.microsoft.com/office/drawing/2014/main" id="{9BEE10E7-B37F-66DE-9BE0-C49F7823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0"/>
            <a:ext cx="86391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altLang="zh-C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FF760408-E7FE-117F-EE11-C066C3B5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01" y="3279419"/>
            <a:ext cx="6043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262685"/>
                </a:solidFill>
                <a:latin typeface="+mj-lt"/>
                <a:cs typeface="Arial" panose="020B0604020202020204" pitchFamily="34" charset="0"/>
              </a:rPr>
              <a:t>Tidal deformability with core-crust interfaces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262685"/>
                </a:solidFill>
                <a:latin typeface="+mj-lt"/>
                <a:cs typeface="Arial" panose="020B0604020202020204" pitchFamily="34" charset="0"/>
              </a:rPr>
              <a:t>and core </a:t>
            </a:r>
            <a:r>
              <a:rPr lang="en-US" altLang="zh-CN" sz="2400" b="1" dirty="0" err="1" smtClean="0">
                <a:solidFill>
                  <a:srgbClr val="262685"/>
                </a:solidFill>
                <a:latin typeface="+mj-lt"/>
                <a:cs typeface="Arial" panose="020B0604020202020204" pitchFamily="34" charset="0"/>
              </a:rPr>
              <a:t>hyperonziation</a:t>
            </a:r>
            <a:endParaRPr lang="zh-CN" altLang="en-US" sz="2400" b="1" dirty="0">
              <a:solidFill>
                <a:srgbClr val="26268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85798" y="1738153"/>
            <a:ext cx="4738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400" b="1" dirty="0" smtClean="0">
                <a:solidFill>
                  <a:srgbClr val="262685"/>
                </a:solidFill>
                <a:latin typeface="+mj-lt"/>
                <a:cs typeface="Arial" panose="020B0604020202020204" pitchFamily="34" charset="0"/>
              </a:rPr>
              <a:t>Crust and core of neutron stars</a:t>
            </a:r>
            <a:endParaRPr lang="en-US" altLang="zh-CN" sz="2400" b="1" dirty="0">
              <a:solidFill>
                <a:srgbClr val="262685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2" name="Group 6">
            <a:extLst>
              <a:ext uri="{FF2B5EF4-FFF2-40B4-BE49-F238E27FC236}">
                <a16:creationId xmlns:a16="http://schemas.microsoft.com/office/drawing/2014/main" id="{DB1E13C3-44C2-B49C-A5B0-0C021416774B}"/>
              </a:ext>
            </a:extLst>
          </p:cNvPr>
          <p:cNvGrpSpPr>
            <a:grpSpLocks/>
          </p:cNvGrpSpPr>
          <p:nvPr/>
        </p:nvGrpSpPr>
        <p:grpSpPr bwMode="auto">
          <a:xfrm>
            <a:off x="254892" y="2467997"/>
            <a:ext cx="635000" cy="766763"/>
            <a:chOff x="624" y="1536"/>
            <a:chExt cx="1170" cy="1406"/>
          </a:xfrm>
        </p:grpSpPr>
        <p:sp>
          <p:nvSpPr>
            <p:cNvPr id="73" name="Oval 7">
              <a:extLst>
                <a:ext uri="{FF2B5EF4-FFF2-40B4-BE49-F238E27FC236}">
                  <a16:creationId xmlns:a16="http://schemas.microsoft.com/office/drawing/2014/main" id="{C99C7F41-A8A0-3092-7A95-2ED2DF536A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74" name="Oval 8">
              <a:extLst>
                <a:ext uri="{FF2B5EF4-FFF2-40B4-BE49-F238E27FC236}">
                  <a16:creationId xmlns:a16="http://schemas.microsoft.com/office/drawing/2014/main" id="{ECFEF28C-F619-58E3-1C84-8A7109FD08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75" name="Oval 9">
              <a:extLst>
                <a:ext uri="{FF2B5EF4-FFF2-40B4-BE49-F238E27FC236}">
                  <a16:creationId xmlns:a16="http://schemas.microsoft.com/office/drawing/2014/main" id="{88909AF6-30BC-AE15-8DE4-4FF5AB5600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18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76" name="Oval 10">
              <a:extLst>
                <a:ext uri="{FF2B5EF4-FFF2-40B4-BE49-F238E27FC236}">
                  <a16:creationId xmlns:a16="http://schemas.microsoft.com/office/drawing/2014/main" id="{E7C9E78B-FDCB-74E4-853E-DA9A09B4D0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20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77" name="Oval 11">
              <a:extLst>
                <a:ext uri="{FF2B5EF4-FFF2-40B4-BE49-F238E27FC236}">
                  <a16:creationId xmlns:a16="http://schemas.microsoft.com/office/drawing/2014/main" id="{D765542D-1FB9-43AC-72C1-8F9B7FD0ED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" y="1673"/>
              <a:ext cx="979" cy="126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zh-CN" alt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8" name="Group 12">
              <a:extLst>
                <a:ext uri="{FF2B5EF4-FFF2-40B4-BE49-F238E27FC236}">
                  <a16:creationId xmlns:a16="http://schemas.microsoft.com/office/drawing/2014/main" id="{3C155881-5072-064A-0727-A2520322F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79" name="Oval 13">
                <a:extLst>
                  <a:ext uri="{FF2B5EF4-FFF2-40B4-BE49-F238E27FC236}">
                    <a16:creationId xmlns:a16="http://schemas.microsoft.com/office/drawing/2014/main" id="{CBDF19E1-89A5-DD10-FBC4-27A7EB189B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Oval 14">
                <a:extLst>
                  <a:ext uri="{FF2B5EF4-FFF2-40B4-BE49-F238E27FC236}">
                    <a16:creationId xmlns:a16="http://schemas.microsoft.com/office/drawing/2014/main" id="{25BEDC38-6297-C7D2-34D3-A3131D6EB1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Oval 15">
                <a:extLst>
                  <a:ext uri="{FF2B5EF4-FFF2-40B4-BE49-F238E27FC236}">
                    <a16:creationId xmlns:a16="http://schemas.microsoft.com/office/drawing/2014/main" id="{03F8B153-689E-62E1-49EE-3EE0E2C1D4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16">
                <a:extLst>
                  <a:ext uri="{FF2B5EF4-FFF2-40B4-BE49-F238E27FC236}">
                    <a16:creationId xmlns:a16="http://schemas.microsoft.com/office/drawing/2014/main" id="{18FA83E4-E0C9-5356-4B0D-E31A4EB156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4300" y="1854"/>
                <a:ext cx="1023" cy="9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Rectangle 56">
            <a:extLst>
              <a:ext uri="{FF2B5EF4-FFF2-40B4-BE49-F238E27FC236}">
                <a16:creationId xmlns:a16="http://schemas.microsoft.com/office/drawing/2014/main" id="{FF760408-E7FE-117F-EE11-C066C3B5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73" y="2557745"/>
            <a:ext cx="754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262685"/>
                </a:solidFill>
                <a:latin typeface="+mj-lt"/>
                <a:cs typeface="Arial" panose="020B0604020202020204" pitchFamily="34" charset="0"/>
              </a:rPr>
              <a:t>  Density dependent hyperon-nucleon interaction</a:t>
            </a:r>
            <a:endParaRPr lang="zh-CN" altLang="en-US" sz="2400" b="1" dirty="0">
              <a:solidFill>
                <a:srgbClr val="26268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8A8E7048-C2FE-1A6D-2F4E-95B5F3FDD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601" y="5014351"/>
            <a:ext cx="5794185" cy="6248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6" name="Group 6">
            <a:extLst>
              <a:ext uri="{FF2B5EF4-FFF2-40B4-BE49-F238E27FC236}">
                <a16:creationId xmlns:a16="http://schemas.microsoft.com/office/drawing/2014/main" id="{DB1E13C3-44C2-B49C-A5B0-0C021416774B}"/>
              </a:ext>
            </a:extLst>
          </p:cNvPr>
          <p:cNvGrpSpPr>
            <a:grpSpLocks/>
          </p:cNvGrpSpPr>
          <p:nvPr/>
        </p:nvGrpSpPr>
        <p:grpSpPr bwMode="auto">
          <a:xfrm>
            <a:off x="290189" y="4422781"/>
            <a:ext cx="635000" cy="766763"/>
            <a:chOff x="624" y="1536"/>
            <a:chExt cx="1170" cy="1406"/>
          </a:xfrm>
        </p:grpSpPr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C99C7F41-A8A0-3092-7A95-2ED2DF536A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48" name="Oval 8">
              <a:extLst>
                <a:ext uri="{FF2B5EF4-FFF2-40B4-BE49-F238E27FC236}">
                  <a16:creationId xmlns:a16="http://schemas.microsoft.com/office/drawing/2014/main" id="{ECFEF28C-F619-58E3-1C84-8A7109FD08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536"/>
              <a:ext cx="480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id="{88909AF6-30BC-AE15-8DE4-4FF5AB5600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18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50" name="Oval 10">
              <a:extLst>
                <a:ext uri="{FF2B5EF4-FFF2-40B4-BE49-F238E27FC236}">
                  <a16:creationId xmlns:a16="http://schemas.microsoft.com/office/drawing/2014/main" id="{E7C9E78B-FDCB-74E4-853E-DA9A09B4D0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6" y="1620"/>
              <a:ext cx="1088" cy="12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1">
                <a:cs typeface="Arial" pitchFamily="34" charset="0"/>
              </a:endParaRPr>
            </a:p>
          </p:txBody>
        </p:sp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D765542D-1FB9-43AC-72C1-8F9B7FD0ED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" y="1673"/>
              <a:ext cx="979" cy="126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zh-CN" alt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12">
              <a:extLst>
                <a:ext uri="{FF2B5EF4-FFF2-40B4-BE49-F238E27FC236}">
                  <a16:creationId xmlns:a16="http://schemas.microsoft.com/office/drawing/2014/main" id="{3C155881-5072-064A-0727-A2520322F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1687"/>
              <a:ext cx="947" cy="952"/>
              <a:chOff x="4166" y="1706"/>
              <a:chExt cx="1252" cy="1252"/>
            </a:xfrm>
          </p:grpSpPr>
          <p:sp>
            <p:nvSpPr>
              <p:cNvPr id="53" name="Oval 13">
                <a:extLst>
                  <a:ext uri="{FF2B5EF4-FFF2-40B4-BE49-F238E27FC236}">
                    <a16:creationId xmlns:a16="http://schemas.microsoft.com/office/drawing/2014/main" id="{CBDF19E1-89A5-DD10-FBC4-27A7EB189B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14">
                <a:extLst>
                  <a:ext uri="{FF2B5EF4-FFF2-40B4-BE49-F238E27FC236}">
                    <a16:creationId xmlns:a16="http://schemas.microsoft.com/office/drawing/2014/main" id="{25BEDC38-6297-C7D2-34D3-A3131D6EB1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15">
                <a:extLst>
                  <a:ext uri="{FF2B5EF4-FFF2-40B4-BE49-F238E27FC236}">
                    <a16:creationId xmlns:a16="http://schemas.microsoft.com/office/drawing/2014/main" id="{03F8B153-689E-62E1-49EE-3EE0E2C1D4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16">
                <a:extLst>
                  <a:ext uri="{FF2B5EF4-FFF2-40B4-BE49-F238E27FC236}">
                    <a16:creationId xmlns:a16="http://schemas.microsoft.com/office/drawing/2014/main" id="{18FA83E4-E0C9-5356-4B0D-E31A4EB156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Text Box 50">
            <a:extLst>
              <a:ext uri="{FF2B5EF4-FFF2-40B4-BE49-F238E27FC236}">
                <a16:creationId xmlns:a16="http://schemas.microsoft.com/office/drawing/2014/main" id="{DB314596-2B8F-0D2B-AD93-30B2DAFD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89" y="4529144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C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55324" y="4528984"/>
            <a:ext cx="4738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400" b="1" dirty="0" smtClean="0">
                <a:solidFill>
                  <a:srgbClr val="262685"/>
                </a:solidFill>
                <a:latin typeface="+mj-lt"/>
                <a:cs typeface="Arial" panose="020B0604020202020204" pitchFamily="34" charset="0"/>
              </a:rPr>
              <a:t>Summary</a:t>
            </a:r>
            <a:endParaRPr lang="en-US" altLang="zh-CN" sz="2400" b="1" dirty="0">
              <a:solidFill>
                <a:srgbClr val="262685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38670" y="-194287"/>
                <a:ext cx="8229600" cy="1143000"/>
              </a:xfrm>
            </p:spPr>
            <p:txBody>
              <a:bodyPr/>
              <a:lstStyle/>
              <a:p>
                <a:r>
                  <a:rPr lang="en-US" altLang="zh-CN" sz="3200" dirty="0" smtClean="0"/>
                  <a:t>Tidal deformability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3200" dirty="0" smtClean="0"/>
                  <a:t> of 1.4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𝑁𝑆</m:t>
                    </m:r>
                  </m:oMath>
                </a14:m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with core-crust interfaces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670" y="-194287"/>
                <a:ext cx="8229600" cy="1143000"/>
              </a:xfrm>
              <a:blipFill>
                <a:blip r:embed="rId2"/>
                <a:stretch>
                  <a:fillRect t="-4787" b="-15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26621149"/>
                  </p:ext>
                </p:extLst>
              </p:nvPr>
            </p:nvGraphicFramePr>
            <p:xfrm>
              <a:off x="457200" y="1338009"/>
              <a:ext cx="82296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49764876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22010783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337823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RRPA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/  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Therm.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/  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93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=61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52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165.77 / 168.54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161.15 / 163.52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0156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197.04 / 200.47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191.02 /  193.91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3860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218.54 / 222.45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211.62 / 214.97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628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=92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98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226.01 / 229.28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217.03</a:t>
                          </a:r>
                          <a:r>
                            <a:rPr lang="en-US" altLang="zh-CN" baseline="0" dirty="0" smtClean="0"/>
                            <a:t> / 220.30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953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285.81 / 290.16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251.24 / 255.19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0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401.17 / 407.68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345.65 / 351.52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12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26621149"/>
                  </p:ext>
                </p:extLst>
              </p:nvPr>
            </p:nvGraphicFramePr>
            <p:xfrm>
              <a:off x="457200" y="1338009"/>
              <a:ext cx="82296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49764876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22010783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337823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444" t="-8197" r="-1011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444" t="-8197" r="-111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93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108197" r="-20111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52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208197" r="-20111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165.77 / 168.54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161.15 / 163.52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0156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308197" r="-2011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197.04 / 200.47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191.02 /  193.91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3860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415000" r="-201111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218.54 / 222.45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211.62 / 214.97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628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506557" r="-20111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98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606557" r="-2011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226.01 / </a:t>
                          </a:r>
                          <a:r>
                            <a:rPr lang="en-US" altLang="zh-CN" dirty="0" smtClean="0"/>
                            <a:t>229.28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217.03</a:t>
                          </a:r>
                          <a:r>
                            <a:rPr lang="en-US" altLang="zh-CN" baseline="0" dirty="0" smtClean="0"/>
                            <a:t> / 220.30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953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706557" r="-2011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285.81 / </a:t>
                          </a:r>
                          <a:r>
                            <a:rPr lang="en-US" altLang="zh-CN" dirty="0" smtClean="0"/>
                            <a:t>290.16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251.24 / 255.19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0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806557" r="-20111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401.17 </a:t>
                          </a:r>
                          <a:r>
                            <a:rPr lang="en-US" altLang="zh-CN" dirty="0" smtClean="0"/>
                            <a:t>/ 407.68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345.65 / </a:t>
                          </a:r>
                          <a:r>
                            <a:rPr lang="en-US" altLang="zh-CN" dirty="0" smtClean="0"/>
                            <a:t>351.52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12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31827" y="948713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DC: Direct connecting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83568" y="5031724"/>
                <a:ext cx="7776864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 smtClean="0"/>
                  <a:t>Core-crust discontinuity brings down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 at most 2%.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 smtClean="0"/>
                  <a:t>Difference in transition density affects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significantly </a:t>
                </a:r>
                <a:r>
                  <a:rPr lang="en-US" altLang="zh-CN" dirty="0" smtClean="0"/>
                  <a:t>in the model </a:t>
                </a:r>
                <a:r>
                  <a:rPr lang="en-US" altLang="zh-CN" dirty="0" smtClean="0">
                    <a:solidFill>
                      <a:srgbClr val="0038A8"/>
                    </a:solidFill>
                  </a:rPr>
                  <a:t>with stiff symmetry energy (</a:t>
                </a:r>
                <a:r>
                  <a:rPr lang="en-US" altLang="zh-CN" dirty="0" err="1" smtClean="0">
                    <a:solidFill>
                      <a:srgbClr val="0038A8"/>
                    </a:solidFill>
                  </a:rPr>
                  <a:t>SLC</a:t>
                </a:r>
                <a:r>
                  <a:rPr lang="en-US" altLang="zh-CN" dirty="0" smtClean="0">
                    <a:solidFill>
                      <a:srgbClr val="0038A8"/>
                    </a:solidFill>
                  </a:rPr>
                  <a:t>) </a:t>
                </a:r>
                <a:r>
                  <a:rPr lang="en-US" altLang="zh-CN" dirty="0" smtClean="0">
                    <a:solidFill>
                      <a:srgbClr val="0038A8"/>
                    </a:solidFill>
                  </a:rPr>
                  <a:t>with smaller hyperon.</a:t>
                </a:r>
                <a:endParaRPr lang="zh-CN" altLang="en-US" dirty="0">
                  <a:solidFill>
                    <a:srgbClr val="0038A8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31724"/>
                <a:ext cx="7776864" cy="968470"/>
              </a:xfrm>
              <a:prstGeom prst="rect">
                <a:avLst/>
              </a:prstGeom>
              <a:blipFill>
                <a:blip r:embed="rId4"/>
                <a:stretch>
                  <a:fillRect l="-470" t="-3145" b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-252536" y="-194287"/>
                <a:ext cx="9289032" cy="1143000"/>
              </a:xfrm>
            </p:spPr>
            <p:txBody>
              <a:bodyPr/>
              <a:lstStyle/>
              <a:p>
                <a:r>
                  <a:rPr lang="en-US" altLang="zh-CN" sz="3600" dirty="0" smtClean="0"/>
                  <a:t>Tidal deformability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 &amp; Radius R of 1.4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𝑁𝑆</m:t>
                    </m:r>
                  </m:oMath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52536" y="-194287"/>
                <a:ext cx="9289032" cy="1143000"/>
              </a:xfrm>
              <a:blipFill>
                <a:blip r:embed="rId2"/>
                <a:stretch>
                  <a:fillRect l="-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5086980"/>
                  </p:ext>
                </p:extLst>
              </p:nvPr>
            </p:nvGraphicFramePr>
            <p:xfrm>
              <a:off x="457200" y="1338009"/>
              <a:ext cx="8229600" cy="3354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49764876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22010783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337823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RRPA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dirty="0" smtClean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dirty="0" smtClean="0"/>
                            <a:t>) / </a:t>
                          </a:r>
                          <a:r>
                            <a:rPr lang="en-US" altLang="zh-CN" sz="1800" dirty="0" smtClean="0">
                              <a:solidFill>
                                <a:srgbClr val="FF0000"/>
                              </a:solidFill>
                            </a:rPr>
                            <a:t> Radius R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Therm.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)  / </a:t>
                          </a:r>
                          <a:r>
                            <a:rPr lang="en-US" altLang="zh-CN" sz="1800" b="1" dirty="0" smtClean="0">
                              <a:solidFill>
                                <a:srgbClr val="00B050"/>
                              </a:solidFill>
                            </a:rPr>
                            <a:t> R</a:t>
                          </a:r>
                          <a:endParaRPr lang="zh-CN" alt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593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52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165.77 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12.11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161.15 / 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11.28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0156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197.04 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12.40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191.02 /  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11.52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3860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218.54 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12.57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211.62 /  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11.66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628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98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226.01 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13.79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217.03</a:t>
                          </a:r>
                          <a:r>
                            <a:rPr lang="en-US" altLang="zh-CN" baseline="0" dirty="0" smtClean="0"/>
                            <a:t> /  </a:t>
                          </a:r>
                          <a:r>
                            <a:rPr lang="en-US" altLang="zh-CN" baseline="0" dirty="0" smtClean="0">
                              <a:solidFill>
                                <a:srgbClr val="00B050"/>
                              </a:solidFill>
                            </a:rPr>
                            <a:t>12.14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953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285.81 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14.34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251.24 / 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12.46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0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=0.8,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401.17 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15.07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345.65 / 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12.99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12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5086980"/>
                  </p:ext>
                </p:extLst>
              </p:nvPr>
            </p:nvGraphicFramePr>
            <p:xfrm>
              <a:off x="457200" y="1338009"/>
              <a:ext cx="8229600" cy="3354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497648762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22010783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337823352"/>
                        </a:ext>
                      </a:extLst>
                    </a:gridCol>
                  </a:tblGrid>
                  <a:tr h="388112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444" t="-7813" r="-101111" b="-7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444" t="-7813" r="-1111" b="-78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93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527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213115" r="-20111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165.77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12.11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161.15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11.28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0156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318333" r="-20111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197.04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12.40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191.02 / 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11.52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3860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411475" r="-20111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218.54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12.57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211.62 / </a:t>
                          </a:r>
                          <a:r>
                            <a:rPr lang="en-US" altLang="zh-CN" dirty="0" smtClean="0"/>
                            <a:t> 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11.66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628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SLC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984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611475" r="-2011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226.01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13.79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217.03</a:t>
                          </a:r>
                          <a:r>
                            <a:rPr lang="en-US" altLang="zh-CN" baseline="0" dirty="0" smtClean="0"/>
                            <a:t> /  </a:t>
                          </a:r>
                          <a:r>
                            <a:rPr lang="en-US" altLang="zh-CN" baseline="0" dirty="0" smtClean="0">
                              <a:solidFill>
                                <a:srgbClr val="00B050"/>
                              </a:solidFill>
                            </a:rPr>
                            <a:t>12.14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953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711475" r="-2011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285.81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14.34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251.24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12.46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0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4" t="-811475" r="-20111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401.17 </a:t>
                          </a:r>
                          <a:r>
                            <a:rPr lang="en-US" altLang="zh-CN" dirty="0" smtClean="0"/>
                            <a:t>/ 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15.07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345.65 / </a:t>
                          </a:r>
                          <a:r>
                            <a:rPr lang="en-US" altLang="zh-CN" dirty="0" smtClean="0"/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00B050"/>
                              </a:solidFill>
                            </a:rPr>
                            <a:t>12.99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12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83568" y="5031724"/>
                <a:ext cx="7776864" cy="94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 smtClean="0"/>
                  <a:t>Difference in core-crust transition density has a big effect on Radius.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 smtClean="0"/>
                  <a:t>The limited effects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due to the opposing </a:t>
                </a:r>
                <a:r>
                  <a:rPr lang="en-US" altLang="zh-CN" dirty="0" smtClean="0"/>
                  <a:t>contributions to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R and Love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31724"/>
                <a:ext cx="7776864" cy="945900"/>
              </a:xfrm>
              <a:prstGeom prst="rect">
                <a:avLst/>
              </a:prstGeom>
              <a:blipFill>
                <a:blip r:embed="rId4"/>
                <a:stretch>
                  <a:fillRect l="-470" t="-3205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0863" y="-283111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744"/>
                <a:ext cx="8418661" cy="4305112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</a:rPr>
                  <a:t>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</a:rPr>
                  <a:t> neutron star can accommodate hyperons with appropriate in-medium hyperon potential.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</a:rPr>
                  <a:t>More hyperon accommodation agrees better with the extracted tidal deformability. </a:t>
                </a:r>
                <a:endParaRPr lang="en-US" altLang="zh-CN" sz="24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</a:rPr>
                  <a:t>Sites of core-crust interface affect  star radius significantly.</a:t>
                </a:r>
                <a:endParaRPr lang="en-US" altLang="zh-CN" sz="24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</a:rPr>
                  <a:t>Sufficient hyperons immersed in the core favorably diminish the difference in tidal deformability arising from the core-crust transition.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zh-CN" altLang="en-US" sz="24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zh-CN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744"/>
                <a:ext cx="8418661" cy="4305112"/>
              </a:xfrm>
              <a:blipFill>
                <a:blip r:embed="rId2"/>
                <a:stretch>
                  <a:fillRect l="-1014" t="-1133" r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grpSp>
        <p:nvGrpSpPr>
          <p:cNvPr id="5" name="组合 9">
            <a:extLst>
              <a:ext uri="{FF2B5EF4-FFF2-40B4-BE49-F238E27FC236}">
                <a16:creationId xmlns:a16="http://schemas.microsoft.com/office/drawing/2014/main" id="{739A7F5B-9867-0C01-EFFA-B46C33A7BBF4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4141183"/>
            <a:ext cx="6573838" cy="1570038"/>
            <a:chOff x="-147680" y="0"/>
            <a:chExt cx="6573962" cy="156966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04E34422-B9D0-8FF6-5A91-42DE6E052DB0}"/>
                </a:ext>
              </a:extLst>
            </p:cNvPr>
            <p:cNvSpPr/>
            <p:nvPr/>
          </p:nvSpPr>
          <p:spPr>
            <a:xfrm>
              <a:off x="3136" y="0"/>
              <a:ext cx="6423146" cy="15696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>
              <a:extLst>
                <a:ext uri="{FF2B5EF4-FFF2-40B4-BE49-F238E27FC236}">
                  <a16:creationId xmlns:a16="http://schemas.microsoft.com/office/drawing/2014/main" id="{D36A0E09-5356-7F42-1920-85E097EB61C9}"/>
                </a:ext>
              </a:extLst>
            </p:cNvPr>
            <p:cNvSpPr/>
            <p:nvPr/>
          </p:nvSpPr>
          <p:spPr>
            <a:xfrm>
              <a:off x="-147680" y="152363"/>
              <a:ext cx="6270743" cy="1223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3840" tIns="121920" rIns="243840" bIns="121920" spcCol="1270" anchor="ctr"/>
            <a:lstStyle/>
            <a:p>
              <a:pPr algn="ctr" defTabSz="2844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6400" b="1" dirty="0"/>
                <a:t>Thank </a:t>
              </a:r>
              <a:r>
                <a:rPr lang="en-US" sz="6400" b="1" dirty="0" smtClean="0"/>
                <a:t>you for your attention</a:t>
              </a:r>
              <a:r>
                <a:rPr lang="zh-CN" sz="6400" b="1" dirty="0" smtClean="0"/>
                <a:t>！</a:t>
              </a:r>
              <a:endParaRPr lang="zh-CN" sz="6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6624736" cy="54001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3608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https://</a:t>
            </a:r>
            <a:r>
              <a:rPr lang="en-US" altLang="zh-CN" dirty="0" err="1"/>
              <a:t>astrobites.org</a:t>
            </a:r>
            <a:r>
              <a:rPr lang="en-US" altLang="zh-CN" dirty="0"/>
              <a:t>/2014/08/11/peeling-apart-a-neutron-star/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64810"/>
            <a:ext cx="6305550" cy="550545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372200" y="3933056"/>
            <a:ext cx="172819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4">
            <a:extLst>
              <a:ext uri="{FF2B5EF4-FFF2-40B4-BE49-F238E27FC236}">
                <a16:creationId xmlns:a16="http://schemas.microsoft.com/office/drawing/2014/main" id="{16230AD8-E1AC-5945-2E4C-48E750F18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47625"/>
            <a:ext cx="8639175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800" b="1" dirty="0" smtClean="0">
                <a:solidFill>
                  <a:srgbClr val="0038A8"/>
                </a:solidFill>
                <a:latin typeface="+mj-lt"/>
                <a:cs typeface="Arial" panose="020B0604020202020204" pitchFamily="34" charset="0"/>
              </a:rPr>
              <a:t>core-crust transition: </a:t>
            </a:r>
            <a:r>
              <a:rPr lang="en-US" altLang="zh-CN" sz="2800" dirty="0">
                <a:solidFill>
                  <a:srgbClr val="0038A8"/>
                </a:solidFill>
                <a:latin typeface="+mj-lt"/>
              </a:rPr>
              <a:t>Homogeneous </a:t>
            </a:r>
            <a:r>
              <a:rPr lang="en-US" altLang="zh-CN" sz="2800" dirty="0" smtClean="0">
                <a:solidFill>
                  <a:srgbClr val="0038A8"/>
                </a:solidFill>
                <a:latin typeface="+mj-lt"/>
              </a:rPr>
              <a:t>to </a:t>
            </a:r>
            <a:r>
              <a:rPr lang="en-US" altLang="zh-CN" sz="2800" dirty="0">
                <a:solidFill>
                  <a:srgbClr val="0038A8"/>
                </a:solidFill>
                <a:latin typeface="+mj-lt"/>
              </a:rPr>
              <a:t>inhomogeneous </a:t>
            </a:r>
            <a:r>
              <a:rPr lang="en-US" altLang="zh-CN" sz="2800" dirty="0" smtClean="0">
                <a:solidFill>
                  <a:srgbClr val="0038A8"/>
                </a:solidFill>
                <a:latin typeface="+mj-lt"/>
              </a:rPr>
              <a:t>matter</a:t>
            </a:r>
            <a:endParaRPr lang="zh-CN" altLang="en-US" sz="2800" dirty="0">
              <a:solidFill>
                <a:srgbClr val="0038A8"/>
              </a:solidFill>
              <a:latin typeface="+mj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262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>
              <a:solidFill>
                <a:srgbClr val="262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EF26A687-8D92-1828-DC35-E49BE4389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" y="980728"/>
            <a:ext cx="90011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neutron star radius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pulsar glitches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crust meltdown in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inspiraling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binary neutron stars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asteroseismology from giant magnetar flares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crust relaxation in cooling and accreting neutron stars 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328"/>
            <a:ext cx="8229600" cy="418058"/>
          </a:xfrm>
        </p:spPr>
        <p:txBody>
          <a:bodyPr/>
          <a:lstStyle/>
          <a:p>
            <a:r>
              <a:rPr lang="en-US" altLang="zh-CN" sz="3200" b="1" dirty="0" smtClean="0"/>
              <a:t>Method for obtaining transition density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695229"/>
            <a:ext cx="8229600" cy="5145435"/>
          </a:xfrm>
        </p:spPr>
        <p:txBody>
          <a:bodyPr/>
          <a:lstStyle/>
          <a:p>
            <a:r>
              <a:rPr lang="en-US" altLang="zh-CN" dirty="0" smtClean="0"/>
              <a:t>Hydrodynamic method: </a:t>
            </a:r>
            <a:r>
              <a:rPr lang="en-US" altLang="zh-CN" sz="2800" dirty="0" err="1" smtClean="0">
                <a:solidFill>
                  <a:srgbClr val="7030A0"/>
                </a:solidFill>
              </a:rPr>
              <a:t>Vlasov</a:t>
            </a:r>
            <a:r>
              <a:rPr lang="en-US" altLang="zh-CN" sz="2800" dirty="0" smtClean="0">
                <a:solidFill>
                  <a:srgbClr val="7030A0"/>
                </a:solidFill>
              </a:rPr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equation, Master </a:t>
            </a:r>
            <a:r>
              <a:rPr lang="en-US" altLang="zh-CN" sz="2800" dirty="0" smtClean="0">
                <a:solidFill>
                  <a:srgbClr val="7030A0"/>
                </a:solidFill>
              </a:rPr>
              <a:t>equation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400" dirty="0" err="1" smtClean="0">
                <a:solidFill>
                  <a:srgbClr val="7030A0"/>
                </a:solidFill>
              </a:rPr>
              <a:t>Chomaz</a:t>
            </a:r>
            <a:r>
              <a:rPr lang="en-US" altLang="zh-CN" sz="2400" dirty="0" smtClean="0">
                <a:solidFill>
                  <a:srgbClr val="7030A0"/>
                </a:solidFill>
              </a:rPr>
              <a:t> et al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PR389,263</a:t>
            </a:r>
            <a:r>
              <a:rPr lang="en-US" altLang="zh-CN" sz="2400" dirty="0">
                <a:solidFill>
                  <a:srgbClr val="7030A0"/>
                </a:solidFill>
              </a:rPr>
              <a:t>(04), </a:t>
            </a:r>
            <a:r>
              <a:rPr lang="en-US" altLang="zh-CN" sz="2400" dirty="0" err="1">
                <a:solidFill>
                  <a:srgbClr val="7030A0"/>
                </a:solidFill>
              </a:rPr>
              <a:t>Ducoin</a:t>
            </a:r>
            <a:r>
              <a:rPr lang="en-US" altLang="zh-CN" sz="2400" dirty="0">
                <a:solidFill>
                  <a:srgbClr val="7030A0"/>
                </a:solidFill>
              </a:rPr>
              <a:t>, </a:t>
            </a:r>
            <a:r>
              <a:rPr lang="en-US" altLang="zh-CN" sz="2400" dirty="0" smtClean="0">
                <a:solidFill>
                  <a:srgbClr val="7030A0"/>
                </a:solidFill>
              </a:rPr>
              <a:t>et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al.NPA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789, 403 (07), Zheng </a:t>
            </a:r>
            <a:r>
              <a:rPr lang="en-US" altLang="zh-CN" sz="2400" dirty="0" smtClean="0">
                <a:solidFill>
                  <a:srgbClr val="7030A0"/>
                </a:solidFill>
              </a:rPr>
              <a:t>&amp; Chen</a:t>
            </a:r>
            <a:r>
              <a:rPr lang="en-US" altLang="zh-CN" sz="2400" dirty="0">
                <a:solidFill>
                  <a:srgbClr val="7030A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PRD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85, </a:t>
            </a:r>
            <a:r>
              <a:rPr lang="en-US" altLang="zh-CN" sz="2400" dirty="0" smtClean="0">
                <a:solidFill>
                  <a:srgbClr val="7030A0"/>
                </a:solidFill>
              </a:rPr>
              <a:t>043013(12</a:t>
            </a:r>
            <a:r>
              <a:rPr lang="en-US" altLang="zh-CN" sz="2400" dirty="0">
                <a:solidFill>
                  <a:srgbClr val="7030A0"/>
                </a:solidFill>
              </a:rPr>
              <a:t>)</a:t>
            </a:r>
            <a:endParaRPr lang="en-US" altLang="zh-CN" sz="2400" dirty="0" smtClean="0">
              <a:solidFill>
                <a:srgbClr val="7030A0"/>
              </a:solidFill>
            </a:endParaRPr>
          </a:p>
          <a:p>
            <a:r>
              <a:rPr lang="en-US" altLang="zh-CN" dirty="0" smtClean="0"/>
              <a:t>Thermodynamic method: </a:t>
            </a:r>
            <a:r>
              <a:rPr lang="en-US" altLang="zh-CN" sz="2800" dirty="0" smtClean="0">
                <a:solidFill>
                  <a:srgbClr val="0070C0"/>
                </a:solidFill>
              </a:rPr>
              <a:t>P&amp;</a:t>
            </a:r>
            <a:r>
              <a:rPr lang="el-GR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instability condition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Douchin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zh-CN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Haensel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PLB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485, 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(00), 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Li, 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al, </a:t>
            </a:r>
            <a:r>
              <a:rPr lang="en-US" altLang="zh-CN" sz="24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NPA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699, 493 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(02), </a:t>
            </a:r>
            <a:r>
              <a:rPr lang="en-US" altLang="zh-CN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Kubis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76, 025801 </a:t>
            </a:r>
            <a:r>
              <a:rPr lang="en-US" altLang="zh-CN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(07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/>
              <a:t>Relativistic RPA: Dyson equation </a:t>
            </a:r>
          </a:p>
          <a:p>
            <a:pPr marL="0" indent="0">
              <a:buNone/>
            </a:pPr>
            <a:r>
              <a:rPr lang="en-US" altLang="zh-CN" sz="2400" dirty="0"/>
              <a:t>        </a:t>
            </a:r>
            <a:r>
              <a:rPr lang="en-US" altLang="zh-CN" sz="2400" dirty="0" smtClean="0"/>
              <a:t>Lim &amp;Horowitz</a:t>
            </a:r>
            <a:r>
              <a:rPr lang="en-US" altLang="zh-CN" sz="2400" dirty="0"/>
              <a:t>, </a:t>
            </a:r>
            <a:r>
              <a:rPr lang="en-US" altLang="zh-CN" sz="2400" dirty="0" err="1" smtClean="0"/>
              <a:t>NPA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501, </a:t>
            </a:r>
            <a:r>
              <a:rPr lang="en-US" altLang="zh-CN" sz="2400" dirty="0" smtClean="0"/>
              <a:t>729(89), </a:t>
            </a:r>
            <a:r>
              <a:rPr lang="en-US" altLang="zh-CN" sz="2400" dirty="0" err="1" smtClean="0"/>
              <a:t>Carriere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Horowitz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et al, </a:t>
            </a:r>
            <a:r>
              <a:rPr lang="en-US" altLang="zh-CN" sz="2400" dirty="0" err="1" smtClean="0"/>
              <a:t>ApJ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593, 463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03); </a:t>
            </a:r>
            <a:r>
              <a:rPr lang="en-US" altLang="zh-CN" sz="2400" dirty="0" smtClean="0"/>
              <a:t>Ma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et al, </a:t>
            </a:r>
            <a:r>
              <a:rPr lang="en-US" altLang="zh-CN" sz="2400" dirty="0" err="1" smtClean="0"/>
              <a:t>NPA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686, 173 </a:t>
            </a:r>
            <a:r>
              <a:rPr lang="en-US" altLang="zh-CN" sz="2400" dirty="0" smtClean="0"/>
              <a:t>(01</a:t>
            </a:r>
            <a:r>
              <a:rPr lang="en-US" altLang="zh-CN" sz="2400" dirty="0"/>
              <a:t>)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16632"/>
                <a:ext cx="8229600" cy="634082"/>
              </a:xfrm>
            </p:spPr>
            <p:txBody>
              <a:bodyPr/>
              <a:lstStyle/>
              <a:p>
                <a:r>
                  <a:rPr lang="en-US" altLang="zh-CN" dirty="0" smtClean="0"/>
                  <a:t>Core-crust transition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16632"/>
                <a:ext cx="8229600" cy="634082"/>
              </a:xfrm>
              <a:blipFill>
                <a:blip r:embed="rId2"/>
                <a:stretch>
                  <a:fillRect t="-29808" b="-56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7963" y="1516136"/>
            <a:ext cx="2859334" cy="45259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213443"/>
            <a:ext cx="5114925" cy="3876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29553" y="6259347"/>
            <a:ext cx="2807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Newton et al </a:t>
            </a:r>
            <a:r>
              <a:rPr lang="en-US" altLang="zh-CN" sz="1600" dirty="0" err="1" smtClean="0"/>
              <a:t>ApJss204:9</a:t>
            </a:r>
            <a:r>
              <a:rPr lang="en-US" altLang="zh-CN" sz="1600" dirty="0" smtClean="0"/>
              <a:t>(13)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5095906" y="1223285"/>
            <a:ext cx="2499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Xu et al </a:t>
            </a:r>
            <a:r>
              <a:rPr lang="en-US" altLang="zh-CN" sz="1600" dirty="0" err="1" smtClean="0"/>
              <a:t>ApJ697:1549</a:t>
            </a:r>
            <a:r>
              <a:rPr lang="en-US" altLang="zh-CN" sz="1600" dirty="0" smtClean="0"/>
              <a:t>(09)</a:t>
            </a:r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45030"/>
            <a:ext cx="3733447" cy="400511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5576" y="1325909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Zheng et </a:t>
            </a:r>
            <a:r>
              <a:rPr lang="en-US" altLang="zh-CN" sz="1600" dirty="0"/>
              <a:t>al </a:t>
            </a:r>
            <a:r>
              <a:rPr lang="en-US" altLang="zh-CN" sz="1600" dirty="0" err="1"/>
              <a:t>PRD85</a:t>
            </a:r>
            <a:r>
              <a:rPr lang="en-US" altLang="zh-CN" sz="1600" dirty="0"/>
              <a:t>, 043013 </a:t>
            </a:r>
            <a:r>
              <a:rPr lang="en-US" altLang="zh-CN" sz="1600" dirty="0" smtClean="0"/>
              <a:t>(12</a:t>
            </a:r>
            <a:r>
              <a:rPr lang="en-US" altLang="zh-CN" sz="1600" dirty="0"/>
              <a:t>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502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Discrepency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3200" dirty="0" smtClean="0"/>
                  <a:t>with various methods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931157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990143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515872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02961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Models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RRPA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Thermodynamic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70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NL3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0.0519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0.0856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9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TM1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0.0582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0.0870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2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IU</a:t>
                      </a:r>
                      <a:r>
                        <a:rPr lang="en-US" altLang="zh-CN" dirty="0" smtClean="0"/>
                        <a:t>-FSU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3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SLC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0.1432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0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SLCd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0.1443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6860"/>
                  </a:ext>
                </a:extLst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-90264"/>
                <a:ext cx="8229600" cy="1143000"/>
              </a:xfrm>
            </p:spPr>
            <p:txBody>
              <a:bodyPr/>
              <a:lstStyle/>
              <a:p>
                <a:r>
                  <a:rPr lang="en-US" altLang="zh-CN" dirty="0" smtClean="0"/>
                  <a:t>Vacuum polarization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-90264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QCS2023-Yangzhou</a:t>
            </a:r>
            <a:endParaRPr lang="zh-CN" altLang="en-US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629D076-0840-3FCF-B495-F100EC8AE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/>
          <a:stretch/>
        </p:blipFill>
        <p:spPr bwMode="auto">
          <a:xfrm>
            <a:off x="0" y="2145413"/>
            <a:ext cx="4960538" cy="37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DCFCB0FD-46F3-ADBD-827E-D694FEF2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721"/>
            <a:ext cx="4269796" cy="53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67544" y="602128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Li, et </a:t>
            </a:r>
            <a:r>
              <a:rPr lang="en-US" altLang="zh-CN" dirty="0"/>
              <a:t>al </a:t>
            </a:r>
            <a:r>
              <a:rPr lang="en-US" altLang="zh-CN" dirty="0" err="1"/>
              <a:t>PLB</a:t>
            </a:r>
            <a:r>
              <a:rPr lang="en-US" altLang="zh-CN" dirty="0"/>
              <a:t> 839 </a:t>
            </a:r>
            <a:r>
              <a:rPr lang="en-US" altLang="zh-CN" dirty="0" smtClean="0"/>
              <a:t>137765(23</a:t>
            </a:r>
            <a:r>
              <a:rPr lang="en-US" altLang="zh-CN" dirty="0"/>
              <a:t>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75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9924</TotalTime>
  <Words>946</Words>
  <Application>Microsoft Office PowerPoint</Application>
  <PresentationFormat>全屏显示(4:3)</PresentationFormat>
  <Paragraphs>229</Paragraphs>
  <Slides>32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ＭＳ Ｐゴシック</vt:lpstr>
      <vt:lpstr>宋体</vt:lpstr>
      <vt:lpstr>Arial</vt:lpstr>
      <vt:lpstr>Arial Narrow</vt:lpstr>
      <vt:lpstr>Calibri</vt:lpstr>
      <vt:lpstr>Cambria Math</vt:lpstr>
      <vt:lpstr>Times New Roman</vt:lpstr>
      <vt:lpstr>Wingdings</vt:lpstr>
      <vt:lpstr>Office 主题</vt:lpstr>
      <vt:lpstr>BMP 图像</vt:lpstr>
      <vt:lpstr>Bitmap Image</vt:lpstr>
      <vt:lpstr>PowerPoint 演示文稿</vt:lpstr>
      <vt:lpstr>Yangzhou is a special city</vt:lpstr>
      <vt:lpstr>PowerPoint 演示文稿</vt:lpstr>
      <vt:lpstr>PowerPoint 演示文稿</vt:lpstr>
      <vt:lpstr>PowerPoint 演示文稿</vt:lpstr>
      <vt:lpstr>Method for obtaining transition density</vt:lpstr>
      <vt:lpstr>Core-crust transition density ρ_t</vt:lpstr>
      <vt:lpstr>Discrepency of ρ_twith various methods</vt:lpstr>
      <vt:lpstr>Vacuum polarization shifts ρ_t</vt:lpstr>
      <vt:lpstr>Observations  of large-mass neutron stars</vt:lpstr>
      <vt:lpstr>Efforts to accommodate hyperons</vt:lpstr>
      <vt:lpstr>PowerPoint 演示文稿</vt:lpstr>
      <vt:lpstr>Our models with density dependent hyperon-nucleon interaction</vt:lpstr>
      <vt:lpstr>PowerPoint 演示文稿</vt:lpstr>
      <vt:lpstr>Our models with density dependent hyperon-nucleon interaction</vt:lpstr>
      <vt:lpstr>Particle fractions vs UC/SC interactions</vt:lpstr>
      <vt:lpstr>Additional parameter α to readjust in-medium hyperon potential </vt:lpstr>
      <vt:lpstr>RRPA</vt:lpstr>
      <vt:lpstr>Dyson equation</vt:lpstr>
      <vt:lpstr>PowerPoint 演示文稿</vt:lpstr>
      <vt:lpstr>PowerPoint 演示文稿</vt:lpstr>
      <vt:lpstr>PowerPoint 演示文稿</vt:lpstr>
      <vt:lpstr>The crossing term 〖d_σω,d〗_ωρincluded</vt:lpstr>
      <vt:lpstr>Tidal deformability</vt:lpstr>
      <vt:lpstr>Interface discontinuity</vt:lpstr>
      <vt:lpstr>Some results</vt:lpstr>
      <vt:lpstr>Total hyperon number ratio</vt:lpstr>
      <vt:lpstr>Love number vs mass &amp; compactness β</vt:lpstr>
      <vt:lpstr>PowerPoint 演示文稿</vt:lpstr>
      <vt:lpstr>Tidal deformability Λ_g of 1.4M_⊙  NS with core-crust interfaces</vt:lpstr>
      <vt:lpstr>Tidal deformability Λ_g &amp; Radius R of 1.4M_⊙  NS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pine</cp:lastModifiedBy>
  <cp:revision>855</cp:revision>
  <dcterms:created xsi:type="dcterms:W3CDTF">2015-04-14T01:57:27Z</dcterms:created>
  <dcterms:modified xsi:type="dcterms:W3CDTF">2023-09-23T04:42:49Z</dcterms:modified>
</cp:coreProperties>
</file>