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sldIdLst>
    <p:sldId id="257" r:id="rId2"/>
    <p:sldId id="820" r:id="rId3"/>
    <p:sldId id="821" r:id="rId4"/>
    <p:sldId id="258" r:id="rId5"/>
    <p:sldId id="259" r:id="rId6"/>
    <p:sldId id="260" r:id="rId7"/>
    <p:sldId id="351" r:id="rId8"/>
    <p:sldId id="768" r:id="rId9"/>
    <p:sldId id="769" r:id="rId10"/>
    <p:sldId id="770" r:id="rId11"/>
    <p:sldId id="790" r:id="rId12"/>
    <p:sldId id="826" r:id="rId13"/>
    <p:sldId id="786" r:id="rId14"/>
    <p:sldId id="825" r:id="rId15"/>
    <p:sldId id="824" r:id="rId16"/>
    <p:sldId id="829" r:id="rId17"/>
    <p:sldId id="830" r:id="rId18"/>
    <p:sldId id="827" r:id="rId19"/>
    <p:sldId id="789" r:id="rId20"/>
    <p:sldId id="323" r:id="rId21"/>
    <p:sldId id="783" r:id="rId22"/>
    <p:sldId id="828" r:id="rId23"/>
    <p:sldId id="792" r:id="rId24"/>
    <p:sldId id="7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ADF8BEB-0DC1-4501-A2CC-5354B220007F}">
          <p14:sldIdLst>
            <p14:sldId id="257"/>
            <p14:sldId id="820"/>
            <p14:sldId id="821"/>
            <p14:sldId id="258"/>
            <p14:sldId id="259"/>
            <p14:sldId id="260"/>
          </p14:sldIdLst>
        </p14:section>
        <p14:section name="degeneracy" id="{6BCA3107-680B-4452-A315-FA6B124747B0}">
          <p14:sldIdLst>
            <p14:sldId id="351"/>
            <p14:sldId id="768"/>
            <p14:sldId id="769"/>
            <p14:sldId id="770"/>
            <p14:sldId id="790"/>
          </p14:sldIdLst>
        </p14:section>
        <p14:section name="contents" id="{A6ADEC0C-0ACB-4758-974C-E87D189B9C62}">
          <p14:sldIdLst>
            <p14:sldId id="826"/>
            <p14:sldId id="786"/>
            <p14:sldId id="825"/>
            <p14:sldId id="824"/>
            <p14:sldId id="829"/>
            <p14:sldId id="830"/>
          </p14:sldIdLst>
        </p14:section>
        <p14:section name="summary" id="{ECDEC235-7152-433A-BC42-A6FFA52BEBE3}">
          <p14:sldIdLst>
            <p14:sldId id="827"/>
            <p14:sldId id="789"/>
          </p14:sldIdLst>
        </p14:section>
        <p14:section name="backups" id="{856055F6-9ECF-42AB-BBFD-A523BA207482}">
          <p14:sldIdLst>
            <p14:sldId id="323"/>
            <p14:sldId id="783"/>
            <p14:sldId id="828"/>
            <p14:sldId id="792"/>
            <p14:sldId id="7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80016"/>
    <a:srgbClr val="4472C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5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13:43:32.04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517 158,'-156'0,"191"0,-58 0,-349 21,736-21,-209 0,-157-1,1 1,0 0,-1-1,1 1,0-1,0 1,-1-1,1 0,0 1,0-1,0 0,0 0,0 0,0 0,0 0,0 0,0 0,0 0,1 0,-1-1,0 1,1 0,-1 0,1-1,-1 1,1 0,0-1,-1 1,1 0,0-1,0 1,0-1,0 1,0 0,0-1,1 1,-1 0,0-1,1 1,-1 0,1-1,-1 1,1 0,0 0,-1-1,1 1,0 0,0 0,0 0,0 0,0 0,0 0,0 1,0-1,0 0,1 0,-1 1,0-1,0 1,1-1,-1 1,0-1,1 1,0 0,-160-4,157 5,0-1,0 0,-1 0,1 0,0 1,0-1,0 0,0 0,0-1,0 1,0 0,0 0,0 0,0-1,0 1,0-1,0 1,0-1,0 1,0-1,0 1,0-1,0 0,0 1,1-1,-1 0,0 0,0 0,1 0,-1 0,1 1,-1-1,1 0,-1 0,1 0,0-1,-1 1,1 0,0 0,0 0,0 0,0 0,0 0,0 0,0 0,0 0,0 0,0-1,1 1,-1 0,0 0,1 0,39-44,-31 40,-1 1,1-1,0 2,0-1,0 1,1 1,-1 0,1 0,0 0,-1 2,1-1,0 1,0 0,-1 1,1 0,3 2,-11-3,0 1,-1 0,1 0,0 0,-1 0,1 0,0 0,-1 0,0 0,1 1,-1-1,0 0,1 1,-1-1,0 1,0 0,0-1,0 1,0 0,-1 0,1-1,-1 1,1 0,-1 0,1 0,-1 0,0 0,0 0,0 0,0 0,0 0,-1-1,1 1,-1 0,1 0,-1 0,1 0,-1 0,-36 68,34-65,1-4,1 0,0 0,0 1,-1-1,1 0,0 1,0-1,0 1,0-1,0 1,1-1,-1 1,0-1,1 1,-1 0,1-1,0 1,0 0,-1 0,1-1,0 1,0 0,0 0,1-1,-1 1,0 0,1 0,-1-1,1 1,0-1,-1 1,1 0,0-1,0 1,0-1,0 0,0 1,1 0,48 63,-50-64,1 0,-1 0,1-1,0 1,0 0,0 0,-1-1,1 1,0 0,0-1,0 1,0-1,0 1,0-1,0 0,0 1,0-1,0 0,0 0,0 0,0 0,1 0,-1 0,0 0,0 0,0 0,0 0,0-1,0 1,0 0,0-1,0 1,0-1,0 1,0-1,0 1,0-1,-1 0,1 1,0-1,0 0,-1 0,1 0,0 1,-1-1,1-1,34-52,-25 36,38-23,-33-100,-38 192,-23 9,45-59,0 0,0 0,0 0,-1 0,1 0,0 0,0 0,-1-1,1 1,-1 0,1-1,0 1,-1-1,1 1,-1-1,1 0,-1 0,1 0,-1 0,1 0,-1 0,0 0,1 0,-1 0,1-1,0 1,-1-1,1 1,-1-1,1 0,0 1,-1-1,1 0,0 0,0 0,-1 0,1 0,0 0,0 0,0 0,0-1,1 1,-1 0,0 0,0-1,1 1,-16-1,-3 17,-59-5,51-9</inkml:trace>
  <inkml:trace contextRef="#ctx0" brushRef="#br0" timeOffset="7010.98">146 231,'52'-46,"-41"22,-10 22,0-1,-1 1,1 0,0 0,0 0,0 0,0 0,1 0,-1 0,0 0,1 0,0 0,-1 1,1-1,0 1,0-1,0 1,0 0,0-1,0 1,0 0,0 1,0-1,0 0,1 0,79-4,-92 54,12-46,1 0,0 0,0 0,0 0,0 0,0 0,1-1,-1 0,1 0,0 0,-1 0,1 0,0-1,0 1,0-1,0 0,1-1,-1 1,0-1,0 0,0 0,0 0,1 0,-1-1,0 1,0-1,0 0,0 0,0-1,0 1,0-1,0 0,1-1,0 2,209-46,-213 47,-1 0,1 0,0 0,-1 0,1 1,-1-1,1 0,-1 0,1 1,-1-1,1 0,0 1,-1-1,0 1,1-1,-1 0,1 1,-1-1,1 1,-1-1,0 1,0-1,1 1,-1 0,0-1,0 1,1-1,-1 1,0 0,0-1,0 1,0-1,0 1,0 0,0-1,0 1,0 0,0-1,0 1,-1-1,1 1,0 0,0-1,-1 1,1-1,0 1,0-1,-1 1,1-1,-1 1,1-1,-1 1,1-1,0 0,-1 1,1-1,-1 0,0 1,1-1,-1 0,1 0,-1 1,1-1,-1 0,0 0,1 0,-1 0,0 0,-38 34,13-19,32-24,4 1,0 1,1 0,0 0,0 1,1 1,-1-1,1 2,0 0,1 0,-1 1,1 1,-1 0,1 1,7 0,126-6,-21 18,-174 5,-130 20,80-22,1-1,92-13</inkml:trace>
  <inkml:trace contextRef="#ctx0" brushRef="#br0" timeOffset="10177.03">1036 57,'43'4,"-20"52,-22-56,-1 1,0-1,1 1,-1 0,0-1,0 1,1-1,-1 1,0 0,0-1,0 1,0 0,1-1,-1 1,0 0,0-1,0 1,-1 0,1-1,0 1,0-1,0 1,0 0,-1-1,1 1,0 0,0-1,-1 1,1-1,0 1,-1-1,1 1,-1-1,1 1,-1-1,1 0,-1 1,1-1,-1 1,1-1,-1 0,0 0,1 1,-1-1,0 0,1 0,-1 0,1 0,-1 1,0-1,1 0,-1 0,0 0,1-1,-1 1,0 0,1 0,-1 0,0 0,1-1,-1 1,1 0,-1 0,0-1,1 1,-20 7,17-4</inkml:trace>
  <inkml:trace contextRef="#ctx0" brushRef="#br0" timeOffset="12107.52">1036 252,'7'-46,"1"38,-9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13:43:47.33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E78D-BEA2-4D8B-8A6E-D431C975856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CBB8D-954C-4A7A-AAA1-B366A44D9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34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B132C9F-15F9-47E6-93D5-55B1A6AB2887}"/>
              </a:ext>
            </a:extLst>
          </p:cNvPr>
          <p:cNvSpPr/>
          <p:nvPr userDrawn="1"/>
        </p:nvSpPr>
        <p:spPr>
          <a:xfrm>
            <a:off x="6729412" y="6453525"/>
            <a:ext cx="2414587" cy="40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37192"/>
            <a:ext cx="7772400" cy="2033528"/>
          </a:xfr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rgbClr val="080016"/>
                </a:solidFill>
              </a:defRPr>
            </a:lvl1pPr>
          </a:lstStyle>
          <a:p>
            <a:r>
              <a:rPr lang="ja-JP" altLang="en-US" dirty="0"/>
              <a:t>発表タイトル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2278" y="3702818"/>
            <a:ext cx="7372903" cy="61055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発表者名 </a:t>
            </a:r>
            <a:r>
              <a:rPr lang="en-US" altLang="ja-JP" dirty="0"/>
              <a:t>(</a:t>
            </a:r>
            <a:r>
              <a:rPr lang="ja-JP" altLang="en-US" dirty="0"/>
              <a:t>所属</a:t>
            </a:r>
            <a:r>
              <a:rPr lang="en-US" altLang="ja-JP" dirty="0"/>
              <a:t>)</a:t>
            </a:r>
            <a:endParaRPr 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BC769A-CD5A-4E20-A66E-5099705AF73E}"/>
              </a:ext>
            </a:extLst>
          </p:cNvPr>
          <p:cNvCxnSpPr/>
          <p:nvPr userDrawn="1"/>
        </p:nvCxnSpPr>
        <p:spPr>
          <a:xfrm>
            <a:off x="0" y="930139"/>
            <a:ext cx="6140083" cy="0"/>
          </a:xfrm>
          <a:prstGeom prst="line">
            <a:avLst/>
          </a:prstGeom>
          <a:ln w="12700">
            <a:solidFill>
              <a:srgbClr val="08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03E6D5EA-9850-43A3-A476-92EDF46C82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90502"/>
            <a:ext cx="6140083" cy="77152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発表会名称</a:t>
            </a:r>
            <a:r>
              <a:rPr kumimoji="1" lang="en-US" altLang="ja-JP" dirty="0"/>
              <a:t>/</a:t>
            </a:r>
            <a:r>
              <a:rPr kumimoji="1" lang="ja-JP" altLang="en-US" dirty="0"/>
              <a:t>日時</a:t>
            </a:r>
            <a:r>
              <a:rPr kumimoji="1" lang="en-US" altLang="ja-JP" dirty="0"/>
              <a:t>@</a:t>
            </a:r>
            <a:r>
              <a:rPr kumimoji="1" lang="ja-JP" altLang="en-US" dirty="0"/>
              <a:t>場所</a:t>
            </a:r>
          </a:p>
        </p:txBody>
      </p:sp>
      <p:sp>
        <p:nvSpPr>
          <p:cNvPr id="16" name="コンテンツ プレースホルダー 15">
            <a:extLst>
              <a:ext uri="{FF2B5EF4-FFF2-40B4-BE49-F238E27FC236}">
                <a16:creationId xmlns:a16="http://schemas.microsoft.com/office/drawing/2014/main" id="{0663E9D4-9B98-4867-AA53-FB18A81341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02279" y="4473156"/>
            <a:ext cx="7415161" cy="1331962"/>
          </a:xfrm>
        </p:spPr>
        <p:txBody>
          <a:bodyPr>
            <a:normAutofit/>
          </a:bodyPr>
          <a:lstStyle>
            <a:lvl1pPr marL="0" indent="0" algn="l">
              <a:buNone/>
              <a:defRPr sz="1800" u="none" baseline="0">
                <a:solidFill>
                  <a:srgbClr val="0070C0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参考文献</a:t>
            </a:r>
          </a:p>
        </p:txBody>
      </p:sp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819FC30D-D158-4612-8DCB-D09504EF2B7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02278" y="5873401"/>
            <a:ext cx="7415161" cy="849452"/>
          </a:xfrm>
        </p:spPr>
        <p:txBody>
          <a:bodyPr>
            <a:normAutofit/>
          </a:bodyPr>
          <a:lstStyle>
            <a:lvl1pPr marL="0" indent="0" algn="l">
              <a:buNone/>
              <a:defRPr sz="1800" u="none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共同研究者名前 </a:t>
            </a:r>
            <a:r>
              <a:rPr kumimoji="1" lang="en-US" altLang="ja-JP" dirty="0"/>
              <a:t>(</a:t>
            </a:r>
            <a:r>
              <a:rPr kumimoji="1" lang="ja-JP" altLang="en-US" dirty="0"/>
              <a:t>所属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05BFD27-163B-4D56-9028-BFA9CAAB9192}"/>
              </a:ext>
            </a:extLst>
          </p:cNvPr>
          <p:cNvCxnSpPr>
            <a:cxnSpLocks/>
          </p:cNvCxnSpPr>
          <p:nvPr userDrawn="1"/>
        </p:nvCxnSpPr>
        <p:spPr>
          <a:xfrm>
            <a:off x="3022901" y="4381660"/>
            <a:ext cx="614008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83B6C08-EB90-41C3-8204-910CCD9C9367}"/>
              </a:ext>
            </a:extLst>
          </p:cNvPr>
          <p:cNvCxnSpPr>
            <a:cxnSpLocks/>
          </p:cNvCxnSpPr>
          <p:nvPr userDrawn="1"/>
        </p:nvCxnSpPr>
        <p:spPr>
          <a:xfrm>
            <a:off x="1281145" y="4381660"/>
            <a:ext cx="1778564" cy="0"/>
          </a:xfrm>
          <a:prstGeom prst="line">
            <a:avLst/>
          </a:prstGeom>
          <a:ln w="28575">
            <a:solidFill>
              <a:srgbClr val="08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E8477F4-122E-478A-829D-D8E41FC156A2}"/>
              </a:ext>
            </a:extLst>
          </p:cNvPr>
          <p:cNvSpPr/>
          <p:nvPr userDrawn="1"/>
        </p:nvSpPr>
        <p:spPr>
          <a:xfrm>
            <a:off x="-1" y="541871"/>
            <a:ext cx="9144000" cy="676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1A7B8-05C8-4326-A1BE-ED259A5DD92C}"/>
              </a:ext>
            </a:extLst>
          </p:cNvPr>
          <p:cNvSpPr/>
          <p:nvPr userDrawn="1"/>
        </p:nvSpPr>
        <p:spPr>
          <a:xfrm>
            <a:off x="0" y="-4969"/>
            <a:ext cx="1647704" cy="6862969"/>
          </a:xfrm>
          <a:prstGeom prst="rect">
            <a:avLst/>
          </a:prstGeom>
          <a:solidFill>
            <a:srgbClr val="08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78B01D-8BDE-4760-8C81-39302AA1C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6121" y="608984"/>
            <a:ext cx="6931399" cy="544529"/>
          </a:xfrm>
        </p:spPr>
        <p:txBody>
          <a:bodyPr/>
          <a:lstStyle>
            <a:lvl1pPr algn="r">
              <a:defRPr/>
            </a:lvl1pPr>
          </a:lstStyle>
          <a:p>
            <a:r>
              <a:rPr kumimoji="1" lang="ja-JP" altLang="en-US" dirty="0"/>
              <a:t>発表内容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6984433-483A-463A-B7DF-DDEC00B039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6121" y="1586604"/>
            <a:ext cx="693140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コンテンツ プレースホルダー 8">
            <a:extLst>
              <a:ext uri="{FF2B5EF4-FFF2-40B4-BE49-F238E27FC236}">
                <a16:creationId xmlns:a16="http://schemas.microsoft.com/office/drawing/2014/main" id="{34E8405B-9891-445B-9DFC-40C70EA4B1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2998" y="1586603"/>
            <a:ext cx="1538080" cy="75980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  <p:sp>
        <p:nvSpPr>
          <p:cNvPr id="19" name="コンテンツ プレースホルダー 8">
            <a:extLst>
              <a:ext uri="{FF2B5EF4-FFF2-40B4-BE49-F238E27FC236}">
                <a16:creationId xmlns:a16="http://schemas.microsoft.com/office/drawing/2014/main" id="{C10B8950-0950-4C39-BB91-516B6EF673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956119" y="2833685"/>
            <a:ext cx="693140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0" name="コンテンツ プレースホルダー 8">
            <a:extLst>
              <a:ext uri="{FF2B5EF4-FFF2-40B4-BE49-F238E27FC236}">
                <a16:creationId xmlns:a16="http://schemas.microsoft.com/office/drawing/2014/main" id="{C798AE67-6FA8-4F64-863C-CD42F9C1E9A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2997" y="2833684"/>
            <a:ext cx="1538080" cy="75980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  <p:sp>
        <p:nvSpPr>
          <p:cNvPr id="21" name="コンテンツ プレースホルダー 8">
            <a:extLst>
              <a:ext uri="{FF2B5EF4-FFF2-40B4-BE49-F238E27FC236}">
                <a16:creationId xmlns:a16="http://schemas.microsoft.com/office/drawing/2014/main" id="{75603EF2-47CD-4434-A17A-27C2B620F66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56119" y="4084080"/>
            <a:ext cx="693140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2" name="コンテンツ プレースホルダー 8">
            <a:extLst>
              <a:ext uri="{FF2B5EF4-FFF2-40B4-BE49-F238E27FC236}">
                <a16:creationId xmlns:a16="http://schemas.microsoft.com/office/drawing/2014/main" id="{595F7F2E-400E-4FC8-A4D3-30DCF80654F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9623" y="4084079"/>
            <a:ext cx="1538080" cy="75980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  <p:sp>
        <p:nvSpPr>
          <p:cNvPr id="23" name="コンテンツ プレースホルダー 8">
            <a:extLst>
              <a:ext uri="{FF2B5EF4-FFF2-40B4-BE49-F238E27FC236}">
                <a16:creationId xmlns:a16="http://schemas.microsoft.com/office/drawing/2014/main" id="{34B93192-A548-4D8A-B7D6-FFB062DE19A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956119" y="5331161"/>
            <a:ext cx="6931401" cy="75980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4" name="コンテンツ プレースホルダー 8">
            <a:extLst>
              <a:ext uri="{FF2B5EF4-FFF2-40B4-BE49-F238E27FC236}">
                <a16:creationId xmlns:a16="http://schemas.microsoft.com/office/drawing/2014/main" id="{66601BBB-08D5-452A-906B-23F5BF006AD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9623" y="5331160"/>
            <a:ext cx="1538080" cy="75980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kumimoji="1" lang="ja-JP" altLang="en-US" dirty="0"/>
              <a:t>ページ数</a:t>
            </a:r>
          </a:p>
        </p:txBody>
      </p:sp>
    </p:spTree>
    <p:extLst>
      <p:ext uri="{BB962C8B-B14F-4D97-AF65-F5344CB8AC3E}">
        <p14:creationId xmlns:p14="http://schemas.microsoft.com/office/powerpoint/2010/main" val="304699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ACA92-8B04-4DD7-9C54-76821DDD167D}"/>
              </a:ext>
            </a:extLst>
          </p:cNvPr>
          <p:cNvSpPr/>
          <p:nvPr userDrawn="1"/>
        </p:nvSpPr>
        <p:spPr>
          <a:xfrm>
            <a:off x="0" y="0"/>
            <a:ext cx="9144000" cy="706580"/>
          </a:xfrm>
          <a:prstGeom prst="rect">
            <a:avLst/>
          </a:prstGeom>
          <a:solidFill>
            <a:srgbClr val="08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80016"/>
                </a:solidFill>
              </a:defRPr>
            </a:lvl1pPr>
            <a:lvl2pPr>
              <a:defRPr>
                <a:solidFill>
                  <a:srgbClr val="080016"/>
                </a:solidFill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42E842-7AAC-46A8-B46F-956ECD5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8" y="115751"/>
            <a:ext cx="7719275" cy="5445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5DA5AFF-496A-4366-B164-846697C3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2023" y="115748"/>
            <a:ext cx="1171977" cy="5445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86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0EFF8B-8C53-4619-96C1-74B820885F24}"/>
              </a:ext>
            </a:extLst>
          </p:cNvPr>
          <p:cNvSpPr/>
          <p:nvPr userDrawn="1"/>
        </p:nvSpPr>
        <p:spPr>
          <a:xfrm>
            <a:off x="0" y="0"/>
            <a:ext cx="9144000" cy="706580"/>
          </a:xfrm>
          <a:prstGeom prst="rect">
            <a:avLst/>
          </a:prstGeom>
          <a:solidFill>
            <a:srgbClr val="08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 baseline="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320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29" y="2767531"/>
            <a:ext cx="7465671" cy="581491"/>
          </a:xfrm>
        </p:spPr>
        <p:txBody>
          <a:bodyPr anchor="b">
            <a:normAutofit/>
          </a:bodyPr>
          <a:lstStyle>
            <a:lvl1pPr>
              <a:defRPr sz="2800" baseline="0">
                <a:solidFill>
                  <a:srgbClr val="080016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XX</a:t>
            </a:r>
            <a:endParaRPr kumimoji="1" lang="ja-JP" alt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4F44CC-6744-4BFB-88F7-9E5005B1D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78329" y="3703899"/>
            <a:ext cx="6837021" cy="2604431"/>
          </a:xfrm>
        </p:spPr>
        <p:txBody>
          <a:bodyPr/>
          <a:lstStyle>
            <a:lvl1pPr>
              <a:defRPr>
                <a:solidFill>
                  <a:srgbClr val="080016"/>
                </a:solidFill>
              </a:defRPr>
            </a:lvl1pPr>
            <a:lvl2pPr>
              <a:defRPr>
                <a:solidFill>
                  <a:srgbClr val="080016"/>
                </a:solidFill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9C6CF6-D319-4EC4-B069-C275D95F8EEC}"/>
              </a:ext>
            </a:extLst>
          </p:cNvPr>
          <p:cNvCxnSpPr>
            <a:cxnSpLocks/>
          </p:cNvCxnSpPr>
          <p:nvPr userDrawn="1"/>
        </p:nvCxnSpPr>
        <p:spPr>
          <a:xfrm>
            <a:off x="3022901" y="3420966"/>
            <a:ext cx="614008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B1CD3E0-F1D2-4745-AE11-D576C36E3B6D}"/>
              </a:ext>
            </a:extLst>
          </p:cNvPr>
          <p:cNvCxnSpPr>
            <a:cxnSpLocks/>
          </p:cNvCxnSpPr>
          <p:nvPr userDrawn="1"/>
        </p:nvCxnSpPr>
        <p:spPr>
          <a:xfrm>
            <a:off x="1281145" y="3420966"/>
            <a:ext cx="1778564" cy="0"/>
          </a:xfrm>
          <a:prstGeom prst="line">
            <a:avLst/>
          </a:prstGeom>
          <a:ln w="28575">
            <a:solidFill>
              <a:srgbClr val="08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6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0289"/>
            <a:ext cx="7886700" cy="5551301"/>
          </a:xfrm>
        </p:spPr>
        <p:txBody>
          <a:bodyPr/>
          <a:lstStyle>
            <a:lvl1pPr>
              <a:defRPr>
                <a:solidFill>
                  <a:srgbClr val="080016"/>
                </a:solidFill>
              </a:defRPr>
            </a:lvl1pPr>
            <a:lvl2pPr>
              <a:defRPr>
                <a:solidFill>
                  <a:srgbClr val="080016"/>
                </a:solidFill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7E98E1-B143-44B5-AD88-09729192A448}"/>
              </a:ext>
            </a:extLst>
          </p:cNvPr>
          <p:cNvSpPr/>
          <p:nvPr userDrawn="1"/>
        </p:nvSpPr>
        <p:spPr>
          <a:xfrm>
            <a:off x="6729412" y="6453525"/>
            <a:ext cx="2414587" cy="40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18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748" y="115751"/>
            <a:ext cx="7719275" cy="544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99188"/>
            <a:ext cx="7886700" cy="57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2023" y="115748"/>
            <a:ext cx="1171977" cy="544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B9C6CAC2-2124-4278-897D-0B3124FE1A3C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of 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332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6" r:id="rId4"/>
    <p:sldLayoutId id="2147483663" r:id="rId5"/>
    <p:sldLayoutId id="214748366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 baseline="0">
          <a:solidFill>
            <a:srgbClr val="080016"/>
          </a:solidFill>
          <a:latin typeface="Segoe UI" panose="020B0502040204020203" pitchFamily="34" charset="0"/>
          <a:ea typeface="メイリオ" panose="020B0604030504040204" pitchFamily="50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400" kern="1200" baseline="0">
          <a:solidFill>
            <a:srgbClr val="080016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‒"/>
        <a:defRPr kumimoji="1" sz="2000" kern="1200" baseline="0">
          <a:solidFill>
            <a:srgbClr val="080016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290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69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6.png"/><Relationship Id="rId7" Type="http://schemas.openxmlformats.org/officeDocument/2006/relationships/image" Target="../media/image64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13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FE5643-3A4D-478C-A224-C8142EE63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765" y="1649509"/>
            <a:ext cx="7772400" cy="1399282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EOS vs. Modified Gravity</a:t>
            </a:r>
            <a:br>
              <a:rPr lang="en-US" altLang="ja-JP" sz="4400" dirty="0"/>
            </a:br>
            <a:r>
              <a:rPr lang="en-US" altLang="ja-JP" sz="4400" dirty="0"/>
              <a:t>in Compact Star</a:t>
            </a:r>
            <a:endParaRPr kumimoji="1" lang="ja-JP" altLang="en-US" sz="6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439DE1-FF78-4B27-AD68-C0BDFE36D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186" y="3532094"/>
            <a:ext cx="7600807" cy="781283"/>
          </a:xfrm>
        </p:spPr>
        <p:txBody>
          <a:bodyPr>
            <a:normAutofit/>
          </a:bodyPr>
          <a:lstStyle/>
          <a:p>
            <a:r>
              <a:rPr lang="en-US" altLang="ja-JP" dirty="0"/>
              <a:t>Taishi Katsuragawa </a:t>
            </a:r>
            <a:r>
              <a:rPr lang="en-US" altLang="ja-JP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ja-JP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桂川 大志</a:t>
            </a:r>
            <a:r>
              <a:rPr lang="en-US" altLang="ja-JP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r>
              <a:rPr lang="en-US" altLang="zh-CN" sz="1600" dirty="0">
                <a:latin typeface="+mn-ea"/>
                <a:ea typeface="+mn-ea"/>
              </a:rPr>
              <a:t>Institute of Astrophysics, Central China Normal U. (</a:t>
            </a:r>
            <a:r>
              <a:rPr lang="zh-CN" altLang="en-US" sz="1600" dirty="0">
                <a:latin typeface="+mn-ea"/>
                <a:ea typeface="+mn-ea"/>
              </a:rPr>
              <a:t>华中师范大学，天体物理研究所</a:t>
            </a:r>
            <a:r>
              <a:rPr lang="en-US" altLang="zh-CN" sz="1600" dirty="0">
                <a:latin typeface="+mn-ea"/>
                <a:ea typeface="+mn-ea"/>
              </a:rPr>
              <a:t>)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CE3595-8835-49B9-AA61-5FFA513A7D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435" y="90502"/>
            <a:ext cx="6049648" cy="771525"/>
          </a:xfrm>
        </p:spPr>
        <p:txBody>
          <a:bodyPr>
            <a:normAutofit/>
          </a:bodyPr>
          <a:lstStyle/>
          <a:p>
            <a:r>
              <a:rPr lang="en-US" altLang="ja-JP" dirty="0">
                <a:cs typeface="Segoe UI" panose="020B0502040204020203" pitchFamily="34" charset="0"/>
              </a:rPr>
              <a:t>September 26, 2023 </a:t>
            </a:r>
          </a:p>
          <a:p>
            <a:r>
              <a:rPr lang="en-US" altLang="zh-CN" dirty="0">
                <a:solidFill>
                  <a:srgbClr val="000000"/>
                </a:solidFill>
                <a:effectLst/>
                <a:ea typeface="+mj-ea"/>
                <a:cs typeface="Segoe UI" panose="020B0502040204020203" pitchFamily="34" charset="0"/>
              </a:rPr>
              <a:t>Quark Matter and Compact Stars 2023, Yangzhou</a:t>
            </a:r>
            <a:endParaRPr lang="ja-JP" altLang="ja-JP" dirty="0">
              <a:effectLst/>
              <a:ea typeface="+mj-ea"/>
              <a:cs typeface="Segoe UI" panose="020B0502040204020203" pitchFamily="34" charset="0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50102F7-8422-427F-BC5D-A49837DB32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6090" y="4649235"/>
            <a:ext cx="7415163" cy="1047652"/>
          </a:xfrm>
        </p:spPr>
        <p:txBody>
          <a:bodyPr>
            <a:normAutofit/>
          </a:bodyPr>
          <a:lstStyle/>
          <a:p>
            <a:r>
              <a:rPr lang="en-US" altLang="ja-JP" dirty="0"/>
              <a:t>K. </a:t>
            </a:r>
            <a:r>
              <a:rPr lang="en-US" altLang="ja-JP" dirty="0" err="1"/>
              <a:t>Numajiri</a:t>
            </a:r>
            <a:r>
              <a:rPr lang="en-US" altLang="ja-JP" dirty="0"/>
              <a:t>, TK, S. Nojiri, PLB 826, (2022); </a:t>
            </a:r>
            <a:r>
              <a:rPr lang="en-US" altLang="ja-JP" dirty="0" err="1"/>
              <a:t>arXiv</a:t>
            </a:r>
            <a:r>
              <a:rPr lang="en-US" altLang="ja-JP" dirty="0"/>
              <a:t>: 2111.02660</a:t>
            </a:r>
          </a:p>
          <a:p>
            <a:r>
              <a:rPr kumimoji="1" lang="en-US" altLang="ja-JP" dirty="0"/>
              <a:t>K. </a:t>
            </a:r>
            <a:r>
              <a:rPr kumimoji="1" lang="en-US" altLang="ja-JP" dirty="0" err="1"/>
              <a:t>Numajiri</a:t>
            </a:r>
            <a:r>
              <a:rPr kumimoji="1" lang="en-US" altLang="ja-JP" dirty="0"/>
              <a:t>, Y. Cui, TK, S. Nojiri, PRD107, no.10 (2023); </a:t>
            </a:r>
            <a:r>
              <a:rPr kumimoji="1" lang="en-US" altLang="ja-JP" dirty="0" err="1"/>
              <a:t>arXiv</a:t>
            </a:r>
            <a:r>
              <a:rPr kumimoji="1" lang="en-US" altLang="ja-JP" dirty="0"/>
              <a:t>: 2302.03951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E3C8CB6-0339-470F-9F85-13D5E97FBE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96090" y="5696887"/>
            <a:ext cx="7415161" cy="950331"/>
          </a:xfrm>
        </p:spPr>
        <p:txBody>
          <a:bodyPr>
            <a:normAutofit/>
          </a:bodyPr>
          <a:lstStyle/>
          <a:p>
            <a:r>
              <a:rPr lang="en-US" altLang="ja-JP" dirty="0"/>
              <a:t>In collaboration with Kota </a:t>
            </a:r>
            <a:r>
              <a:rPr lang="en-US" altLang="ja-JP" dirty="0" err="1"/>
              <a:t>Numajiri</a:t>
            </a:r>
            <a:r>
              <a:rPr lang="en-US" altLang="ja-JP" dirty="0"/>
              <a:t> (Nagoya)</a:t>
            </a:r>
            <a:r>
              <a:rPr kumimoji="1" lang="en-US" altLang="ja-JP" dirty="0"/>
              <a:t>, Shin’ichi Nojiri (Nagoya, KMI)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 err="1"/>
              <a:t>Yongxiang</a:t>
            </a:r>
            <a:r>
              <a:rPr lang="en-US" altLang="ja-JP" dirty="0"/>
              <a:t> Cui</a:t>
            </a:r>
            <a:r>
              <a:rPr lang="ja-JP" altLang="en-US" dirty="0"/>
              <a:t> </a:t>
            </a:r>
            <a:r>
              <a:rPr lang="en-US" altLang="ja-JP" dirty="0"/>
              <a:t>(CCNU), Zu Yan(CCNU), </a:t>
            </a:r>
            <a:r>
              <a:rPr lang="en-US" altLang="ja-JP" dirty="0" err="1"/>
              <a:t>Ruifeng</a:t>
            </a:r>
            <a:r>
              <a:rPr lang="en-US" altLang="ja-JP" dirty="0"/>
              <a:t> Huang (CCNU)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FD3EA84-5A23-60AD-ED8D-31A7A4F9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70" y="215866"/>
            <a:ext cx="999390" cy="9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84BCE737-902D-4F86-9BE4-474845E88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“To solve” TOV equation</a:t>
                </a:r>
              </a:p>
              <a:p>
                <a:r>
                  <a:rPr kumimoji="1" lang="en-US" altLang="ja-JP" dirty="0"/>
                  <a:t>Defining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rewriting </a:t>
                </a:r>
                <a:r>
                  <a:rPr lang="en-US" altLang="ja-JP" dirty="0">
                    <a:cs typeface="Segoe UI" panose="020B0502040204020203" pitchFamily="34" charset="0"/>
                  </a:rPr>
                  <a:t>two </a:t>
                </a:r>
                <a:r>
                  <a:rPr lang="en-US" altLang="ja-JP" dirty="0" err="1">
                    <a:cs typeface="Segoe UI" panose="020B0502040204020203" pitchFamily="34" charset="0"/>
                  </a:rPr>
                  <a:t>eqs</a:t>
                </a:r>
                <a:r>
                  <a:rPr lang="en-US" altLang="ja-JP" dirty="0">
                    <a:cs typeface="Segoe UI" panose="020B0502040204020203" pitchFamily="34" charset="0"/>
                  </a:rPr>
                  <a:t>.</a:t>
                </a:r>
              </a:p>
              <a:p>
                <a:endParaRPr lang="en-US" altLang="ja-JP" dirty="0">
                  <a:cs typeface="Segoe UI" panose="020B0502040204020203" pitchFamily="34" charset="0"/>
                </a:endParaRPr>
              </a:p>
              <a:p>
                <a:endParaRPr lang="en-US" altLang="ja-JP" dirty="0">
                  <a:cs typeface="Segoe UI" panose="020B0502040204020203" pitchFamily="34" charset="0"/>
                </a:endParaRPr>
              </a:p>
              <a:p>
                <a:endParaRPr lang="en-US" altLang="ja-JP" dirty="0">
                  <a:cs typeface="Segoe UI" panose="020B0502040204020203" pitchFamily="34" charset="0"/>
                </a:endParaRPr>
              </a:p>
              <a:p>
                <a:endParaRPr lang="en-US" altLang="ja-JP" dirty="0">
                  <a:cs typeface="Segoe UI" panose="020B0502040204020203" pitchFamily="34" charset="0"/>
                </a:endParaRPr>
              </a:p>
              <a:p>
                <a:r>
                  <a:rPr lang="en-US" altLang="ja-JP" dirty="0">
                    <a:cs typeface="Segoe UI" panose="020B0502040204020203" pitchFamily="34" charset="0"/>
                  </a:rPr>
                  <a:t>We find differential eq.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ja-JP" dirty="0">
                  <a:cs typeface="Segoe UI" panose="020B0502040204020203" pitchFamily="34" charset="0"/>
                </a:endParaRP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From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1" lang="en-US" altLang="ja-JP" dirty="0"/>
                  <a:t>, we find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r>
                  <a:rPr kumimoji="1" lang="en-US" altLang="ja-JP" dirty="0"/>
                  <a:t>Ricci scalar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gives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r>
                  <a:rPr lang="en-US" altLang="ja-JP" dirty="0"/>
                  <a:t>Finally</a:t>
                </a:r>
                <a:r>
                  <a:rPr kumimoji="1" lang="en-US" altLang="ja-JP" dirty="0"/>
                  <a:t>,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𝑟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84BCE737-902D-4F86-9BE4-474845E88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6">
            <a:extLst>
              <a:ext uri="{FF2B5EF4-FFF2-40B4-BE49-F238E27FC236}">
                <a16:creationId xmlns:a16="http://schemas.microsoft.com/office/drawing/2014/main" id="{38CB0047-A3C0-424E-BEE1-88BFC16E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Reconstruction of F(R) Function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B531D13-93E7-4CCC-B5A9-72062D87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85" y="1916714"/>
            <a:ext cx="3512313" cy="54812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7F2040C-B09F-47CE-A7A2-9B2718139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85" y="2781902"/>
            <a:ext cx="7312078" cy="615373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0F9179A-A731-4555-9EB9-62CBB547615D}"/>
              </a:ext>
            </a:extLst>
          </p:cNvPr>
          <p:cNvCxnSpPr/>
          <p:nvPr/>
        </p:nvCxnSpPr>
        <p:spPr>
          <a:xfrm>
            <a:off x="3438186" y="2383280"/>
            <a:ext cx="12950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6F1FEC-CF70-4580-8174-2B4872932EAF}"/>
              </a:ext>
            </a:extLst>
          </p:cNvPr>
          <p:cNvSpPr txBox="1"/>
          <p:nvPr/>
        </p:nvSpPr>
        <p:spPr>
          <a:xfrm>
            <a:off x="4420681" y="2361839"/>
            <a:ext cx="99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known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7E97507-B724-47E6-AEB9-D408EC89A56C}"/>
              </a:ext>
            </a:extLst>
          </p:cNvPr>
          <p:cNvSpPr/>
          <p:nvPr/>
        </p:nvSpPr>
        <p:spPr>
          <a:xfrm>
            <a:off x="5493301" y="2123481"/>
            <a:ext cx="444784" cy="22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6473F98-BC08-426F-BC32-9FD0995D6608}"/>
                  </a:ext>
                </a:extLst>
              </p:cNvPr>
              <p:cNvSpPr txBox="1"/>
              <p:nvPr/>
            </p:nvSpPr>
            <p:spPr>
              <a:xfrm>
                <a:off x="6045945" y="1984506"/>
                <a:ext cx="1951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6473F98-BC08-426F-BC32-9FD0995D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45" y="1984506"/>
                <a:ext cx="1951555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ABEECF83-E118-4645-94E9-CA11E4FC5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289" y="4237915"/>
            <a:ext cx="4708493" cy="386795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B3DB8D6-15F1-49CF-BF69-A22CF705D970}"/>
              </a:ext>
            </a:extLst>
          </p:cNvPr>
          <p:cNvCxnSpPr/>
          <p:nvPr/>
        </p:nvCxnSpPr>
        <p:spPr>
          <a:xfrm>
            <a:off x="2697474" y="4646914"/>
            <a:ext cx="25236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A1A789-5066-4AE6-ADA4-B6F3CFA6EDC1}"/>
              </a:ext>
            </a:extLst>
          </p:cNvPr>
          <p:cNvSpPr txBox="1"/>
          <p:nvPr/>
        </p:nvSpPr>
        <p:spPr>
          <a:xfrm>
            <a:off x="4730756" y="4596936"/>
            <a:ext cx="99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known</a:t>
            </a:r>
          </a:p>
        </p:txBody>
      </p:sp>
      <p:sp>
        <p:nvSpPr>
          <p:cNvPr id="22" name="左中かっこ 21">
            <a:extLst>
              <a:ext uri="{FF2B5EF4-FFF2-40B4-BE49-F238E27FC236}">
                <a16:creationId xmlns:a16="http://schemas.microsoft.com/office/drawing/2014/main" id="{B2AF553C-5EDA-427F-9B5D-697E43996B3F}"/>
              </a:ext>
            </a:extLst>
          </p:cNvPr>
          <p:cNvSpPr/>
          <p:nvPr/>
        </p:nvSpPr>
        <p:spPr>
          <a:xfrm>
            <a:off x="810183" y="1895663"/>
            <a:ext cx="326715" cy="1533337"/>
          </a:xfrm>
          <a:prstGeom prst="leftBrace">
            <a:avLst>
              <a:gd name="adj1" fmla="val 1287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44A3E4C-6C5E-4E4E-BA51-1C77182F3156}"/>
              </a:ext>
            </a:extLst>
          </p:cNvPr>
          <p:cNvSpPr/>
          <p:nvPr/>
        </p:nvSpPr>
        <p:spPr>
          <a:xfrm>
            <a:off x="6011151" y="4302020"/>
            <a:ext cx="444784" cy="22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E5A1A8E-C1DC-401F-A3BF-E39042406C03}"/>
                  </a:ext>
                </a:extLst>
              </p:cNvPr>
              <p:cNvSpPr txBox="1"/>
              <p:nvPr/>
            </p:nvSpPr>
            <p:spPr>
              <a:xfrm>
                <a:off x="6563795" y="4163045"/>
                <a:ext cx="1951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𝑅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E5A1A8E-C1DC-401F-A3BF-E3904240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95" y="4163045"/>
                <a:ext cx="1951555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D21028-F8CC-23AA-3C51-A7EC8B23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9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49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84BCE737-902D-4F86-9BE4-474845E8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1" y="906686"/>
            <a:ext cx="7886700" cy="5744679"/>
          </a:xfrm>
        </p:spPr>
        <p:txBody>
          <a:bodyPr/>
          <a:lstStyle/>
          <a:p>
            <a:r>
              <a:rPr lang="en-US" altLang="ja-JP" b="1" dirty="0">
                <a:solidFill>
                  <a:srgbClr val="0070C0"/>
                </a:solidFill>
              </a:rPr>
              <a:t>Degeneracy Problem       </a:t>
            </a:r>
            <a:r>
              <a:rPr lang="en-US" altLang="ja-JP" sz="1600" dirty="0">
                <a:solidFill>
                  <a:srgbClr val="0070C0"/>
                </a:solidFill>
              </a:rPr>
              <a:t>[</a:t>
            </a:r>
            <a:r>
              <a:rPr lang="en-US" altLang="ja-JP" sz="1600" dirty="0" err="1">
                <a:solidFill>
                  <a:srgbClr val="0070C0"/>
                </a:solidFill>
              </a:rPr>
              <a:t>Numajiri</a:t>
            </a:r>
            <a:r>
              <a:rPr lang="en-US" altLang="ja-JP" sz="1600" dirty="0">
                <a:solidFill>
                  <a:srgbClr val="0070C0"/>
                </a:solidFill>
              </a:rPr>
              <a:t> et al, PLB 826, (2022)]</a:t>
            </a:r>
            <a:endParaRPr lang="en-US" altLang="ja-JP" b="1" dirty="0">
              <a:solidFill>
                <a:srgbClr val="0070C0"/>
              </a:solidFill>
            </a:endParaRPr>
          </a:p>
          <a:p>
            <a:r>
              <a:rPr lang="en-US" altLang="ja-JP" dirty="0">
                <a:cs typeface="Segoe UI" panose="020B0502040204020203" pitchFamily="34" charset="0"/>
              </a:rPr>
              <a:t>If M-R relation (= density profile) and EOS are given,      </a:t>
            </a:r>
            <a:r>
              <a:rPr lang="en-US" altLang="ja-JP" dirty="0">
                <a:solidFill>
                  <a:srgbClr val="FF0000"/>
                </a:solidFill>
                <a:cs typeface="Segoe UI" panose="020B0502040204020203" pitchFamily="34" charset="0"/>
              </a:rPr>
              <a:t>we can solve TOV eq. </a:t>
            </a:r>
            <a:r>
              <a:rPr lang="en-US" altLang="ja-JP" dirty="0" err="1">
                <a:solidFill>
                  <a:srgbClr val="FF0000"/>
                </a:solidFill>
                <a:cs typeface="Segoe UI" panose="020B0502040204020203" pitchFamily="34" charset="0"/>
              </a:rPr>
              <a:t>w.r.t.</a:t>
            </a:r>
            <a:r>
              <a:rPr lang="en-US" altLang="ja-JP" dirty="0">
                <a:solidFill>
                  <a:srgbClr val="FF0000"/>
                </a:solidFill>
                <a:cs typeface="Segoe UI" panose="020B0502040204020203" pitchFamily="34" charset="0"/>
              </a:rPr>
              <a:t> F(R) function.</a:t>
            </a:r>
            <a:r>
              <a:rPr lang="en-US" altLang="ja-JP" dirty="0">
                <a:cs typeface="Segoe UI" panose="020B0502040204020203" pitchFamily="34" charset="0"/>
              </a:rPr>
              <a:t> </a:t>
            </a:r>
          </a:p>
          <a:p>
            <a:r>
              <a:rPr lang="en-US" altLang="ja-JP" dirty="0">
                <a:cs typeface="Segoe UI" panose="020B0502040204020203" pitchFamily="34" charset="0"/>
              </a:rPr>
              <a:t>In other words, we can construct a model of F(R) gravity which explains observed M-R relation for arbitrary EOS.</a:t>
            </a:r>
          </a:p>
          <a:p>
            <a:r>
              <a:rPr lang="en-US" altLang="ja-JP" dirty="0">
                <a:solidFill>
                  <a:srgbClr val="FF0000"/>
                </a:solidFill>
                <a:cs typeface="Segoe UI" panose="020B0502040204020203" pitchFamily="34" charset="0"/>
              </a:rPr>
              <a:t>--&gt; M-R relation is not </a:t>
            </a:r>
            <a:r>
              <a:rPr lang="en-US" altLang="ja-JP" dirty="0">
                <a:solidFill>
                  <a:srgbClr val="FF0000"/>
                </a:solidFill>
              </a:rPr>
              <a:t>conclusive enough.</a:t>
            </a:r>
            <a:endParaRPr lang="en-US" altLang="ja-JP" dirty="0">
              <a:solidFill>
                <a:srgbClr val="FF0000"/>
              </a:solidFill>
              <a:cs typeface="Segoe UI" panose="020B0502040204020203" pitchFamily="34" charset="0"/>
            </a:endParaRPr>
          </a:p>
          <a:p>
            <a:endParaRPr lang="en-US" altLang="ja-JP" dirty="0"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altLang="ja-JP" dirty="0">
              <a:cs typeface="Segoe UI" panose="020B0502040204020203" pitchFamily="34" charset="0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38CB0047-A3C0-424E-BEE1-88BFC16E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Reconstruction of F(R) Function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0132E8C-D4F2-70DD-DFAA-F0F2CD458180}"/>
              </a:ext>
            </a:extLst>
          </p:cNvPr>
          <p:cNvSpPr/>
          <p:nvPr/>
        </p:nvSpPr>
        <p:spPr>
          <a:xfrm>
            <a:off x="2317709" y="3860584"/>
            <a:ext cx="4506366" cy="26370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46CF306-3ABE-DED6-F02B-1671075F5B4C}"/>
              </a:ext>
            </a:extLst>
          </p:cNvPr>
          <p:cNvSpPr/>
          <p:nvPr/>
        </p:nvSpPr>
        <p:spPr>
          <a:xfrm>
            <a:off x="3623258" y="3517523"/>
            <a:ext cx="1888901" cy="21344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F96B29F-5FEF-4206-F3F2-0242DE04B860}"/>
              </a:ext>
            </a:extLst>
          </p:cNvPr>
          <p:cNvSpPr/>
          <p:nvPr/>
        </p:nvSpPr>
        <p:spPr>
          <a:xfrm>
            <a:off x="3740883" y="3603168"/>
            <a:ext cx="1662233" cy="1950290"/>
          </a:xfrm>
          <a:prstGeom prst="roundRect">
            <a:avLst>
              <a:gd name="adj" fmla="val 77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AE17702-03B6-2801-76BB-1066CD3638CB}"/>
              </a:ext>
            </a:extLst>
          </p:cNvPr>
          <p:cNvCxnSpPr>
            <a:cxnSpLocks/>
          </p:cNvCxnSpPr>
          <p:nvPr/>
        </p:nvCxnSpPr>
        <p:spPr>
          <a:xfrm flipV="1">
            <a:off x="4059528" y="4250821"/>
            <a:ext cx="0" cy="1007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E5A85B1-BC04-96DC-32E8-D37976CFCF45}"/>
              </a:ext>
            </a:extLst>
          </p:cNvPr>
          <p:cNvCxnSpPr>
            <a:cxnSpLocks/>
          </p:cNvCxnSpPr>
          <p:nvPr/>
        </p:nvCxnSpPr>
        <p:spPr>
          <a:xfrm>
            <a:off x="4059528" y="5259044"/>
            <a:ext cx="103266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0AA19EFD-B293-8522-7C65-D759D7EC94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6439" y="3954226"/>
                <a:ext cx="506562" cy="299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14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altLang="ja-JP" sz="14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altLang="ja-JP" sz="14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  <m:r>
                      <a:rPr lang="en-US" altLang="ja-JP" sz="14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ja-JP" altLang="en-US" sz="1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コンテンツ プレースホルダー 2">
                <a:extLst>
                  <a:ext uri="{FF2B5EF4-FFF2-40B4-BE49-F238E27FC236}">
                    <a16:creationId xmlns:a16="http://schemas.microsoft.com/office/drawing/2014/main" id="{0AA19EFD-B293-8522-7C65-D759D7EC9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39" y="3954226"/>
                <a:ext cx="506562" cy="299719"/>
              </a:xfrm>
              <a:prstGeom prst="rect">
                <a:avLst/>
              </a:prstGeom>
              <a:blipFill>
                <a:blip r:embed="rId2"/>
                <a:stretch>
                  <a:fillRect r="-963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46F3EEFB-35BC-C168-27D3-C08983A339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8119" y="5275030"/>
                <a:ext cx="1269424" cy="2694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1400" dirty="0">
                    <a:cs typeface="Segoe UI" panose="020B0502040204020203" pitchFamily="34" charset="0"/>
                  </a:rPr>
                  <a:t>Curvature </a:t>
                </a:r>
                <a14:m>
                  <m:oMath xmlns:m="http://schemas.openxmlformats.org/officeDocument/2006/math">
                    <m:r>
                      <a:rPr lang="en-US" altLang="ja-JP" sz="14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</m:oMath>
                </a14:m>
                <a:endParaRPr lang="ja-JP" altLang="en-US" sz="1400" dirty="0">
                  <a:latin typeface="DengXian" panose="02010600030101010101" pitchFamily="2" charset="-122"/>
                  <a:ea typeface="DengXian" panose="02010600030101010101" pitchFamily="2" charset="-122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46F3EEFB-35BC-C168-27D3-C08983A33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19" y="5275030"/>
                <a:ext cx="1269424" cy="269423"/>
              </a:xfrm>
              <a:prstGeom prst="rect">
                <a:avLst/>
              </a:prstGeom>
              <a:blipFill>
                <a:blip r:embed="rId3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3E764785-3255-D040-C302-BCE21D8C3172}"/>
              </a:ext>
            </a:extLst>
          </p:cNvPr>
          <p:cNvSpPr/>
          <p:nvPr/>
        </p:nvSpPr>
        <p:spPr>
          <a:xfrm>
            <a:off x="4066170" y="4412284"/>
            <a:ext cx="930191" cy="846955"/>
          </a:xfrm>
          <a:custGeom>
            <a:avLst/>
            <a:gdLst>
              <a:gd name="connsiteX0" fmla="*/ 0 w 957330"/>
              <a:gd name="connsiteY0" fmla="*/ 1047482 h 1047482"/>
              <a:gd name="connsiteX1" fmla="*/ 716924 w 957330"/>
              <a:gd name="connsiteY1" fmla="*/ 643944 h 1047482"/>
              <a:gd name="connsiteX2" fmla="*/ 957330 w 957330"/>
              <a:gd name="connsiteY2" fmla="*/ 0 h 10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330" h="1047482">
                <a:moveTo>
                  <a:pt x="0" y="1047482"/>
                </a:moveTo>
                <a:cubicBezTo>
                  <a:pt x="278684" y="933003"/>
                  <a:pt x="557369" y="818524"/>
                  <a:pt x="716924" y="643944"/>
                </a:cubicBezTo>
                <a:cubicBezTo>
                  <a:pt x="876479" y="469364"/>
                  <a:pt x="916904" y="234682"/>
                  <a:pt x="957330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87C13244-7211-E20E-9FBC-DF16586861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5165" y="3653475"/>
                <a:ext cx="1281911" cy="299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altLang="ja-JP" sz="1600" b="1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𝑭</m:t>
                    </m:r>
                    <m:d>
                      <m:dPr>
                        <m:ctrlPr>
                          <a:rPr lang="en-US" altLang="ja-JP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altLang="ja-JP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ja-JP" altLang="en-US" sz="1600" b="1" dirty="0"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altLang="ja-JP" sz="1600" b="1" dirty="0"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func.</a:t>
                </a:r>
                <a:endParaRPr lang="ja-JP" altLang="en-US" sz="1600" b="1" dirty="0"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87C13244-7211-E20E-9FBC-DF165868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165" y="3653475"/>
                <a:ext cx="1281911" cy="299719"/>
              </a:xfrm>
              <a:prstGeom prst="rect">
                <a:avLst/>
              </a:prstGeom>
              <a:blipFill>
                <a:blip r:embed="rId4"/>
                <a:stretch>
                  <a:fillRect t="-8163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C3DBC4-B070-C8A4-B5E7-96052FDE2330}"/>
              </a:ext>
            </a:extLst>
          </p:cNvPr>
          <p:cNvSpPr/>
          <p:nvPr/>
        </p:nvSpPr>
        <p:spPr>
          <a:xfrm>
            <a:off x="1291048" y="4509197"/>
            <a:ext cx="1888901" cy="21344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2CA7F0E-8532-0127-6AD7-A6B6D0F7EAD8}"/>
              </a:ext>
            </a:extLst>
          </p:cNvPr>
          <p:cNvSpPr/>
          <p:nvPr/>
        </p:nvSpPr>
        <p:spPr>
          <a:xfrm>
            <a:off x="1408673" y="4594842"/>
            <a:ext cx="1662233" cy="1950290"/>
          </a:xfrm>
          <a:prstGeom prst="roundRect">
            <a:avLst>
              <a:gd name="adj" fmla="val 77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CA71BFC-BC81-4132-D018-C0427CBA493B}"/>
              </a:ext>
            </a:extLst>
          </p:cNvPr>
          <p:cNvCxnSpPr>
            <a:cxnSpLocks/>
          </p:cNvCxnSpPr>
          <p:nvPr/>
        </p:nvCxnSpPr>
        <p:spPr>
          <a:xfrm flipV="1">
            <a:off x="1727318" y="5255620"/>
            <a:ext cx="0" cy="1007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F63AB2-7053-D7AA-0FE7-823DE20600A1}"/>
              </a:ext>
            </a:extLst>
          </p:cNvPr>
          <p:cNvCxnSpPr>
            <a:cxnSpLocks/>
          </p:cNvCxnSpPr>
          <p:nvPr/>
        </p:nvCxnSpPr>
        <p:spPr>
          <a:xfrm>
            <a:off x="1727318" y="6263843"/>
            <a:ext cx="103266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6DC79501-9ABE-8976-4498-4FED19E8D3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1376" y="4945900"/>
                <a:ext cx="1348595" cy="299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dirty="0">
                    <a:cs typeface="Segoe UI" panose="020B0502040204020203" pitchFamily="34" charset="0"/>
                  </a:rPr>
                  <a:t>Pressure</a:t>
                </a:r>
                <a:r>
                  <a:rPr lang="en-US" altLang="ja-JP" sz="1400" b="0" dirty="0"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d>
                      <m:dPr>
                        <m:ctrlPr>
                          <a:rPr lang="en-US" altLang="ja-JP" sz="1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</m:d>
                  </m:oMath>
                </a14:m>
                <a:endParaRPr lang="ja-JP" altLang="en-US" sz="1400" dirty="0">
                  <a:latin typeface="DengXian" panose="02010600030101010101" pitchFamily="2" charset="-122"/>
                  <a:ea typeface="DengXian" panose="02010600030101010101" pitchFamily="2" charset="-122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6DC79501-9ABE-8976-4498-4FED19E8D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76" y="4945900"/>
                <a:ext cx="1348595" cy="299719"/>
              </a:xfrm>
              <a:prstGeom prst="rect">
                <a:avLst/>
              </a:prstGeom>
              <a:blipFill>
                <a:blip r:embed="rId5"/>
                <a:stretch>
                  <a:fillRect l="-1357" b="-2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コンテンツ プレースホルダー 2">
                <a:extLst>
                  <a:ext uri="{FF2B5EF4-FFF2-40B4-BE49-F238E27FC236}">
                    <a16:creationId xmlns:a16="http://schemas.microsoft.com/office/drawing/2014/main" id="{0DC8E059-4BA1-9643-E378-96D5039277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5977" y="6271003"/>
                <a:ext cx="1714513" cy="2386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1400" dirty="0">
                    <a:cs typeface="Segoe UI" panose="020B0502040204020203" pitchFamily="34" charset="0"/>
                  </a:rPr>
                  <a:t>Energy density</a:t>
                </a:r>
                <a:r>
                  <a:rPr lang="en-US" altLang="ja-JP" sz="1400" b="0" dirty="0"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endParaRPr lang="ja-JP" altLang="en-US" sz="1400" dirty="0">
                  <a:latin typeface="DengXian" panose="02010600030101010101" pitchFamily="2" charset="-122"/>
                  <a:ea typeface="DengXian" panose="02010600030101010101" pitchFamily="2" charset="-122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コンテンツ プレースホルダー 2">
                <a:extLst>
                  <a:ext uri="{FF2B5EF4-FFF2-40B4-BE49-F238E27FC236}">
                    <a16:creationId xmlns:a16="http://schemas.microsoft.com/office/drawing/2014/main" id="{0DC8E059-4BA1-9643-E378-96D50392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77" y="6271003"/>
                <a:ext cx="1714513" cy="238658"/>
              </a:xfrm>
              <a:prstGeom prst="rect">
                <a:avLst/>
              </a:prstGeom>
              <a:blipFill>
                <a:blip r:embed="rId6"/>
                <a:stretch>
                  <a:fillRect t="-2564" b="-5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BE5080DD-1D3F-D9DC-2B94-6DA20CE6B79C}"/>
              </a:ext>
            </a:extLst>
          </p:cNvPr>
          <p:cNvSpPr txBox="1">
            <a:spLocks/>
          </p:cNvSpPr>
          <p:nvPr/>
        </p:nvSpPr>
        <p:spPr>
          <a:xfrm>
            <a:off x="1592955" y="4645149"/>
            <a:ext cx="1281911" cy="299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EOS</a:t>
            </a:r>
            <a:endParaRPr lang="ja-JP" altLang="en-US" sz="11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489F54D-1078-88C2-B266-D51650A9C8F1}"/>
              </a:ext>
            </a:extLst>
          </p:cNvPr>
          <p:cNvSpPr/>
          <p:nvPr/>
        </p:nvSpPr>
        <p:spPr>
          <a:xfrm>
            <a:off x="5952294" y="4509197"/>
            <a:ext cx="1888901" cy="21344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910F9EC-EB6F-813B-7BAB-68124B552184}"/>
              </a:ext>
            </a:extLst>
          </p:cNvPr>
          <p:cNvSpPr/>
          <p:nvPr/>
        </p:nvSpPr>
        <p:spPr>
          <a:xfrm>
            <a:off x="6069919" y="4594842"/>
            <a:ext cx="1662233" cy="1950290"/>
          </a:xfrm>
          <a:prstGeom prst="roundRect">
            <a:avLst>
              <a:gd name="adj" fmla="val 77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4759A38-86B3-5B39-8D54-EBA27B3034DB}"/>
              </a:ext>
            </a:extLst>
          </p:cNvPr>
          <p:cNvCxnSpPr>
            <a:cxnSpLocks/>
          </p:cNvCxnSpPr>
          <p:nvPr/>
        </p:nvCxnSpPr>
        <p:spPr>
          <a:xfrm flipV="1">
            <a:off x="6388564" y="5255620"/>
            <a:ext cx="0" cy="1007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865FE50-B4AC-D207-0E10-EDE9473A5955}"/>
              </a:ext>
            </a:extLst>
          </p:cNvPr>
          <p:cNvCxnSpPr>
            <a:cxnSpLocks/>
          </p:cNvCxnSpPr>
          <p:nvPr/>
        </p:nvCxnSpPr>
        <p:spPr>
          <a:xfrm>
            <a:off x="6388564" y="6263843"/>
            <a:ext cx="103266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コンテンツ プレースホルダー 2">
                <a:extLst>
                  <a:ext uri="{FF2B5EF4-FFF2-40B4-BE49-F238E27FC236}">
                    <a16:creationId xmlns:a16="http://schemas.microsoft.com/office/drawing/2014/main" id="{0462F14A-CB60-9FEE-B0EA-CCD14AF9D3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4834" y="4945326"/>
                <a:ext cx="1126561" cy="299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Mass </a:t>
                </a:r>
                <a14:m>
                  <m:oMath xmlns:m="http://schemas.openxmlformats.org/officeDocument/2006/math">
                    <m:r>
                      <a:rPr lang="en-US" altLang="ja-JP" sz="14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d>
                      <m:dPr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1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7" name="コンテンツ プレースホルダー 2">
                <a:extLst>
                  <a:ext uri="{FF2B5EF4-FFF2-40B4-BE49-F238E27FC236}">
                    <a16:creationId xmlns:a16="http://schemas.microsoft.com/office/drawing/2014/main" id="{0462F14A-CB60-9FEE-B0EA-CCD14AF9D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834" y="4945326"/>
                <a:ext cx="1126561" cy="299719"/>
              </a:xfrm>
              <a:prstGeom prst="rect">
                <a:avLst/>
              </a:prstGeom>
              <a:blipFill>
                <a:blip r:embed="rId7"/>
                <a:stretch>
                  <a:fillRect l="-1622" t="-6122" b="-22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コンテンツ プレースホルダー 2">
                <a:extLst>
                  <a:ext uri="{FF2B5EF4-FFF2-40B4-BE49-F238E27FC236}">
                    <a16:creationId xmlns:a16="http://schemas.microsoft.com/office/drawing/2014/main" id="{26065487-CDC9-64CF-61D9-A9A113C316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1705" y="6260156"/>
                <a:ext cx="1126566" cy="299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1400" dirty="0">
                    <a:cs typeface="Segoe UI" panose="020B0502040204020203" pitchFamily="34" charset="0"/>
                  </a:rPr>
                  <a:t>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ja-JP" sz="14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ja-JP" altLang="en-US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8" name="コンテンツ プレースホルダー 2">
                <a:extLst>
                  <a:ext uri="{FF2B5EF4-FFF2-40B4-BE49-F238E27FC236}">
                    <a16:creationId xmlns:a16="http://schemas.microsoft.com/office/drawing/2014/main" id="{26065487-CDC9-64CF-61D9-A9A113C31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705" y="6260156"/>
                <a:ext cx="1126566" cy="299719"/>
              </a:xfrm>
              <a:prstGeom prst="rect">
                <a:avLst/>
              </a:prstGeom>
              <a:blipFill>
                <a:blip r:embed="rId8"/>
                <a:stretch>
                  <a:fillRect t="-2041" b="-244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24106B61-963C-9B97-2C3C-C28D467C3548}"/>
              </a:ext>
            </a:extLst>
          </p:cNvPr>
          <p:cNvSpPr txBox="1">
            <a:spLocks/>
          </p:cNvSpPr>
          <p:nvPr/>
        </p:nvSpPr>
        <p:spPr>
          <a:xfrm>
            <a:off x="6188814" y="4645149"/>
            <a:ext cx="1438513" cy="299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dirty="0"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M-R relation</a:t>
            </a:r>
            <a:endParaRPr lang="ja-JP" altLang="en-US" sz="1100" b="1" dirty="0">
              <a:latin typeface="Segoe UI" panose="020B0502040204020203" pitchFamily="34" charset="0"/>
              <a:ea typeface="DengXia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AB3F89E-62E1-327C-865E-9B66D60D95CC}"/>
              </a:ext>
            </a:extLst>
          </p:cNvPr>
          <p:cNvSpPr/>
          <p:nvPr/>
        </p:nvSpPr>
        <p:spPr>
          <a:xfrm>
            <a:off x="1732766" y="5426865"/>
            <a:ext cx="902354" cy="830971"/>
          </a:xfrm>
          <a:custGeom>
            <a:avLst/>
            <a:gdLst>
              <a:gd name="connsiteX0" fmla="*/ 0 w 870649"/>
              <a:gd name="connsiteY0" fmla="*/ 940651 h 940651"/>
              <a:gd name="connsiteX1" fmla="*/ 227506 w 870649"/>
              <a:gd name="connsiteY1" fmla="*/ 665018 h 940651"/>
              <a:gd name="connsiteX2" fmla="*/ 511889 w 870649"/>
              <a:gd name="connsiteY2" fmla="*/ 520639 h 940651"/>
              <a:gd name="connsiteX3" fmla="*/ 678143 w 870649"/>
              <a:gd name="connsiteY3" fmla="*/ 227506 h 940651"/>
              <a:gd name="connsiteX4" fmla="*/ 870649 w 870649"/>
              <a:gd name="connsiteY4" fmla="*/ 0 h 94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649" h="940651">
                <a:moveTo>
                  <a:pt x="0" y="940651"/>
                </a:moveTo>
                <a:cubicBezTo>
                  <a:pt x="71095" y="837835"/>
                  <a:pt x="142191" y="735020"/>
                  <a:pt x="227506" y="665018"/>
                </a:cubicBezTo>
                <a:cubicBezTo>
                  <a:pt x="312821" y="595016"/>
                  <a:pt x="436783" y="593558"/>
                  <a:pt x="511889" y="520639"/>
                </a:cubicBezTo>
                <a:cubicBezTo>
                  <a:pt x="586995" y="447720"/>
                  <a:pt x="618350" y="314279"/>
                  <a:pt x="678143" y="227506"/>
                </a:cubicBezTo>
                <a:cubicBezTo>
                  <a:pt x="737936" y="140733"/>
                  <a:pt x="804292" y="70366"/>
                  <a:pt x="870649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1A00D88-010F-4B3F-C12F-0F1E39ED5093}"/>
              </a:ext>
            </a:extLst>
          </p:cNvPr>
          <p:cNvSpPr/>
          <p:nvPr/>
        </p:nvSpPr>
        <p:spPr>
          <a:xfrm>
            <a:off x="6481774" y="5440663"/>
            <a:ext cx="863585" cy="721893"/>
          </a:xfrm>
          <a:custGeom>
            <a:avLst/>
            <a:gdLst>
              <a:gd name="connsiteX0" fmla="*/ 0 w 1045654"/>
              <a:gd name="connsiteY0" fmla="*/ 154927 h 776194"/>
              <a:gd name="connsiteX1" fmla="*/ 288758 w 1045654"/>
              <a:gd name="connsiteY1" fmla="*/ 14924 h 776194"/>
              <a:gd name="connsiteX2" fmla="*/ 551265 w 1045654"/>
              <a:gd name="connsiteY2" fmla="*/ 19299 h 776194"/>
              <a:gd name="connsiteX3" fmla="*/ 669393 w 1045654"/>
              <a:gd name="connsiteY3" fmla="*/ 150552 h 776194"/>
              <a:gd name="connsiteX4" fmla="*/ 704394 w 1045654"/>
              <a:gd name="connsiteY4" fmla="*/ 430560 h 776194"/>
              <a:gd name="connsiteX5" fmla="*/ 765646 w 1045654"/>
              <a:gd name="connsiteY5" fmla="*/ 688692 h 776194"/>
              <a:gd name="connsiteX6" fmla="*/ 1045654 w 1045654"/>
              <a:gd name="connsiteY6" fmla="*/ 776194 h 77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654" h="776194">
                <a:moveTo>
                  <a:pt x="0" y="154927"/>
                </a:moveTo>
                <a:cubicBezTo>
                  <a:pt x="98440" y="96228"/>
                  <a:pt x="196881" y="37529"/>
                  <a:pt x="288758" y="14924"/>
                </a:cubicBezTo>
                <a:cubicBezTo>
                  <a:pt x="380636" y="-7681"/>
                  <a:pt x="487826" y="-3306"/>
                  <a:pt x="551265" y="19299"/>
                </a:cubicBezTo>
                <a:cubicBezTo>
                  <a:pt x="614704" y="41904"/>
                  <a:pt x="643872" y="82008"/>
                  <a:pt x="669393" y="150552"/>
                </a:cubicBezTo>
                <a:cubicBezTo>
                  <a:pt x="694915" y="219096"/>
                  <a:pt x="688352" y="340870"/>
                  <a:pt x="704394" y="430560"/>
                </a:cubicBezTo>
                <a:cubicBezTo>
                  <a:pt x="720436" y="520250"/>
                  <a:pt x="708769" y="631086"/>
                  <a:pt x="765646" y="688692"/>
                </a:cubicBezTo>
                <a:cubicBezTo>
                  <a:pt x="822523" y="746298"/>
                  <a:pt x="934088" y="761246"/>
                  <a:pt x="1045654" y="77619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9C3602CA-92F2-0969-F947-AA4C1839D271}"/>
              </a:ext>
            </a:extLst>
          </p:cNvPr>
          <p:cNvSpPr txBox="1">
            <a:spLocks/>
          </p:cNvSpPr>
          <p:nvPr/>
        </p:nvSpPr>
        <p:spPr>
          <a:xfrm>
            <a:off x="3627645" y="5848724"/>
            <a:ext cx="1886493" cy="553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Degenerated</a:t>
            </a:r>
            <a:endParaRPr lang="ja-JP" altLang="en-US" sz="1050" b="1" dirty="0">
              <a:latin typeface="Segoe UI" panose="020B0502040204020203" pitchFamily="34" charset="0"/>
              <a:ea typeface="DengXian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A32C11F-629C-F14C-90AE-8847D869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10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52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6CD31F5-4177-4DCD-AF0D-AB90C2D59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Measurements other than M-R relation</a:t>
            </a:r>
          </a:p>
          <a:p>
            <a:r>
              <a:rPr lang="en-US" altLang="ja-JP" dirty="0"/>
              <a:t>M-R relation alone cannot rule out modified gravity.</a:t>
            </a:r>
          </a:p>
          <a:p>
            <a:r>
              <a:rPr lang="en-US" altLang="ja-JP" dirty="0"/>
              <a:t>--&gt; </a:t>
            </a:r>
            <a:r>
              <a:rPr lang="en-US" altLang="ja-JP" dirty="0">
                <a:solidFill>
                  <a:srgbClr val="FF0000"/>
                </a:solidFill>
              </a:rPr>
              <a:t>We need more measurements (= constraints) 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      to dissolve the degeneracy</a:t>
            </a:r>
          </a:p>
          <a:p>
            <a:r>
              <a:rPr lang="en-US" altLang="ja-JP" dirty="0"/>
              <a:t>       Point) M-R relation is bkg. solution of TOV eq.</a:t>
            </a:r>
          </a:p>
          <a:p>
            <a:endParaRPr kumimoji="1" lang="en-US" altLang="ja-JP" sz="1200" b="1" dirty="0"/>
          </a:p>
          <a:p>
            <a:r>
              <a:rPr kumimoji="1" lang="en-US" altLang="ja-JP" b="1" dirty="0"/>
              <a:t>Other measurement</a:t>
            </a:r>
            <a:r>
              <a:rPr lang="en-US" altLang="ja-JP" b="1" dirty="0"/>
              <a:t>s</a:t>
            </a:r>
            <a:endParaRPr kumimoji="1" lang="en-US" altLang="ja-JP" b="1" dirty="0"/>
          </a:p>
          <a:p>
            <a:r>
              <a:rPr lang="en-US" altLang="ja-JP" dirty="0"/>
              <a:t>Tidal deformation (perturbed TOV eq.) </a:t>
            </a:r>
          </a:p>
          <a:p>
            <a:pPr lvl="1"/>
            <a:r>
              <a:rPr lang="en-US" altLang="ja-JP" dirty="0"/>
              <a:t>Scalar-mode of perturbation ~ scalar GW </a:t>
            </a:r>
          </a:p>
          <a:p>
            <a:r>
              <a:rPr lang="en-US" altLang="ja-JP" dirty="0"/>
              <a:t>Thermal evolution (cooling)  </a:t>
            </a:r>
          </a:p>
          <a:p>
            <a:pPr lvl="1"/>
            <a:r>
              <a:rPr lang="en-US" altLang="ja-JP" dirty="0"/>
              <a:t>Decay of scalar “particle” ~ DM capture and heating</a:t>
            </a:r>
          </a:p>
          <a:p>
            <a:pPr indent="-228600"/>
            <a:r>
              <a:rPr lang="en-US" altLang="ja-JP" dirty="0"/>
              <a:t>Steller oscillations (</a:t>
            </a:r>
            <a:r>
              <a:rPr lang="en-US" dirty="0"/>
              <a:t>asteroseismology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Relation to Quasi-Period Oscillation (QPO) etc.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pPr marL="1028700" lvl="1" indent="-342900"/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b="1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E96D825-185E-45F5-837B-BFE377F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Next Step…</a:t>
            </a:r>
            <a:endParaRPr kumimoji="1" lang="ja-JP" altLang="en-US" dirty="0"/>
          </a:p>
        </p:txBody>
      </p:sp>
      <p:pic>
        <p:nvPicPr>
          <p:cNvPr id="5" name="Picture 2" descr="åé¨åå¼·">
            <a:extLst>
              <a:ext uri="{FF2B5EF4-FFF2-40B4-BE49-F238E27FC236}">
                <a16:creationId xmlns:a16="http://schemas.microsoft.com/office/drawing/2014/main" id="{5D78FDC8-CED7-6285-C7E4-E679D8A2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23" y="5328747"/>
            <a:ext cx="861400" cy="9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639266-D9D0-3B68-FD70-61416634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11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583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92E57DD-404E-4925-A8F6-FB77B335C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b="1" dirty="0">
                    <a:solidFill>
                      <a:srgbClr val="0070C0"/>
                    </a:solidFill>
                  </a:rPr>
                  <a:t>Non-Integer power correction    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ja-JP" sz="1600" dirty="0" err="1">
                    <a:solidFill>
                      <a:srgbClr val="0070C0"/>
                    </a:solidFill>
                  </a:rPr>
                  <a:t>Numajiri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 et al, PLB 826, (2022)]</a:t>
                </a:r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r>
                  <a:rPr lang="en-US" altLang="ja-JP" dirty="0"/>
                  <a:t>Assuming F(R) function describes corrections to GR as</a:t>
                </a: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Imposing Schwarzschild spacetime</a:t>
                </a:r>
                <a:r>
                  <a:rPr lang="en-US" altLang="ja-JP" dirty="0"/>
                  <a:t> outside compact star,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b="0" dirty="0"/>
                  <a:t> behaves like</a:t>
                </a:r>
                <a:endParaRPr lang="en-US" altLang="ja-JP" b="0" dirty="0"/>
              </a:p>
              <a:p>
                <a:endParaRPr lang="en-US" altLang="ja-JP" sz="3600" dirty="0"/>
              </a:p>
              <a:p>
                <a:r>
                  <a:rPr lang="en-US" altLang="ja-JP" dirty="0"/>
                  <a:t>Demanding continuity at surface for </a:t>
                </a:r>
                <a:r>
                  <a:rPr lang="en-US" altLang="ja-JP" dirty="0" err="1"/>
                  <a:t>polytrope</a:t>
                </a:r>
                <a:r>
                  <a:rPr lang="en-US" altLang="ja-JP" dirty="0"/>
                  <a:t> EOS, </a:t>
                </a:r>
                <a:br>
                  <a:rPr lang="en-US" altLang="ja-JP" dirty="0"/>
                </a:br>
                <a:r>
                  <a:rPr lang="en-US" altLang="ja-JP" dirty="0"/>
                  <a:t>we find</a:t>
                </a: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ja-JP" dirty="0"/>
                  <a:t>) is known as DE or Inflation model. </a:t>
                </a:r>
                <a:r>
                  <a:rPr lang="en-US" altLang="ja-JP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altLang="ja-JP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Artymowski</a:t>
                </a:r>
                <a:r>
                  <a:rPr lang="en-US" altLang="ja-JP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&amp; </a:t>
                </a:r>
                <a:r>
                  <a:rPr lang="en-US" altLang="ja-JP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Lalak</a:t>
                </a:r>
                <a:r>
                  <a:rPr lang="en-US" altLang="ja-JP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JCAP 09 (2014)] etc.</a:t>
                </a:r>
                <a:endParaRPr lang="en-US" altLang="ja-JP" sz="1600" dirty="0"/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92E57DD-404E-4925-A8F6-FB77B335C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 r="-1005" b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1F0E2067-9F25-420B-8726-A0B95A2B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Scalarization in Compact Star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ECF7D72-1B20-43BF-88CA-4646EE53C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267" y="1845060"/>
            <a:ext cx="4203463" cy="70195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2E125A-63F1-4A02-B936-885762A4C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05" y="4602675"/>
            <a:ext cx="4341165" cy="772581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3F55BEA-714E-4BAB-B416-81BB1F69FB3A}"/>
              </a:ext>
            </a:extLst>
          </p:cNvPr>
          <p:cNvCxnSpPr/>
          <p:nvPr/>
        </p:nvCxnSpPr>
        <p:spPr>
          <a:xfrm>
            <a:off x="4817877" y="5365293"/>
            <a:ext cx="14245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89B360-1E7D-4C23-A355-F0FDFE3A5836}"/>
              </a:ext>
            </a:extLst>
          </p:cNvPr>
          <p:cNvSpPr txBox="1"/>
          <p:nvPr/>
        </p:nvSpPr>
        <p:spPr>
          <a:xfrm>
            <a:off x="4402665" y="5375256"/>
            <a:ext cx="394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Non-integer power shows up</a:t>
            </a:r>
            <a:endParaRPr kumimoji="1" lang="ja-JP" altLang="en-US" sz="2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D348DB-ECA8-37EB-D6CB-F147F983E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630"/>
          <a:stretch/>
        </p:blipFill>
        <p:spPr>
          <a:xfrm>
            <a:off x="3347662" y="3309631"/>
            <a:ext cx="2837984" cy="703012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9DEB2D-8018-16B8-BC7E-5ED1E18D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12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54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8015C82-2F64-46C9-96DD-7FF8CD7C0D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b="1" dirty="0">
                    <a:solidFill>
                      <a:srgbClr val="4472C4"/>
                    </a:solidFill>
                  </a:rPr>
                  <a:t>Screening scalar field   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ja-JP" sz="1600" dirty="0" err="1">
                    <a:solidFill>
                      <a:srgbClr val="0070C0"/>
                    </a:solidFill>
                  </a:rPr>
                  <a:t>Numajiri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 et al, PLB 826, (2022)]</a:t>
                </a:r>
                <a:endParaRPr kumimoji="1" lang="en-US" altLang="ja-JP" sz="1600" b="1" dirty="0">
                  <a:solidFill>
                    <a:srgbClr val="4472C4"/>
                  </a:solidFill>
                </a:endParaRPr>
              </a:p>
              <a:p>
                <a:r>
                  <a:rPr lang="en-US" altLang="ja-JP" dirty="0"/>
                  <a:t>Scalar mode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ja-JP" dirty="0"/>
                  <a:t> obeys KG eq.</a:t>
                </a:r>
              </a:p>
              <a:p>
                <a:endParaRPr lang="en-US" altLang="ja-JP" dirty="0"/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en-US" altLang="ja-JP" dirty="0"/>
                  <a:t>For larger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 is more massive and suppressed.</a:t>
                </a:r>
                <a:endParaRPr kumimoji="1" lang="en-US" altLang="ja-JP" dirty="0"/>
              </a:p>
              <a:p>
                <a:r>
                  <a:rPr lang="en-US" altLang="ja-JP" dirty="0"/>
                  <a:t>--&gt;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Chameleon mechanism </a:t>
                </a:r>
              </a:p>
              <a:p>
                <a:r>
                  <a:rPr lang="en-US" altLang="ja-JP" sz="16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         [Khoury &amp; </a:t>
                </a:r>
                <a:r>
                  <a:rPr lang="en-US" altLang="ja-JP" sz="16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Weltman</a:t>
                </a:r>
                <a:r>
                  <a:rPr lang="en-US" altLang="ja-JP" sz="16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, PRL 93 (2004)]</a:t>
                </a:r>
                <a:endParaRPr lang="en-US" altLang="ja-JP" sz="1600" dirty="0"/>
              </a:p>
              <a:p>
                <a:endParaRPr lang="en-US" altLang="ja-JP" dirty="0"/>
              </a:p>
              <a:p>
                <a:r>
                  <a:rPr kumimoji="1" lang="en-US" altLang="ja-JP" dirty="0"/>
                  <a:t>Chameleo</a:t>
                </a:r>
                <a:r>
                  <a:rPr lang="en-US" altLang="ja-JP" dirty="0"/>
                  <a:t>n </a:t>
                </a:r>
                <a:r>
                  <a:rPr kumimoji="1" lang="en-US" altLang="ja-JP" dirty="0"/>
                  <a:t>mechanism screens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ja-JP" dirty="0">
                  <a:sym typeface="Wingdings" panose="05000000000000000000" pitchFamily="2" charset="2"/>
                </a:endParaRPr>
              </a:p>
              <a:p>
                <a:r>
                  <a:rPr lang="en-US" altLang="ja-JP" dirty="0">
                    <a:sym typeface="Wingdings" panose="05000000000000000000" pitchFamily="2" charset="2"/>
                  </a:rPr>
                  <a:t>--&gt;</a:t>
                </a:r>
                <a:r>
                  <a:rPr lang="ja-JP" altLang="en-US" dirty="0"/>
                  <a:t>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To guarantee the Schwarzschild </a:t>
                </a:r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en-US" altLang="ja-JP" dirty="0">
                    <a:solidFill>
                      <a:srgbClr val="FF0000"/>
                    </a:solidFill>
                  </a:rPr>
                  <a:t>       spacetime as external sol.</a:t>
                </a:r>
              </a:p>
              <a:p>
                <a:r>
                  <a:rPr lang="en-US" altLang="ja-JP" dirty="0">
                    <a:sym typeface="Wingdings" panose="05000000000000000000" pitchFamily="2" charset="2"/>
                  </a:rPr>
                  <a:t>---  </a:t>
                </a:r>
                <a:r>
                  <a:rPr lang="en-US" altLang="ja-JP" dirty="0"/>
                  <a:t>No </a:t>
                </a:r>
                <a:r>
                  <a:rPr lang="en-US" altLang="ja-JP" dirty="0" err="1"/>
                  <a:t>Birkhoff</a:t>
                </a:r>
                <a:r>
                  <a:rPr lang="en-US" altLang="ja-JP" dirty="0"/>
                  <a:t> theorem in F(R) gravity.</a:t>
                </a:r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8015C82-2F64-46C9-96DD-7FF8CD7C0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22A319EC-E975-4295-B2A8-534D612B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Scalarization in Compact Star</a:t>
            </a:r>
            <a:endParaRPr kumimoji="1"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14EBA0B-92F9-4F3F-AFDA-0E97AEF7CA42}"/>
              </a:ext>
            </a:extLst>
          </p:cNvPr>
          <p:cNvGrpSpPr/>
          <p:nvPr/>
        </p:nvGrpSpPr>
        <p:grpSpPr>
          <a:xfrm>
            <a:off x="2122586" y="1882802"/>
            <a:ext cx="5034293" cy="736359"/>
            <a:chOff x="1209012" y="4192397"/>
            <a:chExt cx="6384331" cy="93382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7A1C496-0A02-454D-97DE-BA899314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9012" y="4192397"/>
              <a:ext cx="6384331" cy="93382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インク 10">
                  <a:extLst>
                    <a:ext uri="{FF2B5EF4-FFF2-40B4-BE49-F238E27FC236}">
                      <a16:creationId xmlns:a16="http://schemas.microsoft.com/office/drawing/2014/main" id="{70AF1E71-4270-4A88-9E51-AD6A3D638DF2}"/>
                    </a:ext>
                  </a:extLst>
                </p14:cNvPr>
                <p14:cNvContentPartPr/>
                <p14:nvPr/>
              </p14:nvContentPartPr>
              <p14:xfrm>
                <a:off x="5943675" y="4952275"/>
                <a:ext cx="504965" cy="127440"/>
              </p14:xfrm>
            </p:contentPart>
          </mc:Choice>
          <mc:Fallback xmlns="">
            <p:pic>
              <p:nvPicPr>
                <p:cNvPr id="11" name="インク 10">
                  <a:extLst>
                    <a:ext uri="{FF2B5EF4-FFF2-40B4-BE49-F238E27FC236}">
                      <a16:creationId xmlns:a16="http://schemas.microsoft.com/office/drawing/2014/main" id="{70AF1E71-4270-4A88-9E51-AD6A3D638D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21303" y="4929436"/>
                  <a:ext cx="550165" cy="172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インク 12">
                  <a:extLst>
                    <a:ext uri="{FF2B5EF4-FFF2-40B4-BE49-F238E27FC236}">
                      <a16:creationId xmlns:a16="http://schemas.microsoft.com/office/drawing/2014/main" id="{E54BE3A5-712A-430A-BFEE-39D15A25732A}"/>
                    </a:ext>
                  </a:extLst>
                </p14:cNvPr>
                <p14:cNvContentPartPr/>
                <p14:nvPr/>
              </p14:nvContentPartPr>
              <p14:xfrm>
                <a:off x="6064020" y="4838460"/>
                <a:ext cx="360" cy="360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E54BE3A5-712A-430A-BFEE-39D15A25732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46380" y="48208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082CC5ED-B782-4BEB-8B99-7B623761F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2580" y="3339790"/>
            <a:ext cx="3297392" cy="233299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97F391-D1B7-3422-0F75-41421493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13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258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1CEC1A4-32AF-D38C-A0C4-132AEB72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Scalarization in Compact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11">
                <a:extLst>
                  <a:ext uri="{FF2B5EF4-FFF2-40B4-BE49-F238E27FC236}">
                    <a16:creationId xmlns:a16="http://schemas.microsoft.com/office/drawing/2014/main" id="{A8FB5539-DD09-B98A-BCBB-4D5FAA833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Scalar field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gravity       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[K. </a:t>
                </a:r>
                <a:r>
                  <a:rPr lang="en-US" altLang="ja-JP" sz="1600" dirty="0" err="1">
                    <a:solidFill>
                      <a:srgbClr val="0070C0"/>
                    </a:solidFill>
                  </a:rPr>
                  <a:t>Numajiri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 et al, PRD107, no.10 (2023)]</a:t>
                </a:r>
                <a:endParaRPr lang="en-US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080016"/>
                    </a:solidFill>
                  </a:rPr>
                  <a:t> model 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altLang="ja-JP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Starobinsky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PLB (1980)]</a:t>
                </a:r>
                <a:r>
                  <a:rPr lang="en-US" altLang="ja-JP" dirty="0">
                    <a:solidFill>
                      <a:srgbClr val="080016"/>
                    </a:solidFill>
                  </a:rPr>
                  <a:t> </a:t>
                </a:r>
              </a:p>
              <a:p>
                <a:endParaRPr lang="en-US" altLang="ja-JP" sz="4400" dirty="0">
                  <a:solidFill>
                    <a:srgbClr val="080016"/>
                  </a:solidFill>
                </a:endParaRPr>
              </a:p>
              <a:p>
                <a:pPr indent="-228600"/>
                <a:r>
                  <a:rPr lang="en-US" dirty="0"/>
                  <a:t>Trace part of EOM = Scalar-field EOM</a:t>
                </a:r>
              </a:p>
              <a:p>
                <a:pPr indent="-228600"/>
                <a:endParaRPr lang="en-US" sz="4000" dirty="0"/>
              </a:p>
              <a:p>
                <a:pPr indent="-228600"/>
                <a:r>
                  <a:rPr lang="en-US" dirty="0" err="1"/>
                  <a:t>Asymp</a:t>
                </a:r>
                <a:r>
                  <a:rPr lang="en-US" dirty="0"/>
                  <a:t>. flatness and </a:t>
                </a:r>
                <a:r>
                  <a:rPr lang="en-US" dirty="0">
                    <a:solidFill>
                      <a:srgbClr val="080016"/>
                    </a:solidFill>
                  </a:rPr>
                  <a:t>GR limit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>
                    <a:solidFill>
                      <a:srgbClr val="080016"/>
                    </a:solidFill>
                  </a:rPr>
                  <a:t>) suggests </a:t>
                </a:r>
                <a:r>
                  <a:rPr lang="en-US" dirty="0" err="1">
                    <a:solidFill>
                      <a:srgbClr val="FF0000"/>
                    </a:solidFill>
                  </a:rPr>
                  <a:t>asymp</a:t>
                </a:r>
                <a:r>
                  <a:rPr lang="en-US" dirty="0">
                    <a:solidFill>
                      <a:srgbClr val="FF0000"/>
                    </a:solidFill>
                  </a:rPr>
                  <a:t>. Schwarzschild sol.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80016"/>
                    </a:solidFill>
                  </a:rPr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not at surface</a:t>
                </a:r>
                <a:r>
                  <a:rPr lang="en-US" dirty="0">
                    <a:solidFill>
                      <a:srgbClr val="080016"/>
                    </a:solidFill>
                  </a:rPr>
                  <a:t>).</a:t>
                </a:r>
              </a:p>
              <a:p>
                <a:pPr indent="-228600"/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コンテンツ プレースホルダー 11">
                <a:extLst>
                  <a:ext uri="{FF2B5EF4-FFF2-40B4-BE49-F238E27FC236}">
                    <a16:creationId xmlns:a16="http://schemas.microsoft.com/office/drawing/2014/main" id="{A8FB5539-DD09-B98A-BCBB-4D5FAA833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147B04-0E76-BF47-F20F-9B72B73D3665}"/>
              </a:ext>
            </a:extLst>
          </p:cNvPr>
          <p:cNvGrpSpPr/>
          <p:nvPr/>
        </p:nvGrpSpPr>
        <p:grpSpPr>
          <a:xfrm>
            <a:off x="2062934" y="1913331"/>
            <a:ext cx="5789477" cy="531532"/>
            <a:chOff x="2648415" y="2014199"/>
            <a:chExt cx="5789477" cy="531532"/>
          </a:xfrm>
        </p:grpSpPr>
        <p:pic>
          <p:nvPicPr>
            <p:cNvPr id="2052" name="Picture 4" descr="\begin{align*}&#10;S = \frac{1}{2 \kappa^{2}} \int d^{4}x \sqrt{-g} \left[ R + \alpha R^{2} \right]&#10;\end{align*}">
              <a:extLst>
                <a:ext uri="{FF2B5EF4-FFF2-40B4-BE49-F238E27FC236}">
                  <a16:creationId xmlns:a16="http://schemas.microsoft.com/office/drawing/2014/main" id="{A29ECD24-4262-11DB-5C6D-2E243FF15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415" y="2014199"/>
              <a:ext cx="3206522" cy="53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FF740E47-C6BC-BE44-5A57-935756C9FC02}"/>
                    </a:ext>
                  </a:extLst>
                </p:cNvPr>
                <p:cNvSpPr txBox="1"/>
                <p:nvPr/>
              </p:nvSpPr>
              <p:spPr>
                <a:xfrm>
                  <a:off x="6177775" y="2056820"/>
                  <a:ext cx="22601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𝛼</m:t>
                      </m:r>
                    </m:oMath>
                  </a14:m>
                  <a:r>
                    <a:rPr kumimoji="1" lang="ja-JP" altLang="en-US" sz="20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kumimoji="1" lang="en-US" altLang="ja-JP" sz="20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is parameter</a:t>
                  </a:r>
                  <a:endParaRPr kumimoji="1" lang="ja-JP" altLang="en-US" sz="2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FF740E47-C6BC-BE44-5A57-935756C9F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775" y="2056820"/>
                  <a:ext cx="2260117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7576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4" name="Picture 6" descr="\begin{align*}&#10;    \Box \Phi = m_{\Phi}^2 \qty(\Phi-\Phi_{\min})\, .&#10;    \quad \qty(m_{\Phi}^2 = \frac{1}{6\alpha}, \;&#10;    \Phi_{\min} = 1-2\kappa^2 \alpha T)&#10;\end{align*}">
            <a:extLst>
              <a:ext uri="{FF2B5EF4-FFF2-40B4-BE49-F238E27FC236}">
                <a16:creationId xmlns:a16="http://schemas.microsoft.com/office/drawing/2014/main" id="{EAA42CFC-C538-BD04-BCEB-54D1AAD7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07" y="3099112"/>
            <a:ext cx="5352585" cy="4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5DBB882-4A89-139C-1892-4D04CC6A2B84}"/>
              </a:ext>
            </a:extLst>
          </p:cNvPr>
          <p:cNvGrpSpPr/>
          <p:nvPr/>
        </p:nvGrpSpPr>
        <p:grpSpPr>
          <a:xfrm>
            <a:off x="1137425" y="5177024"/>
            <a:ext cx="6869150" cy="1396018"/>
            <a:chOff x="628650" y="4717797"/>
            <a:chExt cx="8162693" cy="172872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8801301-B88D-B09B-7876-9C9469CC8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670" r="3655" b="21165"/>
            <a:stretch/>
          </p:blipFill>
          <p:spPr>
            <a:xfrm>
              <a:off x="628650" y="4717797"/>
              <a:ext cx="8162693" cy="1518415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737B767-9186-FE08-35AD-1117F03AF732}"/>
                </a:ext>
              </a:extLst>
            </p:cNvPr>
            <p:cNvSpPr/>
            <p:nvPr/>
          </p:nvSpPr>
          <p:spPr>
            <a:xfrm>
              <a:off x="831277" y="5658997"/>
              <a:ext cx="1794333" cy="787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004A73B-0CCA-1536-D6E5-FFA266A98EAF}"/>
                </a:ext>
              </a:extLst>
            </p:cNvPr>
            <p:cNvSpPr/>
            <p:nvPr/>
          </p:nvSpPr>
          <p:spPr>
            <a:xfrm>
              <a:off x="6275480" y="5702580"/>
              <a:ext cx="1861329" cy="743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CA20AD-4F68-ABA6-24F6-1E990FF4C39F}"/>
              </a:ext>
            </a:extLst>
          </p:cNvPr>
          <p:cNvSpPr txBox="1"/>
          <p:nvPr/>
        </p:nvSpPr>
        <p:spPr>
          <a:xfrm>
            <a:off x="978654" y="5897965"/>
            <a:ext cx="169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BCs @center</a:t>
            </a:r>
            <a:endParaRPr kumimoji="1" lang="ja-JP" alt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1AD2966-BB32-F6B3-7E1D-2B59B58F773C}"/>
                  </a:ext>
                </a:extLst>
              </p:cNvPr>
              <p:cNvSpPr txBox="1"/>
              <p:nvPr/>
            </p:nvSpPr>
            <p:spPr>
              <a:xfrm>
                <a:off x="6049683" y="5897965"/>
                <a:ext cx="26446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BCs @away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kumimoji="1" lang="ja-JP" altLang="en-US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1AD2966-BB32-F6B3-7E1D-2B59B58F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683" y="5897965"/>
                <a:ext cx="2644623" cy="400110"/>
              </a:xfrm>
              <a:prstGeom prst="rect">
                <a:avLst/>
              </a:prstGeom>
              <a:blipFill>
                <a:blip r:embed="rId7"/>
                <a:stretch>
                  <a:fillRect l="-230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\begin{align*}&#10;    \Phi (r) -1 \propto e^{- m_{\Phi} r}&#10;    \, , \ &#10;    \Phi \equiv F_R (R) = 1 + 2 \alpha R&#10;\end{align*}&#10;&#10;">
            <a:extLst>
              <a:ext uri="{FF2B5EF4-FFF2-40B4-BE49-F238E27FC236}">
                <a16:creationId xmlns:a16="http://schemas.microsoft.com/office/drawing/2014/main" id="{9E05F60D-502C-A8F7-E8BB-A61DB7E2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87" y="4591527"/>
            <a:ext cx="4507626" cy="2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29001479-EB5D-9C85-979F-EBB7D2B9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14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9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1CEC1A4-32AF-D38C-A0C4-132AEB72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Scalarization in Compact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11">
                <a:extLst>
                  <a:ext uri="{FF2B5EF4-FFF2-40B4-BE49-F238E27FC236}">
                    <a16:creationId xmlns:a16="http://schemas.microsoft.com/office/drawing/2014/main" id="{A8FB5539-DD09-B98A-BCBB-4D5FAA833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Scalar field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gravity       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[K. </a:t>
                </a:r>
                <a:r>
                  <a:rPr lang="en-US" altLang="ja-JP" sz="1600" dirty="0" err="1">
                    <a:solidFill>
                      <a:srgbClr val="0070C0"/>
                    </a:solidFill>
                  </a:rPr>
                  <a:t>Numajiri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 et al, PRD107, no.10 (2023)]</a:t>
                </a:r>
                <a:endParaRPr lang="en-US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080016"/>
                    </a:solidFill>
                  </a:rPr>
                  <a:t> </a:t>
                </a:r>
                <a:r>
                  <a:rPr lang="en-US" altLang="ja-JP" dirty="0"/>
                  <a:t>model</a:t>
                </a:r>
                <a:r>
                  <a:rPr lang="en-US" altLang="ja-JP" dirty="0">
                    <a:solidFill>
                      <a:srgbClr val="080016"/>
                    </a:solidFill>
                  </a:rPr>
                  <a:t> 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altLang="ja-JP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Starobinsky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PLB (1980)]</a:t>
                </a:r>
                <a:endParaRPr lang="en-US" altLang="ja-JP" dirty="0">
                  <a:solidFill>
                    <a:srgbClr val="080016"/>
                  </a:solidFill>
                </a:endParaRPr>
              </a:p>
              <a:p>
                <a:endParaRPr lang="en-US" sz="700" dirty="0"/>
              </a:p>
              <a:p>
                <a:r>
                  <a:rPr lang="en-US" dirty="0"/>
                  <a:t>Scalar field affects </a:t>
                </a:r>
                <a:r>
                  <a:rPr lang="en-US" dirty="0">
                    <a:solidFill>
                      <a:srgbClr val="FF0000"/>
                    </a:solidFill>
                  </a:rPr>
                  <a:t>external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and internal structure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of compact stars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as well as M-R relation.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 is normalized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コンテンツ プレースホルダー 11">
                <a:extLst>
                  <a:ext uri="{FF2B5EF4-FFF2-40B4-BE49-F238E27FC236}">
                    <a16:creationId xmlns:a16="http://schemas.microsoft.com/office/drawing/2014/main" id="{A8FB5539-DD09-B98A-BCBB-4D5FAA833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F1A802A3-DC86-633B-9E5A-E2C2B854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1" y="4567924"/>
            <a:ext cx="3519227" cy="22321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639E0A3-0377-8ABF-CE8A-6127E0F0F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49" y="1880496"/>
            <a:ext cx="3424703" cy="2176353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C2AF9F1-4CF2-FD24-2720-FBC0DBF79EED}"/>
              </a:ext>
            </a:extLst>
          </p:cNvPr>
          <p:cNvSpPr txBox="1">
            <a:spLocks/>
          </p:cNvSpPr>
          <p:nvPr/>
        </p:nvSpPr>
        <p:spPr>
          <a:xfrm>
            <a:off x="5549861" y="1523545"/>
            <a:ext cx="2415375" cy="40155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E5E5"/>
              </a:buClr>
              <a:buNone/>
            </a:pPr>
            <a:r>
              <a:rPr lang="en-US" altLang="ja-JP" sz="1800" dirty="0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M-R relation for </a:t>
            </a:r>
            <a:r>
              <a:rPr lang="en-US" altLang="ja-JP" sz="1800" dirty="0" err="1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SLy</a:t>
            </a:r>
            <a:endParaRPr lang="en-US" altLang="ja-JP" sz="1800" dirty="0">
              <a:solidFill>
                <a:srgbClr val="080016"/>
              </a:solidFill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0BE3C1C-3B65-4E26-F129-7B061AD156D9}"/>
              </a:ext>
            </a:extLst>
          </p:cNvPr>
          <p:cNvSpPr txBox="1">
            <a:spLocks/>
          </p:cNvSpPr>
          <p:nvPr/>
        </p:nvSpPr>
        <p:spPr>
          <a:xfrm>
            <a:off x="1171956" y="4206638"/>
            <a:ext cx="2853176" cy="40155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E5E5"/>
              </a:buClr>
              <a:buNone/>
            </a:pPr>
            <a:r>
              <a:rPr lang="en-US" altLang="ja-JP" sz="1800" dirty="0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Scalar-field distribution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D4C9FB97-B21B-4BBE-A77E-27B13F0E357B}"/>
              </a:ext>
            </a:extLst>
          </p:cNvPr>
          <p:cNvSpPr txBox="1">
            <a:spLocks/>
          </p:cNvSpPr>
          <p:nvPr/>
        </p:nvSpPr>
        <p:spPr>
          <a:xfrm>
            <a:off x="5614995" y="4206638"/>
            <a:ext cx="2482182" cy="40155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E5E5"/>
              </a:buClr>
              <a:buNone/>
            </a:pPr>
            <a:r>
              <a:rPr lang="en-US" altLang="ja-JP" sz="1800" dirty="0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Scalarization radius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8CAD78C-2155-722E-4C17-CD934BE75B06}"/>
              </a:ext>
            </a:extLst>
          </p:cNvPr>
          <p:cNvSpPr/>
          <p:nvPr/>
        </p:nvSpPr>
        <p:spPr>
          <a:xfrm>
            <a:off x="2351626" y="5596551"/>
            <a:ext cx="1530319" cy="969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107B3EF-DED7-0DC0-CCF5-8627829D9345}"/>
              </a:ext>
            </a:extLst>
          </p:cNvPr>
          <p:cNvCxnSpPr/>
          <p:nvPr/>
        </p:nvCxnSpPr>
        <p:spPr>
          <a:xfrm>
            <a:off x="2176319" y="4634580"/>
            <a:ext cx="0" cy="188304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A33EB3C7-7935-5561-CF4B-CCAF3D5C8A5E}"/>
              </a:ext>
            </a:extLst>
          </p:cNvPr>
          <p:cNvSpPr txBox="1">
            <a:spLocks/>
          </p:cNvSpPr>
          <p:nvPr/>
        </p:nvSpPr>
        <p:spPr>
          <a:xfrm>
            <a:off x="2067594" y="5206897"/>
            <a:ext cx="2415375" cy="40155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E5E5"/>
              </a:buClr>
              <a:buNone/>
            </a:pPr>
            <a:r>
              <a:rPr lang="en-US" altLang="ja-JP" sz="1800" dirty="0">
                <a:solidFill>
                  <a:srgbClr val="FF0000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Nonvanishing scalar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125442-9C66-3784-8BD1-02E77FF6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15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71C207-E6E1-0A72-145C-D60305820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51" y="4452227"/>
            <a:ext cx="3651520" cy="2325809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D7FB4F45-E759-898B-FA38-C9A16E036F33}"/>
              </a:ext>
            </a:extLst>
          </p:cNvPr>
          <p:cNvSpPr/>
          <p:nvPr/>
        </p:nvSpPr>
        <p:spPr>
          <a:xfrm>
            <a:off x="5669157" y="6282541"/>
            <a:ext cx="2933846" cy="401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9C2007A-2AFD-8260-1014-A8907AB694F9}"/>
              </a:ext>
            </a:extLst>
          </p:cNvPr>
          <p:cNvCxnSpPr/>
          <p:nvPr/>
        </p:nvCxnSpPr>
        <p:spPr>
          <a:xfrm>
            <a:off x="5507580" y="4600273"/>
            <a:ext cx="0" cy="188304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6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1CEC1A4-32AF-D38C-A0C4-132AEB72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Scalarization in Compact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11">
                <a:extLst>
                  <a:ext uri="{FF2B5EF4-FFF2-40B4-BE49-F238E27FC236}">
                    <a16:creationId xmlns:a16="http://schemas.microsoft.com/office/drawing/2014/main" id="{A8FB5539-DD09-B98A-BCBB-4D5FAA833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Scalar field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ja-JP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gravity       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[K. </a:t>
                </a:r>
                <a:r>
                  <a:rPr lang="en-US" altLang="ja-JP" sz="1600" dirty="0" err="1">
                    <a:solidFill>
                      <a:srgbClr val="0070C0"/>
                    </a:solidFill>
                  </a:rPr>
                  <a:t>Numajiri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 et al, PRD107, no.10 (2023)]</a:t>
                </a:r>
                <a:endParaRPr lang="en-US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080016"/>
                    </a:solidFill>
                  </a:rPr>
                  <a:t> </a:t>
                </a:r>
                <a:r>
                  <a:rPr lang="en-US" altLang="ja-JP" dirty="0"/>
                  <a:t>model</a:t>
                </a:r>
                <a:r>
                  <a:rPr lang="en-US" altLang="ja-JP" dirty="0">
                    <a:solidFill>
                      <a:srgbClr val="080016"/>
                    </a:solidFill>
                  </a:rPr>
                  <a:t> 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</a:t>
                </a:r>
                <a:r>
                  <a:rPr lang="en-US" altLang="ja-JP" sz="1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Starobinsky</a:t>
                </a:r>
                <a:r>
                  <a:rPr lang="en-US" altLang="ja-JP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PLB (1980)]</a:t>
                </a:r>
                <a:endParaRPr lang="en-US" altLang="ja-JP" dirty="0">
                  <a:solidFill>
                    <a:srgbClr val="080016"/>
                  </a:solidFill>
                </a:endParaRPr>
              </a:p>
              <a:p>
                <a:endParaRPr lang="en-US" sz="700" dirty="0"/>
              </a:p>
              <a:p>
                <a:r>
                  <a:rPr lang="en-US" dirty="0"/>
                  <a:t>Scalar field affects </a:t>
                </a:r>
                <a:r>
                  <a:rPr lang="en-US" dirty="0">
                    <a:solidFill>
                      <a:srgbClr val="FF0000"/>
                    </a:solidFill>
                  </a:rPr>
                  <a:t>external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and internal structure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of compact stars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as well as M-R relation.</a:t>
                </a:r>
                <a:endParaRPr lang="en-US" dirty="0"/>
              </a:p>
              <a:p>
                <a:endParaRPr lang="en-US" sz="1000" dirty="0"/>
              </a:p>
              <a:p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 is normalized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コンテンツ プレースホルダー 11">
                <a:extLst>
                  <a:ext uri="{FF2B5EF4-FFF2-40B4-BE49-F238E27FC236}">
                    <a16:creationId xmlns:a16="http://schemas.microsoft.com/office/drawing/2014/main" id="{A8FB5539-DD09-B98A-BCBB-4D5FAA833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コンテンツ プレースホルダー 7">
            <a:extLst>
              <a:ext uri="{FF2B5EF4-FFF2-40B4-BE49-F238E27FC236}">
                <a16:creationId xmlns:a16="http://schemas.microsoft.com/office/drawing/2014/main" id="{632456FA-918A-5E69-3F9D-4EC29FBB8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" y="4530171"/>
            <a:ext cx="3584236" cy="2176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>
                <a:extLst>
                  <a:ext uri="{FF2B5EF4-FFF2-40B4-BE49-F238E27FC236}">
                    <a16:creationId xmlns:a16="http://schemas.microsoft.com/office/drawing/2014/main" id="{0C2AF9F1-4CF2-FD24-2720-FBC0DBF79E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9861" y="1523545"/>
                <a:ext cx="2415375" cy="401552"/>
              </a:xfrm>
              <a:prstGeom prst="rect">
                <a:avLst/>
              </a:prstGeom>
            </p:spPr>
            <p:txBody>
              <a:bodyPr vert="horz" lIns="0" tIns="45720" rIns="0" bIns="45720" numCol="1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3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FFE5E5"/>
                  </a:buClr>
                  <a:buNone/>
                </a:pPr>
                <a:r>
                  <a:rPr lang="en-US" altLang="ja-JP" sz="1800" dirty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/>
                    <a:cs typeface="Segoe UI" panose="020B0502040204020203" pitchFamily="34" charset="0"/>
                  </a:rPr>
                  <a:t>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lang="en-US" altLang="ja-JP" sz="1800" b="0" i="1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1800" dirty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/>
                    <a:cs typeface="Segoe UI" panose="020B0502040204020203" pitchFamily="34" charset="0"/>
                  </a:rPr>
                  <a:t> relation for </a:t>
                </a:r>
                <a:r>
                  <a:rPr lang="en-US" altLang="ja-JP" sz="1800" dirty="0" err="1">
                    <a:solidFill>
                      <a:srgbClr val="080016"/>
                    </a:solidFill>
                    <a:latin typeface="Segoe UI" panose="020B0502040204020203" pitchFamily="34" charset="0"/>
                    <a:ea typeface="メイリオ"/>
                    <a:cs typeface="Segoe UI" panose="020B0502040204020203" pitchFamily="34" charset="0"/>
                  </a:rPr>
                  <a:t>SLy</a:t>
                </a:r>
                <a:endParaRPr lang="en-US" altLang="ja-JP" sz="1800" dirty="0">
                  <a:solidFill>
                    <a:srgbClr val="080016"/>
                  </a:solidFill>
                  <a:latin typeface="Segoe UI" panose="020B0502040204020203" pitchFamily="34" charset="0"/>
                  <a:ea typeface="メイリオ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コンテンツ プレースホルダー 2">
                <a:extLst>
                  <a:ext uri="{FF2B5EF4-FFF2-40B4-BE49-F238E27FC236}">
                    <a16:creationId xmlns:a16="http://schemas.microsoft.com/office/drawing/2014/main" id="{0C2AF9F1-4CF2-FD24-2720-FBC0DBF7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61" y="1523545"/>
                <a:ext cx="2415375" cy="401552"/>
              </a:xfrm>
              <a:prstGeom prst="rect">
                <a:avLst/>
              </a:prstGeom>
              <a:blipFill>
                <a:blip r:embed="rId4"/>
                <a:stretch>
                  <a:fillRect t="-1515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00BE3C1C-3B65-4E26-F129-7B061AD156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7821" y="4139358"/>
                <a:ext cx="3247310" cy="401552"/>
              </a:xfrm>
              <a:prstGeom prst="rect">
                <a:avLst/>
              </a:prstGeom>
            </p:spPr>
            <p:txBody>
              <a:bodyPr vert="horz" lIns="0" tIns="45720" rIns="0" bIns="45720" numCol="1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3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FFE5E5"/>
                  </a:buClr>
                  <a:buNone/>
                </a:pPr>
                <a:r>
                  <a:rPr lang="en-US" altLang="ja-JP" sz="1800" dirty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/>
                    <a:cs typeface="Segoe UI" panose="020B0502040204020203" pitchFamily="34" charset="0"/>
                  </a:rPr>
                  <a:t>Energy condition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altLang="ja-JP" sz="180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𝜇𝜈</m:t>
                        </m:r>
                      </m:sub>
                      <m:sup>
                        <m:r>
                          <a:rPr lang="en-US" altLang="ja-JP" sz="1800" b="0" i="0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ja-JP" sz="1800" b="0" i="0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Φ</m:t>
                        </m:r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)</m:t>
                        </m:r>
                      </m:sup>
                    </m:sSubSup>
                    <m:sSup>
                      <m:sSupPr>
                        <m:ctrlP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altLang="ja-JP" sz="1800" dirty="0">
                  <a:solidFill>
                    <a:srgbClr val="080016"/>
                  </a:solidFill>
                  <a:latin typeface="Segoe UI" panose="020B0502040204020203" pitchFamily="34" charset="0"/>
                  <a:ea typeface="メイリオ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00BE3C1C-3B65-4E26-F129-7B061AD15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21" y="4139358"/>
                <a:ext cx="3247310" cy="401552"/>
              </a:xfrm>
              <a:prstGeom prst="rect">
                <a:avLst/>
              </a:prstGeom>
              <a:blipFill>
                <a:blip r:embed="rId5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2">
                <a:extLst>
                  <a:ext uri="{FF2B5EF4-FFF2-40B4-BE49-F238E27FC236}">
                    <a16:creationId xmlns:a16="http://schemas.microsoft.com/office/drawing/2014/main" id="{D4C9FB97-B21B-4BBE-A77E-27B13F0E35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6850" y="4139358"/>
                <a:ext cx="3199329" cy="401552"/>
              </a:xfrm>
              <a:prstGeom prst="rect">
                <a:avLst/>
              </a:prstGeom>
            </p:spPr>
            <p:txBody>
              <a:bodyPr vert="horz" lIns="0" tIns="45720" rIns="0" bIns="45720" numCol="1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3"/>
                  </a:buClr>
                  <a:buSzPct val="100000"/>
                  <a:buFont typeface="Calibri" panose="020F0502020204030204" pitchFamily="34" charset="0"/>
                  <a:buChar char=" "/>
                  <a:defRPr kumimoji="1"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Calibri" pitchFamily="34" charset="0"/>
                  <a:buChar char="◦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FFE5E5"/>
                  </a:buClr>
                  <a:buNone/>
                </a:pPr>
                <a:r>
                  <a:rPr lang="en-US" altLang="ja-JP" sz="1800" dirty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/>
                    <a:cs typeface="Segoe UI" panose="020B0502040204020203" pitchFamily="34" charset="0"/>
                  </a:rPr>
                  <a:t>Energy condition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𝜇𝜈</m:t>
                        </m:r>
                      </m:sub>
                      <m:sup>
                        <m:r>
                          <a:rPr lang="en-US" altLang="ja-JP" sz="1800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ja-JP" sz="1800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Φ</m:t>
                        </m:r>
                        <m: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)</m:t>
                        </m:r>
                      </m:sup>
                    </m:sSubSup>
                    <m:sSup>
                      <m:sSupPr>
                        <m:ctrlP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𝑙</m:t>
                        </m:r>
                      </m:e>
                      <m:sup>
                        <m: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𝑙</m:t>
                        </m:r>
                      </m:e>
                      <m:sup>
                        <m:r>
                          <a:rPr lang="en-US" altLang="ja-JP" sz="1800" i="1" dirty="0">
                            <a:solidFill>
                              <a:srgbClr val="080016"/>
                            </a:solidFill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altLang="ja-JP" sz="1800" dirty="0">
                  <a:solidFill>
                    <a:srgbClr val="080016"/>
                  </a:solidFill>
                  <a:latin typeface="Segoe UI" panose="020B0502040204020203" pitchFamily="34" charset="0"/>
                  <a:ea typeface="メイリオ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コンテンツ プレースホルダー 2">
                <a:extLst>
                  <a:ext uri="{FF2B5EF4-FFF2-40B4-BE49-F238E27FC236}">
                    <a16:creationId xmlns:a16="http://schemas.microsoft.com/office/drawing/2014/main" id="{D4C9FB97-B21B-4BBE-A77E-27B13F0E3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50" y="4139358"/>
                <a:ext cx="3199329" cy="401552"/>
              </a:xfrm>
              <a:prstGeom prst="rect">
                <a:avLst/>
              </a:prstGeom>
              <a:blipFill>
                <a:blip r:embed="rId6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楕円 16">
            <a:extLst>
              <a:ext uri="{FF2B5EF4-FFF2-40B4-BE49-F238E27FC236}">
                <a16:creationId xmlns:a16="http://schemas.microsoft.com/office/drawing/2014/main" id="{08CAD78C-2155-722E-4C17-CD934BE75B06}"/>
              </a:ext>
            </a:extLst>
          </p:cNvPr>
          <p:cNvSpPr/>
          <p:nvPr/>
        </p:nvSpPr>
        <p:spPr>
          <a:xfrm>
            <a:off x="840411" y="5421830"/>
            <a:ext cx="1530319" cy="969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107B3EF-DED7-0DC0-CCF5-8627829D9345}"/>
              </a:ext>
            </a:extLst>
          </p:cNvPr>
          <p:cNvCxnSpPr/>
          <p:nvPr/>
        </p:nvCxnSpPr>
        <p:spPr>
          <a:xfrm>
            <a:off x="2176319" y="4567125"/>
            <a:ext cx="0" cy="188304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125442-9C66-3784-8BD1-02E77FF6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16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611900-E90B-AD77-B58C-A6B29E573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957" y="1845352"/>
            <a:ext cx="3502222" cy="221628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DE6773-C60C-DA43-1AF2-1A6ED52CCE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>
          <a:xfrm>
            <a:off x="4754954" y="4519535"/>
            <a:ext cx="3697886" cy="2202051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D7FB4F45-E759-898B-FA38-C9A16E036F33}"/>
              </a:ext>
            </a:extLst>
          </p:cNvPr>
          <p:cNvSpPr/>
          <p:nvPr/>
        </p:nvSpPr>
        <p:spPr>
          <a:xfrm>
            <a:off x="5444108" y="5247080"/>
            <a:ext cx="944937" cy="1095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9C2007A-2AFD-8260-1014-A8907AB694F9}"/>
              </a:ext>
            </a:extLst>
          </p:cNvPr>
          <p:cNvCxnSpPr/>
          <p:nvPr/>
        </p:nvCxnSpPr>
        <p:spPr>
          <a:xfrm>
            <a:off x="6429475" y="4555863"/>
            <a:ext cx="0" cy="188304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5760F56F-9657-B2A7-D9DC-6A6BD8549418}"/>
              </a:ext>
            </a:extLst>
          </p:cNvPr>
          <p:cNvSpPr txBox="1">
            <a:spLocks/>
          </p:cNvSpPr>
          <p:nvPr/>
        </p:nvSpPr>
        <p:spPr>
          <a:xfrm>
            <a:off x="2370730" y="4728649"/>
            <a:ext cx="2991857" cy="40155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E5E5"/>
              </a:buClr>
              <a:buNone/>
            </a:pPr>
            <a:r>
              <a:rPr lang="en-US" altLang="ja-JP" sz="1800" dirty="0">
                <a:solidFill>
                  <a:srgbClr val="FF0000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Quintessence-like behavior</a:t>
            </a:r>
          </a:p>
        </p:txBody>
      </p:sp>
    </p:spTree>
    <p:extLst>
      <p:ext uri="{BB962C8B-B14F-4D97-AF65-F5344CB8AC3E}">
        <p14:creationId xmlns:p14="http://schemas.microsoft.com/office/powerpoint/2010/main" val="28786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509A402-A647-4F1D-99E3-9C24F819B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b="1" dirty="0"/>
                  <a:t>Degeneracy problem</a:t>
                </a:r>
              </a:p>
              <a:p>
                <a:pPr lvl="1"/>
                <a:r>
                  <a:rPr lang="en-US" altLang="ja-JP" dirty="0"/>
                  <a:t>F(R) function, M-R relation (=density profile), EOS</a:t>
                </a:r>
              </a:p>
              <a:p>
                <a:pPr lvl="1"/>
                <a:r>
                  <a:rPr lang="en-US" altLang="ja-JP" dirty="0"/>
                  <a:t>Only with M-R relation,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we cannot constrain F(R) gravity and EOS separately.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Reconstruction technique</a:t>
                </a:r>
                <a:r>
                  <a:rPr lang="en-US" altLang="ja-JP" dirty="0"/>
                  <a:t> in Cosmology </a:t>
                </a:r>
              </a:p>
              <a:p>
                <a:pPr lvl="1"/>
                <a:r>
                  <a:rPr lang="en-US" altLang="ja-JP" dirty="0"/>
                  <a:t>Cf.) Sound speed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ja-JP" dirty="0"/>
                  <a:t> is forbidden by causality</a:t>
                </a:r>
              </a:p>
              <a:p>
                <a:pPr marL="457200" lvl="1" indent="0">
                  <a:buNone/>
                </a:pPr>
                <a:r>
                  <a:rPr lang="en-US" altLang="ja-JP" dirty="0">
                    <a:solidFill>
                      <a:schemeClr val="tx1"/>
                    </a:solidFill>
                  </a:rPr>
                  <a:t>	--&gt; At least, distinguishable from GR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b="1" dirty="0"/>
                  <a:t>In-progress and future works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Demonstration of parameter degeneracy</a:t>
                </a:r>
              </a:p>
              <a:p>
                <a:pPr marL="457200" lvl="1" indent="0">
                  <a:buNone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EOS: (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,…) vs. Gravity: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model</a:t>
                </a:r>
              </a:p>
              <a:p>
                <a:pPr marL="457200" lvl="1" indent="0">
                  <a:buNone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				</a:t>
                </a:r>
                <a:r>
                  <a:rPr lang="en-US" altLang="ja-JP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[Special thanks to Dr. Tomoya Naito in Riken]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Theoretical predictions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Tidal deformation and scalar mode GW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Decay of scalar particle and NS heating    etc.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Phenomenology induced by new scalar field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5509A402-A647-4F1D-99E3-9C24F819B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0C37EB47-6A4F-4BD2-94C3-585FDC04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8" y="115751"/>
            <a:ext cx="7719275" cy="544529"/>
          </a:xfrm>
        </p:spPr>
        <p:txBody>
          <a:bodyPr/>
          <a:lstStyle/>
          <a:p>
            <a:r>
              <a:rPr lang="en-US" altLang="ja-JP" dirty="0"/>
              <a:t>Conclusion</a:t>
            </a:r>
            <a:endParaRPr lang="ja-JP" altLang="en-US" dirty="0"/>
          </a:p>
        </p:txBody>
      </p:sp>
      <p:pic>
        <p:nvPicPr>
          <p:cNvPr id="5" name="Picture 2" descr="秀才">
            <a:extLst>
              <a:ext uri="{FF2B5EF4-FFF2-40B4-BE49-F238E27FC236}">
                <a16:creationId xmlns:a16="http://schemas.microsoft.com/office/drawing/2014/main" id="{53D3FC28-F1F6-4154-B75C-7CE79A44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67" y="5360646"/>
            <a:ext cx="701112" cy="10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1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509A402-A647-4F1D-99E3-9C24F819B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r>
              <a:rPr lang="en-US" altLang="ja-JP" dirty="0"/>
              <a:t>     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b="1" dirty="0"/>
              <a:t>Thank you!</a:t>
            </a: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6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43577-3823-44AD-B3A0-D716BDDB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FB87BB-B4B6-4C7A-8859-14D165B4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Compact star and </a:t>
            </a:r>
            <a:r>
              <a:rPr lang="en-US" altLang="ja-JP" b="1" dirty="0">
                <a:solidFill>
                  <a:srgbClr val="0070C0"/>
                </a:solidFill>
              </a:rPr>
              <a:t>gravitational theory</a:t>
            </a:r>
            <a:endParaRPr kumimoji="1" lang="en-US" altLang="ja-JP" b="1" dirty="0">
              <a:solidFill>
                <a:srgbClr val="0070C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  <a:cs typeface="Segoe UI" panose="020B0502040204020203" pitchFamily="34" charset="0"/>
              </a:rPr>
              <a:t>Compact stars </a:t>
            </a:r>
            <a:r>
              <a:rPr lang="en-US" altLang="ja-JP" dirty="0">
                <a:cs typeface="Segoe UI" panose="020B0502040204020203" pitchFamily="34" charset="0"/>
              </a:rPr>
              <a:t>can provide a multi-disciplinary research field in high-energy physics, involving astrophysics, particle physics, and </a:t>
            </a:r>
            <a:r>
              <a:rPr lang="en-US" altLang="ja-JP" dirty="0">
                <a:solidFill>
                  <a:srgbClr val="FF0000"/>
                </a:solidFill>
                <a:cs typeface="Segoe UI" panose="020B0502040204020203" pitchFamily="34" charset="0"/>
              </a:rPr>
              <a:t>gravitational physics</a:t>
            </a:r>
            <a:r>
              <a:rPr lang="en-US" altLang="ja-JP" dirty="0">
                <a:cs typeface="Segoe UI" panose="020B0502040204020203" pitchFamily="34" charset="0"/>
              </a:rPr>
              <a:t>:</a:t>
            </a:r>
          </a:p>
          <a:p>
            <a:endParaRPr lang="en-US" altLang="ja-JP" sz="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Astrophysics</a:t>
            </a:r>
          </a:p>
          <a:p>
            <a:r>
              <a:rPr lang="en-US" altLang="ja-JP" dirty="0"/>
              <a:t>	Neutron star</a:t>
            </a:r>
            <a:r>
              <a:rPr lang="en-US" altLang="ja-JP"/>
              <a:t>, Pulsar</a:t>
            </a:r>
            <a:r>
              <a:rPr lang="en-US" altLang="ja-JP" dirty="0"/>
              <a:t>, FRB, GRB etc.</a:t>
            </a:r>
            <a:endParaRPr lang="ja-JP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Particle physics</a:t>
            </a:r>
          </a:p>
          <a:p>
            <a:r>
              <a:rPr lang="en-US" altLang="ja-JP" dirty="0"/>
              <a:t>	Hadron/QCD physics, DM capture etc.</a:t>
            </a:r>
            <a:endParaRPr lang="ja-JP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Gravitational physics (today’s topic)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	Strong-gravity regime: Test of GR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	--&gt; Constraints on modified gravity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				</a:t>
            </a:r>
            <a:r>
              <a:rPr lang="en-US" altLang="ja-JP" dirty="0">
                <a:solidFill>
                  <a:schemeClr val="tx1"/>
                </a:solidFill>
              </a:rPr>
              <a:t>cf.) BH shadow, GWs etc.</a:t>
            </a:r>
            <a:endParaRPr lang="ja-JP" altLang="en-US" dirty="0">
              <a:solidFill>
                <a:schemeClr val="tx1"/>
              </a:solidFill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EC287B-D5A7-6BD2-FE60-536B042E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031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20B15C-868F-4F22-AB17-98ABCF950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>
                <a:solidFill>
                  <a:srgbClr val="0070C0"/>
                </a:solidFill>
              </a:rPr>
              <a:t>Motivations for modified gravity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endParaRPr lang="en-US" altLang="ja-JP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1. UV (high energy) physics</a:t>
            </a:r>
          </a:p>
          <a:p>
            <a:r>
              <a:rPr lang="en-US" altLang="ja-JP" dirty="0"/>
              <a:t>Quantum theory of gravitation</a:t>
            </a:r>
          </a:p>
          <a:p>
            <a:r>
              <a:rPr lang="en-US" altLang="ja-JP" dirty="0"/>
              <a:t>BH singularities etc.</a:t>
            </a:r>
          </a:p>
          <a:p>
            <a:endParaRPr lang="en-US" altLang="ja-JP" sz="500" dirty="0"/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2. IR (low energy) physics</a:t>
            </a:r>
          </a:p>
          <a:p>
            <a:r>
              <a:rPr lang="en-US" altLang="ja-JP" dirty="0"/>
              <a:t>Dark Energy (Late-time cosmic acceleration)</a:t>
            </a:r>
          </a:p>
          <a:p>
            <a:r>
              <a:rPr lang="en-US" altLang="ja-JP" dirty="0"/>
              <a:t>Dark Matter  (cf. Modified Newtonian Dynamics)</a:t>
            </a:r>
          </a:p>
          <a:p>
            <a:endParaRPr lang="en-US" altLang="ja-JP" sz="500" dirty="0"/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3. Theoretical interests</a:t>
            </a:r>
          </a:p>
          <a:p>
            <a:r>
              <a:rPr lang="en-US" altLang="ja-JP" dirty="0"/>
              <a:t>To understand GR better </a:t>
            </a:r>
          </a:p>
          <a:p>
            <a:r>
              <a:rPr lang="en-US" altLang="ja-JP" dirty="0"/>
              <a:t>Why modified gravity = Why GR?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B642878-BECB-4ADB-BA8A-B951B920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Why Modified Gravity?</a:t>
            </a:r>
            <a:endParaRPr kumimoji="1" lang="ja-JP" altLang="en-US" dirty="0"/>
          </a:p>
        </p:txBody>
      </p:sp>
      <p:pic>
        <p:nvPicPr>
          <p:cNvPr id="7" name="Picture 2" descr="C:\Users\Taishi Katsuragawa\Downloads\planck_cosmic_pie.jpg">
            <a:extLst>
              <a:ext uri="{FF2B5EF4-FFF2-40B4-BE49-F238E27FC236}">
                <a16:creationId xmlns:a16="http://schemas.microsoft.com/office/drawing/2014/main" id="{2D3B0EF0-1883-4435-A695-5B80F7DD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96" y="3209374"/>
            <a:ext cx="1370742" cy="123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E5943B9-2A5B-4FB5-ABFD-E6FBC8032980}"/>
              </a:ext>
            </a:extLst>
          </p:cNvPr>
          <p:cNvGrpSpPr/>
          <p:nvPr/>
        </p:nvGrpSpPr>
        <p:grpSpPr>
          <a:xfrm>
            <a:off x="5531701" y="1648770"/>
            <a:ext cx="3300274" cy="982803"/>
            <a:chOff x="5294966" y="1389558"/>
            <a:chExt cx="3300274" cy="982803"/>
          </a:xfrm>
        </p:grpSpPr>
        <p:pic>
          <p:nvPicPr>
            <p:cNvPr id="9" name="Picture 2" descr="C:\Users\Taishi Katsuragawa\Downloads\planck-history-of-universe.jpg">
              <a:extLst>
                <a:ext uri="{FF2B5EF4-FFF2-40B4-BE49-F238E27FC236}">
                  <a16:creationId xmlns:a16="http://schemas.microsoft.com/office/drawing/2014/main" id="{AC43EC8F-0A50-450E-8256-CA8249AE1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608" y="1389558"/>
              <a:ext cx="1450632" cy="982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AD11E72E-3A45-4C38-AD39-DF5E8A7E7232}"/>
                </a:ext>
              </a:extLst>
            </p:cNvPr>
            <p:cNvSpPr/>
            <p:nvPr/>
          </p:nvSpPr>
          <p:spPr>
            <a:xfrm>
              <a:off x="7144608" y="1802832"/>
              <a:ext cx="338053" cy="3160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418053D-84EC-4ED3-890F-5B253328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966" y="1603769"/>
              <a:ext cx="1608795" cy="554382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3C5E4A1-B1AD-4A46-8730-F3B3FF24F1BD}"/>
              </a:ext>
            </a:extLst>
          </p:cNvPr>
          <p:cNvGrpSpPr/>
          <p:nvPr/>
        </p:nvGrpSpPr>
        <p:grpSpPr>
          <a:xfrm>
            <a:off x="5731715" y="4612253"/>
            <a:ext cx="2941948" cy="1188180"/>
            <a:chOff x="5573402" y="4533786"/>
            <a:chExt cx="2941948" cy="1188180"/>
          </a:xfrm>
        </p:grpSpPr>
        <p:pic>
          <p:nvPicPr>
            <p:cNvPr id="13" name="Picture 12" descr="èª¿ã¹ãã¦ãµã®">
              <a:extLst>
                <a:ext uri="{FF2B5EF4-FFF2-40B4-BE49-F238E27FC236}">
                  <a16:creationId xmlns:a16="http://schemas.microsoft.com/office/drawing/2014/main" id="{563E5EE3-F797-429F-B508-8DA893EF2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309" y="4533786"/>
              <a:ext cx="926041" cy="115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87FE8AB-78B7-4609-BD5D-A2DCEEE7E84F}"/>
                </a:ext>
              </a:extLst>
            </p:cNvPr>
            <p:cNvSpPr/>
            <p:nvPr/>
          </p:nvSpPr>
          <p:spPr>
            <a:xfrm>
              <a:off x="5573402" y="4739163"/>
              <a:ext cx="1829369" cy="982803"/>
            </a:xfrm>
            <a:prstGeom prst="rect">
              <a:avLst/>
            </a:prstGeom>
            <a:solidFill>
              <a:srgbClr val="080016">
                <a:alpha val="10000"/>
              </a:srgbClr>
            </a:solidFill>
            <a:ln>
              <a:solidFill>
                <a:srgbClr val="08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A093AA26-F37F-47AA-B4FF-4AFA97E3EC6A}"/>
                </a:ext>
              </a:extLst>
            </p:cNvPr>
            <p:cNvSpPr/>
            <p:nvPr/>
          </p:nvSpPr>
          <p:spPr>
            <a:xfrm>
              <a:off x="5724321" y="4843237"/>
              <a:ext cx="690625" cy="417894"/>
            </a:xfrm>
            <a:prstGeom prst="ellipse">
              <a:avLst/>
            </a:prstGeom>
            <a:solidFill>
              <a:srgbClr val="0070C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</a:t>
              </a:r>
              <a:endParaRPr kumimoji="1" lang="ja-JP" alt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C535B05-0143-4627-B663-CFB540D3F42A}"/>
                </a:ext>
              </a:extLst>
            </p:cNvPr>
            <p:cNvSpPr txBox="1"/>
            <p:nvPr/>
          </p:nvSpPr>
          <p:spPr>
            <a:xfrm>
              <a:off x="6014599" y="5317510"/>
              <a:ext cx="1294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Segoe UI" panose="020B0502040204020203" pitchFamily="34" charset="0"/>
                  <a:cs typeface="Segoe UI" panose="020B0502040204020203" pitchFamily="34" charset="0"/>
                </a:rPr>
                <a:t>The others</a:t>
              </a:r>
              <a:endParaRPr kumimoji="1" lang="ja-JP" alt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C95083-84EE-27CF-75DF-4B8E7532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19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567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194C733-BE9B-430A-B3FC-B6AA1AA3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Near surface of compact star</a:t>
            </a:r>
          </a:p>
          <a:p>
            <a:r>
              <a:rPr lang="en-US" altLang="ja-JP" dirty="0"/>
              <a:t>One can reconstruct F(R) function to lead to a given M-R relation.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But, boundary condition can constrain </a:t>
            </a:r>
            <a:r>
              <a:rPr lang="en-US" altLang="ja-JP" dirty="0">
                <a:solidFill>
                  <a:srgbClr val="FF0000"/>
                </a:solidFill>
              </a:rPr>
              <a:t>F(R) function.</a:t>
            </a:r>
          </a:p>
          <a:p>
            <a:endParaRPr kumimoji="1" lang="en-US" altLang="ja-JP" dirty="0"/>
          </a:p>
          <a:p>
            <a:r>
              <a:rPr lang="en-US" altLang="ja-JP" dirty="0"/>
              <a:t>Let’s consider following setup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sz="40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7CA3D50-D357-4F8E-B2AD-EDB99FD8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Constraint from Boundary Condition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1BA1D54-A643-4A80-979B-D0B2F248F747}"/>
              </a:ext>
            </a:extLst>
          </p:cNvPr>
          <p:cNvCxnSpPr/>
          <p:nvPr/>
        </p:nvCxnSpPr>
        <p:spPr>
          <a:xfrm>
            <a:off x="4316421" y="4903360"/>
            <a:ext cx="340002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A8E9802-9731-46E1-96F1-8565E42DF805}"/>
                  </a:ext>
                </a:extLst>
              </p:cNvPr>
              <p:cNvSpPr txBox="1"/>
              <p:nvPr/>
            </p:nvSpPr>
            <p:spPr>
              <a:xfrm>
                <a:off x="7716444" y="4698521"/>
                <a:ext cx="543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𝑟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A8E9802-9731-46E1-96F1-8565E42D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444" y="4698521"/>
                <a:ext cx="5433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4EB2E7B-CF46-4E6D-9485-42BA623E133C}"/>
                  </a:ext>
                </a:extLst>
              </p:cNvPr>
              <p:cNvSpPr txBox="1"/>
              <p:nvPr/>
            </p:nvSpPr>
            <p:spPr>
              <a:xfrm>
                <a:off x="5537954" y="3631023"/>
                <a:ext cx="3275305" cy="104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Outside</a:t>
                </a:r>
                <a:r>
                  <a:rPr kumimoji="1"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Schwarzschild sol.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Vacuum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𝜇𝜈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=0,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=0</m:t>
                    </m:r>
                  </m:oMath>
                </a14:m>
                <a:r>
                  <a:rPr kumimoji="1"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kumimoji="1" lang="ja-JP" alt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4EB2E7B-CF46-4E6D-9485-42BA623E1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54" y="3631023"/>
                <a:ext cx="3275305" cy="1040349"/>
              </a:xfrm>
              <a:prstGeom prst="rect">
                <a:avLst/>
              </a:prstGeom>
              <a:blipFill>
                <a:blip r:embed="rId3"/>
                <a:stretch>
                  <a:fillRect l="-1859" t="-2941" b="-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9DDDF1-54F0-49D0-8CEE-78FE4E40248D}"/>
                  </a:ext>
                </a:extLst>
              </p:cNvPr>
              <p:cNvSpPr txBox="1"/>
              <p:nvPr/>
            </p:nvSpPr>
            <p:spPr>
              <a:xfrm>
                <a:off x="686528" y="3982859"/>
                <a:ext cx="3213773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Inside:</a:t>
                </a:r>
                <a:r>
                  <a:rPr kumimoji="1"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TOV eq.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Energy-</a:t>
                </a:r>
                <a:r>
                  <a:rPr kumimoji="1" lang="en-US" altLang="ja-JP" sz="2000" dirty="0" err="1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Polytrope</a:t>
                </a:r>
                <a:endParaRPr kumimoji="1"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𝑝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𝐾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en-US" altLang="ja-JP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0.5&lt;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&lt;1</m:t>
                    </m:r>
                  </m:oMath>
                </a14:m>
                <a:r>
                  <a:rPr kumimoji="1"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for NS</a:t>
                </a:r>
                <a:endParaRPr kumimoji="1" lang="ja-JP" alt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9DDDF1-54F0-49D0-8CEE-78FE4E402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8" y="3982859"/>
                <a:ext cx="3213773" cy="1771191"/>
              </a:xfrm>
              <a:prstGeom prst="rect">
                <a:avLst/>
              </a:prstGeom>
              <a:blipFill>
                <a:blip r:embed="rId4"/>
                <a:stretch>
                  <a:fillRect l="-2087" t="-1375" b="-51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楕円 14">
            <a:extLst>
              <a:ext uri="{FF2B5EF4-FFF2-40B4-BE49-F238E27FC236}">
                <a16:creationId xmlns:a16="http://schemas.microsoft.com/office/drawing/2014/main" id="{7C1BB68E-20AD-4767-9A84-DDACC74C23BE}"/>
              </a:ext>
            </a:extLst>
          </p:cNvPr>
          <p:cNvSpPr/>
          <p:nvPr/>
        </p:nvSpPr>
        <p:spPr>
          <a:xfrm>
            <a:off x="3283209" y="3778099"/>
            <a:ext cx="2096189" cy="2180713"/>
          </a:xfrm>
          <a:prstGeom prst="ellipse">
            <a:avLst/>
          </a:prstGeom>
          <a:solidFill>
            <a:srgbClr val="0070C0">
              <a:alpha val="1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CA2BB3-1F9C-4CDA-BD52-628524F2CD48}"/>
                  </a:ext>
                </a:extLst>
              </p:cNvPr>
              <p:cNvSpPr txBox="1"/>
              <p:nvPr/>
            </p:nvSpPr>
            <p:spPr>
              <a:xfrm>
                <a:off x="5026906" y="5812865"/>
                <a:ext cx="3567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Surface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𝑟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)=0</m:t>
                    </m:r>
                  </m:oMath>
                </a14:m>
                <a:endParaRPr kumimoji="1" lang="ja-JP" alt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8CA2BB3-1F9C-4CDA-BD52-628524F2C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906" y="5812865"/>
                <a:ext cx="3567722" cy="400110"/>
              </a:xfrm>
              <a:prstGeom prst="rect">
                <a:avLst/>
              </a:prstGeom>
              <a:blipFill>
                <a:blip r:embed="rId5"/>
                <a:stretch>
                  <a:fillRect l="-1880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A3B3D9-EA30-0D30-A257-AA0106D9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20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279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92E57DD-404E-4925-A8F6-FB77B335C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b="1" dirty="0">
                    <a:solidFill>
                      <a:srgbClr val="0070C0"/>
                    </a:solidFill>
                  </a:rPr>
                  <a:t>Non-Integer power correction    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ja-JP" sz="1600" dirty="0" err="1">
                    <a:solidFill>
                      <a:srgbClr val="0070C0"/>
                    </a:solidFill>
                  </a:rPr>
                  <a:t>Numajiri</a:t>
                </a:r>
                <a:r>
                  <a:rPr lang="en-US" altLang="ja-JP" sz="1600" dirty="0">
                    <a:solidFill>
                      <a:srgbClr val="0070C0"/>
                    </a:solidFill>
                  </a:rPr>
                  <a:t> et al, PLB 826, (2022)]</a:t>
                </a:r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r>
                  <a:rPr lang="en-US" altLang="ja-JP" dirty="0"/>
                  <a:t>Assuming F(R) function describes corrections to GR as</a:t>
                </a:r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Near the surface,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b="0" dirty="0"/>
                  <a:t> behaves like</a:t>
                </a:r>
                <a:endParaRPr lang="en-US" altLang="ja-JP" b="0" dirty="0"/>
              </a:p>
              <a:p>
                <a:endParaRPr kumimoji="1" lang="en-US" altLang="ja-JP" sz="900" dirty="0"/>
              </a:p>
              <a:p>
                <a:r>
                  <a:rPr kumimoji="1" lang="en-US" altLang="ja-JP" dirty="0"/>
                  <a:t>From EOM</a:t>
                </a:r>
              </a:p>
              <a:p>
                <a:endParaRPr kumimoji="1" lang="en-US" altLang="ja-JP" dirty="0"/>
              </a:p>
              <a:p>
                <a:endParaRPr lang="en-US" altLang="ja-JP" sz="3600" dirty="0"/>
              </a:p>
              <a:p>
                <a:r>
                  <a:rPr lang="en-US" altLang="ja-JP" dirty="0"/>
                  <a:t>To balance both-hand sides, we find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B92E57DD-404E-4925-A8F6-FB77B335C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1F0E2067-9F25-420B-8726-A0B95A2B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Constraint from Boundary Condition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E0A44B-474F-4522-A97E-A63C726C2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124" y="3234498"/>
            <a:ext cx="4785466" cy="7468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ECF7D72-1B20-43BF-88CA-4646EE53C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267" y="1845060"/>
            <a:ext cx="4203463" cy="701953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646A02A-3F50-4B54-8187-CD468AC2A763}"/>
              </a:ext>
            </a:extLst>
          </p:cNvPr>
          <p:cNvCxnSpPr/>
          <p:nvPr/>
        </p:nvCxnSpPr>
        <p:spPr>
          <a:xfrm>
            <a:off x="4650856" y="3891403"/>
            <a:ext cx="6645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853E6E4-B639-40AB-9FA9-44AE09D34076}"/>
              </a:ext>
            </a:extLst>
          </p:cNvPr>
          <p:cNvCxnSpPr/>
          <p:nvPr/>
        </p:nvCxnSpPr>
        <p:spPr>
          <a:xfrm>
            <a:off x="5702097" y="3891403"/>
            <a:ext cx="14245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66FDA5F-484B-4FA1-B8CC-5D5DE964B120}"/>
                  </a:ext>
                </a:extLst>
              </p:cNvPr>
              <p:cNvSpPr txBox="1"/>
              <p:nvPr/>
            </p:nvSpPr>
            <p:spPr>
              <a:xfrm>
                <a:off x="5702097" y="4083440"/>
                <a:ext cx="1682884" cy="60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∼</m:t>
                      </m:r>
                      <m:sSup>
                        <m:sSupPr>
                          <m:ctrlPr>
                            <a:rPr kumimoji="1" lang="en-US" altLang="ja-JP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kumimoji="1" lang="en-US" altLang="ja-JP" sz="1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66FDA5F-484B-4FA1-B8CC-5D5DE964B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97" y="4083440"/>
                <a:ext cx="1682884" cy="601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01809F9-1F2D-4955-94E1-793331637815}"/>
              </a:ext>
            </a:extLst>
          </p:cNvPr>
          <p:cNvCxnSpPr/>
          <p:nvPr/>
        </p:nvCxnSpPr>
        <p:spPr>
          <a:xfrm>
            <a:off x="2633673" y="4055163"/>
            <a:ext cx="172366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FE81986-6BDF-466D-8DF2-724544F17988}"/>
                  </a:ext>
                </a:extLst>
              </p:cNvPr>
              <p:cNvSpPr txBox="1"/>
              <p:nvPr/>
            </p:nvSpPr>
            <p:spPr>
              <a:xfrm>
                <a:off x="4426474" y="4055163"/>
                <a:ext cx="1478679" cy="62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∼</m:t>
                      </m:r>
                      <m:sSup>
                        <m:sSupPr>
                          <m:ctrlPr>
                            <a:rPr kumimoji="1" lang="en-US" altLang="ja-JP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kumimoji="1" lang="en-US" altLang="ja-JP" sz="1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𝛼𝛽</m:t>
                          </m:r>
                          <m:r>
                            <a:rPr kumimoji="1" lang="en-US" altLang="ja-JP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FE81986-6BDF-466D-8DF2-724544F1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74" y="4055163"/>
                <a:ext cx="1478679" cy="62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43A7407-C6B8-4A1B-8A1F-462F367FB5EF}"/>
                  </a:ext>
                </a:extLst>
              </p:cNvPr>
              <p:cNvSpPr txBox="1"/>
              <p:nvPr/>
            </p:nvSpPr>
            <p:spPr>
              <a:xfrm>
                <a:off x="2674448" y="4118469"/>
                <a:ext cx="1682884" cy="63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∼</m:t>
                      </m:r>
                      <m:sSup>
                        <m:sSupPr>
                          <m:ctrlPr>
                            <a:rPr kumimoji="1" lang="en-US" altLang="ja-JP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kumimoji="1" lang="en-US" altLang="ja-JP" sz="1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1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kumimoji="1" lang="en-US" altLang="ja-JP" sz="14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ja-JP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1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43A7407-C6B8-4A1B-8A1F-462F367F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448" y="4118469"/>
                <a:ext cx="1682884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C6CED447-8C2C-4A2B-9DF6-0196FBD3C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892" y="5429823"/>
            <a:ext cx="2809933" cy="54068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2E125A-63F1-4A02-B936-885762A4C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3005" y="5313875"/>
            <a:ext cx="4341165" cy="772581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3F55BEA-714E-4BAB-B416-81BB1F69FB3A}"/>
              </a:ext>
            </a:extLst>
          </p:cNvPr>
          <p:cNvCxnSpPr/>
          <p:nvPr/>
        </p:nvCxnSpPr>
        <p:spPr>
          <a:xfrm>
            <a:off x="5910077" y="6076493"/>
            <a:ext cx="14245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89B360-1E7D-4C23-A355-F0FDFE3A5836}"/>
              </a:ext>
            </a:extLst>
          </p:cNvPr>
          <p:cNvSpPr txBox="1"/>
          <p:nvPr/>
        </p:nvSpPr>
        <p:spPr>
          <a:xfrm>
            <a:off x="4571999" y="6165106"/>
            <a:ext cx="3940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Non-integer power shows up</a:t>
            </a:r>
            <a:endParaRPr kumimoji="1" lang="ja-JP" altLang="en-US" sz="2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D348DB-ECA8-37EB-D6CB-F147F983E3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630"/>
          <a:stretch/>
        </p:blipFill>
        <p:spPr>
          <a:xfrm>
            <a:off x="5165813" y="2641931"/>
            <a:ext cx="2837984" cy="703012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752BA7-AC25-2838-A90B-51FBA3E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21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71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4E06466-50E4-4C48-968C-6C80B11E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algn="r"/>
            <a:r>
              <a:rPr kumimoji="1" lang="en-US" altLang="ja-JP" sz="1600" dirty="0"/>
              <a:t>Taken from Kota </a:t>
            </a:r>
            <a:r>
              <a:rPr kumimoji="1" lang="en-US" altLang="ja-JP" sz="1600" dirty="0" err="1"/>
              <a:t>Numajiri</a:t>
            </a:r>
            <a:r>
              <a:rPr kumimoji="1" lang="en-US" altLang="ja-JP" sz="1600" dirty="0"/>
              <a:t> (Nagoya U.)</a:t>
            </a:r>
            <a:r>
              <a:rPr lang="en-US" altLang="ja-JP" sz="1600" dirty="0"/>
              <a:t>’s</a:t>
            </a:r>
            <a:r>
              <a:rPr kumimoji="1" lang="en-US" altLang="ja-JP" sz="1600" dirty="0"/>
              <a:t> slide</a:t>
            </a:r>
            <a:endParaRPr kumimoji="1" lang="ja-JP" altLang="en-US" sz="16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7AC45BD-2AE7-4422-9E0F-467442CE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Continuity at Boundary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944435-3147-4266-B8AD-226B971F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0" y="1572928"/>
            <a:ext cx="8196196" cy="353088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3C94DD-EB8E-FE6B-9089-66B9F3B0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22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143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7500EBB-4114-4695-9A05-2B239DAB0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Rudiments</a:t>
                </a:r>
                <a:r>
                  <a:rPr kumimoji="1" lang="en-US" altLang="ja-JP" b="1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altLang="ja-JP" dirty="0"/>
                  <a:t>EOM</a:t>
                </a:r>
              </a:p>
              <a:p>
                <a:endParaRPr lang="en-US" altLang="ja-JP" sz="1600" dirty="0"/>
              </a:p>
              <a:p>
                <a:r>
                  <a:rPr lang="en-US" altLang="ja-JP" dirty="0"/>
                  <a:t>Generalized Bianchi identity</a:t>
                </a:r>
              </a:p>
              <a:p>
                <a:endParaRPr lang="en-US" altLang="ja-JP" sz="3200" dirty="0"/>
              </a:p>
              <a:p>
                <a:r>
                  <a:rPr lang="en-US" altLang="ja-JP" dirty="0"/>
                  <a:t>Static and Spherically Symmetric metric</a:t>
                </a:r>
              </a:p>
              <a:p>
                <a:endParaRPr lang="en-US" altLang="ja-JP" dirty="0"/>
              </a:p>
              <a:p>
                <a:endParaRPr lang="en-US" altLang="ja-JP" sz="4800" dirty="0"/>
              </a:p>
              <a:p>
                <a:r>
                  <a:rPr lang="en-US" altLang="ja-JP" dirty="0"/>
                  <a:t>Perfect fluid as internal matter </a:t>
                </a:r>
              </a:p>
              <a:p>
                <a:endParaRPr lang="en-US" altLang="ja-JP" sz="2800" dirty="0"/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dirty="0"/>
                  <a:t> are total energy density and pressure.</a:t>
                </a:r>
              </a:p>
              <a:p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7500EBB-4114-4695-9A05-2B239DAB0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6">
            <a:extLst>
              <a:ext uri="{FF2B5EF4-FFF2-40B4-BE49-F238E27FC236}">
                <a16:creationId xmlns:a16="http://schemas.microsoft.com/office/drawing/2014/main" id="{3C4B7E8A-5A8A-45AE-B239-86837CB3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TOV Equation in F(R) Gravity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DC7D9B2-1B9F-4A04-ADD8-810D5BB6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07" y="3680605"/>
            <a:ext cx="5983386" cy="108326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D46BAC7-98C7-4ADE-B235-DE16DBEB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33" y="5259762"/>
            <a:ext cx="6127334" cy="581040"/>
          </a:xfrm>
          <a:prstGeom prst="rect">
            <a:avLst/>
          </a:prstGeom>
        </p:spPr>
      </p:pic>
      <p:pic>
        <p:nvPicPr>
          <p:cNvPr id="11" name="Picture 8" descr="\begin{align*}&#10;F_{R}(R)  R_{\mu \nu} &#10;- \frac{1}{2} g_{\mu \nu} F(R) &#10;+ \left( g_{\mu \nu} \Box  &#10;-  \nabla_{\mu} \nabla_{\nu} \right) F_{R}(R) = \kappa^{2} T_{\mu \nu}&#10;\end{align*}">
            <a:extLst>
              <a:ext uri="{FF2B5EF4-FFF2-40B4-BE49-F238E27FC236}">
                <a16:creationId xmlns:a16="http://schemas.microsoft.com/office/drawing/2014/main" id="{AB19B12A-8BDD-4C9E-8320-EA815CDE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27" y="1551947"/>
            <a:ext cx="5588746" cy="4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A00CB5F-AA35-4F2C-B98F-A212F458E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748" y="2612185"/>
            <a:ext cx="4166504" cy="582253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1CFC809-7582-FD49-D41E-DEEB1C2F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23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14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FC6DB4D-A44F-77A9-B836-608E38BBC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b="1" dirty="0">
                    <a:solidFill>
                      <a:srgbClr val="0070C0"/>
                    </a:solidFill>
                  </a:rPr>
                  <a:t>Why modified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g</a:t>
                </a:r>
                <a:r>
                  <a:rPr kumimoji="1" lang="en-US" altLang="ja-JP" b="1" dirty="0">
                    <a:solidFill>
                      <a:srgbClr val="0070C0"/>
                    </a:solidFill>
                  </a:rPr>
                  <a:t>ravity?</a:t>
                </a:r>
              </a:p>
              <a:p>
                <a:r>
                  <a:rPr kumimoji="1" lang="en-US" altLang="ja-JP" dirty="0"/>
                  <a:t>Despite various success of GR, 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there are still mysteries...</a:t>
                </a:r>
              </a:p>
              <a:p>
                <a:endParaRPr lang="en-US" altLang="ja-JP" sz="500" dirty="0"/>
              </a:p>
              <a:p>
                <a:r>
                  <a:rPr lang="en-US" altLang="ja-JP" dirty="0"/>
                  <a:t>At high-energy scale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BH singularity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Quantum corrections</a:t>
                </a:r>
                <a:endParaRPr lang="en-US" altLang="ja-JP" sz="400" dirty="0"/>
              </a:p>
              <a:p>
                <a:r>
                  <a:rPr lang="en-US" altLang="ja-JP" dirty="0"/>
                  <a:t>At low-energy scale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DE &amp; DM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cs typeface="Segoe UI" panose="020B0502040204020203" pitchFamily="34" charset="0"/>
                  </a:rPr>
                  <a:t>Small-scale </a:t>
                </a:r>
                <a:r>
                  <a:rPr lang="en-US" altLang="ja-JP" dirty="0">
                    <a:cs typeface="Segoe UI" panose="020B0502040204020203" pitchFamily="34" charset="0"/>
                  </a:rPr>
                  <a:t>crisis</a:t>
                </a:r>
                <a:endParaRPr kumimoji="1" lang="en-US" altLang="ja-JP" dirty="0">
                  <a:cs typeface="Segoe UI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ja-JP" dirty="0"/>
                  <a:t>) tension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000" dirty="0">
                  <a:solidFill>
                    <a:srgbClr val="FF0000"/>
                  </a:solidFill>
                </a:endParaRP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Modified gravity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(beyond GR)</a:t>
                </a:r>
                <a:r>
                  <a:rPr lang="en-US" altLang="ja-JP" dirty="0"/>
                  <a:t> </a:t>
                </a:r>
                <a:br>
                  <a:rPr lang="en-US" altLang="ja-JP" dirty="0"/>
                </a:br>
                <a:r>
                  <a:rPr lang="en-US" altLang="ja-JP" dirty="0"/>
                  <a:t>can be a solution to the above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7FC6DB4D-A44F-77A9-B836-608E38BBC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 b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2F5A12B3-32F5-C356-08DF-FCE2494E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9A96DA-2843-F832-44A2-47209D16D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984" y="1235466"/>
            <a:ext cx="3520700" cy="5014330"/>
          </a:xfrm>
          <a:prstGeom prst="rect">
            <a:avLst/>
          </a:prstGeom>
        </p:spPr>
      </p:pic>
      <p:sp>
        <p:nvSpPr>
          <p:cNvPr id="7" name="コンテンツ プレースホルダー 13">
            <a:extLst>
              <a:ext uri="{FF2B5EF4-FFF2-40B4-BE49-F238E27FC236}">
                <a16:creationId xmlns:a16="http://schemas.microsoft.com/office/drawing/2014/main" id="{58EC9F37-7898-3477-717D-8DF5BF889295}"/>
              </a:ext>
            </a:extLst>
          </p:cNvPr>
          <p:cNvSpPr txBox="1">
            <a:spLocks/>
          </p:cNvSpPr>
          <p:nvPr/>
        </p:nvSpPr>
        <p:spPr>
          <a:xfrm>
            <a:off x="7245479" y="1038431"/>
            <a:ext cx="1532306" cy="32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ea typeface="メイリオ"/>
                <a:cs typeface="Segoe UI" panose="020B0502040204020203" pitchFamily="34" charset="0"/>
              </a:rPr>
              <a:t>[Psaltis (2008)]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13">
                <a:extLst>
                  <a:ext uri="{FF2B5EF4-FFF2-40B4-BE49-F238E27FC236}">
                    <a16:creationId xmlns:a16="http://schemas.microsoft.com/office/drawing/2014/main" id="{4EDD68A8-EFE4-4566-0A00-C4E97D2567E5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3499953" y="3296610"/>
                <a:ext cx="3218330" cy="425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egoe UI" panose="020B0502040204020203" pitchFamily="34" charset="0"/>
                  <a:buChar char="‒"/>
                  <a:defRPr kumimoji="1" sz="20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800" dirty="0">
                    <a:ea typeface="メイリオ"/>
                    <a:cs typeface="Segoe UI" panose="020B0502040204020203" pitchFamily="34" charset="0"/>
                  </a:rPr>
                  <a:t>Curvature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メイリオ"/>
                        <a:cs typeface="Segoe UI" panose="020B0502040204020203" pitchFamily="34" charset="0"/>
                      </a:rPr>
                      <m:t>𝐺𝑀</m:t>
                    </m:r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メイリオ"/>
                        <a:cs typeface="Segoe UI" panose="020B0502040204020203" pitchFamily="34" charset="0"/>
                      </a:rPr>
                      <m:t>/</m:t>
                    </m:r>
                    <m:sSup>
                      <m:sSup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𝑟</m:t>
                        </m:r>
                      </m:e>
                      <m:sup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 dirty="0">
                                <a:latin typeface="Cambria Math" panose="02040503050406030204" pitchFamily="18" charset="0"/>
                                <a:ea typeface="メイリオ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  <a:ea typeface="メイリオ"/>
                                <a:cs typeface="Segoe UI" panose="020B0502040204020203" pitchFamily="34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  <a:ea typeface="メイリオ"/>
                                <a:cs typeface="Segoe UI" panose="020B0502040204020203" pitchFamily="34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1800" dirty="0">
                  <a:ea typeface="メイリオ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13">
                <a:extLst>
                  <a:ext uri="{FF2B5EF4-FFF2-40B4-BE49-F238E27FC236}">
                    <a16:creationId xmlns:a16="http://schemas.microsoft.com/office/drawing/2014/main" id="{4EDD68A8-EFE4-4566-0A00-C4E97D256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99953" y="3296610"/>
                <a:ext cx="3218330" cy="425732"/>
              </a:xfrm>
              <a:prstGeom prst="rect">
                <a:avLst/>
              </a:prstGeom>
              <a:blipFill>
                <a:blip r:embed="rId4"/>
                <a:stretch>
                  <a:fillRect l="-12857" r="-2857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13">
                <a:extLst>
                  <a:ext uri="{FF2B5EF4-FFF2-40B4-BE49-F238E27FC236}">
                    <a16:creationId xmlns:a16="http://schemas.microsoft.com/office/drawing/2014/main" id="{6FEE5081-DF22-5B3E-FC3A-EBDC513E59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0551" y="6249796"/>
                <a:ext cx="2089856" cy="3940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egoe UI" panose="020B0502040204020203" pitchFamily="34" charset="0"/>
                  <a:buChar char="‒"/>
                  <a:defRPr kumimoji="1" sz="2000" kern="1200" baseline="0">
                    <a:solidFill>
                      <a:srgbClr val="080016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800" dirty="0">
                    <a:ea typeface="メイリオ"/>
                    <a:cs typeface="Segoe UI" panose="020B0502040204020203" pitchFamily="34" charset="0"/>
                  </a:rPr>
                  <a:t>Potential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メイリオ"/>
                        <a:cs typeface="Segoe UI" panose="020B0502040204020203" pitchFamily="34" charset="0"/>
                      </a:rPr>
                      <m:t>𝐺𝑀</m:t>
                    </m:r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メイリオ"/>
                        <a:cs typeface="Segoe UI" panose="020B0502040204020203" pitchFamily="34" charset="0"/>
                      </a:rPr>
                      <m:t>/</m:t>
                    </m:r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メイリオ"/>
                        <a:cs typeface="Segoe UI" panose="020B0502040204020203" pitchFamily="34" charset="0"/>
                      </a:rPr>
                      <m:t>𝑟</m:t>
                    </m:r>
                    <m:sSup>
                      <m:sSupPr>
                        <m:ctrlPr>
                          <a:rPr lang="en-US" altLang="ja-JP" sz="1800" i="1" dirty="0" smtClean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ja-JP" sz="1800" i="1" dirty="0" smtClean="0">
                            <a:latin typeface="Cambria Math" panose="02040503050406030204" pitchFamily="18" charset="0"/>
                            <a:ea typeface="メイリオ"/>
                            <a:cs typeface="Segoe UI" panose="020B0502040204020203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ja-JP" sz="1800" dirty="0">
                  <a:ea typeface="メイリオ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コンテンツ プレースホルダー 13">
                <a:extLst>
                  <a:ext uri="{FF2B5EF4-FFF2-40B4-BE49-F238E27FC236}">
                    <a16:creationId xmlns:a16="http://schemas.microsoft.com/office/drawing/2014/main" id="{6FEE5081-DF22-5B3E-FC3A-EBDC513E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51" y="6249796"/>
                <a:ext cx="2089856" cy="394071"/>
              </a:xfrm>
              <a:prstGeom prst="rect">
                <a:avLst/>
              </a:prstGeom>
              <a:blipFill>
                <a:blip r:embed="rId5"/>
                <a:stretch>
                  <a:fillRect l="-2332" t="-13846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ABD964-05BF-EBA2-D149-C9E86F62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2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54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D83998E3-7F9C-40B9-80F1-607B0AE218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b="1" dirty="0">
                    <a:solidFill>
                      <a:srgbClr val="0070C0"/>
                    </a:solidFill>
                  </a:rPr>
                  <a:t>Compact star in GR</a:t>
                </a:r>
              </a:p>
              <a:p>
                <a:r>
                  <a:rPr lang="en-US" altLang="ja-JP" dirty="0"/>
                  <a:t>Hydrostatic equilibrium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endParaRPr kumimoji="1"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Static and Spherically </a:t>
                </a:r>
                <a:r>
                  <a:rPr lang="en-US" altLang="ja-JP" dirty="0"/>
                  <a:t>S</a:t>
                </a:r>
                <a:r>
                  <a:rPr kumimoji="1" lang="en-US" altLang="ja-JP" dirty="0"/>
                  <a:t>ymmetric spacetime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With Equation of State (EOS)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</a:rPr>
                  <a:t>Tolman-Oppenheimer-Volkov (TOV) equation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D83998E3-7F9C-40B9-80F1-607B0AE21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A0C7F86-8BB0-4281-9334-89E8E9CA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EA5990-E4F6-4A54-95E6-4DEDBDE1B5C9}"/>
              </a:ext>
            </a:extLst>
          </p:cNvPr>
          <p:cNvGrpSpPr/>
          <p:nvPr/>
        </p:nvGrpSpPr>
        <p:grpSpPr>
          <a:xfrm>
            <a:off x="1700091" y="1923780"/>
            <a:ext cx="5825210" cy="957559"/>
            <a:chOff x="1642821" y="4233027"/>
            <a:chExt cx="5825210" cy="957559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92147DAB-CFD1-4B86-993D-6B2852AE4510}"/>
                </a:ext>
              </a:extLst>
            </p:cNvPr>
            <p:cNvSpPr/>
            <p:nvPr/>
          </p:nvSpPr>
          <p:spPr>
            <a:xfrm>
              <a:off x="4104653" y="4233027"/>
              <a:ext cx="934694" cy="9342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コンテンツ プレースホルダー 2">
              <a:extLst>
                <a:ext uri="{FF2B5EF4-FFF2-40B4-BE49-F238E27FC236}">
                  <a16:creationId xmlns:a16="http://schemas.microsoft.com/office/drawing/2014/main" id="{59E0B4C8-EE2E-4AA3-AD91-988EA98EF002}"/>
                </a:ext>
              </a:extLst>
            </p:cNvPr>
            <p:cNvSpPr txBox="1">
              <a:spLocks/>
            </p:cNvSpPr>
            <p:nvPr/>
          </p:nvSpPr>
          <p:spPr>
            <a:xfrm>
              <a:off x="5537619" y="4308318"/>
              <a:ext cx="1930412" cy="882268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en-US" altLang="ja-JP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Repulsive force by matter </a:t>
              </a:r>
              <a:endPara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2" name="コンテンツ プレースホルダー 2">
              <a:extLst>
                <a:ext uri="{FF2B5EF4-FFF2-40B4-BE49-F238E27FC236}">
                  <a16:creationId xmlns:a16="http://schemas.microsoft.com/office/drawing/2014/main" id="{B8453FF9-1424-4252-AE79-8E44F1B7B0A5}"/>
                </a:ext>
              </a:extLst>
            </p:cNvPr>
            <p:cNvSpPr txBox="1">
              <a:spLocks/>
            </p:cNvSpPr>
            <p:nvPr/>
          </p:nvSpPr>
          <p:spPr>
            <a:xfrm>
              <a:off x="1642821" y="4263890"/>
              <a:ext cx="1930412" cy="920450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en-US" altLang="ja-JP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Attractive force by gravity</a:t>
              </a:r>
            </a:p>
          </p:txBody>
        </p: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D02E873B-8F57-4738-A698-B2DD99B5096E}"/>
                </a:ext>
              </a:extLst>
            </p:cNvPr>
            <p:cNvSpPr/>
            <p:nvPr/>
          </p:nvSpPr>
          <p:spPr>
            <a:xfrm rot="16200000">
              <a:off x="4706866" y="4543674"/>
              <a:ext cx="267128" cy="36377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矢印: 下 13">
              <a:extLst>
                <a:ext uri="{FF2B5EF4-FFF2-40B4-BE49-F238E27FC236}">
                  <a16:creationId xmlns:a16="http://schemas.microsoft.com/office/drawing/2014/main" id="{5069ACC5-BB73-4496-8678-470D0FA04BD1}"/>
                </a:ext>
              </a:extLst>
            </p:cNvPr>
            <p:cNvSpPr/>
            <p:nvPr/>
          </p:nvSpPr>
          <p:spPr>
            <a:xfrm rot="5400000">
              <a:off x="4180580" y="4541684"/>
              <a:ext cx="267128" cy="36377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矢印: 下 14">
              <a:extLst>
                <a:ext uri="{FF2B5EF4-FFF2-40B4-BE49-F238E27FC236}">
                  <a16:creationId xmlns:a16="http://schemas.microsoft.com/office/drawing/2014/main" id="{1301FECA-58D1-46C1-9862-F83BB49649B9}"/>
                </a:ext>
              </a:extLst>
            </p:cNvPr>
            <p:cNvSpPr/>
            <p:nvPr/>
          </p:nvSpPr>
          <p:spPr>
            <a:xfrm rot="16200000">
              <a:off x="3759445" y="4541684"/>
              <a:ext cx="267128" cy="36377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矢印: 下 15">
              <a:extLst>
                <a:ext uri="{FF2B5EF4-FFF2-40B4-BE49-F238E27FC236}">
                  <a16:creationId xmlns:a16="http://schemas.microsoft.com/office/drawing/2014/main" id="{2BB05B34-9E17-498B-8363-39437D36046B}"/>
                </a:ext>
              </a:extLst>
            </p:cNvPr>
            <p:cNvSpPr/>
            <p:nvPr/>
          </p:nvSpPr>
          <p:spPr>
            <a:xfrm rot="5400000">
              <a:off x="5141385" y="4541684"/>
              <a:ext cx="267128" cy="36377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44EE22FF-8C1D-46CA-9F05-408BE39E56D9}"/>
                </a:ext>
              </a:extLst>
            </p:cNvPr>
            <p:cNvSpPr txBox="1">
              <a:spLocks/>
            </p:cNvSpPr>
            <p:nvPr/>
          </p:nvSpPr>
          <p:spPr>
            <a:xfrm>
              <a:off x="4299964" y="4235767"/>
              <a:ext cx="717157" cy="434350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altLang="ja-JP" sz="2000" dirty="0">
                  <a:solidFill>
                    <a:schemeClr val="bg1"/>
                  </a:solidFill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S</a:t>
              </a:r>
              <a:r>
                <a:rPr kumimoji="1" lang="en-US" altLang="ja-JP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メイリオ" panose="020B0604030504040204" pitchFamily="50" charset="-128"/>
                  <a:cs typeface="Calibri" panose="020F0502020204030204" pitchFamily="34" charset="0"/>
                </a:rPr>
                <a:t>tar</a:t>
              </a:r>
              <a:endPara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\begin{align*}&#10;  ds^{2} = -e^{2\nu(r)}dt^{2} + \left( 1-\frac{2m(r)}{r} \right)^{-1} dr^{2} + r^{2} \left( d\theta^{2} + \sin^{2}\theta d\phi^{2} \right)&#10;\end{align*}">
            <a:extLst>
              <a:ext uri="{FF2B5EF4-FFF2-40B4-BE49-F238E27FC236}">
                <a16:creationId xmlns:a16="http://schemas.microsoft.com/office/drawing/2014/main" id="{A0C95DA0-EFA8-4218-80FF-872C28D5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717617"/>
            <a:ext cx="6642100" cy="6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95AD6F-481E-243B-4159-A6B26AA7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3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  <p:pic>
        <p:nvPicPr>
          <p:cNvPr id="5122" name="Picture 2" descr="\begin{align*}&#10;  \frac{dP}{dr} = - \frac{Gm(r)\rho(r)}{r^{2}} &#10;  \left[ 1 + \frac{P(r)}{\rho(r) c^{2}} \right]&#10;  \left[ 1+\frac{4\pi r^{3} P(r)}{m(r) c^{2}} \right]&#10;  \left[ 1 - \frac{2Gm(r)}{c^{2}r} \right]^{-1}&#10;\end{align*}">
            <a:extLst>
              <a:ext uri="{FF2B5EF4-FFF2-40B4-BE49-F238E27FC236}">
                <a16:creationId xmlns:a16="http://schemas.microsoft.com/office/drawing/2014/main" id="{E8FEDA6F-832E-6F61-0DC7-3506E624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06" y="5671476"/>
            <a:ext cx="6427388" cy="5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4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686C19D-6F16-4943-9567-5A073FB0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Compact star in GR</a:t>
            </a:r>
          </a:p>
          <a:p>
            <a:r>
              <a:rPr kumimoji="1" lang="en-US" altLang="ja-JP" dirty="0"/>
              <a:t>Continuity to Schwarzschild metric (boundary condition)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For specific EOS, Mass-Radius (M-R) relation is given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sz="3600" dirty="0"/>
          </a:p>
          <a:p>
            <a:r>
              <a:rPr kumimoji="1" lang="en-US" altLang="ja-JP" dirty="0"/>
              <a:t>Then, </a:t>
            </a:r>
            <a:r>
              <a:rPr lang="en-US" altLang="ja-JP" dirty="0"/>
              <a:t>o</a:t>
            </a:r>
            <a:r>
              <a:rPr kumimoji="1" lang="en-US" altLang="ja-JP" dirty="0"/>
              <a:t>bservation of M-R relation determines EOS.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A52A0B3-96A3-45FA-83E9-5D95810A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8" y="115751"/>
            <a:ext cx="7719275" cy="544529"/>
          </a:xfrm>
        </p:spPr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9820DF6-B51F-4354-AC8D-30513E9C909E}"/>
              </a:ext>
            </a:extLst>
          </p:cNvPr>
          <p:cNvGrpSpPr/>
          <p:nvPr/>
        </p:nvGrpSpPr>
        <p:grpSpPr>
          <a:xfrm>
            <a:off x="1272695" y="1868713"/>
            <a:ext cx="6673928" cy="637618"/>
            <a:chOff x="252748" y="4750213"/>
            <a:chExt cx="7712002" cy="73679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7E27DBF-431C-48D8-ABB8-2567EAC5A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1618"/>
            <a:stretch/>
          </p:blipFill>
          <p:spPr>
            <a:xfrm>
              <a:off x="252748" y="4750213"/>
              <a:ext cx="766427" cy="73679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EF4D655-7DC4-4191-8F82-1DC33D8F0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042"/>
            <a:stretch/>
          </p:blipFill>
          <p:spPr>
            <a:xfrm>
              <a:off x="1019175" y="4750213"/>
              <a:ext cx="6945575" cy="736794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CE2DF870-4CEB-4FA1-B4A1-8D283FEA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266" y="3281769"/>
            <a:ext cx="4097313" cy="2709676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1BAA4021-5979-4458-B7E3-C87FE249F9CF}"/>
              </a:ext>
            </a:extLst>
          </p:cNvPr>
          <p:cNvSpPr txBox="1">
            <a:spLocks/>
          </p:cNvSpPr>
          <p:nvPr/>
        </p:nvSpPr>
        <p:spPr>
          <a:xfrm>
            <a:off x="6591459" y="3452718"/>
            <a:ext cx="2467429" cy="637618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5E5"/>
              </a:buClr>
              <a:buNone/>
            </a:pP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[</a:t>
            </a:r>
            <a:r>
              <a:rPr lang="en-US" altLang="ja-JP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Lattimer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&amp; Prakash, </a:t>
            </a:r>
            <a:r>
              <a:rPr lang="en-US" altLang="ja-JP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Astrophys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. J. 550 (2001)]</a:t>
            </a:r>
          </a:p>
        </p:txBody>
      </p:sp>
      <p:sp>
        <p:nvSpPr>
          <p:cNvPr id="6" name="コンテンツ プレースホルダー 1">
            <a:extLst>
              <a:ext uri="{FF2B5EF4-FFF2-40B4-BE49-F238E27FC236}">
                <a16:creationId xmlns:a16="http://schemas.microsoft.com/office/drawing/2014/main" id="{DB7EA170-817E-534F-950A-286C3CA3A352}"/>
              </a:ext>
            </a:extLst>
          </p:cNvPr>
          <p:cNvSpPr txBox="1">
            <a:spLocks/>
          </p:cNvSpPr>
          <p:nvPr/>
        </p:nvSpPr>
        <p:spPr>
          <a:xfrm>
            <a:off x="6829353" y="5419857"/>
            <a:ext cx="1571404" cy="571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solidFill>
                  <a:srgbClr val="FF0000"/>
                </a:solidFill>
              </a:rPr>
              <a:t>Really?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åé¨åå¼·">
            <a:extLst>
              <a:ext uri="{FF2B5EF4-FFF2-40B4-BE49-F238E27FC236}">
                <a16:creationId xmlns:a16="http://schemas.microsoft.com/office/drawing/2014/main" id="{5CE1C507-0AD2-F633-FED5-85C88050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96" y="5419857"/>
            <a:ext cx="772723" cy="8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C910E483-6EA6-10DB-1A01-0A330911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4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6CD31F5-4177-4DCD-AF0D-AB90C2D59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Modified TOV equation</a:t>
            </a:r>
          </a:p>
          <a:p>
            <a:r>
              <a:rPr lang="en-US" altLang="ja-JP" dirty="0"/>
              <a:t>If gravitational theory is modified, TOV equation is also modified, which predicts different M-R relation.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--&gt; Testing gravitational theory with compact star </a:t>
            </a:r>
          </a:p>
          <a:p>
            <a:endParaRPr lang="en-US" altLang="ja-JP" sz="1100" dirty="0"/>
          </a:p>
          <a:p>
            <a:pPr indent="-228600"/>
            <a:r>
              <a:rPr kumimoji="1" lang="en-US" altLang="ja-JP" b="1" dirty="0"/>
              <a:t>Questions</a:t>
            </a:r>
          </a:p>
          <a:p>
            <a:pPr lvl="1"/>
            <a:r>
              <a:rPr lang="en-US" altLang="ja-JP" dirty="0"/>
              <a:t>We have two ambiguities: EOS and gravitational theory</a:t>
            </a:r>
          </a:p>
          <a:p>
            <a:pPr lvl="1"/>
            <a:r>
              <a:rPr lang="en-US" altLang="ja-JP" dirty="0"/>
              <a:t>How do we distinguish constraint on EOS from that on gravitational theory?</a:t>
            </a:r>
          </a:p>
          <a:p>
            <a:pPr lvl="1"/>
            <a:r>
              <a:rPr lang="en-US" altLang="ja-JP" dirty="0"/>
              <a:t>How can we </a:t>
            </a:r>
            <a:r>
              <a:rPr lang="en-US" altLang="ja-JP" dirty="0">
                <a:solidFill>
                  <a:srgbClr val="FF0000"/>
                </a:solidFill>
              </a:rPr>
              <a:t>extract signals of modified gravity from astrophysical observation?</a:t>
            </a:r>
          </a:p>
          <a:p>
            <a:pPr lvl="1"/>
            <a:endParaRPr lang="en-US" altLang="ja-JP" dirty="0">
              <a:solidFill>
                <a:srgbClr val="FF0000"/>
              </a:solidFill>
            </a:endParaRPr>
          </a:p>
          <a:p>
            <a:pPr indent="-228600"/>
            <a:r>
              <a:rPr lang="en-US" altLang="ja-JP" sz="2000" dirty="0">
                <a:solidFill>
                  <a:schemeClr val="tx1"/>
                </a:solidFill>
              </a:rPr>
              <a:t>Cf.) Hyperon puzzle “Hard to explain massive NS in GR ?”</a:t>
            </a:r>
          </a:p>
          <a:p>
            <a:pPr marL="457200" lvl="1" indent="0">
              <a:buNone/>
            </a:pPr>
            <a:r>
              <a:rPr lang="en-US" altLang="ja-JP" dirty="0">
                <a:solidFill>
                  <a:schemeClr val="tx1"/>
                </a:solidFill>
              </a:rPr>
              <a:t>--&gt; “Don’t worry, modified gravity may explain it (!?) ”</a:t>
            </a:r>
          </a:p>
          <a:p>
            <a:pPr marL="457200" lvl="1" indent="0">
              <a:buNone/>
            </a:pPr>
            <a:r>
              <a:rPr lang="en-US" altLang="ja-JP" dirty="0">
                <a:solidFill>
                  <a:schemeClr val="tx1"/>
                </a:solidFill>
              </a:rPr>
              <a:t>	</a:t>
            </a:r>
          </a:p>
          <a:p>
            <a:pPr marL="1028700" lvl="1" indent="-342900"/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b="1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E96D825-185E-45F5-837B-BFE377F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Research Purpose</a:t>
            </a:r>
            <a:endParaRPr kumimoji="1" lang="ja-JP" altLang="en-US" dirty="0"/>
          </a:p>
        </p:txBody>
      </p:sp>
      <p:pic>
        <p:nvPicPr>
          <p:cNvPr id="1026" name="Picture 2" descr="おじいちゃんのイラスト">
            <a:extLst>
              <a:ext uri="{FF2B5EF4-FFF2-40B4-BE49-F238E27FC236}">
                <a16:creationId xmlns:a16="http://schemas.microsoft.com/office/drawing/2014/main" id="{15B04CB0-27D2-D9F6-37C1-37450675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17" y="5167810"/>
            <a:ext cx="848406" cy="9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1">
            <a:extLst>
              <a:ext uri="{FF2B5EF4-FFF2-40B4-BE49-F238E27FC236}">
                <a16:creationId xmlns:a16="http://schemas.microsoft.com/office/drawing/2014/main" id="{E641FCDE-F385-25A5-5221-2C0D3CFA876F}"/>
              </a:ext>
            </a:extLst>
          </p:cNvPr>
          <p:cNvSpPr txBox="1">
            <a:spLocks/>
          </p:cNvSpPr>
          <p:nvPr/>
        </p:nvSpPr>
        <p:spPr>
          <a:xfrm>
            <a:off x="7379732" y="6151469"/>
            <a:ext cx="793376" cy="292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‒"/>
              <a:defRPr kumimoji="1" sz="2000" kern="1200" baseline="0">
                <a:solidFill>
                  <a:srgbClr val="080016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chemeClr val="tx1"/>
                </a:solidFill>
              </a:rPr>
              <a:t>有名人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A8C5FE-4FD9-B170-5DE6-3ECAF018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5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2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b="1" dirty="0">
                    <a:solidFill>
                      <a:srgbClr val="0070C0"/>
                    </a:solidFill>
                  </a:rPr>
                  <a:t>F(R) </a:t>
                </a:r>
                <a:r>
                  <a:rPr lang="en-US" altLang="ja-JP" b="1" dirty="0">
                    <a:solidFill>
                      <a:srgbClr val="0070C0"/>
                    </a:solidFill>
                  </a:rPr>
                  <a:t>gravity theory</a:t>
                </a:r>
              </a:p>
              <a:p>
                <a:pPr marL="0" indent="0">
                  <a:buNone/>
                </a:pPr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ja-JP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ja-JP" b="1" dirty="0">
                  <a:solidFill>
                    <a:srgbClr val="0070C0"/>
                  </a:solidFill>
                </a:endParaRPr>
              </a:p>
              <a:p>
                <a:r>
                  <a:rPr lang="en-US" altLang="ja-JP" dirty="0">
                    <a:cs typeface="Segoe UI" panose="020B0502040204020203" pitchFamily="34" charset="0"/>
                  </a:rPr>
                  <a:t>EOM with matter field</a:t>
                </a:r>
              </a:p>
              <a:p>
                <a:endParaRPr lang="en-US" altLang="ja-JP" sz="3200" dirty="0">
                  <a:cs typeface="Segoe UI" panose="020B0502040204020203" pitchFamily="34" charset="0"/>
                </a:endParaRPr>
              </a:p>
              <a:p>
                <a:pPr algn="r"/>
                <a:r>
                  <a:rPr lang="en-US" altLang="ja-JP" sz="2000" b="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𝜕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d>
                      <m:dPr>
                        <m:ctrlP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altLang="ja-JP" dirty="0">
                  <a:solidFill>
                    <a:schemeClr val="tx1"/>
                  </a:solidFill>
                  <a:cs typeface="Segoe UI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cs typeface="Segoe UI" panose="020B0502040204020203" pitchFamily="34" charset="0"/>
                  </a:rPr>
                  <a:t>F(R) gravity includes fourth-order derivative of metric</a:t>
                </a:r>
              </a:p>
              <a:p>
                <a:r>
                  <a:rPr lang="en-US" altLang="ja-JP" dirty="0">
                    <a:cs typeface="Segoe UI" panose="020B0502040204020203" pitchFamily="34" charset="0"/>
                  </a:rPr>
                  <a:t>Trace of the EOM</a:t>
                </a:r>
              </a:p>
              <a:p>
                <a:pPr marL="0" indent="0">
                  <a:buNone/>
                </a:pPr>
                <a:endParaRPr kumimoji="1" lang="en-US" altLang="ja-JP" sz="32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cs typeface="Segoe UI" panose="020B0502040204020203" pitchFamily="34" charset="0"/>
                  </a:rPr>
                  <a:t>Ricci scalar is dynamical: scalar mode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ja-JP" dirty="0"/>
                  <a:t> </a:t>
                </a:r>
                <a:endParaRPr lang="en-US" altLang="ja-JP" dirty="0"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 b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TOV Equation in F(R) Gravity</a:t>
            </a:r>
            <a:endParaRPr kumimoji="1" lang="ja-JP" altLang="en-US" dirty="0"/>
          </a:p>
        </p:txBody>
      </p:sp>
      <p:sp>
        <p:nvSpPr>
          <p:cNvPr id="8" name="四角形: 角を丸くする 6"/>
          <p:cNvSpPr/>
          <p:nvPr/>
        </p:nvSpPr>
        <p:spPr>
          <a:xfrm>
            <a:off x="970060" y="1392189"/>
            <a:ext cx="7211916" cy="1673799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8001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970059" y="1403031"/>
            <a:ext cx="3154676" cy="4603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8001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 of F(R)</a:t>
            </a:r>
            <a:r>
              <a:rPr lang="en-US" altLang="ja-JP" sz="24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gravity</a:t>
            </a:r>
            <a:endParaRPr lang="ja-JP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917371" y="2637042"/>
            <a:ext cx="2073126" cy="34341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5E5"/>
              </a:buClr>
              <a:buNone/>
            </a:pP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[</a:t>
            </a:r>
            <a:r>
              <a:rPr lang="en-US" altLang="ja-JP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Buchdahl</a:t>
            </a: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(1970)]</a:t>
            </a:r>
          </a:p>
        </p:txBody>
      </p:sp>
      <p:pic>
        <p:nvPicPr>
          <p:cNvPr id="11" name="Picture 2" descr="\begin{align*}&#10;S = \frac{1}{2 \kappa^{2}} \int d^{4}x \sqrt{-g}F(R) 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7" y="2054861"/>
            <a:ext cx="2544279" cy="5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349275" y="1488497"/>
            <a:ext cx="1608160" cy="401552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5E5"/>
              </a:buClr>
              <a:buNone/>
            </a:pPr>
            <a:r>
              <a:rPr lang="en-US" altLang="ja-JP" dirty="0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cf.) EH-action</a:t>
            </a:r>
          </a:p>
        </p:txBody>
      </p:sp>
      <p:pic>
        <p:nvPicPr>
          <p:cNvPr id="16" name="Picture 8" descr="\begin{align*}&#10;F_{R}(R)  R_{\mu \nu} &#10;- \frac{1}{2} g_{\mu \nu} F(R) &#10;+ \left( g_{\mu \nu} \Box  &#10;-  \nabla_{\mu} \nabla_{\nu} \right) F_{R}(R) = \kappa^{2} T_{\mu \nu}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53" y="3677690"/>
            <a:ext cx="6194493" cy="5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begin{align*}&#10;\Box F_{R}(R) = \frac{1}{3}\kappa^{2} T + \frac{1}{3} \left[ 2F(R) - F_{R}(R) R \right]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32" y="5549654"/>
            <a:ext cx="3776733" cy="4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begin{align*}&#10;\int d^{4}x \sqrt{-g}R &#10;\end{align*}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38" y="2003891"/>
            <a:ext cx="1279954" cy="5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begin{align*}&#10;R \rightarrow F(R) &#10;\end{align*}&#10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88" y="2711340"/>
            <a:ext cx="965326" cy="2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432995" y="2635281"/>
            <a:ext cx="1038193" cy="345173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5E5"/>
              </a:buClr>
              <a:buNone/>
            </a:pPr>
            <a:r>
              <a:rPr lang="en-US" altLang="ja-JP" dirty="0">
                <a:solidFill>
                  <a:srgbClr val="080016"/>
                </a:solidFill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Replace: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B61230-C99B-7CE7-4FEF-68120BF4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6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671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B785469-2FE7-4B59-9A79-8D2A7F342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70C0"/>
                </a:solidFill>
              </a:rPr>
              <a:t>Rudiments</a:t>
            </a:r>
            <a:endParaRPr kumimoji="1" lang="en-US" altLang="ja-JP" dirty="0"/>
          </a:p>
          <a:p>
            <a:r>
              <a:rPr lang="en-US" altLang="ja-JP" dirty="0"/>
              <a:t>Three non-vanishing components of EOM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Conservation law implies 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Due to Bianchi id., 3 EOMs reproduce conservation law   (</a:t>
            </a:r>
            <a:r>
              <a:rPr lang="en-US" altLang="ja-JP" dirty="0">
                <a:solidFill>
                  <a:srgbClr val="FF0000"/>
                </a:solidFill>
              </a:rPr>
              <a:t>1 of 4 </a:t>
            </a:r>
            <a:r>
              <a:rPr lang="en-US" altLang="ja-JP" dirty="0" err="1">
                <a:solidFill>
                  <a:srgbClr val="FF0000"/>
                </a:solidFill>
              </a:rPr>
              <a:t>eqs</a:t>
            </a:r>
            <a:r>
              <a:rPr lang="en-US" altLang="ja-JP" dirty="0">
                <a:solidFill>
                  <a:srgbClr val="FF0000"/>
                </a:solidFill>
              </a:rPr>
              <a:t>. is redundant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1E475F95-E375-462A-A8FF-08C09097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TOV Equation in F(R) Gravity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895A9E3-1E6E-4FEB-B938-B08E5BC83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16" y="4661243"/>
            <a:ext cx="2702747" cy="5996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13518F1-4F0D-4FCC-90DA-71B889F38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93" y="4588187"/>
            <a:ext cx="3696767" cy="731139"/>
          </a:xfrm>
          <a:prstGeom prst="rect">
            <a:avLst/>
          </a:prstGeom>
        </p:spPr>
      </p:pic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3345EC22-7C57-46FD-9FF9-6DE06070FC47}"/>
              </a:ext>
            </a:extLst>
          </p:cNvPr>
          <p:cNvSpPr/>
          <p:nvPr/>
        </p:nvSpPr>
        <p:spPr>
          <a:xfrm>
            <a:off x="4076148" y="4863816"/>
            <a:ext cx="408561" cy="194553"/>
          </a:xfrm>
          <a:prstGeom prst="left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0E2F1E6-8E07-41B9-ADD9-8F4D81FAA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16" y="1953880"/>
            <a:ext cx="6513238" cy="61038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AD20963-757D-4F1D-9044-EBBA5E140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16" y="2605303"/>
            <a:ext cx="5538114" cy="5657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48A5313-BF8F-4BAC-A102-16C5B1F42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516" y="3348908"/>
            <a:ext cx="6691887" cy="535946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FFA41-8C01-01B5-E170-F5644A39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7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20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21BD4CF-7022-43BB-9F6B-F60ACA48F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b="1" dirty="0">
                    <a:solidFill>
                      <a:srgbClr val="0070C0"/>
                    </a:solidFill>
                  </a:rPr>
                  <a:t>“To solve” TOV equation</a:t>
                </a:r>
              </a:p>
              <a:p>
                <a:r>
                  <a:rPr lang="en-US" altLang="ja-JP" dirty="0">
                    <a:solidFill>
                      <a:schemeClr val="tx1"/>
                    </a:solidFill>
                  </a:rPr>
                  <a:t>We assume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density profile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and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EOS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ja-JP" altLang="en-US" dirty="0"/>
                  <a:t>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r>
                  <a:rPr kumimoji="1" lang="en-US" altLang="ja-JP" dirty="0"/>
                  <a:t>Note) M-R relation is given by integration of density profile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kumimoji="1" lang="en-US" altLang="ja-JP" dirty="0"/>
                  <a:t>TOV equation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21BD4CF-7022-43BB-9F6B-F60ACA48F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6">
            <a:extLst>
              <a:ext uri="{FF2B5EF4-FFF2-40B4-BE49-F238E27FC236}">
                <a16:creationId xmlns:a16="http://schemas.microsoft.com/office/drawing/2014/main" id="{66F3DABC-9EA2-4B6D-ADE8-F31D5362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Reconstruction of F(R) Function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5F57201-5EA9-4B45-ABD4-27AAEE2DE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94" y="4202348"/>
            <a:ext cx="1717256" cy="48147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3B01091-7FA2-4710-8E63-06B20AC58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94" y="4842437"/>
            <a:ext cx="5127695" cy="4493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3AB3A01-E285-4915-907C-46C80214A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94" y="5527901"/>
            <a:ext cx="7398648" cy="585793"/>
          </a:xfrm>
          <a:prstGeom prst="rect">
            <a:avLst/>
          </a:prstGeom>
        </p:spPr>
      </p:pic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38972D7E-17F1-4CC8-8196-5A18B3805944}"/>
              </a:ext>
            </a:extLst>
          </p:cNvPr>
          <p:cNvSpPr/>
          <p:nvPr/>
        </p:nvSpPr>
        <p:spPr>
          <a:xfrm>
            <a:off x="871269" y="4202348"/>
            <a:ext cx="326715" cy="2040872"/>
          </a:xfrm>
          <a:prstGeom prst="leftBrace">
            <a:avLst>
              <a:gd name="adj1" fmla="val 1287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FBE4EAB-E5E5-4053-9D92-9B04614CB010}"/>
              </a:ext>
            </a:extLst>
          </p:cNvPr>
          <p:cNvSpPr/>
          <p:nvPr/>
        </p:nvSpPr>
        <p:spPr>
          <a:xfrm>
            <a:off x="3078263" y="4336481"/>
            <a:ext cx="444784" cy="22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93C314F-3BF6-4B4C-A382-75AC9244BD04}"/>
                  </a:ext>
                </a:extLst>
              </p:cNvPr>
              <p:cNvSpPr txBox="1"/>
              <p:nvPr/>
            </p:nvSpPr>
            <p:spPr>
              <a:xfrm>
                <a:off x="3665183" y="4202348"/>
                <a:ext cx="1344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93C314F-3BF6-4B4C-A382-75AC9244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83" y="4202348"/>
                <a:ext cx="13448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5C8620F-39B9-C422-695D-D790E69D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AC2-2124-4278-897D-0B3124FE1A3C}" type="slidenum">
              <a:rPr kumimoji="1" lang="ja-JP" altLang="en-US" smtClean="0"/>
              <a:pPr/>
              <a:t>8</a:t>
            </a:fld>
            <a:r>
              <a:rPr kumimoji="1" lang="ja-JP" altLang="en-US"/>
              <a:t> </a:t>
            </a:r>
            <a:r>
              <a:rPr kumimoji="1" lang="en-US" altLang="ja-JP"/>
              <a:t>of 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212880"/>
      </p:ext>
    </p:extLst>
  </p:cSld>
  <p:clrMapOvr>
    <a:masterClrMapping/>
  </p:clrMapOvr>
</p:sld>
</file>

<file path=ppt/theme/theme1.xml><?xml version="1.0" encoding="utf-8"?>
<a:theme xmlns:a="http://schemas.openxmlformats.org/drawingml/2006/main" name="マスター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3291</TotalTime>
  <Words>1699</Words>
  <Application>Microsoft Office PowerPoint</Application>
  <PresentationFormat>画面に合わせる (4:3)</PresentationFormat>
  <Paragraphs>335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等线</vt:lpstr>
      <vt:lpstr>等线</vt:lpstr>
      <vt:lpstr>メイリオ</vt:lpstr>
      <vt:lpstr>游ゴシック</vt:lpstr>
      <vt:lpstr>Arial</vt:lpstr>
      <vt:lpstr>Calibri</vt:lpstr>
      <vt:lpstr>Cambria Math</vt:lpstr>
      <vt:lpstr>Segoe UI</vt:lpstr>
      <vt:lpstr>マスター</vt:lpstr>
      <vt:lpstr>EOS vs. Modified Gravity in Compact Star</vt:lpstr>
      <vt:lpstr>Introduction</vt:lpstr>
      <vt:lpstr>Introduction</vt:lpstr>
      <vt:lpstr>Introduction</vt:lpstr>
      <vt:lpstr>Introduction</vt:lpstr>
      <vt:lpstr>Research Purpose</vt:lpstr>
      <vt:lpstr>TOV Equation in F(R) Gravity</vt:lpstr>
      <vt:lpstr>TOV Equation in F(R) Gravity</vt:lpstr>
      <vt:lpstr>Reconstruction of F(R) Function</vt:lpstr>
      <vt:lpstr>Reconstruction of F(R) Function</vt:lpstr>
      <vt:lpstr>Reconstruction of F(R) Function</vt:lpstr>
      <vt:lpstr>Next Step…</vt:lpstr>
      <vt:lpstr>Scalarization in Compact Star</vt:lpstr>
      <vt:lpstr>Scalarization in Compact Star</vt:lpstr>
      <vt:lpstr>Scalarization in Compact Star</vt:lpstr>
      <vt:lpstr>Scalarization in Compact Star</vt:lpstr>
      <vt:lpstr>Scalarization in Compact Star</vt:lpstr>
      <vt:lpstr>Conclusion</vt:lpstr>
      <vt:lpstr>PowerPoint プレゼンテーション</vt:lpstr>
      <vt:lpstr>Why Modified Gravity?</vt:lpstr>
      <vt:lpstr>Constraint from Boundary Condition</vt:lpstr>
      <vt:lpstr>Constraint from Boundary Condition</vt:lpstr>
      <vt:lpstr>Continuity at Boundary</vt:lpstr>
      <vt:lpstr>TOV Equation in F(R) Gravity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桂川 大志</dc:creator>
  <cp:lastModifiedBy>Taishi Katsuragawa</cp:lastModifiedBy>
  <cp:revision>173</cp:revision>
  <dcterms:created xsi:type="dcterms:W3CDTF">2018-12-01T05:05:04Z</dcterms:created>
  <dcterms:modified xsi:type="dcterms:W3CDTF">2023-09-26T00:08:02Z</dcterms:modified>
</cp:coreProperties>
</file>