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7" r:id="rId2"/>
    <p:sldId id="276" r:id="rId3"/>
    <p:sldId id="283" r:id="rId4"/>
    <p:sldId id="344" r:id="rId5"/>
    <p:sldId id="346" r:id="rId6"/>
    <p:sldId id="345" r:id="rId7"/>
    <p:sldId id="347" r:id="rId8"/>
    <p:sldId id="349" r:id="rId9"/>
    <p:sldId id="358" r:id="rId10"/>
    <p:sldId id="348" r:id="rId11"/>
    <p:sldId id="351" r:id="rId12"/>
    <p:sldId id="350" r:id="rId13"/>
    <p:sldId id="352" r:id="rId14"/>
    <p:sldId id="353" r:id="rId15"/>
    <p:sldId id="354" r:id="rId16"/>
    <p:sldId id="355" r:id="rId17"/>
    <p:sldId id="357" r:id="rId18"/>
    <p:sldId id="361" r:id="rId19"/>
    <p:sldId id="360" r:id="rId20"/>
    <p:sldId id="362" r:id="rId21"/>
    <p:sldId id="364" r:id="rId22"/>
    <p:sldId id="338" r:id="rId23"/>
    <p:sldId id="366" r:id="rId24"/>
    <p:sldId id="342" r:id="rId25"/>
    <p:sldId id="365" r:id="rId26"/>
    <p:sldId id="277" r:id="rId27"/>
    <p:sldId id="266" r:id="rId28"/>
    <p:sldId id="343" r:id="rId29"/>
    <p:sldId id="280" r:id="rId30"/>
    <p:sldId id="359" r:id="rId31"/>
    <p:sldId id="367" r:id="rId32"/>
    <p:sldId id="356" r:id="rId33"/>
    <p:sldId id="333" r:id="rId34"/>
    <p:sldId id="363" r:id="rId35"/>
  </p:sldIdLst>
  <p:sldSz cx="12192000" cy="6858000"/>
  <p:notesSz cx="7104063" cy="10234613"/>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hao zhou" initials="wz" lastIdx="1" clrIdx="0">
    <p:extLst>
      <p:ext uri="{19B8F6BF-5375-455C-9EA6-DF929625EA0E}">
        <p15:presenceInfo xmlns:p15="http://schemas.microsoft.com/office/powerpoint/2012/main" userId="64db6eef8197558f" providerId="Windows Live"/>
      </p:ext>
    </p:extLst>
  </p:cmAuthor>
  <p:cmAuthor id="2" name="bush chengming" initials="bc" lastIdx="1" clrIdx="1">
    <p:extLst>
      <p:ext uri="{19B8F6BF-5375-455C-9EA6-DF929625EA0E}">
        <p15:presenceInfo xmlns:p15="http://schemas.microsoft.com/office/powerpoint/2012/main" userId="ae90876a313e2b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2ECDD"/>
    <a:srgbClr val="656303"/>
    <a:srgbClr val="634103"/>
    <a:srgbClr val="635103"/>
    <a:srgbClr val="5B5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44" autoAdjust="0"/>
  </p:normalViewPr>
  <p:slideViewPr>
    <p:cSldViewPr snapToGrid="0">
      <p:cViewPr varScale="1">
        <p:scale>
          <a:sx n="64" d="100"/>
          <a:sy n="64" d="100"/>
        </p:scale>
        <p:origin x="74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D9909147-E1D1-4219-9639-67DEC13E7EA8}" type="datetimeFigureOut">
              <a:rPr lang="zh-CN" altLang="en-US" smtClean="0"/>
              <a:t>2023/9/24</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9E6F8B6-85EF-4025-A0F3-085353C98EA5}" type="slidenum">
              <a:rPr lang="zh-CN" altLang="en-US" smtClean="0"/>
              <a:t>‹#›</a:t>
            </a:fld>
            <a:endParaRPr lang="zh-CN" altLang="en-US"/>
          </a:p>
        </p:txBody>
      </p:sp>
    </p:spTree>
    <p:extLst>
      <p:ext uri="{BB962C8B-B14F-4D97-AF65-F5344CB8AC3E}">
        <p14:creationId xmlns:p14="http://schemas.microsoft.com/office/powerpoint/2010/main" val="307162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a:t>
            </a:fld>
            <a:endParaRPr lang="zh-CN" altLang="en-US"/>
          </a:p>
        </p:txBody>
      </p:sp>
    </p:spTree>
    <p:extLst>
      <p:ext uri="{BB962C8B-B14F-4D97-AF65-F5344CB8AC3E}">
        <p14:creationId xmlns:p14="http://schemas.microsoft.com/office/powerpoint/2010/main" val="4221359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10</a:t>
            </a:fld>
            <a:endParaRPr lang="zh-CN" altLang="en-US"/>
          </a:p>
        </p:txBody>
      </p:sp>
    </p:spTree>
    <p:extLst>
      <p:ext uri="{BB962C8B-B14F-4D97-AF65-F5344CB8AC3E}">
        <p14:creationId xmlns:p14="http://schemas.microsoft.com/office/powerpoint/2010/main" val="401337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11</a:t>
            </a:fld>
            <a:endParaRPr lang="zh-CN" altLang="en-US"/>
          </a:p>
        </p:txBody>
      </p:sp>
    </p:spTree>
    <p:extLst>
      <p:ext uri="{BB962C8B-B14F-4D97-AF65-F5344CB8AC3E}">
        <p14:creationId xmlns:p14="http://schemas.microsoft.com/office/powerpoint/2010/main" val="421363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12</a:t>
            </a:fld>
            <a:endParaRPr lang="zh-CN" altLang="en-US"/>
          </a:p>
        </p:txBody>
      </p:sp>
    </p:spTree>
    <p:extLst>
      <p:ext uri="{BB962C8B-B14F-4D97-AF65-F5344CB8AC3E}">
        <p14:creationId xmlns:p14="http://schemas.microsoft.com/office/powerpoint/2010/main" val="1075919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13</a:t>
            </a:fld>
            <a:endParaRPr lang="zh-CN" altLang="en-US"/>
          </a:p>
        </p:txBody>
      </p:sp>
    </p:spTree>
    <p:extLst>
      <p:ext uri="{BB962C8B-B14F-4D97-AF65-F5344CB8AC3E}">
        <p14:creationId xmlns:p14="http://schemas.microsoft.com/office/powerpoint/2010/main" val="1548119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14</a:t>
            </a:fld>
            <a:endParaRPr lang="zh-CN" altLang="en-US"/>
          </a:p>
        </p:txBody>
      </p:sp>
    </p:spTree>
    <p:extLst>
      <p:ext uri="{BB962C8B-B14F-4D97-AF65-F5344CB8AC3E}">
        <p14:creationId xmlns:p14="http://schemas.microsoft.com/office/powerpoint/2010/main" val="2138171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15</a:t>
            </a:fld>
            <a:endParaRPr lang="zh-CN" altLang="en-US"/>
          </a:p>
        </p:txBody>
      </p:sp>
    </p:spTree>
    <p:extLst>
      <p:ext uri="{BB962C8B-B14F-4D97-AF65-F5344CB8AC3E}">
        <p14:creationId xmlns:p14="http://schemas.microsoft.com/office/powerpoint/2010/main" val="1073420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16</a:t>
            </a:fld>
            <a:endParaRPr lang="zh-CN" altLang="en-US"/>
          </a:p>
        </p:txBody>
      </p:sp>
    </p:spTree>
    <p:extLst>
      <p:ext uri="{BB962C8B-B14F-4D97-AF65-F5344CB8AC3E}">
        <p14:creationId xmlns:p14="http://schemas.microsoft.com/office/powerpoint/2010/main" val="1858705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17</a:t>
            </a:fld>
            <a:endParaRPr lang="zh-CN" altLang="en-US"/>
          </a:p>
        </p:txBody>
      </p:sp>
    </p:spTree>
    <p:extLst>
      <p:ext uri="{BB962C8B-B14F-4D97-AF65-F5344CB8AC3E}">
        <p14:creationId xmlns:p14="http://schemas.microsoft.com/office/powerpoint/2010/main" val="235109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18</a:t>
            </a:fld>
            <a:endParaRPr lang="zh-CN" altLang="en-US"/>
          </a:p>
        </p:txBody>
      </p:sp>
    </p:spTree>
    <p:extLst>
      <p:ext uri="{BB962C8B-B14F-4D97-AF65-F5344CB8AC3E}">
        <p14:creationId xmlns:p14="http://schemas.microsoft.com/office/powerpoint/2010/main" val="3812776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19</a:t>
            </a:fld>
            <a:endParaRPr lang="zh-CN" altLang="en-US"/>
          </a:p>
        </p:txBody>
      </p:sp>
    </p:spTree>
    <p:extLst>
      <p:ext uri="{BB962C8B-B14F-4D97-AF65-F5344CB8AC3E}">
        <p14:creationId xmlns:p14="http://schemas.microsoft.com/office/powerpoint/2010/main" val="154786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a:t>
            </a:fld>
            <a:endParaRPr lang="zh-CN" altLang="en-US"/>
          </a:p>
        </p:txBody>
      </p:sp>
    </p:spTree>
    <p:extLst>
      <p:ext uri="{BB962C8B-B14F-4D97-AF65-F5344CB8AC3E}">
        <p14:creationId xmlns:p14="http://schemas.microsoft.com/office/powerpoint/2010/main" val="789496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20</a:t>
            </a:fld>
            <a:endParaRPr lang="zh-CN" altLang="en-US"/>
          </a:p>
        </p:txBody>
      </p:sp>
    </p:spTree>
    <p:extLst>
      <p:ext uri="{BB962C8B-B14F-4D97-AF65-F5344CB8AC3E}">
        <p14:creationId xmlns:p14="http://schemas.microsoft.com/office/powerpoint/2010/main" val="3686406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21</a:t>
            </a:fld>
            <a:endParaRPr lang="zh-CN" altLang="en-US"/>
          </a:p>
        </p:txBody>
      </p:sp>
    </p:spTree>
    <p:extLst>
      <p:ext uri="{BB962C8B-B14F-4D97-AF65-F5344CB8AC3E}">
        <p14:creationId xmlns:p14="http://schemas.microsoft.com/office/powerpoint/2010/main" val="330027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22</a:t>
            </a:fld>
            <a:endParaRPr lang="zh-CN" altLang="en-US"/>
          </a:p>
        </p:txBody>
      </p:sp>
    </p:spTree>
    <p:extLst>
      <p:ext uri="{BB962C8B-B14F-4D97-AF65-F5344CB8AC3E}">
        <p14:creationId xmlns:p14="http://schemas.microsoft.com/office/powerpoint/2010/main" val="1567927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23</a:t>
            </a:fld>
            <a:endParaRPr lang="zh-CN" altLang="en-US"/>
          </a:p>
        </p:txBody>
      </p:sp>
    </p:spTree>
    <p:extLst>
      <p:ext uri="{BB962C8B-B14F-4D97-AF65-F5344CB8AC3E}">
        <p14:creationId xmlns:p14="http://schemas.microsoft.com/office/powerpoint/2010/main" val="4601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24</a:t>
            </a:fld>
            <a:endParaRPr lang="zh-CN" altLang="en-US"/>
          </a:p>
        </p:txBody>
      </p:sp>
    </p:spTree>
    <p:extLst>
      <p:ext uri="{BB962C8B-B14F-4D97-AF65-F5344CB8AC3E}">
        <p14:creationId xmlns:p14="http://schemas.microsoft.com/office/powerpoint/2010/main" val="2846933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25</a:t>
            </a:fld>
            <a:endParaRPr lang="zh-CN" altLang="en-US"/>
          </a:p>
        </p:txBody>
      </p:sp>
    </p:spTree>
    <p:extLst>
      <p:ext uri="{BB962C8B-B14F-4D97-AF65-F5344CB8AC3E}">
        <p14:creationId xmlns:p14="http://schemas.microsoft.com/office/powerpoint/2010/main" val="1636046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26</a:t>
            </a:fld>
            <a:endParaRPr lang="zh-CN" altLang="en-US"/>
          </a:p>
        </p:txBody>
      </p:sp>
    </p:spTree>
    <p:extLst>
      <p:ext uri="{BB962C8B-B14F-4D97-AF65-F5344CB8AC3E}">
        <p14:creationId xmlns:p14="http://schemas.microsoft.com/office/powerpoint/2010/main" val="1906173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27</a:t>
            </a:fld>
            <a:endParaRPr lang="zh-CN" altLang="en-US"/>
          </a:p>
        </p:txBody>
      </p:sp>
    </p:spTree>
    <p:extLst>
      <p:ext uri="{BB962C8B-B14F-4D97-AF65-F5344CB8AC3E}">
        <p14:creationId xmlns:p14="http://schemas.microsoft.com/office/powerpoint/2010/main" val="585811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28</a:t>
            </a:fld>
            <a:endParaRPr lang="zh-CN" altLang="en-US"/>
          </a:p>
        </p:txBody>
      </p:sp>
    </p:spTree>
    <p:extLst>
      <p:ext uri="{BB962C8B-B14F-4D97-AF65-F5344CB8AC3E}">
        <p14:creationId xmlns:p14="http://schemas.microsoft.com/office/powerpoint/2010/main" val="2311720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29</a:t>
            </a:fld>
            <a:endParaRPr lang="zh-CN" altLang="en-US"/>
          </a:p>
        </p:txBody>
      </p:sp>
    </p:spTree>
    <p:extLst>
      <p:ext uri="{BB962C8B-B14F-4D97-AF65-F5344CB8AC3E}">
        <p14:creationId xmlns:p14="http://schemas.microsoft.com/office/powerpoint/2010/main" val="62551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3</a:t>
            </a:fld>
            <a:endParaRPr lang="zh-CN" altLang="en-US"/>
          </a:p>
        </p:txBody>
      </p:sp>
    </p:spTree>
    <p:extLst>
      <p:ext uri="{BB962C8B-B14F-4D97-AF65-F5344CB8AC3E}">
        <p14:creationId xmlns:p14="http://schemas.microsoft.com/office/powerpoint/2010/main" val="1817827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34</a:t>
            </a:fld>
            <a:endParaRPr lang="zh-CN" altLang="en-US"/>
          </a:p>
        </p:txBody>
      </p:sp>
    </p:spTree>
    <p:extLst>
      <p:ext uri="{BB962C8B-B14F-4D97-AF65-F5344CB8AC3E}">
        <p14:creationId xmlns:p14="http://schemas.microsoft.com/office/powerpoint/2010/main" val="389420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4</a:t>
            </a:fld>
            <a:endParaRPr lang="zh-CN" altLang="en-US"/>
          </a:p>
        </p:txBody>
      </p:sp>
    </p:spTree>
    <p:extLst>
      <p:ext uri="{BB962C8B-B14F-4D97-AF65-F5344CB8AC3E}">
        <p14:creationId xmlns:p14="http://schemas.microsoft.com/office/powerpoint/2010/main" val="1309420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5</a:t>
            </a:fld>
            <a:endParaRPr lang="zh-CN" altLang="en-US"/>
          </a:p>
        </p:txBody>
      </p:sp>
    </p:spTree>
    <p:extLst>
      <p:ext uri="{BB962C8B-B14F-4D97-AF65-F5344CB8AC3E}">
        <p14:creationId xmlns:p14="http://schemas.microsoft.com/office/powerpoint/2010/main" val="287217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6</a:t>
            </a:fld>
            <a:endParaRPr lang="zh-CN" altLang="en-US"/>
          </a:p>
        </p:txBody>
      </p:sp>
    </p:spTree>
    <p:extLst>
      <p:ext uri="{BB962C8B-B14F-4D97-AF65-F5344CB8AC3E}">
        <p14:creationId xmlns:p14="http://schemas.microsoft.com/office/powerpoint/2010/main" val="392213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7</a:t>
            </a:fld>
            <a:endParaRPr lang="zh-CN" altLang="en-US"/>
          </a:p>
        </p:txBody>
      </p:sp>
    </p:spTree>
    <p:extLst>
      <p:ext uri="{BB962C8B-B14F-4D97-AF65-F5344CB8AC3E}">
        <p14:creationId xmlns:p14="http://schemas.microsoft.com/office/powerpoint/2010/main" val="187705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8</a:t>
            </a:fld>
            <a:endParaRPr lang="zh-CN" altLang="en-US"/>
          </a:p>
        </p:txBody>
      </p:sp>
    </p:spTree>
    <p:extLst>
      <p:ext uri="{BB962C8B-B14F-4D97-AF65-F5344CB8AC3E}">
        <p14:creationId xmlns:p14="http://schemas.microsoft.com/office/powerpoint/2010/main" val="84671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a:xfrm>
            <a:off x="710407" y="4925407"/>
            <a:ext cx="5683250" cy="4029879"/>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7F1DB13D-2D32-450D-A950-091FB63D3B40}" type="slidenum">
              <a:rPr lang="zh-CN" altLang="en-US" smtClean="0"/>
              <a:t>9</a:t>
            </a:fld>
            <a:endParaRPr lang="zh-CN" altLang="en-US"/>
          </a:p>
        </p:txBody>
      </p:sp>
    </p:spTree>
    <p:extLst>
      <p:ext uri="{BB962C8B-B14F-4D97-AF65-F5344CB8AC3E}">
        <p14:creationId xmlns:p14="http://schemas.microsoft.com/office/powerpoint/2010/main" val="3186227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111" name="Picture 15">
            <a:extLst>
              <a:ext uri="{FF2B5EF4-FFF2-40B4-BE49-F238E27FC236}">
                <a16:creationId xmlns:a16="http://schemas.microsoft.com/office/drawing/2014/main" id="{2CD28407-73A9-46DC-BE61-5C7AC67AA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a:extLst>
              <a:ext uri="{FF2B5EF4-FFF2-40B4-BE49-F238E27FC236}">
                <a16:creationId xmlns:a16="http://schemas.microsoft.com/office/drawing/2014/main" id="{55734B9E-B239-452E-98C1-55B91B77EB62}"/>
              </a:ext>
            </a:extLst>
          </p:cNvPr>
          <p:cNvSpPr>
            <a:spLocks noGrp="1" noChangeArrowheads="1"/>
          </p:cNvSpPr>
          <p:nvPr>
            <p:ph type="ctrTitle"/>
          </p:nvPr>
        </p:nvSpPr>
        <p:spPr>
          <a:xfrm>
            <a:off x="1200151" y="1412876"/>
            <a:ext cx="10363200" cy="1470025"/>
          </a:xfrm>
        </p:spPr>
        <p:txBody>
          <a:bodyPr/>
          <a:lstStyle>
            <a:lvl1pPr algn="r">
              <a:defRPr sz="4800">
                <a:solidFill>
                  <a:schemeClr val="bg1"/>
                </a:solidFill>
              </a:defRPr>
            </a:lvl1pPr>
          </a:lstStyle>
          <a:p>
            <a:pPr lvl="0"/>
            <a:r>
              <a:rPr lang="zh-CN" altLang="en-US" noProof="0"/>
              <a:t>单击此处编辑母版标题样式</a:t>
            </a:r>
          </a:p>
        </p:txBody>
      </p:sp>
      <p:sp>
        <p:nvSpPr>
          <p:cNvPr id="4099" name="Rectangle 3">
            <a:extLst>
              <a:ext uri="{FF2B5EF4-FFF2-40B4-BE49-F238E27FC236}">
                <a16:creationId xmlns:a16="http://schemas.microsoft.com/office/drawing/2014/main" id="{A365B08E-7EC8-4CF1-8A57-EAE7E51CE223}"/>
              </a:ext>
            </a:extLst>
          </p:cNvPr>
          <p:cNvSpPr>
            <a:spLocks noGrp="1" noChangeArrowheads="1"/>
          </p:cNvSpPr>
          <p:nvPr>
            <p:ph type="subTitle" idx="1"/>
          </p:nvPr>
        </p:nvSpPr>
        <p:spPr>
          <a:xfrm>
            <a:off x="1828800" y="3213100"/>
            <a:ext cx="8534400" cy="1752600"/>
          </a:xfrm>
        </p:spPr>
        <p:txBody>
          <a:bodyPr/>
          <a:lstStyle>
            <a:lvl1pPr marL="0" indent="0" algn="ctr">
              <a:buFont typeface="Wingdings" panose="05000000000000000000" pitchFamily="2" charset="2"/>
              <a:buNone/>
              <a:defRPr>
                <a:solidFill>
                  <a:schemeClr val="bg1"/>
                </a:solidFill>
                <a:ea typeface="方正小标宋简体" pitchFamily="2" charset="-122"/>
              </a:defRPr>
            </a:lvl1pPr>
          </a:lstStyle>
          <a:p>
            <a:pPr lvl="0"/>
            <a:r>
              <a:rPr lang="zh-CN" altLang="en-US" noProof="0"/>
              <a:t>单击此处编辑母版副标题样式</a:t>
            </a:r>
          </a:p>
        </p:txBody>
      </p:sp>
      <p:sp>
        <p:nvSpPr>
          <p:cNvPr id="4100" name="Rectangle 4">
            <a:extLst>
              <a:ext uri="{FF2B5EF4-FFF2-40B4-BE49-F238E27FC236}">
                <a16:creationId xmlns:a16="http://schemas.microsoft.com/office/drawing/2014/main" id="{C3186046-6A80-4658-8446-B72524AC7BF0}"/>
              </a:ext>
            </a:extLst>
          </p:cNvPr>
          <p:cNvSpPr>
            <a:spLocks noGrp="1" noChangeArrowheads="1"/>
          </p:cNvSpPr>
          <p:nvPr>
            <p:ph type="dt" sz="half" idx="2"/>
          </p:nvPr>
        </p:nvSpPr>
        <p:spPr>
          <a:xfrm>
            <a:off x="609600" y="6245225"/>
            <a:ext cx="2844800" cy="476250"/>
          </a:xfrm>
        </p:spPr>
        <p:txBody>
          <a:bodyPr/>
          <a:lstStyle>
            <a:lvl1pPr>
              <a:defRPr/>
            </a:lvl1pPr>
          </a:lstStyle>
          <a:p>
            <a:fld id="{F27E4992-B9C7-47FD-9B99-5AF88A87C4C9}" type="datetime1">
              <a:rPr lang="zh-CN" altLang="en-US" smtClean="0"/>
              <a:t>2023/9/24</a:t>
            </a:fld>
            <a:endParaRPr lang="zh-CN" altLang="en-US"/>
          </a:p>
        </p:txBody>
      </p:sp>
      <p:sp>
        <p:nvSpPr>
          <p:cNvPr id="4101" name="Rectangle 5">
            <a:extLst>
              <a:ext uri="{FF2B5EF4-FFF2-40B4-BE49-F238E27FC236}">
                <a16:creationId xmlns:a16="http://schemas.microsoft.com/office/drawing/2014/main" id="{CEC155C7-5754-4C9A-BCBF-54531D68710C}"/>
              </a:ext>
            </a:extLst>
          </p:cNvPr>
          <p:cNvSpPr>
            <a:spLocks noGrp="1" noChangeArrowheads="1"/>
          </p:cNvSpPr>
          <p:nvPr>
            <p:ph type="ftr" sz="quarter" idx="3"/>
          </p:nvPr>
        </p:nvSpPr>
        <p:spPr>
          <a:xfrm>
            <a:off x="4165600" y="6245225"/>
            <a:ext cx="3860800" cy="476250"/>
          </a:xfrm>
        </p:spPr>
        <p:txBody>
          <a:bodyPr/>
          <a:lstStyle>
            <a:lvl1pPr>
              <a:defRPr/>
            </a:lvl1pPr>
          </a:lstStyle>
          <a:p>
            <a:endParaRPr lang="zh-CN" altLang="en-US"/>
          </a:p>
        </p:txBody>
      </p:sp>
      <p:sp>
        <p:nvSpPr>
          <p:cNvPr id="4106" name="Line 10">
            <a:extLst>
              <a:ext uri="{FF2B5EF4-FFF2-40B4-BE49-F238E27FC236}">
                <a16:creationId xmlns:a16="http://schemas.microsoft.com/office/drawing/2014/main" id="{EE7E5074-12F0-4747-B8D2-ACACB553C10E}"/>
              </a:ext>
            </a:extLst>
          </p:cNvPr>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800"/>
          </a:p>
        </p:txBody>
      </p:sp>
      <p:pic>
        <p:nvPicPr>
          <p:cNvPr id="4107" name="Picture 11">
            <a:extLst>
              <a:ext uri="{FF2B5EF4-FFF2-40B4-BE49-F238E27FC236}">
                <a16:creationId xmlns:a16="http://schemas.microsoft.com/office/drawing/2014/main" id="{A19304B6-AAA9-4CE4-AC1D-C684A2D0A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733" y="5745163"/>
            <a:ext cx="4292600" cy="40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131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37EE5-624F-4DBA-9FF2-52671243A39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F49555D-E1FF-466E-9610-BA85A1B1DB6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E3657B-147A-495A-B02D-CB60833AFEC9}"/>
              </a:ext>
            </a:extLst>
          </p:cNvPr>
          <p:cNvSpPr>
            <a:spLocks noGrp="1"/>
          </p:cNvSpPr>
          <p:nvPr>
            <p:ph type="dt" sz="half" idx="10"/>
          </p:nvPr>
        </p:nvSpPr>
        <p:spPr/>
        <p:txBody>
          <a:bodyPr/>
          <a:lstStyle>
            <a:lvl1pPr>
              <a:defRPr/>
            </a:lvl1pPr>
          </a:lstStyle>
          <a:p>
            <a:fld id="{E9B882B0-A8EA-4370-92CD-D1EBE08BA062}" type="datetime1">
              <a:rPr lang="zh-CN" altLang="en-US" smtClean="0"/>
              <a:t>2023/9/24</a:t>
            </a:fld>
            <a:endParaRPr lang="zh-CN" altLang="en-US"/>
          </a:p>
        </p:txBody>
      </p:sp>
      <p:sp>
        <p:nvSpPr>
          <p:cNvPr id="5" name="页脚占位符 4">
            <a:extLst>
              <a:ext uri="{FF2B5EF4-FFF2-40B4-BE49-F238E27FC236}">
                <a16:creationId xmlns:a16="http://schemas.microsoft.com/office/drawing/2014/main" id="{CBB8DBF1-AF74-4747-BD77-4A292BE096EB}"/>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376056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8FC0C3B-A128-44C3-B3A0-CBFB8C855018}"/>
              </a:ext>
            </a:extLst>
          </p:cNvPr>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479A4A6-1BDA-452C-A65C-6DE7595502C5}"/>
              </a:ext>
            </a:extLst>
          </p:cNvPr>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275AFE-A5EB-4145-95C7-48909652F206}"/>
              </a:ext>
            </a:extLst>
          </p:cNvPr>
          <p:cNvSpPr>
            <a:spLocks noGrp="1"/>
          </p:cNvSpPr>
          <p:nvPr>
            <p:ph type="dt" sz="half" idx="10"/>
          </p:nvPr>
        </p:nvSpPr>
        <p:spPr/>
        <p:txBody>
          <a:bodyPr/>
          <a:lstStyle>
            <a:lvl1pPr>
              <a:defRPr/>
            </a:lvl1pPr>
          </a:lstStyle>
          <a:p>
            <a:fld id="{7D04F63D-8D57-4D43-B8EA-5F794F54FA85}" type="datetime1">
              <a:rPr lang="zh-CN" altLang="en-US" smtClean="0"/>
              <a:t>2023/9/24</a:t>
            </a:fld>
            <a:endParaRPr lang="zh-CN" altLang="en-US"/>
          </a:p>
        </p:txBody>
      </p:sp>
      <p:sp>
        <p:nvSpPr>
          <p:cNvPr id="5" name="页脚占位符 4">
            <a:extLst>
              <a:ext uri="{FF2B5EF4-FFF2-40B4-BE49-F238E27FC236}">
                <a16:creationId xmlns:a16="http://schemas.microsoft.com/office/drawing/2014/main" id="{05D1A9DA-1325-4300-8EBB-D4E1FE651B14}"/>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47172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8517FD-57FA-4E48-988C-B8AAE7F154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8CB244-B7FD-452C-B3AA-2FA3154C487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B3AF2E1-4E73-4C52-B80E-FA6D846EA1BC}"/>
              </a:ext>
            </a:extLst>
          </p:cNvPr>
          <p:cNvSpPr>
            <a:spLocks noGrp="1"/>
          </p:cNvSpPr>
          <p:nvPr>
            <p:ph type="dt" sz="half" idx="10"/>
          </p:nvPr>
        </p:nvSpPr>
        <p:spPr/>
        <p:txBody>
          <a:bodyPr/>
          <a:lstStyle>
            <a:lvl1pPr>
              <a:defRPr/>
            </a:lvl1pPr>
          </a:lstStyle>
          <a:p>
            <a:fld id="{2C36695D-2422-4CF3-974E-615621A968B4}" type="datetime1">
              <a:rPr lang="zh-CN" altLang="en-US" smtClean="0"/>
              <a:t>2023/9/24</a:t>
            </a:fld>
            <a:endParaRPr lang="zh-CN" altLang="en-US"/>
          </a:p>
        </p:txBody>
      </p:sp>
      <p:sp>
        <p:nvSpPr>
          <p:cNvPr id="5" name="页脚占位符 4">
            <a:extLst>
              <a:ext uri="{FF2B5EF4-FFF2-40B4-BE49-F238E27FC236}">
                <a16:creationId xmlns:a16="http://schemas.microsoft.com/office/drawing/2014/main" id="{D9112F84-042B-4504-844F-3949468670B1}"/>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207944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1E54C7-7E07-4DFB-B4C9-3B0336B2F702}"/>
              </a:ext>
            </a:extLst>
          </p:cNvPr>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AB0C29D-85BD-41C9-ABCF-5AD2E85F90C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4BF038-28D5-4FE3-86D4-F6D4D848D9E6}"/>
              </a:ext>
            </a:extLst>
          </p:cNvPr>
          <p:cNvSpPr>
            <a:spLocks noGrp="1"/>
          </p:cNvSpPr>
          <p:nvPr>
            <p:ph type="dt" sz="half" idx="10"/>
          </p:nvPr>
        </p:nvSpPr>
        <p:spPr/>
        <p:txBody>
          <a:bodyPr/>
          <a:lstStyle>
            <a:lvl1pPr>
              <a:defRPr/>
            </a:lvl1pPr>
          </a:lstStyle>
          <a:p>
            <a:fld id="{169D0831-57D7-4A12-9C32-E1C7A524F8DC}" type="datetime1">
              <a:rPr lang="zh-CN" altLang="en-US" smtClean="0"/>
              <a:t>2023/9/24</a:t>
            </a:fld>
            <a:endParaRPr lang="zh-CN" altLang="en-US"/>
          </a:p>
        </p:txBody>
      </p:sp>
      <p:sp>
        <p:nvSpPr>
          <p:cNvPr id="5" name="页脚占位符 4">
            <a:extLst>
              <a:ext uri="{FF2B5EF4-FFF2-40B4-BE49-F238E27FC236}">
                <a16:creationId xmlns:a16="http://schemas.microsoft.com/office/drawing/2014/main" id="{04AACC79-F42E-4795-8478-C9174F530329}"/>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605556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A021FC-C313-408B-BF8F-2FC1CAA395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8E1938-7ADE-4BB4-AE13-194060FE1C96}"/>
              </a:ext>
            </a:extLst>
          </p:cNvPr>
          <p:cNvSpPr>
            <a:spLocks noGrp="1"/>
          </p:cNvSpPr>
          <p:nvPr>
            <p:ph sz="half" idx="1"/>
          </p:nvPr>
        </p:nvSpPr>
        <p:spPr>
          <a:xfrm>
            <a:off x="609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68824F7-105A-40B0-8B48-87311843CB6E}"/>
              </a:ext>
            </a:extLst>
          </p:cNvPr>
          <p:cNvSpPr>
            <a:spLocks noGrp="1"/>
          </p:cNvSpPr>
          <p:nvPr>
            <p:ph sz="half" idx="2"/>
          </p:nvPr>
        </p:nvSpPr>
        <p:spPr>
          <a:xfrm>
            <a:off x="6197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52557FF-D52D-4955-879C-0B034D2FD80B}"/>
              </a:ext>
            </a:extLst>
          </p:cNvPr>
          <p:cNvSpPr>
            <a:spLocks noGrp="1"/>
          </p:cNvSpPr>
          <p:nvPr>
            <p:ph type="dt" sz="half" idx="10"/>
          </p:nvPr>
        </p:nvSpPr>
        <p:spPr/>
        <p:txBody>
          <a:bodyPr/>
          <a:lstStyle>
            <a:lvl1pPr>
              <a:defRPr/>
            </a:lvl1pPr>
          </a:lstStyle>
          <a:p>
            <a:fld id="{4054625D-E58F-4BBA-A3D1-F12D3852926A}" type="datetime1">
              <a:rPr lang="zh-CN" altLang="en-US" smtClean="0"/>
              <a:t>2023/9/24</a:t>
            </a:fld>
            <a:endParaRPr lang="zh-CN" altLang="en-US"/>
          </a:p>
        </p:txBody>
      </p:sp>
      <p:sp>
        <p:nvSpPr>
          <p:cNvPr id="6" name="页脚占位符 5">
            <a:extLst>
              <a:ext uri="{FF2B5EF4-FFF2-40B4-BE49-F238E27FC236}">
                <a16:creationId xmlns:a16="http://schemas.microsoft.com/office/drawing/2014/main" id="{F13052E2-3E1C-445D-A5D1-709A5890560B}"/>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263679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8F210-DA80-44D3-BB02-215B5BC0A8D7}"/>
              </a:ext>
            </a:extLst>
          </p:cNvPr>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B27B6E-229E-45F8-834C-6E490BA6DEE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4F0D6E1-4A45-4DEC-9326-914B7B498508}"/>
              </a:ext>
            </a:extLst>
          </p:cNvPr>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0BC4E0-8848-429E-AF04-9BB9DE6B0FC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59DF784-DE23-4E17-BB3D-407B910C326A}"/>
              </a:ext>
            </a:extLst>
          </p:cNvPr>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4961D7-F510-4758-8565-23CC54C99C1A}"/>
              </a:ext>
            </a:extLst>
          </p:cNvPr>
          <p:cNvSpPr>
            <a:spLocks noGrp="1"/>
          </p:cNvSpPr>
          <p:nvPr>
            <p:ph type="dt" sz="half" idx="10"/>
          </p:nvPr>
        </p:nvSpPr>
        <p:spPr/>
        <p:txBody>
          <a:bodyPr/>
          <a:lstStyle>
            <a:lvl1pPr>
              <a:defRPr/>
            </a:lvl1pPr>
          </a:lstStyle>
          <a:p>
            <a:fld id="{529902F6-46EE-445E-B7F3-4F46C04ECCE6}" type="datetime1">
              <a:rPr lang="zh-CN" altLang="en-US" smtClean="0"/>
              <a:t>2023/9/24</a:t>
            </a:fld>
            <a:endParaRPr lang="zh-CN" altLang="en-US"/>
          </a:p>
        </p:txBody>
      </p:sp>
      <p:sp>
        <p:nvSpPr>
          <p:cNvPr id="8" name="页脚占位符 7">
            <a:extLst>
              <a:ext uri="{FF2B5EF4-FFF2-40B4-BE49-F238E27FC236}">
                <a16:creationId xmlns:a16="http://schemas.microsoft.com/office/drawing/2014/main" id="{309EFA8E-6B08-46D5-81E1-946B037CF927}"/>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314601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3A2A05-BF9E-4412-813D-D61EBAD370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87EB3DA-0E0D-44C6-A865-E57F47B14A20}"/>
              </a:ext>
            </a:extLst>
          </p:cNvPr>
          <p:cNvSpPr>
            <a:spLocks noGrp="1"/>
          </p:cNvSpPr>
          <p:nvPr>
            <p:ph type="dt" sz="half" idx="10"/>
          </p:nvPr>
        </p:nvSpPr>
        <p:spPr/>
        <p:txBody>
          <a:bodyPr/>
          <a:lstStyle>
            <a:lvl1pPr>
              <a:defRPr/>
            </a:lvl1pPr>
          </a:lstStyle>
          <a:p>
            <a:fld id="{0C52E578-EE7C-495E-8D56-D3D0DA935AC8}" type="datetime1">
              <a:rPr lang="zh-CN" altLang="en-US" smtClean="0"/>
              <a:t>2023/9/24</a:t>
            </a:fld>
            <a:endParaRPr lang="zh-CN" altLang="en-US"/>
          </a:p>
        </p:txBody>
      </p:sp>
      <p:sp>
        <p:nvSpPr>
          <p:cNvPr id="4" name="页脚占位符 3">
            <a:extLst>
              <a:ext uri="{FF2B5EF4-FFF2-40B4-BE49-F238E27FC236}">
                <a16:creationId xmlns:a16="http://schemas.microsoft.com/office/drawing/2014/main" id="{D4858611-D3DD-4BD7-B559-69B564B94C3A}"/>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98229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80F0310-A78B-4D1B-9DD4-48613F40E7AF}"/>
              </a:ext>
            </a:extLst>
          </p:cNvPr>
          <p:cNvSpPr>
            <a:spLocks noGrp="1"/>
          </p:cNvSpPr>
          <p:nvPr>
            <p:ph type="dt" sz="half" idx="10"/>
          </p:nvPr>
        </p:nvSpPr>
        <p:spPr/>
        <p:txBody>
          <a:bodyPr/>
          <a:lstStyle>
            <a:lvl1pPr>
              <a:defRPr/>
            </a:lvl1pPr>
          </a:lstStyle>
          <a:p>
            <a:fld id="{B6250A1A-813D-4419-8E36-7BACD7531BB6}" type="datetime1">
              <a:rPr lang="zh-CN" altLang="en-US" smtClean="0"/>
              <a:t>2023/9/24</a:t>
            </a:fld>
            <a:endParaRPr lang="zh-CN" altLang="en-US"/>
          </a:p>
        </p:txBody>
      </p:sp>
      <p:sp>
        <p:nvSpPr>
          <p:cNvPr id="3" name="页脚占位符 2">
            <a:extLst>
              <a:ext uri="{FF2B5EF4-FFF2-40B4-BE49-F238E27FC236}">
                <a16:creationId xmlns:a16="http://schemas.microsoft.com/office/drawing/2014/main" id="{2E19EE45-C2CB-48CA-A037-D4C61F154846}"/>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112762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80FDE-2A87-45C9-897B-8B58BA31CE27}"/>
              </a:ext>
            </a:extLst>
          </p:cNvPr>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6A1805-EDD3-439B-A66B-A8C5BF18212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5FCBC7-3D04-4166-8669-C609DB572DC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DE85F7C-E96D-405E-90C3-11E5E61CA4E8}"/>
              </a:ext>
            </a:extLst>
          </p:cNvPr>
          <p:cNvSpPr>
            <a:spLocks noGrp="1"/>
          </p:cNvSpPr>
          <p:nvPr>
            <p:ph type="dt" sz="half" idx="10"/>
          </p:nvPr>
        </p:nvSpPr>
        <p:spPr/>
        <p:txBody>
          <a:bodyPr/>
          <a:lstStyle>
            <a:lvl1pPr>
              <a:defRPr/>
            </a:lvl1pPr>
          </a:lstStyle>
          <a:p>
            <a:fld id="{65DF142E-2393-4EA4-98F8-86856283D6DC}" type="datetime1">
              <a:rPr lang="zh-CN" altLang="en-US" smtClean="0"/>
              <a:t>2023/9/24</a:t>
            </a:fld>
            <a:endParaRPr lang="zh-CN" altLang="en-US"/>
          </a:p>
        </p:txBody>
      </p:sp>
      <p:sp>
        <p:nvSpPr>
          <p:cNvPr id="6" name="页脚占位符 5">
            <a:extLst>
              <a:ext uri="{FF2B5EF4-FFF2-40B4-BE49-F238E27FC236}">
                <a16:creationId xmlns:a16="http://schemas.microsoft.com/office/drawing/2014/main" id="{39E5D1C6-F702-4661-8E91-86203490B651}"/>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215586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7BD4C0-16EF-4835-AF61-F31078E0A27D}"/>
              </a:ext>
            </a:extLst>
          </p:cNvPr>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21B6CF6-D69F-4B99-BEFE-7100791E211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09EB26D6-C5A7-43D2-84D7-6B7BEFE844E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E20DE2-0D12-4962-9A1F-614105AB4540}"/>
              </a:ext>
            </a:extLst>
          </p:cNvPr>
          <p:cNvSpPr>
            <a:spLocks noGrp="1"/>
          </p:cNvSpPr>
          <p:nvPr>
            <p:ph type="dt" sz="half" idx="10"/>
          </p:nvPr>
        </p:nvSpPr>
        <p:spPr/>
        <p:txBody>
          <a:bodyPr/>
          <a:lstStyle>
            <a:lvl1pPr>
              <a:defRPr/>
            </a:lvl1pPr>
          </a:lstStyle>
          <a:p>
            <a:fld id="{839C0998-E00B-4B09-AF99-C72574EA15EB}" type="datetime1">
              <a:rPr lang="zh-CN" altLang="en-US" smtClean="0"/>
              <a:t>2023/9/24</a:t>
            </a:fld>
            <a:endParaRPr lang="zh-CN" altLang="en-US"/>
          </a:p>
        </p:txBody>
      </p:sp>
      <p:sp>
        <p:nvSpPr>
          <p:cNvPr id="6" name="页脚占位符 5">
            <a:extLst>
              <a:ext uri="{FF2B5EF4-FFF2-40B4-BE49-F238E27FC236}">
                <a16:creationId xmlns:a16="http://schemas.microsoft.com/office/drawing/2014/main" id="{A91228D5-16B5-40F2-8997-A7C208C4E785}"/>
              </a:ext>
            </a:extLst>
          </p:cNvPr>
          <p:cNvSpPr>
            <a:spLocks noGrp="1"/>
          </p:cNvSpPr>
          <p:nvPr>
            <p:ph type="ftr" sz="quarter" idx="11"/>
          </p:nvPr>
        </p:nvSpPr>
        <p:spPr/>
        <p:txBody>
          <a:bodyPr/>
          <a:lstStyle>
            <a:lvl1pPr>
              <a:defRPr/>
            </a:lvl1pPr>
          </a:lstStyle>
          <a:p>
            <a:endParaRPr lang="zh-CN" altLang="en-US"/>
          </a:p>
        </p:txBody>
      </p:sp>
    </p:spTree>
    <p:extLst>
      <p:ext uri="{BB962C8B-B14F-4D97-AF65-F5344CB8AC3E}">
        <p14:creationId xmlns:p14="http://schemas.microsoft.com/office/powerpoint/2010/main" val="104506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BDA766-EF15-4054-9398-09FCBA9AFD75}"/>
              </a:ext>
            </a:extLst>
          </p:cNvPr>
          <p:cNvSpPr>
            <a:spLocks noGrp="1" noChangeArrowheads="1"/>
          </p:cNvSpPr>
          <p:nvPr>
            <p:ph type="title"/>
          </p:nvPr>
        </p:nvSpPr>
        <p:spPr bwMode="auto">
          <a:xfrm>
            <a:off x="814918" y="763589"/>
            <a:ext cx="1049443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0AE236D6-D54F-494E-B12D-7F180A6ED06B}"/>
              </a:ext>
            </a:extLst>
          </p:cNvPr>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a:extLst>
              <a:ext uri="{FF2B5EF4-FFF2-40B4-BE49-F238E27FC236}">
                <a16:creationId xmlns:a16="http://schemas.microsoft.com/office/drawing/2014/main" id="{16191AEE-94BC-4464-AB6E-4E88A2A168F8}"/>
              </a:ext>
            </a:extLst>
          </p:cNvPr>
          <p:cNvSpPr>
            <a:spLocks noGrp="1" noChangeArrowheads="1"/>
          </p:cNvSpPr>
          <p:nvPr>
            <p:ph type="dt" sz="half" idx="2"/>
          </p:nvPr>
        </p:nvSpPr>
        <p:spPr bwMode="auto">
          <a:xfrm>
            <a:off x="609600" y="6453189"/>
            <a:ext cx="28448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52F62536-A05B-4419-BE89-DE81BE3D26E7}" type="datetime1">
              <a:rPr lang="zh-CN" altLang="en-US" smtClean="0"/>
              <a:t>2023/9/24</a:t>
            </a:fld>
            <a:endParaRPr lang="zh-CN" altLang="en-US"/>
          </a:p>
        </p:txBody>
      </p:sp>
      <p:sp>
        <p:nvSpPr>
          <p:cNvPr id="1029" name="Rectangle 5">
            <a:extLst>
              <a:ext uri="{FF2B5EF4-FFF2-40B4-BE49-F238E27FC236}">
                <a16:creationId xmlns:a16="http://schemas.microsoft.com/office/drawing/2014/main" id="{A452FA6B-272F-4660-96E0-67820D10FC4C}"/>
              </a:ext>
            </a:extLst>
          </p:cNvPr>
          <p:cNvSpPr>
            <a:spLocks noGrp="1" noChangeArrowheads="1"/>
          </p:cNvSpPr>
          <p:nvPr>
            <p:ph type="ftr" sz="quarter" idx="3"/>
          </p:nvPr>
        </p:nvSpPr>
        <p:spPr bwMode="auto">
          <a:xfrm>
            <a:off x="7706784" y="6453189"/>
            <a:ext cx="38608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zh-CN" altLang="en-US"/>
          </a:p>
        </p:txBody>
      </p:sp>
      <p:sp>
        <p:nvSpPr>
          <p:cNvPr id="1036" name="Line 12">
            <a:extLst>
              <a:ext uri="{FF2B5EF4-FFF2-40B4-BE49-F238E27FC236}">
                <a16:creationId xmlns:a16="http://schemas.microsoft.com/office/drawing/2014/main" id="{D67A6E24-6C12-4D3A-8D60-296635E3E1D5}"/>
              </a:ext>
            </a:extLst>
          </p:cNvPr>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800"/>
          </a:p>
        </p:txBody>
      </p:sp>
      <p:pic>
        <p:nvPicPr>
          <p:cNvPr id="1038" name="Picture 14">
            <a:extLst>
              <a:ext uri="{FF2B5EF4-FFF2-40B4-BE49-F238E27FC236}">
                <a16:creationId xmlns:a16="http://schemas.microsoft.com/office/drawing/2014/main" id="{57217E50-35F6-4FA0-9633-0928F0DF7D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051" y="415926"/>
            <a:ext cx="3968749" cy="373063"/>
          </a:xfrm>
          <a:prstGeom prst="rect">
            <a:avLst/>
          </a:prstGeom>
          <a:noFill/>
          <a:extLst>
            <a:ext uri="{909E8E84-426E-40DD-AFC4-6F175D3DCCD1}">
              <a14:hiddenFill xmlns:a14="http://schemas.microsoft.com/office/drawing/2010/main">
                <a:solidFill>
                  <a:srgbClr val="FFFFFF"/>
                </a:solidFill>
              </a14:hiddenFill>
            </a:ext>
          </a:extLst>
        </p:spPr>
      </p:pic>
      <p:sp>
        <p:nvSpPr>
          <p:cNvPr id="1039" name="Line 15">
            <a:extLst>
              <a:ext uri="{FF2B5EF4-FFF2-40B4-BE49-F238E27FC236}">
                <a16:creationId xmlns:a16="http://schemas.microsoft.com/office/drawing/2014/main" id="{1B346433-4EC6-4110-8F0D-196310C24E35}"/>
              </a:ext>
            </a:extLst>
          </p:cNvPr>
          <p:cNvSpPr>
            <a:spLocks noChangeShapeType="1"/>
          </p:cNvSpPr>
          <p:nvPr/>
        </p:nvSpPr>
        <p:spPr bwMode="auto">
          <a:xfrm>
            <a:off x="719667" y="6381750"/>
            <a:ext cx="10752667" cy="0"/>
          </a:xfrm>
          <a:prstGeom prst="line">
            <a:avLst/>
          </a:prstGeom>
          <a:noFill/>
          <a:ln w="28575">
            <a:solidFill>
              <a:srgbClr val="00508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800"/>
          </a:p>
        </p:txBody>
      </p:sp>
    </p:spTree>
    <p:extLst>
      <p:ext uri="{BB962C8B-B14F-4D97-AF65-F5344CB8AC3E}">
        <p14:creationId xmlns:p14="http://schemas.microsoft.com/office/powerpoint/2010/main" val="1385124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sz="3200" kern="1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2pPr>
      <a:lvl3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3pPr>
      <a:lvl4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4pPr>
      <a:lvl5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5pPr>
      <a:lvl6pPr marL="4572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6pPr>
      <a:lvl7pPr marL="9144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7pPr>
      <a:lvl8pPr marL="13716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8pPr>
      <a:lvl9pPr marL="18288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9pPr>
    </p:titleStyle>
    <p:bodyStyle>
      <a:lvl1pPr marL="342900" indent="-342900" algn="l" rtl="0" eaLnBrk="1" fontAlgn="base" hangingPunct="1">
        <a:spcBef>
          <a:spcPct val="20000"/>
        </a:spcBef>
        <a:spcAft>
          <a:spcPct val="0"/>
        </a:spcAft>
        <a:buClr>
          <a:srgbClr val="CC0000"/>
        </a:buClr>
        <a:buSzPct val="120000"/>
        <a:buFont typeface="Wingdings" panose="05000000000000000000" pitchFamily="2" charset="2"/>
        <a:buChar char="F"/>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33CC33"/>
        </a:buClr>
        <a:buFont typeface="Wingdings" panose="05000000000000000000" pitchFamily="2" charset="2"/>
        <a:buChar char="Ø"/>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2"/>
        </a:buClr>
        <a:buFont typeface="Wingdings" panose="05000000000000000000" pitchFamily="2" charset="2"/>
        <a:buChar char="l"/>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SzPct val="90000"/>
        <a:buFont typeface="Wingdings" panose="05000000000000000000" pitchFamily="2" charset="2"/>
        <a:buChar char="p"/>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SzPct val="80000"/>
        <a:buFont typeface="Wingdings" panose="05000000000000000000" pitchFamily="2" charset="2"/>
        <a:buChar char="u"/>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8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0.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62.png"/><Relationship Id="rId4" Type="http://schemas.openxmlformats.org/officeDocument/2006/relationships/image" Target="../media/image54.jpe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3.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1.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5.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0.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25167EA7-FE45-4005-8F57-BF30888C8AC3}"/>
              </a:ext>
            </a:extLst>
          </p:cNvPr>
          <p:cNvSpPr txBox="1">
            <a:spLocks/>
          </p:cNvSpPr>
          <p:nvPr/>
        </p:nvSpPr>
        <p:spPr bwMode="auto">
          <a:xfrm>
            <a:off x="850259" y="1828120"/>
            <a:ext cx="10491482" cy="134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90000"/>
              </a:lnSpc>
            </a:pPr>
            <a:endParaRPr lang="en-US" altLang="zh-CN" sz="4800" dirty="0">
              <a:latin typeface="Times New Roman" panose="02020603050405020304" pitchFamily="18" charset="0"/>
              <a:cs typeface="Times New Roman" panose="02020603050405020304" pitchFamily="18" charset="0"/>
            </a:endParaRPr>
          </a:p>
          <a:p>
            <a:pPr algn="ctr">
              <a:lnSpc>
                <a:spcPct val="90000"/>
              </a:lnSpc>
            </a:pPr>
            <a:r>
              <a:rPr lang="en-US" altLang="zh-CN" sz="4400" dirty="0">
                <a:latin typeface="Times New Roman" panose="02020603050405020304" pitchFamily="18" charset="0"/>
                <a:cs typeface="Times New Roman" panose="02020603050405020304" pitchFamily="18" charset="0"/>
              </a:rPr>
              <a:t>Study of hybrid stars and quark stars with the NJL model</a:t>
            </a:r>
          </a:p>
        </p:txBody>
      </p:sp>
      <p:sp>
        <p:nvSpPr>
          <p:cNvPr id="11" name="文本框 10">
            <a:extLst>
              <a:ext uri="{FF2B5EF4-FFF2-40B4-BE49-F238E27FC236}">
                <a16:creationId xmlns:a16="http://schemas.microsoft.com/office/drawing/2014/main" id="{F67EF237-C088-4564-AC2B-C19C38CAC108}"/>
              </a:ext>
            </a:extLst>
          </p:cNvPr>
          <p:cNvSpPr txBox="1"/>
          <p:nvPr/>
        </p:nvSpPr>
        <p:spPr>
          <a:xfrm>
            <a:off x="1984940" y="3559565"/>
            <a:ext cx="8290813" cy="1603068"/>
          </a:xfrm>
          <a:prstGeom prst="rect">
            <a:avLst/>
          </a:prstGeom>
          <a:noFill/>
        </p:spPr>
        <p:txBody>
          <a:bodyPr wrap="square" rtlCol="0">
            <a:spAutoFit/>
          </a:bodyPr>
          <a:lstStyle/>
          <a:p>
            <a:pPr algn="ctr"/>
            <a:r>
              <a:rPr lang="en-US" altLang="zh-CN" sz="2800" dirty="0">
                <a:latin typeface="华文楷体" panose="02010600040101010101" pitchFamily="2" charset="-122"/>
                <a:ea typeface="华文楷体" panose="02010600040101010101" pitchFamily="2" charset="-122"/>
              </a:rPr>
              <a:t>Speaker</a:t>
            </a:r>
            <a:r>
              <a:rPr lang="zh-CN" altLang="en-US" sz="2800" dirty="0">
                <a:latin typeface="华文楷体" panose="02010600040101010101" pitchFamily="2" charset="-122"/>
                <a:ea typeface="华文楷体" panose="02010600040101010101" pitchFamily="2" charset="-122"/>
              </a:rPr>
              <a:t>：</a:t>
            </a:r>
            <a:r>
              <a:rPr lang="en-US" altLang="zh-CN" sz="2400" dirty="0">
                <a:latin typeface="华文楷体" panose="02010600040101010101" pitchFamily="2" charset="-122"/>
                <a:ea typeface="华文楷体" panose="02010600040101010101" pitchFamily="2" charset="-122"/>
              </a:rPr>
              <a:t>Cheng-Ming Li (</a:t>
            </a:r>
            <a:r>
              <a:rPr lang="zh-CN" altLang="en-US" sz="2400" dirty="0">
                <a:latin typeface="华文楷体" panose="02010600040101010101" pitchFamily="2" charset="-122"/>
                <a:ea typeface="华文楷体" panose="02010600040101010101" pitchFamily="2" charset="-122"/>
              </a:rPr>
              <a:t>李程明</a:t>
            </a:r>
            <a:r>
              <a:rPr lang="en-US" altLang="zh-CN" sz="2400" dirty="0">
                <a:latin typeface="华文楷体" panose="02010600040101010101" pitchFamily="2" charset="-122"/>
                <a:ea typeface="华文楷体" panose="02010600040101010101" pitchFamily="2" charset="-122"/>
              </a:rPr>
              <a:t>)</a:t>
            </a:r>
          </a:p>
          <a:p>
            <a:pPr algn="ctr"/>
            <a:endParaRPr lang="en-US" altLang="zh-CN" sz="1400" dirty="0">
              <a:latin typeface="华文楷体" panose="02010600040101010101" pitchFamily="2" charset="-122"/>
              <a:ea typeface="华文楷体" panose="02010600040101010101" pitchFamily="2" charset="-122"/>
            </a:endParaRPr>
          </a:p>
          <a:p>
            <a:pPr algn="ctr">
              <a:lnSpc>
                <a:spcPct val="110000"/>
              </a:lnSpc>
            </a:pPr>
            <a:r>
              <a:rPr lang="en-US" altLang="zh-CN" sz="2800" dirty="0">
                <a:latin typeface="华文楷体" panose="02010600040101010101" pitchFamily="2" charset="-122"/>
                <a:ea typeface="华文楷体" panose="02010600040101010101" pitchFamily="2" charset="-122"/>
              </a:rPr>
              <a:t>Collaborators</a:t>
            </a:r>
            <a:r>
              <a:rPr lang="zh-CN" altLang="en-US" sz="2800" dirty="0">
                <a:latin typeface="华文楷体" panose="02010600040101010101" pitchFamily="2" charset="-122"/>
                <a:ea typeface="华文楷体" panose="02010600040101010101" pitchFamily="2" charset="-122"/>
              </a:rPr>
              <a:t>：</a:t>
            </a:r>
            <a:r>
              <a:rPr lang="en-US" altLang="zh-CN" sz="2400" dirty="0">
                <a:latin typeface="华文楷体" panose="02010600040101010101" pitchFamily="2" charset="-122"/>
                <a:ea typeface="华文楷体" panose="02010600040101010101" pitchFamily="2" charset="-122"/>
              </a:rPr>
              <a:t>Yan </a:t>
            </a:r>
            <a:r>
              <a:rPr lang="en-US" altLang="zh-CN" sz="2400" dirty="0" err="1">
                <a:latin typeface="华文楷体" panose="02010600040101010101" pitchFamily="2" charset="-122"/>
                <a:ea typeface="华文楷体" panose="02010600040101010101" pitchFamily="2" charset="-122"/>
              </a:rPr>
              <a:t>Yan</a:t>
            </a:r>
            <a:r>
              <a:rPr lang="en-US" altLang="zh-CN" sz="2400" dirty="0">
                <a:latin typeface="华文楷体" panose="02010600040101010101" pitchFamily="2" charset="-122"/>
                <a:ea typeface="华文楷体" panose="02010600040101010101" pitchFamily="2" charset="-122"/>
              </a:rPr>
              <a:t> (</a:t>
            </a:r>
            <a:r>
              <a:rPr lang="zh-CN" altLang="en-US" sz="2400" dirty="0">
                <a:latin typeface="华文楷体" panose="02010600040101010101" pitchFamily="2" charset="-122"/>
                <a:ea typeface="华文楷体" panose="02010600040101010101" pitchFamily="2" charset="-122"/>
              </a:rPr>
              <a:t>严妍</a:t>
            </a:r>
            <a:r>
              <a:rPr lang="en-US" altLang="zh-CN" sz="2400" dirty="0">
                <a:latin typeface="华文楷体" panose="02010600040101010101" pitchFamily="2" charset="-122"/>
                <a:ea typeface="华文楷体" panose="02010600040101010101" pitchFamily="2" charset="-122"/>
              </a:rPr>
              <a:t>), Yong-Feng Huang (</a:t>
            </a:r>
            <a:r>
              <a:rPr lang="zh-CN" altLang="en-US" sz="2400" dirty="0">
                <a:latin typeface="华文楷体" panose="02010600040101010101" pitchFamily="2" charset="-122"/>
                <a:ea typeface="华文楷体" panose="02010600040101010101" pitchFamily="2" charset="-122"/>
              </a:rPr>
              <a:t>黄永锋</a:t>
            </a:r>
            <a:r>
              <a:rPr lang="en-US" altLang="zh-CN"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 </a:t>
            </a:r>
            <a:r>
              <a:rPr lang="en-US" altLang="zh-CN" sz="2400" dirty="0">
                <a:solidFill>
                  <a:schemeClr val="tx1">
                    <a:lumMod val="50000"/>
                    <a:lumOff val="50000"/>
                  </a:schemeClr>
                </a:solidFill>
                <a:latin typeface="华文楷体" panose="02010600040101010101" pitchFamily="2" charset="-122"/>
                <a:ea typeface="华文楷体" panose="02010600040101010101" pitchFamily="2" charset="-122"/>
              </a:rPr>
              <a:t>Hong-Shi </a:t>
            </a:r>
            <a:r>
              <a:rPr lang="en-US" altLang="zh-CN" sz="2400" dirty="0" err="1">
                <a:solidFill>
                  <a:schemeClr val="tx1">
                    <a:lumMod val="50000"/>
                    <a:lumOff val="50000"/>
                  </a:schemeClr>
                </a:solidFill>
                <a:latin typeface="华文楷体" panose="02010600040101010101" pitchFamily="2" charset="-122"/>
                <a:ea typeface="华文楷体" panose="02010600040101010101" pitchFamily="2" charset="-122"/>
              </a:rPr>
              <a:t>Zong</a:t>
            </a:r>
            <a:r>
              <a:rPr lang="en-US" altLang="zh-CN" sz="2400" dirty="0">
                <a:solidFill>
                  <a:schemeClr val="tx1">
                    <a:lumMod val="50000"/>
                    <a:lumOff val="50000"/>
                  </a:schemeClr>
                </a:solidFill>
                <a:latin typeface="华文楷体" panose="02010600040101010101" pitchFamily="2" charset="-122"/>
                <a:ea typeface="华文楷体" panose="02010600040101010101" pitchFamily="2" charset="-122"/>
              </a:rPr>
              <a:t> (</a:t>
            </a:r>
            <a:r>
              <a:rPr lang="zh-CN" altLang="en-US" sz="2400" dirty="0">
                <a:solidFill>
                  <a:schemeClr val="tx1">
                    <a:lumMod val="50000"/>
                    <a:lumOff val="50000"/>
                  </a:schemeClr>
                </a:solidFill>
                <a:latin typeface="华文楷体" panose="02010600040101010101" pitchFamily="2" charset="-122"/>
                <a:ea typeface="华文楷体" panose="02010600040101010101" pitchFamily="2" charset="-122"/>
              </a:rPr>
              <a:t>宗红石</a:t>
            </a:r>
            <a:r>
              <a:rPr lang="en-US" altLang="zh-CN" sz="2400" dirty="0">
                <a:solidFill>
                  <a:schemeClr val="tx1">
                    <a:lumMod val="50000"/>
                    <a:lumOff val="50000"/>
                  </a:schemeClr>
                </a:solidFill>
                <a:latin typeface="华文楷体" panose="02010600040101010101" pitchFamily="2" charset="-122"/>
                <a:ea typeface="华文楷体" panose="02010600040101010101" pitchFamily="2" charset="-122"/>
              </a:rPr>
              <a:t>)</a:t>
            </a:r>
            <a:r>
              <a:rPr lang="en-US" altLang="zh-CN" sz="2400" dirty="0">
                <a:latin typeface="华文楷体" panose="02010600040101010101" pitchFamily="2" charset="-122"/>
                <a:ea typeface="华文楷体" panose="02010600040101010101" pitchFamily="2" charset="-122"/>
              </a:rPr>
              <a:t>,</a:t>
            </a:r>
            <a:r>
              <a:rPr lang="en-US" altLang="zh-CN" sz="2400" dirty="0">
                <a:solidFill>
                  <a:schemeClr val="tx1">
                    <a:lumMod val="50000"/>
                    <a:lumOff val="50000"/>
                  </a:schemeClr>
                </a:solidFill>
                <a:latin typeface="华文楷体" panose="02010600040101010101" pitchFamily="2" charset="-122"/>
                <a:ea typeface="华文楷体" panose="02010600040101010101" pitchFamily="2" charset="-122"/>
              </a:rPr>
              <a:t>  </a:t>
            </a:r>
            <a:r>
              <a:rPr lang="en-US" altLang="zh-CN" sz="2400" dirty="0">
                <a:latin typeface="华文楷体" panose="02010600040101010101" pitchFamily="2" charset="-122"/>
                <a:ea typeface="华文楷体" panose="02010600040101010101" pitchFamily="2" charset="-122"/>
              </a:rPr>
              <a:t>and et al.</a:t>
            </a:r>
          </a:p>
        </p:txBody>
      </p:sp>
      <p:grpSp>
        <p:nvGrpSpPr>
          <p:cNvPr id="23" name="组合 22">
            <a:extLst>
              <a:ext uri="{FF2B5EF4-FFF2-40B4-BE49-F238E27FC236}">
                <a16:creationId xmlns:a16="http://schemas.microsoft.com/office/drawing/2014/main" id="{B69C6E64-7FBA-2AF9-BFC8-2CC3DA7DA1F4}"/>
              </a:ext>
            </a:extLst>
          </p:cNvPr>
          <p:cNvGrpSpPr/>
          <p:nvPr/>
        </p:nvGrpSpPr>
        <p:grpSpPr>
          <a:xfrm>
            <a:off x="280555" y="744164"/>
            <a:ext cx="11601450" cy="5596495"/>
            <a:chOff x="280555" y="744164"/>
            <a:chExt cx="11601450" cy="5596495"/>
          </a:xfrm>
        </p:grpSpPr>
        <p:cxnSp>
          <p:nvCxnSpPr>
            <p:cNvPr id="14" name="直接连接符 13">
              <a:extLst>
                <a:ext uri="{FF2B5EF4-FFF2-40B4-BE49-F238E27FC236}">
                  <a16:creationId xmlns:a16="http://schemas.microsoft.com/office/drawing/2014/main" id="{75375DA6-26A0-3093-B3F3-C287F59978F7}"/>
                </a:ext>
              </a:extLst>
            </p:cNvPr>
            <p:cNvCxnSpPr>
              <a:cxnSpLocks/>
            </p:cNvCxnSpPr>
            <p:nvPr/>
          </p:nvCxnSpPr>
          <p:spPr>
            <a:xfrm>
              <a:off x="2286887" y="744164"/>
              <a:ext cx="9595118" cy="3660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131E0F5-F32C-5109-A285-DAE41BF162D3}"/>
                </a:ext>
              </a:extLst>
            </p:cNvPr>
            <p:cNvCxnSpPr>
              <a:cxnSpLocks/>
            </p:cNvCxnSpPr>
            <p:nvPr/>
          </p:nvCxnSpPr>
          <p:spPr>
            <a:xfrm flipV="1">
              <a:off x="280555" y="744164"/>
              <a:ext cx="304800"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772ADC5-7348-D9E7-5200-2D51D8376BC4}"/>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grpSp>
      <p:sp>
        <p:nvSpPr>
          <p:cNvPr id="22" name="文本框 21">
            <a:extLst>
              <a:ext uri="{FF2B5EF4-FFF2-40B4-BE49-F238E27FC236}">
                <a16:creationId xmlns:a16="http://schemas.microsoft.com/office/drawing/2014/main" id="{53140522-C812-099A-2DB3-FBBE64A522A6}"/>
              </a:ext>
            </a:extLst>
          </p:cNvPr>
          <p:cNvSpPr txBox="1"/>
          <p:nvPr/>
        </p:nvSpPr>
        <p:spPr>
          <a:xfrm>
            <a:off x="1491521" y="5561488"/>
            <a:ext cx="9512941" cy="369332"/>
          </a:xfrm>
          <a:prstGeom prst="rect">
            <a:avLst/>
          </a:prstGeom>
          <a:noFill/>
        </p:spPr>
        <p:txBody>
          <a:bodyPr wrap="square">
            <a:spAutoFit/>
          </a:bodyPr>
          <a:lstStyle/>
          <a:p>
            <a:r>
              <a:rPr lang="en-US" altLang="zh-CN" i="1" dirty="0">
                <a:solidFill>
                  <a:schemeClr val="accent2">
                    <a:lumMod val="75000"/>
                  </a:schemeClr>
                </a:solidFill>
                <a:latin typeface="Times New Roman" panose="02020603050405020304" pitchFamily="18" charset="0"/>
              </a:rPr>
              <a:t>Phys. Rev. D</a:t>
            </a:r>
            <a:r>
              <a:rPr lang="en-US" altLang="zh-CN" dirty="0">
                <a:solidFill>
                  <a:schemeClr val="accent2">
                    <a:lumMod val="75000"/>
                  </a:schemeClr>
                </a:solidFill>
                <a:latin typeface="Times New Roman" panose="02020603050405020304" pitchFamily="18" charset="0"/>
              </a:rPr>
              <a:t> </a:t>
            </a:r>
            <a:r>
              <a:rPr lang="en-US" altLang="zh-CN" b="1" dirty="0">
                <a:solidFill>
                  <a:schemeClr val="accent2">
                    <a:lumMod val="75000"/>
                  </a:schemeClr>
                </a:solidFill>
                <a:latin typeface="Times New Roman" panose="02020603050405020304" pitchFamily="18" charset="0"/>
              </a:rPr>
              <a:t>98</a:t>
            </a:r>
            <a:r>
              <a:rPr lang="en-US" altLang="zh-CN" dirty="0">
                <a:solidFill>
                  <a:schemeClr val="accent2">
                    <a:lumMod val="75000"/>
                  </a:schemeClr>
                </a:solidFill>
                <a:latin typeface="Times New Roman" panose="02020603050405020304" pitchFamily="18" charset="0"/>
              </a:rPr>
              <a:t>, 083013 (2018)</a:t>
            </a:r>
            <a:r>
              <a:rPr lang="en-US" altLang="zh-CN" i="0" u="none" strike="noStrike" baseline="0" dirty="0">
                <a:solidFill>
                  <a:schemeClr val="accent2">
                    <a:lumMod val="75000"/>
                  </a:schemeClr>
                </a:solidFill>
                <a:latin typeface="Times New Roman" panose="02020603050405020304" pitchFamily="18" charset="0"/>
              </a:rPr>
              <a:t>, </a:t>
            </a:r>
            <a:r>
              <a:rPr lang="en-US" altLang="zh-CN" i="1" dirty="0">
                <a:solidFill>
                  <a:schemeClr val="accent2">
                    <a:lumMod val="75000"/>
                  </a:schemeClr>
                </a:solidFill>
                <a:latin typeface="Times New Roman" panose="02020603050405020304" pitchFamily="18" charset="0"/>
              </a:rPr>
              <a:t>Phys. Rev. D</a:t>
            </a:r>
            <a:r>
              <a:rPr lang="en-US" altLang="zh-CN" dirty="0">
                <a:solidFill>
                  <a:schemeClr val="accent2">
                    <a:lumMod val="75000"/>
                  </a:schemeClr>
                </a:solidFill>
                <a:latin typeface="Times New Roman" panose="02020603050405020304" pitchFamily="18" charset="0"/>
              </a:rPr>
              <a:t> </a:t>
            </a:r>
            <a:r>
              <a:rPr lang="en-US" altLang="zh-CN" b="1" dirty="0">
                <a:solidFill>
                  <a:schemeClr val="accent2">
                    <a:lumMod val="75000"/>
                  </a:schemeClr>
                </a:solidFill>
                <a:latin typeface="Times New Roman" panose="02020603050405020304" pitchFamily="18" charset="0"/>
              </a:rPr>
              <a:t>101</a:t>
            </a:r>
            <a:r>
              <a:rPr lang="en-US" altLang="zh-CN" dirty="0">
                <a:solidFill>
                  <a:schemeClr val="accent2">
                    <a:lumMod val="75000"/>
                  </a:schemeClr>
                </a:solidFill>
                <a:latin typeface="Times New Roman" panose="02020603050405020304" pitchFamily="18" charset="0"/>
              </a:rPr>
              <a:t>, 063023 (2020), </a:t>
            </a:r>
            <a:r>
              <a:rPr lang="en-US" altLang="zh-CN" i="1" dirty="0">
                <a:solidFill>
                  <a:schemeClr val="accent2">
                    <a:lumMod val="75000"/>
                  </a:schemeClr>
                </a:solidFill>
                <a:latin typeface="Times New Roman" panose="02020603050405020304" pitchFamily="18" charset="0"/>
              </a:rPr>
              <a:t>Phys. Rev. D</a:t>
            </a:r>
            <a:r>
              <a:rPr lang="en-US" altLang="zh-CN" dirty="0">
                <a:solidFill>
                  <a:schemeClr val="accent2">
                    <a:lumMod val="75000"/>
                  </a:schemeClr>
                </a:solidFill>
                <a:latin typeface="Times New Roman" panose="02020603050405020304" pitchFamily="18" charset="0"/>
              </a:rPr>
              <a:t> </a:t>
            </a:r>
            <a:r>
              <a:rPr lang="en-US" altLang="zh-CN" b="1" dirty="0">
                <a:solidFill>
                  <a:schemeClr val="accent2">
                    <a:lumMod val="75000"/>
                  </a:schemeClr>
                </a:solidFill>
                <a:latin typeface="Times New Roman" panose="02020603050405020304" pitchFamily="18" charset="0"/>
              </a:rPr>
              <a:t>106</a:t>
            </a:r>
            <a:r>
              <a:rPr lang="en-US" altLang="zh-CN" dirty="0">
                <a:solidFill>
                  <a:schemeClr val="accent2">
                    <a:lumMod val="75000"/>
                  </a:schemeClr>
                </a:solidFill>
                <a:latin typeface="Times New Roman" panose="02020603050405020304" pitchFamily="18" charset="0"/>
              </a:rPr>
              <a:t>. 116009 (2022).</a:t>
            </a:r>
            <a:endParaRPr lang="zh-CN" altLang="en-US" dirty="0">
              <a:solidFill>
                <a:schemeClr val="accent2">
                  <a:lumMod val="75000"/>
                </a:schemeClr>
              </a:solidFill>
              <a:latin typeface="Times New Roman" panose="02020603050405020304" pitchFamily="18" charset="0"/>
            </a:endParaRPr>
          </a:p>
        </p:txBody>
      </p:sp>
      <p:sp>
        <p:nvSpPr>
          <p:cNvPr id="7" name="矩形 6">
            <a:extLst>
              <a:ext uri="{FF2B5EF4-FFF2-40B4-BE49-F238E27FC236}">
                <a16:creationId xmlns:a16="http://schemas.microsoft.com/office/drawing/2014/main" id="{D2848721-7632-9985-91F7-F00ADED72197}"/>
              </a:ext>
            </a:extLst>
          </p:cNvPr>
          <p:cNvSpPr/>
          <p:nvPr/>
        </p:nvSpPr>
        <p:spPr>
          <a:xfrm>
            <a:off x="7214137" y="359266"/>
            <a:ext cx="4667868"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8" name="文本框 7">
            <a:extLst>
              <a:ext uri="{FF2B5EF4-FFF2-40B4-BE49-F238E27FC236}">
                <a16:creationId xmlns:a16="http://schemas.microsoft.com/office/drawing/2014/main" id="{1A026B15-35F1-596F-8265-3C626081C492}"/>
              </a:ext>
            </a:extLst>
          </p:cNvPr>
          <p:cNvSpPr txBox="1"/>
          <p:nvPr/>
        </p:nvSpPr>
        <p:spPr>
          <a:xfrm>
            <a:off x="4818181" y="5115081"/>
            <a:ext cx="2512010" cy="369332"/>
          </a:xfrm>
          <a:prstGeom prst="rect">
            <a:avLst/>
          </a:prstGeom>
          <a:noFill/>
        </p:spPr>
        <p:txBody>
          <a:bodyPr wrap="square">
            <a:spAutoFit/>
          </a:bodyPr>
          <a:lstStyle/>
          <a:p>
            <a:pPr algn="ctr"/>
            <a:r>
              <a:rPr lang="en-US" altLang="zh-CN" i="0" u="none" strike="noStrike" baseline="0" dirty="0">
                <a:solidFill>
                  <a:schemeClr val="accent2">
                    <a:lumMod val="75000"/>
                  </a:schemeClr>
                </a:solidFill>
                <a:latin typeface="Times New Roman" panose="02020603050405020304" pitchFamily="18" charset="0"/>
              </a:rPr>
              <a:t>Email:  licm@zzu.edu.cn</a:t>
            </a:r>
            <a:endParaRPr lang="zh-CN" altLang="en-US" dirty="0">
              <a:solidFill>
                <a:schemeClr val="accent2">
                  <a:lumMod val="75000"/>
                </a:schemeClr>
              </a:solidFill>
              <a:latin typeface="Times New Roman" panose="02020603050405020304" pitchFamily="18" charset="0"/>
            </a:endParaRPr>
          </a:p>
        </p:txBody>
      </p:sp>
      <p:pic>
        <p:nvPicPr>
          <p:cNvPr id="2" name="Picture 2" descr="https://pic.rmb.bdstatic.com/bjh/user/d20cb300806c9c60d7dc76d8e8fd0403.jpeg">
            <a:extLst>
              <a:ext uri="{FF2B5EF4-FFF2-40B4-BE49-F238E27FC236}">
                <a16:creationId xmlns:a16="http://schemas.microsoft.com/office/drawing/2014/main" id="{EE2C844A-75AE-460B-AA68-BAB0BEF3F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66" y="136116"/>
            <a:ext cx="1289310" cy="128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36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9</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265161"/>
            <a:ext cx="2026611" cy="540823"/>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NJL model</a:t>
            </a: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2755232" y="535573"/>
            <a:ext cx="9095873" cy="300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p:cNvCxnSpPr>
          <p:nvPr/>
        </p:nvCxnSpPr>
        <p:spPr>
          <a:xfrm>
            <a:off x="387453" y="541431"/>
            <a:ext cx="2502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8" name="矩形 8">
            <a:extLst>
              <a:ext uri="{FF2B5EF4-FFF2-40B4-BE49-F238E27FC236}">
                <a16:creationId xmlns:a16="http://schemas.microsoft.com/office/drawing/2014/main" id="{6072B540-211E-421E-AA5C-3C860BF28EF0}"/>
              </a:ext>
            </a:extLst>
          </p:cNvPr>
          <p:cNvSpPr>
            <a:spLocks noChangeArrowheads="1"/>
          </p:cNvSpPr>
          <p:nvPr/>
        </p:nvSpPr>
        <p:spPr bwMode="auto">
          <a:xfrm>
            <a:off x="979461" y="1549603"/>
            <a:ext cx="2683469" cy="369332"/>
          </a:xfrm>
          <a:prstGeom prst="rect">
            <a:avLst/>
          </a:prstGeom>
          <a:noFill/>
          <a:ln w="9525">
            <a:noFill/>
            <a:miter lim="800000"/>
            <a:headEnd/>
            <a:tailEnd/>
          </a:ln>
        </p:spPr>
        <p:txBody>
          <a:bodyPr wrap="square">
            <a:spAutoFit/>
          </a:bodyPr>
          <a:lstStyle/>
          <a:p>
            <a:r>
              <a:rPr lang="en-US" altLang="zh-CN" dirty="0"/>
              <a:t>Two flavor:</a:t>
            </a:r>
            <a:endParaRPr lang="zh-CN" altLang="en-US" dirty="0"/>
          </a:p>
        </p:txBody>
      </p:sp>
      <p:pic>
        <p:nvPicPr>
          <p:cNvPr id="9" name="图片 8">
            <a:extLst>
              <a:ext uri="{FF2B5EF4-FFF2-40B4-BE49-F238E27FC236}">
                <a16:creationId xmlns:a16="http://schemas.microsoft.com/office/drawing/2014/main" id="{AA627A02-A45C-451F-9F82-221992BAA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62" y="2084874"/>
            <a:ext cx="4485242" cy="511408"/>
          </a:xfrm>
          <a:prstGeom prst="rect">
            <a:avLst/>
          </a:prstGeom>
        </p:spPr>
      </p:pic>
      <p:sp>
        <p:nvSpPr>
          <p:cNvPr id="10" name="矩形 8">
            <a:extLst>
              <a:ext uri="{FF2B5EF4-FFF2-40B4-BE49-F238E27FC236}">
                <a16:creationId xmlns:a16="http://schemas.microsoft.com/office/drawing/2014/main" id="{40409113-7BEE-4B87-ABB8-1EF1B1A889E9}"/>
              </a:ext>
            </a:extLst>
          </p:cNvPr>
          <p:cNvSpPr>
            <a:spLocks noChangeArrowheads="1"/>
          </p:cNvSpPr>
          <p:nvPr/>
        </p:nvSpPr>
        <p:spPr bwMode="auto">
          <a:xfrm>
            <a:off x="6253163" y="1541315"/>
            <a:ext cx="1968938" cy="369332"/>
          </a:xfrm>
          <a:prstGeom prst="rect">
            <a:avLst/>
          </a:prstGeom>
          <a:noFill/>
          <a:ln w="9525">
            <a:noFill/>
            <a:miter lim="800000"/>
            <a:headEnd/>
            <a:tailEnd/>
          </a:ln>
        </p:spPr>
        <p:txBody>
          <a:bodyPr wrap="square">
            <a:spAutoFit/>
          </a:bodyPr>
          <a:lstStyle/>
          <a:p>
            <a:r>
              <a:rPr lang="en-US" altLang="zh-CN" dirty="0"/>
              <a:t>Three flavor:</a:t>
            </a:r>
            <a:endParaRPr lang="zh-CN" altLang="en-US" dirty="0"/>
          </a:p>
        </p:txBody>
      </p:sp>
      <p:pic>
        <p:nvPicPr>
          <p:cNvPr id="3" name="图片 2">
            <a:extLst>
              <a:ext uri="{FF2B5EF4-FFF2-40B4-BE49-F238E27FC236}">
                <a16:creationId xmlns:a16="http://schemas.microsoft.com/office/drawing/2014/main" id="{04C80C9D-5C78-416E-A667-7206C0E96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582" y="1910647"/>
            <a:ext cx="4870889" cy="1236990"/>
          </a:xfrm>
          <a:prstGeom prst="rect">
            <a:avLst/>
          </a:prstGeom>
        </p:spPr>
      </p:pic>
      <p:sp>
        <p:nvSpPr>
          <p:cNvPr id="4" name="矩形: 圆角 3">
            <a:extLst>
              <a:ext uri="{FF2B5EF4-FFF2-40B4-BE49-F238E27FC236}">
                <a16:creationId xmlns:a16="http://schemas.microsoft.com/office/drawing/2014/main" id="{1B17AFF9-2C4C-4DAD-8B16-E28CB71C3977}"/>
              </a:ext>
            </a:extLst>
          </p:cNvPr>
          <p:cNvSpPr/>
          <p:nvPr/>
        </p:nvSpPr>
        <p:spPr>
          <a:xfrm>
            <a:off x="3222883" y="2084874"/>
            <a:ext cx="2352761" cy="51140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441F821-061B-49FE-84E8-DB2639CA9B35}"/>
              </a:ext>
            </a:extLst>
          </p:cNvPr>
          <p:cNvSpPr/>
          <p:nvPr/>
        </p:nvSpPr>
        <p:spPr>
          <a:xfrm>
            <a:off x="2423144" y="2625877"/>
            <a:ext cx="1599477" cy="369332"/>
          </a:xfrm>
          <a:prstGeom prst="rect">
            <a:avLst/>
          </a:prstGeom>
        </p:spPr>
        <p:txBody>
          <a:bodyPr wrap="none">
            <a:spAutoFit/>
          </a:bodyPr>
          <a:lstStyle/>
          <a:p>
            <a:r>
              <a:rPr lang="en-US" altLang="zh-CN" dirty="0">
                <a:solidFill>
                  <a:srgbClr val="0070C0"/>
                </a:solidFill>
                <a:latin typeface="AdvOT483a8203"/>
              </a:rPr>
              <a:t>scalar-</a:t>
            </a:r>
            <a:r>
              <a:rPr lang="en-US" altLang="zh-CN" dirty="0" err="1">
                <a:solidFill>
                  <a:srgbClr val="0070C0"/>
                </a:solidFill>
                <a:latin typeface="AdvOT483a8203"/>
              </a:rPr>
              <a:t>isoscalar</a:t>
            </a:r>
            <a:endParaRPr lang="zh-CN" altLang="en-US" dirty="0">
              <a:solidFill>
                <a:srgbClr val="0070C0"/>
              </a:solidFill>
            </a:endParaRPr>
          </a:p>
        </p:txBody>
      </p:sp>
      <p:sp>
        <p:nvSpPr>
          <p:cNvPr id="6" name="矩形 5">
            <a:extLst>
              <a:ext uri="{FF2B5EF4-FFF2-40B4-BE49-F238E27FC236}">
                <a16:creationId xmlns:a16="http://schemas.microsoft.com/office/drawing/2014/main" id="{6E1A96CF-80C5-4CE6-843A-AAC4B5B3E10E}"/>
              </a:ext>
            </a:extLst>
          </p:cNvPr>
          <p:cNvSpPr/>
          <p:nvPr/>
        </p:nvSpPr>
        <p:spPr>
          <a:xfrm>
            <a:off x="4134931" y="2625877"/>
            <a:ext cx="2341731" cy="369332"/>
          </a:xfrm>
          <a:prstGeom prst="rect">
            <a:avLst/>
          </a:prstGeom>
        </p:spPr>
        <p:txBody>
          <a:bodyPr wrap="none">
            <a:spAutoFit/>
          </a:bodyPr>
          <a:lstStyle/>
          <a:p>
            <a:r>
              <a:rPr lang="en-US" altLang="zh-CN" dirty="0" err="1">
                <a:solidFill>
                  <a:srgbClr val="0070C0"/>
                </a:solidFill>
                <a:latin typeface="AdvOT483a8203"/>
              </a:rPr>
              <a:t>pseudoscalar-isovector</a:t>
            </a:r>
            <a:endParaRPr lang="zh-CN" altLang="en-US" dirty="0">
              <a:solidFill>
                <a:srgbClr val="0070C0"/>
              </a:solidFill>
            </a:endParaRPr>
          </a:p>
        </p:txBody>
      </p:sp>
      <p:sp>
        <p:nvSpPr>
          <p:cNvPr id="17" name="矩形: 圆角 16">
            <a:extLst>
              <a:ext uri="{FF2B5EF4-FFF2-40B4-BE49-F238E27FC236}">
                <a16:creationId xmlns:a16="http://schemas.microsoft.com/office/drawing/2014/main" id="{DD62E9CF-537A-435D-AF78-8FFD6FC58B8B}"/>
              </a:ext>
            </a:extLst>
          </p:cNvPr>
          <p:cNvSpPr/>
          <p:nvPr/>
        </p:nvSpPr>
        <p:spPr>
          <a:xfrm>
            <a:off x="8565520" y="1915475"/>
            <a:ext cx="2901951" cy="79024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B3672EF9-3D28-4833-8628-C6E1F670371D}"/>
              </a:ext>
            </a:extLst>
          </p:cNvPr>
          <p:cNvSpPr/>
          <p:nvPr/>
        </p:nvSpPr>
        <p:spPr>
          <a:xfrm>
            <a:off x="7045720" y="2739505"/>
            <a:ext cx="3987036" cy="4081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a:extLst>
              <a:ext uri="{FF2B5EF4-FFF2-40B4-BE49-F238E27FC236}">
                <a16:creationId xmlns:a16="http://schemas.microsoft.com/office/drawing/2014/main" id="{D6346C9C-D4F5-4B50-BE38-F504A3B7A7AF}"/>
              </a:ext>
            </a:extLst>
          </p:cNvPr>
          <p:cNvSpPr txBox="1">
            <a:spLocks/>
          </p:cNvSpPr>
          <p:nvPr/>
        </p:nvSpPr>
        <p:spPr>
          <a:xfrm>
            <a:off x="8277495" y="3166597"/>
            <a:ext cx="2003436" cy="352152"/>
          </a:xfrm>
          <a:prstGeom prst="rect">
            <a:avLst/>
          </a:prstGeom>
          <a:effectLst/>
        </p:spPr>
        <p:txBody>
          <a:bodyPr vert="horz" lIns="68580" tIns="34290" rIns="68580" bIns="34290" rtlCol="0" anchor="b">
            <a:noAutofit/>
          </a:bodyPr>
          <a:lstStyle>
            <a:defPPr>
              <a:defRPr lang="zh-CN"/>
            </a:defPPr>
            <a:lvl1pPr algn="ctr" defTabSz="914400" eaLnBrk="1" latinLnBrk="0" hangingPunct="1">
              <a:lnSpc>
                <a:spcPct val="90000"/>
              </a:lnSpc>
              <a:buNone/>
              <a:defRPr sz="1800">
                <a:solidFill>
                  <a:srgbClr val="0070C0"/>
                </a:solidFill>
                <a:latin typeface="Times New Roman" panose="02020603050405020304" pitchFamily="18" charset="0"/>
                <a:ea typeface="+mj-ea"/>
                <a:cs typeface="Times New Roman" panose="02020603050405020304" pitchFamily="18" charset="0"/>
              </a:defRPr>
            </a:lvl1pPr>
          </a:lstStyle>
          <a:p>
            <a:pPr algn="l"/>
            <a:r>
              <a:rPr lang="en-US" altLang="zh-CN" dirty="0">
                <a:latin typeface="AdvOT483a8203"/>
                <a:ea typeface="宋体" panose="02010600030101010101" pitchFamily="2" charset="-122"/>
                <a:cs typeface="+mn-cs"/>
              </a:rPr>
              <a:t>KMT interaction</a:t>
            </a:r>
            <a:endParaRPr lang="zh-CN" altLang="en-US" dirty="0">
              <a:latin typeface="AdvOT483a8203"/>
              <a:ea typeface="宋体" panose="02010600030101010101" pitchFamily="2" charset="-122"/>
              <a:cs typeface="+mn-cs"/>
            </a:endParaRPr>
          </a:p>
        </p:txBody>
      </p:sp>
      <p:sp>
        <p:nvSpPr>
          <p:cNvPr id="22" name="矩形 8">
            <a:extLst>
              <a:ext uri="{FF2B5EF4-FFF2-40B4-BE49-F238E27FC236}">
                <a16:creationId xmlns:a16="http://schemas.microsoft.com/office/drawing/2014/main" id="{2C5198BA-9B7B-4BAF-BA1A-45B316DAD63E}"/>
              </a:ext>
            </a:extLst>
          </p:cNvPr>
          <p:cNvSpPr>
            <a:spLocks noChangeArrowheads="1"/>
          </p:cNvSpPr>
          <p:nvPr/>
        </p:nvSpPr>
        <p:spPr bwMode="auto">
          <a:xfrm>
            <a:off x="512563" y="1076396"/>
            <a:ext cx="2026611" cy="70788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Lagrangian</a:t>
            </a:r>
          </a:p>
          <a:p>
            <a:endParaRPr lang="zh-CN" altLang="en-US" sz="2000" dirty="0"/>
          </a:p>
        </p:txBody>
      </p:sp>
      <p:sp>
        <p:nvSpPr>
          <p:cNvPr id="24" name="矩形 8">
            <a:extLst>
              <a:ext uri="{FF2B5EF4-FFF2-40B4-BE49-F238E27FC236}">
                <a16:creationId xmlns:a16="http://schemas.microsoft.com/office/drawing/2014/main" id="{A5892BBB-AD67-4D47-B91F-49B3D53114A8}"/>
              </a:ext>
            </a:extLst>
          </p:cNvPr>
          <p:cNvSpPr>
            <a:spLocks noChangeArrowheads="1"/>
          </p:cNvSpPr>
          <p:nvPr/>
        </p:nvSpPr>
        <p:spPr bwMode="auto">
          <a:xfrm>
            <a:off x="537281" y="3240667"/>
            <a:ext cx="5166476" cy="40011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Thermodynamic potential</a:t>
            </a:r>
            <a:endParaRPr lang="zh-CN" altLang="en-US" sz="2000"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C0B18E3A-C42C-4C6E-ACDB-12EBDE16A5D0}"/>
                  </a:ext>
                </a:extLst>
              </p:cNvPr>
              <p:cNvSpPr txBox="1"/>
              <p:nvPr/>
            </p:nvSpPr>
            <p:spPr>
              <a:xfrm>
                <a:off x="1091916" y="3724046"/>
                <a:ext cx="9521119" cy="157479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l-GR" altLang="zh-CN" i="1" smtClean="0">
                          <a:latin typeface="Cambria Math" panose="02040503050406030204" pitchFamily="18" charset="0"/>
                          <a:ea typeface="Cambria Math" panose="02040503050406030204" pitchFamily="18" charset="0"/>
                        </a:rPr>
                        <m:t>𝛺</m:t>
                      </m:r>
                      <m:d>
                        <m:dPr>
                          <m:ctrlPr>
                            <a:rPr lang="el-GR" altLang="zh-CN"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𝑇</m:t>
                          </m:r>
                          <m:r>
                            <a:rPr lang="en-US" altLang="zh-CN" b="0" i="1" smtClean="0">
                              <a:latin typeface="Cambria Math" panose="02040503050406030204" pitchFamily="18" charset="0"/>
                              <a:ea typeface="Cambria Math" panose="02040503050406030204" pitchFamily="18" charset="0"/>
                            </a:rPr>
                            <m:t>, </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𝜇</m:t>
                              </m:r>
                            </m:e>
                            <m:sub>
                              <m:r>
                                <a:rPr lang="en-US" altLang="zh-CN" b="0" i="1" smtClean="0">
                                  <a:latin typeface="Cambria Math" panose="02040503050406030204" pitchFamily="18" charset="0"/>
                                  <a:ea typeface="Cambria Math" panose="02040503050406030204" pitchFamily="18" charset="0"/>
                                </a:rPr>
                                <m:t>𝑓</m:t>
                              </m:r>
                            </m:sub>
                          </m:sSub>
                          <m:r>
                            <a:rPr lang="en-US" altLang="zh-CN" b="0" i="1" smtClean="0">
                              <a:latin typeface="Cambria Math" panose="02040503050406030204" pitchFamily="18" charset="0"/>
                              <a:ea typeface="Cambria Math" panose="02040503050406030204" pitchFamily="18" charset="0"/>
                            </a:rPr>
                            <m:t>}, </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𝜙</m:t>
                              </m:r>
                            </m:e>
                            <m:sub>
                              <m:r>
                                <a:rPr lang="en-US" altLang="zh-CN" b="0" i="1" smtClean="0">
                                  <a:latin typeface="Cambria Math" panose="02040503050406030204" pitchFamily="18" charset="0"/>
                                  <a:ea typeface="Cambria Math" panose="02040503050406030204" pitchFamily="18" charset="0"/>
                                </a:rPr>
                                <m:t>𝑓</m:t>
                              </m:r>
                            </m:sub>
                          </m:sSub>
                          <m:r>
                            <a:rPr lang="en-US" altLang="zh-CN" b="0" i="1" smtClean="0">
                              <a:latin typeface="Cambria Math" panose="02040503050406030204" pitchFamily="18" charset="0"/>
                              <a:ea typeface="Cambria Math" panose="02040503050406030204" pitchFamily="18" charset="0"/>
                            </a:rPr>
                            <m:t>}</m:t>
                          </m:r>
                        </m:e>
                      </m:d>
                      <m:r>
                        <a:rPr lang="en-US" altLang="zh-CN" b="0" i="1" smtClean="0">
                          <a:latin typeface="Cambria Math" panose="02040503050406030204" pitchFamily="18" charset="0"/>
                          <a:ea typeface="Cambria Math" panose="02040503050406030204" pitchFamily="18" charset="0"/>
                        </a:rPr>
                        <m:t>=</m:t>
                      </m:r>
                      <m:d>
                        <m:dPr>
                          <m:begChr m:val="{"/>
                          <m:endChr m:val=""/>
                          <m:ctrlPr>
                            <a:rPr lang="en-US" altLang="zh-CN" b="0" i="1" smtClean="0">
                              <a:latin typeface="Cambria Math" panose="02040503050406030204" pitchFamily="18" charset="0"/>
                              <a:ea typeface="Cambria Math" panose="02040503050406030204" pitchFamily="18" charset="0"/>
                            </a:rPr>
                          </m:ctrlPr>
                        </m:dPr>
                        <m:e>
                          <m:m>
                            <m:mPr>
                              <m:mcs>
                                <m:mc>
                                  <m:mcPr>
                                    <m:count m:val="1"/>
                                    <m:mcJc m:val="center"/>
                                  </m:mcPr>
                                </m:mc>
                              </m:mcs>
                              <m:ctrlPr>
                                <a:rPr lang="en-US" altLang="zh-CN" b="0" i="1" smtClean="0">
                                  <a:latin typeface="Cambria Math" panose="02040503050406030204" pitchFamily="18" charset="0"/>
                                  <a:ea typeface="Cambria Math" panose="02040503050406030204" pitchFamily="18" charset="0"/>
                                </a:rPr>
                              </m:ctrlPr>
                            </m:mPr>
                            <m:mr>
                              <m:e>
                                <m:nary>
                                  <m:naryPr>
                                    <m:chr m:val="∑"/>
                                    <m:supHide m:val="on"/>
                                    <m:ctrlPr>
                                      <a:rPr lang="en-US" altLang="zh-CN" i="1">
                                        <a:latin typeface="Cambria Math" panose="02040503050406030204" pitchFamily="18" charset="0"/>
                                        <a:ea typeface="Cambria Math" panose="02040503050406030204" pitchFamily="18" charset="0"/>
                                      </a:rPr>
                                    </m:ctrlPr>
                                  </m:naryPr>
                                  <m:sub>
                                    <m:r>
                                      <m:rPr>
                                        <m:brk m:alnAt="7"/>
                                      </m:rPr>
                                      <a:rPr lang="en-US" altLang="zh-CN" i="1">
                                        <a:latin typeface="Cambria Math" panose="02040503050406030204" pitchFamily="18" charset="0"/>
                                        <a:ea typeface="Cambria Math" panose="02040503050406030204" pitchFamily="18" charset="0"/>
                                      </a:rPr>
                                      <m:t>𝑓</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𝑢</m:t>
                                    </m:r>
                                    <m:r>
                                      <a:rPr lang="en-US" altLang="zh-CN" i="1">
                                        <a:latin typeface="Cambria Math" panose="02040503050406030204" pitchFamily="18" charset="0"/>
                                        <a:ea typeface="Cambria Math" panose="02040503050406030204" pitchFamily="18" charset="0"/>
                                      </a:rPr>
                                      <m:t>,   </m:t>
                                    </m:r>
                                    <m:r>
                                      <a:rPr lang="en-US" altLang="zh-CN" i="1">
                                        <a:latin typeface="Cambria Math" panose="02040503050406030204" pitchFamily="18" charset="0"/>
                                        <a:ea typeface="Cambria Math" panose="02040503050406030204" pitchFamily="18" charset="0"/>
                                      </a:rPr>
                                      <m:t>𝑑</m:t>
                                    </m:r>
                                  </m:sub>
                                  <m:sup/>
                                  <m:e>
                                    <m:sSub>
                                      <m:sSubPr>
                                        <m:ctrlPr>
                                          <a:rPr lang="en-US" altLang="zh-CN" i="1">
                                            <a:latin typeface="Cambria Math" panose="02040503050406030204" pitchFamily="18" charset="0"/>
                                            <a:ea typeface="Cambria Math" panose="02040503050406030204" pitchFamily="18" charset="0"/>
                                          </a:rPr>
                                        </m:ctrlPr>
                                      </m:sSubPr>
                                      <m:e>
                                        <m:r>
                                          <m:rPr>
                                            <m:sty m:val="p"/>
                                          </m:rPr>
                                          <a:rPr lang="el-GR" altLang="zh-CN" i="1">
                                            <a:latin typeface="Cambria Math" panose="02040503050406030204" pitchFamily="18" charset="0"/>
                                            <a:ea typeface="Cambria Math" panose="02040503050406030204" pitchFamily="18" charset="0"/>
                                          </a:rPr>
                                          <m:t>Ω</m:t>
                                        </m:r>
                                      </m:e>
                                      <m:sub>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𝑀</m:t>
                                            </m:r>
                                          </m:e>
                                          <m:sub>
                                            <m:r>
                                              <a:rPr lang="en-US" altLang="zh-CN" i="1">
                                                <a:latin typeface="Cambria Math" panose="02040503050406030204" pitchFamily="18" charset="0"/>
                                                <a:ea typeface="Cambria Math" panose="02040503050406030204" pitchFamily="18" charset="0"/>
                                              </a:rPr>
                                              <m:t>𝑓</m:t>
                                            </m:r>
                                          </m:sub>
                                        </m:sSub>
                                      </m:sub>
                                    </m:sSub>
                                  </m:e>
                                </m:nary>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𝑇</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𝜇</m:t>
                                        </m:r>
                                      </m:e>
                                      <m:sub>
                                        <m:r>
                                          <a:rPr lang="en-US" altLang="zh-CN" i="1">
                                            <a:latin typeface="Cambria Math" panose="02040503050406030204" pitchFamily="18" charset="0"/>
                                            <a:ea typeface="Cambria Math" panose="02040503050406030204" pitchFamily="18" charset="0"/>
                                          </a:rPr>
                                          <m:t>𝑓</m:t>
                                        </m:r>
                                      </m:sub>
                                    </m:sSub>
                                  </m:e>
                                </m:d>
                                <m:r>
                                  <a:rPr lang="en-US" altLang="zh-CN" i="1">
                                    <a:latin typeface="Cambria Math" panose="02040503050406030204" pitchFamily="18" charset="0"/>
                                    <a:ea typeface="Cambria Math" panose="02040503050406030204" pitchFamily="18" charset="0"/>
                                  </a:rPr>
                                  <m:t>+2</m:t>
                                </m:r>
                                <m:r>
                                  <a:rPr lang="en-US" altLang="zh-CN" i="1">
                                    <a:latin typeface="Cambria Math" panose="02040503050406030204" pitchFamily="18" charset="0"/>
                                    <a:ea typeface="Cambria Math" panose="02040503050406030204" pitchFamily="18" charset="0"/>
                                  </a:rPr>
                                  <m:t>𝐺</m:t>
                                </m:r>
                                <m:d>
                                  <m:dPr>
                                    <m:ctrlPr>
                                      <a:rPr lang="en-US" altLang="zh-CN" i="1">
                                        <a:latin typeface="Cambria Math" panose="02040503050406030204" pitchFamily="18" charset="0"/>
                                        <a:ea typeface="Cambria Math" panose="02040503050406030204" pitchFamily="18" charset="0"/>
                                      </a:rPr>
                                    </m:ctrlPr>
                                  </m:dPr>
                                  <m:e>
                                    <m:sSubSup>
                                      <m:sSubSupPr>
                                        <m:ctrlPr>
                                          <a:rPr lang="en-US" altLang="zh-CN" i="1">
                                            <a:latin typeface="Cambria Math" panose="02040503050406030204" pitchFamily="18" charset="0"/>
                                            <a:ea typeface="Cambria Math" panose="02040503050406030204" pitchFamily="18" charset="0"/>
                                          </a:rPr>
                                        </m:ctrlPr>
                                      </m:sSubSup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𝑢</m:t>
                                        </m:r>
                                      </m:sub>
                                      <m:sup>
                                        <m:r>
                                          <a:rPr lang="en-US" altLang="zh-CN" i="1">
                                            <a:latin typeface="Cambria Math" panose="02040503050406030204" pitchFamily="18" charset="0"/>
                                            <a:ea typeface="Cambria Math" panose="02040503050406030204" pitchFamily="18" charset="0"/>
                                          </a:rPr>
                                          <m:t>2</m:t>
                                        </m:r>
                                      </m:sup>
                                    </m:sSubSup>
                                    <m:r>
                                      <a:rPr lang="en-US" altLang="zh-CN" i="1">
                                        <a:latin typeface="Cambria Math" panose="02040503050406030204" pitchFamily="18" charset="0"/>
                                        <a:ea typeface="Cambria Math" panose="02040503050406030204" pitchFamily="18" charset="0"/>
                                      </a:rPr>
                                      <m:t>+</m:t>
                                    </m:r>
                                    <m:sSubSup>
                                      <m:sSubSupPr>
                                        <m:ctrlPr>
                                          <a:rPr lang="en-US" altLang="zh-CN" i="1">
                                            <a:latin typeface="Cambria Math" panose="02040503050406030204" pitchFamily="18" charset="0"/>
                                            <a:ea typeface="Cambria Math" panose="02040503050406030204" pitchFamily="18" charset="0"/>
                                          </a:rPr>
                                        </m:ctrlPr>
                                      </m:sSubSup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𝑑</m:t>
                                        </m:r>
                                      </m:sub>
                                      <m:sup>
                                        <m:r>
                                          <a:rPr lang="en-US" altLang="zh-CN" i="1">
                                            <a:latin typeface="Cambria Math" panose="02040503050406030204" pitchFamily="18" charset="0"/>
                                            <a:ea typeface="Cambria Math" panose="02040503050406030204" pitchFamily="18" charset="0"/>
                                          </a:rPr>
                                          <m:t>2</m:t>
                                        </m:r>
                                      </m:sup>
                                    </m:sSubSup>
                                  </m:e>
                                </m:d>
                                <m:r>
                                  <a:rPr lang="en-US" altLang="zh-CN" i="1">
                                    <a:latin typeface="Cambria Math" panose="02040503050406030204" pitchFamily="18" charset="0"/>
                                    <a:ea typeface="Cambria Math" panose="02040503050406030204" pitchFamily="18" charset="0"/>
                                  </a:rPr>
                                  <m:t>+</m:t>
                                </m:r>
                                <m:r>
                                  <m:rPr>
                                    <m:sty m:val="p"/>
                                  </m:rPr>
                                  <a:rPr lang="en-US" altLang="zh-CN">
                                    <a:latin typeface="Cambria Math" panose="02040503050406030204" pitchFamily="18" charset="0"/>
                                    <a:ea typeface="Cambria Math" panose="02040503050406030204" pitchFamily="18" charset="0"/>
                                  </a:rPr>
                                  <m:t>const</m:t>
                                </m:r>
                                <m:r>
                                  <a:rPr lang="en-US" altLang="zh-CN" i="1">
                                    <a:latin typeface="Cambria Math" panose="02040503050406030204" pitchFamily="18" charset="0"/>
                                    <a:ea typeface="Cambria Math" panose="02040503050406030204" pitchFamily="18" charset="0"/>
                                  </a:rPr>
                                  <m:t>.</m:t>
                                </m:r>
                              </m:e>
                            </m:mr>
                            <m:mr>
                              <m:e>
                                <m:nary>
                                  <m:naryPr>
                                    <m:chr m:val="∑"/>
                                    <m:supHide m:val="on"/>
                                    <m:ctrlPr>
                                      <a:rPr lang="en-US" altLang="zh-CN" i="1">
                                        <a:latin typeface="Cambria Math" panose="02040503050406030204" pitchFamily="18" charset="0"/>
                                        <a:ea typeface="Cambria Math" panose="02040503050406030204" pitchFamily="18" charset="0"/>
                                      </a:rPr>
                                    </m:ctrlPr>
                                  </m:naryPr>
                                  <m:sub>
                                    <m:r>
                                      <m:rPr>
                                        <m:brk m:alnAt="7"/>
                                      </m:rPr>
                                      <a:rPr lang="en-US" altLang="zh-CN" i="1">
                                        <a:latin typeface="Cambria Math" panose="02040503050406030204" pitchFamily="18" charset="0"/>
                                        <a:ea typeface="Cambria Math" panose="02040503050406030204" pitchFamily="18" charset="0"/>
                                      </a:rPr>
                                      <m:t>𝑓</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𝑢</m:t>
                                    </m:r>
                                    <m:r>
                                      <a:rPr lang="en-US" altLang="zh-CN" i="1">
                                        <a:latin typeface="Cambria Math" panose="02040503050406030204" pitchFamily="18" charset="0"/>
                                        <a:ea typeface="Cambria Math" panose="02040503050406030204" pitchFamily="18" charset="0"/>
                                      </a:rPr>
                                      <m:t>,   </m:t>
                                    </m:r>
                                    <m:r>
                                      <a:rPr lang="en-US" altLang="zh-CN" i="1">
                                        <a:latin typeface="Cambria Math" panose="02040503050406030204" pitchFamily="18" charset="0"/>
                                        <a:ea typeface="Cambria Math" panose="02040503050406030204" pitchFamily="18" charset="0"/>
                                      </a:rPr>
                                      <m:t>𝑑</m:t>
                                    </m:r>
                                    <m:r>
                                      <a:rPr lang="en-US" altLang="zh-CN" i="1">
                                        <a:latin typeface="Cambria Math" panose="02040503050406030204" pitchFamily="18" charset="0"/>
                                        <a:ea typeface="Cambria Math" panose="02040503050406030204" pitchFamily="18" charset="0"/>
                                      </a:rPr>
                                      <m:t>,   </m:t>
                                    </m:r>
                                    <m:r>
                                      <a:rPr lang="en-US" altLang="zh-CN" i="1">
                                        <a:latin typeface="Cambria Math" panose="02040503050406030204" pitchFamily="18" charset="0"/>
                                        <a:ea typeface="Cambria Math" panose="02040503050406030204" pitchFamily="18" charset="0"/>
                                      </a:rPr>
                                      <m:t>𝑠</m:t>
                                    </m:r>
                                  </m:sub>
                                  <m:sup/>
                                  <m:e>
                                    <m:sSub>
                                      <m:sSubPr>
                                        <m:ctrlPr>
                                          <a:rPr lang="en-US" altLang="zh-CN" i="1">
                                            <a:latin typeface="Cambria Math" panose="02040503050406030204" pitchFamily="18" charset="0"/>
                                            <a:ea typeface="Cambria Math" panose="02040503050406030204" pitchFamily="18" charset="0"/>
                                          </a:rPr>
                                        </m:ctrlPr>
                                      </m:sSubPr>
                                      <m:e>
                                        <m:r>
                                          <m:rPr>
                                            <m:sty m:val="p"/>
                                          </m:rPr>
                                          <a:rPr lang="el-GR" altLang="zh-CN" i="1">
                                            <a:latin typeface="Cambria Math" panose="02040503050406030204" pitchFamily="18" charset="0"/>
                                            <a:ea typeface="Cambria Math" panose="02040503050406030204" pitchFamily="18" charset="0"/>
                                          </a:rPr>
                                          <m:t>Ω</m:t>
                                        </m:r>
                                      </m:e>
                                      <m:sub>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𝑀</m:t>
                                            </m:r>
                                          </m:e>
                                          <m:sub>
                                            <m:r>
                                              <a:rPr lang="en-US" altLang="zh-CN" i="1">
                                                <a:latin typeface="Cambria Math" panose="02040503050406030204" pitchFamily="18" charset="0"/>
                                                <a:ea typeface="Cambria Math" panose="02040503050406030204" pitchFamily="18" charset="0"/>
                                              </a:rPr>
                                              <m:t>𝑓</m:t>
                                            </m:r>
                                          </m:sub>
                                        </m:sSub>
                                      </m:sub>
                                    </m:sSub>
                                  </m:e>
                                </m:nary>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𝑇</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𝜇</m:t>
                                        </m:r>
                                      </m:e>
                                      <m:sub>
                                        <m:r>
                                          <a:rPr lang="en-US" altLang="zh-CN" i="1">
                                            <a:latin typeface="Cambria Math" panose="02040503050406030204" pitchFamily="18" charset="0"/>
                                            <a:ea typeface="Cambria Math" panose="02040503050406030204" pitchFamily="18" charset="0"/>
                                          </a:rPr>
                                          <m:t>𝑓</m:t>
                                        </m:r>
                                      </m:sub>
                                    </m:sSub>
                                  </m:e>
                                </m:d>
                                <m:r>
                                  <a:rPr lang="en-US" altLang="zh-CN" i="1">
                                    <a:latin typeface="Cambria Math" panose="02040503050406030204" pitchFamily="18" charset="0"/>
                                    <a:ea typeface="Cambria Math" panose="02040503050406030204" pitchFamily="18" charset="0"/>
                                  </a:rPr>
                                  <m:t>+2</m:t>
                                </m:r>
                                <m:r>
                                  <a:rPr lang="en-US" altLang="zh-CN" i="1">
                                    <a:latin typeface="Cambria Math" panose="02040503050406030204" pitchFamily="18" charset="0"/>
                                    <a:ea typeface="Cambria Math" panose="02040503050406030204" pitchFamily="18" charset="0"/>
                                  </a:rPr>
                                  <m:t>𝐺</m:t>
                                </m:r>
                                <m:d>
                                  <m:dPr>
                                    <m:ctrlPr>
                                      <a:rPr lang="en-US" altLang="zh-CN" i="1">
                                        <a:latin typeface="Cambria Math" panose="02040503050406030204" pitchFamily="18" charset="0"/>
                                        <a:ea typeface="Cambria Math" panose="02040503050406030204" pitchFamily="18" charset="0"/>
                                      </a:rPr>
                                    </m:ctrlPr>
                                  </m:dPr>
                                  <m:e>
                                    <m:sSubSup>
                                      <m:sSubSupPr>
                                        <m:ctrlPr>
                                          <a:rPr lang="en-US" altLang="zh-CN" i="1">
                                            <a:latin typeface="Cambria Math" panose="02040503050406030204" pitchFamily="18" charset="0"/>
                                            <a:ea typeface="Cambria Math" panose="02040503050406030204" pitchFamily="18" charset="0"/>
                                          </a:rPr>
                                        </m:ctrlPr>
                                      </m:sSubSup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𝑢</m:t>
                                        </m:r>
                                      </m:sub>
                                      <m:sup>
                                        <m:r>
                                          <a:rPr lang="en-US" altLang="zh-CN" i="1">
                                            <a:latin typeface="Cambria Math" panose="02040503050406030204" pitchFamily="18" charset="0"/>
                                            <a:ea typeface="Cambria Math" panose="02040503050406030204" pitchFamily="18" charset="0"/>
                                          </a:rPr>
                                          <m:t>2</m:t>
                                        </m:r>
                                      </m:sup>
                                    </m:sSubSup>
                                    <m:r>
                                      <a:rPr lang="en-US" altLang="zh-CN" i="1">
                                        <a:latin typeface="Cambria Math" panose="02040503050406030204" pitchFamily="18" charset="0"/>
                                        <a:ea typeface="Cambria Math" panose="02040503050406030204" pitchFamily="18" charset="0"/>
                                      </a:rPr>
                                      <m:t>+</m:t>
                                    </m:r>
                                    <m:sSubSup>
                                      <m:sSubSupPr>
                                        <m:ctrlPr>
                                          <a:rPr lang="en-US" altLang="zh-CN" i="1">
                                            <a:latin typeface="Cambria Math" panose="02040503050406030204" pitchFamily="18" charset="0"/>
                                            <a:ea typeface="Cambria Math" panose="02040503050406030204" pitchFamily="18" charset="0"/>
                                          </a:rPr>
                                        </m:ctrlPr>
                                      </m:sSubSup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𝑑</m:t>
                                        </m:r>
                                      </m:sub>
                                      <m:sup>
                                        <m:r>
                                          <a:rPr lang="en-US" altLang="zh-CN" i="1">
                                            <a:latin typeface="Cambria Math" panose="02040503050406030204" pitchFamily="18" charset="0"/>
                                            <a:ea typeface="Cambria Math" panose="02040503050406030204" pitchFamily="18" charset="0"/>
                                          </a:rPr>
                                          <m:t>2</m:t>
                                        </m:r>
                                      </m:sup>
                                    </m:sSubSup>
                                    <m:r>
                                      <a:rPr lang="en-US" altLang="zh-CN" i="1">
                                        <a:latin typeface="Cambria Math" panose="02040503050406030204" pitchFamily="18" charset="0"/>
                                        <a:ea typeface="Cambria Math" panose="02040503050406030204" pitchFamily="18" charset="0"/>
                                      </a:rPr>
                                      <m:t>+</m:t>
                                    </m:r>
                                    <m:sSubSup>
                                      <m:sSubSupPr>
                                        <m:ctrlPr>
                                          <a:rPr lang="en-US" altLang="zh-CN" i="1">
                                            <a:latin typeface="Cambria Math" panose="02040503050406030204" pitchFamily="18" charset="0"/>
                                            <a:ea typeface="Cambria Math" panose="02040503050406030204" pitchFamily="18" charset="0"/>
                                          </a:rPr>
                                        </m:ctrlPr>
                                      </m:sSubSup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𝑠</m:t>
                                        </m:r>
                                      </m:sub>
                                      <m:sup>
                                        <m:r>
                                          <a:rPr lang="en-US" altLang="zh-CN" i="1">
                                            <a:latin typeface="Cambria Math" panose="02040503050406030204" pitchFamily="18" charset="0"/>
                                            <a:ea typeface="Cambria Math" panose="02040503050406030204" pitchFamily="18" charset="0"/>
                                          </a:rPr>
                                          <m:t>2</m:t>
                                        </m:r>
                                      </m:sup>
                                    </m:sSubSup>
                                  </m:e>
                                </m:d>
                                <m:r>
                                  <a:rPr lang="en-US" altLang="zh-CN" i="1">
                                    <a:latin typeface="Cambria Math" panose="02040503050406030204" pitchFamily="18" charset="0"/>
                                    <a:ea typeface="Cambria Math" panose="02040503050406030204" pitchFamily="18" charset="0"/>
                                  </a:rPr>
                                  <m:t>−4</m:t>
                                </m:r>
                                <m:r>
                                  <a:rPr lang="en-US" altLang="zh-CN" i="1">
                                    <a:latin typeface="Cambria Math" panose="02040503050406030204" pitchFamily="18" charset="0"/>
                                    <a:ea typeface="Cambria Math" panose="02040503050406030204" pitchFamily="18" charset="0"/>
                                  </a:rPr>
                                  <m:t>𝐾</m:t>
                                </m:r>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𝑢</m:t>
                                    </m:r>
                                  </m:sub>
                                </m:sSub>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𝑑</m:t>
                                    </m:r>
                                  </m:sub>
                                </m:sSub>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𝑠</m:t>
                                    </m:r>
                                  </m:sub>
                                </m:sSub>
                                <m:r>
                                  <a:rPr lang="en-US" altLang="zh-CN" i="1">
                                    <a:latin typeface="Cambria Math" panose="02040503050406030204" pitchFamily="18" charset="0"/>
                                    <a:ea typeface="Cambria Math" panose="02040503050406030204" pitchFamily="18" charset="0"/>
                                  </a:rPr>
                                  <m:t>+</m:t>
                                </m:r>
                                <m:r>
                                  <m:rPr>
                                    <m:sty m:val="p"/>
                                  </m:rPr>
                                  <a:rPr lang="en-US" altLang="zh-CN">
                                    <a:latin typeface="Cambria Math" panose="02040503050406030204" pitchFamily="18" charset="0"/>
                                    <a:ea typeface="Cambria Math" panose="02040503050406030204" pitchFamily="18" charset="0"/>
                                  </a:rPr>
                                  <m:t>const</m:t>
                                </m:r>
                                <m:r>
                                  <a:rPr lang="en-US" altLang="zh-CN" i="1">
                                    <a:latin typeface="Cambria Math" panose="02040503050406030204" pitchFamily="18" charset="0"/>
                                    <a:ea typeface="Cambria Math" panose="02040503050406030204" pitchFamily="18" charset="0"/>
                                  </a:rPr>
                                  <m:t>.</m:t>
                                </m:r>
                                <m:r>
                                  <m:rPr>
                                    <m:nor/>
                                  </m:rPr>
                                  <a:rPr lang="en-US" altLang="zh-CN" i="1" dirty="0"/>
                                  <m:t> </m:t>
                                </m:r>
                              </m:e>
                            </m:mr>
                          </m:m>
                        </m:e>
                      </m:d>
                    </m:oMath>
                  </m:oMathPara>
                </a14:m>
                <a:endParaRPr lang="zh-CN" altLang="en-US" i="1" dirty="0"/>
              </a:p>
            </p:txBody>
          </p:sp>
        </mc:Choice>
        <mc:Fallback xmlns="">
          <p:sp>
            <p:nvSpPr>
              <p:cNvPr id="7" name="文本框 6">
                <a:extLst>
                  <a:ext uri="{FF2B5EF4-FFF2-40B4-BE49-F238E27FC236}">
                    <a16:creationId xmlns:a16="http://schemas.microsoft.com/office/drawing/2014/main" id="{C0B18E3A-C42C-4C6E-ACDB-12EBDE16A5D0}"/>
                  </a:ext>
                </a:extLst>
              </p:cNvPr>
              <p:cNvSpPr txBox="1">
                <a:spLocks noRot="1" noChangeAspect="1" noMove="1" noResize="1" noEditPoints="1" noAdjustHandles="1" noChangeArrowheads="1" noChangeShapeType="1" noTextEdit="1"/>
              </p:cNvSpPr>
              <p:nvPr/>
            </p:nvSpPr>
            <p:spPr>
              <a:xfrm>
                <a:off x="1091916" y="3724046"/>
                <a:ext cx="9521119" cy="1574790"/>
              </a:xfrm>
              <a:prstGeom prst="rect">
                <a:avLst/>
              </a:prstGeom>
              <a:blipFill>
                <a:blip r:embed="rId5"/>
                <a:stretch>
                  <a:fillRect/>
                </a:stretch>
              </a:blipFill>
            </p:spPr>
            <p:txBody>
              <a:bodyPr/>
              <a:lstStyle/>
              <a:p>
                <a:r>
                  <a:rPr lang="zh-CN" altLang="en-US">
                    <a:noFill/>
                  </a:rPr>
                  <a:t> </a:t>
                </a:r>
              </a:p>
            </p:txBody>
          </p:sp>
        </mc:Fallback>
      </mc:AlternateContent>
      <p:sp>
        <p:nvSpPr>
          <p:cNvPr id="25" name="矩形 24">
            <a:extLst>
              <a:ext uri="{FF2B5EF4-FFF2-40B4-BE49-F238E27FC236}">
                <a16:creationId xmlns:a16="http://schemas.microsoft.com/office/drawing/2014/main" id="{97298AE4-78EA-465D-B767-30D87CC8458B}"/>
              </a:ext>
            </a:extLst>
          </p:cNvPr>
          <p:cNvSpPr/>
          <p:nvPr/>
        </p:nvSpPr>
        <p:spPr>
          <a:xfrm>
            <a:off x="3802080" y="3262359"/>
            <a:ext cx="3367525" cy="369332"/>
          </a:xfrm>
          <a:prstGeom prst="rect">
            <a:avLst/>
          </a:prstGeom>
        </p:spPr>
        <p:txBody>
          <a:bodyPr wrap="none">
            <a:spAutoFit/>
          </a:bodyPr>
          <a:lstStyle/>
          <a:p>
            <a:r>
              <a:rPr lang="en-US" altLang="zh-CN" dirty="0">
                <a:solidFill>
                  <a:srgbClr val="0070C0"/>
                </a:solidFill>
                <a:latin typeface="AdvOT483a8203"/>
              </a:rPr>
              <a:t>(with Mean Field approximation)</a:t>
            </a:r>
            <a:endParaRPr lang="zh-CN" altLang="en-US" dirty="0">
              <a:solidFill>
                <a:srgbClr val="0070C0"/>
              </a:solidFill>
            </a:endParaRPr>
          </a:p>
        </p:txBody>
      </p:sp>
      <p:sp>
        <p:nvSpPr>
          <p:cNvPr id="28" name="矩形 27">
            <a:extLst>
              <a:ext uri="{FF2B5EF4-FFF2-40B4-BE49-F238E27FC236}">
                <a16:creationId xmlns:a16="http://schemas.microsoft.com/office/drawing/2014/main" id="{AAB69168-7219-465C-8B2C-2D494690F45C}"/>
              </a:ext>
            </a:extLst>
          </p:cNvPr>
          <p:cNvSpPr/>
          <p:nvPr/>
        </p:nvSpPr>
        <p:spPr>
          <a:xfrm>
            <a:off x="9572865" y="3917562"/>
            <a:ext cx="944361" cy="369332"/>
          </a:xfrm>
          <a:prstGeom prst="rect">
            <a:avLst/>
          </a:prstGeom>
        </p:spPr>
        <p:txBody>
          <a:bodyPr wrap="none">
            <a:spAutoFit/>
          </a:bodyPr>
          <a:lstStyle/>
          <a:p>
            <a:r>
              <a:rPr lang="en-US" altLang="zh-CN" dirty="0">
                <a:solidFill>
                  <a:srgbClr val="0070C0"/>
                </a:solidFill>
                <a:latin typeface="AdvOT483a8203"/>
              </a:rPr>
              <a:t>2-flavor,</a:t>
            </a:r>
            <a:endParaRPr lang="zh-CN" altLang="en-US" dirty="0">
              <a:solidFill>
                <a:srgbClr val="0070C0"/>
              </a:solidFill>
              <a:latin typeface="AdvOT483a8203"/>
            </a:endParaRPr>
          </a:p>
        </p:txBody>
      </p:sp>
      <p:sp>
        <p:nvSpPr>
          <p:cNvPr id="29" name="矩形 28">
            <a:extLst>
              <a:ext uri="{FF2B5EF4-FFF2-40B4-BE49-F238E27FC236}">
                <a16:creationId xmlns:a16="http://schemas.microsoft.com/office/drawing/2014/main" id="{8F18E1A5-4251-44B9-BE5E-12B44C816A7D}"/>
              </a:ext>
            </a:extLst>
          </p:cNvPr>
          <p:cNvSpPr/>
          <p:nvPr/>
        </p:nvSpPr>
        <p:spPr>
          <a:xfrm>
            <a:off x="9575365" y="4617102"/>
            <a:ext cx="944361" cy="369332"/>
          </a:xfrm>
          <a:prstGeom prst="rect">
            <a:avLst/>
          </a:prstGeom>
        </p:spPr>
        <p:txBody>
          <a:bodyPr wrap="none">
            <a:spAutoFit/>
          </a:bodyPr>
          <a:lstStyle/>
          <a:p>
            <a:r>
              <a:rPr lang="en-US" altLang="zh-CN" dirty="0">
                <a:solidFill>
                  <a:srgbClr val="0070C0"/>
                </a:solidFill>
                <a:latin typeface="AdvOT483a8203"/>
              </a:rPr>
              <a:t>3-flavor,</a:t>
            </a:r>
            <a:endParaRPr lang="zh-CN" altLang="en-US" dirty="0">
              <a:solidFill>
                <a:srgbClr val="0070C0"/>
              </a:solidFill>
              <a:latin typeface="AdvOT483a8203"/>
            </a:endParaRP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36D0B15C-DE7C-4D4D-8F59-62A37DB8DF54}"/>
                  </a:ext>
                </a:extLst>
              </p:cNvPr>
              <p:cNvSpPr txBox="1"/>
              <p:nvPr/>
            </p:nvSpPr>
            <p:spPr>
              <a:xfrm>
                <a:off x="1456120" y="5382105"/>
                <a:ext cx="9473335" cy="720903"/>
              </a:xfrm>
              <a:prstGeom prst="rect">
                <a:avLst/>
              </a:prstGeom>
              <a:noFill/>
            </p:spPr>
            <p:txBody>
              <a:bodyPr wrap="square" rtlCol="0">
                <a:spAutoFit/>
              </a:bodyPr>
              <a:lstStyle/>
              <a:p>
                <a:r>
                  <a:rPr lang="en-US" altLang="zh-CN" dirty="0"/>
                  <a:t>     where</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  </m:t>
                        </m:r>
                        <m:r>
                          <m:rPr>
                            <m:sty m:val="p"/>
                          </m:rPr>
                          <a:rPr lang="el-GR" altLang="zh-CN" i="1">
                            <a:latin typeface="Cambria Math" panose="02040503050406030204" pitchFamily="18" charset="0"/>
                            <a:ea typeface="Cambria Math" panose="02040503050406030204" pitchFamily="18" charset="0"/>
                          </a:rPr>
                          <m:t>Ω</m:t>
                        </m:r>
                      </m:e>
                      <m:sub>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𝑀</m:t>
                            </m:r>
                          </m:e>
                          <m:sub>
                            <m:r>
                              <a:rPr lang="en-US" altLang="zh-CN" i="1">
                                <a:latin typeface="Cambria Math" panose="02040503050406030204" pitchFamily="18" charset="0"/>
                                <a:ea typeface="Cambria Math" panose="02040503050406030204" pitchFamily="18" charset="0"/>
                              </a:rPr>
                              <m:t>𝑓</m:t>
                            </m:r>
                          </m:sub>
                        </m:sSub>
                      </m:sub>
                    </m:sSub>
                    <m:d>
                      <m:dPr>
                        <m:ctrlPr>
                          <a:rPr lang="en-US" altLang="zh-CN" b="0"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𝑇</m:t>
                        </m:r>
                        <m:r>
                          <a:rPr lang="en-US" altLang="zh-CN" b="0"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𝜇</m:t>
                            </m:r>
                          </m:e>
                          <m:sub>
                            <m:r>
                              <a:rPr lang="en-US" altLang="zh-CN" i="1">
                                <a:latin typeface="Cambria Math" panose="02040503050406030204" pitchFamily="18" charset="0"/>
                                <a:ea typeface="Cambria Math" panose="02040503050406030204" pitchFamily="18" charset="0"/>
                              </a:rPr>
                              <m:t>𝑓</m:t>
                            </m:r>
                          </m:sub>
                        </m:sSub>
                      </m:e>
                    </m:d>
                  </m:oMath>
                </a14:m>
                <a:r>
                  <a:rPr lang="en-US" altLang="zh-CN" dirty="0"/>
                  <a:t>: contribution of a gas of quasi-particles,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𝑓</m:t>
                        </m:r>
                      </m:sub>
                    </m:sSub>
                  </m:oMath>
                </a14:m>
                <a:r>
                  <a:rPr lang="en-US" altLang="zh-CN" dirty="0"/>
                  <a:t>: quark condensate of flavor f. See Ref.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M. </a:t>
                </a:r>
                <a:r>
                  <a:rPr lang="en-US" altLang="zh-CN" dirty="0" err="1">
                    <a:solidFill>
                      <a:schemeClr val="accent2">
                        <a:lumMod val="75000"/>
                      </a:schemeClr>
                    </a:solidFill>
                    <a:latin typeface="Times New Roman" panose="02020603050405020304" pitchFamily="18" charset="0"/>
                    <a:cs typeface="Times New Roman" panose="02020603050405020304" pitchFamily="18" charset="0"/>
                  </a:rPr>
                  <a:t>Buballa</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 Phys. Rep. 407, 205 (2005)</a:t>
                </a:r>
                <a:r>
                  <a:rPr lang="en-US" altLang="zh-CN" dirty="0"/>
                  <a:t>] for the details.</a:t>
                </a:r>
                <a:endParaRPr lang="zh-CN" altLang="en-US" dirty="0"/>
              </a:p>
            </p:txBody>
          </p:sp>
        </mc:Choice>
        <mc:Fallback xmlns="">
          <p:sp>
            <p:nvSpPr>
              <p:cNvPr id="16" name="文本框 15">
                <a:extLst>
                  <a:ext uri="{FF2B5EF4-FFF2-40B4-BE49-F238E27FC236}">
                    <a16:creationId xmlns:a16="http://schemas.microsoft.com/office/drawing/2014/main" id="{36D0B15C-DE7C-4D4D-8F59-62A37DB8DF54}"/>
                  </a:ext>
                </a:extLst>
              </p:cNvPr>
              <p:cNvSpPr txBox="1">
                <a:spLocks noRot="1" noChangeAspect="1" noMove="1" noResize="1" noEditPoints="1" noAdjustHandles="1" noChangeArrowheads="1" noChangeShapeType="1" noTextEdit="1"/>
              </p:cNvSpPr>
              <p:nvPr/>
            </p:nvSpPr>
            <p:spPr>
              <a:xfrm>
                <a:off x="1456120" y="5382105"/>
                <a:ext cx="9473335" cy="720903"/>
              </a:xfrm>
              <a:prstGeom prst="rect">
                <a:avLst/>
              </a:prstGeom>
              <a:blipFill>
                <a:blip r:embed="rId6"/>
                <a:stretch>
                  <a:fillRect l="-579" t="-2542" b="-1271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7722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10</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265161"/>
            <a:ext cx="2026611" cy="540823"/>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NJL model</a:t>
            </a: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2755232" y="535573"/>
            <a:ext cx="9095873" cy="300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73962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p:cNvCxnSpPr>
          <p:nvPr/>
        </p:nvCxnSpPr>
        <p:spPr>
          <a:xfrm>
            <a:off x="387453" y="541431"/>
            <a:ext cx="2502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22" name="矩形 8">
            <a:extLst>
              <a:ext uri="{FF2B5EF4-FFF2-40B4-BE49-F238E27FC236}">
                <a16:creationId xmlns:a16="http://schemas.microsoft.com/office/drawing/2014/main" id="{2C5198BA-9B7B-4BAF-BA1A-45B316DAD63E}"/>
              </a:ext>
            </a:extLst>
          </p:cNvPr>
          <p:cNvSpPr>
            <a:spLocks noChangeArrowheads="1"/>
          </p:cNvSpPr>
          <p:nvPr/>
        </p:nvSpPr>
        <p:spPr bwMode="auto">
          <a:xfrm>
            <a:off x="512563" y="1076396"/>
            <a:ext cx="2582906" cy="70788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Gap equations</a:t>
            </a:r>
          </a:p>
          <a:p>
            <a:endParaRPr lang="zh-CN" altLang="en-US" sz="2000" dirty="0"/>
          </a:p>
        </p:txBody>
      </p:sp>
      <p:sp>
        <p:nvSpPr>
          <p:cNvPr id="25" name="矩形 24">
            <a:extLst>
              <a:ext uri="{FF2B5EF4-FFF2-40B4-BE49-F238E27FC236}">
                <a16:creationId xmlns:a16="http://schemas.microsoft.com/office/drawing/2014/main" id="{97298AE4-78EA-465D-B767-30D87CC8458B}"/>
              </a:ext>
            </a:extLst>
          </p:cNvPr>
          <p:cNvSpPr/>
          <p:nvPr/>
        </p:nvSpPr>
        <p:spPr>
          <a:xfrm>
            <a:off x="2620809" y="1090143"/>
            <a:ext cx="3367525" cy="369332"/>
          </a:xfrm>
          <a:prstGeom prst="rect">
            <a:avLst/>
          </a:prstGeom>
        </p:spPr>
        <p:txBody>
          <a:bodyPr wrap="none">
            <a:spAutoFit/>
          </a:bodyPr>
          <a:lstStyle/>
          <a:p>
            <a:r>
              <a:rPr lang="en-US" altLang="zh-CN" dirty="0">
                <a:solidFill>
                  <a:srgbClr val="0070C0"/>
                </a:solidFill>
                <a:latin typeface="AdvOT483a8203"/>
              </a:rPr>
              <a:t>(with Mean Field approximation)</a:t>
            </a:r>
            <a:endParaRPr lang="zh-CN" altLang="en-US" dirty="0">
              <a:solidFill>
                <a:srgbClr val="0070C0"/>
              </a:solidFill>
            </a:endParaRPr>
          </a:p>
        </p:txBody>
      </p:sp>
      <p:sp>
        <p:nvSpPr>
          <p:cNvPr id="29" name="矩形 28">
            <a:extLst>
              <a:ext uri="{FF2B5EF4-FFF2-40B4-BE49-F238E27FC236}">
                <a16:creationId xmlns:a16="http://schemas.microsoft.com/office/drawing/2014/main" id="{8F18E1A5-4251-44B9-BE5E-12B44C816A7D}"/>
              </a:ext>
            </a:extLst>
          </p:cNvPr>
          <p:cNvSpPr/>
          <p:nvPr/>
        </p:nvSpPr>
        <p:spPr>
          <a:xfrm>
            <a:off x="7179719" y="1877150"/>
            <a:ext cx="944361" cy="369332"/>
          </a:xfrm>
          <a:prstGeom prst="rect">
            <a:avLst/>
          </a:prstGeom>
        </p:spPr>
        <p:txBody>
          <a:bodyPr wrap="none">
            <a:spAutoFit/>
          </a:bodyPr>
          <a:lstStyle/>
          <a:p>
            <a:r>
              <a:rPr lang="en-US" altLang="zh-CN" dirty="0">
                <a:solidFill>
                  <a:srgbClr val="0070C0"/>
                </a:solidFill>
                <a:latin typeface="AdvOT483a8203"/>
              </a:rPr>
              <a:t>3-flavor,</a:t>
            </a:r>
            <a:endParaRPr lang="zh-CN" altLang="en-US" dirty="0">
              <a:solidFill>
                <a:srgbClr val="0070C0"/>
              </a:solidFill>
              <a:latin typeface="AdvOT483a8203"/>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4D38F0FE-347B-49EE-BAC9-548F1585F79A}"/>
                  </a:ext>
                </a:extLst>
              </p:cNvPr>
              <p:cNvSpPr txBox="1"/>
              <p:nvPr/>
            </p:nvSpPr>
            <p:spPr>
              <a:xfrm>
                <a:off x="4147895" y="1575733"/>
                <a:ext cx="3136756" cy="710194"/>
              </a:xfrm>
              <a:prstGeom prst="rect">
                <a:avLst/>
              </a:prstGeom>
              <a:noFill/>
            </p:spPr>
            <p:txBody>
              <a:bodyPr wrap="none" rtlCol="0">
                <a:spAutoFit/>
              </a:bodyPr>
              <a:lstStyle/>
              <a:p>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eqArr>
                          <m:eqArrPr>
                            <m:ctrlPr>
                              <a:rPr lang="en-US" altLang="zh-CN" b="0" i="1" smtClean="0">
                                <a:latin typeface="Cambria Math" panose="02040503050406030204" pitchFamily="18" charset="0"/>
                              </a:rPr>
                            </m:ctrlPr>
                          </m:eqArrPr>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b="0" i="1" smtClean="0">
                                    <a:latin typeface="Cambria Math" panose="02040503050406030204" pitchFamily="18" charset="0"/>
                                  </a:rPr>
                                  <m:t>𝑖</m:t>
                                </m:r>
                              </m:sub>
                            </m:sSub>
                            <m:r>
                              <a:rPr lang="en-US" altLang="zh-CN" i="1">
                                <a:latin typeface="Cambria Math" panose="02040503050406030204" pitchFamily="18" charset="0"/>
                              </a:rPr>
                              <m:t>−4</m:t>
                            </m:r>
                            <m:r>
                              <a:rPr lang="en-US" altLang="zh-CN" i="1">
                                <a:latin typeface="Cambria Math" panose="02040503050406030204" pitchFamily="18" charset="0"/>
                              </a:rPr>
                              <m:t>𝐺</m:t>
                            </m:r>
                            <m:sSub>
                              <m:sSubPr>
                                <m:ctrlPr>
                                  <a:rPr lang="en-US" altLang="zh-CN" i="1">
                                    <a:latin typeface="Cambria Math" panose="02040503050406030204" pitchFamily="18" charset="0"/>
                                  </a:rPr>
                                </m:ctrlPr>
                              </m:sSubPr>
                              <m:e>
                                <m:r>
                                  <a:rPr lang="zh-CN" altLang="en-US" i="1">
                                    <a:latin typeface="Cambria Math" panose="02040503050406030204" pitchFamily="18" charset="0"/>
                                  </a:rPr>
                                  <m:t>𝜙</m:t>
                                </m:r>
                              </m:e>
                              <m:sub>
                                <m:r>
                                  <a:rPr lang="en-US" altLang="zh-CN" b="0" i="1" smtClean="0">
                                    <a:latin typeface="Cambria Math" panose="02040503050406030204" pitchFamily="18" charset="0"/>
                                  </a:rPr>
                                  <m:t>𝑖</m:t>
                                </m:r>
                              </m:sub>
                            </m:sSub>
                          </m:e>
                          <m:e>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𝑖</m:t>
                                </m:r>
                              </m:sub>
                            </m:sSub>
                            <m:r>
                              <a:rPr lang="en-US" altLang="zh-CN" i="1">
                                <a:latin typeface="Cambria Math" panose="02040503050406030204" pitchFamily="18" charset="0"/>
                              </a:rPr>
                              <m:t>−4</m:t>
                            </m:r>
                            <m:r>
                              <a:rPr lang="en-US" altLang="zh-CN" i="1">
                                <a:latin typeface="Cambria Math" panose="02040503050406030204" pitchFamily="18" charset="0"/>
                              </a:rPr>
                              <m:t>𝐺</m:t>
                            </m:r>
                            <m:sSub>
                              <m:sSubPr>
                                <m:ctrlPr>
                                  <a:rPr lang="en-US" altLang="zh-CN" i="1">
                                    <a:latin typeface="Cambria Math" panose="02040503050406030204" pitchFamily="18" charset="0"/>
                                  </a:rPr>
                                </m:ctrlPr>
                              </m:sSubPr>
                              <m:e>
                                <m:r>
                                  <a:rPr lang="zh-CN" altLang="en-US" i="1">
                                    <a:latin typeface="Cambria Math" panose="02040503050406030204" pitchFamily="18" charset="0"/>
                                  </a:rPr>
                                  <m:t>𝜙</m:t>
                                </m:r>
                              </m:e>
                              <m:sub>
                                <m:r>
                                  <a:rPr lang="en-US" altLang="zh-CN" i="1">
                                    <a:latin typeface="Cambria Math" panose="02040503050406030204" pitchFamily="18" charset="0"/>
                                  </a:rPr>
                                  <m:t>𝑖</m:t>
                                </m:r>
                              </m:sub>
                            </m:sSub>
                            <m:r>
                              <a:rPr lang="en-US" altLang="zh-CN" i="1">
                                <a:latin typeface="Cambria Math" panose="02040503050406030204" pitchFamily="18" charset="0"/>
                              </a:rPr>
                              <m:t>+2</m:t>
                            </m:r>
                            <m:r>
                              <a:rPr lang="en-US" altLang="zh-CN" i="1">
                                <a:latin typeface="Cambria Math" panose="02040503050406030204" pitchFamily="18" charset="0"/>
                              </a:rPr>
                              <m:t>𝐾</m:t>
                            </m:r>
                            <m:sSub>
                              <m:sSubPr>
                                <m:ctrlPr>
                                  <a:rPr lang="en-US" altLang="zh-CN" i="1">
                                    <a:latin typeface="Cambria Math" panose="02040503050406030204" pitchFamily="18" charset="0"/>
                                  </a:rPr>
                                </m:ctrlPr>
                              </m:sSubPr>
                              <m:e>
                                <m:r>
                                  <a:rPr lang="zh-CN" altLang="en-US" i="1">
                                    <a:latin typeface="Cambria Math" panose="02040503050406030204" pitchFamily="18" charset="0"/>
                                  </a:rPr>
                                  <m:t>𝜙</m:t>
                                </m:r>
                              </m:e>
                              <m:sub>
                                <m:r>
                                  <a:rPr lang="en-US" altLang="zh-CN" i="1">
                                    <a:latin typeface="Cambria Math" panose="02040503050406030204" pitchFamily="18" charset="0"/>
                                  </a:rPr>
                                  <m:t>𝑗</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𝜙</m:t>
                                </m:r>
                              </m:e>
                              <m:sub>
                                <m:r>
                                  <a:rPr lang="en-US" altLang="zh-CN" i="1">
                                    <a:latin typeface="Cambria Math" panose="02040503050406030204" pitchFamily="18" charset="0"/>
                                  </a:rPr>
                                  <m:t>𝑘</m:t>
                                </m:r>
                              </m:sub>
                            </m:sSub>
                          </m:e>
                        </m:eqArr>
                      </m:e>
                    </m:d>
                  </m:oMath>
                </a14:m>
                <a:r>
                  <a:rPr lang="en-US" altLang="zh-CN" dirty="0"/>
                  <a:t>, </a:t>
                </a:r>
                <a:endParaRPr lang="zh-CN" altLang="en-US" dirty="0"/>
              </a:p>
            </p:txBody>
          </p:sp>
        </mc:Choice>
        <mc:Fallback xmlns="">
          <p:sp>
            <p:nvSpPr>
              <p:cNvPr id="2" name="文本框 1">
                <a:extLst>
                  <a:ext uri="{FF2B5EF4-FFF2-40B4-BE49-F238E27FC236}">
                    <a16:creationId xmlns:a16="http://schemas.microsoft.com/office/drawing/2014/main" id="{4D38F0FE-347B-49EE-BAC9-548F1585F79A}"/>
                  </a:ext>
                </a:extLst>
              </p:cNvPr>
              <p:cNvSpPr txBox="1">
                <a:spLocks noRot="1" noChangeAspect="1" noMove="1" noResize="1" noEditPoints="1" noAdjustHandles="1" noChangeArrowheads="1" noChangeShapeType="1" noTextEdit="1"/>
              </p:cNvSpPr>
              <p:nvPr/>
            </p:nvSpPr>
            <p:spPr>
              <a:xfrm>
                <a:off x="4147895" y="1575733"/>
                <a:ext cx="3136756" cy="710194"/>
              </a:xfrm>
              <a:prstGeom prst="rect">
                <a:avLst/>
              </a:prstGeom>
              <a:blipFill>
                <a:blip r:embed="rId3"/>
                <a:stretch>
                  <a:fillRect r="-777"/>
                </a:stretch>
              </a:blipFill>
            </p:spPr>
            <p:txBody>
              <a:bodyPr/>
              <a:lstStyle/>
              <a:p>
                <a:r>
                  <a:rPr lang="zh-CN" altLang="en-US">
                    <a:noFill/>
                  </a:rPr>
                  <a:t> </a:t>
                </a:r>
              </a:p>
            </p:txBody>
          </p:sp>
        </mc:Fallback>
      </mc:AlternateContent>
      <p:sp>
        <p:nvSpPr>
          <p:cNvPr id="30" name="矩形 29">
            <a:extLst>
              <a:ext uri="{FF2B5EF4-FFF2-40B4-BE49-F238E27FC236}">
                <a16:creationId xmlns:a16="http://schemas.microsoft.com/office/drawing/2014/main" id="{739BD582-C10B-4C4A-B53C-61B57CC17F3B}"/>
              </a:ext>
            </a:extLst>
          </p:cNvPr>
          <p:cNvSpPr/>
          <p:nvPr/>
        </p:nvSpPr>
        <p:spPr>
          <a:xfrm>
            <a:off x="7179720" y="1561498"/>
            <a:ext cx="944361" cy="369332"/>
          </a:xfrm>
          <a:prstGeom prst="rect">
            <a:avLst/>
          </a:prstGeom>
        </p:spPr>
        <p:txBody>
          <a:bodyPr wrap="none">
            <a:spAutoFit/>
          </a:bodyPr>
          <a:lstStyle/>
          <a:p>
            <a:r>
              <a:rPr lang="en-US" altLang="zh-CN" dirty="0">
                <a:solidFill>
                  <a:srgbClr val="0070C0"/>
                </a:solidFill>
                <a:latin typeface="AdvOT483a8203"/>
              </a:rPr>
              <a:t>2-flavor,</a:t>
            </a:r>
            <a:endParaRPr lang="zh-CN" altLang="en-US" dirty="0">
              <a:solidFill>
                <a:srgbClr val="0070C0"/>
              </a:solidFill>
              <a:latin typeface="AdvOT483a8203"/>
            </a:endParaRPr>
          </a:p>
        </p:txBody>
      </p:sp>
      <p:pic>
        <p:nvPicPr>
          <p:cNvPr id="23" name="图片 22">
            <a:extLst>
              <a:ext uri="{FF2B5EF4-FFF2-40B4-BE49-F238E27FC236}">
                <a16:creationId xmlns:a16="http://schemas.microsoft.com/office/drawing/2014/main" id="{1823104F-4930-4896-A3BB-2E765B321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086" y="2393916"/>
            <a:ext cx="3210600" cy="2172076"/>
          </a:xfrm>
          <a:prstGeom prst="rect">
            <a:avLst/>
          </a:prstGeom>
        </p:spPr>
      </p:pic>
      <p:pic>
        <p:nvPicPr>
          <p:cNvPr id="32" name="图片 31">
            <a:extLst>
              <a:ext uri="{FF2B5EF4-FFF2-40B4-BE49-F238E27FC236}">
                <a16:creationId xmlns:a16="http://schemas.microsoft.com/office/drawing/2014/main" id="{1CB70EEE-AC4E-46BE-9D13-39EC87150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9759" y="4625885"/>
            <a:ext cx="3992164" cy="1221773"/>
          </a:xfrm>
          <a:prstGeom prst="rect">
            <a:avLst/>
          </a:prstGeom>
        </p:spPr>
      </p:pic>
      <p:sp>
        <p:nvSpPr>
          <p:cNvPr id="33" name="矩形 32">
            <a:extLst>
              <a:ext uri="{FF2B5EF4-FFF2-40B4-BE49-F238E27FC236}">
                <a16:creationId xmlns:a16="http://schemas.microsoft.com/office/drawing/2014/main" id="{8D29CD45-7D7C-4262-B93E-A2B7EFAC56C2}"/>
              </a:ext>
            </a:extLst>
          </p:cNvPr>
          <p:cNvSpPr/>
          <p:nvPr/>
        </p:nvSpPr>
        <p:spPr>
          <a:xfrm>
            <a:off x="1820205" y="5869237"/>
            <a:ext cx="2941831" cy="369332"/>
          </a:xfrm>
          <a:prstGeom prst="rect">
            <a:avLst/>
          </a:prstGeom>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[J.-L. Zhang, and et al., 2016]</a:t>
            </a:r>
            <a:endParaRPr lang="zh-CN" altLang="en-US" dirty="0"/>
          </a:p>
        </p:txBody>
      </p:sp>
      <p:sp>
        <p:nvSpPr>
          <p:cNvPr id="34" name="矩形 33">
            <a:extLst>
              <a:ext uri="{FF2B5EF4-FFF2-40B4-BE49-F238E27FC236}">
                <a16:creationId xmlns:a16="http://schemas.microsoft.com/office/drawing/2014/main" id="{8A1B6192-E4F1-4568-9824-D9F44BB71E88}"/>
              </a:ext>
            </a:extLst>
          </p:cNvPr>
          <p:cNvSpPr/>
          <p:nvPr/>
        </p:nvSpPr>
        <p:spPr>
          <a:xfrm>
            <a:off x="533103" y="3530735"/>
            <a:ext cx="968983" cy="369332"/>
          </a:xfrm>
          <a:prstGeom prst="rect">
            <a:avLst/>
          </a:prstGeom>
        </p:spPr>
        <p:txBody>
          <a:bodyPr wrap="none">
            <a:spAutoFit/>
          </a:bodyPr>
          <a:lstStyle/>
          <a:p>
            <a:r>
              <a:rPr lang="en-US" altLang="zh-CN" dirty="0">
                <a:solidFill>
                  <a:srgbClr val="0070C0"/>
                </a:solidFill>
                <a:latin typeface="AdvOT483a8203"/>
              </a:rPr>
              <a:t>2-flavor:</a:t>
            </a:r>
            <a:endParaRPr lang="zh-CN" altLang="en-US" dirty="0">
              <a:solidFill>
                <a:srgbClr val="0070C0"/>
              </a:solidFill>
              <a:latin typeface="AdvOT483a8203"/>
            </a:endParaRPr>
          </a:p>
        </p:txBody>
      </p:sp>
      <p:sp>
        <p:nvSpPr>
          <p:cNvPr id="35" name="矩形 34">
            <a:extLst>
              <a:ext uri="{FF2B5EF4-FFF2-40B4-BE49-F238E27FC236}">
                <a16:creationId xmlns:a16="http://schemas.microsoft.com/office/drawing/2014/main" id="{C3202757-59C0-439C-B60D-2013AA03D29A}"/>
              </a:ext>
            </a:extLst>
          </p:cNvPr>
          <p:cNvSpPr/>
          <p:nvPr/>
        </p:nvSpPr>
        <p:spPr>
          <a:xfrm>
            <a:off x="4939473" y="3373340"/>
            <a:ext cx="968983" cy="369332"/>
          </a:xfrm>
          <a:prstGeom prst="rect">
            <a:avLst/>
          </a:prstGeom>
        </p:spPr>
        <p:txBody>
          <a:bodyPr wrap="none">
            <a:spAutoFit/>
          </a:bodyPr>
          <a:lstStyle/>
          <a:p>
            <a:r>
              <a:rPr lang="en-US" altLang="zh-CN" dirty="0">
                <a:solidFill>
                  <a:srgbClr val="0070C0"/>
                </a:solidFill>
                <a:latin typeface="AdvOT483a8203"/>
              </a:rPr>
              <a:t>3-flavor:</a:t>
            </a:r>
            <a:endParaRPr lang="zh-CN" altLang="en-US" dirty="0">
              <a:solidFill>
                <a:srgbClr val="0070C0"/>
              </a:solidFill>
              <a:latin typeface="AdvOT483a8203"/>
            </a:endParaRPr>
          </a:p>
        </p:txBody>
      </p:sp>
      <p:pic>
        <p:nvPicPr>
          <p:cNvPr id="37" name="图片 36">
            <a:extLst>
              <a:ext uri="{FF2B5EF4-FFF2-40B4-BE49-F238E27FC236}">
                <a16:creationId xmlns:a16="http://schemas.microsoft.com/office/drawing/2014/main" id="{B17F4F8A-2405-4554-B80D-F41B9D980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588" y="2529337"/>
            <a:ext cx="2935449" cy="2147688"/>
          </a:xfrm>
          <a:prstGeom prst="rect">
            <a:avLst/>
          </a:prstGeom>
        </p:spPr>
      </p:pic>
      <p:pic>
        <p:nvPicPr>
          <p:cNvPr id="39" name="图片 38">
            <a:extLst>
              <a:ext uri="{FF2B5EF4-FFF2-40B4-BE49-F238E27FC236}">
                <a16:creationId xmlns:a16="http://schemas.microsoft.com/office/drawing/2014/main" id="{5A3382DE-D003-42B9-85FE-7BCFDC8C36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089" y="2524816"/>
            <a:ext cx="2935447" cy="2171545"/>
          </a:xfrm>
          <a:prstGeom prst="rect">
            <a:avLst/>
          </a:prstGeom>
        </p:spPr>
      </p:pic>
      <p:pic>
        <p:nvPicPr>
          <p:cNvPr id="43" name="图片 42">
            <a:extLst>
              <a:ext uri="{FF2B5EF4-FFF2-40B4-BE49-F238E27FC236}">
                <a16:creationId xmlns:a16="http://schemas.microsoft.com/office/drawing/2014/main" id="{6F1A711C-5F28-47AC-A5B0-7CE8F58895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3259" y="4902630"/>
            <a:ext cx="4265546" cy="474787"/>
          </a:xfrm>
          <a:prstGeom prst="rect">
            <a:avLst/>
          </a:prstGeom>
        </p:spPr>
      </p:pic>
      <p:sp>
        <p:nvSpPr>
          <p:cNvPr id="44" name="矩形 43">
            <a:extLst>
              <a:ext uri="{FF2B5EF4-FFF2-40B4-BE49-F238E27FC236}">
                <a16:creationId xmlns:a16="http://schemas.microsoft.com/office/drawing/2014/main" id="{910EC76A-94F2-403D-B012-E739B84C414B}"/>
              </a:ext>
            </a:extLst>
          </p:cNvPr>
          <p:cNvSpPr/>
          <p:nvPr/>
        </p:nvSpPr>
        <p:spPr>
          <a:xfrm>
            <a:off x="7437665" y="5529607"/>
            <a:ext cx="2899320" cy="369332"/>
          </a:xfrm>
          <a:prstGeom prst="rect">
            <a:avLst/>
          </a:prstGeom>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[Y.-P. Zhao, and et al., 2018]</a:t>
            </a:r>
            <a:r>
              <a:rPr lang="en-US" altLang="zh-CN" dirty="0"/>
              <a:t> </a:t>
            </a:r>
            <a:endParaRPr lang="zh-CN" altLang="en-US" dirty="0"/>
          </a:p>
        </p:txBody>
      </p:sp>
    </p:spTree>
    <p:extLst>
      <p:ext uri="{BB962C8B-B14F-4D97-AF65-F5344CB8AC3E}">
        <p14:creationId xmlns:p14="http://schemas.microsoft.com/office/powerpoint/2010/main" val="97864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11</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265161"/>
            <a:ext cx="3048900" cy="540823"/>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Equation of state</a:t>
            </a: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3777521" y="535573"/>
            <a:ext cx="8073584" cy="300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p:cNvCxnSpPr>
          <p:nvPr/>
        </p:nvCxnSpPr>
        <p:spPr>
          <a:xfrm>
            <a:off x="387453" y="541431"/>
            <a:ext cx="2502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24" name="矩形 8">
            <a:extLst>
              <a:ext uri="{FF2B5EF4-FFF2-40B4-BE49-F238E27FC236}">
                <a16:creationId xmlns:a16="http://schemas.microsoft.com/office/drawing/2014/main" id="{A5892BBB-AD67-4D47-B91F-49B3D53114A8}"/>
              </a:ext>
            </a:extLst>
          </p:cNvPr>
          <p:cNvSpPr>
            <a:spLocks noChangeArrowheads="1"/>
          </p:cNvSpPr>
          <p:nvPr/>
        </p:nvSpPr>
        <p:spPr bwMode="auto">
          <a:xfrm>
            <a:off x="523880" y="1059365"/>
            <a:ext cx="5166476" cy="40011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Quark densities</a:t>
            </a:r>
            <a:endParaRPr lang="zh-CN" altLang="en-US" sz="2000"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F277267-099F-43D5-91B0-58B8CF1E9A3F}"/>
                  </a:ext>
                </a:extLst>
              </p:cNvPr>
              <p:cNvSpPr txBox="1"/>
              <p:nvPr/>
            </p:nvSpPr>
            <p:spPr>
              <a:xfrm>
                <a:off x="985640" y="1521390"/>
                <a:ext cx="4242956" cy="8188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𝜌</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𝑐</m:t>
                          </m:r>
                        </m:sub>
                      </m:sSub>
                      <m:nary>
                        <m:naryPr>
                          <m:limLoc m:val="undOvr"/>
                          <m:subHide m:val="on"/>
                          <m:supHide m:val="on"/>
                          <m:ctrlPr>
                            <a:rPr lang="en-US" altLang="zh-CN" b="0" i="1" smtClean="0">
                              <a:latin typeface="Cambria Math" panose="02040503050406030204" pitchFamily="18" charset="0"/>
                            </a:rPr>
                          </m:ctrlPr>
                        </m:naryPr>
                        <m:sub/>
                        <m:sup/>
                        <m:e>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𝑑</m:t>
                                  </m:r>
                                </m:e>
                                <m:sup>
                                  <m:r>
                                    <a:rPr lang="en-US" altLang="zh-CN" b="0" i="1" smtClean="0">
                                      <a:latin typeface="Cambria Math" panose="02040503050406030204" pitchFamily="18" charset="0"/>
                                    </a:rPr>
                                    <m:t>3</m:t>
                                  </m:r>
                                </m:sup>
                              </m:sSup>
                              <m:r>
                                <a:rPr lang="en-US" altLang="zh-CN" b="0" i="1" smtClean="0">
                                  <a:latin typeface="Cambria Math" panose="02040503050406030204" pitchFamily="18" charset="0"/>
                                </a:rPr>
                                <m:t>𝑝</m:t>
                              </m:r>
                            </m:num>
                            <m:den>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(2</m:t>
                                  </m:r>
                                  <m:r>
                                    <a:rPr lang="zh-CN" altLang="en-US" b="0" i="1" smtClean="0">
                                      <a:latin typeface="Cambria Math" panose="02040503050406030204" pitchFamily="18" charset="0"/>
                                    </a:rPr>
                                    <m:t>𝜋</m:t>
                                  </m:r>
                                  <m:r>
                                    <a:rPr lang="en-US" altLang="zh-CN" b="0" i="1" smtClean="0">
                                      <a:latin typeface="Cambria Math" panose="02040503050406030204" pitchFamily="18" charset="0"/>
                                    </a:rPr>
                                    <m:t>)</m:t>
                                  </m:r>
                                </m:e>
                                <m:sup>
                                  <m:r>
                                    <a:rPr lang="en-US" altLang="zh-CN" b="0" i="1" smtClean="0">
                                      <a:latin typeface="Cambria Math" panose="02040503050406030204" pitchFamily="18" charset="0"/>
                                    </a:rPr>
                                    <m:t>3</m:t>
                                  </m:r>
                                </m:sup>
                              </m:sSup>
                            </m:den>
                          </m:f>
                        </m:e>
                      </m:nary>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𝑛</m:t>
                              </m:r>
                            </m:e>
                            <m:sub>
                              <m:r>
                                <a:rPr lang="en-US" altLang="zh-CN" b="0" i="1" smtClean="0">
                                  <a:latin typeface="Cambria Math" panose="02040503050406030204" pitchFamily="18" charset="0"/>
                                </a:rPr>
                                <m:t>𝑝</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𝑇</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𝜇</m:t>
                                  </m:r>
                                </m:e>
                                <m:sub>
                                  <m:r>
                                    <a:rPr lang="en-US" altLang="zh-CN" b="0" i="1" smtClean="0">
                                      <a:latin typeface="Cambria Math" panose="02040503050406030204" pitchFamily="18" charset="0"/>
                                    </a:rPr>
                                    <m:t>𝑖</m:t>
                                  </m:r>
                                </m:sub>
                              </m:sSub>
                            </m:e>
                          </m:d>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𝑛</m:t>
                                  </m:r>
                                </m:e>
                              </m:acc>
                            </m:e>
                            <m:sub>
                              <m:r>
                                <a:rPr lang="en-US" altLang="zh-CN" i="1">
                                  <a:latin typeface="Cambria Math" panose="02040503050406030204" pitchFamily="18" charset="0"/>
                                </a:rPr>
                                <m:t>𝑝</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𝑇</m:t>
                              </m:r>
                              <m:r>
                                <a:rPr lang="en-US" altLang="zh-CN" i="1">
                                  <a:latin typeface="Cambria Math" panose="02040503050406030204" pitchFamily="18" charset="0"/>
                                </a:rPr>
                                <m:t>, </m:t>
                              </m:r>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i="1">
                                      <a:latin typeface="Cambria Math" panose="02040503050406030204" pitchFamily="18" charset="0"/>
                                    </a:rPr>
                                    <m:t>𝑖</m:t>
                                  </m:r>
                                </m:sub>
                              </m:sSub>
                            </m:e>
                          </m:d>
                        </m:e>
                      </m:d>
                    </m:oMath>
                  </m:oMathPara>
                </a14:m>
                <a:endParaRPr lang="zh-CN" altLang="en-US" dirty="0"/>
              </a:p>
            </p:txBody>
          </p:sp>
        </mc:Choice>
        <mc:Fallback xmlns="">
          <p:sp>
            <p:nvSpPr>
              <p:cNvPr id="14" name="文本框 13">
                <a:extLst>
                  <a:ext uri="{FF2B5EF4-FFF2-40B4-BE49-F238E27FC236}">
                    <a16:creationId xmlns:a16="http://schemas.microsoft.com/office/drawing/2014/main" id="{5F277267-099F-43D5-91B0-58B8CF1E9A3F}"/>
                  </a:ext>
                </a:extLst>
              </p:cNvPr>
              <p:cNvSpPr txBox="1">
                <a:spLocks noRot="1" noChangeAspect="1" noMove="1" noResize="1" noEditPoints="1" noAdjustHandles="1" noChangeArrowheads="1" noChangeShapeType="1" noTextEdit="1"/>
              </p:cNvSpPr>
              <p:nvPr/>
            </p:nvSpPr>
            <p:spPr>
              <a:xfrm>
                <a:off x="985640" y="1521390"/>
                <a:ext cx="4242956" cy="818879"/>
              </a:xfrm>
              <a:prstGeom prst="rect">
                <a:avLst/>
              </a:prstGeom>
              <a:blipFill>
                <a:blip r:embed="rId3"/>
                <a:stretch>
                  <a:fillRect/>
                </a:stretch>
              </a:blipFill>
            </p:spPr>
            <p:txBody>
              <a:bodyPr/>
              <a:lstStyle/>
              <a:p>
                <a:r>
                  <a:rPr lang="zh-CN" altLang="en-US">
                    <a:noFill/>
                  </a:rPr>
                  <a:t> </a:t>
                </a:r>
              </a:p>
            </p:txBody>
          </p:sp>
        </mc:Fallback>
      </mc:AlternateContent>
      <p:sp>
        <p:nvSpPr>
          <p:cNvPr id="45" name="矩形 8">
            <a:extLst>
              <a:ext uri="{FF2B5EF4-FFF2-40B4-BE49-F238E27FC236}">
                <a16:creationId xmlns:a16="http://schemas.microsoft.com/office/drawing/2014/main" id="{7BEDFA44-78B4-486B-9F4C-8931429EEDBE}"/>
              </a:ext>
            </a:extLst>
          </p:cNvPr>
          <p:cNvSpPr>
            <a:spLocks noChangeArrowheads="1"/>
          </p:cNvSpPr>
          <p:nvPr/>
        </p:nvSpPr>
        <p:spPr bwMode="auto">
          <a:xfrm>
            <a:off x="523880" y="2410039"/>
            <a:ext cx="5166476" cy="40011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Equation of state</a:t>
            </a:r>
            <a:endParaRPr lang="zh-CN" altLang="en-US" sz="2000" dirty="0"/>
          </a:p>
        </p:txBody>
      </p:sp>
      <p:pic>
        <p:nvPicPr>
          <p:cNvPr id="48" name="图片 47">
            <a:extLst>
              <a:ext uri="{FF2B5EF4-FFF2-40B4-BE49-F238E27FC236}">
                <a16:creationId xmlns:a16="http://schemas.microsoft.com/office/drawing/2014/main" id="{DBF2D4D7-0A00-4C80-9282-32D3F12A0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911" y="2806261"/>
            <a:ext cx="3590459" cy="836937"/>
          </a:xfrm>
          <a:prstGeom prst="rect">
            <a:avLst/>
          </a:prstGeom>
        </p:spPr>
      </p:pic>
      <p:pic>
        <p:nvPicPr>
          <p:cNvPr id="50" name="图片 49">
            <a:extLst>
              <a:ext uri="{FF2B5EF4-FFF2-40B4-BE49-F238E27FC236}">
                <a16:creationId xmlns:a16="http://schemas.microsoft.com/office/drawing/2014/main" id="{2BD5ED78-59FF-4A7E-B046-73E01A72C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1258" y="3951915"/>
            <a:ext cx="2125087" cy="722878"/>
          </a:xfrm>
          <a:prstGeom prst="rect">
            <a:avLst/>
          </a:prstGeom>
        </p:spPr>
      </p:pic>
      <p:sp>
        <p:nvSpPr>
          <p:cNvPr id="51" name="矩形: 圆角 50">
            <a:extLst>
              <a:ext uri="{FF2B5EF4-FFF2-40B4-BE49-F238E27FC236}">
                <a16:creationId xmlns:a16="http://schemas.microsoft.com/office/drawing/2014/main" id="{89627939-6D6D-4122-9370-CCBF27ABD4A3}"/>
              </a:ext>
            </a:extLst>
          </p:cNvPr>
          <p:cNvSpPr/>
          <p:nvPr/>
        </p:nvSpPr>
        <p:spPr>
          <a:xfrm>
            <a:off x="2076141" y="2945567"/>
            <a:ext cx="1049311" cy="69763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4ECA979B-4F63-4CCC-9601-3898324DF824}"/>
              </a:ext>
            </a:extLst>
          </p:cNvPr>
          <p:cNvSpPr/>
          <p:nvPr/>
        </p:nvSpPr>
        <p:spPr>
          <a:xfrm>
            <a:off x="1067372" y="3582583"/>
            <a:ext cx="2589170" cy="369332"/>
          </a:xfrm>
          <a:prstGeom prst="rect">
            <a:avLst/>
          </a:prstGeom>
        </p:spPr>
        <p:txBody>
          <a:bodyPr wrap="none">
            <a:spAutoFit/>
          </a:bodyPr>
          <a:lstStyle/>
          <a:p>
            <a:r>
              <a:rPr lang="en-US" altLang="zh-CN" dirty="0">
                <a:solidFill>
                  <a:srgbClr val="0070C0"/>
                </a:solidFill>
                <a:latin typeface="AdvOT483a8203"/>
              </a:rPr>
              <a:t>vacuum bag constant, -</a:t>
            </a:r>
            <a:r>
              <a:rPr lang="en-US" altLang="zh-CN" i="1" dirty="0">
                <a:solidFill>
                  <a:srgbClr val="0070C0"/>
                </a:solidFill>
                <a:latin typeface="AdvOT483a8203"/>
              </a:rPr>
              <a:t>B</a:t>
            </a:r>
            <a:r>
              <a:rPr lang="en-US" altLang="zh-CN" dirty="0">
                <a:solidFill>
                  <a:srgbClr val="0070C0"/>
                </a:solidFill>
                <a:latin typeface="AdvOT483a8203"/>
              </a:rPr>
              <a:t> </a:t>
            </a:r>
            <a:endParaRPr lang="zh-CN" altLang="en-US" dirty="0">
              <a:solidFill>
                <a:srgbClr val="0070C0"/>
              </a:solidFill>
              <a:latin typeface="AdvOT483a8203"/>
            </a:endParaRPr>
          </a:p>
        </p:txBody>
      </p:sp>
      <p:pic>
        <p:nvPicPr>
          <p:cNvPr id="56" name="图片 55">
            <a:extLst>
              <a:ext uri="{FF2B5EF4-FFF2-40B4-BE49-F238E27FC236}">
                <a16:creationId xmlns:a16="http://schemas.microsoft.com/office/drawing/2014/main" id="{2155A800-0C4D-4251-8783-43284E6572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881" y="5131787"/>
            <a:ext cx="2860473" cy="1154756"/>
          </a:xfrm>
          <a:prstGeom prst="rect">
            <a:avLst/>
          </a:prstGeom>
        </p:spPr>
      </p:pic>
      <mc:AlternateContent xmlns:mc="http://schemas.openxmlformats.org/markup-compatibility/2006" xmlns:a14="http://schemas.microsoft.com/office/drawing/2010/main">
        <mc:Choice Requires="a14">
          <p:sp>
            <p:nvSpPr>
              <p:cNvPr id="57" name="矩形 8">
                <a:extLst>
                  <a:ext uri="{FF2B5EF4-FFF2-40B4-BE49-F238E27FC236}">
                    <a16:creationId xmlns:a16="http://schemas.microsoft.com/office/drawing/2014/main" id="{62AFBDD6-62AC-4B71-BD83-CD5C86145767}"/>
                  </a:ext>
                </a:extLst>
              </p:cNvPr>
              <p:cNvSpPr>
                <a:spLocks noChangeArrowheads="1"/>
              </p:cNvSpPr>
              <p:nvPr/>
            </p:nvSpPr>
            <p:spPr bwMode="auto">
              <a:xfrm>
                <a:off x="525676" y="4690677"/>
                <a:ext cx="5702740" cy="40011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14:m>
                  <m:oMath xmlns:m="http://schemas.openxmlformats.org/officeDocument/2006/math">
                    <m:r>
                      <a:rPr lang="zh-CN" altLang="en-US" sz="2000" i="1" smtClean="0">
                        <a:latin typeface="Cambria Math" panose="02040503050406030204" pitchFamily="18" charset="0"/>
                      </a:rPr>
                      <m:t>𝛽</m:t>
                    </m:r>
                  </m:oMath>
                </a14:m>
                <a:r>
                  <a:rPr lang="en-US" altLang="zh-CN" sz="2000" dirty="0"/>
                  <a:t>-equilibrium, electric charge neutrality </a:t>
                </a:r>
                <a:endParaRPr lang="zh-CN" altLang="en-US" sz="2000" dirty="0"/>
              </a:p>
            </p:txBody>
          </p:sp>
        </mc:Choice>
        <mc:Fallback xmlns="">
          <p:sp>
            <p:nvSpPr>
              <p:cNvPr id="57" name="矩形 8">
                <a:extLst>
                  <a:ext uri="{FF2B5EF4-FFF2-40B4-BE49-F238E27FC236}">
                    <a16:creationId xmlns:a16="http://schemas.microsoft.com/office/drawing/2014/main" id="{62AFBDD6-62AC-4B71-BD83-CD5C86145767}"/>
                  </a:ext>
                </a:extLst>
              </p:cNvPr>
              <p:cNvSpPr>
                <a:spLocks noRot="1" noChangeAspect="1" noMove="1" noResize="1" noEditPoints="1" noAdjustHandles="1" noChangeArrowheads="1" noChangeShapeType="1" noTextEdit="1"/>
              </p:cNvSpPr>
              <p:nvPr/>
            </p:nvSpPr>
            <p:spPr bwMode="auto">
              <a:xfrm>
                <a:off x="525676" y="4690677"/>
                <a:ext cx="5702740" cy="400110"/>
              </a:xfrm>
              <a:prstGeom prst="rect">
                <a:avLst/>
              </a:prstGeom>
              <a:blipFill>
                <a:blip r:embed="rId7"/>
                <a:stretch>
                  <a:fillRect l="-962" t="-6061" b="-27273"/>
                </a:stretch>
              </a:blipFill>
              <a:ln w="9525">
                <a:noFill/>
                <a:miter lim="800000"/>
                <a:headEnd/>
                <a:tailEnd/>
              </a:ln>
            </p:spPr>
            <p:txBody>
              <a:bodyPr/>
              <a:lstStyle/>
              <a:p>
                <a:r>
                  <a:rPr lang="zh-CN" altLang="en-US">
                    <a:noFill/>
                  </a:rPr>
                  <a:t> </a:t>
                </a:r>
              </a:p>
            </p:txBody>
          </p:sp>
        </mc:Fallback>
      </mc:AlternateContent>
      <p:pic>
        <p:nvPicPr>
          <p:cNvPr id="59" name="图片 58">
            <a:extLst>
              <a:ext uri="{FF2B5EF4-FFF2-40B4-BE49-F238E27FC236}">
                <a16:creationId xmlns:a16="http://schemas.microsoft.com/office/drawing/2014/main" id="{A6B827EA-A43C-4884-BCA4-9A6ADD6116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3182" y="1829173"/>
            <a:ext cx="3236773" cy="1977056"/>
          </a:xfrm>
          <a:prstGeom prst="rect">
            <a:avLst/>
          </a:prstGeom>
        </p:spPr>
      </p:pic>
      <p:sp>
        <p:nvSpPr>
          <p:cNvPr id="60" name="矩形 59">
            <a:extLst>
              <a:ext uri="{FF2B5EF4-FFF2-40B4-BE49-F238E27FC236}">
                <a16:creationId xmlns:a16="http://schemas.microsoft.com/office/drawing/2014/main" id="{90BE2A81-AAA3-4741-83C9-41DF3A170302}"/>
              </a:ext>
            </a:extLst>
          </p:cNvPr>
          <p:cNvSpPr/>
          <p:nvPr/>
        </p:nvSpPr>
        <p:spPr>
          <a:xfrm>
            <a:off x="5917036" y="1214615"/>
            <a:ext cx="968983" cy="369332"/>
          </a:xfrm>
          <a:prstGeom prst="rect">
            <a:avLst/>
          </a:prstGeom>
        </p:spPr>
        <p:txBody>
          <a:bodyPr wrap="none">
            <a:spAutoFit/>
          </a:bodyPr>
          <a:lstStyle/>
          <a:p>
            <a:r>
              <a:rPr lang="en-US" altLang="zh-CN" dirty="0">
                <a:solidFill>
                  <a:srgbClr val="0070C0"/>
                </a:solidFill>
                <a:latin typeface="AdvOT483a8203"/>
              </a:rPr>
              <a:t>3-flavor:</a:t>
            </a:r>
            <a:endParaRPr lang="zh-CN" altLang="en-US" dirty="0">
              <a:solidFill>
                <a:srgbClr val="0070C0"/>
              </a:solidFill>
              <a:latin typeface="AdvOT483a8203"/>
            </a:endParaRPr>
          </a:p>
        </p:txBody>
      </p:sp>
      <p:sp>
        <p:nvSpPr>
          <p:cNvPr id="61" name="矩形 60">
            <a:extLst>
              <a:ext uri="{FF2B5EF4-FFF2-40B4-BE49-F238E27FC236}">
                <a16:creationId xmlns:a16="http://schemas.microsoft.com/office/drawing/2014/main" id="{881A9B2B-DA86-4B1B-A320-EB31E25C66EE}"/>
              </a:ext>
            </a:extLst>
          </p:cNvPr>
          <p:cNvSpPr/>
          <p:nvPr/>
        </p:nvSpPr>
        <p:spPr>
          <a:xfrm>
            <a:off x="9566129" y="1148591"/>
            <a:ext cx="2197922" cy="369332"/>
          </a:xfrm>
          <a:prstGeom prst="rect">
            <a:avLst/>
          </a:prstGeom>
          <a:ln>
            <a:solidFill>
              <a:srgbClr val="00B0F0"/>
            </a:solidFill>
          </a:ln>
        </p:spPr>
        <p:txBody>
          <a:bodyPr wrap="squar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PhysRevD.98.083013 </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A5704032-588E-4206-8BDC-DB4C5B6F88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5611" y="1840574"/>
            <a:ext cx="3175004" cy="1960779"/>
          </a:xfrm>
          <a:prstGeom prst="rect">
            <a:avLst/>
          </a:prstGeom>
        </p:spPr>
      </p:pic>
      <p:pic>
        <p:nvPicPr>
          <p:cNvPr id="5" name="图片 4">
            <a:extLst>
              <a:ext uri="{FF2B5EF4-FFF2-40B4-BE49-F238E27FC236}">
                <a16:creationId xmlns:a16="http://schemas.microsoft.com/office/drawing/2014/main" id="{E6EFF678-A0D8-4A32-A902-2E50CD2EB7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6830" y="4006201"/>
            <a:ext cx="3540956" cy="2251172"/>
          </a:xfrm>
          <a:prstGeom prst="rect">
            <a:avLst/>
          </a:prstGeom>
        </p:spPr>
      </p:pic>
    </p:spTree>
    <p:extLst>
      <p:ext uri="{BB962C8B-B14F-4D97-AF65-F5344CB8AC3E}">
        <p14:creationId xmlns:p14="http://schemas.microsoft.com/office/powerpoint/2010/main" val="1484446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12</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2" y="265161"/>
            <a:ext cx="3611030" cy="540823"/>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Modified NJL model</a:t>
            </a: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4339652" y="535573"/>
            <a:ext cx="7511453" cy="300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73962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p:cNvCxnSpPr>
          <p:nvPr/>
        </p:nvCxnSpPr>
        <p:spPr>
          <a:xfrm>
            <a:off x="387453" y="541431"/>
            <a:ext cx="2502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22" name="矩形 8">
            <a:extLst>
              <a:ext uri="{FF2B5EF4-FFF2-40B4-BE49-F238E27FC236}">
                <a16:creationId xmlns:a16="http://schemas.microsoft.com/office/drawing/2014/main" id="{2C5198BA-9B7B-4BAF-BA1A-45B316DAD63E}"/>
              </a:ext>
            </a:extLst>
          </p:cNvPr>
          <p:cNvSpPr>
            <a:spLocks noChangeArrowheads="1"/>
          </p:cNvSpPr>
          <p:nvPr/>
        </p:nvSpPr>
        <p:spPr bwMode="auto">
          <a:xfrm>
            <a:off x="512563" y="1076396"/>
            <a:ext cx="2582906" cy="70788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Case I:</a:t>
            </a:r>
          </a:p>
          <a:p>
            <a:endParaRPr lang="zh-CN" altLang="en-US" sz="2000" dirty="0"/>
          </a:p>
        </p:txBody>
      </p:sp>
      <p:sp>
        <p:nvSpPr>
          <p:cNvPr id="29" name="矩形 28">
            <a:extLst>
              <a:ext uri="{FF2B5EF4-FFF2-40B4-BE49-F238E27FC236}">
                <a16:creationId xmlns:a16="http://schemas.microsoft.com/office/drawing/2014/main" id="{8F18E1A5-4251-44B9-BE5E-12B44C816A7D}"/>
              </a:ext>
            </a:extLst>
          </p:cNvPr>
          <p:cNvSpPr/>
          <p:nvPr/>
        </p:nvSpPr>
        <p:spPr>
          <a:xfrm>
            <a:off x="10819690" y="2919099"/>
            <a:ext cx="1047531" cy="369332"/>
          </a:xfrm>
          <a:prstGeom prst="rect">
            <a:avLst/>
          </a:prstGeom>
        </p:spPr>
        <p:txBody>
          <a:bodyPr wrap="none">
            <a:spAutoFit/>
          </a:bodyPr>
          <a:lstStyle/>
          <a:p>
            <a:r>
              <a:rPr lang="en-US" altLang="zh-CN" dirty="0">
                <a:solidFill>
                  <a:srgbClr val="0070C0"/>
                </a:solidFill>
                <a:latin typeface="AdvOT483a8203"/>
              </a:rPr>
              <a:t>(3-flavor)</a:t>
            </a:r>
            <a:endParaRPr lang="zh-CN" altLang="en-US" dirty="0">
              <a:solidFill>
                <a:srgbClr val="0070C0"/>
              </a:solidFill>
              <a:latin typeface="AdvOT483a8203"/>
            </a:endParaRPr>
          </a:p>
        </p:txBody>
      </p:sp>
      <p:pic>
        <p:nvPicPr>
          <p:cNvPr id="6" name="图片 5">
            <a:extLst>
              <a:ext uri="{FF2B5EF4-FFF2-40B4-BE49-F238E27FC236}">
                <a16:creationId xmlns:a16="http://schemas.microsoft.com/office/drawing/2014/main" id="{65158E34-86B5-4130-BC40-0F675A856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664" y="1602647"/>
            <a:ext cx="3048022" cy="438153"/>
          </a:xfrm>
          <a:prstGeom prst="rect">
            <a:avLst/>
          </a:prstGeom>
        </p:spPr>
      </p:pic>
      <p:pic>
        <p:nvPicPr>
          <p:cNvPr id="8" name="图片 7">
            <a:extLst>
              <a:ext uri="{FF2B5EF4-FFF2-40B4-BE49-F238E27FC236}">
                <a16:creationId xmlns:a16="http://schemas.microsoft.com/office/drawing/2014/main" id="{49C1EA88-A49B-4D5E-B970-9785CF781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0375" y="2016980"/>
            <a:ext cx="5918195" cy="835903"/>
          </a:xfrm>
          <a:prstGeom prst="rect">
            <a:avLst/>
          </a:prstGeom>
        </p:spPr>
      </p:pic>
      <p:pic>
        <p:nvPicPr>
          <p:cNvPr id="10" name="图片 9">
            <a:extLst>
              <a:ext uri="{FF2B5EF4-FFF2-40B4-BE49-F238E27FC236}">
                <a16:creationId xmlns:a16="http://schemas.microsoft.com/office/drawing/2014/main" id="{F83D1A71-E2BE-46E7-BE52-4BCC90E8F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811" y="2770438"/>
            <a:ext cx="3851189" cy="712757"/>
          </a:xfrm>
          <a:prstGeom prst="rect">
            <a:avLst/>
          </a:prstGeom>
        </p:spPr>
      </p:pic>
      <p:pic>
        <p:nvPicPr>
          <p:cNvPr id="15" name="图片 14">
            <a:extLst>
              <a:ext uri="{FF2B5EF4-FFF2-40B4-BE49-F238E27FC236}">
                <a16:creationId xmlns:a16="http://schemas.microsoft.com/office/drawing/2014/main" id="{9F771D06-6AC5-4299-B2E9-12E169C235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5265" y="2924897"/>
            <a:ext cx="4640237" cy="495112"/>
          </a:xfrm>
          <a:prstGeom prst="rect">
            <a:avLst/>
          </a:prstGeom>
        </p:spPr>
      </p:pic>
      <p:sp>
        <p:nvSpPr>
          <p:cNvPr id="36" name="矩形 8">
            <a:extLst>
              <a:ext uri="{FF2B5EF4-FFF2-40B4-BE49-F238E27FC236}">
                <a16:creationId xmlns:a16="http://schemas.microsoft.com/office/drawing/2014/main" id="{30368A8D-2E2B-4D36-96DA-EEE2B6013194}"/>
              </a:ext>
            </a:extLst>
          </p:cNvPr>
          <p:cNvSpPr>
            <a:spLocks noChangeArrowheads="1"/>
          </p:cNvSpPr>
          <p:nvPr/>
        </p:nvSpPr>
        <p:spPr bwMode="auto">
          <a:xfrm>
            <a:off x="512563" y="3552138"/>
            <a:ext cx="2582906" cy="70788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Case II:</a:t>
            </a:r>
          </a:p>
          <a:p>
            <a:endParaRPr lang="zh-CN" altLang="en-US" sz="2000" dirty="0"/>
          </a:p>
        </p:txBody>
      </p:sp>
      <p:sp>
        <p:nvSpPr>
          <p:cNvPr id="16" name="矩形 15">
            <a:extLst>
              <a:ext uri="{FF2B5EF4-FFF2-40B4-BE49-F238E27FC236}">
                <a16:creationId xmlns:a16="http://schemas.microsoft.com/office/drawing/2014/main" id="{32A515A9-79F6-4A28-BD95-83DE6AE7E7C2}"/>
              </a:ext>
            </a:extLst>
          </p:cNvPr>
          <p:cNvSpPr/>
          <p:nvPr/>
        </p:nvSpPr>
        <p:spPr>
          <a:xfrm>
            <a:off x="4595550" y="1099942"/>
            <a:ext cx="3303020" cy="369332"/>
          </a:xfrm>
          <a:prstGeom prst="rect">
            <a:avLst/>
          </a:prstGeom>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 Rev. D 101, 063023 (2020)</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2F450A11-6C76-486E-981E-F1AC19E428E5}"/>
              </a:ext>
            </a:extLst>
          </p:cNvPr>
          <p:cNvSpPr/>
          <p:nvPr/>
        </p:nvSpPr>
        <p:spPr>
          <a:xfrm>
            <a:off x="5206425" y="3561626"/>
            <a:ext cx="3294428" cy="369332"/>
          </a:xfrm>
          <a:prstGeom prst="rect">
            <a:avLst/>
          </a:prstGeom>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 Rev. D 106. 116009 (2022)</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57EF59EF-624F-434C-9285-CB293FFC4C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9911" y="3967287"/>
            <a:ext cx="2476518" cy="628655"/>
          </a:xfrm>
          <a:prstGeom prst="rect">
            <a:avLst/>
          </a:prstGeom>
        </p:spPr>
      </p:pic>
      <p:sp>
        <p:nvSpPr>
          <p:cNvPr id="24" name="矩形 23">
            <a:extLst>
              <a:ext uri="{FF2B5EF4-FFF2-40B4-BE49-F238E27FC236}">
                <a16:creationId xmlns:a16="http://schemas.microsoft.com/office/drawing/2014/main" id="{788395E8-E978-482F-BF3B-BBAADDA531BD}"/>
              </a:ext>
            </a:extLst>
          </p:cNvPr>
          <p:cNvSpPr/>
          <p:nvPr/>
        </p:nvSpPr>
        <p:spPr>
          <a:xfrm>
            <a:off x="1915139" y="3545141"/>
            <a:ext cx="3177473" cy="400110"/>
          </a:xfrm>
          <a:prstGeom prst="rect">
            <a:avLst/>
          </a:prstGeom>
        </p:spPr>
        <p:txBody>
          <a:bodyPr wrap="none">
            <a:spAutoFit/>
          </a:bodyPr>
          <a:lstStyle/>
          <a:p>
            <a:r>
              <a:rPr lang="en-US" altLang="zh-CN" sz="2000" dirty="0"/>
              <a:t>modified coupling strength</a:t>
            </a:r>
            <a:endParaRPr lang="zh-CN" altLang="en-US" sz="2000" dirty="0"/>
          </a:p>
        </p:txBody>
      </p:sp>
      <p:sp>
        <p:nvSpPr>
          <p:cNvPr id="26" name="矩形 25">
            <a:extLst>
              <a:ext uri="{FF2B5EF4-FFF2-40B4-BE49-F238E27FC236}">
                <a16:creationId xmlns:a16="http://schemas.microsoft.com/office/drawing/2014/main" id="{2171E058-F02C-49CE-BAC4-66538AFCF0A7}"/>
              </a:ext>
            </a:extLst>
          </p:cNvPr>
          <p:cNvSpPr/>
          <p:nvPr/>
        </p:nvSpPr>
        <p:spPr>
          <a:xfrm>
            <a:off x="1705433" y="4484557"/>
            <a:ext cx="8710013" cy="1295868"/>
          </a:xfrm>
          <a:prstGeom prst="rect">
            <a:avLst/>
          </a:prstGeom>
        </p:spPr>
        <p:txBody>
          <a:bodyPr wrap="none">
            <a:spAutoFit/>
          </a:bodyPr>
          <a:lstStyle/>
          <a:p>
            <a:pPr marL="342900" indent="-342900" defTabSz="685800">
              <a:lnSpc>
                <a:spcPct val="150000"/>
              </a:lnSpc>
              <a:buAutoNum type="arabicParenR"/>
              <a:defRPr/>
            </a:pPr>
            <a:r>
              <a:rPr lang="en-US" altLang="zh-CN" dirty="0">
                <a:solidFill>
                  <a:srgbClr val="0070C0"/>
                </a:solidFill>
                <a:latin typeface="AdvOT483a8203"/>
              </a:rPr>
              <a:t>Incorporating the quark condensate into the gluon propagator, thus making it naturally </a:t>
            </a:r>
          </a:p>
          <a:p>
            <a:pPr defTabSz="685800">
              <a:lnSpc>
                <a:spcPct val="150000"/>
              </a:lnSpc>
              <a:defRPr/>
            </a:pPr>
            <a:r>
              <a:rPr lang="en-US" altLang="zh-CN" dirty="0">
                <a:solidFill>
                  <a:srgbClr val="0070C0"/>
                </a:solidFill>
                <a:latin typeface="AdvOT483a8203"/>
              </a:rPr>
              <a:t>       change with the temperature and chemical potential</a:t>
            </a:r>
          </a:p>
          <a:p>
            <a:pPr defTabSz="685800">
              <a:lnSpc>
                <a:spcPct val="150000"/>
              </a:lnSpc>
              <a:defRPr/>
            </a:pPr>
            <a:r>
              <a:rPr lang="en-US" altLang="zh-CN" dirty="0">
                <a:solidFill>
                  <a:srgbClr val="0070C0"/>
                </a:solidFill>
                <a:latin typeface="AdvOT483a8203"/>
              </a:rPr>
              <a:t>2)   Making the effective gluon propagator different in </a:t>
            </a:r>
            <a:r>
              <a:rPr lang="en-US" altLang="zh-CN" dirty="0" err="1">
                <a:solidFill>
                  <a:srgbClr val="0070C0"/>
                </a:solidFill>
                <a:latin typeface="AdvOT483a8203"/>
              </a:rPr>
              <a:t>Nambu</a:t>
            </a:r>
            <a:r>
              <a:rPr lang="en-US" altLang="zh-CN" dirty="0">
                <a:solidFill>
                  <a:srgbClr val="0070C0"/>
                </a:solidFill>
                <a:latin typeface="AdvOT483a8203"/>
              </a:rPr>
              <a:t> and Wigner phase</a:t>
            </a:r>
          </a:p>
        </p:txBody>
      </p:sp>
      <p:sp>
        <p:nvSpPr>
          <p:cNvPr id="40" name="矩形 39">
            <a:extLst>
              <a:ext uri="{FF2B5EF4-FFF2-40B4-BE49-F238E27FC236}">
                <a16:creationId xmlns:a16="http://schemas.microsoft.com/office/drawing/2014/main" id="{9E61B127-5213-4C60-A1C8-3E8465951B22}"/>
              </a:ext>
            </a:extLst>
          </p:cNvPr>
          <p:cNvSpPr/>
          <p:nvPr/>
        </p:nvSpPr>
        <p:spPr>
          <a:xfrm>
            <a:off x="1915139" y="1088536"/>
            <a:ext cx="2509020" cy="400110"/>
          </a:xfrm>
          <a:prstGeom prst="rect">
            <a:avLst/>
          </a:prstGeom>
        </p:spPr>
        <p:txBody>
          <a:bodyPr wrap="none">
            <a:spAutoFit/>
          </a:bodyPr>
          <a:lstStyle/>
          <a:p>
            <a:r>
              <a:rPr lang="en-US" altLang="zh-CN" sz="2000" dirty="0"/>
              <a:t>modified </a:t>
            </a:r>
            <a:r>
              <a:rPr lang="en-US" altLang="zh-CN" sz="2000" dirty="0" err="1"/>
              <a:t>Lagrangian</a:t>
            </a:r>
            <a:endParaRPr lang="zh-CN" altLang="en-US" sz="2000" dirty="0"/>
          </a:p>
        </p:txBody>
      </p:sp>
    </p:spTree>
    <p:extLst>
      <p:ext uri="{BB962C8B-B14F-4D97-AF65-F5344CB8AC3E}">
        <p14:creationId xmlns:p14="http://schemas.microsoft.com/office/powerpoint/2010/main" val="178922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13</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265161"/>
            <a:ext cx="5480720" cy="540823"/>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EOS of the modified NJL model</a:t>
            </a:r>
          </a:p>
        </p:txBody>
      </p:sp>
      <p:cxnSp>
        <p:nvCxnSpPr>
          <p:cNvPr id="12" name="直接连接符 11">
            <a:extLst>
              <a:ext uri="{FF2B5EF4-FFF2-40B4-BE49-F238E27FC236}">
                <a16:creationId xmlns:a16="http://schemas.microsoft.com/office/drawing/2014/main" id="{93E36FB3-7676-C2AF-605A-5A87320DB1DB}"/>
              </a:ext>
            </a:extLst>
          </p:cNvPr>
          <p:cNvCxnSpPr>
            <a:cxnSpLocks/>
          </p:cNvCxnSpPr>
          <p:nvPr/>
        </p:nvCxnSpPr>
        <p:spPr>
          <a:xfrm>
            <a:off x="6320659" y="535573"/>
            <a:ext cx="5641764" cy="300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876097"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p:cNvCxnSpPr>
          <p:nvPr/>
        </p:nvCxnSpPr>
        <p:spPr>
          <a:xfrm>
            <a:off x="387453" y="541431"/>
            <a:ext cx="2502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22" name="矩形 8">
            <a:extLst>
              <a:ext uri="{FF2B5EF4-FFF2-40B4-BE49-F238E27FC236}">
                <a16:creationId xmlns:a16="http://schemas.microsoft.com/office/drawing/2014/main" id="{ACCFA69F-22BF-4056-B1A2-1EDD335BBF39}"/>
              </a:ext>
            </a:extLst>
          </p:cNvPr>
          <p:cNvSpPr>
            <a:spLocks noChangeArrowheads="1"/>
          </p:cNvSpPr>
          <p:nvPr/>
        </p:nvSpPr>
        <p:spPr bwMode="auto">
          <a:xfrm>
            <a:off x="512563" y="1076396"/>
            <a:ext cx="2582906" cy="70788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Case I:</a:t>
            </a:r>
          </a:p>
          <a:p>
            <a:endParaRPr lang="zh-CN" altLang="en-US" sz="2000" dirty="0"/>
          </a:p>
        </p:txBody>
      </p:sp>
      <p:pic>
        <p:nvPicPr>
          <p:cNvPr id="6" name="图片 5">
            <a:extLst>
              <a:ext uri="{FF2B5EF4-FFF2-40B4-BE49-F238E27FC236}">
                <a16:creationId xmlns:a16="http://schemas.microsoft.com/office/drawing/2014/main" id="{F61D5BC8-EB38-4B68-8A7E-BAF1E937D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846" y="1031555"/>
            <a:ext cx="3904386" cy="2516620"/>
          </a:xfrm>
          <a:prstGeom prst="rect">
            <a:avLst/>
          </a:prstGeom>
        </p:spPr>
      </p:pic>
      <p:pic>
        <p:nvPicPr>
          <p:cNvPr id="8" name="图片 7">
            <a:extLst>
              <a:ext uri="{FF2B5EF4-FFF2-40B4-BE49-F238E27FC236}">
                <a16:creationId xmlns:a16="http://schemas.microsoft.com/office/drawing/2014/main" id="{8787FE29-7AC6-40A8-8519-E00D1A34F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566" y="1084347"/>
            <a:ext cx="4038738" cy="2465134"/>
          </a:xfrm>
          <a:prstGeom prst="rect">
            <a:avLst/>
          </a:prstGeom>
        </p:spPr>
      </p:pic>
      <p:pic>
        <p:nvPicPr>
          <p:cNvPr id="10" name="图片 9">
            <a:extLst>
              <a:ext uri="{FF2B5EF4-FFF2-40B4-BE49-F238E27FC236}">
                <a16:creationId xmlns:a16="http://schemas.microsoft.com/office/drawing/2014/main" id="{559A6F9E-E51C-44B1-AF9B-25CB434BA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090" y="3663162"/>
            <a:ext cx="3825632" cy="2463707"/>
          </a:xfrm>
          <a:prstGeom prst="rect">
            <a:avLst/>
          </a:prstGeom>
        </p:spPr>
      </p:pic>
      <p:pic>
        <p:nvPicPr>
          <p:cNvPr id="16" name="图片 15">
            <a:extLst>
              <a:ext uri="{FF2B5EF4-FFF2-40B4-BE49-F238E27FC236}">
                <a16:creationId xmlns:a16="http://schemas.microsoft.com/office/drawing/2014/main" id="{71CD14CB-8571-4322-97BD-476A3A8877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3298" y="3655210"/>
            <a:ext cx="3769815" cy="2455474"/>
          </a:xfrm>
          <a:prstGeom prst="rect">
            <a:avLst/>
          </a:prstGeom>
        </p:spPr>
      </p:pic>
      <p:pic>
        <p:nvPicPr>
          <p:cNvPr id="18" name="图片 17">
            <a:extLst>
              <a:ext uri="{FF2B5EF4-FFF2-40B4-BE49-F238E27FC236}">
                <a16:creationId xmlns:a16="http://schemas.microsoft.com/office/drawing/2014/main" id="{BF8E68BB-3654-4304-82A5-6920AD73ED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7447" y="3634788"/>
            <a:ext cx="3682651" cy="2453442"/>
          </a:xfrm>
          <a:prstGeom prst="rect">
            <a:avLst/>
          </a:prstGeom>
        </p:spPr>
      </p:pic>
      <p:sp>
        <p:nvSpPr>
          <p:cNvPr id="37" name="矩形 36">
            <a:extLst>
              <a:ext uri="{FF2B5EF4-FFF2-40B4-BE49-F238E27FC236}">
                <a16:creationId xmlns:a16="http://schemas.microsoft.com/office/drawing/2014/main" id="{7FA9C5DA-6F41-4B97-BAEB-71F6279592BC}"/>
              </a:ext>
            </a:extLst>
          </p:cNvPr>
          <p:cNvSpPr/>
          <p:nvPr/>
        </p:nvSpPr>
        <p:spPr>
          <a:xfrm>
            <a:off x="9397865" y="633365"/>
            <a:ext cx="2326278" cy="369332"/>
          </a:xfrm>
          <a:prstGeom prst="rect">
            <a:avLst/>
          </a:prstGeom>
          <a:ln>
            <a:solidFill>
              <a:srgbClr val="00B0F0"/>
            </a:solidFill>
          </a:ln>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PhysRevD.101.063023</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07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14</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265161"/>
            <a:ext cx="5480720" cy="540823"/>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EOS of the modified NJL model</a:t>
            </a:r>
          </a:p>
        </p:txBody>
      </p:sp>
      <p:cxnSp>
        <p:nvCxnSpPr>
          <p:cNvPr id="12" name="直接连接符 11">
            <a:extLst>
              <a:ext uri="{FF2B5EF4-FFF2-40B4-BE49-F238E27FC236}">
                <a16:creationId xmlns:a16="http://schemas.microsoft.com/office/drawing/2014/main" id="{93E36FB3-7676-C2AF-605A-5A87320DB1DB}"/>
              </a:ext>
            </a:extLst>
          </p:cNvPr>
          <p:cNvCxnSpPr>
            <a:cxnSpLocks/>
          </p:cNvCxnSpPr>
          <p:nvPr/>
        </p:nvCxnSpPr>
        <p:spPr>
          <a:xfrm>
            <a:off x="6320659" y="535573"/>
            <a:ext cx="5641764" cy="300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p:cNvCxnSpPr>
          <p:nvPr/>
        </p:nvCxnSpPr>
        <p:spPr>
          <a:xfrm>
            <a:off x="387453" y="541431"/>
            <a:ext cx="2502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22" name="矩形 8">
            <a:extLst>
              <a:ext uri="{FF2B5EF4-FFF2-40B4-BE49-F238E27FC236}">
                <a16:creationId xmlns:a16="http://schemas.microsoft.com/office/drawing/2014/main" id="{ACCFA69F-22BF-4056-B1A2-1EDD335BBF39}"/>
              </a:ext>
            </a:extLst>
          </p:cNvPr>
          <p:cNvSpPr>
            <a:spLocks noChangeArrowheads="1"/>
          </p:cNvSpPr>
          <p:nvPr/>
        </p:nvSpPr>
        <p:spPr bwMode="auto">
          <a:xfrm>
            <a:off x="512563" y="1076396"/>
            <a:ext cx="2582906" cy="70788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altLang="zh-CN" sz="2000" dirty="0"/>
              <a:t>Case II:</a:t>
            </a:r>
          </a:p>
          <a:p>
            <a:endParaRPr lang="zh-CN" altLang="en-US" sz="2000" dirty="0"/>
          </a:p>
        </p:txBody>
      </p:sp>
      <p:pic>
        <p:nvPicPr>
          <p:cNvPr id="3" name="图片 2">
            <a:extLst>
              <a:ext uri="{FF2B5EF4-FFF2-40B4-BE49-F238E27FC236}">
                <a16:creationId xmlns:a16="http://schemas.microsoft.com/office/drawing/2014/main" id="{90D954A3-4848-4428-8B49-5FA62740A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56" y="3786981"/>
            <a:ext cx="4008481" cy="2470907"/>
          </a:xfrm>
          <a:prstGeom prst="rect">
            <a:avLst/>
          </a:prstGeom>
        </p:spPr>
      </p:pic>
      <p:pic>
        <p:nvPicPr>
          <p:cNvPr id="20" name="图片 19">
            <a:extLst>
              <a:ext uri="{FF2B5EF4-FFF2-40B4-BE49-F238E27FC236}">
                <a16:creationId xmlns:a16="http://schemas.microsoft.com/office/drawing/2014/main" id="{EC222837-01CA-40E3-8CDB-2B637AE51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584" y="1048678"/>
            <a:ext cx="3961101" cy="2502598"/>
          </a:xfrm>
          <a:prstGeom prst="rect">
            <a:avLst/>
          </a:prstGeom>
        </p:spPr>
      </p:pic>
      <p:pic>
        <p:nvPicPr>
          <p:cNvPr id="9" name="图片 8">
            <a:extLst>
              <a:ext uri="{FF2B5EF4-FFF2-40B4-BE49-F238E27FC236}">
                <a16:creationId xmlns:a16="http://schemas.microsoft.com/office/drawing/2014/main" id="{008779A4-D469-4A4D-ACAA-F9BABB822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369" y="1019717"/>
            <a:ext cx="4073370" cy="2555412"/>
          </a:xfrm>
          <a:prstGeom prst="rect">
            <a:avLst/>
          </a:prstGeom>
        </p:spPr>
      </p:pic>
      <p:cxnSp>
        <p:nvCxnSpPr>
          <p:cNvPr id="23" name="直接连接符 22">
            <a:extLst>
              <a:ext uri="{FF2B5EF4-FFF2-40B4-BE49-F238E27FC236}">
                <a16:creationId xmlns:a16="http://schemas.microsoft.com/office/drawing/2014/main" id="{C253C752-3E73-476C-AC78-4FD372C2B0A9}"/>
              </a:ext>
            </a:extLst>
          </p:cNvPr>
          <p:cNvCxnSpPr>
            <a:cxnSpLocks/>
          </p:cNvCxnSpPr>
          <p:nvPr/>
        </p:nvCxnSpPr>
        <p:spPr>
          <a:xfrm>
            <a:off x="876097"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56C2FF92-4CDC-4FB3-9153-20F1C5E91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2068" y="3715125"/>
            <a:ext cx="4022607" cy="2555411"/>
          </a:xfrm>
          <a:prstGeom prst="rect">
            <a:avLst/>
          </a:prstGeom>
        </p:spPr>
      </p:pic>
      <p:pic>
        <p:nvPicPr>
          <p:cNvPr id="26" name="图片 25">
            <a:extLst>
              <a:ext uri="{FF2B5EF4-FFF2-40B4-BE49-F238E27FC236}">
                <a16:creationId xmlns:a16="http://schemas.microsoft.com/office/drawing/2014/main" id="{5C30E5ED-2C89-4FFC-A431-BAD84782E7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4402" y="3755602"/>
            <a:ext cx="3864963" cy="2499032"/>
          </a:xfrm>
          <a:prstGeom prst="rect">
            <a:avLst/>
          </a:prstGeom>
        </p:spPr>
      </p:pic>
      <p:sp>
        <p:nvSpPr>
          <p:cNvPr id="28" name="矩形 27">
            <a:extLst>
              <a:ext uri="{FF2B5EF4-FFF2-40B4-BE49-F238E27FC236}">
                <a16:creationId xmlns:a16="http://schemas.microsoft.com/office/drawing/2014/main" id="{77576604-D683-4100-91DF-99E6EF15DF15}"/>
              </a:ext>
            </a:extLst>
          </p:cNvPr>
          <p:cNvSpPr/>
          <p:nvPr/>
        </p:nvSpPr>
        <p:spPr>
          <a:xfrm>
            <a:off x="9397865" y="633365"/>
            <a:ext cx="2317686" cy="369332"/>
          </a:xfrm>
          <a:prstGeom prst="rect">
            <a:avLst/>
          </a:prstGeom>
          <a:ln>
            <a:solidFill>
              <a:srgbClr val="00B0F0"/>
            </a:solidFill>
          </a:ln>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PhysRevD.106.116009</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350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AA74973-0846-42CE-AD66-D8DDA3A1201D}"/>
              </a:ext>
            </a:extLst>
          </p:cNvPr>
          <p:cNvSpPr txBox="1">
            <a:spLocks/>
          </p:cNvSpPr>
          <p:nvPr/>
        </p:nvSpPr>
        <p:spPr>
          <a:xfrm>
            <a:off x="728622" y="349388"/>
            <a:ext cx="2534124"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Contents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0" name="直接连接符 9">
            <a:extLst>
              <a:ext uri="{FF2B5EF4-FFF2-40B4-BE49-F238E27FC236}">
                <a16:creationId xmlns:a16="http://schemas.microsoft.com/office/drawing/2014/main" id="{2DBF0A34-2C65-C73E-30A4-1C7D6F426F66}"/>
              </a:ext>
            </a:extLst>
          </p:cNvPr>
          <p:cNvCxnSpPr>
            <a:cxnSpLocks/>
          </p:cNvCxnSpPr>
          <p:nvPr/>
        </p:nvCxnSpPr>
        <p:spPr>
          <a:xfrm>
            <a:off x="2334126" y="593735"/>
            <a:ext cx="9497654"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DA3D7004-A057-8A0B-4A6D-6BEE473E7ACE}"/>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9"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15</a:t>
            </a:r>
            <a:endParaRPr lang="zh-CN" altLang="en-US" dirty="0">
              <a:latin typeface="+mj-lt"/>
              <a:cs typeface="Times New Roman" panose="02020603050405020304" pitchFamily="18" charset="0"/>
            </a:endParaRPr>
          </a:p>
        </p:txBody>
      </p:sp>
      <p:sp>
        <p:nvSpPr>
          <p:cNvPr id="18" name="圆角矩形 4">
            <a:extLst>
              <a:ext uri="{FF2B5EF4-FFF2-40B4-BE49-F238E27FC236}">
                <a16:creationId xmlns:a16="http://schemas.microsoft.com/office/drawing/2014/main" id="{44BD877C-0FCC-43FD-BEBE-1E221C8EC76A}"/>
              </a:ext>
            </a:extLst>
          </p:cNvPr>
          <p:cNvSpPr/>
          <p:nvPr/>
        </p:nvSpPr>
        <p:spPr>
          <a:xfrm>
            <a:off x="3117881" y="3098598"/>
            <a:ext cx="6715667" cy="540000"/>
          </a:xfrm>
          <a:prstGeom prst="roundRect">
            <a:avLst/>
          </a:prstGeom>
          <a:solidFill>
            <a:srgbClr val="00B0F0">
              <a:alpha val="8000"/>
            </a:srgbClr>
          </a:solidFill>
          <a:ln w="9525">
            <a:solidFill>
              <a:srgbClr val="143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96">
            <a:extLst>
              <a:ext uri="{FF2B5EF4-FFF2-40B4-BE49-F238E27FC236}">
                <a16:creationId xmlns:a16="http://schemas.microsoft.com/office/drawing/2014/main" id="{DFD59291-2E7A-48D2-8C91-F447F7809163}"/>
              </a:ext>
            </a:extLst>
          </p:cNvPr>
          <p:cNvGrpSpPr>
            <a:grpSpLocks/>
          </p:cNvGrpSpPr>
          <p:nvPr/>
        </p:nvGrpSpPr>
        <p:grpSpPr bwMode="auto">
          <a:xfrm>
            <a:off x="2452591" y="1708787"/>
            <a:ext cx="444500" cy="449262"/>
            <a:chOff x="0" y="0"/>
            <a:chExt cx="657188" cy="663945"/>
          </a:xfrm>
        </p:grpSpPr>
        <p:sp>
          <p:nvSpPr>
            <p:cNvPr id="21" name="矩形 99">
              <a:extLst>
                <a:ext uri="{FF2B5EF4-FFF2-40B4-BE49-F238E27FC236}">
                  <a16:creationId xmlns:a16="http://schemas.microsoft.com/office/drawing/2014/main" id="{B2EB67A7-A921-45B8-97BC-016B6EC0A9F8}"/>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22" name="矩形 100">
              <a:extLst>
                <a:ext uri="{FF2B5EF4-FFF2-40B4-BE49-F238E27FC236}">
                  <a16:creationId xmlns:a16="http://schemas.microsoft.com/office/drawing/2014/main" id="{643DE2E3-1FBE-4C07-858E-B4A4D16C32FD}"/>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800" b="1" dirty="0">
                  <a:solidFill>
                    <a:srgbClr val="FFFFFF"/>
                  </a:solidFill>
                  <a:latin typeface="微软雅黑" panose="020B0503020204020204" pitchFamily="34" charset="-122"/>
                  <a:ea typeface="微软雅黑" panose="020B0503020204020204" pitchFamily="34" charset="-122"/>
                </a:rPr>
                <a:t>1</a:t>
              </a:r>
            </a:p>
          </p:txBody>
        </p:sp>
      </p:grpSp>
      <p:grpSp>
        <p:nvGrpSpPr>
          <p:cNvPr id="27" name="组合 96">
            <a:extLst>
              <a:ext uri="{FF2B5EF4-FFF2-40B4-BE49-F238E27FC236}">
                <a16:creationId xmlns:a16="http://schemas.microsoft.com/office/drawing/2014/main" id="{31A29615-8E0A-41D5-A4D5-169F8FCF5669}"/>
              </a:ext>
            </a:extLst>
          </p:cNvPr>
          <p:cNvGrpSpPr>
            <a:grpSpLocks/>
          </p:cNvGrpSpPr>
          <p:nvPr/>
        </p:nvGrpSpPr>
        <p:grpSpPr bwMode="auto">
          <a:xfrm>
            <a:off x="2451069" y="2397574"/>
            <a:ext cx="444500" cy="449262"/>
            <a:chOff x="0" y="0"/>
            <a:chExt cx="657188" cy="663945"/>
          </a:xfrm>
        </p:grpSpPr>
        <p:sp>
          <p:nvSpPr>
            <p:cNvPr id="28" name="矩形 99">
              <a:extLst>
                <a:ext uri="{FF2B5EF4-FFF2-40B4-BE49-F238E27FC236}">
                  <a16:creationId xmlns:a16="http://schemas.microsoft.com/office/drawing/2014/main" id="{7AEA441D-1660-466F-994E-62349E026E30}"/>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0" name="矩形 100">
              <a:extLst>
                <a:ext uri="{FF2B5EF4-FFF2-40B4-BE49-F238E27FC236}">
                  <a16:creationId xmlns:a16="http://schemas.microsoft.com/office/drawing/2014/main" id="{28B030F6-0799-4AA0-BF0F-F8E6FB982B74}"/>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2</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grpSp>
        <p:nvGrpSpPr>
          <p:cNvPr id="31" name="组合 96">
            <a:extLst>
              <a:ext uri="{FF2B5EF4-FFF2-40B4-BE49-F238E27FC236}">
                <a16:creationId xmlns:a16="http://schemas.microsoft.com/office/drawing/2014/main" id="{B706760E-FB8A-4BC0-B960-2AD12508ED88}"/>
              </a:ext>
            </a:extLst>
          </p:cNvPr>
          <p:cNvGrpSpPr>
            <a:grpSpLocks/>
          </p:cNvGrpSpPr>
          <p:nvPr/>
        </p:nvGrpSpPr>
        <p:grpSpPr bwMode="auto">
          <a:xfrm>
            <a:off x="2451069" y="3122965"/>
            <a:ext cx="444500" cy="449262"/>
            <a:chOff x="0" y="0"/>
            <a:chExt cx="657188" cy="663945"/>
          </a:xfrm>
        </p:grpSpPr>
        <p:sp>
          <p:nvSpPr>
            <p:cNvPr id="33" name="矩形 99">
              <a:extLst>
                <a:ext uri="{FF2B5EF4-FFF2-40B4-BE49-F238E27FC236}">
                  <a16:creationId xmlns:a16="http://schemas.microsoft.com/office/drawing/2014/main" id="{B2D5EBEC-FF35-45B2-8B37-BB2E14CCBCF5}"/>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4" name="矩形 100">
              <a:extLst>
                <a:ext uri="{FF2B5EF4-FFF2-40B4-BE49-F238E27FC236}">
                  <a16:creationId xmlns:a16="http://schemas.microsoft.com/office/drawing/2014/main" id="{B9748A7B-F587-4DC5-ADCD-828D6DCC92F9}"/>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3</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grpSp>
        <p:nvGrpSpPr>
          <p:cNvPr id="35" name="组合 96">
            <a:extLst>
              <a:ext uri="{FF2B5EF4-FFF2-40B4-BE49-F238E27FC236}">
                <a16:creationId xmlns:a16="http://schemas.microsoft.com/office/drawing/2014/main" id="{51900F0F-A561-4F74-B09C-3B2E9F280403}"/>
              </a:ext>
            </a:extLst>
          </p:cNvPr>
          <p:cNvGrpSpPr>
            <a:grpSpLocks/>
          </p:cNvGrpSpPr>
          <p:nvPr/>
        </p:nvGrpSpPr>
        <p:grpSpPr bwMode="auto">
          <a:xfrm>
            <a:off x="2451069" y="3784036"/>
            <a:ext cx="444500" cy="449262"/>
            <a:chOff x="0" y="0"/>
            <a:chExt cx="657188" cy="663945"/>
          </a:xfrm>
        </p:grpSpPr>
        <p:sp>
          <p:nvSpPr>
            <p:cNvPr id="36" name="矩形 99">
              <a:extLst>
                <a:ext uri="{FF2B5EF4-FFF2-40B4-BE49-F238E27FC236}">
                  <a16:creationId xmlns:a16="http://schemas.microsoft.com/office/drawing/2014/main" id="{379702D4-1317-4371-961B-2E5439E239AC}"/>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7" name="矩形 100">
              <a:extLst>
                <a:ext uri="{FF2B5EF4-FFF2-40B4-BE49-F238E27FC236}">
                  <a16:creationId xmlns:a16="http://schemas.microsoft.com/office/drawing/2014/main" id="{3D026D10-AE13-4FE6-ABD2-0143B83C2008}"/>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4</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sp>
        <p:nvSpPr>
          <p:cNvPr id="38" name="内容占位符 2">
            <a:extLst>
              <a:ext uri="{FF2B5EF4-FFF2-40B4-BE49-F238E27FC236}">
                <a16:creationId xmlns:a16="http://schemas.microsoft.com/office/drawing/2014/main" id="{9D76A21F-B741-4C2C-9DB9-636EDFCF9B8F}"/>
              </a:ext>
            </a:extLst>
          </p:cNvPr>
          <p:cNvSpPr txBox="1">
            <a:spLocks/>
          </p:cNvSpPr>
          <p:nvPr/>
        </p:nvSpPr>
        <p:spPr bwMode="auto">
          <a:xfrm>
            <a:off x="2141799" y="1591705"/>
            <a:ext cx="8096025" cy="40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96000" indent="-396000" algn="l" rtl="0" eaLnBrk="1" fontAlgn="base" hangingPunct="1">
              <a:spcBef>
                <a:spcPts val="1800"/>
              </a:spcBef>
              <a:spcAft>
                <a:spcPct val="0"/>
              </a:spcAft>
              <a:buClr>
                <a:srgbClr val="14339D"/>
              </a:buClr>
              <a:buSzPct val="100000"/>
              <a:buFont typeface="Wingdings" panose="05000000000000000000" pitchFamily="2" charset="2"/>
              <a:buChar char="l"/>
              <a:defRPr sz="2600" kern="1200">
                <a:solidFill>
                  <a:schemeClr val="tx1"/>
                </a:solidFill>
                <a:latin typeface="+mn-lt"/>
                <a:ea typeface="+mn-ea"/>
                <a:cs typeface="+mn-cs"/>
              </a:defRPr>
            </a:lvl1pPr>
            <a:lvl2pPr marL="0" lvl="1" indent="360000" algn="l" rtl="0" eaLnBrk="1" fontAlgn="base" hangingPunct="1">
              <a:spcBef>
                <a:spcPts val="600"/>
              </a:spcBef>
              <a:spcAft>
                <a:spcPct val="0"/>
              </a:spcAft>
              <a:buClr>
                <a:srgbClr val="14339D"/>
              </a:buClr>
              <a:buSzPct val="100000"/>
              <a:buFont typeface="Wingdings" panose="05000000000000000000" pitchFamily="2" charset="2"/>
              <a:buChar char="l"/>
              <a:defRPr sz="2400" kern="1200">
                <a:solidFill>
                  <a:schemeClr val="tx1"/>
                </a:solidFill>
                <a:latin typeface="+mn-lt"/>
                <a:ea typeface="+mn-ea"/>
                <a:cs typeface="+mn-cs"/>
              </a:defRPr>
            </a:lvl2pPr>
            <a:lvl3pPr marL="0" lvl="2" indent="360000" algn="l" rtl="0" eaLnBrk="1" fontAlgn="base" hangingPunct="1">
              <a:spcBef>
                <a:spcPts val="600"/>
              </a:spcBef>
              <a:spcAft>
                <a:spcPct val="0"/>
              </a:spcAft>
              <a:buClr>
                <a:srgbClr val="14339D"/>
              </a:buClr>
              <a:buSzPct val="100000"/>
              <a:buFont typeface="Wingdings" panose="05000000000000000000" pitchFamily="2" charset="2"/>
              <a:buChar char="l"/>
              <a:defRPr sz="2000" kern="1200">
                <a:solidFill>
                  <a:schemeClr val="tx1"/>
                </a:solidFill>
                <a:latin typeface="+mn-lt"/>
                <a:ea typeface="+mn-ea"/>
                <a:cs typeface="+mn-cs"/>
              </a:defRPr>
            </a:lvl3pPr>
            <a:lvl4pPr marL="0" lvl="3" indent="360000" algn="l" rtl="0" eaLnBrk="1" fontAlgn="base" hangingPunct="1">
              <a:spcBef>
                <a:spcPts val="600"/>
              </a:spcBef>
              <a:spcAft>
                <a:spcPct val="0"/>
              </a:spcAft>
              <a:buClr>
                <a:srgbClr val="14339D"/>
              </a:buClr>
              <a:buSzPct val="100000"/>
              <a:buFont typeface="Wingdings" panose="05000000000000000000" pitchFamily="2" charset="2"/>
              <a:buChar char="l"/>
              <a:defRPr kern="1200">
                <a:solidFill>
                  <a:schemeClr val="tx1"/>
                </a:solidFill>
                <a:latin typeface="+mn-lt"/>
                <a:ea typeface="+mn-ea"/>
                <a:cs typeface="+mn-cs"/>
              </a:defRPr>
            </a:lvl4pPr>
            <a:lvl5pPr marL="0" lvl="4" indent="360000" algn="l" rtl="0" eaLnBrk="1" fontAlgn="base" hangingPunct="1">
              <a:spcBef>
                <a:spcPts val="600"/>
              </a:spcBef>
              <a:spcAft>
                <a:spcPct val="0"/>
              </a:spcAft>
              <a:buClr>
                <a:srgbClr val="14339D"/>
              </a:buClr>
              <a:buSzPct val="100000"/>
              <a:buFont typeface="Wingdings" panose="05000000000000000000" pitchFamily="2" charset="2"/>
              <a:buChar char="l"/>
              <a:defRPr sz="1600" kern="1200">
                <a:solidFill>
                  <a:schemeClr val="tx1"/>
                </a:solidFill>
                <a:latin typeface="+mn-lt"/>
                <a:ea typeface="+mn-ea"/>
                <a:cs typeface="+mn-cs"/>
              </a:defRPr>
            </a:lvl5pPr>
            <a:lvl6pPr marL="2514600" lvl="5"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6pPr>
            <a:lvl7pPr marL="2971800" lvl="6"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7pPr>
            <a:lvl8pPr marL="3429000" lvl="7"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8pPr>
            <a:lvl9pPr marL="3886200" lvl="8"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9pPr>
          </a:lstStyle>
          <a:p>
            <a:pPr marL="1008000" indent="0">
              <a:lnSpc>
                <a:spcPct val="150000"/>
              </a:lnSpc>
              <a:spcBef>
                <a:spcPts val="1200"/>
              </a:spcBef>
              <a:buFont typeface="Wingdings" panose="05000000000000000000" pitchFamily="2" charset="2"/>
              <a:buNone/>
            </a:pPr>
            <a:r>
              <a:rPr lang="en-US" altLang="zh-CN" sz="2400" dirty="0">
                <a:latin typeface="Times New Roman" panose="02020603050405020304" pitchFamily="18" charset="0"/>
                <a:ea typeface="宋体" panose="02010600030101010101" pitchFamily="2" charset="-122"/>
              </a:rPr>
              <a:t>Backgrounds</a:t>
            </a:r>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EOS of QCD based on the NJL model</a:t>
            </a:r>
            <a:endParaRPr lang="en-US" altLang="zh-CN" sz="2400" dirty="0"/>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Hybrid stars, quark stars, and </a:t>
            </a:r>
            <a:r>
              <a:rPr lang="en-US" altLang="zh-CN" sz="2400" dirty="0" err="1">
                <a:latin typeface="Times New Roman" panose="02020603050405020304" pitchFamily="18" charset="0"/>
                <a:ea typeface="宋体" panose="02010600030101010101" pitchFamily="2" charset="-122"/>
              </a:rPr>
              <a:t>astro</a:t>
            </a:r>
            <a:r>
              <a:rPr lang="en-US" altLang="zh-CN" sz="2400" dirty="0">
                <a:latin typeface="Times New Roman" panose="02020603050405020304" pitchFamily="18" charset="0"/>
                <a:ea typeface="宋体" panose="02010600030101010101" pitchFamily="2" charset="-122"/>
              </a:rPr>
              <a:t>-measurements</a:t>
            </a:r>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Summary and Outlook</a:t>
            </a:r>
          </a:p>
        </p:txBody>
      </p:sp>
    </p:spTree>
    <p:extLst>
      <p:ext uri="{BB962C8B-B14F-4D97-AF65-F5344CB8AC3E}">
        <p14:creationId xmlns:p14="http://schemas.microsoft.com/office/powerpoint/2010/main" val="3568481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对话气泡: 圆角矩形 36">
            <a:extLst>
              <a:ext uri="{FF2B5EF4-FFF2-40B4-BE49-F238E27FC236}">
                <a16:creationId xmlns:a16="http://schemas.microsoft.com/office/drawing/2014/main" id="{824204FA-749F-4B11-9983-5F5D7A76C275}"/>
              </a:ext>
            </a:extLst>
          </p:cNvPr>
          <p:cNvSpPr/>
          <p:nvPr/>
        </p:nvSpPr>
        <p:spPr>
          <a:xfrm>
            <a:off x="9476769" y="793232"/>
            <a:ext cx="2145222" cy="1169550"/>
          </a:xfrm>
          <a:prstGeom prst="wedgeRoundRectCallout">
            <a:avLst>
              <a:gd name="adj1" fmla="val -68263"/>
              <a:gd name="adj2" fmla="val 377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对话气泡: 圆角矩形 31">
            <a:extLst>
              <a:ext uri="{FF2B5EF4-FFF2-40B4-BE49-F238E27FC236}">
                <a16:creationId xmlns:a16="http://schemas.microsoft.com/office/drawing/2014/main" id="{22D6E5FC-C814-443A-96EE-78D0E35AED59}"/>
              </a:ext>
            </a:extLst>
          </p:cNvPr>
          <p:cNvSpPr/>
          <p:nvPr/>
        </p:nvSpPr>
        <p:spPr>
          <a:xfrm>
            <a:off x="10005077" y="4019274"/>
            <a:ext cx="2084474" cy="966870"/>
          </a:xfrm>
          <a:prstGeom prst="wedgeRoundRectCallout">
            <a:avLst>
              <a:gd name="adj1" fmla="val -74756"/>
              <a:gd name="adj2" fmla="val -357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对话气泡: 椭圆形 13">
            <a:extLst>
              <a:ext uri="{FF2B5EF4-FFF2-40B4-BE49-F238E27FC236}">
                <a16:creationId xmlns:a16="http://schemas.microsoft.com/office/drawing/2014/main" id="{2F946C96-FEAB-4730-A5E3-22852EBA7401}"/>
              </a:ext>
            </a:extLst>
          </p:cNvPr>
          <p:cNvSpPr/>
          <p:nvPr/>
        </p:nvSpPr>
        <p:spPr>
          <a:xfrm>
            <a:off x="1152941" y="5519519"/>
            <a:ext cx="3713258" cy="585529"/>
          </a:xfrm>
          <a:prstGeom prst="wedgeEllipseCallout">
            <a:avLst>
              <a:gd name="adj1" fmla="val 51116"/>
              <a:gd name="adj2" fmla="val -746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1">
            <a:extLst>
              <a:ext uri="{FF2B5EF4-FFF2-40B4-BE49-F238E27FC236}">
                <a16:creationId xmlns:a16="http://schemas.microsoft.com/office/drawing/2014/main" id="{2AA74973-0846-42CE-AD66-D8DDA3A1201D}"/>
              </a:ext>
            </a:extLst>
          </p:cNvPr>
          <p:cNvSpPr txBox="1">
            <a:spLocks/>
          </p:cNvSpPr>
          <p:nvPr/>
        </p:nvSpPr>
        <p:spPr>
          <a:xfrm>
            <a:off x="728620" y="349388"/>
            <a:ext cx="3344615"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M-R relations</a:t>
            </a:r>
          </a:p>
        </p:txBody>
      </p:sp>
      <p:cxnSp>
        <p:nvCxnSpPr>
          <p:cNvPr id="10" name="直接连接符 9">
            <a:extLst>
              <a:ext uri="{FF2B5EF4-FFF2-40B4-BE49-F238E27FC236}">
                <a16:creationId xmlns:a16="http://schemas.microsoft.com/office/drawing/2014/main" id="{2DBF0A34-2C65-C73E-30A4-1C7D6F426F66}"/>
              </a:ext>
            </a:extLst>
          </p:cNvPr>
          <p:cNvCxnSpPr>
            <a:cxnSpLocks/>
          </p:cNvCxnSpPr>
          <p:nvPr/>
        </p:nvCxnSpPr>
        <p:spPr>
          <a:xfrm>
            <a:off x="3244893" y="589367"/>
            <a:ext cx="8586887"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7"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16</a:t>
            </a:r>
            <a:endParaRPr lang="zh-CN" altLang="en-US" dirty="0">
              <a:latin typeface="+mj-lt"/>
              <a:cs typeface="Times New Roman" panose="02020603050405020304" pitchFamily="18" charset="0"/>
            </a:endParaRPr>
          </a:p>
        </p:txBody>
      </p:sp>
      <p:sp>
        <p:nvSpPr>
          <p:cNvPr id="42" name="矩形 41">
            <a:extLst>
              <a:ext uri="{FF2B5EF4-FFF2-40B4-BE49-F238E27FC236}">
                <a16:creationId xmlns:a16="http://schemas.microsoft.com/office/drawing/2014/main" id="{BCE0B657-B863-4D73-BDD2-CEE52A39A8B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43" name="矩形 8">
            <a:extLst>
              <a:ext uri="{FF2B5EF4-FFF2-40B4-BE49-F238E27FC236}">
                <a16:creationId xmlns:a16="http://schemas.microsoft.com/office/drawing/2014/main" id="{3CA161C1-B8E2-4266-A1CA-CF22F9164DB2}"/>
              </a:ext>
            </a:extLst>
          </p:cNvPr>
          <p:cNvSpPr>
            <a:spLocks noChangeArrowheads="1"/>
          </p:cNvSpPr>
          <p:nvPr/>
        </p:nvSpPr>
        <p:spPr bwMode="auto">
          <a:xfrm>
            <a:off x="5710228" y="4444743"/>
            <a:ext cx="5445192"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a:t>Hybrid EOS: </a:t>
            </a:r>
          </a:p>
        </p:txBody>
      </p:sp>
      <p:pic>
        <p:nvPicPr>
          <p:cNvPr id="3" name="图片 2">
            <a:extLst>
              <a:ext uri="{FF2B5EF4-FFF2-40B4-BE49-F238E27FC236}">
                <a16:creationId xmlns:a16="http://schemas.microsoft.com/office/drawing/2014/main" id="{F41BA818-2A6F-4C51-82B0-9ABD8511D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613" y="1709413"/>
            <a:ext cx="3604098" cy="730277"/>
          </a:xfrm>
          <a:prstGeom prst="rect">
            <a:avLst/>
          </a:prstGeom>
        </p:spPr>
      </p:pic>
      <p:sp>
        <p:nvSpPr>
          <p:cNvPr id="4" name="矩形 3">
            <a:extLst>
              <a:ext uri="{FF2B5EF4-FFF2-40B4-BE49-F238E27FC236}">
                <a16:creationId xmlns:a16="http://schemas.microsoft.com/office/drawing/2014/main" id="{C11A5FDE-E668-4A02-9B11-06B2DC2307A5}"/>
              </a:ext>
            </a:extLst>
          </p:cNvPr>
          <p:cNvSpPr/>
          <p:nvPr/>
        </p:nvSpPr>
        <p:spPr>
          <a:xfrm>
            <a:off x="852242" y="1069324"/>
            <a:ext cx="2377767" cy="400110"/>
          </a:xfrm>
          <a:prstGeom prst="rect">
            <a:avLst/>
          </a:prstGeom>
        </p:spPr>
        <p:txBody>
          <a:bodyPr wrap="none">
            <a:spAutoFit/>
          </a:bodyPr>
          <a:lstStyle/>
          <a:p>
            <a:pPr marL="342900" indent="-342900">
              <a:buFont typeface="Arial" panose="020B0604020202020204" pitchFamily="34" charset="0"/>
              <a:buChar char="•"/>
            </a:pPr>
            <a:r>
              <a:rPr lang="en-US" altLang="zh-CN" sz="2000" dirty="0"/>
              <a:t>TOV equations: </a:t>
            </a: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46375DD4-4DD8-4524-974A-287A9E89628B}"/>
                  </a:ext>
                </a:extLst>
              </p:cNvPr>
              <p:cNvSpPr/>
              <p:nvPr/>
            </p:nvSpPr>
            <p:spPr>
              <a:xfrm>
                <a:off x="5980018" y="4895809"/>
                <a:ext cx="5787911" cy="1288751"/>
              </a:xfrm>
              <a:prstGeom prst="rect">
                <a:avLst/>
              </a:prstGeom>
            </p:spPr>
            <p:txBody>
              <a:bodyPr wrap="square">
                <a:spAutoFit/>
              </a:bodyPr>
              <a:lstStyle/>
              <a:p>
                <a:pPr>
                  <a:lnSpc>
                    <a:spcPct val="150000"/>
                  </a:lnSpc>
                </a:pPr>
                <a:r>
                  <a:rPr lang="en-US" altLang="zh-CN" dirty="0"/>
                  <a:t>Connecting the </a:t>
                </a:r>
                <a14:m>
                  <m:oMath xmlns:m="http://schemas.openxmlformats.org/officeDocument/2006/math">
                    <m:r>
                      <m:rPr>
                        <m:sty m:val="p"/>
                      </m:rPr>
                      <a:rPr lang="en-US" altLang="zh-CN">
                        <a:latin typeface="Cambria Math" panose="02040503050406030204" pitchFamily="18" charset="0"/>
                      </a:rPr>
                      <m:t>NL</m:t>
                    </m:r>
                    <m:r>
                      <a:rPr lang="en-US" altLang="zh-CN">
                        <a:latin typeface="Cambria Math" panose="02040503050406030204" pitchFamily="18" charset="0"/>
                      </a:rPr>
                      <m:t>3</m:t>
                    </m:r>
                    <m:r>
                      <m:rPr>
                        <m:sty m:val="p"/>
                      </m:rPr>
                      <a:rPr lang="zh-CN" altLang="en-US">
                        <a:latin typeface="Cambria Math" panose="02040503050406030204" pitchFamily="18" charset="0"/>
                      </a:rPr>
                      <m:t>ωρ</m:t>
                    </m:r>
                  </m:oMath>
                </a14:m>
                <a:r>
                  <a:rPr lang="en-US" altLang="zh-CN"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CJ Horowitz and J. </a:t>
                </a:r>
                <a:r>
                  <a:rPr lang="en-US" altLang="zh-CN" dirty="0" err="1">
                    <a:solidFill>
                      <a:schemeClr val="accent2">
                        <a:lumMod val="75000"/>
                      </a:schemeClr>
                    </a:solidFill>
                    <a:latin typeface="Times New Roman" panose="02020603050405020304" pitchFamily="18" charset="0"/>
                    <a:cs typeface="Times New Roman" panose="02020603050405020304" pitchFamily="18" charset="0"/>
                  </a:rPr>
                  <a:t>Piekarewicz</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 PRL.86.5647</a:t>
                </a:r>
                <a:r>
                  <a:rPr lang="en-US" altLang="zh-CN" dirty="0"/>
                  <a:t>] and 3-flavor NJL EOS with </a:t>
                </a:r>
                <a:r>
                  <a:rPr lang="en-US" altLang="zh-CN" b="1" dirty="0"/>
                  <a:t>three-window modeling</a:t>
                </a:r>
                <a:r>
                  <a:rPr lang="en-US" altLang="zh-CN"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K. Masuda, and et al., PTEP.2013.073D01</a:t>
                </a:r>
                <a:r>
                  <a:rPr lang="en-US" altLang="zh-CN" dirty="0"/>
                  <a:t>] </a:t>
                </a:r>
              </a:p>
            </p:txBody>
          </p:sp>
        </mc:Choice>
        <mc:Fallback xmlns="">
          <p:sp>
            <p:nvSpPr>
              <p:cNvPr id="5" name="矩形 4">
                <a:extLst>
                  <a:ext uri="{FF2B5EF4-FFF2-40B4-BE49-F238E27FC236}">
                    <a16:creationId xmlns:a16="http://schemas.microsoft.com/office/drawing/2014/main" id="{46375DD4-4DD8-4524-974A-287A9E89628B}"/>
                  </a:ext>
                </a:extLst>
              </p:cNvPr>
              <p:cNvSpPr>
                <a:spLocks noRot="1" noChangeAspect="1" noMove="1" noResize="1" noEditPoints="1" noAdjustHandles="1" noChangeArrowheads="1" noChangeShapeType="1" noTextEdit="1"/>
              </p:cNvSpPr>
              <p:nvPr/>
            </p:nvSpPr>
            <p:spPr>
              <a:xfrm>
                <a:off x="5980018" y="4895809"/>
                <a:ext cx="5787911" cy="1288751"/>
              </a:xfrm>
              <a:prstGeom prst="rect">
                <a:avLst/>
              </a:prstGeom>
              <a:blipFill>
                <a:blip r:embed="rId4"/>
                <a:stretch>
                  <a:fillRect l="-948" r="-1370" b="-6604"/>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21A4001C-DF36-4353-B07F-6E49EB864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613" y="2514860"/>
            <a:ext cx="1684550" cy="693319"/>
          </a:xfrm>
          <a:prstGeom prst="rect">
            <a:avLst/>
          </a:prstGeom>
        </p:spPr>
      </p:pic>
      <p:sp>
        <p:nvSpPr>
          <p:cNvPr id="18" name="矩形 17">
            <a:extLst>
              <a:ext uri="{FF2B5EF4-FFF2-40B4-BE49-F238E27FC236}">
                <a16:creationId xmlns:a16="http://schemas.microsoft.com/office/drawing/2014/main" id="{5C340DC0-9675-4256-B134-743960BD39E2}"/>
              </a:ext>
            </a:extLst>
          </p:cNvPr>
          <p:cNvSpPr/>
          <p:nvPr/>
        </p:nvSpPr>
        <p:spPr>
          <a:xfrm>
            <a:off x="1025273" y="5002745"/>
            <a:ext cx="2536272" cy="400110"/>
          </a:xfrm>
          <a:prstGeom prst="rect">
            <a:avLst/>
          </a:prstGeom>
        </p:spPr>
        <p:txBody>
          <a:bodyPr wrap="none">
            <a:spAutoFit/>
          </a:bodyPr>
          <a:lstStyle/>
          <a:p>
            <a:pPr marL="285750" indent="-285750">
              <a:buFont typeface="Wingdings" panose="05000000000000000000" pitchFamily="2" charset="2"/>
              <a:buChar char="Ø"/>
            </a:pPr>
            <a:r>
              <a:rPr lang="zh-CN" altLang="en-US" sz="2000" dirty="0"/>
              <a:t>  </a:t>
            </a:r>
            <a:r>
              <a:rPr lang="en-US" altLang="zh-CN" sz="2000" dirty="0"/>
              <a:t>Equation of state</a:t>
            </a:r>
            <a:endParaRPr lang="zh-CN" altLang="en-US" sz="2000" dirty="0"/>
          </a:p>
        </p:txBody>
      </p:sp>
      <p:sp>
        <p:nvSpPr>
          <p:cNvPr id="20" name="矩形 19">
            <a:extLst>
              <a:ext uri="{FF2B5EF4-FFF2-40B4-BE49-F238E27FC236}">
                <a16:creationId xmlns:a16="http://schemas.microsoft.com/office/drawing/2014/main" id="{2144F722-082B-4514-B4A3-182CF2554E9D}"/>
              </a:ext>
            </a:extLst>
          </p:cNvPr>
          <p:cNvSpPr/>
          <p:nvPr/>
        </p:nvSpPr>
        <p:spPr>
          <a:xfrm>
            <a:off x="1329135" y="5402855"/>
            <a:ext cx="3433953" cy="609654"/>
          </a:xfrm>
          <a:prstGeom prst="rect">
            <a:avLst/>
          </a:prstGeom>
        </p:spPr>
        <p:txBody>
          <a:bodyPr wrap="none">
            <a:spAutoFit/>
          </a:bodyPr>
          <a:lstStyle/>
          <a:p>
            <a:pPr lvl="0">
              <a:lnSpc>
                <a:spcPct val="200000"/>
              </a:lnSpc>
              <a:buSzPct val="80000"/>
            </a:pPr>
            <a:r>
              <a:rPr lang="en-US" altLang="zh-CN" sz="2000" dirty="0"/>
              <a:t>nucleon</a:t>
            </a:r>
            <a:r>
              <a:rPr lang="zh-CN" altLang="en-US" sz="2000" dirty="0"/>
              <a:t>？</a:t>
            </a:r>
            <a:r>
              <a:rPr lang="en-US" altLang="zh-CN" sz="2000" dirty="0"/>
              <a:t>quark</a:t>
            </a:r>
            <a:r>
              <a:rPr lang="zh-CN" altLang="en-US" sz="2000" dirty="0"/>
              <a:t>？</a:t>
            </a:r>
            <a:r>
              <a:rPr lang="en-US" altLang="zh-CN" sz="2000" dirty="0"/>
              <a:t>Or hybrid?</a:t>
            </a:r>
          </a:p>
        </p:txBody>
      </p:sp>
      <p:sp>
        <p:nvSpPr>
          <p:cNvPr id="21" name="矩形 20">
            <a:extLst>
              <a:ext uri="{FF2B5EF4-FFF2-40B4-BE49-F238E27FC236}">
                <a16:creationId xmlns:a16="http://schemas.microsoft.com/office/drawing/2014/main" id="{0694A149-AFEE-40E4-96B3-735489087252}"/>
              </a:ext>
            </a:extLst>
          </p:cNvPr>
          <p:cNvSpPr/>
          <p:nvPr/>
        </p:nvSpPr>
        <p:spPr>
          <a:xfrm>
            <a:off x="1025273" y="3410012"/>
            <a:ext cx="2938625" cy="400110"/>
          </a:xfrm>
          <a:prstGeom prst="rect">
            <a:avLst/>
          </a:prstGeom>
        </p:spPr>
        <p:txBody>
          <a:bodyPr wrap="none">
            <a:spAutoFit/>
          </a:bodyPr>
          <a:lstStyle/>
          <a:p>
            <a:pPr marL="285750" indent="-285750">
              <a:buFont typeface="Wingdings" panose="05000000000000000000" pitchFamily="2" charset="2"/>
              <a:buChar char="Ø"/>
            </a:pPr>
            <a:r>
              <a:rPr lang="zh-CN" altLang="en-US" sz="2000" dirty="0"/>
              <a:t>  </a:t>
            </a:r>
            <a:r>
              <a:rPr lang="en-US" altLang="zh-CN" sz="2000" dirty="0"/>
              <a:t>Boundary conditions</a:t>
            </a:r>
            <a:endParaRPr lang="zh-CN" altLang="en-US" sz="2000" dirty="0"/>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96A346D4-95F7-4F61-B96A-CDDCC204C24F}"/>
                  </a:ext>
                </a:extLst>
              </p:cNvPr>
              <p:cNvSpPr/>
              <p:nvPr/>
            </p:nvSpPr>
            <p:spPr>
              <a:xfrm>
                <a:off x="1387613" y="3830663"/>
                <a:ext cx="3316998" cy="1015663"/>
              </a:xfrm>
              <a:prstGeom prst="rect">
                <a:avLst/>
              </a:prstGeom>
            </p:spPr>
            <p:txBody>
              <a:bodyPr wrap="none">
                <a:spAutoFit/>
              </a:bodyPr>
              <a:lstStyle/>
              <a:p>
                <a:pPr lvl="0">
                  <a:lnSpc>
                    <a:spcPct val="150000"/>
                  </a:lnSpc>
                  <a:buSzPct val="80000"/>
                </a:pPr>
                <a14:m>
                  <m:oMathPara xmlns:m="http://schemas.openxmlformats.org/officeDocument/2006/math">
                    <m:oMathParaPr>
                      <m:jc m:val="left"/>
                    </m:oMathParaPr>
                    <m:oMath xmlns:m="http://schemas.openxmlformats.org/officeDocument/2006/math">
                      <m:r>
                        <a:rPr lang="en-US" altLang="zh-CN" sz="2000" i="1" dirty="0" smtClean="0">
                          <a:latin typeface="Cambria Math" panose="02040503050406030204" pitchFamily="18" charset="0"/>
                        </a:rPr>
                        <m:t>𝑟</m:t>
                      </m:r>
                      <m:r>
                        <a:rPr lang="en-US" altLang="zh-CN" sz="2000" i="1" dirty="0" smtClean="0">
                          <a:latin typeface="Cambria Math" panose="02040503050406030204" pitchFamily="18" charset="0"/>
                        </a:rPr>
                        <m:t>=0, </m:t>
                      </m:r>
                      <m:r>
                        <a:rPr lang="en-US" altLang="zh-CN" sz="2000" i="1" dirty="0" smtClean="0">
                          <a:latin typeface="Cambria Math" panose="02040503050406030204" pitchFamily="18" charset="0"/>
                        </a:rPr>
                        <m:t>𝑚</m:t>
                      </m:r>
                      <m:r>
                        <a:rPr lang="en-US" altLang="zh-CN" sz="2000" i="1" dirty="0" smtClean="0">
                          <a:latin typeface="Cambria Math" panose="02040503050406030204" pitchFamily="18" charset="0"/>
                        </a:rPr>
                        <m:t>(0)=0;</m:t>
                      </m:r>
                    </m:oMath>
                  </m:oMathPara>
                </a14:m>
                <a:endParaRPr lang="en-US" altLang="zh-CN" sz="2000" dirty="0"/>
              </a:p>
              <a:p>
                <a:pPr lvl="0">
                  <a:lnSpc>
                    <a:spcPct val="150000"/>
                  </a:lnSpc>
                  <a:buSzPct val="80000"/>
                </a:pPr>
                <a14:m>
                  <m:oMathPara xmlns:m="http://schemas.openxmlformats.org/officeDocument/2006/math">
                    <m:oMathParaPr>
                      <m:jc m:val="left"/>
                    </m:oMathParaPr>
                    <m:oMath xmlns:m="http://schemas.openxmlformats.org/officeDocument/2006/math">
                      <m:r>
                        <a:rPr lang="en-US" altLang="zh-CN" sz="2000" i="1" dirty="0" smtClean="0">
                          <a:latin typeface="Cambria Math" panose="02040503050406030204" pitchFamily="18" charset="0"/>
                        </a:rPr>
                        <m:t>𝑟</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𝑅</m:t>
                      </m:r>
                      <m:r>
                        <a:rPr lang="en-US" altLang="zh-CN" sz="2000" i="1" dirty="0" smtClean="0">
                          <a:latin typeface="Cambria Math" panose="02040503050406030204" pitchFamily="18" charset="0"/>
                        </a:rPr>
                        <m:t>, </m:t>
                      </m:r>
                      <m:r>
                        <a:rPr lang="en-US" altLang="zh-CN" sz="2000" i="1" dirty="0" smtClean="0">
                          <a:latin typeface="Cambria Math" panose="02040503050406030204" pitchFamily="18" charset="0"/>
                        </a:rPr>
                        <m:t>𝑚</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𝑅</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𝑀</m:t>
                      </m:r>
                      <m:r>
                        <a:rPr lang="en-US" altLang="zh-CN" sz="2000" i="1" dirty="0" smtClean="0">
                          <a:latin typeface="Cambria Math" panose="02040503050406030204" pitchFamily="18" charset="0"/>
                        </a:rPr>
                        <m:t>, </m:t>
                      </m:r>
                      <m:r>
                        <a:rPr lang="en-US" altLang="zh-CN" sz="2000" i="1" dirty="0" smtClean="0">
                          <a:latin typeface="Cambria Math" panose="02040503050406030204" pitchFamily="18" charset="0"/>
                        </a:rPr>
                        <m:t>𝑃</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𝑅</m:t>
                      </m:r>
                      <m:r>
                        <a:rPr lang="en-US" altLang="zh-CN" sz="2000" i="1" dirty="0" smtClean="0">
                          <a:latin typeface="Cambria Math" panose="02040503050406030204" pitchFamily="18" charset="0"/>
                        </a:rPr>
                        <m:t>)=0</m:t>
                      </m:r>
                    </m:oMath>
                  </m:oMathPara>
                </a14:m>
                <a:endParaRPr lang="en-US" altLang="zh-CN" sz="2000" dirty="0"/>
              </a:p>
            </p:txBody>
          </p:sp>
        </mc:Choice>
        <mc:Fallback xmlns="">
          <p:sp>
            <p:nvSpPr>
              <p:cNvPr id="25" name="矩形 24">
                <a:extLst>
                  <a:ext uri="{FF2B5EF4-FFF2-40B4-BE49-F238E27FC236}">
                    <a16:creationId xmlns:a16="http://schemas.microsoft.com/office/drawing/2014/main" id="{96A346D4-95F7-4F61-B96A-CDDCC204C24F}"/>
                  </a:ext>
                </a:extLst>
              </p:cNvPr>
              <p:cNvSpPr>
                <a:spLocks noRot="1" noChangeAspect="1" noMove="1" noResize="1" noEditPoints="1" noAdjustHandles="1" noChangeArrowheads="1" noChangeShapeType="1" noTextEdit="1"/>
              </p:cNvSpPr>
              <p:nvPr/>
            </p:nvSpPr>
            <p:spPr>
              <a:xfrm>
                <a:off x="1387613" y="3830663"/>
                <a:ext cx="3316998" cy="1015663"/>
              </a:xfrm>
              <a:prstGeom prst="rect">
                <a:avLst/>
              </a:prstGeom>
              <a:blipFill>
                <a:blip r:embed="rId6"/>
                <a:stretch>
                  <a:fillRect/>
                </a:stretch>
              </a:blipFill>
            </p:spPr>
            <p:txBody>
              <a:bodyPr/>
              <a:lstStyle/>
              <a:p>
                <a:r>
                  <a:rPr lang="zh-CN" altLang="en-US">
                    <a:noFill/>
                  </a:rPr>
                  <a:t> </a:t>
                </a:r>
              </a:p>
            </p:txBody>
          </p:sp>
        </mc:Fallback>
      </mc:AlternateContent>
      <p:pic>
        <p:nvPicPr>
          <p:cNvPr id="26" name="Picture 4" descr="卡通形象素描3Dpng图片 立体小白人红色问号_漫品购_MG动画短片素材_flash源文件_动漫矢量图免费素材网">
            <a:extLst>
              <a:ext uri="{FF2B5EF4-FFF2-40B4-BE49-F238E27FC236}">
                <a16:creationId xmlns:a16="http://schemas.microsoft.com/office/drawing/2014/main" id="{ADE64609-CA9E-492B-9503-E2604032A6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05" r="27893" b="1585"/>
          <a:stretch/>
        </p:blipFill>
        <p:spPr bwMode="auto">
          <a:xfrm>
            <a:off x="4866199" y="4662914"/>
            <a:ext cx="902003" cy="1347871"/>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a:extLst>
              <a:ext uri="{FF2B5EF4-FFF2-40B4-BE49-F238E27FC236}">
                <a16:creationId xmlns:a16="http://schemas.microsoft.com/office/drawing/2014/main" id="{99D310DA-FE8E-400F-878A-3913D878DF34}"/>
              </a:ext>
            </a:extLst>
          </p:cNvPr>
          <p:cNvSpPr/>
          <p:nvPr/>
        </p:nvSpPr>
        <p:spPr>
          <a:xfrm>
            <a:off x="7617741" y="4452321"/>
            <a:ext cx="2197922" cy="369332"/>
          </a:xfrm>
          <a:prstGeom prst="rect">
            <a:avLst/>
          </a:prstGeom>
          <a:ln>
            <a:noFill/>
          </a:ln>
        </p:spPr>
        <p:txBody>
          <a:bodyPr wrap="squar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PhysRevD.98.083013 </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8" name="矩形 8">
            <a:extLst>
              <a:ext uri="{FF2B5EF4-FFF2-40B4-BE49-F238E27FC236}">
                <a16:creationId xmlns:a16="http://schemas.microsoft.com/office/drawing/2014/main" id="{979AB01F-C8F8-49D4-985F-C7E008F1312B}"/>
              </a:ext>
            </a:extLst>
          </p:cNvPr>
          <p:cNvSpPr>
            <a:spLocks noChangeArrowheads="1"/>
          </p:cNvSpPr>
          <p:nvPr/>
        </p:nvSpPr>
        <p:spPr bwMode="auto">
          <a:xfrm>
            <a:off x="5651751" y="1386405"/>
            <a:ext cx="5445192"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a:t>EOS of quark matter: </a:t>
            </a:r>
          </a:p>
        </p:txBody>
      </p:sp>
      <p:sp>
        <p:nvSpPr>
          <p:cNvPr id="29" name="矩形 28">
            <a:extLst>
              <a:ext uri="{FF2B5EF4-FFF2-40B4-BE49-F238E27FC236}">
                <a16:creationId xmlns:a16="http://schemas.microsoft.com/office/drawing/2014/main" id="{11FFCA05-0037-46DF-B284-0BCAEAE39CB1}"/>
              </a:ext>
            </a:extLst>
          </p:cNvPr>
          <p:cNvSpPr/>
          <p:nvPr/>
        </p:nvSpPr>
        <p:spPr>
          <a:xfrm>
            <a:off x="5893107" y="1932961"/>
            <a:ext cx="5728884" cy="2119747"/>
          </a:xfrm>
          <a:prstGeom prst="rect">
            <a:avLst/>
          </a:prstGeom>
        </p:spPr>
        <p:txBody>
          <a:bodyPr wrap="square">
            <a:spAutoFit/>
          </a:bodyPr>
          <a:lstStyle/>
          <a:p>
            <a:pPr>
              <a:lnSpc>
                <a:spcPct val="150000"/>
              </a:lnSpc>
            </a:pPr>
            <a:r>
              <a:rPr lang="en-US" altLang="zh-CN" dirty="0"/>
              <a:t>(1)  3-flavor NJL model with </a:t>
            </a:r>
            <a:r>
              <a:rPr lang="en-US" altLang="zh-CN" b="1" dirty="0"/>
              <a:t>PTR</a:t>
            </a:r>
            <a:r>
              <a:rPr lang="en-US" altLang="zh-CN"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PhysRevD.95.056018</a:t>
            </a:r>
            <a:endParaRPr lang="en-US" altLang="zh-CN" dirty="0"/>
          </a:p>
          <a:p>
            <a:pPr>
              <a:lnSpc>
                <a:spcPct val="150000"/>
              </a:lnSpc>
            </a:pPr>
            <a:r>
              <a:rPr lang="en-US" altLang="zh-CN" dirty="0"/>
              <a:t>(2)  Modified 3-flavor NJL model in the light of </a:t>
            </a:r>
            <a:r>
              <a:rPr lang="en-US" altLang="zh-CN" b="1" dirty="0" err="1"/>
              <a:t>Fierz</a:t>
            </a:r>
            <a:r>
              <a:rPr lang="en-US" altLang="zh-CN" b="1" dirty="0"/>
              <a:t> </a:t>
            </a:r>
          </a:p>
          <a:p>
            <a:pPr>
              <a:lnSpc>
                <a:spcPct val="150000"/>
              </a:lnSpc>
            </a:pPr>
            <a:r>
              <a:rPr lang="en-US" altLang="zh-CN" b="1" dirty="0"/>
              <a:t>      transformation</a:t>
            </a:r>
            <a:r>
              <a:rPr lang="en-US" altLang="zh-CN"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PhysRevD.101.063023</a:t>
            </a:r>
            <a:endParaRPr lang="en-US" altLang="zh-CN" dirty="0"/>
          </a:p>
          <a:p>
            <a:pPr marL="342900" indent="-342900">
              <a:lnSpc>
                <a:spcPct val="150000"/>
              </a:lnSpc>
              <a:buAutoNum type="arabicParenBoth" startAt="3"/>
            </a:pPr>
            <a:r>
              <a:rPr lang="en-US" altLang="zh-CN" dirty="0"/>
              <a:t> Modified 2-flavor NJL model with the </a:t>
            </a:r>
            <a:r>
              <a:rPr lang="en-US" altLang="zh-CN" b="1" dirty="0"/>
              <a:t>modification</a:t>
            </a:r>
          </a:p>
          <a:p>
            <a:pPr>
              <a:lnSpc>
                <a:spcPct val="150000"/>
              </a:lnSpc>
            </a:pPr>
            <a:r>
              <a:rPr lang="en-US" altLang="zh-CN" b="1" dirty="0"/>
              <a:t>      of coupling strength </a:t>
            </a:r>
            <a:r>
              <a:rPr lang="en-US" altLang="zh-CN" b="1" i="1" dirty="0"/>
              <a:t>G</a:t>
            </a:r>
            <a:r>
              <a:rPr lang="en-US" altLang="zh-CN"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PhysRevD.106.116009</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91834E1A-6086-4AD4-9333-0846E05D296F}"/>
              </a:ext>
            </a:extLst>
          </p:cNvPr>
          <p:cNvSpPr txBox="1"/>
          <p:nvPr/>
        </p:nvSpPr>
        <p:spPr>
          <a:xfrm>
            <a:off x="10005076" y="4036405"/>
            <a:ext cx="2197923" cy="954107"/>
          </a:xfrm>
          <a:prstGeom prst="rect">
            <a:avLst/>
          </a:prstGeom>
          <a:noFill/>
          <a:ln w="12700">
            <a:noFill/>
          </a:ln>
        </p:spPr>
        <p:txBody>
          <a:bodyPr wrap="square" rtlCol="0">
            <a:spAutoFit/>
          </a:bodyPr>
          <a:lstStyle/>
          <a:p>
            <a:r>
              <a:rPr lang="en-US" altLang="zh-CN" sz="1400" dirty="0"/>
              <a:t>[</a:t>
            </a:r>
            <a:r>
              <a:rPr lang="en-US" altLang="zh-CN" sz="1400" dirty="0">
                <a:solidFill>
                  <a:schemeClr val="accent2">
                    <a:lumMod val="75000"/>
                  </a:schemeClr>
                </a:solidFill>
                <a:latin typeface="Times New Roman" panose="02020603050405020304" pitchFamily="18" charset="0"/>
                <a:cs typeface="Times New Roman" panose="02020603050405020304" pitchFamily="18" charset="0"/>
              </a:rPr>
              <a:t>B. </a:t>
            </a:r>
            <a:r>
              <a:rPr lang="en-US" altLang="zh-CN" sz="1400" dirty="0" err="1">
                <a:solidFill>
                  <a:schemeClr val="accent2">
                    <a:lumMod val="75000"/>
                  </a:schemeClr>
                </a:solidFill>
                <a:latin typeface="Times New Roman" panose="02020603050405020304" pitchFamily="18" charset="0"/>
                <a:cs typeface="Times New Roman" panose="02020603050405020304" pitchFamily="18" charset="0"/>
              </a:rPr>
              <a:t>Holdom</a:t>
            </a:r>
            <a:r>
              <a:rPr lang="en-US" altLang="zh-CN" sz="1400" dirty="0">
                <a:solidFill>
                  <a:schemeClr val="accent2">
                    <a:lumMod val="75000"/>
                  </a:schemeClr>
                </a:solidFill>
                <a:latin typeface="Times New Roman" panose="02020603050405020304" pitchFamily="18" charset="0"/>
                <a:cs typeface="Times New Roman" panose="02020603050405020304" pitchFamily="18" charset="0"/>
              </a:rPr>
              <a:t>, and et al., PRL.120.222001 (2018)</a:t>
            </a:r>
            <a:r>
              <a:rPr lang="en-US" altLang="zh-CN" sz="1400" dirty="0"/>
              <a:t>]: </a:t>
            </a:r>
            <a:r>
              <a:rPr lang="en-US" altLang="zh-CN" sz="1400" dirty="0" err="1"/>
              <a:t>ud</a:t>
            </a:r>
            <a:r>
              <a:rPr lang="en-US" altLang="zh-CN" sz="1400" dirty="0"/>
              <a:t> quark matter could be more table than the </a:t>
            </a:r>
            <a:r>
              <a:rPr lang="en-US" altLang="zh-CN" sz="1400" dirty="0" err="1"/>
              <a:t>uds</a:t>
            </a:r>
            <a:endParaRPr lang="zh-CN" altLang="en-US" sz="1400" dirty="0"/>
          </a:p>
        </p:txBody>
      </p:sp>
      <p:sp>
        <p:nvSpPr>
          <p:cNvPr id="36" name="文本框 35">
            <a:extLst>
              <a:ext uri="{FF2B5EF4-FFF2-40B4-BE49-F238E27FC236}">
                <a16:creationId xmlns:a16="http://schemas.microsoft.com/office/drawing/2014/main" id="{8DD3EEDD-AB95-4420-9AA5-099B81FB0318}"/>
              </a:ext>
            </a:extLst>
          </p:cNvPr>
          <p:cNvSpPr txBox="1"/>
          <p:nvPr/>
        </p:nvSpPr>
        <p:spPr>
          <a:xfrm>
            <a:off x="9525161" y="774019"/>
            <a:ext cx="2096830" cy="1169551"/>
          </a:xfrm>
          <a:prstGeom prst="rect">
            <a:avLst/>
          </a:prstGeom>
          <a:noFill/>
          <a:ln w="12700">
            <a:noFill/>
          </a:ln>
        </p:spPr>
        <p:txBody>
          <a:bodyPr wrap="square" rtlCol="0">
            <a:spAutoFit/>
          </a:bodyPr>
          <a:lstStyle/>
          <a:p>
            <a:r>
              <a:rPr lang="en-US" altLang="zh-CN" sz="1400" dirty="0"/>
              <a:t>[</a:t>
            </a:r>
            <a:r>
              <a:rPr lang="en-US" altLang="zh-CN" sz="1400" dirty="0">
                <a:solidFill>
                  <a:schemeClr val="accent2">
                    <a:lumMod val="75000"/>
                  </a:schemeClr>
                </a:solidFill>
                <a:latin typeface="Times New Roman" panose="02020603050405020304" pitchFamily="18" charset="0"/>
                <a:cs typeface="Times New Roman" panose="02020603050405020304" pitchFamily="18" charset="0"/>
              </a:rPr>
              <a:t>PRD.30.272 (1984)</a:t>
            </a:r>
            <a:r>
              <a:rPr lang="en-US" altLang="zh-CN" sz="1400" dirty="0"/>
              <a:t>]: Witten </a:t>
            </a:r>
            <a:r>
              <a:rPr lang="en-US" altLang="zh-CN" sz="1400" dirty="0" err="1"/>
              <a:t>hyperthesis</a:t>
            </a:r>
            <a:r>
              <a:rPr lang="en-US" altLang="zh-CN" sz="1400" dirty="0"/>
              <a:t>, strange quark matter may be the true ground state of baryonic matter</a:t>
            </a:r>
            <a:endParaRPr lang="zh-CN" altLang="en-US" sz="1400" dirty="0"/>
          </a:p>
        </p:txBody>
      </p:sp>
    </p:spTree>
    <p:extLst>
      <p:ext uri="{BB962C8B-B14F-4D97-AF65-F5344CB8AC3E}">
        <p14:creationId xmlns:p14="http://schemas.microsoft.com/office/powerpoint/2010/main" val="85053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AA74973-0846-42CE-AD66-D8DDA3A1201D}"/>
              </a:ext>
            </a:extLst>
          </p:cNvPr>
          <p:cNvSpPr txBox="1">
            <a:spLocks/>
          </p:cNvSpPr>
          <p:nvPr/>
        </p:nvSpPr>
        <p:spPr>
          <a:xfrm>
            <a:off x="728620" y="349388"/>
            <a:ext cx="3344615"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M-R relations</a:t>
            </a:r>
          </a:p>
        </p:txBody>
      </p:sp>
      <p:cxnSp>
        <p:nvCxnSpPr>
          <p:cNvPr id="10" name="直接连接符 9">
            <a:extLst>
              <a:ext uri="{FF2B5EF4-FFF2-40B4-BE49-F238E27FC236}">
                <a16:creationId xmlns:a16="http://schemas.microsoft.com/office/drawing/2014/main" id="{2DBF0A34-2C65-C73E-30A4-1C7D6F426F66}"/>
              </a:ext>
            </a:extLst>
          </p:cNvPr>
          <p:cNvCxnSpPr>
            <a:cxnSpLocks/>
          </p:cNvCxnSpPr>
          <p:nvPr/>
        </p:nvCxnSpPr>
        <p:spPr>
          <a:xfrm>
            <a:off x="3244893" y="589367"/>
            <a:ext cx="8586887"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7"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17</a:t>
            </a:r>
            <a:endParaRPr lang="zh-CN" altLang="en-US" dirty="0">
              <a:latin typeface="+mj-lt"/>
              <a:cs typeface="Times New Roman" panose="02020603050405020304" pitchFamily="18" charset="0"/>
            </a:endParaRPr>
          </a:p>
        </p:txBody>
      </p:sp>
      <p:sp>
        <p:nvSpPr>
          <p:cNvPr id="42" name="矩形 41">
            <a:extLst>
              <a:ext uri="{FF2B5EF4-FFF2-40B4-BE49-F238E27FC236}">
                <a16:creationId xmlns:a16="http://schemas.microsoft.com/office/drawing/2014/main" id="{BCE0B657-B863-4D73-BDD2-CEE52A39A8B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4" name="矩形 3">
            <a:extLst>
              <a:ext uri="{FF2B5EF4-FFF2-40B4-BE49-F238E27FC236}">
                <a16:creationId xmlns:a16="http://schemas.microsoft.com/office/drawing/2014/main" id="{C11A5FDE-E668-4A02-9B11-06B2DC2307A5}"/>
              </a:ext>
            </a:extLst>
          </p:cNvPr>
          <p:cNvSpPr/>
          <p:nvPr/>
        </p:nvSpPr>
        <p:spPr>
          <a:xfrm>
            <a:off x="852242" y="1069324"/>
            <a:ext cx="3592650" cy="400110"/>
          </a:xfrm>
          <a:prstGeom prst="rect">
            <a:avLst/>
          </a:prstGeom>
        </p:spPr>
        <p:txBody>
          <a:bodyPr wrap="none">
            <a:spAutoFit/>
          </a:bodyPr>
          <a:lstStyle/>
          <a:p>
            <a:pPr marL="342900" indent="-342900">
              <a:buFont typeface="Arial" panose="020B0604020202020204" pitchFamily="34" charset="0"/>
              <a:buChar char="•"/>
            </a:pPr>
            <a:r>
              <a:rPr lang="en-US" altLang="zh-CN" sz="2000" dirty="0"/>
              <a:t>Recent </a:t>
            </a:r>
            <a:r>
              <a:rPr lang="en-US" altLang="zh-CN" sz="2000" dirty="0" err="1"/>
              <a:t>astro</a:t>
            </a:r>
            <a:r>
              <a:rPr lang="en-US" altLang="zh-CN" sz="2000" dirty="0"/>
              <a:t>-observations:</a:t>
            </a:r>
          </a:p>
        </p:txBody>
      </p:sp>
      <p:sp>
        <p:nvSpPr>
          <p:cNvPr id="30" name="矩形 29">
            <a:extLst>
              <a:ext uri="{FF2B5EF4-FFF2-40B4-BE49-F238E27FC236}">
                <a16:creationId xmlns:a16="http://schemas.microsoft.com/office/drawing/2014/main" id="{252A7813-EDB2-44E7-8EC4-A5CC5B667B7C}"/>
              </a:ext>
            </a:extLst>
          </p:cNvPr>
          <p:cNvSpPr/>
          <p:nvPr/>
        </p:nvSpPr>
        <p:spPr>
          <a:xfrm>
            <a:off x="1025273" y="1565309"/>
            <a:ext cx="1226618" cy="400110"/>
          </a:xfrm>
          <a:prstGeom prst="rect">
            <a:avLst/>
          </a:prstGeom>
        </p:spPr>
        <p:txBody>
          <a:bodyPr wrap="none">
            <a:spAutoFit/>
          </a:bodyPr>
          <a:lstStyle/>
          <a:p>
            <a:pPr marL="285750" indent="-285750">
              <a:buFont typeface="Wingdings" panose="05000000000000000000" pitchFamily="2" charset="2"/>
              <a:buChar char="Ø"/>
            </a:pPr>
            <a:r>
              <a:rPr lang="zh-CN" altLang="en-US" sz="2000" dirty="0"/>
              <a:t>  </a:t>
            </a:r>
            <a:r>
              <a:rPr lang="en-US" altLang="zh-CN" sz="2000" dirty="0"/>
              <a:t>Mass</a:t>
            </a:r>
            <a:endParaRPr lang="zh-CN" altLang="en-US" sz="2000" dirty="0"/>
          </a:p>
        </p:txBody>
      </p:sp>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60D419B7-9377-4C0C-9AE0-D7E8DD74F170}"/>
                  </a:ext>
                </a:extLst>
              </p:cNvPr>
              <p:cNvSpPr/>
              <p:nvPr/>
            </p:nvSpPr>
            <p:spPr>
              <a:xfrm>
                <a:off x="1114626" y="1892838"/>
                <a:ext cx="3783377" cy="2223237"/>
              </a:xfrm>
              <a:prstGeom prst="rect">
                <a:avLst/>
              </a:prstGeom>
            </p:spPr>
            <p:txBody>
              <a:bodyPr wrap="square">
                <a:spAutoFit/>
              </a:bodyPr>
              <a:lstStyle/>
              <a:p>
                <a:pPr marL="342900" lvl="0" indent="-342900">
                  <a:lnSpc>
                    <a:spcPct val="120000"/>
                  </a:lnSpc>
                  <a:buSzPct val="80000"/>
                  <a:buAutoNum type="arabicParenR"/>
                </a:pPr>
                <a14:m>
                  <m:oMath xmlns:m="http://schemas.openxmlformats.org/officeDocument/2006/math">
                    <m:r>
                      <m:rPr>
                        <m:nor/>
                      </m:rPr>
                      <a:rPr lang="en-US" altLang="zh-CN" dirty="0" smtClean="0">
                        <a:latin typeface="Times New Roman" panose="02020603050405020304" pitchFamily="18" charset="0"/>
                        <a:cs typeface="Times New Roman" panose="02020603050405020304" pitchFamily="18" charset="0"/>
                      </a:rPr>
                      <m:t>PSR</m:t>
                    </m:r>
                    <m:r>
                      <m:rPr>
                        <m:nor/>
                      </m:rPr>
                      <a:rPr lang="en-US" altLang="zh-CN" dirty="0" smtClean="0">
                        <a:latin typeface="Times New Roman" panose="02020603050405020304" pitchFamily="18" charset="0"/>
                        <a:cs typeface="Times New Roman" panose="02020603050405020304" pitchFamily="18" charset="0"/>
                      </a:rPr>
                      <m:t> </m:t>
                    </m:r>
                    <m:r>
                      <m:rPr>
                        <m:nor/>
                      </m:rPr>
                      <a:rPr lang="en-US" altLang="zh-CN" dirty="0" smtClean="0">
                        <a:latin typeface="Times New Roman" panose="02020603050405020304" pitchFamily="18" charset="0"/>
                        <a:cs typeface="Times New Roman" panose="02020603050405020304" pitchFamily="18" charset="0"/>
                      </a:rPr>
                      <m:t>J</m:t>
                    </m:r>
                    <m:r>
                      <m:rPr>
                        <m:nor/>
                      </m:rPr>
                      <a:rPr lang="en-US" altLang="zh-CN" dirty="0" smtClean="0">
                        <a:latin typeface="Times New Roman" panose="02020603050405020304" pitchFamily="18" charset="0"/>
                        <a:cs typeface="Times New Roman" panose="02020603050405020304" pitchFamily="18" charset="0"/>
                      </a:rPr>
                      <m:t>0348+0432</m:t>
                    </m:r>
                    <m:r>
                      <a:rPr lang="en-US" altLang="zh-CN" dirty="0">
                        <a:latin typeface="Cambria Math" panose="02040503050406030204" pitchFamily="18" charset="0"/>
                      </a:rPr>
                      <m:t>:2.01±0.04 </m:t>
                    </m:r>
                    <m:sSub>
                      <m:sSubPr>
                        <m:ctrlPr>
                          <a:rPr lang="en-US" altLang="zh-CN" i="1" dirty="0">
                            <a:latin typeface="Cambria Math" panose="02040503050406030204" pitchFamily="18" charset="0"/>
                          </a:rPr>
                        </m:ctrlPr>
                      </m:sSubPr>
                      <m:e>
                        <m:r>
                          <a:rPr lang="en-US" altLang="zh-CN" dirty="0">
                            <a:latin typeface="Cambria Math" panose="02040503050406030204" pitchFamily="18" charset="0"/>
                          </a:rPr>
                          <m:t>𝑀</m:t>
                        </m:r>
                      </m:e>
                      <m:sub>
                        <m:r>
                          <a:rPr lang="en-US" altLang="zh-CN" dirty="0">
                            <a:latin typeface="Cambria Math" panose="02040503050406030204" pitchFamily="18" charset="0"/>
                          </a:rPr>
                          <m:t>⊙</m:t>
                        </m:r>
                      </m:sub>
                    </m:sSub>
                  </m:oMath>
                </a14:m>
                <a:r>
                  <a:rPr lang="en-US" altLang="zh-CN" sz="2000"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J. Antoniadis, and et al., Science 340, 1233232 (2013)</a:t>
                </a:r>
                <a:r>
                  <a:rPr lang="en-US" altLang="zh-CN" dirty="0"/>
                  <a:t>]</a:t>
                </a:r>
              </a:p>
              <a:p>
                <a:pPr marL="342900" indent="-342900">
                  <a:lnSpc>
                    <a:spcPct val="130000"/>
                  </a:lnSpc>
                  <a:buSzPct val="80000"/>
                  <a:buFontTx/>
                  <a:buAutoNum type="arabicParenR"/>
                </a:pPr>
                <a:r>
                  <a:rPr lang="en-US" altLang="zh-CN" dirty="0">
                    <a:latin typeface="Times New Roman" panose="02020603050405020304" pitchFamily="18" charset="0"/>
                    <a:cs typeface="Times New Roman" panose="02020603050405020304" pitchFamily="18" charset="0"/>
                  </a:rPr>
                  <a:t>PSR J0740+6620: </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2.14±0.1</m:t>
                    </m:r>
                    <m:r>
                      <a:rPr lang="en-US" altLang="zh-CN" b="0" i="1" dirty="0" smtClean="0">
                        <a:latin typeface="Cambria Math" panose="02040503050406030204" pitchFamily="18" charset="0"/>
                        <a:cs typeface="Times New Roman" panose="02020603050405020304" pitchFamily="18" charset="0"/>
                      </a:rPr>
                      <m:t> </m:t>
                    </m:r>
                    <m:sSub>
                      <m:sSubPr>
                        <m:ctrlPr>
                          <a:rPr lang="en-US" altLang="zh-CN" i="1" dirty="0">
                            <a:latin typeface="Cambria Math" panose="02040503050406030204" pitchFamily="18" charset="0"/>
                          </a:rPr>
                        </m:ctrlPr>
                      </m:sSubPr>
                      <m:e>
                        <m:r>
                          <a:rPr lang="en-US" altLang="zh-CN" dirty="0">
                            <a:latin typeface="Cambria Math" panose="02040503050406030204" pitchFamily="18" charset="0"/>
                          </a:rPr>
                          <m:t>𝑀</m:t>
                        </m:r>
                      </m:e>
                      <m:sub>
                        <m:r>
                          <a:rPr lang="en-US" altLang="zh-CN" dirty="0">
                            <a:latin typeface="Cambria Math" panose="02040503050406030204" pitchFamily="18" charset="0"/>
                          </a:rPr>
                          <m:t>⊙</m:t>
                        </m:r>
                      </m:sub>
                    </m:sSub>
                  </m:oMath>
                </a14:m>
                <a:r>
                  <a:rPr lang="en-US" altLang="zh-CN" dirty="0">
                    <a:latin typeface="Times New Roman" panose="02020603050405020304" pitchFamily="18" charset="0"/>
                    <a:cs typeface="Times New Roman" panose="02020603050405020304" pitchFamily="18" charset="0"/>
                  </a:rPr>
                  <a:t> </a:t>
                </a:r>
                <a:r>
                  <a:rPr lang="en-US" altLang="zh-CN" dirty="0"/>
                  <a:t>[</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HT Cromartie, and et al., Nat. Astron. 4, 72 (2020)</a:t>
                </a:r>
                <a:r>
                  <a:rPr lang="en-US" altLang="zh-CN" dirty="0"/>
                  <a:t>]</a:t>
                </a:r>
              </a:p>
            </p:txBody>
          </p:sp>
        </mc:Choice>
        <mc:Fallback xmlns="">
          <p:sp>
            <p:nvSpPr>
              <p:cNvPr id="31" name="矩形 30">
                <a:extLst>
                  <a:ext uri="{FF2B5EF4-FFF2-40B4-BE49-F238E27FC236}">
                    <a16:creationId xmlns:a16="http://schemas.microsoft.com/office/drawing/2014/main" id="{60D419B7-9377-4C0C-9AE0-D7E8DD74F170}"/>
                  </a:ext>
                </a:extLst>
              </p:cNvPr>
              <p:cNvSpPr>
                <a:spLocks noRot="1" noChangeAspect="1" noMove="1" noResize="1" noEditPoints="1" noAdjustHandles="1" noChangeArrowheads="1" noChangeShapeType="1" noTextEdit="1"/>
              </p:cNvSpPr>
              <p:nvPr/>
            </p:nvSpPr>
            <p:spPr>
              <a:xfrm>
                <a:off x="1114626" y="1892838"/>
                <a:ext cx="3783377" cy="2223237"/>
              </a:xfrm>
              <a:prstGeom prst="rect">
                <a:avLst/>
              </a:prstGeom>
              <a:blipFill>
                <a:blip r:embed="rId3"/>
                <a:stretch>
                  <a:fillRect l="-323" b="-3571"/>
                </a:stretch>
              </a:blipFill>
            </p:spPr>
            <p:txBody>
              <a:bodyPr/>
              <a:lstStyle/>
              <a:p>
                <a:r>
                  <a:rPr lang="zh-CN" altLang="en-US">
                    <a:noFill/>
                  </a:rPr>
                  <a:t> </a:t>
                </a:r>
              </a:p>
            </p:txBody>
          </p:sp>
        </mc:Fallback>
      </mc:AlternateContent>
      <p:pic>
        <p:nvPicPr>
          <p:cNvPr id="34" name="图片 33">
            <a:extLst>
              <a:ext uri="{FF2B5EF4-FFF2-40B4-BE49-F238E27FC236}">
                <a16:creationId xmlns:a16="http://schemas.microsoft.com/office/drawing/2014/main" id="{E4FC6D2D-9A53-4D53-9833-31B5685A2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2841" y="4147289"/>
            <a:ext cx="3845222" cy="2048998"/>
          </a:xfrm>
          <a:prstGeom prst="rect">
            <a:avLst/>
          </a:prstGeom>
        </p:spPr>
      </p:pic>
      <p:sp>
        <p:nvSpPr>
          <p:cNvPr id="35" name="矩形 34">
            <a:extLst>
              <a:ext uri="{FF2B5EF4-FFF2-40B4-BE49-F238E27FC236}">
                <a16:creationId xmlns:a16="http://schemas.microsoft.com/office/drawing/2014/main" id="{0F4D40A1-6B1A-431C-978D-68B02D777624}"/>
              </a:ext>
            </a:extLst>
          </p:cNvPr>
          <p:cNvSpPr/>
          <p:nvPr/>
        </p:nvSpPr>
        <p:spPr>
          <a:xfrm>
            <a:off x="5993472" y="2792813"/>
            <a:ext cx="5274201" cy="707886"/>
          </a:xfrm>
          <a:prstGeom prst="rect">
            <a:avLst/>
          </a:prstGeom>
        </p:spPr>
        <p:txBody>
          <a:bodyPr wrap="none">
            <a:spAutoFit/>
          </a:bodyPr>
          <a:lstStyle/>
          <a:p>
            <a:pPr marL="285750" indent="-285750">
              <a:buFont typeface="Wingdings" panose="05000000000000000000" pitchFamily="2" charset="2"/>
              <a:buChar char="Ø"/>
            </a:pPr>
            <a:r>
              <a:rPr lang="zh-CN" altLang="en-US" sz="2000" dirty="0"/>
              <a:t>  </a:t>
            </a:r>
            <a:r>
              <a:rPr lang="en-US" altLang="zh-CN" sz="2000" dirty="0"/>
              <a:t>Radius: NICER x-ray timing observations</a:t>
            </a:r>
            <a:endParaRPr lang="zh-CN" altLang="en-US" sz="2000" dirty="0"/>
          </a:p>
          <a:p>
            <a:pPr marL="285750" indent="-285750">
              <a:buFont typeface="Wingdings" panose="05000000000000000000" pitchFamily="2" charset="2"/>
              <a:buChar char="Ø"/>
            </a:pPr>
            <a:endParaRPr lang="zh-CN" altLang="en-US" sz="2000" dirty="0"/>
          </a:p>
        </p:txBody>
      </p:sp>
      <p:sp>
        <p:nvSpPr>
          <p:cNvPr id="39" name="文本框 38">
            <a:extLst>
              <a:ext uri="{FF2B5EF4-FFF2-40B4-BE49-F238E27FC236}">
                <a16:creationId xmlns:a16="http://schemas.microsoft.com/office/drawing/2014/main" id="{A7D46EE0-8161-483F-86D8-A740874D420F}"/>
              </a:ext>
            </a:extLst>
          </p:cNvPr>
          <p:cNvSpPr txBox="1"/>
          <p:nvPr/>
        </p:nvSpPr>
        <p:spPr>
          <a:xfrm>
            <a:off x="6336617" y="3234077"/>
            <a:ext cx="5707427" cy="3365024"/>
          </a:xfrm>
          <a:prstGeom prst="rect">
            <a:avLst/>
          </a:prstGeom>
          <a:noFill/>
        </p:spPr>
        <p:txBody>
          <a:bodyPr wrap="square" rtlCol="0">
            <a:spAutoFit/>
          </a:bodyPr>
          <a:lstStyle/>
          <a:p>
            <a:pPr>
              <a:lnSpc>
                <a:spcPct val="150000"/>
              </a:lnSpc>
              <a:buClr>
                <a:schemeClr val="tx1">
                  <a:lumMod val="50000"/>
                  <a:lumOff val="50000"/>
                </a:schemeClr>
              </a:buClr>
              <a:buSzPct val="70000"/>
            </a:pPr>
            <a:r>
              <a:rPr lang="en-US" altLang="zh-CN" dirty="0">
                <a:latin typeface="Times New Roman" panose="02020603050405020304" pitchFamily="18" charset="0"/>
                <a:cs typeface="Times New Roman" panose="02020603050405020304" pitchFamily="18" charset="0"/>
              </a:rPr>
              <a:t>1)                               </a:t>
            </a:r>
          </a:p>
          <a:p>
            <a:pPr>
              <a:lnSpc>
                <a:spcPct val="150000"/>
              </a:lnSpc>
              <a:buClr>
                <a:schemeClr val="tx1">
                  <a:lumMod val="50000"/>
                  <a:lumOff val="50000"/>
                </a:schemeClr>
              </a:buClr>
              <a:buSzPct val="70000"/>
            </a:pPr>
            <a:r>
              <a:rPr lang="en-US" altLang="zh-CN"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S. Bogdanov, and et al.,</a:t>
            </a:r>
            <a:r>
              <a:rPr lang="en-US" altLang="zh-CN" dirty="0"/>
              <a:t> </a:t>
            </a:r>
            <a:r>
              <a:rPr lang="en-US" altLang="zh-CN" dirty="0" err="1">
                <a:solidFill>
                  <a:schemeClr val="accent2">
                    <a:lumMod val="75000"/>
                  </a:schemeClr>
                </a:solidFill>
                <a:latin typeface="Times New Roman" panose="02020603050405020304" pitchFamily="18" charset="0"/>
                <a:cs typeface="Times New Roman" panose="02020603050405020304" pitchFamily="18" charset="0"/>
              </a:rPr>
              <a:t>ApJL</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 887, 25 (2019)</a:t>
            </a:r>
            <a:r>
              <a:rPr lang="en-US" altLang="zh-CN" dirty="0"/>
              <a:t>]</a:t>
            </a:r>
            <a:endParaRPr lang="en-US" altLang="zh-CN" dirty="0">
              <a:solidFill>
                <a:schemeClr val="accent2">
                  <a:lumMod val="75000"/>
                </a:schemeClr>
              </a:solidFill>
              <a:latin typeface="Times New Roman" panose="02020603050405020304" pitchFamily="18" charset="0"/>
              <a:cs typeface="Times New Roman" panose="02020603050405020304" pitchFamily="18" charset="0"/>
            </a:endParaRPr>
          </a:p>
          <a:p>
            <a:pPr>
              <a:lnSpc>
                <a:spcPct val="150000"/>
              </a:lnSpc>
              <a:buClr>
                <a:schemeClr val="tx1">
                  <a:lumMod val="50000"/>
                  <a:lumOff val="50000"/>
                </a:schemeClr>
              </a:buClr>
              <a:buSzPct val="70000"/>
            </a:pPr>
            <a:r>
              <a:rPr lang="en-US" altLang="zh-CN" dirty="0">
                <a:latin typeface="Times New Roman" panose="02020603050405020304" pitchFamily="18" charset="0"/>
                <a:cs typeface="Times New Roman" panose="02020603050405020304" pitchFamily="18" charset="0"/>
              </a:rPr>
              <a:t>2)</a:t>
            </a:r>
          </a:p>
          <a:p>
            <a:pPr>
              <a:lnSpc>
                <a:spcPct val="150000"/>
              </a:lnSpc>
              <a:buClr>
                <a:schemeClr val="tx1">
                  <a:lumMod val="50000"/>
                  <a:lumOff val="50000"/>
                </a:schemeClr>
              </a:buClr>
              <a:buSzPct val="70000"/>
            </a:pPr>
            <a:r>
              <a:rPr lang="en-US" altLang="zh-CN"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CD </a:t>
            </a:r>
            <a:r>
              <a:rPr lang="en-US" altLang="zh-CN" dirty="0" err="1">
                <a:solidFill>
                  <a:schemeClr val="accent2">
                    <a:lumMod val="75000"/>
                  </a:schemeClr>
                </a:solidFill>
                <a:latin typeface="Times New Roman" panose="02020603050405020304" pitchFamily="18" charset="0"/>
                <a:cs typeface="Times New Roman" panose="02020603050405020304" pitchFamily="18" charset="0"/>
              </a:rPr>
              <a:t>Capano</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 and et al., Nat. Astron. 4, 625 (2020)</a:t>
            </a:r>
            <a:r>
              <a:rPr lang="en-US" altLang="zh-CN" dirty="0"/>
              <a:t>]</a:t>
            </a:r>
            <a:endParaRPr lang="en-US" altLang="zh-CN" dirty="0">
              <a:solidFill>
                <a:schemeClr val="accent2">
                  <a:lumMod val="75000"/>
                </a:schemeClr>
              </a:solidFill>
              <a:latin typeface="Times New Roman" panose="02020603050405020304" pitchFamily="18" charset="0"/>
              <a:cs typeface="Times New Roman" panose="02020603050405020304" pitchFamily="18" charset="0"/>
            </a:endParaRPr>
          </a:p>
          <a:p>
            <a:pPr>
              <a:lnSpc>
                <a:spcPct val="150000"/>
              </a:lnSpc>
              <a:buClr>
                <a:schemeClr val="tx1">
                  <a:lumMod val="50000"/>
                  <a:lumOff val="50000"/>
                </a:schemeClr>
              </a:buClr>
              <a:buSzPct val="70000"/>
            </a:pPr>
            <a:r>
              <a:rPr lang="en-US" altLang="zh-CN" dirty="0">
                <a:latin typeface="Times New Roman" panose="02020603050405020304" pitchFamily="18" charset="0"/>
                <a:cs typeface="Times New Roman" panose="02020603050405020304" pitchFamily="18" charset="0"/>
              </a:rPr>
              <a:t>3)   </a:t>
            </a:r>
            <a:r>
              <a:rPr lang="en-US" altLang="zh-CN" dirty="0"/>
              <a:t>PSR J0030+0451:</a:t>
            </a:r>
          </a:p>
          <a:p>
            <a:pPr>
              <a:lnSpc>
                <a:spcPct val="150000"/>
              </a:lnSpc>
              <a:buClr>
                <a:schemeClr val="tx1">
                  <a:lumMod val="50000"/>
                  <a:lumOff val="50000"/>
                </a:schemeClr>
              </a:buClr>
              <a:buSzPct val="70000"/>
            </a:pPr>
            <a:r>
              <a:rPr lang="en-US" altLang="zh-CN" dirty="0"/>
              <a:t>                                                              </a:t>
            </a:r>
          </a:p>
          <a:p>
            <a:pPr>
              <a:lnSpc>
                <a:spcPct val="150000"/>
              </a:lnSpc>
              <a:buClr>
                <a:schemeClr val="tx1">
                  <a:lumMod val="50000"/>
                  <a:lumOff val="50000"/>
                </a:schemeClr>
              </a:buClr>
              <a:buSzPct val="70000"/>
            </a:pPr>
            <a:r>
              <a:rPr lang="en-US" altLang="zh-CN" dirty="0"/>
              <a:t>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TE Riley, and et al., </a:t>
            </a:r>
            <a:r>
              <a:rPr lang="en-US" altLang="zh-CN" dirty="0" err="1">
                <a:solidFill>
                  <a:schemeClr val="accent2">
                    <a:lumMod val="75000"/>
                  </a:schemeClr>
                </a:solidFill>
                <a:latin typeface="Times New Roman" panose="02020603050405020304" pitchFamily="18" charset="0"/>
                <a:cs typeface="Times New Roman" panose="02020603050405020304" pitchFamily="18" charset="0"/>
              </a:rPr>
              <a:t>ApJL</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 887, 21 (2019)</a:t>
            </a:r>
            <a:r>
              <a:rPr lang="en-US" altLang="zh-CN" dirty="0"/>
              <a:t>]</a:t>
            </a:r>
            <a:endParaRPr lang="en-US" altLang="zh-CN" dirty="0">
              <a:solidFill>
                <a:schemeClr val="accent2">
                  <a:lumMod val="75000"/>
                </a:schemeClr>
              </a:solidFill>
              <a:latin typeface="Times New Roman" panose="02020603050405020304" pitchFamily="18" charset="0"/>
              <a:cs typeface="Times New Roman" panose="02020603050405020304" pitchFamily="18" charset="0"/>
            </a:endParaRPr>
          </a:p>
          <a:p>
            <a:pPr marL="285750" indent="-285750">
              <a:lnSpc>
                <a:spcPct val="150000"/>
              </a:lnSpc>
              <a:buClr>
                <a:schemeClr val="tx1">
                  <a:lumMod val="50000"/>
                  <a:lumOff val="50000"/>
                </a:schemeClr>
              </a:buClr>
              <a:buSzPct val="70000"/>
              <a:buFont typeface="Wingdings" panose="05000000000000000000" pitchFamily="2" charset="2"/>
              <a:buChar char="l"/>
            </a:pPr>
            <a:endParaRPr lang="zh-CN" altLang="en-US" dirty="0"/>
          </a:p>
        </p:txBody>
      </p:sp>
      <p:pic>
        <p:nvPicPr>
          <p:cNvPr id="40" name="图片 39">
            <a:extLst>
              <a:ext uri="{FF2B5EF4-FFF2-40B4-BE49-F238E27FC236}">
                <a16:creationId xmlns:a16="http://schemas.microsoft.com/office/drawing/2014/main" id="{2A2B61F9-89BA-403F-96F9-E93BA4708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6813" y="3385644"/>
            <a:ext cx="1955350" cy="305989"/>
          </a:xfrm>
          <a:prstGeom prst="rect">
            <a:avLst/>
          </a:prstGeom>
        </p:spPr>
      </p:pic>
      <p:pic>
        <p:nvPicPr>
          <p:cNvPr id="41" name="图片 40">
            <a:extLst>
              <a:ext uri="{FF2B5EF4-FFF2-40B4-BE49-F238E27FC236}">
                <a16:creationId xmlns:a16="http://schemas.microsoft.com/office/drawing/2014/main" id="{C6AB05E1-3933-4222-ABD5-6875A96F50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6813" y="4210899"/>
            <a:ext cx="2176293" cy="276852"/>
          </a:xfrm>
          <a:prstGeom prst="rect">
            <a:avLst/>
          </a:prstGeom>
        </p:spPr>
      </p:pic>
      <p:pic>
        <p:nvPicPr>
          <p:cNvPr id="44" name="图片 43">
            <a:extLst>
              <a:ext uri="{FF2B5EF4-FFF2-40B4-BE49-F238E27FC236}">
                <a16:creationId xmlns:a16="http://schemas.microsoft.com/office/drawing/2014/main" id="{82271F00-0BF1-48FA-86D9-81AF161E9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6813" y="5413842"/>
            <a:ext cx="3942539" cy="259167"/>
          </a:xfrm>
          <a:prstGeom prst="rect">
            <a:avLst/>
          </a:prstGeom>
        </p:spPr>
      </p:pic>
      <p:pic>
        <p:nvPicPr>
          <p:cNvPr id="45" name="图片 44">
            <a:extLst>
              <a:ext uri="{FF2B5EF4-FFF2-40B4-BE49-F238E27FC236}">
                <a16:creationId xmlns:a16="http://schemas.microsoft.com/office/drawing/2014/main" id="{22E22E3C-F0A8-40B9-97C2-B682E1E3AE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6827" y="764351"/>
            <a:ext cx="2003728" cy="1934711"/>
          </a:xfrm>
          <a:prstGeom prst="rect">
            <a:avLst/>
          </a:prstGeom>
        </p:spPr>
      </p:pic>
      <p:pic>
        <p:nvPicPr>
          <p:cNvPr id="46" name="图片 45">
            <a:extLst>
              <a:ext uri="{FF2B5EF4-FFF2-40B4-BE49-F238E27FC236}">
                <a16:creationId xmlns:a16="http://schemas.microsoft.com/office/drawing/2014/main" id="{25C99D52-4BF3-442C-A54B-A19ACDC47C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4181" y="1063755"/>
            <a:ext cx="2302856" cy="1434049"/>
          </a:xfrm>
          <a:prstGeom prst="rect">
            <a:avLst/>
          </a:prstGeom>
        </p:spPr>
      </p:pic>
      <p:pic>
        <p:nvPicPr>
          <p:cNvPr id="47" name="图片 46">
            <a:extLst>
              <a:ext uri="{FF2B5EF4-FFF2-40B4-BE49-F238E27FC236}">
                <a16:creationId xmlns:a16="http://schemas.microsoft.com/office/drawing/2014/main" id="{3A62A1D9-178A-48E0-B23C-09CE6B2951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2646" y="764786"/>
            <a:ext cx="2121586" cy="1856976"/>
          </a:xfrm>
          <a:prstGeom prst="rect">
            <a:avLst/>
          </a:prstGeom>
        </p:spPr>
      </p:pic>
    </p:spTree>
    <p:extLst>
      <p:ext uri="{BB962C8B-B14F-4D97-AF65-F5344CB8AC3E}">
        <p14:creationId xmlns:p14="http://schemas.microsoft.com/office/powerpoint/2010/main" val="1068188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AA74973-0846-42CE-AD66-D8DDA3A1201D}"/>
              </a:ext>
            </a:extLst>
          </p:cNvPr>
          <p:cNvSpPr txBox="1">
            <a:spLocks/>
          </p:cNvSpPr>
          <p:nvPr/>
        </p:nvSpPr>
        <p:spPr>
          <a:xfrm>
            <a:off x="728620" y="349388"/>
            <a:ext cx="3344615"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M-R relations</a:t>
            </a:r>
          </a:p>
        </p:txBody>
      </p:sp>
      <p:cxnSp>
        <p:nvCxnSpPr>
          <p:cNvPr id="10" name="直接连接符 9">
            <a:extLst>
              <a:ext uri="{FF2B5EF4-FFF2-40B4-BE49-F238E27FC236}">
                <a16:creationId xmlns:a16="http://schemas.microsoft.com/office/drawing/2014/main" id="{2DBF0A34-2C65-C73E-30A4-1C7D6F426F66}"/>
              </a:ext>
            </a:extLst>
          </p:cNvPr>
          <p:cNvCxnSpPr>
            <a:cxnSpLocks/>
          </p:cNvCxnSpPr>
          <p:nvPr/>
        </p:nvCxnSpPr>
        <p:spPr>
          <a:xfrm>
            <a:off x="3244893" y="589367"/>
            <a:ext cx="8586887"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7"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18</a:t>
            </a:r>
            <a:endParaRPr lang="zh-CN" altLang="en-US" dirty="0">
              <a:latin typeface="+mj-lt"/>
              <a:cs typeface="Times New Roman" panose="02020603050405020304" pitchFamily="18" charset="0"/>
            </a:endParaRPr>
          </a:p>
        </p:txBody>
      </p:sp>
      <p:sp>
        <p:nvSpPr>
          <p:cNvPr id="42" name="矩形 41">
            <a:extLst>
              <a:ext uri="{FF2B5EF4-FFF2-40B4-BE49-F238E27FC236}">
                <a16:creationId xmlns:a16="http://schemas.microsoft.com/office/drawing/2014/main" id="{BCE0B657-B863-4D73-BDD2-CEE52A39A8B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22" name="矩形 8">
            <a:extLst>
              <a:ext uri="{FF2B5EF4-FFF2-40B4-BE49-F238E27FC236}">
                <a16:creationId xmlns:a16="http://schemas.microsoft.com/office/drawing/2014/main" id="{2A0B1300-05FA-48B2-9FA7-4339DC315159}"/>
              </a:ext>
            </a:extLst>
          </p:cNvPr>
          <p:cNvSpPr>
            <a:spLocks noChangeArrowheads="1"/>
          </p:cNvSpPr>
          <p:nvPr/>
        </p:nvSpPr>
        <p:spPr bwMode="auto">
          <a:xfrm>
            <a:off x="896873" y="949083"/>
            <a:ext cx="4350988"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a:t>Strange quark stars with EOS (2): </a:t>
            </a:r>
          </a:p>
        </p:txBody>
      </p:sp>
      <p:pic>
        <p:nvPicPr>
          <p:cNvPr id="6" name="图片 5">
            <a:extLst>
              <a:ext uri="{FF2B5EF4-FFF2-40B4-BE49-F238E27FC236}">
                <a16:creationId xmlns:a16="http://schemas.microsoft.com/office/drawing/2014/main" id="{6E076A36-D123-4726-B85F-C91CCD14D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131" y="1391859"/>
            <a:ext cx="3367328" cy="2171455"/>
          </a:xfrm>
          <a:prstGeom prst="rect">
            <a:avLst/>
          </a:prstGeom>
        </p:spPr>
      </p:pic>
      <p:sp>
        <p:nvSpPr>
          <p:cNvPr id="30" name="矩形 8">
            <a:extLst>
              <a:ext uri="{FF2B5EF4-FFF2-40B4-BE49-F238E27FC236}">
                <a16:creationId xmlns:a16="http://schemas.microsoft.com/office/drawing/2014/main" id="{9228C1CA-B5D6-4D2B-A6FB-68647C65296F}"/>
              </a:ext>
            </a:extLst>
          </p:cNvPr>
          <p:cNvSpPr>
            <a:spLocks noChangeArrowheads="1"/>
          </p:cNvSpPr>
          <p:nvPr/>
        </p:nvSpPr>
        <p:spPr bwMode="auto">
          <a:xfrm>
            <a:off x="896873" y="3613931"/>
            <a:ext cx="4716748"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err="1"/>
              <a:t>Nonstrange</a:t>
            </a:r>
            <a:r>
              <a:rPr lang="en-US" altLang="zh-CN" sz="2000" dirty="0"/>
              <a:t> quark stars with EOS (3): </a:t>
            </a:r>
          </a:p>
        </p:txBody>
      </p:sp>
      <p:pic>
        <p:nvPicPr>
          <p:cNvPr id="11" name="图片 10">
            <a:extLst>
              <a:ext uri="{FF2B5EF4-FFF2-40B4-BE49-F238E27FC236}">
                <a16:creationId xmlns:a16="http://schemas.microsoft.com/office/drawing/2014/main" id="{F546FF71-A1A4-4A65-A15C-51DF9104A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195" y="4056962"/>
            <a:ext cx="3455215" cy="2222519"/>
          </a:xfrm>
          <a:prstGeom prst="rect">
            <a:avLst/>
          </a:prstGeom>
        </p:spPr>
      </p:pic>
      <p:sp>
        <p:nvSpPr>
          <p:cNvPr id="31" name="矩形 8">
            <a:extLst>
              <a:ext uri="{FF2B5EF4-FFF2-40B4-BE49-F238E27FC236}">
                <a16:creationId xmlns:a16="http://schemas.microsoft.com/office/drawing/2014/main" id="{8C831485-F1D8-4C36-924D-E2765EC14BAD}"/>
              </a:ext>
            </a:extLst>
          </p:cNvPr>
          <p:cNvSpPr>
            <a:spLocks noChangeArrowheads="1"/>
          </p:cNvSpPr>
          <p:nvPr/>
        </p:nvSpPr>
        <p:spPr bwMode="auto">
          <a:xfrm>
            <a:off x="6342489" y="949083"/>
            <a:ext cx="4716748"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a:t>Hybrid stars: </a:t>
            </a:r>
          </a:p>
        </p:txBody>
      </p:sp>
      <p:pic>
        <p:nvPicPr>
          <p:cNvPr id="23" name="图片 22">
            <a:extLst>
              <a:ext uri="{FF2B5EF4-FFF2-40B4-BE49-F238E27FC236}">
                <a16:creationId xmlns:a16="http://schemas.microsoft.com/office/drawing/2014/main" id="{0D8FB1CA-C4F4-4AAB-B48E-82C588E99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311" y="1404850"/>
            <a:ext cx="3669694" cy="2353391"/>
          </a:xfrm>
          <a:prstGeom prst="rect">
            <a:avLst/>
          </a:prstGeom>
        </p:spPr>
      </p:pic>
      <p:pic>
        <p:nvPicPr>
          <p:cNvPr id="32" name="图片 31">
            <a:extLst>
              <a:ext uri="{FF2B5EF4-FFF2-40B4-BE49-F238E27FC236}">
                <a16:creationId xmlns:a16="http://schemas.microsoft.com/office/drawing/2014/main" id="{7F78CC93-66EA-44A7-A973-524B1DA11B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9699" y="3853693"/>
            <a:ext cx="3623242" cy="2353391"/>
          </a:xfrm>
          <a:prstGeom prst="rect">
            <a:avLst/>
          </a:prstGeom>
        </p:spPr>
      </p:pic>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7710F0F2-5A04-41B5-B097-05955D969782}"/>
                  </a:ext>
                </a:extLst>
              </p:cNvPr>
              <p:cNvSpPr/>
              <p:nvPr/>
            </p:nvSpPr>
            <p:spPr>
              <a:xfrm>
                <a:off x="4853459" y="2669512"/>
                <a:ext cx="1714318" cy="589970"/>
              </a:xfrm>
              <a:prstGeom prst="rect">
                <a:avLst/>
              </a:prstGeom>
              <a:ln>
                <a:solidFill>
                  <a:srgbClr val="00B0F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a:latin typeface="Cambria Math" panose="02040503050406030204" pitchFamily="18" charset="0"/>
                            </a:rPr>
                            <m:t>𝑀</m:t>
                          </m:r>
                        </m:e>
                        <m:sub>
                          <m:r>
                            <a:rPr lang="en-US" altLang="zh-CN" sz="1600" b="0" i="1">
                              <a:latin typeface="Cambria Math" panose="02040503050406030204" pitchFamily="18" charset="0"/>
                            </a:rPr>
                            <m:t>𝑚𝑎𝑥</m:t>
                          </m:r>
                        </m:sub>
                      </m:sSub>
                      <m:r>
                        <a:rPr lang="en-US" altLang="zh-CN" sz="1600" b="0" i="1" smtClean="0">
                          <a:latin typeface="Cambria Math" panose="02040503050406030204" pitchFamily="18" charset="0"/>
                        </a:rPr>
                        <m:t>=2.06</m:t>
                      </m:r>
                      <m:r>
                        <a:rPr lang="en-US" altLang="zh-CN" sz="1600" b="0" i="1">
                          <a:latin typeface="Cambria Math" panose="02040503050406030204" pitchFamily="18" charset="0"/>
                          <a:ea typeface="Cambria Math" panose="02040503050406030204" pitchFamily="18" charset="0"/>
                        </a:rPr>
                        <m:t> </m:t>
                      </m:r>
                      <m:sSub>
                        <m:sSubPr>
                          <m:ctrlPr>
                            <a:rPr lang="en-US" altLang="zh-CN" sz="1600" i="1">
                              <a:latin typeface="Cambria Math" panose="02040503050406030204" pitchFamily="18" charset="0"/>
                              <a:ea typeface="Cambria Math" panose="02040503050406030204" pitchFamily="18" charset="0"/>
                            </a:rPr>
                          </m:ctrlPr>
                        </m:sSubPr>
                        <m:e>
                          <m:r>
                            <a:rPr lang="en-US" altLang="zh-CN" sz="1600" b="0" i="1">
                              <a:latin typeface="Cambria Math" panose="02040503050406030204" pitchFamily="18" charset="0"/>
                              <a:ea typeface="Cambria Math" panose="02040503050406030204" pitchFamily="18" charset="0"/>
                            </a:rPr>
                            <m:t>𝑀</m:t>
                          </m:r>
                        </m:e>
                        <m:sub>
                          <m:r>
                            <a:rPr lang="en-US" altLang="zh-CN" sz="1600" b="0" i="1">
                              <a:latin typeface="Cambria Math" panose="02040503050406030204" pitchFamily="18" charset="0"/>
                              <a:ea typeface="Cambria Math" panose="02040503050406030204" pitchFamily="18" charset="0"/>
                            </a:rPr>
                            <m:t>⨀</m:t>
                          </m:r>
                        </m:sub>
                      </m:sSub>
                    </m:oMath>
                  </m:oMathPara>
                </a14:m>
                <a:endParaRPr lang="en-US" altLang="zh-CN" sz="1600" dirty="0"/>
              </a:p>
              <a:p>
                <a:pPr/>
                <a14:m>
                  <m:oMathPara xmlns:m="http://schemas.openxmlformats.org/officeDocument/2006/math">
                    <m:oMathParaPr>
                      <m:jc m:val="centerGroup"/>
                    </m:oMathParaPr>
                    <m:oMath xmlns:m="http://schemas.openxmlformats.org/officeDocument/2006/math">
                      <m:r>
                        <a:rPr lang="en-US" altLang="zh-CN" sz="1600" b="0" i="1" dirty="0" smtClean="0">
                          <a:latin typeface="Cambria Math" panose="02040503050406030204" pitchFamily="18" charset="0"/>
                        </a:rPr>
                        <m:t>𝑅</m:t>
                      </m:r>
                      <m:r>
                        <a:rPr lang="en-US" altLang="zh-CN" sz="1600" b="0" i="1" dirty="0" smtClean="0">
                          <a:latin typeface="Cambria Math" panose="02040503050406030204" pitchFamily="18" charset="0"/>
                        </a:rPr>
                        <m:t>=11.2 </m:t>
                      </m:r>
                      <m:r>
                        <m:rPr>
                          <m:sty m:val="p"/>
                        </m:rPr>
                        <a:rPr lang="en-US" altLang="zh-CN" sz="1600" b="0" i="0" dirty="0" smtClean="0">
                          <a:latin typeface="Cambria Math" panose="02040503050406030204" pitchFamily="18" charset="0"/>
                        </a:rPr>
                        <m:t>km</m:t>
                      </m:r>
                    </m:oMath>
                  </m:oMathPara>
                </a14:m>
                <a:endParaRPr lang="zh-CN" altLang="en-US" sz="1600" dirty="0"/>
              </a:p>
            </p:txBody>
          </p:sp>
        </mc:Choice>
        <mc:Fallback xmlns="">
          <p:sp>
            <p:nvSpPr>
              <p:cNvPr id="33" name="矩形 32">
                <a:extLst>
                  <a:ext uri="{FF2B5EF4-FFF2-40B4-BE49-F238E27FC236}">
                    <a16:creationId xmlns:a16="http://schemas.microsoft.com/office/drawing/2014/main" id="{7710F0F2-5A04-41B5-B097-05955D969782}"/>
                  </a:ext>
                </a:extLst>
              </p:cNvPr>
              <p:cNvSpPr>
                <a:spLocks noRot="1" noChangeAspect="1" noMove="1" noResize="1" noEditPoints="1" noAdjustHandles="1" noChangeArrowheads="1" noChangeShapeType="1" noTextEdit="1"/>
              </p:cNvSpPr>
              <p:nvPr/>
            </p:nvSpPr>
            <p:spPr>
              <a:xfrm>
                <a:off x="4853459" y="2669512"/>
                <a:ext cx="1714318" cy="589970"/>
              </a:xfrm>
              <a:prstGeom prst="rect">
                <a:avLst/>
              </a:prstGeom>
              <a:blipFill>
                <a:blip r:embed="rId7"/>
                <a:stretch>
                  <a:fillRect/>
                </a:stretch>
              </a:blipFill>
              <a:ln>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3B135FFF-1B79-410A-8BC0-1802A8176471}"/>
                  </a:ext>
                </a:extLst>
              </p:cNvPr>
              <p:cNvSpPr/>
              <p:nvPr/>
            </p:nvSpPr>
            <p:spPr>
              <a:xfrm>
                <a:off x="4853459" y="5344106"/>
                <a:ext cx="1714318" cy="589970"/>
              </a:xfrm>
              <a:prstGeom prst="rect">
                <a:avLst/>
              </a:prstGeom>
              <a:ln>
                <a:solidFill>
                  <a:srgbClr val="00B0F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a:latin typeface="Cambria Math" panose="02040503050406030204" pitchFamily="18" charset="0"/>
                            </a:rPr>
                            <m:t>𝑀</m:t>
                          </m:r>
                        </m:e>
                        <m:sub>
                          <m:r>
                            <a:rPr lang="en-US" altLang="zh-CN" sz="1600" b="0" i="1">
                              <a:latin typeface="Cambria Math" panose="02040503050406030204" pitchFamily="18" charset="0"/>
                            </a:rPr>
                            <m:t>𝑚𝑎𝑥</m:t>
                          </m:r>
                        </m:sub>
                      </m:sSub>
                      <m:r>
                        <a:rPr lang="en-US" altLang="zh-CN" sz="1600" b="0" i="1" smtClean="0">
                          <a:latin typeface="Cambria Math" panose="02040503050406030204" pitchFamily="18" charset="0"/>
                        </a:rPr>
                        <m:t>=2.10</m:t>
                      </m:r>
                      <m:r>
                        <a:rPr lang="en-US" altLang="zh-CN" sz="1600" b="0" i="1">
                          <a:latin typeface="Cambria Math" panose="02040503050406030204" pitchFamily="18" charset="0"/>
                          <a:ea typeface="Cambria Math" panose="02040503050406030204" pitchFamily="18" charset="0"/>
                        </a:rPr>
                        <m:t> </m:t>
                      </m:r>
                      <m:sSub>
                        <m:sSubPr>
                          <m:ctrlPr>
                            <a:rPr lang="en-US" altLang="zh-CN" sz="1600" i="1">
                              <a:latin typeface="Cambria Math" panose="02040503050406030204" pitchFamily="18" charset="0"/>
                              <a:ea typeface="Cambria Math" panose="02040503050406030204" pitchFamily="18" charset="0"/>
                            </a:rPr>
                          </m:ctrlPr>
                        </m:sSubPr>
                        <m:e>
                          <m:r>
                            <a:rPr lang="en-US" altLang="zh-CN" sz="1600" b="0" i="1">
                              <a:latin typeface="Cambria Math" panose="02040503050406030204" pitchFamily="18" charset="0"/>
                              <a:ea typeface="Cambria Math" panose="02040503050406030204" pitchFamily="18" charset="0"/>
                            </a:rPr>
                            <m:t>𝑀</m:t>
                          </m:r>
                        </m:e>
                        <m:sub>
                          <m:r>
                            <a:rPr lang="en-US" altLang="zh-CN" sz="1600" b="0" i="1">
                              <a:latin typeface="Cambria Math" panose="02040503050406030204" pitchFamily="18" charset="0"/>
                              <a:ea typeface="Cambria Math" panose="02040503050406030204" pitchFamily="18" charset="0"/>
                            </a:rPr>
                            <m:t>⨀</m:t>
                          </m:r>
                        </m:sub>
                      </m:sSub>
                    </m:oMath>
                  </m:oMathPara>
                </a14:m>
                <a:endParaRPr lang="en-US" altLang="zh-CN" sz="1600" dirty="0"/>
              </a:p>
              <a:p>
                <a:pPr/>
                <a14:m>
                  <m:oMathPara xmlns:m="http://schemas.openxmlformats.org/officeDocument/2006/math">
                    <m:oMathParaPr>
                      <m:jc m:val="centerGroup"/>
                    </m:oMathParaPr>
                    <m:oMath xmlns:m="http://schemas.openxmlformats.org/officeDocument/2006/math">
                      <m:r>
                        <a:rPr lang="en-US" altLang="zh-CN" sz="1600" b="0" i="1" dirty="0" smtClean="0">
                          <a:latin typeface="Cambria Math" panose="02040503050406030204" pitchFamily="18" charset="0"/>
                        </a:rPr>
                        <m:t>𝑅</m:t>
                      </m:r>
                      <m:r>
                        <a:rPr lang="en-US" altLang="zh-CN" sz="1600" b="0" i="1" dirty="0" smtClean="0">
                          <a:latin typeface="Cambria Math" panose="02040503050406030204" pitchFamily="18" charset="0"/>
                        </a:rPr>
                        <m:t>=11.7 </m:t>
                      </m:r>
                      <m:r>
                        <m:rPr>
                          <m:sty m:val="p"/>
                        </m:rPr>
                        <a:rPr lang="en-US" altLang="zh-CN" sz="1600" b="0" i="0" dirty="0" smtClean="0">
                          <a:latin typeface="Cambria Math" panose="02040503050406030204" pitchFamily="18" charset="0"/>
                        </a:rPr>
                        <m:t>km</m:t>
                      </m:r>
                    </m:oMath>
                  </m:oMathPara>
                </a14:m>
                <a:endParaRPr lang="zh-CN" altLang="en-US" sz="1600" dirty="0"/>
              </a:p>
            </p:txBody>
          </p:sp>
        </mc:Choice>
        <mc:Fallback xmlns="">
          <p:sp>
            <p:nvSpPr>
              <p:cNvPr id="36" name="矩形 35">
                <a:extLst>
                  <a:ext uri="{FF2B5EF4-FFF2-40B4-BE49-F238E27FC236}">
                    <a16:creationId xmlns:a16="http://schemas.microsoft.com/office/drawing/2014/main" id="{3B135FFF-1B79-410A-8BC0-1802A8176471}"/>
                  </a:ext>
                </a:extLst>
              </p:cNvPr>
              <p:cNvSpPr>
                <a:spLocks noRot="1" noChangeAspect="1" noMove="1" noResize="1" noEditPoints="1" noAdjustHandles="1" noChangeArrowheads="1" noChangeShapeType="1" noTextEdit="1"/>
              </p:cNvSpPr>
              <p:nvPr/>
            </p:nvSpPr>
            <p:spPr>
              <a:xfrm>
                <a:off x="4853459" y="5344106"/>
                <a:ext cx="1714318" cy="589970"/>
              </a:xfrm>
              <a:prstGeom prst="rect">
                <a:avLst/>
              </a:prstGeom>
              <a:blipFill>
                <a:blip r:embed="rId8"/>
                <a:stretch>
                  <a:fillRect/>
                </a:stretch>
              </a:blipFill>
              <a:ln>
                <a:solidFill>
                  <a:srgbClr val="00B0F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BFFEEB4E-9F3F-4999-B14B-1113051D696E}"/>
                  </a:ext>
                </a:extLst>
              </p:cNvPr>
              <p:cNvSpPr/>
              <p:nvPr/>
            </p:nvSpPr>
            <p:spPr>
              <a:xfrm>
                <a:off x="10355377" y="5321090"/>
                <a:ext cx="1714318" cy="589970"/>
              </a:xfrm>
              <a:prstGeom prst="rect">
                <a:avLst/>
              </a:prstGeom>
              <a:ln>
                <a:solidFill>
                  <a:srgbClr val="00B0F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a:latin typeface="Cambria Math" panose="02040503050406030204" pitchFamily="18" charset="0"/>
                            </a:rPr>
                            <m:t>𝑀</m:t>
                          </m:r>
                        </m:e>
                        <m:sub>
                          <m:r>
                            <a:rPr lang="en-US" altLang="zh-CN" sz="1600" b="0" i="1">
                              <a:latin typeface="Cambria Math" panose="02040503050406030204" pitchFamily="18" charset="0"/>
                            </a:rPr>
                            <m:t>𝑚𝑎𝑥</m:t>
                          </m:r>
                        </m:sub>
                      </m:sSub>
                      <m:r>
                        <a:rPr lang="en-US" altLang="zh-CN" sz="1600" b="0" i="1" smtClean="0">
                          <a:latin typeface="Cambria Math" panose="02040503050406030204" pitchFamily="18" charset="0"/>
                        </a:rPr>
                        <m:t>=2.19</m:t>
                      </m:r>
                      <m:r>
                        <a:rPr lang="en-US" altLang="zh-CN" sz="1600" b="0" i="1">
                          <a:latin typeface="Cambria Math" panose="02040503050406030204" pitchFamily="18" charset="0"/>
                          <a:ea typeface="Cambria Math" panose="02040503050406030204" pitchFamily="18" charset="0"/>
                        </a:rPr>
                        <m:t> </m:t>
                      </m:r>
                      <m:sSub>
                        <m:sSubPr>
                          <m:ctrlPr>
                            <a:rPr lang="en-US" altLang="zh-CN" sz="1600" i="1">
                              <a:latin typeface="Cambria Math" panose="02040503050406030204" pitchFamily="18" charset="0"/>
                              <a:ea typeface="Cambria Math" panose="02040503050406030204" pitchFamily="18" charset="0"/>
                            </a:rPr>
                          </m:ctrlPr>
                        </m:sSubPr>
                        <m:e>
                          <m:r>
                            <a:rPr lang="en-US" altLang="zh-CN" sz="1600" b="0" i="1">
                              <a:latin typeface="Cambria Math" panose="02040503050406030204" pitchFamily="18" charset="0"/>
                              <a:ea typeface="Cambria Math" panose="02040503050406030204" pitchFamily="18" charset="0"/>
                            </a:rPr>
                            <m:t>𝑀</m:t>
                          </m:r>
                        </m:e>
                        <m:sub>
                          <m:r>
                            <a:rPr lang="en-US" altLang="zh-CN" sz="1600" b="0" i="1">
                              <a:latin typeface="Cambria Math" panose="02040503050406030204" pitchFamily="18" charset="0"/>
                              <a:ea typeface="Cambria Math" panose="02040503050406030204" pitchFamily="18" charset="0"/>
                            </a:rPr>
                            <m:t>⨀</m:t>
                          </m:r>
                        </m:sub>
                      </m:sSub>
                    </m:oMath>
                  </m:oMathPara>
                </a14:m>
                <a:endParaRPr lang="en-US" altLang="zh-CN" sz="1600" dirty="0"/>
              </a:p>
              <a:p>
                <a:pPr/>
                <a14:m>
                  <m:oMathPara xmlns:m="http://schemas.openxmlformats.org/officeDocument/2006/math">
                    <m:oMathParaPr>
                      <m:jc m:val="centerGroup"/>
                    </m:oMathParaPr>
                    <m:oMath xmlns:m="http://schemas.openxmlformats.org/officeDocument/2006/math">
                      <m:r>
                        <a:rPr lang="en-US" altLang="zh-CN" sz="1600" b="0" i="1" dirty="0" smtClean="0">
                          <a:latin typeface="Cambria Math" panose="02040503050406030204" pitchFamily="18" charset="0"/>
                        </a:rPr>
                        <m:t>𝑅</m:t>
                      </m:r>
                      <m:r>
                        <a:rPr lang="en-US" altLang="zh-CN" sz="1600" b="0" i="1" dirty="0" smtClean="0">
                          <a:latin typeface="Cambria Math" panose="02040503050406030204" pitchFamily="18" charset="0"/>
                        </a:rPr>
                        <m:t>=12.0 </m:t>
                      </m:r>
                      <m:r>
                        <m:rPr>
                          <m:sty m:val="p"/>
                        </m:rPr>
                        <a:rPr lang="en-US" altLang="zh-CN" sz="1600" b="0" i="0" dirty="0" smtClean="0">
                          <a:latin typeface="Cambria Math" panose="02040503050406030204" pitchFamily="18" charset="0"/>
                        </a:rPr>
                        <m:t>km</m:t>
                      </m:r>
                    </m:oMath>
                  </m:oMathPara>
                </a14:m>
                <a:endParaRPr lang="zh-CN" altLang="en-US" sz="1600" dirty="0"/>
              </a:p>
            </p:txBody>
          </p:sp>
        </mc:Choice>
        <mc:Fallback xmlns="">
          <p:sp>
            <p:nvSpPr>
              <p:cNvPr id="37" name="矩形 36">
                <a:extLst>
                  <a:ext uri="{FF2B5EF4-FFF2-40B4-BE49-F238E27FC236}">
                    <a16:creationId xmlns:a16="http://schemas.microsoft.com/office/drawing/2014/main" id="{BFFEEB4E-9F3F-4999-B14B-1113051D696E}"/>
                  </a:ext>
                </a:extLst>
              </p:cNvPr>
              <p:cNvSpPr>
                <a:spLocks noRot="1" noChangeAspect="1" noMove="1" noResize="1" noEditPoints="1" noAdjustHandles="1" noChangeArrowheads="1" noChangeShapeType="1" noTextEdit="1"/>
              </p:cNvSpPr>
              <p:nvPr/>
            </p:nvSpPr>
            <p:spPr>
              <a:xfrm>
                <a:off x="10355377" y="5321090"/>
                <a:ext cx="1714318" cy="589970"/>
              </a:xfrm>
              <a:prstGeom prst="rect">
                <a:avLst/>
              </a:prstGeom>
              <a:blipFill>
                <a:blip r:embed="rId9"/>
                <a:stretch>
                  <a:fillRect/>
                </a:stretch>
              </a:blipFill>
              <a:ln>
                <a:solidFill>
                  <a:srgbClr val="00B0F0"/>
                </a:solidFill>
              </a:ln>
            </p:spPr>
            <p:txBody>
              <a:bodyPr/>
              <a:lstStyle/>
              <a:p>
                <a:r>
                  <a:rPr lang="zh-CN" altLang="en-US">
                    <a:noFill/>
                  </a:rPr>
                  <a:t> </a:t>
                </a:r>
              </a:p>
            </p:txBody>
          </p:sp>
        </mc:Fallback>
      </mc:AlternateContent>
    </p:spTree>
    <p:extLst>
      <p:ext uri="{BB962C8B-B14F-4D97-AF65-F5344CB8AC3E}">
        <p14:creationId xmlns:p14="http://schemas.microsoft.com/office/powerpoint/2010/main" val="406354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AA74973-0846-42CE-AD66-D8DDA3A1201D}"/>
              </a:ext>
            </a:extLst>
          </p:cNvPr>
          <p:cNvSpPr txBox="1">
            <a:spLocks/>
          </p:cNvSpPr>
          <p:nvPr/>
        </p:nvSpPr>
        <p:spPr>
          <a:xfrm>
            <a:off x="728622" y="349388"/>
            <a:ext cx="2534124"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Contents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0" name="直接连接符 9">
            <a:extLst>
              <a:ext uri="{FF2B5EF4-FFF2-40B4-BE49-F238E27FC236}">
                <a16:creationId xmlns:a16="http://schemas.microsoft.com/office/drawing/2014/main" id="{2DBF0A34-2C65-C73E-30A4-1C7D6F426F66}"/>
              </a:ext>
            </a:extLst>
          </p:cNvPr>
          <p:cNvCxnSpPr>
            <a:cxnSpLocks/>
          </p:cNvCxnSpPr>
          <p:nvPr/>
        </p:nvCxnSpPr>
        <p:spPr>
          <a:xfrm>
            <a:off x="2334126" y="593735"/>
            <a:ext cx="9497654"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DA3D7004-A057-8A0B-4A6D-6BEE473E7ACE}"/>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9"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a:t>
            </a:r>
            <a:endParaRPr lang="zh-CN" altLang="en-US" dirty="0">
              <a:latin typeface="+mj-lt"/>
              <a:cs typeface="Times New Roman" panose="02020603050405020304" pitchFamily="18" charset="0"/>
            </a:endParaRPr>
          </a:p>
        </p:txBody>
      </p:sp>
      <p:sp>
        <p:nvSpPr>
          <p:cNvPr id="18" name="圆角矩形 4">
            <a:extLst>
              <a:ext uri="{FF2B5EF4-FFF2-40B4-BE49-F238E27FC236}">
                <a16:creationId xmlns:a16="http://schemas.microsoft.com/office/drawing/2014/main" id="{44BD877C-0FCC-43FD-BEBE-1E221C8EC76A}"/>
              </a:ext>
            </a:extLst>
          </p:cNvPr>
          <p:cNvSpPr/>
          <p:nvPr/>
        </p:nvSpPr>
        <p:spPr>
          <a:xfrm>
            <a:off x="3117881" y="1676981"/>
            <a:ext cx="6715667" cy="540000"/>
          </a:xfrm>
          <a:prstGeom prst="roundRect">
            <a:avLst/>
          </a:prstGeom>
          <a:solidFill>
            <a:srgbClr val="00B0F0">
              <a:alpha val="8000"/>
            </a:srgbClr>
          </a:solidFill>
          <a:ln w="9525">
            <a:solidFill>
              <a:srgbClr val="143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96">
            <a:extLst>
              <a:ext uri="{FF2B5EF4-FFF2-40B4-BE49-F238E27FC236}">
                <a16:creationId xmlns:a16="http://schemas.microsoft.com/office/drawing/2014/main" id="{DFD59291-2E7A-48D2-8C91-F447F7809163}"/>
              </a:ext>
            </a:extLst>
          </p:cNvPr>
          <p:cNvGrpSpPr>
            <a:grpSpLocks/>
          </p:cNvGrpSpPr>
          <p:nvPr/>
        </p:nvGrpSpPr>
        <p:grpSpPr bwMode="auto">
          <a:xfrm>
            <a:off x="2452591" y="1708787"/>
            <a:ext cx="444500" cy="449262"/>
            <a:chOff x="0" y="0"/>
            <a:chExt cx="657188" cy="663945"/>
          </a:xfrm>
        </p:grpSpPr>
        <p:sp>
          <p:nvSpPr>
            <p:cNvPr id="21" name="矩形 99">
              <a:extLst>
                <a:ext uri="{FF2B5EF4-FFF2-40B4-BE49-F238E27FC236}">
                  <a16:creationId xmlns:a16="http://schemas.microsoft.com/office/drawing/2014/main" id="{B2EB67A7-A921-45B8-97BC-016B6EC0A9F8}"/>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22" name="矩形 100">
              <a:extLst>
                <a:ext uri="{FF2B5EF4-FFF2-40B4-BE49-F238E27FC236}">
                  <a16:creationId xmlns:a16="http://schemas.microsoft.com/office/drawing/2014/main" id="{643DE2E3-1FBE-4C07-858E-B4A4D16C32FD}"/>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800" b="1" dirty="0">
                  <a:solidFill>
                    <a:srgbClr val="FFFFFF"/>
                  </a:solidFill>
                  <a:latin typeface="微软雅黑" panose="020B0503020204020204" pitchFamily="34" charset="-122"/>
                  <a:ea typeface="微软雅黑" panose="020B0503020204020204" pitchFamily="34" charset="-122"/>
                </a:rPr>
                <a:t>1</a:t>
              </a:r>
            </a:p>
          </p:txBody>
        </p:sp>
      </p:grpSp>
      <p:grpSp>
        <p:nvGrpSpPr>
          <p:cNvPr id="27" name="组合 96">
            <a:extLst>
              <a:ext uri="{FF2B5EF4-FFF2-40B4-BE49-F238E27FC236}">
                <a16:creationId xmlns:a16="http://schemas.microsoft.com/office/drawing/2014/main" id="{31A29615-8E0A-41D5-A4D5-169F8FCF5669}"/>
              </a:ext>
            </a:extLst>
          </p:cNvPr>
          <p:cNvGrpSpPr>
            <a:grpSpLocks/>
          </p:cNvGrpSpPr>
          <p:nvPr/>
        </p:nvGrpSpPr>
        <p:grpSpPr bwMode="auto">
          <a:xfrm>
            <a:off x="2451069" y="2397574"/>
            <a:ext cx="444500" cy="449262"/>
            <a:chOff x="0" y="0"/>
            <a:chExt cx="657188" cy="663945"/>
          </a:xfrm>
        </p:grpSpPr>
        <p:sp>
          <p:nvSpPr>
            <p:cNvPr id="28" name="矩形 99">
              <a:extLst>
                <a:ext uri="{FF2B5EF4-FFF2-40B4-BE49-F238E27FC236}">
                  <a16:creationId xmlns:a16="http://schemas.microsoft.com/office/drawing/2014/main" id="{7AEA441D-1660-466F-994E-62349E026E30}"/>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0" name="矩形 100">
              <a:extLst>
                <a:ext uri="{FF2B5EF4-FFF2-40B4-BE49-F238E27FC236}">
                  <a16:creationId xmlns:a16="http://schemas.microsoft.com/office/drawing/2014/main" id="{28B030F6-0799-4AA0-BF0F-F8E6FB982B74}"/>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2</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grpSp>
        <p:nvGrpSpPr>
          <p:cNvPr id="31" name="组合 96">
            <a:extLst>
              <a:ext uri="{FF2B5EF4-FFF2-40B4-BE49-F238E27FC236}">
                <a16:creationId xmlns:a16="http://schemas.microsoft.com/office/drawing/2014/main" id="{B706760E-FB8A-4BC0-B960-2AD12508ED88}"/>
              </a:ext>
            </a:extLst>
          </p:cNvPr>
          <p:cNvGrpSpPr>
            <a:grpSpLocks/>
          </p:cNvGrpSpPr>
          <p:nvPr/>
        </p:nvGrpSpPr>
        <p:grpSpPr bwMode="auto">
          <a:xfrm>
            <a:off x="2451069" y="3122965"/>
            <a:ext cx="444500" cy="449262"/>
            <a:chOff x="0" y="0"/>
            <a:chExt cx="657188" cy="663945"/>
          </a:xfrm>
        </p:grpSpPr>
        <p:sp>
          <p:nvSpPr>
            <p:cNvPr id="33" name="矩形 99">
              <a:extLst>
                <a:ext uri="{FF2B5EF4-FFF2-40B4-BE49-F238E27FC236}">
                  <a16:creationId xmlns:a16="http://schemas.microsoft.com/office/drawing/2014/main" id="{B2D5EBEC-FF35-45B2-8B37-BB2E14CCBCF5}"/>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4" name="矩形 100">
              <a:extLst>
                <a:ext uri="{FF2B5EF4-FFF2-40B4-BE49-F238E27FC236}">
                  <a16:creationId xmlns:a16="http://schemas.microsoft.com/office/drawing/2014/main" id="{B9748A7B-F587-4DC5-ADCD-828D6DCC92F9}"/>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3</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grpSp>
        <p:nvGrpSpPr>
          <p:cNvPr id="35" name="组合 96">
            <a:extLst>
              <a:ext uri="{FF2B5EF4-FFF2-40B4-BE49-F238E27FC236}">
                <a16:creationId xmlns:a16="http://schemas.microsoft.com/office/drawing/2014/main" id="{51900F0F-A561-4F74-B09C-3B2E9F280403}"/>
              </a:ext>
            </a:extLst>
          </p:cNvPr>
          <p:cNvGrpSpPr>
            <a:grpSpLocks/>
          </p:cNvGrpSpPr>
          <p:nvPr/>
        </p:nvGrpSpPr>
        <p:grpSpPr bwMode="auto">
          <a:xfrm>
            <a:off x="2451069" y="3784036"/>
            <a:ext cx="444500" cy="449262"/>
            <a:chOff x="0" y="0"/>
            <a:chExt cx="657188" cy="663945"/>
          </a:xfrm>
        </p:grpSpPr>
        <p:sp>
          <p:nvSpPr>
            <p:cNvPr id="36" name="矩形 99">
              <a:extLst>
                <a:ext uri="{FF2B5EF4-FFF2-40B4-BE49-F238E27FC236}">
                  <a16:creationId xmlns:a16="http://schemas.microsoft.com/office/drawing/2014/main" id="{379702D4-1317-4371-961B-2E5439E239AC}"/>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7" name="矩形 100">
              <a:extLst>
                <a:ext uri="{FF2B5EF4-FFF2-40B4-BE49-F238E27FC236}">
                  <a16:creationId xmlns:a16="http://schemas.microsoft.com/office/drawing/2014/main" id="{3D026D10-AE13-4FE6-ABD2-0143B83C2008}"/>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4</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sp>
        <p:nvSpPr>
          <p:cNvPr id="38" name="内容占位符 2">
            <a:extLst>
              <a:ext uri="{FF2B5EF4-FFF2-40B4-BE49-F238E27FC236}">
                <a16:creationId xmlns:a16="http://schemas.microsoft.com/office/drawing/2014/main" id="{9D76A21F-B741-4C2C-9DB9-636EDFCF9B8F}"/>
              </a:ext>
            </a:extLst>
          </p:cNvPr>
          <p:cNvSpPr txBox="1">
            <a:spLocks/>
          </p:cNvSpPr>
          <p:nvPr/>
        </p:nvSpPr>
        <p:spPr bwMode="auto">
          <a:xfrm>
            <a:off x="2149751" y="1579675"/>
            <a:ext cx="8096025" cy="40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96000" indent="-396000" algn="l" rtl="0" eaLnBrk="1" fontAlgn="base" hangingPunct="1">
              <a:spcBef>
                <a:spcPts val="1800"/>
              </a:spcBef>
              <a:spcAft>
                <a:spcPct val="0"/>
              </a:spcAft>
              <a:buClr>
                <a:srgbClr val="14339D"/>
              </a:buClr>
              <a:buSzPct val="100000"/>
              <a:buFont typeface="Wingdings" panose="05000000000000000000" pitchFamily="2" charset="2"/>
              <a:buChar char="l"/>
              <a:defRPr sz="2600" kern="1200">
                <a:solidFill>
                  <a:schemeClr val="tx1"/>
                </a:solidFill>
                <a:latin typeface="+mn-lt"/>
                <a:ea typeface="+mn-ea"/>
                <a:cs typeface="+mn-cs"/>
              </a:defRPr>
            </a:lvl1pPr>
            <a:lvl2pPr marL="0" lvl="1" indent="360000" algn="l" rtl="0" eaLnBrk="1" fontAlgn="base" hangingPunct="1">
              <a:spcBef>
                <a:spcPts val="600"/>
              </a:spcBef>
              <a:spcAft>
                <a:spcPct val="0"/>
              </a:spcAft>
              <a:buClr>
                <a:srgbClr val="14339D"/>
              </a:buClr>
              <a:buSzPct val="100000"/>
              <a:buFont typeface="Wingdings" panose="05000000000000000000" pitchFamily="2" charset="2"/>
              <a:buChar char="l"/>
              <a:defRPr sz="2400" kern="1200">
                <a:solidFill>
                  <a:schemeClr val="tx1"/>
                </a:solidFill>
                <a:latin typeface="+mn-lt"/>
                <a:ea typeface="+mn-ea"/>
                <a:cs typeface="+mn-cs"/>
              </a:defRPr>
            </a:lvl2pPr>
            <a:lvl3pPr marL="0" lvl="2" indent="360000" algn="l" rtl="0" eaLnBrk="1" fontAlgn="base" hangingPunct="1">
              <a:spcBef>
                <a:spcPts val="600"/>
              </a:spcBef>
              <a:spcAft>
                <a:spcPct val="0"/>
              </a:spcAft>
              <a:buClr>
                <a:srgbClr val="14339D"/>
              </a:buClr>
              <a:buSzPct val="100000"/>
              <a:buFont typeface="Wingdings" panose="05000000000000000000" pitchFamily="2" charset="2"/>
              <a:buChar char="l"/>
              <a:defRPr sz="2000" kern="1200">
                <a:solidFill>
                  <a:schemeClr val="tx1"/>
                </a:solidFill>
                <a:latin typeface="+mn-lt"/>
                <a:ea typeface="+mn-ea"/>
                <a:cs typeface="+mn-cs"/>
              </a:defRPr>
            </a:lvl3pPr>
            <a:lvl4pPr marL="0" lvl="3" indent="360000" algn="l" rtl="0" eaLnBrk="1" fontAlgn="base" hangingPunct="1">
              <a:spcBef>
                <a:spcPts val="600"/>
              </a:spcBef>
              <a:spcAft>
                <a:spcPct val="0"/>
              </a:spcAft>
              <a:buClr>
                <a:srgbClr val="14339D"/>
              </a:buClr>
              <a:buSzPct val="100000"/>
              <a:buFont typeface="Wingdings" panose="05000000000000000000" pitchFamily="2" charset="2"/>
              <a:buChar char="l"/>
              <a:defRPr kern="1200">
                <a:solidFill>
                  <a:schemeClr val="tx1"/>
                </a:solidFill>
                <a:latin typeface="+mn-lt"/>
                <a:ea typeface="+mn-ea"/>
                <a:cs typeface="+mn-cs"/>
              </a:defRPr>
            </a:lvl4pPr>
            <a:lvl5pPr marL="0" lvl="4" indent="360000" algn="l" rtl="0" eaLnBrk="1" fontAlgn="base" hangingPunct="1">
              <a:spcBef>
                <a:spcPts val="600"/>
              </a:spcBef>
              <a:spcAft>
                <a:spcPct val="0"/>
              </a:spcAft>
              <a:buClr>
                <a:srgbClr val="14339D"/>
              </a:buClr>
              <a:buSzPct val="100000"/>
              <a:buFont typeface="Wingdings" panose="05000000000000000000" pitchFamily="2" charset="2"/>
              <a:buChar char="l"/>
              <a:defRPr sz="1600" kern="1200">
                <a:solidFill>
                  <a:schemeClr val="tx1"/>
                </a:solidFill>
                <a:latin typeface="+mn-lt"/>
                <a:ea typeface="+mn-ea"/>
                <a:cs typeface="+mn-cs"/>
              </a:defRPr>
            </a:lvl5pPr>
            <a:lvl6pPr marL="2514600" lvl="5"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6pPr>
            <a:lvl7pPr marL="2971800" lvl="6"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7pPr>
            <a:lvl8pPr marL="3429000" lvl="7"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8pPr>
            <a:lvl9pPr marL="3886200" lvl="8"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9pPr>
          </a:lstStyle>
          <a:p>
            <a:pPr marL="1008000" indent="0">
              <a:lnSpc>
                <a:spcPct val="150000"/>
              </a:lnSpc>
              <a:spcBef>
                <a:spcPts val="1200"/>
              </a:spcBef>
              <a:buFont typeface="Wingdings" panose="05000000000000000000" pitchFamily="2" charset="2"/>
              <a:buNone/>
            </a:pPr>
            <a:r>
              <a:rPr lang="en-US" altLang="zh-CN" sz="2400" dirty="0">
                <a:latin typeface="Times New Roman" panose="02020603050405020304" pitchFamily="18" charset="0"/>
                <a:ea typeface="宋体" panose="02010600030101010101" pitchFamily="2" charset="-122"/>
              </a:rPr>
              <a:t>Backgrounds</a:t>
            </a:r>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EOS of QCD based on the NJL model</a:t>
            </a:r>
            <a:endParaRPr lang="en-US" altLang="zh-CN" sz="2400" dirty="0"/>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Hybrid stars, quark stars, and </a:t>
            </a:r>
            <a:r>
              <a:rPr lang="en-US" altLang="zh-CN" sz="2400" dirty="0" err="1">
                <a:latin typeface="Times New Roman" panose="02020603050405020304" pitchFamily="18" charset="0"/>
                <a:ea typeface="宋体" panose="02010600030101010101" pitchFamily="2" charset="-122"/>
              </a:rPr>
              <a:t>astro</a:t>
            </a:r>
            <a:r>
              <a:rPr lang="en-US" altLang="zh-CN" sz="2400" dirty="0">
                <a:latin typeface="Times New Roman" panose="02020603050405020304" pitchFamily="18" charset="0"/>
                <a:ea typeface="宋体" panose="02010600030101010101" pitchFamily="2" charset="-122"/>
              </a:rPr>
              <a:t>-measurements</a:t>
            </a:r>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Summary and Outlook</a:t>
            </a:r>
          </a:p>
        </p:txBody>
      </p:sp>
    </p:spTree>
    <p:extLst>
      <p:ext uri="{BB962C8B-B14F-4D97-AF65-F5344CB8AC3E}">
        <p14:creationId xmlns:p14="http://schemas.microsoft.com/office/powerpoint/2010/main" val="47129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a:extLst>
              <a:ext uri="{FF2B5EF4-FFF2-40B4-BE49-F238E27FC236}">
                <a16:creationId xmlns:a16="http://schemas.microsoft.com/office/drawing/2014/main" id="{2DBF0A34-2C65-C73E-30A4-1C7D6F426F66}"/>
              </a:ext>
            </a:extLst>
          </p:cNvPr>
          <p:cNvCxnSpPr>
            <a:cxnSpLocks/>
            <a:stCxn id="9" idx="3"/>
          </p:cNvCxnSpPr>
          <p:nvPr/>
        </p:nvCxnSpPr>
        <p:spPr>
          <a:xfrm>
            <a:off x="4063117" y="589367"/>
            <a:ext cx="7768663"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7"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19</a:t>
            </a:r>
            <a:endParaRPr lang="zh-CN" altLang="en-US" dirty="0">
              <a:latin typeface="+mj-lt"/>
              <a:cs typeface="Times New Roman" panose="02020603050405020304" pitchFamily="18" charset="0"/>
            </a:endParaRPr>
          </a:p>
        </p:txBody>
      </p:sp>
      <p:sp>
        <p:nvSpPr>
          <p:cNvPr id="42" name="矩形 41">
            <a:extLst>
              <a:ext uri="{FF2B5EF4-FFF2-40B4-BE49-F238E27FC236}">
                <a16:creationId xmlns:a16="http://schemas.microsoft.com/office/drawing/2014/main" id="{BCE0B657-B863-4D73-BDD2-CEE52A39A8B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9" name="标题 1">
            <a:extLst>
              <a:ext uri="{FF2B5EF4-FFF2-40B4-BE49-F238E27FC236}">
                <a16:creationId xmlns:a16="http://schemas.microsoft.com/office/drawing/2014/main" id="{2AA74973-0846-42CE-AD66-D8DDA3A1201D}"/>
              </a:ext>
            </a:extLst>
          </p:cNvPr>
          <p:cNvSpPr txBox="1">
            <a:spLocks/>
          </p:cNvSpPr>
          <p:nvPr/>
        </p:nvSpPr>
        <p:spPr>
          <a:xfrm>
            <a:off x="728620" y="349388"/>
            <a:ext cx="3334497" cy="479957"/>
          </a:xfrm>
          <a:prstGeom prst="rect">
            <a:avLst/>
          </a:prstGeom>
          <a:solidFill>
            <a:srgbClr val="FFFFFF"/>
          </a:solidFill>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Tidal deformability</a:t>
            </a:r>
          </a:p>
        </p:txBody>
      </p:sp>
      <p:sp>
        <p:nvSpPr>
          <p:cNvPr id="13" name="矩形 12">
            <a:extLst>
              <a:ext uri="{FF2B5EF4-FFF2-40B4-BE49-F238E27FC236}">
                <a16:creationId xmlns:a16="http://schemas.microsoft.com/office/drawing/2014/main" id="{B3AB8EC3-1DB2-4027-A50D-2C697E6BF1BE}"/>
              </a:ext>
            </a:extLst>
          </p:cNvPr>
          <p:cNvSpPr/>
          <p:nvPr/>
        </p:nvSpPr>
        <p:spPr>
          <a:xfrm>
            <a:off x="795913" y="829345"/>
            <a:ext cx="4856152" cy="2571892"/>
          </a:xfrm>
          <a:prstGeom prst="rect">
            <a:avLst/>
          </a:prstGeom>
          <a:blipFill rotWithShape="0">
            <a:blip r:embed="rId3" cstate="print"/>
            <a:stretch>
              <a:fillRect/>
            </a:stretch>
          </a:blipFill>
          <a:ln>
            <a:noFill/>
          </a:ln>
          <a:effectLst/>
        </p:spPr>
      </p:sp>
      <p:pic>
        <p:nvPicPr>
          <p:cNvPr id="14" name="Picture 2" descr="preview">
            <a:extLst>
              <a:ext uri="{FF2B5EF4-FFF2-40B4-BE49-F238E27FC236}">
                <a16:creationId xmlns:a16="http://schemas.microsoft.com/office/drawing/2014/main" id="{681501BD-2FC7-4616-A15F-A5F7FFF6D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4603" y="3595378"/>
            <a:ext cx="3568994" cy="255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descr="C:\Users\Administrator\AppData\Roaming\Tencent\Users\1015519252\QQ\WinTemp\RichOle\VJJ@2VWI@V_V22A%9~OXILB.png">
            <a:extLst>
              <a:ext uri="{FF2B5EF4-FFF2-40B4-BE49-F238E27FC236}">
                <a16:creationId xmlns:a16="http://schemas.microsoft.com/office/drawing/2014/main" id="{B2DCAAB4-6085-4D83-BC6F-A67F3B4C8E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9232" y="3684232"/>
            <a:ext cx="5603304" cy="209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a:extLst>
              <a:ext uri="{FF2B5EF4-FFF2-40B4-BE49-F238E27FC236}">
                <a16:creationId xmlns:a16="http://schemas.microsoft.com/office/drawing/2014/main" id="{97530D44-56B7-4153-B4D5-37C13F5EA380}"/>
              </a:ext>
            </a:extLst>
          </p:cNvPr>
          <p:cNvSpPr/>
          <p:nvPr/>
        </p:nvSpPr>
        <p:spPr>
          <a:xfrm>
            <a:off x="5609232" y="5456375"/>
            <a:ext cx="5434382" cy="253295"/>
          </a:xfrm>
          <a:prstGeom prst="rect">
            <a:avLst/>
          </a:prstGeom>
          <a:no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00</a:t>
            </a:r>
            <a:endParaRPr lang="zh-CN" altLang="en-US" dirty="0"/>
          </a:p>
        </p:txBody>
      </p:sp>
      <p:sp>
        <p:nvSpPr>
          <p:cNvPr id="18" name="文本框 17">
            <a:extLst>
              <a:ext uri="{FF2B5EF4-FFF2-40B4-BE49-F238E27FC236}">
                <a16:creationId xmlns:a16="http://schemas.microsoft.com/office/drawing/2014/main" id="{379D76D4-6DBD-4494-AC7E-24B2423274D6}"/>
              </a:ext>
            </a:extLst>
          </p:cNvPr>
          <p:cNvSpPr txBox="1"/>
          <p:nvPr/>
        </p:nvSpPr>
        <p:spPr>
          <a:xfrm>
            <a:off x="6177543" y="5802448"/>
            <a:ext cx="4632358" cy="400110"/>
          </a:xfrm>
          <a:prstGeom prst="rect">
            <a:avLst/>
          </a:prstGeom>
          <a:noFill/>
        </p:spPr>
        <p:txBody>
          <a:bodyPr wrap="none" rtlCol="0">
            <a:spAutoFit/>
          </a:bodyPr>
          <a:lstStyle/>
          <a:p>
            <a:r>
              <a:rPr lang="en-US" altLang="zh-CN" sz="2000" dirty="0"/>
              <a:t>[</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BP Abbott, and et al., PRL 119, 161101 (2017)</a:t>
            </a:r>
            <a:r>
              <a:rPr lang="en-US" altLang="zh-CN" dirty="0"/>
              <a:t>]</a:t>
            </a:r>
            <a:endParaRPr lang="en-US" altLang="zh-CN"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4DA79827-18FB-48B6-8F8C-587DAA397B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776" y="1018925"/>
            <a:ext cx="2772635" cy="2529421"/>
          </a:xfrm>
          <a:prstGeom prst="rect">
            <a:avLst/>
          </a:prstGeom>
        </p:spPr>
      </p:pic>
      <p:pic>
        <p:nvPicPr>
          <p:cNvPr id="3" name="图片 2">
            <a:extLst>
              <a:ext uri="{FF2B5EF4-FFF2-40B4-BE49-F238E27FC236}">
                <a16:creationId xmlns:a16="http://schemas.microsoft.com/office/drawing/2014/main" id="{90E2CA69-0425-4238-ABDA-BAC93C4E96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290" y="997297"/>
            <a:ext cx="2852483" cy="2589446"/>
          </a:xfrm>
          <a:prstGeom prst="rect">
            <a:avLst/>
          </a:prstGeom>
        </p:spPr>
      </p:pic>
    </p:spTree>
    <p:extLst>
      <p:ext uri="{BB962C8B-B14F-4D97-AF65-F5344CB8AC3E}">
        <p14:creationId xmlns:p14="http://schemas.microsoft.com/office/powerpoint/2010/main" val="663948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a:extLst>
              <a:ext uri="{FF2B5EF4-FFF2-40B4-BE49-F238E27FC236}">
                <a16:creationId xmlns:a16="http://schemas.microsoft.com/office/drawing/2014/main" id="{2DBF0A34-2C65-C73E-30A4-1C7D6F426F66}"/>
              </a:ext>
            </a:extLst>
          </p:cNvPr>
          <p:cNvCxnSpPr>
            <a:cxnSpLocks/>
            <a:stCxn id="9" idx="3"/>
          </p:cNvCxnSpPr>
          <p:nvPr/>
        </p:nvCxnSpPr>
        <p:spPr>
          <a:xfrm>
            <a:off x="4063117" y="589367"/>
            <a:ext cx="7768663"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7"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20</a:t>
            </a:r>
            <a:endParaRPr lang="zh-CN" altLang="en-US" dirty="0">
              <a:latin typeface="+mj-lt"/>
              <a:cs typeface="Times New Roman" panose="02020603050405020304" pitchFamily="18" charset="0"/>
            </a:endParaRPr>
          </a:p>
        </p:txBody>
      </p:sp>
      <p:sp>
        <p:nvSpPr>
          <p:cNvPr id="42" name="矩形 41">
            <a:extLst>
              <a:ext uri="{FF2B5EF4-FFF2-40B4-BE49-F238E27FC236}">
                <a16:creationId xmlns:a16="http://schemas.microsoft.com/office/drawing/2014/main" id="{BCE0B657-B863-4D73-BDD2-CEE52A39A8B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9" name="标题 1">
            <a:extLst>
              <a:ext uri="{FF2B5EF4-FFF2-40B4-BE49-F238E27FC236}">
                <a16:creationId xmlns:a16="http://schemas.microsoft.com/office/drawing/2014/main" id="{2AA74973-0846-42CE-AD66-D8DDA3A1201D}"/>
              </a:ext>
            </a:extLst>
          </p:cNvPr>
          <p:cNvSpPr txBox="1">
            <a:spLocks/>
          </p:cNvSpPr>
          <p:nvPr/>
        </p:nvSpPr>
        <p:spPr>
          <a:xfrm>
            <a:off x="728620" y="349388"/>
            <a:ext cx="3334497" cy="479957"/>
          </a:xfrm>
          <a:prstGeom prst="rect">
            <a:avLst/>
          </a:prstGeom>
          <a:solidFill>
            <a:srgbClr val="FFFFFF"/>
          </a:solidFill>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Tidal deformability</a:t>
            </a:r>
          </a:p>
        </p:txBody>
      </p:sp>
      <p:sp>
        <p:nvSpPr>
          <p:cNvPr id="11" name="矩形 8">
            <a:extLst>
              <a:ext uri="{FF2B5EF4-FFF2-40B4-BE49-F238E27FC236}">
                <a16:creationId xmlns:a16="http://schemas.microsoft.com/office/drawing/2014/main" id="{E40697B9-266F-4084-8ADB-1C22915B0A3E}"/>
              </a:ext>
            </a:extLst>
          </p:cNvPr>
          <p:cNvSpPr>
            <a:spLocks noChangeArrowheads="1"/>
          </p:cNvSpPr>
          <p:nvPr/>
        </p:nvSpPr>
        <p:spPr bwMode="auto">
          <a:xfrm>
            <a:off x="896873" y="949083"/>
            <a:ext cx="4350988"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a:t>Strange quark stars with EOS (2): </a:t>
            </a:r>
          </a:p>
        </p:txBody>
      </p:sp>
      <p:sp>
        <p:nvSpPr>
          <p:cNvPr id="14" name="矩形 8">
            <a:extLst>
              <a:ext uri="{FF2B5EF4-FFF2-40B4-BE49-F238E27FC236}">
                <a16:creationId xmlns:a16="http://schemas.microsoft.com/office/drawing/2014/main" id="{3B94BF31-6BE4-41E5-A10C-68871C6821F4}"/>
              </a:ext>
            </a:extLst>
          </p:cNvPr>
          <p:cNvSpPr>
            <a:spLocks noChangeArrowheads="1"/>
          </p:cNvSpPr>
          <p:nvPr/>
        </p:nvSpPr>
        <p:spPr bwMode="auto">
          <a:xfrm>
            <a:off x="6009562" y="949083"/>
            <a:ext cx="4716748"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err="1"/>
              <a:t>Nonstrange</a:t>
            </a:r>
            <a:r>
              <a:rPr lang="en-US" altLang="zh-CN" sz="2000" dirty="0"/>
              <a:t> quark stars with EOS (3): </a:t>
            </a:r>
          </a:p>
        </p:txBody>
      </p:sp>
      <p:pic>
        <p:nvPicPr>
          <p:cNvPr id="3" name="图片 2">
            <a:extLst>
              <a:ext uri="{FF2B5EF4-FFF2-40B4-BE49-F238E27FC236}">
                <a16:creationId xmlns:a16="http://schemas.microsoft.com/office/drawing/2014/main" id="{BCC9CEC4-ED16-4383-9DC8-F6153AB1F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270" y="1438111"/>
            <a:ext cx="3684296" cy="2389151"/>
          </a:xfrm>
          <a:prstGeom prst="rect">
            <a:avLst/>
          </a:prstGeom>
        </p:spPr>
      </p:pic>
      <p:pic>
        <p:nvPicPr>
          <p:cNvPr id="5" name="图片 4">
            <a:extLst>
              <a:ext uri="{FF2B5EF4-FFF2-40B4-BE49-F238E27FC236}">
                <a16:creationId xmlns:a16="http://schemas.microsoft.com/office/drawing/2014/main" id="{9ADFF1D1-A83D-43DC-98D3-61D2E563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314" y="3930658"/>
            <a:ext cx="3835371" cy="2343268"/>
          </a:xfrm>
          <a:prstGeom prst="rect">
            <a:avLst/>
          </a:prstGeom>
        </p:spPr>
      </p:pic>
      <p:pic>
        <p:nvPicPr>
          <p:cNvPr id="7" name="图片 6">
            <a:extLst>
              <a:ext uri="{FF2B5EF4-FFF2-40B4-BE49-F238E27FC236}">
                <a16:creationId xmlns:a16="http://schemas.microsoft.com/office/drawing/2014/main" id="{A9EE4195-CF77-423F-A37B-48FC024CC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240" y="1469915"/>
            <a:ext cx="3684296" cy="2296511"/>
          </a:xfrm>
          <a:prstGeom prst="rect">
            <a:avLst/>
          </a:prstGeom>
        </p:spPr>
      </p:pic>
      <p:pic>
        <p:nvPicPr>
          <p:cNvPr id="21" name="图片 20">
            <a:extLst>
              <a:ext uri="{FF2B5EF4-FFF2-40B4-BE49-F238E27FC236}">
                <a16:creationId xmlns:a16="http://schemas.microsoft.com/office/drawing/2014/main" id="{527729D0-F7F2-4654-B8B7-3163F6A9B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5191" y="3930757"/>
            <a:ext cx="3778138" cy="2335670"/>
          </a:xfrm>
          <a:prstGeom prst="rect">
            <a:avLst/>
          </a:prstGeom>
        </p:spPr>
      </p:pic>
    </p:spTree>
    <p:extLst>
      <p:ext uri="{BB962C8B-B14F-4D97-AF65-F5344CB8AC3E}">
        <p14:creationId xmlns:p14="http://schemas.microsoft.com/office/powerpoint/2010/main" val="3567380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a:extLst>
              <a:ext uri="{FF2B5EF4-FFF2-40B4-BE49-F238E27FC236}">
                <a16:creationId xmlns:a16="http://schemas.microsoft.com/office/drawing/2014/main" id="{2DBF0A34-2C65-C73E-30A4-1C7D6F426F66}"/>
              </a:ext>
            </a:extLst>
          </p:cNvPr>
          <p:cNvCxnSpPr>
            <a:cxnSpLocks/>
            <a:stCxn id="9" idx="3"/>
          </p:cNvCxnSpPr>
          <p:nvPr/>
        </p:nvCxnSpPr>
        <p:spPr>
          <a:xfrm>
            <a:off x="4063117" y="589367"/>
            <a:ext cx="7768663"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7"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21</a:t>
            </a:r>
            <a:endParaRPr lang="zh-CN" altLang="en-US" dirty="0">
              <a:latin typeface="+mj-lt"/>
              <a:cs typeface="Times New Roman" panose="02020603050405020304" pitchFamily="18" charset="0"/>
            </a:endParaRPr>
          </a:p>
        </p:txBody>
      </p:sp>
      <p:sp>
        <p:nvSpPr>
          <p:cNvPr id="42" name="矩形 41">
            <a:extLst>
              <a:ext uri="{FF2B5EF4-FFF2-40B4-BE49-F238E27FC236}">
                <a16:creationId xmlns:a16="http://schemas.microsoft.com/office/drawing/2014/main" id="{BCE0B657-B863-4D73-BDD2-CEE52A39A8B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9" name="标题 1">
            <a:extLst>
              <a:ext uri="{FF2B5EF4-FFF2-40B4-BE49-F238E27FC236}">
                <a16:creationId xmlns:a16="http://schemas.microsoft.com/office/drawing/2014/main" id="{2AA74973-0846-42CE-AD66-D8DDA3A1201D}"/>
              </a:ext>
            </a:extLst>
          </p:cNvPr>
          <p:cNvSpPr txBox="1">
            <a:spLocks/>
          </p:cNvSpPr>
          <p:nvPr/>
        </p:nvSpPr>
        <p:spPr>
          <a:xfrm>
            <a:off x="728620" y="349388"/>
            <a:ext cx="3334497" cy="479957"/>
          </a:xfrm>
          <a:prstGeom prst="rect">
            <a:avLst/>
          </a:prstGeom>
          <a:solidFill>
            <a:srgbClr val="FFFFFF"/>
          </a:solidFill>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Tidal deformability</a:t>
            </a:r>
          </a:p>
        </p:txBody>
      </p:sp>
      <p:sp>
        <p:nvSpPr>
          <p:cNvPr id="45" name="矩形 8">
            <a:extLst>
              <a:ext uri="{FF2B5EF4-FFF2-40B4-BE49-F238E27FC236}">
                <a16:creationId xmlns:a16="http://schemas.microsoft.com/office/drawing/2014/main" id="{1C2D907E-425D-47E7-9AB4-C15581287789}"/>
              </a:ext>
            </a:extLst>
          </p:cNvPr>
          <p:cNvSpPr>
            <a:spLocks noChangeArrowheads="1"/>
          </p:cNvSpPr>
          <p:nvPr/>
        </p:nvSpPr>
        <p:spPr bwMode="auto">
          <a:xfrm>
            <a:off x="1007165" y="949083"/>
            <a:ext cx="4716748"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a:t>Hybrid stars: </a:t>
            </a:r>
          </a:p>
        </p:txBody>
      </p:sp>
      <p:pic>
        <p:nvPicPr>
          <p:cNvPr id="14" name="图片 13">
            <a:extLst>
              <a:ext uri="{FF2B5EF4-FFF2-40B4-BE49-F238E27FC236}">
                <a16:creationId xmlns:a16="http://schemas.microsoft.com/office/drawing/2014/main" id="{A3A8FEAA-5A0F-4B52-AE52-B04ADC1BF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177" y="1115755"/>
            <a:ext cx="4059663" cy="2572948"/>
          </a:xfrm>
          <a:prstGeom prst="rect">
            <a:avLst/>
          </a:prstGeom>
        </p:spPr>
      </p:pic>
      <p:pic>
        <p:nvPicPr>
          <p:cNvPr id="16" name="图片 15">
            <a:extLst>
              <a:ext uri="{FF2B5EF4-FFF2-40B4-BE49-F238E27FC236}">
                <a16:creationId xmlns:a16="http://schemas.microsoft.com/office/drawing/2014/main" id="{A96D1C31-3EFD-4F76-94E6-9E5BF81B5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723" y="3693502"/>
            <a:ext cx="8021728" cy="2570762"/>
          </a:xfrm>
          <a:prstGeom prst="rect">
            <a:avLst/>
          </a:prstGeom>
        </p:spPr>
      </p:pic>
      <p:sp>
        <p:nvSpPr>
          <p:cNvPr id="51" name="矩形 50">
            <a:extLst>
              <a:ext uri="{FF2B5EF4-FFF2-40B4-BE49-F238E27FC236}">
                <a16:creationId xmlns:a16="http://schemas.microsoft.com/office/drawing/2014/main" id="{C39FDF2F-7A79-46E3-822D-236894C2AC46}"/>
              </a:ext>
            </a:extLst>
          </p:cNvPr>
          <p:cNvSpPr/>
          <p:nvPr/>
        </p:nvSpPr>
        <p:spPr>
          <a:xfrm>
            <a:off x="9286137" y="1013103"/>
            <a:ext cx="2197922" cy="369332"/>
          </a:xfrm>
          <a:prstGeom prst="rect">
            <a:avLst/>
          </a:prstGeom>
          <a:ln>
            <a:solidFill>
              <a:srgbClr val="00B0F0"/>
            </a:solidFill>
          </a:ln>
        </p:spPr>
        <p:txBody>
          <a:bodyPr wrap="squar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PhysRevD.98.083013 </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91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CDCF938-534A-48C4-89EB-78D2CDD2276A}"/>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22</a:t>
            </a:r>
            <a:endParaRPr lang="zh-CN" altLang="en-US" dirty="0">
              <a:latin typeface="+mj-lt"/>
              <a:cs typeface="Times New Roman" panose="02020603050405020304" pitchFamily="18" charset="0"/>
            </a:endParaRPr>
          </a:p>
        </p:txBody>
      </p:sp>
      <p:cxnSp>
        <p:nvCxnSpPr>
          <p:cNvPr id="54" name="直接连接符 53">
            <a:extLst>
              <a:ext uri="{FF2B5EF4-FFF2-40B4-BE49-F238E27FC236}">
                <a16:creationId xmlns:a16="http://schemas.microsoft.com/office/drawing/2014/main" id="{D67105CD-CB52-82FA-A3A8-D09FD49ED02B}"/>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23" name="标题 1">
            <a:extLst>
              <a:ext uri="{FF2B5EF4-FFF2-40B4-BE49-F238E27FC236}">
                <a16:creationId xmlns:a16="http://schemas.microsoft.com/office/drawing/2014/main" id="{D2971B4A-E7DC-57B8-7141-B16EBB6FF53D}"/>
              </a:ext>
            </a:extLst>
          </p:cNvPr>
          <p:cNvSpPr txBox="1">
            <a:spLocks/>
          </p:cNvSpPr>
          <p:nvPr/>
        </p:nvSpPr>
        <p:spPr>
          <a:xfrm>
            <a:off x="728620" y="349388"/>
            <a:ext cx="4995293"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Constraining the EOS of HSs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24" name="直接连接符 23">
            <a:extLst>
              <a:ext uri="{FF2B5EF4-FFF2-40B4-BE49-F238E27FC236}">
                <a16:creationId xmlns:a16="http://schemas.microsoft.com/office/drawing/2014/main" id="{8E26C407-B5CA-D4D6-61CC-F46449914FAC}"/>
              </a:ext>
            </a:extLst>
          </p:cNvPr>
          <p:cNvCxnSpPr>
            <a:cxnSpLocks/>
            <a:stCxn id="23" idx="3"/>
          </p:cNvCxnSpPr>
          <p:nvPr/>
        </p:nvCxnSpPr>
        <p:spPr>
          <a:xfrm>
            <a:off x="5723913" y="589367"/>
            <a:ext cx="6107867"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89BB9CC-A2DC-DF3E-6A67-A4FEB0371257}"/>
              </a:ext>
            </a:extLst>
          </p:cNvPr>
          <p:cNvCxnSpPr>
            <a:cxnSpLocks/>
            <a:endCxn id="23" idx="1"/>
          </p:cNvCxnSpPr>
          <p:nvPr/>
        </p:nvCxnSpPr>
        <p:spPr>
          <a:xfrm flipV="1">
            <a:off x="387453" y="589367"/>
            <a:ext cx="341167"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7685752B-6E5B-4944-AE81-413F3B0B4F57}"/>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35" name="矩形 8">
            <a:extLst>
              <a:ext uri="{FF2B5EF4-FFF2-40B4-BE49-F238E27FC236}">
                <a16:creationId xmlns:a16="http://schemas.microsoft.com/office/drawing/2014/main" id="{C999B46A-AA03-432F-AAEB-2A761A476C12}"/>
              </a:ext>
            </a:extLst>
          </p:cNvPr>
          <p:cNvSpPr>
            <a:spLocks noChangeArrowheads="1"/>
          </p:cNvSpPr>
          <p:nvPr/>
        </p:nvSpPr>
        <p:spPr bwMode="auto">
          <a:xfrm>
            <a:off x="522136" y="949083"/>
            <a:ext cx="4716748"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a:t>Constraints: </a:t>
            </a:r>
          </a:p>
        </p:txBody>
      </p:sp>
      <mc:AlternateContent xmlns:mc="http://schemas.openxmlformats.org/markup-compatibility/2006" xmlns:a14="http://schemas.microsoft.com/office/drawing/2010/main">
        <mc:Choice Requires="a14">
          <p:sp>
            <p:nvSpPr>
              <p:cNvPr id="36" name="矩形 8">
                <a:extLst>
                  <a:ext uri="{FF2B5EF4-FFF2-40B4-BE49-F238E27FC236}">
                    <a16:creationId xmlns:a16="http://schemas.microsoft.com/office/drawing/2014/main" id="{17F67F4B-50ED-47A2-837A-8E64445D77FF}"/>
                  </a:ext>
                </a:extLst>
              </p:cNvPr>
              <p:cNvSpPr>
                <a:spLocks noChangeArrowheads="1"/>
              </p:cNvSpPr>
              <p:nvPr/>
            </p:nvSpPr>
            <p:spPr bwMode="auto">
              <a:xfrm>
                <a:off x="745942" y="2156146"/>
                <a:ext cx="7785808" cy="1019831"/>
              </a:xfrm>
              <a:prstGeom prst="rect">
                <a:avLst/>
              </a:prstGeom>
              <a:noFill/>
              <a:ln w="9525">
                <a:noFill/>
                <a:miter lim="800000"/>
                <a:headEnd/>
                <a:tailEnd/>
              </a:ln>
            </p:spPr>
            <p:txBody>
              <a:bodyPr wrap="square">
                <a:spAutoFit/>
              </a:bodyPr>
              <a:lstStyle/>
              <a:p>
                <a:r>
                  <a:rPr lang="en-US" altLang="zh-CN" dirty="0"/>
                  <a:t>2)  Deconfinement point: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 </m:t>
                        </m:r>
                        <m:r>
                          <a:rPr lang="zh-CN" altLang="en-US" i="1" smtClean="0">
                            <a:latin typeface="Cambria Math" panose="02040503050406030204" pitchFamily="18" charset="0"/>
                          </a:rPr>
                          <m:t>𝜇</m:t>
                        </m:r>
                      </m:e>
                      <m:sub>
                        <m:r>
                          <a:rPr lang="en-US" altLang="zh-CN" b="0" i="1" smtClean="0">
                            <a:latin typeface="Cambria Math" panose="02040503050406030204" pitchFamily="18" charset="0"/>
                          </a:rPr>
                          <m:t>𝑑𝑒𝑐𝑜𝑛𝑓𝑖𝑛𝑒𝑚𝑒𝑛𝑡</m:t>
                        </m:r>
                      </m:sub>
                    </m:sSub>
                    <m:r>
                      <a:rPr lang="en-US" altLang="zh-CN"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b="0" i="1" smtClean="0">
                            <a:latin typeface="Cambria Math" panose="02040503050406030204" pitchFamily="18" charset="0"/>
                          </a:rPr>
                          <m:t>𝐶h𝑖𝑟𝑎𝑙𝑅𝑒𝑠𝑡𝑜𝑟𝑎𝑡𝑖𝑜𝑛</m:t>
                        </m:r>
                      </m:sub>
                    </m:sSub>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1 </m:t>
                    </m:r>
                    <m:r>
                      <m:rPr>
                        <m:sty m:val="p"/>
                      </m:rPr>
                      <a:rPr lang="en-US" altLang="zh-CN">
                        <a:latin typeface="Cambria Math" panose="02040503050406030204" pitchFamily="18" charset="0"/>
                        <a:ea typeface="Cambria Math" panose="02040503050406030204" pitchFamily="18" charset="0"/>
                      </a:rPr>
                      <m:t>GeV</m:t>
                    </m:r>
                  </m:oMath>
                </a14:m>
                <a:endParaRPr lang="en-US" altLang="zh-CN" dirty="0">
                  <a:latin typeface="Cambria Math" panose="02040503050406030204" pitchFamily="18" charset="0"/>
                  <a:ea typeface="Cambria Math" panose="02040503050406030204" pitchFamily="18" charset="0"/>
                </a:endParaRPr>
              </a:p>
              <a:p>
                <a:pPr>
                  <a:lnSpc>
                    <a:spcPct val="120000"/>
                  </a:lnSpc>
                </a:pPr>
                <a14:m>
                  <m:oMath xmlns:m="http://schemas.openxmlformats.org/officeDocument/2006/math">
                    <m:r>
                      <a:rPr lang="en-US" altLang="zh-CN">
                        <a:latin typeface="Cambria Math" panose="02040503050406030204" pitchFamily="18" charset="0"/>
                        <a:ea typeface="Cambria Math" panose="02040503050406030204" pitchFamily="18" charset="0"/>
                      </a:rPr>
                      <m:t> </m:t>
                    </m:r>
                    <m:r>
                      <a:rPr lang="en-US" altLang="zh-CN" b="0" i="0" smtClean="0">
                        <a:latin typeface="Cambria Math" panose="02040503050406030204" pitchFamily="18" charset="0"/>
                        <a:ea typeface="Cambria Math" panose="02040503050406030204" pitchFamily="18" charset="0"/>
                      </a:rPr>
                      <m:t>     </m:t>
                    </m:r>
                    <m:r>
                      <a:rPr lang="en-US" altLang="zh-CN">
                        <a:latin typeface="Cambria Math" panose="02040503050406030204" pitchFamily="18" charset="0"/>
                        <a:ea typeface="Cambria Math" panose="02040503050406030204" pitchFamily="18" charset="0"/>
                      </a:rPr>
                      <m:t>[</m:t>
                    </m:r>
                    <m:r>
                      <m:rPr>
                        <m:sty m:val="p"/>
                      </m:rPr>
                      <a:rPr lang="en-US" altLang="zh-CN">
                        <a:solidFill>
                          <a:schemeClr val="accent2">
                            <a:lumMod val="75000"/>
                          </a:schemeClr>
                        </a:solidFill>
                        <a:latin typeface="Cambria Math" panose="02040503050406030204" pitchFamily="18" charset="0"/>
                        <a:cs typeface="Times New Roman" panose="02020603050405020304" pitchFamily="18" charset="0"/>
                      </a:rPr>
                      <m:t>K</m:t>
                    </m:r>
                    <m:r>
                      <a:rPr lang="en-US" altLang="zh-CN">
                        <a:solidFill>
                          <a:schemeClr val="accent2">
                            <a:lumMod val="75000"/>
                          </a:schemeClr>
                        </a:solidFill>
                        <a:latin typeface="Cambria Math" panose="02040503050406030204" pitchFamily="18" charset="0"/>
                        <a:cs typeface="Times New Roman" panose="02020603050405020304" pitchFamily="18" charset="0"/>
                      </a:rPr>
                      <m:t>. </m:t>
                    </m:r>
                    <m:r>
                      <m:rPr>
                        <m:sty m:val="p"/>
                      </m:rPr>
                      <a:rPr lang="en-US" altLang="zh-CN">
                        <a:solidFill>
                          <a:schemeClr val="accent2">
                            <a:lumMod val="75000"/>
                          </a:schemeClr>
                        </a:solidFill>
                        <a:latin typeface="Cambria Math" panose="02040503050406030204" pitchFamily="18" charset="0"/>
                        <a:cs typeface="Times New Roman" panose="02020603050405020304" pitchFamily="18" charset="0"/>
                      </a:rPr>
                      <m:t>Fukushima</m:t>
                    </m:r>
                    <m:r>
                      <a:rPr lang="en-US" altLang="zh-CN">
                        <a:solidFill>
                          <a:schemeClr val="accent2">
                            <a:lumMod val="75000"/>
                          </a:schemeClr>
                        </a:solidFill>
                        <a:latin typeface="Cambria Math" panose="02040503050406030204" pitchFamily="18" charset="0"/>
                        <a:cs typeface="Times New Roman" panose="02020603050405020304" pitchFamily="18" charset="0"/>
                      </a:rPr>
                      <m:t>,  </m:t>
                    </m:r>
                    <m:r>
                      <m:rPr>
                        <m:sty m:val="p"/>
                      </m:rPr>
                      <a:rPr lang="en-US" altLang="zh-CN" b="0" i="0" smtClean="0">
                        <a:solidFill>
                          <a:schemeClr val="accent2">
                            <a:lumMod val="75000"/>
                          </a:schemeClr>
                        </a:solidFill>
                        <a:latin typeface="Cambria Math" panose="02040503050406030204" pitchFamily="18" charset="0"/>
                        <a:cs typeface="Times New Roman" panose="02020603050405020304" pitchFamily="18" charset="0"/>
                      </a:rPr>
                      <m:t>PRD</m:t>
                    </m:r>
                    <m:r>
                      <a:rPr lang="en-US" altLang="zh-CN" b="0" i="0" smtClean="0">
                        <a:solidFill>
                          <a:schemeClr val="accent2">
                            <a:lumMod val="75000"/>
                          </a:schemeClr>
                        </a:solidFill>
                        <a:latin typeface="Cambria Math" panose="02040503050406030204" pitchFamily="18" charset="0"/>
                        <a:cs typeface="Times New Roman" panose="02020603050405020304" pitchFamily="18" charset="0"/>
                      </a:rPr>
                      <m:t> 77, 114028 </m:t>
                    </m:r>
                    <m:d>
                      <m:dPr>
                        <m:ctrlPr>
                          <a:rPr lang="en-US" altLang="zh-CN" i="1">
                            <a:solidFill>
                              <a:schemeClr val="accent2">
                                <a:lumMod val="75000"/>
                              </a:schemeClr>
                            </a:solidFill>
                            <a:latin typeface="Cambria Math" panose="02040503050406030204" pitchFamily="18" charset="0"/>
                            <a:cs typeface="Times New Roman" panose="02020603050405020304" pitchFamily="18" charset="0"/>
                          </a:rPr>
                        </m:ctrlPr>
                      </m:dPr>
                      <m:e>
                        <m:r>
                          <a:rPr lang="en-US" altLang="zh-CN">
                            <a:solidFill>
                              <a:schemeClr val="accent2">
                                <a:lumMod val="75000"/>
                              </a:schemeClr>
                            </a:solidFill>
                            <a:latin typeface="Cambria Math" panose="02040503050406030204" pitchFamily="18" charset="0"/>
                            <a:cs typeface="Times New Roman" panose="02020603050405020304" pitchFamily="18" charset="0"/>
                          </a:rPr>
                          <m:t>2008</m:t>
                        </m:r>
                      </m:e>
                    </m:d>
                    <m:r>
                      <a:rPr lang="en-US" altLang="zh-CN">
                        <a:solidFill>
                          <a:schemeClr val="accent2">
                            <a:lumMod val="75000"/>
                          </a:schemeClr>
                        </a:solidFill>
                        <a:latin typeface="Cambria Math" panose="02040503050406030204" pitchFamily="18" charset="0"/>
                        <a:cs typeface="Times New Roman" panose="02020603050405020304" pitchFamily="18" charset="0"/>
                      </a:rPr>
                      <m:t>,</m:t>
                    </m:r>
                    <m:r>
                      <a:rPr lang="en-US" altLang="zh-CN" b="0" i="0" smtClean="0">
                        <a:solidFill>
                          <a:schemeClr val="accent2">
                            <a:lumMod val="75000"/>
                          </a:schemeClr>
                        </a:solidFill>
                        <a:latin typeface="Cambria Math" panose="02040503050406030204" pitchFamily="18" charset="0"/>
                        <a:cs typeface="Times New Roman" panose="02020603050405020304" pitchFamily="18" charset="0"/>
                      </a:rPr>
                      <m:t>  </m:t>
                    </m:r>
                    <m:r>
                      <m:rPr>
                        <m:sty m:val="p"/>
                      </m:rPr>
                      <a:rPr lang="en-US" altLang="zh-CN">
                        <a:solidFill>
                          <a:schemeClr val="accent2">
                            <a:lumMod val="75000"/>
                          </a:schemeClr>
                        </a:solidFill>
                        <a:latin typeface="Cambria Math" panose="02040503050406030204" pitchFamily="18" charset="0"/>
                        <a:cs typeface="Times New Roman" panose="02020603050405020304" pitchFamily="18" charset="0"/>
                      </a:rPr>
                      <m:t>K</m:t>
                    </m:r>
                    <m:r>
                      <a:rPr lang="en-US" altLang="zh-CN">
                        <a:solidFill>
                          <a:schemeClr val="accent2">
                            <a:lumMod val="75000"/>
                          </a:schemeClr>
                        </a:solidFill>
                        <a:latin typeface="Cambria Math" panose="02040503050406030204" pitchFamily="18" charset="0"/>
                        <a:cs typeface="Times New Roman" panose="02020603050405020304" pitchFamily="18" charset="0"/>
                      </a:rPr>
                      <m:t>. </m:t>
                    </m:r>
                    <m:r>
                      <m:rPr>
                        <m:sty m:val="p"/>
                      </m:rPr>
                      <a:rPr lang="en-US" altLang="zh-CN">
                        <a:solidFill>
                          <a:schemeClr val="accent2">
                            <a:lumMod val="75000"/>
                          </a:schemeClr>
                        </a:solidFill>
                        <a:latin typeface="Cambria Math" panose="02040503050406030204" pitchFamily="18" charset="0"/>
                        <a:cs typeface="Times New Roman" panose="02020603050405020304" pitchFamily="18" charset="0"/>
                      </a:rPr>
                      <m:t>Fukushima</m:t>
                    </m:r>
                    <m:r>
                      <a:rPr lang="en-US" altLang="zh-CN" b="0" i="0" smtClean="0">
                        <a:solidFill>
                          <a:schemeClr val="accent2">
                            <a:lumMod val="75000"/>
                          </a:schemeClr>
                        </a:solidFill>
                        <a:latin typeface="Cambria Math" panose="02040503050406030204" pitchFamily="18" charset="0"/>
                        <a:cs typeface="Times New Roman" panose="02020603050405020304" pitchFamily="18" charset="0"/>
                      </a:rPr>
                      <m:t> </m:t>
                    </m:r>
                    <m:r>
                      <m:rPr>
                        <m:sty m:val="p"/>
                      </m:rPr>
                      <a:rPr lang="en-US" altLang="zh-CN" b="0" i="0" smtClean="0">
                        <a:solidFill>
                          <a:schemeClr val="accent2">
                            <a:lumMod val="75000"/>
                          </a:schemeClr>
                        </a:solidFill>
                        <a:latin typeface="Cambria Math" panose="02040503050406030204" pitchFamily="18" charset="0"/>
                        <a:cs typeface="Times New Roman" panose="02020603050405020304" pitchFamily="18" charset="0"/>
                      </a:rPr>
                      <m:t>and</m:t>
                    </m:r>
                    <m:r>
                      <a:rPr lang="en-US" altLang="zh-CN" b="0" i="0" smtClean="0">
                        <a:solidFill>
                          <a:schemeClr val="accent2">
                            <a:lumMod val="75000"/>
                          </a:schemeClr>
                        </a:solidFill>
                        <a:latin typeface="Cambria Math" panose="02040503050406030204" pitchFamily="18" charset="0"/>
                        <a:cs typeface="Times New Roman" panose="02020603050405020304" pitchFamily="18" charset="0"/>
                      </a:rPr>
                      <m:t> </m:t>
                    </m:r>
                    <m:r>
                      <m:rPr>
                        <m:sty m:val="p"/>
                      </m:rPr>
                      <a:rPr lang="en-US" altLang="zh-CN">
                        <a:solidFill>
                          <a:schemeClr val="accent2">
                            <a:lumMod val="75000"/>
                          </a:schemeClr>
                        </a:solidFill>
                        <a:latin typeface="Cambria Math" panose="02040503050406030204" pitchFamily="18" charset="0"/>
                        <a:cs typeface="Times New Roman" panose="02020603050405020304" pitchFamily="18" charset="0"/>
                      </a:rPr>
                      <m:t>T</m:t>
                    </m:r>
                    <m:r>
                      <a:rPr lang="en-US" altLang="zh-CN">
                        <a:solidFill>
                          <a:schemeClr val="accent2">
                            <a:lumMod val="75000"/>
                          </a:schemeClr>
                        </a:solidFill>
                        <a:latin typeface="Cambria Math" panose="02040503050406030204" pitchFamily="18" charset="0"/>
                        <a:cs typeface="Times New Roman" panose="02020603050405020304" pitchFamily="18" charset="0"/>
                      </a:rPr>
                      <m:t>. </m:t>
                    </m:r>
                    <m:r>
                      <m:rPr>
                        <m:sty m:val="p"/>
                      </m:rPr>
                      <a:rPr lang="en-US" altLang="zh-CN">
                        <a:solidFill>
                          <a:schemeClr val="accent2">
                            <a:lumMod val="75000"/>
                          </a:schemeClr>
                        </a:solidFill>
                        <a:latin typeface="Cambria Math" panose="02040503050406030204" pitchFamily="18" charset="0"/>
                        <a:cs typeface="Times New Roman" panose="02020603050405020304" pitchFamily="18" charset="0"/>
                      </a:rPr>
                      <m:t>Hatsuda</m:t>
                    </m:r>
                    <m:r>
                      <a:rPr lang="en-US" altLang="zh-CN" b="0" i="0" smtClean="0">
                        <a:solidFill>
                          <a:schemeClr val="accent2">
                            <a:lumMod val="75000"/>
                          </a:schemeClr>
                        </a:solidFill>
                        <a:latin typeface="Cambria Math" panose="02040503050406030204" pitchFamily="18" charset="0"/>
                        <a:cs typeface="Times New Roman" panose="02020603050405020304" pitchFamily="18" charset="0"/>
                      </a:rPr>
                      <m:t>,         </m:t>
                    </m:r>
                    <m:r>
                      <m:rPr>
                        <m:sty m:val="p"/>
                      </m:rPr>
                      <a:rPr lang="en-US" altLang="zh-CN" b="0" i="0" smtClean="0">
                        <a:solidFill>
                          <a:schemeClr val="accent2">
                            <a:lumMod val="75000"/>
                          </a:schemeClr>
                        </a:solidFill>
                        <a:latin typeface="Cambria Math" panose="02040503050406030204" pitchFamily="18" charset="0"/>
                        <a:cs typeface="Times New Roman" panose="02020603050405020304" pitchFamily="18" charset="0"/>
                      </a:rPr>
                      <m:t>RPP</m:t>
                    </m:r>
                    <m:r>
                      <a:rPr lang="en-US" altLang="zh-CN" b="0" i="0" smtClean="0">
                        <a:solidFill>
                          <a:schemeClr val="accent2">
                            <a:lumMod val="75000"/>
                          </a:schemeClr>
                        </a:solidFill>
                        <a:latin typeface="Cambria Math" panose="02040503050406030204" pitchFamily="18" charset="0"/>
                        <a:cs typeface="Times New Roman" panose="02020603050405020304" pitchFamily="18" charset="0"/>
                      </a:rPr>
                      <m:t> 74, 014001 (2011)</m:t>
                    </m:r>
                  </m:oMath>
                </a14:m>
                <a:r>
                  <a:rPr lang="en-US" altLang="zh-CN" dirty="0"/>
                  <a:t>]</a:t>
                </a:r>
                <a:endParaRPr lang="en-US" altLang="zh-CN" dirty="0">
                  <a:solidFill>
                    <a:schemeClr val="accent2">
                      <a:lumMod val="75000"/>
                    </a:schemeClr>
                  </a:solidFill>
                  <a:latin typeface="Times New Roman" panose="02020603050405020304" pitchFamily="18" charset="0"/>
                  <a:cs typeface="Times New Roman" panose="02020603050405020304" pitchFamily="18" charset="0"/>
                </a:endParaRPr>
              </a:p>
            </p:txBody>
          </p:sp>
        </mc:Choice>
        <mc:Fallback xmlns="">
          <p:sp>
            <p:nvSpPr>
              <p:cNvPr id="36" name="矩形 8">
                <a:extLst>
                  <a:ext uri="{FF2B5EF4-FFF2-40B4-BE49-F238E27FC236}">
                    <a16:creationId xmlns:a16="http://schemas.microsoft.com/office/drawing/2014/main" id="{17F67F4B-50ED-47A2-837A-8E64445D77FF}"/>
                  </a:ext>
                </a:extLst>
              </p:cNvPr>
              <p:cNvSpPr>
                <a:spLocks noRot="1" noChangeAspect="1" noMove="1" noResize="1" noEditPoints="1" noAdjustHandles="1" noChangeArrowheads="1" noChangeShapeType="1" noTextEdit="1"/>
              </p:cNvSpPr>
              <p:nvPr/>
            </p:nvSpPr>
            <p:spPr bwMode="auto">
              <a:xfrm>
                <a:off x="745942" y="2156146"/>
                <a:ext cx="7785808" cy="1019831"/>
              </a:xfrm>
              <a:prstGeom prst="rect">
                <a:avLst/>
              </a:prstGeom>
              <a:blipFill>
                <a:blip r:embed="rId3"/>
                <a:stretch>
                  <a:fillRect l="-626" t="-3593" b="-8982"/>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矩形 8">
                <a:extLst>
                  <a:ext uri="{FF2B5EF4-FFF2-40B4-BE49-F238E27FC236}">
                    <a16:creationId xmlns:a16="http://schemas.microsoft.com/office/drawing/2014/main" id="{B085535F-96DB-4D65-9AE9-67D87F71AAD1}"/>
                  </a:ext>
                </a:extLst>
              </p:cNvPr>
              <p:cNvSpPr>
                <a:spLocks noChangeArrowheads="1"/>
              </p:cNvSpPr>
              <p:nvPr/>
            </p:nvSpPr>
            <p:spPr bwMode="auto">
              <a:xfrm>
                <a:off x="745942" y="1366610"/>
                <a:ext cx="6386378" cy="779829"/>
              </a:xfrm>
              <a:prstGeom prst="rect">
                <a:avLst/>
              </a:prstGeom>
              <a:noFill/>
              <a:ln w="9525">
                <a:noFill/>
                <a:miter lim="800000"/>
                <a:headEnd/>
                <a:tailEnd/>
              </a:ln>
            </p:spPr>
            <p:txBody>
              <a:bodyPr wrap="square">
                <a:spAutoFit/>
              </a:bodyPr>
              <a:lstStyle/>
              <a:p>
                <a:pPr marL="342900" indent="-342900">
                  <a:lnSpc>
                    <a:spcPct val="120000"/>
                  </a:lnSpc>
                  <a:buAutoNum type="arabicParenR"/>
                </a:pPr>
                <a:r>
                  <a:rPr lang="en-US" altLang="zh-CN" dirty="0"/>
                  <a:t>Mass constraint from PSR J0348+0432: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𝑚𝑎𝑥</m:t>
                        </m:r>
                      </m:sub>
                    </m:sSub>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1.97 </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𝑀</m:t>
                        </m:r>
                      </m:e>
                      <m:sub>
                        <m:r>
                          <a:rPr lang="en-US" altLang="zh-CN" b="0" i="1" smtClean="0">
                            <a:latin typeface="Cambria Math" panose="02040503050406030204" pitchFamily="18" charset="0"/>
                            <a:ea typeface="Cambria Math" panose="02040503050406030204" pitchFamily="18" charset="0"/>
                          </a:rPr>
                          <m:t>⨀</m:t>
                        </m:r>
                      </m:sub>
                    </m:sSub>
                  </m:oMath>
                </a14:m>
                <a:endParaRPr lang="en-US" altLang="zh-CN" dirty="0"/>
              </a:p>
              <a:p>
                <a:pPr>
                  <a:lnSpc>
                    <a:spcPct val="120000"/>
                  </a:lnSpc>
                </a:pPr>
                <a:r>
                  <a:rPr lang="en-US" altLang="zh-CN" dirty="0"/>
                  <a:t>     </a:t>
                </a:r>
                <a:r>
                  <a:rPr lang="en-US" altLang="zh-CN" sz="2000" dirty="0"/>
                  <a:t>[</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J. Antoniadis, and et al., Science 340, 1233232 (2013)</a:t>
                </a:r>
                <a:r>
                  <a:rPr lang="en-US" altLang="zh-CN" dirty="0"/>
                  <a:t>]</a:t>
                </a:r>
              </a:p>
            </p:txBody>
          </p:sp>
        </mc:Choice>
        <mc:Fallback xmlns="">
          <p:sp>
            <p:nvSpPr>
              <p:cNvPr id="48" name="矩形 8">
                <a:extLst>
                  <a:ext uri="{FF2B5EF4-FFF2-40B4-BE49-F238E27FC236}">
                    <a16:creationId xmlns:a16="http://schemas.microsoft.com/office/drawing/2014/main" id="{B085535F-96DB-4D65-9AE9-67D87F71AAD1}"/>
                  </a:ext>
                </a:extLst>
              </p:cNvPr>
              <p:cNvSpPr>
                <a:spLocks noRot="1" noChangeAspect="1" noMove="1" noResize="1" noEditPoints="1" noAdjustHandles="1" noChangeArrowheads="1" noChangeShapeType="1" noTextEdit="1"/>
              </p:cNvSpPr>
              <p:nvPr/>
            </p:nvSpPr>
            <p:spPr bwMode="auto">
              <a:xfrm>
                <a:off x="745942" y="1366610"/>
                <a:ext cx="6386378" cy="779829"/>
              </a:xfrm>
              <a:prstGeom prst="rect">
                <a:avLst/>
              </a:prstGeom>
              <a:blipFill>
                <a:blip r:embed="rId4"/>
                <a:stretch>
                  <a:fillRect l="-573" b="-11719"/>
                </a:stretch>
              </a:blipFill>
              <a:ln w="9525">
                <a:noFill/>
                <a:miter lim="800000"/>
                <a:headEnd/>
                <a:tailEnd/>
              </a:ln>
            </p:spPr>
            <p:txBody>
              <a:bodyPr/>
              <a:lstStyle/>
              <a:p>
                <a:r>
                  <a:rPr lang="zh-CN" altLang="en-US">
                    <a:noFill/>
                  </a:rPr>
                  <a:t> </a:t>
                </a:r>
              </a:p>
            </p:txBody>
          </p:sp>
        </mc:Fallback>
      </mc:AlternateContent>
      <p:sp>
        <p:nvSpPr>
          <p:cNvPr id="18" name="矩形 8">
            <a:extLst>
              <a:ext uri="{FF2B5EF4-FFF2-40B4-BE49-F238E27FC236}">
                <a16:creationId xmlns:a16="http://schemas.microsoft.com/office/drawing/2014/main" id="{8C6E4E05-6A16-49B7-918C-9772646D358A}"/>
              </a:ext>
            </a:extLst>
          </p:cNvPr>
          <p:cNvSpPr>
            <a:spLocks noChangeArrowheads="1"/>
          </p:cNvSpPr>
          <p:nvPr/>
        </p:nvSpPr>
        <p:spPr bwMode="auto">
          <a:xfrm>
            <a:off x="745942" y="3137131"/>
            <a:ext cx="8215178" cy="369332"/>
          </a:xfrm>
          <a:prstGeom prst="rect">
            <a:avLst/>
          </a:prstGeom>
          <a:noFill/>
          <a:ln w="9525">
            <a:noFill/>
            <a:miter lim="800000"/>
            <a:headEnd/>
            <a:tailEnd/>
          </a:ln>
        </p:spPr>
        <p:txBody>
          <a:bodyPr wrap="square">
            <a:spAutoFit/>
          </a:bodyPr>
          <a:lstStyle/>
          <a:p>
            <a:r>
              <a:rPr lang="en-US" altLang="zh-CN" dirty="0"/>
              <a:t>3)  Tidal deformability from GW170817:</a:t>
            </a:r>
          </a:p>
        </p:txBody>
      </p:sp>
      <p:pic>
        <p:nvPicPr>
          <p:cNvPr id="19" name="图片 18">
            <a:extLst>
              <a:ext uri="{FF2B5EF4-FFF2-40B4-BE49-F238E27FC236}">
                <a16:creationId xmlns:a16="http://schemas.microsoft.com/office/drawing/2014/main" id="{2B83538D-2FCC-4763-81D4-253B096641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042" y="3533532"/>
            <a:ext cx="6357404" cy="2397719"/>
          </a:xfrm>
          <a:prstGeom prst="rect">
            <a:avLst/>
          </a:prstGeom>
        </p:spPr>
      </p:pic>
      <p:sp>
        <p:nvSpPr>
          <p:cNvPr id="4" name="矩形 3">
            <a:extLst>
              <a:ext uri="{FF2B5EF4-FFF2-40B4-BE49-F238E27FC236}">
                <a16:creationId xmlns:a16="http://schemas.microsoft.com/office/drawing/2014/main" id="{A57372F0-DF2A-4E54-ADB8-404134EB7D24}"/>
              </a:ext>
            </a:extLst>
          </p:cNvPr>
          <p:cNvSpPr/>
          <p:nvPr/>
        </p:nvSpPr>
        <p:spPr>
          <a:xfrm>
            <a:off x="2018392" y="5899443"/>
            <a:ext cx="4508478" cy="400110"/>
          </a:xfrm>
          <a:prstGeom prst="rect">
            <a:avLst/>
          </a:prstGeom>
        </p:spPr>
        <p:txBody>
          <a:bodyPr wrap="none">
            <a:spAutoFit/>
          </a:bodyPr>
          <a:lstStyle/>
          <a:p>
            <a:r>
              <a:rPr lang="en-US" altLang="zh-CN" dirty="0"/>
              <a:t> </a:t>
            </a:r>
            <a:r>
              <a:rPr lang="en-US" altLang="zh-CN" sz="2000" dirty="0"/>
              <a:t>[</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BP Abbott, and et al., PRX 9, 011001 (2019)</a:t>
            </a:r>
            <a:r>
              <a:rPr lang="en-US" altLang="zh-CN" dirty="0"/>
              <a:t>]</a:t>
            </a:r>
            <a:endParaRPr lang="zh-CN" altLang="en-US" dirty="0"/>
          </a:p>
        </p:txBody>
      </p:sp>
      <mc:AlternateContent xmlns:mc="http://schemas.openxmlformats.org/markup-compatibility/2006" xmlns:a14="http://schemas.microsoft.com/office/drawing/2010/main">
        <mc:Choice Requires="a14">
          <p:sp>
            <p:nvSpPr>
              <p:cNvPr id="21" name="矩形 8">
                <a:extLst>
                  <a:ext uri="{FF2B5EF4-FFF2-40B4-BE49-F238E27FC236}">
                    <a16:creationId xmlns:a16="http://schemas.microsoft.com/office/drawing/2014/main" id="{178E626F-7BC1-44E2-B24B-C3BDD6FD259D}"/>
                  </a:ext>
                </a:extLst>
              </p:cNvPr>
              <p:cNvSpPr>
                <a:spLocks noChangeArrowheads="1"/>
              </p:cNvSpPr>
              <p:nvPr/>
            </p:nvSpPr>
            <p:spPr bwMode="auto">
              <a:xfrm>
                <a:off x="8200174" y="1369975"/>
                <a:ext cx="3193189" cy="867930"/>
              </a:xfrm>
              <a:prstGeom prst="rect">
                <a:avLst/>
              </a:prstGeom>
              <a:noFill/>
              <a:ln w="9525">
                <a:noFill/>
                <a:miter lim="800000"/>
                <a:headEnd/>
                <a:tailEnd/>
              </a:ln>
            </p:spPr>
            <p:txBody>
              <a:bodyPr wrap="square">
                <a:spAutoFit/>
              </a:bodyPr>
              <a:lstStyle/>
              <a:p>
                <a:pPr>
                  <a:lnSpc>
                    <a:spcPct val="150000"/>
                  </a:lnSpc>
                </a:pPr>
                <a:r>
                  <a:rPr lang="en-US" altLang="zh-CN" dirty="0"/>
                  <a:t>4)  Sound velocity: </a:t>
                </a:r>
              </a:p>
              <a:p>
                <a:pPr>
                  <a:lnSpc>
                    <a:spcPct val="130000"/>
                  </a:lnSpc>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             0</m:t>
                      </m:r>
                      <m:r>
                        <a:rPr lang="en-US" altLang="zh-CN" b="0" i="1" smtClean="0">
                          <a:latin typeface="Cambria Math" panose="02040503050406030204" pitchFamily="18" charset="0"/>
                          <a:ea typeface="Cambria Math" panose="02040503050406030204" pitchFamily="18" charset="0"/>
                        </a:rPr>
                        <m:t>&lt;</m:t>
                      </m:r>
                      <m:r>
                        <a:rPr lang="zh-CN" altLang="en-US" b="0" i="1" smtClean="0">
                          <a:latin typeface="Cambria Math" panose="02040503050406030204" pitchFamily="18" charset="0"/>
                          <a:ea typeface="Cambria Math" panose="02040503050406030204" pitchFamily="18" charset="0"/>
                        </a:rPr>
                        <m:t>𝜐</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𝑐</m:t>
                      </m:r>
                      <m:r>
                        <a:rPr lang="en-US" altLang="zh-CN" b="0" i="1" smtClean="0">
                          <a:latin typeface="Cambria Math" panose="02040503050406030204" pitchFamily="18" charset="0"/>
                          <a:ea typeface="Cambria Math" panose="02040503050406030204" pitchFamily="18" charset="0"/>
                        </a:rPr>
                        <m:t>&lt;1</m:t>
                      </m:r>
                    </m:oMath>
                  </m:oMathPara>
                </a14:m>
                <a:endParaRPr lang="en-US" altLang="zh-CN" dirty="0"/>
              </a:p>
            </p:txBody>
          </p:sp>
        </mc:Choice>
        <mc:Fallback xmlns="">
          <p:sp>
            <p:nvSpPr>
              <p:cNvPr id="21" name="矩形 8">
                <a:extLst>
                  <a:ext uri="{FF2B5EF4-FFF2-40B4-BE49-F238E27FC236}">
                    <a16:creationId xmlns:a16="http://schemas.microsoft.com/office/drawing/2014/main" id="{178E626F-7BC1-44E2-B24B-C3BDD6FD259D}"/>
                  </a:ext>
                </a:extLst>
              </p:cNvPr>
              <p:cNvSpPr>
                <a:spLocks noRot="1" noChangeAspect="1" noMove="1" noResize="1" noEditPoints="1" noAdjustHandles="1" noChangeArrowheads="1" noChangeShapeType="1" noTextEdit="1"/>
              </p:cNvSpPr>
              <p:nvPr/>
            </p:nvSpPr>
            <p:spPr bwMode="auto">
              <a:xfrm>
                <a:off x="8200174" y="1369975"/>
                <a:ext cx="3193189" cy="867930"/>
              </a:xfrm>
              <a:prstGeom prst="rect">
                <a:avLst/>
              </a:prstGeom>
              <a:blipFill>
                <a:blip r:embed="rId6"/>
                <a:stretch>
                  <a:fillRect l="-1527" b="-1408"/>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8">
                <a:extLst>
                  <a:ext uri="{FF2B5EF4-FFF2-40B4-BE49-F238E27FC236}">
                    <a16:creationId xmlns:a16="http://schemas.microsoft.com/office/drawing/2014/main" id="{4B431D80-D419-407C-A173-B50679647A4C}"/>
                  </a:ext>
                </a:extLst>
              </p:cNvPr>
              <p:cNvSpPr>
                <a:spLocks noChangeArrowheads="1"/>
              </p:cNvSpPr>
              <p:nvPr/>
            </p:nvSpPr>
            <p:spPr bwMode="auto">
              <a:xfrm>
                <a:off x="8200174" y="2307805"/>
                <a:ext cx="3424147" cy="830484"/>
              </a:xfrm>
              <a:prstGeom prst="rect">
                <a:avLst/>
              </a:prstGeom>
              <a:noFill/>
              <a:ln w="9525">
                <a:noFill/>
                <a:miter lim="800000"/>
                <a:headEnd/>
                <a:tailEnd/>
              </a:ln>
            </p:spPr>
            <p:txBody>
              <a:bodyPr wrap="square">
                <a:spAutoFit/>
              </a:bodyPr>
              <a:lstStyle/>
              <a:p>
                <a:pPr>
                  <a:lnSpc>
                    <a:spcPct val="150000"/>
                  </a:lnSpc>
                </a:pPr>
                <a:r>
                  <a:rPr lang="en-US" altLang="zh-CN" dirty="0"/>
                  <a:t>5)  Stability of the hybrid star: </a:t>
                </a:r>
              </a:p>
              <a:p>
                <a:pPr>
                  <a:lnSpc>
                    <a:spcPct val="130000"/>
                  </a:lnSpc>
                </a:pPr>
                <a14:m>
                  <m:oMath xmlns:m="http://schemas.openxmlformats.org/officeDocument/2006/math">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𝜇</m:t>
                        </m:r>
                      </m:e>
                      <m:sub>
                        <m:r>
                          <a:rPr lang="en-US" altLang="zh-CN" b="0" i="1" smtClean="0">
                            <a:latin typeface="Cambria Math" panose="02040503050406030204" pitchFamily="18" charset="0"/>
                          </a:rPr>
                          <m:t>𝐶</m:t>
                        </m:r>
                      </m:sub>
                    </m:sSub>
                    <m:r>
                      <a:rPr lang="en-US" altLang="zh-CN" b="0" i="1" smtClean="0">
                        <a:latin typeface="Cambria Math" panose="02040503050406030204" pitchFamily="18" charset="0"/>
                      </a:rPr>
                      <m:t>&gt;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b="0" i="1" smtClean="0">
                            <a:latin typeface="Cambria Math" panose="02040503050406030204" pitchFamily="18" charset="0"/>
                          </a:rPr>
                          <m:t>𝐵𝐸</m:t>
                        </m:r>
                      </m:sub>
                    </m:sSub>
                  </m:oMath>
                </a14:m>
                <a:r>
                  <a:rPr lang="en-US" altLang="zh-CN" dirty="0"/>
                  <a:t>,</a:t>
                </a:r>
              </a:p>
            </p:txBody>
          </p:sp>
        </mc:Choice>
        <mc:Fallback xmlns="">
          <p:sp>
            <p:nvSpPr>
              <p:cNvPr id="22" name="矩形 8">
                <a:extLst>
                  <a:ext uri="{FF2B5EF4-FFF2-40B4-BE49-F238E27FC236}">
                    <a16:creationId xmlns:a16="http://schemas.microsoft.com/office/drawing/2014/main" id="{4B431D80-D419-407C-A173-B50679647A4C}"/>
                  </a:ext>
                </a:extLst>
              </p:cNvPr>
              <p:cNvSpPr>
                <a:spLocks noRot="1" noChangeAspect="1" noMove="1" noResize="1" noEditPoints="1" noAdjustHandles="1" noChangeArrowheads="1" noChangeShapeType="1" noTextEdit="1"/>
              </p:cNvSpPr>
              <p:nvPr/>
            </p:nvSpPr>
            <p:spPr bwMode="auto">
              <a:xfrm>
                <a:off x="8200174" y="2307805"/>
                <a:ext cx="3424147" cy="830484"/>
              </a:xfrm>
              <a:prstGeom prst="rect">
                <a:avLst/>
              </a:prstGeom>
              <a:blipFill>
                <a:blip r:embed="rId7"/>
                <a:stretch>
                  <a:fillRect l="-1423" b="-11029"/>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CDC869C0-4333-4A76-857D-6D41C8392757}"/>
                  </a:ext>
                </a:extLst>
              </p:cNvPr>
              <p:cNvSpPr/>
              <p:nvPr/>
            </p:nvSpPr>
            <p:spPr>
              <a:xfrm>
                <a:off x="8200174" y="3202690"/>
                <a:ext cx="3667244" cy="2534027"/>
              </a:xfrm>
              <a:prstGeom prst="rect">
                <a:avLst/>
              </a:prstGeom>
            </p:spPr>
            <p:txBody>
              <a:bodyPr wrap="square">
                <a:spAutoFit/>
              </a:bodyPr>
              <a:lstStyle/>
              <a:p>
                <a:pPr>
                  <a:lnSpc>
                    <a:spcPct val="150000"/>
                  </a:lnSpc>
                </a:pP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i="1">
                            <a:latin typeface="Cambria Math" panose="02040503050406030204" pitchFamily="18" charset="0"/>
                          </a:rPr>
                          <m:t>𝐶</m:t>
                        </m:r>
                      </m:sub>
                    </m:sSub>
                  </m:oMath>
                </a14:m>
                <a:r>
                  <a:rPr lang="en-US" altLang="zh-CN" dirty="0"/>
                  <a:t>: baryon chemical potential </a:t>
                </a:r>
              </a:p>
              <a:p>
                <a:pPr>
                  <a:lnSpc>
                    <a:spcPct val="150000"/>
                  </a:lnSpc>
                </a:pPr>
                <a:r>
                  <a:rPr lang="en-US" altLang="zh-CN" dirty="0"/>
                  <a:t>      in the center of the star</a:t>
                </a:r>
              </a:p>
              <a:p>
                <a:pPr>
                  <a:lnSpc>
                    <a:spcPct val="150000"/>
                  </a:lnSpc>
                </a:pP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i="1">
                            <a:latin typeface="Cambria Math" panose="02040503050406030204" pitchFamily="18" charset="0"/>
                          </a:rPr>
                          <m:t>𝐵𝐸</m:t>
                        </m:r>
                      </m:sub>
                    </m:sSub>
                  </m:oMath>
                </a14:m>
                <a:r>
                  <a:rPr lang="en-US" altLang="zh-CN" dirty="0"/>
                  <a:t>: baryon chemical potential</a:t>
                </a:r>
              </a:p>
              <a:p>
                <a:pPr>
                  <a:lnSpc>
                    <a:spcPct val="150000"/>
                  </a:lnSpc>
                </a:pPr>
                <a:r>
                  <a:rPr lang="en-US" altLang="zh-CN" dirty="0"/>
                  <a:t>       of the intersection between</a:t>
                </a:r>
              </a:p>
              <a:p>
                <a:pPr>
                  <a:lnSpc>
                    <a:spcPct val="150000"/>
                  </a:lnSpc>
                </a:pPr>
                <a:r>
                  <a:rPr lang="en-US" altLang="zh-CN" dirty="0"/>
                  <a:t>       quark binding energy and</a:t>
                </a:r>
              </a:p>
              <a:p>
                <a:pPr>
                  <a:lnSpc>
                    <a:spcPct val="150000"/>
                  </a:lnSpc>
                </a:pPr>
                <a:r>
                  <a:rPr lang="en-US" altLang="zh-CN" dirty="0"/>
                  <a:t>       hadronic binding energy</a:t>
                </a:r>
              </a:p>
            </p:txBody>
          </p:sp>
        </mc:Choice>
        <mc:Fallback xmlns="">
          <p:sp>
            <p:nvSpPr>
              <p:cNvPr id="5" name="矩形 4">
                <a:extLst>
                  <a:ext uri="{FF2B5EF4-FFF2-40B4-BE49-F238E27FC236}">
                    <a16:creationId xmlns:a16="http://schemas.microsoft.com/office/drawing/2014/main" id="{CDC869C0-4333-4A76-857D-6D41C8392757}"/>
                  </a:ext>
                </a:extLst>
              </p:cNvPr>
              <p:cNvSpPr>
                <a:spLocks noRot="1" noChangeAspect="1" noMove="1" noResize="1" noEditPoints="1" noAdjustHandles="1" noChangeArrowheads="1" noChangeShapeType="1" noTextEdit="1"/>
              </p:cNvSpPr>
              <p:nvPr/>
            </p:nvSpPr>
            <p:spPr>
              <a:xfrm>
                <a:off x="8200174" y="3202690"/>
                <a:ext cx="3667244" cy="2534027"/>
              </a:xfrm>
              <a:prstGeom prst="rect">
                <a:avLst/>
              </a:prstGeom>
              <a:blipFill>
                <a:blip r:embed="rId8"/>
                <a:stretch>
                  <a:fillRect b="-2885"/>
                </a:stretch>
              </a:blipFill>
            </p:spPr>
            <p:txBody>
              <a:bodyPr/>
              <a:lstStyle/>
              <a:p>
                <a:r>
                  <a:rPr lang="zh-CN" altLang="en-US">
                    <a:noFill/>
                  </a:rPr>
                  <a:t> </a:t>
                </a:r>
              </a:p>
            </p:txBody>
          </p:sp>
        </mc:Fallback>
      </mc:AlternateContent>
      <p:sp>
        <p:nvSpPr>
          <p:cNvPr id="29" name="矩形 28">
            <a:extLst>
              <a:ext uri="{FF2B5EF4-FFF2-40B4-BE49-F238E27FC236}">
                <a16:creationId xmlns:a16="http://schemas.microsoft.com/office/drawing/2014/main" id="{73DDF270-EFA7-4DE1-B78F-1BE1FCB49631}"/>
              </a:ext>
            </a:extLst>
          </p:cNvPr>
          <p:cNvSpPr/>
          <p:nvPr/>
        </p:nvSpPr>
        <p:spPr>
          <a:xfrm>
            <a:off x="1092488" y="5677231"/>
            <a:ext cx="6477154" cy="215783"/>
          </a:xfrm>
          <a:prstGeom prst="rect">
            <a:avLst/>
          </a:prstGeom>
          <a:no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00</a:t>
            </a:r>
            <a:endParaRPr lang="zh-CN" altLang="en-US" dirty="0"/>
          </a:p>
        </p:txBody>
      </p:sp>
    </p:spTree>
    <p:extLst>
      <p:ext uri="{BB962C8B-B14F-4D97-AF65-F5344CB8AC3E}">
        <p14:creationId xmlns:p14="http://schemas.microsoft.com/office/powerpoint/2010/main" val="2960710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CDCF938-534A-48C4-89EB-78D2CDD2276A}"/>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23</a:t>
            </a:r>
            <a:endParaRPr lang="zh-CN" altLang="en-US" dirty="0">
              <a:latin typeface="+mj-lt"/>
              <a:cs typeface="Times New Roman" panose="02020603050405020304" pitchFamily="18" charset="0"/>
            </a:endParaRPr>
          </a:p>
        </p:txBody>
      </p:sp>
      <p:cxnSp>
        <p:nvCxnSpPr>
          <p:cNvPr id="54" name="直接连接符 53">
            <a:extLst>
              <a:ext uri="{FF2B5EF4-FFF2-40B4-BE49-F238E27FC236}">
                <a16:creationId xmlns:a16="http://schemas.microsoft.com/office/drawing/2014/main" id="{D67105CD-CB52-82FA-A3A8-D09FD49ED02B}"/>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8E26C407-B5CA-D4D6-61CC-F46449914FAC}"/>
              </a:ext>
            </a:extLst>
          </p:cNvPr>
          <p:cNvCxnSpPr>
            <a:cxnSpLocks/>
            <a:stCxn id="49" idx="3"/>
          </p:cNvCxnSpPr>
          <p:nvPr/>
        </p:nvCxnSpPr>
        <p:spPr>
          <a:xfrm>
            <a:off x="5723913" y="589367"/>
            <a:ext cx="6107867"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89BB9CC-A2DC-DF3E-6A67-A4FEB0371257}"/>
              </a:ext>
            </a:extLst>
          </p:cNvPr>
          <p:cNvCxnSpPr>
            <a:cxnSpLocks/>
          </p:cNvCxnSpPr>
          <p:nvPr/>
        </p:nvCxnSpPr>
        <p:spPr>
          <a:xfrm flipV="1">
            <a:off x="387453" y="589367"/>
            <a:ext cx="341167"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7685752B-6E5B-4944-AE81-413F3B0B4F57}"/>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35" name="矩形 8">
            <a:extLst>
              <a:ext uri="{FF2B5EF4-FFF2-40B4-BE49-F238E27FC236}">
                <a16:creationId xmlns:a16="http://schemas.microsoft.com/office/drawing/2014/main" id="{C999B46A-AA03-432F-AAEB-2A761A476C12}"/>
              </a:ext>
            </a:extLst>
          </p:cNvPr>
          <p:cNvSpPr>
            <a:spLocks noChangeArrowheads="1"/>
          </p:cNvSpPr>
          <p:nvPr/>
        </p:nvSpPr>
        <p:spPr bwMode="auto">
          <a:xfrm>
            <a:off x="1007165" y="949083"/>
            <a:ext cx="4716748"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zh-CN" sz="2000" dirty="0"/>
              <a:t>Hybrid stars: </a:t>
            </a:r>
          </a:p>
        </p:txBody>
      </p:sp>
      <mc:AlternateContent xmlns:mc="http://schemas.openxmlformats.org/markup-compatibility/2006" xmlns:a14="http://schemas.microsoft.com/office/drawing/2010/main">
        <mc:Choice Requires="a14">
          <p:sp>
            <p:nvSpPr>
              <p:cNvPr id="36" name="矩形 8">
                <a:extLst>
                  <a:ext uri="{FF2B5EF4-FFF2-40B4-BE49-F238E27FC236}">
                    <a16:creationId xmlns:a16="http://schemas.microsoft.com/office/drawing/2014/main" id="{17F67F4B-50ED-47A2-837A-8E64445D77FF}"/>
                  </a:ext>
                </a:extLst>
              </p:cNvPr>
              <p:cNvSpPr>
                <a:spLocks noChangeArrowheads="1"/>
              </p:cNvSpPr>
              <p:nvPr/>
            </p:nvSpPr>
            <p:spPr bwMode="auto">
              <a:xfrm>
                <a:off x="1375090" y="1616905"/>
                <a:ext cx="5161256" cy="656655"/>
              </a:xfrm>
              <a:prstGeom prst="rect">
                <a:avLst/>
              </a:prstGeom>
              <a:noFill/>
              <a:ln w="9525">
                <a:noFill/>
                <a:miter lim="800000"/>
                <a:headEnd/>
                <a:tailEnd/>
              </a:ln>
            </p:spPr>
            <p:txBody>
              <a:bodyPr wrap="square">
                <a:spAutoFit/>
              </a:bodyPr>
              <a:lstStyle/>
              <a:p>
                <a:r>
                  <a:rPr lang="en-US" altLang="zh-CN" dirty="0"/>
                  <a:t>2) Parameter space of interpolating window with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𝐵</m:t>
                        </m:r>
                      </m:e>
                      <m:sup>
                        <m:r>
                          <a:rPr lang="en-US" altLang="zh-CN" b="0" i="1" smtClean="0">
                            <a:latin typeface="Cambria Math" panose="02040503050406030204" pitchFamily="18" charset="0"/>
                          </a:rPr>
                          <m:t>1/4</m:t>
                        </m:r>
                      </m:sup>
                    </m:sSup>
                    <m:r>
                      <a:rPr lang="en-US" altLang="zh-CN" b="0" i="1" smtClean="0">
                        <a:latin typeface="Cambria Math" panose="02040503050406030204" pitchFamily="18" charset="0"/>
                      </a:rPr>
                      <m:t>=167, 170, 171 </m:t>
                    </m:r>
                    <m:r>
                      <m:rPr>
                        <m:sty m:val="p"/>
                      </m:rPr>
                      <a:rPr lang="en-US" altLang="zh-CN" b="0" i="0" smtClean="0">
                        <a:latin typeface="Cambria Math" panose="02040503050406030204" pitchFamily="18" charset="0"/>
                      </a:rPr>
                      <m:t>MeV</m:t>
                    </m:r>
                  </m:oMath>
                </a14:m>
                <a:r>
                  <a:rPr lang="en-US" altLang="zh-CN" dirty="0"/>
                  <a:t>, respectively.</a:t>
                </a:r>
              </a:p>
            </p:txBody>
          </p:sp>
        </mc:Choice>
        <mc:Fallback xmlns="">
          <p:sp>
            <p:nvSpPr>
              <p:cNvPr id="36" name="矩形 8">
                <a:extLst>
                  <a:ext uri="{FF2B5EF4-FFF2-40B4-BE49-F238E27FC236}">
                    <a16:creationId xmlns:a16="http://schemas.microsoft.com/office/drawing/2014/main" id="{17F67F4B-50ED-47A2-837A-8E64445D77FF}"/>
                  </a:ext>
                </a:extLst>
              </p:cNvPr>
              <p:cNvSpPr>
                <a:spLocks noRot="1" noChangeAspect="1" noMove="1" noResize="1" noEditPoints="1" noAdjustHandles="1" noChangeArrowheads="1" noChangeShapeType="1" noTextEdit="1"/>
              </p:cNvSpPr>
              <p:nvPr/>
            </p:nvSpPr>
            <p:spPr bwMode="auto">
              <a:xfrm>
                <a:off x="1375090" y="1616905"/>
                <a:ext cx="5161256" cy="656655"/>
              </a:xfrm>
              <a:prstGeom prst="rect">
                <a:avLst/>
              </a:prstGeom>
              <a:blipFill>
                <a:blip r:embed="rId3"/>
                <a:stretch>
                  <a:fillRect l="-1064" t="-4630" b="-13889"/>
                </a:stretch>
              </a:blipFill>
              <a:ln w="9525">
                <a:noFill/>
                <a:miter lim="800000"/>
                <a:headEnd/>
                <a:tailEnd/>
              </a:ln>
            </p:spPr>
            <p:txBody>
              <a:bodyPr/>
              <a:lstStyle/>
              <a:p>
                <a:r>
                  <a:rPr lang="zh-CN" altLang="en-US">
                    <a:noFill/>
                  </a:rPr>
                  <a:t> </a:t>
                </a:r>
              </a:p>
            </p:txBody>
          </p:sp>
        </mc:Fallback>
      </mc:AlternateContent>
      <p:pic>
        <p:nvPicPr>
          <p:cNvPr id="38" name="Picture 1" descr="C:\Users\Administrator\AppData\Roaming\Tencent\Users\1015519252\QQ\WinTemp\RichOle\VPOCV%I%(OWIFHK4I}$V(}H.png">
            <a:extLst>
              <a:ext uri="{FF2B5EF4-FFF2-40B4-BE49-F238E27FC236}">
                <a16:creationId xmlns:a16="http://schemas.microsoft.com/office/drawing/2014/main" id="{E7F660AA-2BCD-424E-9A0A-4DA85ECE94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165" y="2553333"/>
            <a:ext cx="5161256" cy="3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a:extLst>
              <a:ext uri="{FF2B5EF4-FFF2-40B4-BE49-F238E27FC236}">
                <a16:creationId xmlns:a16="http://schemas.microsoft.com/office/drawing/2014/main" id="{23C9E6EA-CB49-403D-BAB6-10755FA74B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5237" y="2541820"/>
            <a:ext cx="5122696" cy="351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 descr="C:\Users\Administrator\AppData\Roaming\Tencent\Users\1015519252\QQ\WinTemp\RichOle\7_``Y4F{P19_FLM_B445J~P.png">
            <a:extLst>
              <a:ext uri="{FF2B5EF4-FFF2-40B4-BE49-F238E27FC236}">
                <a16:creationId xmlns:a16="http://schemas.microsoft.com/office/drawing/2014/main" id="{640E99D1-EE48-40D8-B124-C83ECAADDE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235" y="2532894"/>
            <a:ext cx="5243200" cy="362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descr="C:\Users\Administrator\AppData\Roaming\Tencent\Users\1015519252\QQ\WinTemp\RichOle\@{DH4U0%H8`I(~{S[`I[0)V.png">
            <a:extLst>
              <a:ext uri="{FF2B5EF4-FFF2-40B4-BE49-F238E27FC236}">
                <a16:creationId xmlns:a16="http://schemas.microsoft.com/office/drawing/2014/main" id="{906EF45C-797F-4533-8D82-02C0DEB8EA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4711" y="1438696"/>
            <a:ext cx="3249219" cy="238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a:extLst>
              <a:ext uri="{FF2B5EF4-FFF2-40B4-BE49-F238E27FC236}">
                <a16:creationId xmlns:a16="http://schemas.microsoft.com/office/drawing/2014/main" id="{6FE747C2-9EAE-4467-8836-A1BD212645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3062" y="3803596"/>
            <a:ext cx="3232917" cy="238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矩形 8">
            <a:extLst>
              <a:ext uri="{FF2B5EF4-FFF2-40B4-BE49-F238E27FC236}">
                <a16:creationId xmlns:a16="http://schemas.microsoft.com/office/drawing/2014/main" id="{B085535F-96DB-4D65-9AE9-67D87F71AAD1}"/>
              </a:ext>
            </a:extLst>
          </p:cNvPr>
          <p:cNvSpPr>
            <a:spLocks noChangeArrowheads="1"/>
          </p:cNvSpPr>
          <p:nvPr/>
        </p:nvSpPr>
        <p:spPr bwMode="auto">
          <a:xfrm>
            <a:off x="6670524" y="1020346"/>
            <a:ext cx="5161256" cy="369332"/>
          </a:xfrm>
          <a:prstGeom prst="rect">
            <a:avLst/>
          </a:prstGeom>
          <a:noFill/>
          <a:ln w="9525">
            <a:noFill/>
            <a:miter lim="800000"/>
            <a:headEnd/>
            <a:tailEnd/>
          </a:ln>
        </p:spPr>
        <p:txBody>
          <a:bodyPr wrap="square">
            <a:spAutoFit/>
          </a:bodyPr>
          <a:lstStyle/>
          <a:p>
            <a:r>
              <a:rPr lang="en-US" altLang="zh-CN" dirty="0"/>
              <a:t>1) Parameter space of the bag constant.</a:t>
            </a:r>
          </a:p>
        </p:txBody>
      </p:sp>
      <p:sp>
        <p:nvSpPr>
          <p:cNvPr id="49" name="标题 1">
            <a:extLst>
              <a:ext uri="{FF2B5EF4-FFF2-40B4-BE49-F238E27FC236}">
                <a16:creationId xmlns:a16="http://schemas.microsoft.com/office/drawing/2014/main" id="{5067AF8B-8AC0-4BA3-9EC7-A6DABE953B64}"/>
              </a:ext>
            </a:extLst>
          </p:cNvPr>
          <p:cNvSpPr txBox="1">
            <a:spLocks/>
          </p:cNvSpPr>
          <p:nvPr/>
        </p:nvSpPr>
        <p:spPr>
          <a:xfrm>
            <a:off x="728620" y="349388"/>
            <a:ext cx="4995293"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Constraining the EOS of HSs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0" name="矩形 49">
            <a:extLst>
              <a:ext uri="{FF2B5EF4-FFF2-40B4-BE49-F238E27FC236}">
                <a16:creationId xmlns:a16="http://schemas.microsoft.com/office/drawing/2014/main" id="{DEE6FA33-CCA1-46E8-9EEB-BB190D4CA931}"/>
              </a:ext>
            </a:extLst>
          </p:cNvPr>
          <p:cNvSpPr/>
          <p:nvPr/>
        </p:nvSpPr>
        <p:spPr>
          <a:xfrm>
            <a:off x="3014254" y="964472"/>
            <a:ext cx="2197922" cy="369332"/>
          </a:xfrm>
          <a:prstGeom prst="rect">
            <a:avLst/>
          </a:prstGeom>
          <a:ln>
            <a:noFill/>
          </a:ln>
        </p:spPr>
        <p:txBody>
          <a:bodyPr wrap="squar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PhysRevD.98.083013 </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AA74973-0846-42CE-AD66-D8DDA3A1201D}"/>
              </a:ext>
            </a:extLst>
          </p:cNvPr>
          <p:cNvSpPr txBox="1">
            <a:spLocks/>
          </p:cNvSpPr>
          <p:nvPr/>
        </p:nvSpPr>
        <p:spPr>
          <a:xfrm>
            <a:off x="728622" y="349388"/>
            <a:ext cx="2534124"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Contents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0" name="直接连接符 9">
            <a:extLst>
              <a:ext uri="{FF2B5EF4-FFF2-40B4-BE49-F238E27FC236}">
                <a16:creationId xmlns:a16="http://schemas.microsoft.com/office/drawing/2014/main" id="{2DBF0A34-2C65-C73E-30A4-1C7D6F426F66}"/>
              </a:ext>
            </a:extLst>
          </p:cNvPr>
          <p:cNvCxnSpPr>
            <a:cxnSpLocks/>
          </p:cNvCxnSpPr>
          <p:nvPr/>
        </p:nvCxnSpPr>
        <p:spPr>
          <a:xfrm>
            <a:off x="2334126" y="593735"/>
            <a:ext cx="9497654"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DA3D7004-A057-8A0B-4A6D-6BEE473E7ACE}"/>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9"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24</a:t>
            </a:r>
            <a:endParaRPr lang="zh-CN" altLang="en-US" dirty="0">
              <a:latin typeface="+mj-lt"/>
              <a:cs typeface="Times New Roman" panose="02020603050405020304" pitchFamily="18" charset="0"/>
            </a:endParaRPr>
          </a:p>
        </p:txBody>
      </p:sp>
      <p:sp>
        <p:nvSpPr>
          <p:cNvPr id="18" name="圆角矩形 4">
            <a:extLst>
              <a:ext uri="{FF2B5EF4-FFF2-40B4-BE49-F238E27FC236}">
                <a16:creationId xmlns:a16="http://schemas.microsoft.com/office/drawing/2014/main" id="{44BD877C-0FCC-43FD-BEBE-1E221C8EC76A}"/>
              </a:ext>
            </a:extLst>
          </p:cNvPr>
          <p:cNvSpPr/>
          <p:nvPr/>
        </p:nvSpPr>
        <p:spPr>
          <a:xfrm>
            <a:off x="3117881" y="3790362"/>
            <a:ext cx="6715667" cy="540000"/>
          </a:xfrm>
          <a:prstGeom prst="roundRect">
            <a:avLst/>
          </a:prstGeom>
          <a:solidFill>
            <a:srgbClr val="00B0F0">
              <a:alpha val="8000"/>
            </a:srgbClr>
          </a:solidFill>
          <a:ln w="9525">
            <a:solidFill>
              <a:srgbClr val="143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96">
            <a:extLst>
              <a:ext uri="{FF2B5EF4-FFF2-40B4-BE49-F238E27FC236}">
                <a16:creationId xmlns:a16="http://schemas.microsoft.com/office/drawing/2014/main" id="{DFD59291-2E7A-48D2-8C91-F447F7809163}"/>
              </a:ext>
            </a:extLst>
          </p:cNvPr>
          <p:cNvGrpSpPr>
            <a:grpSpLocks/>
          </p:cNvGrpSpPr>
          <p:nvPr/>
        </p:nvGrpSpPr>
        <p:grpSpPr bwMode="auto">
          <a:xfrm>
            <a:off x="2452591" y="1708787"/>
            <a:ext cx="444500" cy="449262"/>
            <a:chOff x="0" y="0"/>
            <a:chExt cx="657188" cy="663945"/>
          </a:xfrm>
        </p:grpSpPr>
        <p:sp>
          <p:nvSpPr>
            <p:cNvPr id="21" name="矩形 99">
              <a:extLst>
                <a:ext uri="{FF2B5EF4-FFF2-40B4-BE49-F238E27FC236}">
                  <a16:creationId xmlns:a16="http://schemas.microsoft.com/office/drawing/2014/main" id="{B2EB67A7-A921-45B8-97BC-016B6EC0A9F8}"/>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22" name="矩形 100">
              <a:extLst>
                <a:ext uri="{FF2B5EF4-FFF2-40B4-BE49-F238E27FC236}">
                  <a16:creationId xmlns:a16="http://schemas.microsoft.com/office/drawing/2014/main" id="{643DE2E3-1FBE-4C07-858E-B4A4D16C32FD}"/>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800" b="1" dirty="0">
                  <a:solidFill>
                    <a:srgbClr val="FFFFFF"/>
                  </a:solidFill>
                  <a:latin typeface="微软雅黑" panose="020B0503020204020204" pitchFamily="34" charset="-122"/>
                  <a:ea typeface="微软雅黑" panose="020B0503020204020204" pitchFamily="34" charset="-122"/>
                </a:rPr>
                <a:t>1</a:t>
              </a:r>
            </a:p>
          </p:txBody>
        </p:sp>
      </p:grpSp>
      <p:grpSp>
        <p:nvGrpSpPr>
          <p:cNvPr id="27" name="组合 96">
            <a:extLst>
              <a:ext uri="{FF2B5EF4-FFF2-40B4-BE49-F238E27FC236}">
                <a16:creationId xmlns:a16="http://schemas.microsoft.com/office/drawing/2014/main" id="{31A29615-8E0A-41D5-A4D5-169F8FCF5669}"/>
              </a:ext>
            </a:extLst>
          </p:cNvPr>
          <p:cNvGrpSpPr>
            <a:grpSpLocks/>
          </p:cNvGrpSpPr>
          <p:nvPr/>
        </p:nvGrpSpPr>
        <p:grpSpPr bwMode="auto">
          <a:xfrm>
            <a:off x="2451069" y="2397574"/>
            <a:ext cx="444500" cy="449262"/>
            <a:chOff x="0" y="0"/>
            <a:chExt cx="657188" cy="663945"/>
          </a:xfrm>
        </p:grpSpPr>
        <p:sp>
          <p:nvSpPr>
            <p:cNvPr id="28" name="矩形 99">
              <a:extLst>
                <a:ext uri="{FF2B5EF4-FFF2-40B4-BE49-F238E27FC236}">
                  <a16:creationId xmlns:a16="http://schemas.microsoft.com/office/drawing/2014/main" id="{7AEA441D-1660-466F-994E-62349E026E30}"/>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0" name="矩形 100">
              <a:extLst>
                <a:ext uri="{FF2B5EF4-FFF2-40B4-BE49-F238E27FC236}">
                  <a16:creationId xmlns:a16="http://schemas.microsoft.com/office/drawing/2014/main" id="{28B030F6-0799-4AA0-BF0F-F8E6FB982B74}"/>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2</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grpSp>
        <p:nvGrpSpPr>
          <p:cNvPr id="31" name="组合 96">
            <a:extLst>
              <a:ext uri="{FF2B5EF4-FFF2-40B4-BE49-F238E27FC236}">
                <a16:creationId xmlns:a16="http://schemas.microsoft.com/office/drawing/2014/main" id="{B706760E-FB8A-4BC0-B960-2AD12508ED88}"/>
              </a:ext>
            </a:extLst>
          </p:cNvPr>
          <p:cNvGrpSpPr>
            <a:grpSpLocks/>
          </p:cNvGrpSpPr>
          <p:nvPr/>
        </p:nvGrpSpPr>
        <p:grpSpPr bwMode="auto">
          <a:xfrm>
            <a:off x="2451069" y="3122965"/>
            <a:ext cx="444500" cy="449262"/>
            <a:chOff x="0" y="0"/>
            <a:chExt cx="657188" cy="663945"/>
          </a:xfrm>
        </p:grpSpPr>
        <p:sp>
          <p:nvSpPr>
            <p:cNvPr id="33" name="矩形 99">
              <a:extLst>
                <a:ext uri="{FF2B5EF4-FFF2-40B4-BE49-F238E27FC236}">
                  <a16:creationId xmlns:a16="http://schemas.microsoft.com/office/drawing/2014/main" id="{B2D5EBEC-FF35-45B2-8B37-BB2E14CCBCF5}"/>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4" name="矩形 100">
              <a:extLst>
                <a:ext uri="{FF2B5EF4-FFF2-40B4-BE49-F238E27FC236}">
                  <a16:creationId xmlns:a16="http://schemas.microsoft.com/office/drawing/2014/main" id="{B9748A7B-F587-4DC5-ADCD-828D6DCC92F9}"/>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3</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grpSp>
        <p:nvGrpSpPr>
          <p:cNvPr id="35" name="组合 96">
            <a:extLst>
              <a:ext uri="{FF2B5EF4-FFF2-40B4-BE49-F238E27FC236}">
                <a16:creationId xmlns:a16="http://schemas.microsoft.com/office/drawing/2014/main" id="{51900F0F-A561-4F74-B09C-3B2E9F280403}"/>
              </a:ext>
            </a:extLst>
          </p:cNvPr>
          <p:cNvGrpSpPr>
            <a:grpSpLocks/>
          </p:cNvGrpSpPr>
          <p:nvPr/>
        </p:nvGrpSpPr>
        <p:grpSpPr bwMode="auto">
          <a:xfrm>
            <a:off x="2451069" y="3784036"/>
            <a:ext cx="444500" cy="449262"/>
            <a:chOff x="0" y="0"/>
            <a:chExt cx="657188" cy="663945"/>
          </a:xfrm>
        </p:grpSpPr>
        <p:sp>
          <p:nvSpPr>
            <p:cNvPr id="36" name="矩形 99">
              <a:extLst>
                <a:ext uri="{FF2B5EF4-FFF2-40B4-BE49-F238E27FC236}">
                  <a16:creationId xmlns:a16="http://schemas.microsoft.com/office/drawing/2014/main" id="{379702D4-1317-4371-961B-2E5439E239AC}"/>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7" name="矩形 100">
              <a:extLst>
                <a:ext uri="{FF2B5EF4-FFF2-40B4-BE49-F238E27FC236}">
                  <a16:creationId xmlns:a16="http://schemas.microsoft.com/office/drawing/2014/main" id="{3D026D10-AE13-4FE6-ABD2-0143B83C2008}"/>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4</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sp>
        <p:nvSpPr>
          <p:cNvPr id="38" name="内容占位符 2">
            <a:extLst>
              <a:ext uri="{FF2B5EF4-FFF2-40B4-BE49-F238E27FC236}">
                <a16:creationId xmlns:a16="http://schemas.microsoft.com/office/drawing/2014/main" id="{9D76A21F-B741-4C2C-9DB9-636EDFCF9B8F}"/>
              </a:ext>
            </a:extLst>
          </p:cNvPr>
          <p:cNvSpPr txBox="1">
            <a:spLocks/>
          </p:cNvSpPr>
          <p:nvPr/>
        </p:nvSpPr>
        <p:spPr bwMode="auto">
          <a:xfrm>
            <a:off x="2125901" y="1591705"/>
            <a:ext cx="8096025" cy="40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96000" indent="-396000" algn="l" rtl="0" eaLnBrk="1" fontAlgn="base" hangingPunct="1">
              <a:spcBef>
                <a:spcPts val="1800"/>
              </a:spcBef>
              <a:spcAft>
                <a:spcPct val="0"/>
              </a:spcAft>
              <a:buClr>
                <a:srgbClr val="14339D"/>
              </a:buClr>
              <a:buSzPct val="100000"/>
              <a:buFont typeface="Wingdings" panose="05000000000000000000" pitchFamily="2" charset="2"/>
              <a:buChar char="l"/>
              <a:defRPr sz="2600" kern="1200">
                <a:solidFill>
                  <a:schemeClr val="tx1"/>
                </a:solidFill>
                <a:latin typeface="+mn-lt"/>
                <a:ea typeface="+mn-ea"/>
                <a:cs typeface="+mn-cs"/>
              </a:defRPr>
            </a:lvl1pPr>
            <a:lvl2pPr marL="0" lvl="1" indent="360000" algn="l" rtl="0" eaLnBrk="1" fontAlgn="base" hangingPunct="1">
              <a:spcBef>
                <a:spcPts val="600"/>
              </a:spcBef>
              <a:spcAft>
                <a:spcPct val="0"/>
              </a:spcAft>
              <a:buClr>
                <a:srgbClr val="14339D"/>
              </a:buClr>
              <a:buSzPct val="100000"/>
              <a:buFont typeface="Wingdings" panose="05000000000000000000" pitchFamily="2" charset="2"/>
              <a:buChar char="l"/>
              <a:defRPr sz="2400" kern="1200">
                <a:solidFill>
                  <a:schemeClr val="tx1"/>
                </a:solidFill>
                <a:latin typeface="+mn-lt"/>
                <a:ea typeface="+mn-ea"/>
                <a:cs typeface="+mn-cs"/>
              </a:defRPr>
            </a:lvl2pPr>
            <a:lvl3pPr marL="0" lvl="2" indent="360000" algn="l" rtl="0" eaLnBrk="1" fontAlgn="base" hangingPunct="1">
              <a:spcBef>
                <a:spcPts val="600"/>
              </a:spcBef>
              <a:spcAft>
                <a:spcPct val="0"/>
              </a:spcAft>
              <a:buClr>
                <a:srgbClr val="14339D"/>
              </a:buClr>
              <a:buSzPct val="100000"/>
              <a:buFont typeface="Wingdings" panose="05000000000000000000" pitchFamily="2" charset="2"/>
              <a:buChar char="l"/>
              <a:defRPr sz="2000" kern="1200">
                <a:solidFill>
                  <a:schemeClr val="tx1"/>
                </a:solidFill>
                <a:latin typeface="+mn-lt"/>
                <a:ea typeface="+mn-ea"/>
                <a:cs typeface="+mn-cs"/>
              </a:defRPr>
            </a:lvl3pPr>
            <a:lvl4pPr marL="0" lvl="3" indent="360000" algn="l" rtl="0" eaLnBrk="1" fontAlgn="base" hangingPunct="1">
              <a:spcBef>
                <a:spcPts val="600"/>
              </a:spcBef>
              <a:spcAft>
                <a:spcPct val="0"/>
              </a:spcAft>
              <a:buClr>
                <a:srgbClr val="14339D"/>
              </a:buClr>
              <a:buSzPct val="100000"/>
              <a:buFont typeface="Wingdings" panose="05000000000000000000" pitchFamily="2" charset="2"/>
              <a:buChar char="l"/>
              <a:defRPr kern="1200">
                <a:solidFill>
                  <a:schemeClr val="tx1"/>
                </a:solidFill>
                <a:latin typeface="+mn-lt"/>
                <a:ea typeface="+mn-ea"/>
                <a:cs typeface="+mn-cs"/>
              </a:defRPr>
            </a:lvl4pPr>
            <a:lvl5pPr marL="0" lvl="4" indent="360000" algn="l" rtl="0" eaLnBrk="1" fontAlgn="base" hangingPunct="1">
              <a:spcBef>
                <a:spcPts val="600"/>
              </a:spcBef>
              <a:spcAft>
                <a:spcPct val="0"/>
              </a:spcAft>
              <a:buClr>
                <a:srgbClr val="14339D"/>
              </a:buClr>
              <a:buSzPct val="100000"/>
              <a:buFont typeface="Wingdings" panose="05000000000000000000" pitchFamily="2" charset="2"/>
              <a:buChar char="l"/>
              <a:defRPr sz="1600" kern="1200">
                <a:solidFill>
                  <a:schemeClr val="tx1"/>
                </a:solidFill>
                <a:latin typeface="+mn-lt"/>
                <a:ea typeface="+mn-ea"/>
                <a:cs typeface="+mn-cs"/>
              </a:defRPr>
            </a:lvl5pPr>
            <a:lvl6pPr marL="2514600" lvl="5"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6pPr>
            <a:lvl7pPr marL="2971800" lvl="6"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7pPr>
            <a:lvl8pPr marL="3429000" lvl="7"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8pPr>
            <a:lvl9pPr marL="3886200" lvl="8"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9pPr>
          </a:lstStyle>
          <a:p>
            <a:pPr marL="1008000" indent="0">
              <a:lnSpc>
                <a:spcPct val="150000"/>
              </a:lnSpc>
              <a:spcBef>
                <a:spcPts val="1200"/>
              </a:spcBef>
              <a:buFont typeface="Wingdings" panose="05000000000000000000" pitchFamily="2" charset="2"/>
              <a:buNone/>
            </a:pPr>
            <a:r>
              <a:rPr lang="en-US" altLang="zh-CN" sz="2400" dirty="0">
                <a:latin typeface="Times New Roman" panose="02020603050405020304" pitchFamily="18" charset="0"/>
                <a:ea typeface="宋体" panose="02010600030101010101" pitchFamily="2" charset="-122"/>
              </a:rPr>
              <a:t>Backgrounds</a:t>
            </a:r>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EOS of QCD based on the NJL model</a:t>
            </a:r>
            <a:endParaRPr lang="en-US" altLang="zh-CN" sz="2400" dirty="0"/>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Hybrid stars, quark stars, and </a:t>
            </a:r>
            <a:r>
              <a:rPr lang="en-US" altLang="zh-CN" sz="2400" dirty="0" err="1">
                <a:latin typeface="Times New Roman" panose="02020603050405020304" pitchFamily="18" charset="0"/>
                <a:ea typeface="宋体" panose="02010600030101010101" pitchFamily="2" charset="-122"/>
              </a:rPr>
              <a:t>astro</a:t>
            </a:r>
            <a:r>
              <a:rPr lang="en-US" altLang="zh-CN" sz="2400" dirty="0">
                <a:latin typeface="Times New Roman" panose="02020603050405020304" pitchFamily="18" charset="0"/>
                <a:ea typeface="宋体" panose="02010600030101010101" pitchFamily="2" charset="-122"/>
              </a:rPr>
              <a:t>-measurements</a:t>
            </a:r>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Summary and Outlook</a:t>
            </a:r>
          </a:p>
        </p:txBody>
      </p:sp>
    </p:spTree>
    <p:extLst>
      <p:ext uri="{BB962C8B-B14F-4D97-AF65-F5344CB8AC3E}">
        <p14:creationId xmlns:p14="http://schemas.microsoft.com/office/powerpoint/2010/main" val="2619030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686A9160-6349-4666-9A8B-606BDE92F00E}"/>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25</a:t>
            </a:r>
            <a:endParaRPr lang="zh-CN" altLang="en-US" dirty="0">
              <a:latin typeface="+mj-lt"/>
              <a:cs typeface="Times New Roman" panose="02020603050405020304" pitchFamily="18" charset="0"/>
            </a:endParaRPr>
          </a:p>
        </p:txBody>
      </p:sp>
      <p:sp>
        <p:nvSpPr>
          <p:cNvPr id="2" name="标题 1">
            <a:extLst>
              <a:ext uri="{FF2B5EF4-FFF2-40B4-BE49-F238E27FC236}">
                <a16:creationId xmlns:a16="http://schemas.microsoft.com/office/drawing/2014/main" id="{3694044F-285C-4EB3-0038-76342F76BF0E}"/>
              </a:ext>
            </a:extLst>
          </p:cNvPr>
          <p:cNvSpPr txBox="1">
            <a:spLocks/>
          </p:cNvSpPr>
          <p:nvPr/>
        </p:nvSpPr>
        <p:spPr>
          <a:xfrm>
            <a:off x="728622" y="349388"/>
            <a:ext cx="1774784"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Summary</a:t>
            </a:r>
          </a:p>
        </p:txBody>
      </p:sp>
      <p:cxnSp>
        <p:nvCxnSpPr>
          <p:cNvPr id="4" name="直接连接符 3">
            <a:extLst>
              <a:ext uri="{FF2B5EF4-FFF2-40B4-BE49-F238E27FC236}">
                <a16:creationId xmlns:a16="http://schemas.microsoft.com/office/drawing/2014/main" id="{D4887628-749E-004E-2FAB-44103F8110F7}"/>
              </a:ext>
            </a:extLst>
          </p:cNvPr>
          <p:cNvCxnSpPr>
            <a:cxnSpLocks/>
            <a:stCxn id="2" idx="3"/>
          </p:cNvCxnSpPr>
          <p:nvPr/>
        </p:nvCxnSpPr>
        <p:spPr>
          <a:xfrm>
            <a:off x="2503406" y="589367"/>
            <a:ext cx="9328374"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B5A077E4-9149-B09F-34D4-40FCDCA882AE}"/>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CBFFF8C-0604-E81C-37A0-E7E8A7EE1E8E}"/>
              </a:ext>
            </a:extLst>
          </p:cNvPr>
          <p:cNvCxnSpPr>
            <a:cxnSpLocks/>
            <a:endCxn id="2" idx="1"/>
          </p:cNvCxnSpPr>
          <p:nvPr/>
        </p:nvCxnSpPr>
        <p:spPr>
          <a:xfrm flipV="1">
            <a:off x="387453" y="589367"/>
            <a:ext cx="341169"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96504BF7-B382-49E5-AD14-1C92E59394E0}"/>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38" name="圆角矩形 6">
            <a:extLst>
              <a:ext uri="{FF2B5EF4-FFF2-40B4-BE49-F238E27FC236}">
                <a16:creationId xmlns:a16="http://schemas.microsoft.com/office/drawing/2014/main" id="{A22795B8-63E4-4C22-A8AC-A633C7921F4C}"/>
              </a:ext>
            </a:extLst>
          </p:cNvPr>
          <p:cNvSpPr/>
          <p:nvPr/>
        </p:nvSpPr>
        <p:spPr>
          <a:xfrm>
            <a:off x="1616014" y="901372"/>
            <a:ext cx="9025789" cy="867623"/>
          </a:xfrm>
          <a:prstGeom prst="roundRect">
            <a:avLst/>
          </a:prstGeom>
          <a:solidFill>
            <a:srgbClr val="00B0F0">
              <a:alpha val="8000"/>
            </a:srgbClr>
          </a:solidFill>
          <a:ln w="12700">
            <a:solidFill>
              <a:srgbClr val="143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Study of hybrid stars and quark stars with the NJL model</a:t>
            </a: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AD37C69B-766E-442E-A9C6-02E0AD2FBA4E}"/>
                  </a:ext>
                </a:extLst>
              </p:cNvPr>
              <p:cNvSpPr txBox="1"/>
              <p:nvPr/>
            </p:nvSpPr>
            <p:spPr>
              <a:xfrm>
                <a:off x="701164" y="1905392"/>
                <a:ext cx="10679527" cy="4839723"/>
              </a:xfrm>
              <a:prstGeom prst="rect">
                <a:avLst/>
              </a:prstGeom>
              <a:noFill/>
            </p:spPr>
            <p:txBody>
              <a:bodyPr wrap="square" rtlCol="0">
                <a:spAutoFit/>
              </a:bodyPr>
              <a:lstStyle/>
              <a:p>
                <a:pPr marL="285750" indent="-285750" algn="just">
                  <a:lnSpc>
                    <a:spcPct val="114000"/>
                  </a:lnSpc>
                  <a:spcBef>
                    <a:spcPts val="1200"/>
                  </a:spcBef>
                  <a:buClr>
                    <a:srgbClr val="143997"/>
                  </a:buClr>
                  <a:buSzPct val="74000"/>
                  <a:buFont typeface="Wingdings" panose="05000000000000000000" pitchFamily="2" charset="2"/>
                  <a:buChar char="l"/>
                </a:pPr>
                <a:r>
                  <a:rPr lang="en-US" altLang="zh-CN" dirty="0"/>
                  <a:t>The EOS of quark matter with </a:t>
                </a:r>
                <a:r>
                  <a:rPr lang="en-US" altLang="zh-CN" b="1" dirty="0"/>
                  <a:t>proper-time regularized </a:t>
                </a:r>
                <a:r>
                  <a:rPr lang="en-US" altLang="zh-CN" dirty="0"/>
                  <a:t>NJL model can lead to the </a:t>
                </a:r>
                <a:r>
                  <a:rPr lang="en-US" altLang="zh-CN" b="1" dirty="0"/>
                  <a:t>crossover</a:t>
                </a:r>
                <a:r>
                  <a:rPr lang="en-US" altLang="zh-CN" dirty="0"/>
                  <a:t> at </a:t>
                </a:r>
                <a14:m>
                  <m:oMath xmlns:m="http://schemas.openxmlformats.org/officeDocument/2006/math">
                    <m:r>
                      <a:rPr lang="en-US" altLang="zh-CN" i="1" dirty="0" smtClean="0">
                        <a:latin typeface="Cambria Math" panose="02040503050406030204" pitchFamily="18" charset="0"/>
                      </a:rPr>
                      <m:t>𝑇</m:t>
                    </m:r>
                    <m:r>
                      <a:rPr lang="en-US" altLang="zh-CN" i="1" dirty="0" smtClean="0">
                        <a:latin typeface="Cambria Math" panose="02040503050406030204" pitchFamily="18" charset="0"/>
                      </a:rPr>
                      <m:t>=0</m:t>
                    </m:r>
                  </m:oMath>
                </a14:m>
                <a:r>
                  <a:rPr lang="en-US" altLang="zh-CN" dirty="0"/>
                  <a:t>, and the hybrid EOSs we construct with it and the </a:t>
                </a:r>
                <a:r>
                  <a:rPr lang="en-US" altLang="zh-CN" b="1" dirty="0"/>
                  <a:t>three-window modeling </a:t>
                </a:r>
                <a:r>
                  <a:rPr lang="en-US" altLang="zh-CN" dirty="0"/>
                  <a:t>approach are consistent the recent </a:t>
                </a:r>
                <a:r>
                  <a:rPr lang="en-US" altLang="zh-CN" dirty="0" err="1"/>
                  <a:t>astro</a:t>
                </a:r>
                <a:r>
                  <a:rPr lang="en-US" altLang="zh-CN" dirty="0"/>
                  <a:t>-observations of neutron stars.</a:t>
                </a:r>
              </a:p>
              <a:p>
                <a:pPr marL="285750" indent="-285750" algn="just">
                  <a:lnSpc>
                    <a:spcPct val="114000"/>
                  </a:lnSpc>
                  <a:spcBef>
                    <a:spcPts val="1200"/>
                  </a:spcBef>
                  <a:buClr>
                    <a:srgbClr val="143997"/>
                  </a:buClr>
                  <a:buSzPct val="74000"/>
                  <a:buFont typeface="Wingdings" panose="05000000000000000000" pitchFamily="2" charset="2"/>
                  <a:buChar char="l"/>
                </a:pPr>
                <a:r>
                  <a:rPr lang="en-US" altLang="zh-CN" dirty="0"/>
                  <a:t>The two modified NJL model with a) the </a:t>
                </a:r>
                <a:r>
                  <a:rPr lang="en-US" altLang="zh-CN" b="1" dirty="0" err="1"/>
                  <a:t>Fierz</a:t>
                </a:r>
                <a:r>
                  <a:rPr lang="en-US" altLang="zh-CN" b="1" dirty="0"/>
                  <a:t> transformation </a:t>
                </a:r>
                <a:r>
                  <a:rPr lang="en-US" altLang="zh-CN" dirty="0"/>
                  <a:t>and b) the modification  </a:t>
                </a:r>
                <a14:m>
                  <m:oMath xmlns:m="http://schemas.openxmlformats.org/officeDocument/2006/math">
                    <m:r>
                      <a:rPr lang="en-US" altLang="zh-CN" b="1" i="1" smtClean="0">
                        <a:latin typeface="Cambria Math" panose="02040503050406030204" pitchFamily="18" charset="0"/>
                      </a:rPr>
                      <m:t>𝑮</m:t>
                    </m:r>
                    <m:r>
                      <a:rPr lang="en-US" altLang="zh-CN" b="1" i="1" smtClean="0">
                        <a:latin typeface="Cambria Math" panose="02040503050406030204" pitchFamily="18" charset="0"/>
                        <a:ea typeface="Cambria Math" panose="02040503050406030204" pitchFamily="18" charset="0"/>
                      </a:rPr>
                      <m:t>→</m:t>
                    </m:r>
                    <m:sSub>
                      <m:sSubPr>
                        <m:ctrlPr>
                          <a:rPr lang="en-US" altLang="zh-CN" b="1" i="1" smtClean="0">
                            <a:latin typeface="Cambria Math" panose="02040503050406030204" pitchFamily="18" charset="0"/>
                            <a:ea typeface="Cambria Math" panose="02040503050406030204" pitchFamily="18" charset="0"/>
                          </a:rPr>
                        </m:ctrlPr>
                      </m:sSubPr>
                      <m:e>
                        <m:r>
                          <a:rPr lang="en-US" altLang="zh-CN" b="1" i="1" smtClean="0">
                            <a:latin typeface="Cambria Math" panose="02040503050406030204" pitchFamily="18" charset="0"/>
                            <a:ea typeface="Cambria Math" panose="02040503050406030204" pitchFamily="18" charset="0"/>
                          </a:rPr>
                          <m:t>𝑮</m:t>
                        </m:r>
                      </m:e>
                      <m:sub>
                        <m:r>
                          <a:rPr lang="en-US" altLang="zh-CN" b="1" i="1" smtClean="0">
                            <a:latin typeface="Cambria Math" panose="02040503050406030204" pitchFamily="18" charset="0"/>
                            <a:ea typeface="Cambria Math" panose="02040503050406030204" pitchFamily="18" charset="0"/>
                          </a:rPr>
                          <m:t>𝟏</m:t>
                        </m:r>
                      </m:sub>
                    </m:sSub>
                    <m:r>
                      <a:rPr lang="en-US" altLang="zh-CN" b="1" i="1" smtClean="0">
                        <a:latin typeface="Cambria Math" panose="02040503050406030204" pitchFamily="18" charset="0"/>
                        <a:ea typeface="Cambria Math" panose="02040503050406030204" pitchFamily="18" charset="0"/>
                      </a:rPr>
                      <m:t>+</m:t>
                    </m:r>
                  </m:oMath>
                </a14:m>
                <a:r>
                  <a:rPr lang="en-US" altLang="zh-CN" b="1" dirty="0"/>
                  <a:t> </a:t>
                </a:r>
                <a14:m>
                  <m:oMath xmlns:m="http://schemas.openxmlformats.org/officeDocument/2006/math">
                    <m:sSub>
                      <m:sSubPr>
                        <m:ctrlPr>
                          <a:rPr lang="en-US" altLang="zh-CN" b="1"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ea typeface="Cambria Math" panose="02040503050406030204" pitchFamily="18" charset="0"/>
                          </a:rPr>
                          <m:t>𝑮</m:t>
                        </m:r>
                      </m:e>
                      <m:sub>
                        <m:r>
                          <a:rPr lang="en-US" altLang="zh-CN" b="1" i="1" smtClean="0">
                            <a:latin typeface="Cambria Math" panose="02040503050406030204" pitchFamily="18" charset="0"/>
                            <a:ea typeface="Cambria Math" panose="02040503050406030204" pitchFamily="18" charset="0"/>
                          </a:rPr>
                          <m:t>𝟐</m:t>
                        </m:r>
                      </m:sub>
                    </m:sSub>
                    <m:r>
                      <a:rPr lang="en-US" altLang="zh-CN" b="1" i="1" smtClean="0">
                        <a:latin typeface="Cambria Math" panose="02040503050406030204" pitchFamily="18" charset="0"/>
                        <a:ea typeface="Cambria Math" panose="02040503050406030204" pitchFamily="18" charset="0"/>
                      </a:rPr>
                      <m:t>&lt;</m:t>
                    </m:r>
                    <m:bar>
                      <m:barPr>
                        <m:pos m:val="top"/>
                        <m:ctrlPr>
                          <a:rPr lang="en-US" altLang="zh-CN" b="1" i="1">
                            <a:latin typeface="Cambria Math" panose="02040503050406030204" pitchFamily="18" charset="0"/>
                            <a:ea typeface="Cambria Math" panose="02040503050406030204" pitchFamily="18" charset="0"/>
                          </a:rPr>
                        </m:ctrlPr>
                      </m:barPr>
                      <m:e>
                        <m:r>
                          <a:rPr lang="zh-CN" altLang="en-US" b="1" i="1">
                            <a:latin typeface="Cambria Math" panose="02040503050406030204" pitchFamily="18" charset="0"/>
                            <a:ea typeface="Cambria Math" panose="02040503050406030204" pitchFamily="18" charset="0"/>
                          </a:rPr>
                          <m:t>𝝍</m:t>
                        </m:r>
                      </m:e>
                    </m:bar>
                    <m:r>
                      <a:rPr lang="zh-CN" altLang="en-US" b="1" i="1">
                        <a:latin typeface="Cambria Math" panose="02040503050406030204" pitchFamily="18" charset="0"/>
                        <a:ea typeface="Cambria Math" panose="02040503050406030204" pitchFamily="18" charset="0"/>
                      </a:rPr>
                      <m:t>𝝍</m:t>
                    </m:r>
                    <m:r>
                      <a:rPr lang="en-US" altLang="zh-CN" b="1" i="1" smtClean="0">
                        <a:latin typeface="Cambria Math" panose="02040503050406030204" pitchFamily="18" charset="0"/>
                        <a:ea typeface="Cambria Math" panose="02040503050406030204" pitchFamily="18" charset="0"/>
                      </a:rPr>
                      <m:t>&gt; </m:t>
                    </m:r>
                  </m:oMath>
                </a14:m>
                <a:r>
                  <a:rPr lang="en-US" altLang="zh-CN" dirty="0"/>
                  <a:t> both support the </a:t>
                </a:r>
                <a:r>
                  <a:rPr lang="en-US" altLang="zh-CN" dirty="0" err="1"/>
                  <a:t>hyperthesis</a:t>
                </a:r>
                <a:r>
                  <a:rPr lang="en-US" altLang="zh-CN" dirty="0"/>
                  <a:t> that the </a:t>
                </a:r>
                <a:r>
                  <a:rPr lang="en-US" altLang="zh-CN" b="1" dirty="0"/>
                  <a:t>quark stars can exist </a:t>
                </a:r>
                <a:r>
                  <a:rPr lang="en-US" altLang="zh-CN" dirty="0"/>
                  <a:t>in the universe in the light of the </a:t>
                </a:r>
                <a:r>
                  <a:rPr lang="en-US" altLang="zh-CN" dirty="0" err="1"/>
                  <a:t>astro</a:t>
                </a:r>
                <a:r>
                  <a:rPr lang="en-US" altLang="zh-CN" dirty="0"/>
                  <a:t>-observations of neutron stars at present.</a:t>
                </a:r>
              </a:p>
              <a:p>
                <a:pPr marL="285750" indent="-285750" algn="just">
                  <a:lnSpc>
                    <a:spcPct val="114000"/>
                  </a:lnSpc>
                  <a:spcBef>
                    <a:spcPts val="1200"/>
                  </a:spcBef>
                  <a:buClr>
                    <a:srgbClr val="143997"/>
                  </a:buClr>
                  <a:buSzPct val="74000"/>
                  <a:buFont typeface="Wingdings" panose="05000000000000000000" pitchFamily="2" charset="2"/>
                  <a:buChar char="l"/>
                </a:pPr>
                <a:r>
                  <a:rPr lang="en-US" altLang="zh-CN" dirty="0"/>
                  <a:t>Calculations of the </a:t>
                </a:r>
                <a:r>
                  <a:rPr lang="en-US" altLang="zh-CN" b="1" dirty="0"/>
                  <a:t>hybrid EOS are still model dependent</a:t>
                </a:r>
                <a:r>
                  <a:rPr lang="en-US" altLang="zh-CN" dirty="0"/>
                  <a:t>. We</a:t>
                </a:r>
                <a:r>
                  <a:rPr lang="en-US" altLang="zh-CN" dirty="0">
                    <a:solidFill>
                      <a:srgbClr val="C00000"/>
                    </a:solidFill>
                  </a:rPr>
                  <a:t> </a:t>
                </a:r>
                <a:r>
                  <a:rPr lang="en-US" altLang="zh-CN" dirty="0"/>
                  <a:t>constrain the hybrid EOS with five theoretical and observable constraints, and obtain the parameter space for the stable existence of hybrid stars, e.g. </a:t>
                </a:r>
                <a14:m>
                  <m:oMath xmlns:m="http://schemas.openxmlformats.org/officeDocument/2006/math">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𝑩</m:t>
                        </m:r>
                      </m:e>
                      <m:sup>
                        <m:r>
                          <a:rPr lang="en-US" altLang="zh-CN" b="1" i="1" smtClean="0">
                            <a:latin typeface="Cambria Math" panose="02040503050406030204" pitchFamily="18" charset="0"/>
                          </a:rPr>
                          <m:t>𝟏</m:t>
                        </m:r>
                        <m:r>
                          <a:rPr lang="en-US" altLang="zh-CN" b="1" i="1" smtClean="0">
                            <a:latin typeface="Cambria Math" panose="02040503050406030204" pitchFamily="18" charset="0"/>
                          </a:rPr>
                          <m:t>/</m:t>
                        </m:r>
                        <m:r>
                          <a:rPr lang="en-US" altLang="zh-CN" b="1" i="1" smtClean="0">
                            <a:latin typeface="Cambria Math" panose="02040503050406030204" pitchFamily="18" charset="0"/>
                          </a:rPr>
                          <m:t>𝟒</m:t>
                        </m:r>
                      </m:sup>
                    </m:sSup>
                  </m:oMath>
                </a14:m>
                <a:r>
                  <a:rPr lang="en-US" altLang="zh-CN" dirty="0"/>
                  <a:t> is well constrained to a range of </a:t>
                </a:r>
                <a:r>
                  <a:rPr lang="en-US" altLang="zh-CN" b="1" dirty="0"/>
                  <a:t>(166.16, 171.06) MeV</a:t>
                </a:r>
                <a:r>
                  <a:rPr lang="en-US" altLang="zh-CN" dirty="0"/>
                  <a:t>. </a:t>
                </a:r>
              </a:p>
              <a:p>
                <a:pPr marL="285750" indent="-285750" algn="just">
                  <a:lnSpc>
                    <a:spcPct val="114000"/>
                  </a:lnSpc>
                  <a:spcBef>
                    <a:spcPts val="1200"/>
                  </a:spcBef>
                  <a:buClr>
                    <a:srgbClr val="143997"/>
                  </a:buClr>
                  <a:buSzPct val="74000"/>
                  <a:buFont typeface="Wingdings" panose="05000000000000000000" pitchFamily="2" charset="2"/>
                  <a:buChar char="l"/>
                </a:pPr>
                <a:r>
                  <a:rPr lang="en-US" altLang="zh-CN" dirty="0"/>
                  <a:t>The </a:t>
                </a:r>
                <a:r>
                  <a:rPr lang="en-US" altLang="zh-CN" b="1" dirty="0"/>
                  <a:t>NL3ωρ</a:t>
                </a:r>
                <a:r>
                  <a:rPr lang="en-US" altLang="zh-CN" dirty="0"/>
                  <a:t> model to construct the pure neutron star has already been excluded by the observation of tidal deformability from GW170817, but this model is still suggested to be </a:t>
                </a:r>
                <a:r>
                  <a:rPr lang="en-US" altLang="zh-CN" b="1" dirty="0"/>
                  <a:t>effective to describe the hadronic phase in HSs</a:t>
                </a:r>
                <a:r>
                  <a:rPr lang="en-US" altLang="zh-CN" dirty="0"/>
                  <a:t>, which do not have a pure quark core but a </a:t>
                </a:r>
                <a:r>
                  <a:rPr lang="en-US" altLang="zh-CN" b="1" dirty="0"/>
                  <a:t>mixed-phase in center</a:t>
                </a:r>
                <a:r>
                  <a:rPr lang="en-US" altLang="zh-CN" dirty="0"/>
                  <a:t>.</a:t>
                </a:r>
              </a:p>
              <a:p>
                <a:pPr marL="285750" indent="-285750" algn="just">
                  <a:lnSpc>
                    <a:spcPct val="114000"/>
                  </a:lnSpc>
                  <a:spcBef>
                    <a:spcPts val="1200"/>
                  </a:spcBef>
                  <a:buClr>
                    <a:srgbClr val="143997"/>
                  </a:buClr>
                  <a:buSzPct val="74000"/>
                  <a:buFont typeface="Wingdings" panose="05000000000000000000" pitchFamily="2" charset="2"/>
                  <a:buChar char="l"/>
                </a:pPr>
                <a:endParaRPr lang="zh-CN" altLang="en-US" dirty="0"/>
              </a:p>
            </p:txBody>
          </p:sp>
        </mc:Choice>
        <mc:Fallback xmlns="">
          <p:sp>
            <p:nvSpPr>
              <p:cNvPr id="45" name="文本框 44">
                <a:extLst>
                  <a:ext uri="{FF2B5EF4-FFF2-40B4-BE49-F238E27FC236}">
                    <a16:creationId xmlns:a16="http://schemas.microsoft.com/office/drawing/2014/main" id="{AD37C69B-766E-442E-A9C6-02E0AD2FBA4E}"/>
                  </a:ext>
                </a:extLst>
              </p:cNvPr>
              <p:cNvSpPr txBox="1">
                <a:spLocks noRot="1" noChangeAspect="1" noMove="1" noResize="1" noEditPoints="1" noAdjustHandles="1" noChangeArrowheads="1" noChangeShapeType="1" noTextEdit="1"/>
              </p:cNvSpPr>
              <p:nvPr/>
            </p:nvSpPr>
            <p:spPr>
              <a:xfrm>
                <a:off x="701164" y="1905392"/>
                <a:ext cx="10679527" cy="4839723"/>
              </a:xfrm>
              <a:prstGeom prst="rect">
                <a:avLst/>
              </a:prstGeom>
              <a:blipFill>
                <a:blip r:embed="rId3"/>
                <a:stretch>
                  <a:fillRect l="-57" t="-504" r="-5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24450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标题 1">
            <a:extLst>
              <a:ext uri="{FF2B5EF4-FFF2-40B4-BE49-F238E27FC236}">
                <a16:creationId xmlns:a16="http://schemas.microsoft.com/office/drawing/2014/main" id="{B82F9CDA-FFF5-07BD-67CE-AAD0602D9009}"/>
              </a:ext>
            </a:extLst>
          </p:cNvPr>
          <p:cNvSpPr txBox="1">
            <a:spLocks/>
          </p:cNvSpPr>
          <p:nvPr/>
        </p:nvSpPr>
        <p:spPr>
          <a:xfrm>
            <a:off x="728622" y="349388"/>
            <a:ext cx="1521597"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Outlook</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52" name="直接连接符 51">
            <a:extLst>
              <a:ext uri="{FF2B5EF4-FFF2-40B4-BE49-F238E27FC236}">
                <a16:creationId xmlns:a16="http://schemas.microsoft.com/office/drawing/2014/main" id="{FA0F8AAE-9AF2-F4D2-3EBE-644BD208BDD9}"/>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49336342-C1AB-A5DF-E25F-60219D53C7C1}"/>
              </a:ext>
            </a:extLst>
          </p:cNvPr>
          <p:cNvCxnSpPr>
            <a:cxnSpLocks/>
            <a:endCxn id="51" idx="1"/>
          </p:cNvCxnSpPr>
          <p:nvPr/>
        </p:nvCxnSpPr>
        <p:spPr>
          <a:xfrm flipV="1">
            <a:off x="387453" y="589367"/>
            <a:ext cx="341169"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1C31CAC1-18D8-0C65-F6CC-37F00D3F5936}"/>
              </a:ext>
            </a:extLst>
          </p:cNvPr>
          <p:cNvCxnSpPr>
            <a:cxnSpLocks/>
            <a:stCxn id="51" idx="3"/>
          </p:cNvCxnSpPr>
          <p:nvPr/>
        </p:nvCxnSpPr>
        <p:spPr>
          <a:xfrm>
            <a:off x="2250219" y="589367"/>
            <a:ext cx="9581561"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D79DB9B6-BB52-F38E-3861-BB17F313D55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26</a:t>
            </a:r>
            <a:endParaRPr lang="zh-CN" altLang="en-US" dirty="0">
              <a:latin typeface="+mj-lt"/>
              <a:cs typeface="Times New Roman" panose="02020603050405020304" pitchFamily="18" charset="0"/>
            </a:endParaRPr>
          </a:p>
        </p:txBody>
      </p:sp>
      <p:sp>
        <p:nvSpPr>
          <p:cNvPr id="27" name="矩形 26">
            <a:extLst>
              <a:ext uri="{FF2B5EF4-FFF2-40B4-BE49-F238E27FC236}">
                <a16:creationId xmlns:a16="http://schemas.microsoft.com/office/drawing/2014/main" id="{C7359509-A4F9-4650-AE70-C65DE01A5F90}"/>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8" name="文本框 7">
            <a:extLst>
              <a:ext uri="{FF2B5EF4-FFF2-40B4-BE49-F238E27FC236}">
                <a16:creationId xmlns:a16="http://schemas.microsoft.com/office/drawing/2014/main" id="{887D0E87-257E-4900-A362-90EA62B1AC61}"/>
              </a:ext>
            </a:extLst>
          </p:cNvPr>
          <p:cNvSpPr txBox="1"/>
          <p:nvPr/>
        </p:nvSpPr>
        <p:spPr>
          <a:xfrm>
            <a:off x="1584290" y="3331841"/>
            <a:ext cx="8819348" cy="2900089"/>
          </a:xfrm>
          <a:prstGeom prst="rect">
            <a:avLst/>
          </a:prstGeom>
          <a:noFill/>
        </p:spPr>
        <p:txBody>
          <a:bodyPr wrap="square" rtlCol="0">
            <a:spAutoFit/>
          </a:bodyPr>
          <a:lstStyle/>
          <a:p>
            <a:pPr marL="285750" indent="-285750" algn="just">
              <a:lnSpc>
                <a:spcPct val="114000"/>
              </a:lnSpc>
              <a:spcBef>
                <a:spcPts val="1200"/>
              </a:spcBef>
              <a:buClr>
                <a:srgbClr val="143997"/>
              </a:buClr>
              <a:buSzPct val="74000"/>
              <a:buFont typeface="Wingdings" panose="05000000000000000000" pitchFamily="2" charset="2"/>
              <a:buChar char="l"/>
            </a:pPr>
            <a:r>
              <a:rPr lang="en-US" altLang="zh-CN" dirty="0"/>
              <a:t>The mass measurement of </a:t>
            </a:r>
            <a:r>
              <a:rPr lang="en-US" altLang="zh-CN" b="1" dirty="0"/>
              <a:t>the compact object in GW190814</a:t>
            </a:r>
            <a:r>
              <a:rPr lang="en-US" altLang="zh-CN" dirty="0"/>
              <a:t> implies the possibility of a neutron star, providing a more strict constraint on the EOS of QCD.</a:t>
            </a:r>
          </a:p>
          <a:p>
            <a:pPr marL="285750" indent="-285750" algn="just">
              <a:lnSpc>
                <a:spcPct val="114000"/>
              </a:lnSpc>
              <a:spcBef>
                <a:spcPts val="1200"/>
              </a:spcBef>
              <a:buClr>
                <a:srgbClr val="143997"/>
              </a:buClr>
              <a:buSzPct val="74000"/>
              <a:buFont typeface="Wingdings" panose="05000000000000000000" pitchFamily="2" charset="2"/>
              <a:buChar char="l"/>
            </a:pPr>
            <a:r>
              <a:rPr lang="en-US" altLang="zh-CN" dirty="0"/>
              <a:t>There might be </a:t>
            </a:r>
            <a:r>
              <a:rPr lang="en-US" altLang="zh-CN" b="1" dirty="0"/>
              <a:t>more and more NICER results</a:t>
            </a:r>
            <a:r>
              <a:rPr lang="en-US" altLang="zh-CN" dirty="0"/>
              <a:t>, and </a:t>
            </a:r>
            <a:r>
              <a:rPr lang="en-US" altLang="zh-CN" b="1" dirty="0"/>
              <a:t>gravitational wave events of BNS mergers</a:t>
            </a:r>
            <a:r>
              <a:rPr lang="en-US" altLang="zh-CN" dirty="0"/>
              <a:t>, which would give more constraints on the radius and tidal deformability of neutron stars.</a:t>
            </a:r>
          </a:p>
          <a:p>
            <a:pPr marL="285750" indent="-285750" algn="just">
              <a:lnSpc>
                <a:spcPct val="114000"/>
              </a:lnSpc>
              <a:spcBef>
                <a:spcPts val="1200"/>
              </a:spcBef>
              <a:buClr>
                <a:srgbClr val="143997"/>
              </a:buClr>
              <a:buSzPct val="74000"/>
              <a:buFont typeface="Wingdings" panose="05000000000000000000" pitchFamily="2" charset="2"/>
              <a:buChar char="l"/>
            </a:pPr>
            <a:r>
              <a:rPr lang="en-US" altLang="zh-CN" dirty="0"/>
              <a:t>The EOS will be more theoretically accurate and include more physical meanings, if we consider the </a:t>
            </a:r>
            <a:r>
              <a:rPr lang="en-US" altLang="zh-CN" b="1" dirty="0"/>
              <a:t>color superconductivity </a:t>
            </a:r>
            <a:r>
              <a:rPr lang="en-US" altLang="zh-CN" dirty="0"/>
              <a:t>and calculate the EOS </a:t>
            </a:r>
            <a:r>
              <a:rPr lang="en-US" altLang="zh-CN" b="1" dirty="0"/>
              <a:t>beyond the MFA approach</a:t>
            </a:r>
            <a:r>
              <a:rPr lang="en-US" altLang="zh-CN" dirty="0"/>
              <a:t>. </a:t>
            </a:r>
          </a:p>
        </p:txBody>
      </p:sp>
      <p:pic>
        <p:nvPicPr>
          <p:cNvPr id="9" name="图片 8">
            <a:extLst>
              <a:ext uri="{FF2B5EF4-FFF2-40B4-BE49-F238E27FC236}">
                <a16:creationId xmlns:a16="http://schemas.microsoft.com/office/drawing/2014/main" id="{C66B9BAB-FFF0-4019-8DB5-6F7C052E011F}"/>
              </a:ext>
            </a:extLst>
          </p:cNvPr>
          <p:cNvPicPr>
            <a:picLocks noChangeAspect="1"/>
          </p:cNvPicPr>
          <p:nvPr/>
        </p:nvPicPr>
        <p:blipFill rotWithShape="1">
          <a:blip r:embed="rId3">
            <a:extLst>
              <a:ext uri="{28A0092B-C50C-407E-A947-70E740481C1C}">
                <a14:useLocalDpi xmlns:a14="http://schemas.microsoft.com/office/drawing/2010/main" val="0"/>
              </a:ext>
            </a:extLst>
          </a:blip>
          <a:srcRect t="5044" b="40180"/>
          <a:stretch/>
        </p:blipFill>
        <p:spPr>
          <a:xfrm>
            <a:off x="1421964" y="950319"/>
            <a:ext cx="9144000" cy="2322678"/>
          </a:xfrm>
          <a:prstGeom prst="rect">
            <a:avLst/>
          </a:prstGeom>
        </p:spPr>
      </p:pic>
    </p:spTree>
    <p:extLst>
      <p:ext uri="{BB962C8B-B14F-4D97-AF65-F5344CB8AC3E}">
        <p14:creationId xmlns:p14="http://schemas.microsoft.com/office/powerpoint/2010/main" val="2944083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CDCF938-534A-48C4-89EB-78D2CDD2276A}"/>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27</a:t>
            </a:r>
            <a:endParaRPr lang="zh-CN" altLang="en-US" dirty="0">
              <a:latin typeface="+mj-lt"/>
              <a:cs typeface="Times New Roman" panose="02020603050405020304" pitchFamily="18" charset="0"/>
            </a:endParaRPr>
          </a:p>
        </p:txBody>
      </p:sp>
      <p:cxnSp>
        <p:nvCxnSpPr>
          <p:cNvPr id="54" name="直接连接符 53">
            <a:extLst>
              <a:ext uri="{FF2B5EF4-FFF2-40B4-BE49-F238E27FC236}">
                <a16:creationId xmlns:a16="http://schemas.microsoft.com/office/drawing/2014/main" id="{D67105CD-CB52-82FA-A3A8-D09FD49ED02B}"/>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A7C50D1-BE32-4D87-0838-66973D5405F7}"/>
              </a:ext>
            </a:extLst>
          </p:cNvPr>
          <p:cNvCxnSpPr>
            <a:cxnSpLocks/>
          </p:cNvCxnSpPr>
          <p:nvPr/>
        </p:nvCxnSpPr>
        <p:spPr>
          <a:xfrm>
            <a:off x="387453" y="589367"/>
            <a:ext cx="11444327"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FE9D2D97-3B2C-D8FA-35C6-9E1ABBB4D097}"/>
              </a:ext>
            </a:extLst>
          </p:cNvPr>
          <p:cNvCxnSpPr>
            <a:cxnSpLocks/>
          </p:cNvCxnSpPr>
          <p:nvPr/>
        </p:nvCxnSpPr>
        <p:spPr>
          <a:xfrm flipV="1">
            <a:off x="387453" y="589367"/>
            <a:ext cx="341167"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E9E99BE4-3BFE-4A71-AFD7-3F85CD9C2DAB}"/>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pic>
        <p:nvPicPr>
          <p:cNvPr id="4100" name="Picture 4" descr="Сomics meme: &quot;THANKS FOR YOUR ATTENTION&quot; - Comics - Meme-arsenal.com">
            <a:extLst>
              <a:ext uri="{FF2B5EF4-FFF2-40B4-BE49-F238E27FC236}">
                <a16:creationId xmlns:a16="http://schemas.microsoft.com/office/drawing/2014/main" id="{D45AFE19-ED79-4614-9727-F3621B94B8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 b="4215"/>
          <a:stretch/>
        </p:blipFill>
        <p:spPr bwMode="auto">
          <a:xfrm>
            <a:off x="3745409" y="1280163"/>
            <a:ext cx="4701177" cy="459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304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F1194728-D025-47B7-A128-A5452FF57E58}"/>
              </a:ext>
            </a:extLst>
          </p:cNvPr>
          <p:cNvSpPr txBox="1">
            <a:spLocks/>
          </p:cNvSpPr>
          <p:nvPr/>
        </p:nvSpPr>
        <p:spPr bwMode="auto">
          <a:xfrm>
            <a:off x="4155816" y="2779893"/>
            <a:ext cx="3880367" cy="129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90000"/>
              </a:lnSpc>
            </a:pPr>
            <a:r>
              <a:rPr lang="en-US" altLang="zh-CN" sz="8800" b="1" dirty="0">
                <a:latin typeface="Times New Roman" panose="02020603050405020304" pitchFamily="18" charset="0"/>
                <a:ea typeface="华文楷体" panose="02010600040101010101" pitchFamily="2" charset="-122"/>
                <a:cs typeface="Times New Roman" panose="02020603050405020304" pitchFamily="18" charset="0"/>
              </a:rPr>
              <a:t>Backup</a:t>
            </a:r>
            <a:endParaRPr lang="en-US" altLang="zh-CN" sz="8000" b="1"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2" name="直接连接符 1">
            <a:extLst>
              <a:ext uri="{FF2B5EF4-FFF2-40B4-BE49-F238E27FC236}">
                <a16:creationId xmlns:a16="http://schemas.microsoft.com/office/drawing/2014/main" id="{B5BA312D-8885-B576-575C-2028C14B18A1}"/>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2CFA6F67-8E8B-1CAC-2DB5-67EC02E7D671}"/>
              </a:ext>
            </a:extLst>
          </p:cNvPr>
          <p:cNvCxnSpPr>
            <a:cxnSpLocks/>
          </p:cNvCxnSpPr>
          <p:nvPr/>
        </p:nvCxnSpPr>
        <p:spPr>
          <a:xfrm flipV="1">
            <a:off x="387453" y="589367"/>
            <a:ext cx="341168"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05D7D6F3-E1BB-207F-FA00-5B9B2F2116DB}"/>
              </a:ext>
            </a:extLst>
          </p:cNvPr>
          <p:cNvCxnSpPr>
            <a:cxnSpLocks/>
          </p:cNvCxnSpPr>
          <p:nvPr/>
        </p:nvCxnSpPr>
        <p:spPr>
          <a:xfrm>
            <a:off x="728621" y="589367"/>
            <a:ext cx="11103159"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65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2</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349388"/>
            <a:ext cx="2284743"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Backgrounds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3013364" y="589367"/>
            <a:ext cx="8818416"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a:endCxn id="11" idx="1"/>
          </p:cNvCxnSpPr>
          <p:nvPr/>
        </p:nvCxnSpPr>
        <p:spPr>
          <a:xfrm flipV="1">
            <a:off x="387453" y="589367"/>
            <a:ext cx="341168"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pic>
        <p:nvPicPr>
          <p:cNvPr id="28" name="图片 3">
            <a:extLst>
              <a:ext uri="{FF2B5EF4-FFF2-40B4-BE49-F238E27FC236}">
                <a16:creationId xmlns:a16="http://schemas.microsoft.com/office/drawing/2014/main" id="{5B962C74-9BFB-47E7-AE48-C988A610F0B8}"/>
              </a:ext>
            </a:extLst>
          </p:cNvPr>
          <p:cNvPicPr>
            <a:picLocks noChangeAspect="1"/>
          </p:cNvPicPr>
          <p:nvPr/>
        </p:nvPicPr>
        <p:blipFill>
          <a:blip r:embed="rId3" cstate="print"/>
          <a:srcRect/>
          <a:stretch>
            <a:fillRect/>
          </a:stretch>
        </p:blipFill>
        <p:spPr bwMode="auto">
          <a:xfrm>
            <a:off x="1235511" y="3215137"/>
            <a:ext cx="1255712" cy="1255713"/>
          </a:xfrm>
          <a:prstGeom prst="rect">
            <a:avLst/>
          </a:prstGeom>
          <a:noFill/>
          <a:ln w="9525">
            <a:noFill/>
            <a:miter lim="800000"/>
            <a:headEnd/>
            <a:tailEnd/>
          </a:ln>
        </p:spPr>
      </p:pic>
      <p:pic>
        <p:nvPicPr>
          <p:cNvPr id="31" name="图片 6">
            <a:extLst>
              <a:ext uri="{FF2B5EF4-FFF2-40B4-BE49-F238E27FC236}">
                <a16:creationId xmlns:a16="http://schemas.microsoft.com/office/drawing/2014/main" id="{8D48D4F1-AF8A-43F5-9799-D60D0DB2A00B}"/>
              </a:ext>
            </a:extLst>
          </p:cNvPr>
          <p:cNvPicPr>
            <a:picLocks noChangeAspect="1"/>
          </p:cNvPicPr>
          <p:nvPr/>
        </p:nvPicPr>
        <p:blipFill>
          <a:blip r:embed="rId4" cstate="print"/>
          <a:srcRect/>
          <a:stretch>
            <a:fillRect/>
          </a:stretch>
        </p:blipFill>
        <p:spPr bwMode="auto">
          <a:xfrm>
            <a:off x="9870468" y="2909285"/>
            <a:ext cx="1378870" cy="1776735"/>
          </a:xfrm>
          <a:prstGeom prst="rect">
            <a:avLst/>
          </a:prstGeom>
          <a:noFill/>
          <a:ln w="9525">
            <a:noFill/>
            <a:miter lim="800000"/>
            <a:headEnd/>
            <a:tailEnd/>
          </a:ln>
        </p:spPr>
      </p:pic>
      <p:sp>
        <p:nvSpPr>
          <p:cNvPr id="32" name="矩形 8">
            <a:extLst>
              <a:ext uri="{FF2B5EF4-FFF2-40B4-BE49-F238E27FC236}">
                <a16:creationId xmlns:a16="http://schemas.microsoft.com/office/drawing/2014/main" id="{4352EEFD-B24F-4470-A003-B01D9CE959FF}"/>
              </a:ext>
            </a:extLst>
          </p:cNvPr>
          <p:cNvSpPr>
            <a:spLocks noChangeArrowheads="1"/>
          </p:cNvSpPr>
          <p:nvPr/>
        </p:nvSpPr>
        <p:spPr bwMode="auto">
          <a:xfrm>
            <a:off x="752817" y="1692473"/>
            <a:ext cx="11085779" cy="400110"/>
          </a:xfrm>
          <a:prstGeom prst="rect">
            <a:avLst/>
          </a:prstGeom>
          <a:noFill/>
          <a:ln w="9525">
            <a:noFill/>
            <a:miter lim="800000"/>
            <a:headEnd/>
            <a:tailEnd/>
          </a:ln>
        </p:spPr>
        <p:txBody>
          <a:bodyPr wrap="square">
            <a:spAutoFit/>
          </a:bodyPr>
          <a:lstStyle/>
          <a:p>
            <a:pPr marL="285750" indent="-285750">
              <a:buFont typeface="Wingdings" panose="05000000000000000000" pitchFamily="2" charset="2"/>
              <a:buChar char="Ø"/>
            </a:pPr>
            <a:r>
              <a:rPr lang="en-US" altLang="zh-CN" sz="2000" dirty="0"/>
              <a:t>invented by </a:t>
            </a:r>
            <a:r>
              <a:rPr lang="en-US" altLang="zh-CN" sz="2000" i="1" dirty="0" err="1">
                <a:solidFill>
                  <a:srgbClr val="00B050"/>
                </a:solidFill>
              </a:rPr>
              <a:t>Yoichiro</a:t>
            </a:r>
            <a:r>
              <a:rPr lang="en-US" altLang="zh-CN" sz="2000" i="1" dirty="0">
                <a:solidFill>
                  <a:srgbClr val="00B050"/>
                </a:solidFill>
              </a:rPr>
              <a:t> </a:t>
            </a:r>
            <a:r>
              <a:rPr lang="en-US" altLang="zh-CN" sz="2000" i="1" dirty="0" err="1">
                <a:solidFill>
                  <a:srgbClr val="00B050"/>
                </a:solidFill>
              </a:rPr>
              <a:t>Nambu</a:t>
            </a:r>
            <a:r>
              <a:rPr lang="en-US" altLang="zh-CN" sz="2000" dirty="0"/>
              <a:t> and </a:t>
            </a:r>
            <a:r>
              <a:rPr lang="en-US" altLang="zh-CN" sz="2000" i="1" dirty="0">
                <a:solidFill>
                  <a:srgbClr val="00B050"/>
                </a:solidFill>
              </a:rPr>
              <a:t>Giovanni </a:t>
            </a:r>
            <a:r>
              <a:rPr lang="en-US" altLang="zh-CN" sz="2000" i="1" dirty="0" err="1">
                <a:solidFill>
                  <a:srgbClr val="00B050"/>
                </a:solidFill>
              </a:rPr>
              <a:t>Jona-Lasinio</a:t>
            </a:r>
            <a:r>
              <a:rPr lang="en-US" altLang="zh-CN" sz="2000" dirty="0"/>
              <a:t> in 1961 at The University of Chicago</a:t>
            </a:r>
            <a:endParaRPr lang="zh-CN" altLang="en-US" sz="2000" dirty="0"/>
          </a:p>
        </p:txBody>
      </p:sp>
      <p:sp>
        <p:nvSpPr>
          <p:cNvPr id="38" name="矩形 9">
            <a:extLst>
              <a:ext uri="{FF2B5EF4-FFF2-40B4-BE49-F238E27FC236}">
                <a16:creationId xmlns:a16="http://schemas.microsoft.com/office/drawing/2014/main" id="{3D3BF3A7-5CF4-4B49-B6D0-26992BC74472}"/>
              </a:ext>
            </a:extLst>
          </p:cNvPr>
          <p:cNvSpPr>
            <a:spLocks noChangeArrowheads="1"/>
          </p:cNvSpPr>
          <p:nvPr/>
        </p:nvSpPr>
        <p:spPr bwMode="auto">
          <a:xfrm>
            <a:off x="747705" y="2223332"/>
            <a:ext cx="10972950" cy="707886"/>
          </a:xfrm>
          <a:prstGeom prst="rect">
            <a:avLst/>
          </a:prstGeom>
          <a:noFill/>
          <a:ln w="9525">
            <a:noFill/>
            <a:miter lim="800000"/>
            <a:headEnd/>
            <a:tailEnd/>
          </a:ln>
        </p:spPr>
        <p:txBody>
          <a:bodyPr wrap="square">
            <a:spAutoFit/>
          </a:bodyPr>
          <a:lstStyle/>
          <a:p>
            <a:pPr marL="285750" indent="-285750">
              <a:buFont typeface="Wingdings" panose="05000000000000000000" pitchFamily="2" charset="2"/>
              <a:buChar char="Ø"/>
            </a:pPr>
            <a:r>
              <a:rPr lang="en-US" altLang="zh-CN" sz="2000" dirty="0">
                <a:solidFill>
                  <a:srgbClr val="0070C0"/>
                </a:solidFill>
              </a:rPr>
              <a:t>inspired by the BCS theory of superconductivity, is originally a theory of elementary nucleons, and rediscovered as an effective quark theory in the 1980s</a:t>
            </a:r>
            <a:endParaRPr lang="zh-CN" altLang="en-US" sz="2000" dirty="0">
              <a:solidFill>
                <a:srgbClr val="0070C0"/>
              </a:solidFill>
            </a:endParaRPr>
          </a:p>
        </p:txBody>
      </p:sp>
      <p:sp>
        <p:nvSpPr>
          <p:cNvPr id="40" name="矩形 10">
            <a:extLst>
              <a:ext uri="{FF2B5EF4-FFF2-40B4-BE49-F238E27FC236}">
                <a16:creationId xmlns:a16="http://schemas.microsoft.com/office/drawing/2014/main" id="{7DEB7CA0-3397-4CB3-B119-C34AE893EDD9}"/>
              </a:ext>
            </a:extLst>
          </p:cNvPr>
          <p:cNvSpPr>
            <a:spLocks noChangeArrowheads="1"/>
          </p:cNvSpPr>
          <p:nvPr/>
        </p:nvSpPr>
        <p:spPr bwMode="auto">
          <a:xfrm>
            <a:off x="976288" y="4884825"/>
            <a:ext cx="10387456" cy="707886"/>
          </a:xfrm>
          <a:prstGeom prst="rect">
            <a:avLst/>
          </a:prstGeom>
          <a:noFill/>
          <a:ln w="9525">
            <a:noFill/>
            <a:miter lim="800000"/>
            <a:headEnd/>
            <a:tailEnd/>
          </a:ln>
        </p:spPr>
        <p:txBody>
          <a:bodyPr wrap="square">
            <a:spAutoFit/>
          </a:bodyPr>
          <a:lstStyle/>
          <a:p>
            <a:r>
              <a:rPr lang="en-US" altLang="zh-CN" sz="2000" dirty="0">
                <a:solidFill>
                  <a:srgbClr val="C00000"/>
                </a:solidFill>
              </a:rPr>
              <a:t>It is a relativistic quantum field theory, and is relatively easy to work with. Furthermore, it is very successful in the description of hadrons, nuclear matter, </a:t>
            </a:r>
            <a:r>
              <a:rPr lang="en-US" altLang="zh-CN" sz="2000" dirty="0" err="1">
                <a:solidFill>
                  <a:srgbClr val="C00000"/>
                </a:solidFill>
              </a:rPr>
              <a:t>etc</a:t>
            </a:r>
            <a:endParaRPr lang="zh-CN" altLang="en-US" sz="2000" dirty="0">
              <a:solidFill>
                <a:srgbClr val="C00000"/>
              </a:solidFill>
            </a:endParaRPr>
          </a:p>
        </p:txBody>
      </p:sp>
      <p:sp>
        <p:nvSpPr>
          <p:cNvPr id="41" name="矩形 12">
            <a:extLst>
              <a:ext uri="{FF2B5EF4-FFF2-40B4-BE49-F238E27FC236}">
                <a16:creationId xmlns:a16="http://schemas.microsoft.com/office/drawing/2014/main" id="{A9EB46E8-C05D-40F2-9FC4-FEAB363D11B0}"/>
              </a:ext>
            </a:extLst>
          </p:cNvPr>
          <p:cNvSpPr>
            <a:spLocks noChangeArrowheads="1"/>
          </p:cNvSpPr>
          <p:nvPr/>
        </p:nvSpPr>
        <p:spPr bwMode="auto">
          <a:xfrm>
            <a:off x="2794769" y="3345232"/>
            <a:ext cx="5771714" cy="1015663"/>
          </a:xfrm>
          <a:prstGeom prst="rect">
            <a:avLst/>
          </a:prstGeom>
          <a:noFill/>
          <a:ln w="9525">
            <a:noFill/>
            <a:miter lim="800000"/>
            <a:headEnd/>
            <a:tailEnd/>
          </a:ln>
        </p:spPr>
        <p:txBody>
          <a:bodyPr wrap="square">
            <a:spAutoFit/>
          </a:bodyPr>
          <a:lstStyle/>
          <a:p>
            <a:r>
              <a:rPr lang="en-US" altLang="zh-CN" sz="2000" dirty="0"/>
              <a:t>“</a:t>
            </a:r>
            <a:r>
              <a:rPr lang="en-US" altLang="zh-CN" sz="2000" i="1" dirty="0">
                <a:solidFill>
                  <a:srgbClr val="00B050"/>
                </a:solidFill>
              </a:rPr>
              <a:t>for the discovery of the mechanism of spontaneous broken symmetry in subatomic physics</a:t>
            </a:r>
            <a:r>
              <a:rPr lang="en-US" altLang="zh-CN" sz="2000" dirty="0"/>
              <a:t>” —— Nobel Committee </a:t>
            </a:r>
            <a:r>
              <a:rPr lang="en-US" altLang="zh-CN" sz="2000" i="1" dirty="0">
                <a:solidFill>
                  <a:schemeClr val="bg2"/>
                </a:solidFill>
              </a:rPr>
              <a:t>(2008)</a:t>
            </a:r>
            <a:endParaRPr lang="zh-CN" altLang="en-US" sz="2000" i="1" dirty="0">
              <a:solidFill>
                <a:schemeClr val="bg2"/>
              </a:solidFill>
            </a:endParaRPr>
          </a:p>
        </p:txBody>
      </p:sp>
      <p:pic>
        <p:nvPicPr>
          <p:cNvPr id="42" name="图片 7">
            <a:extLst>
              <a:ext uri="{FF2B5EF4-FFF2-40B4-BE49-F238E27FC236}">
                <a16:creationId xmlns:a16="http://schemas.microsoft.com/office/drawing/2014/main" id="{1EA62F8B-BFE6-460A-8632-9AD4D21432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9494" y="2926091"/>
            <a:ext cx="1255712" cy="175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8">
            <a:extLst>
              <a:ext uri="{FF2B5EF4-FFF2-40B4-BE49-F238E27FC236}">
                <a16:creationId xmlns:a16="http://schemas.microsoft.com/office/drawing/2014/main" id="{41BFAA2A-7D63-42F3-B549-AE67768E641B}"/>
              </a:ext>
            </a:extLst>
          </p:cNvPr>
          <p:cNvSpPr>
            <a:spLocks noChangeArrowheads="1"/>
          </p:cNvSpPr>
          <p:nvPr/>
        </p:nvSpPr>
        <p:spPr bwMode="auto">
          <a:xfrm>
            <a:off x="554406" y="1106605"/>
            <a:ext cx="5999842" cy="461665"/>
          </a:xfrm>
          <a:prstGeom prst="rect">
            <a:avLst/>
          </a:prstGeom>
          <a:noFill/>
          <a:ln w="9525">
            <a:noFill/>
            <a:miter lim="800000"/>
            <a:headEnd/>
            <a:tailEnd/>
          </a:ln>
        </p:spPr>
        <p:txBody>
          <a:bodyPr wrap="square">
            <a:spAutoFit/>
          </a:bodyPr>
          <a:lstStyle/>
          <a:p>
            <a:r>
              <a:rPr lang="en-US" altLang="zh-CN" sz="2400" b="1" i="1" dirty="0"/>
              <a:t>The </a:t>
            </a:r>
            <a:r>
              <a:rPr lang="en-US" altLang="zh-CN" sz="2400" b="1" i="1" dirty="0" err="1"/>
              <a:t>Nambu</a:t>
            </a:r>
            <a:r>
              <a:rPr lang="en-US" altLang="zh-CN" sz="2400" b="1" i="1" dirty="0"/>
              <a:t>–</a:t>
            </a:r>
            <a:r>
              <a:rPr lang="en-US" altLang="zh-CN" sz="2400" b="1" i="1" dirty="0" err="1"/>
              <a:t>Jona-Lasinio</a:t>
            </a:r>
            <a:r>
              <a:rPr lang="en-US" altLang="zh-CN" sz="2400" b="1" i="1" dirty="0"/>
              <a:t> (NJL) Model:</a:t>
            </a:r>
            <a:endParaRPr lang="zh-CN" altLang="en-US" sz="2400" b="1" i="1" dirty="0"/>
          </a:p>
        </p:txBody>
      </p:sp>
      <p:sp>
        <p:nvSpPr>
          <p:cNvPr id="44" name="文本框 43">
            <a:extLst>
              <a:ext uri="{FF2B5EF4-FFF2-40B4-BE49-F238E27FC236}">
                <a16:creationId xmlns:a16="http://schemas.microsoft.com/office/drawing/2014/main" id="{C00E581E-77EA-4384-96FA-213E0BE607FE}"/>
              </a:ext>
            </a:extLst>
          </p:cNvPr>
          <p:cNvSpPr txBox="1"/>
          <p:nvPr/>
        </p:nvSpPr>
        <p:spPr>
          <a:xfrm>
            <a:off x="575468" y="5760465"/>
            <a:ext cx="11145187" cy="369332"/>
          </a:xfrm>
          <a:prstGeom prst="rect">
            <a:avLst/>
          </a:prstGeom>
          <a:noFill/>
        </p:spPr>
        <p:txBody>
          <a:bodyPr wrap="square">
            <a:spAutoFit/>
          </a:bodyPr>
          <a:lstStyle/>
          <a:p>
            <a:r>
              <a:rPr lang="da-DK" altLang="zh-CN" dirty="0">
                <a:latin typeface="Times New Roman" panose="02020603050405020304" pitchFamily="18" charset="0"/>
              </a:rPr>
              <a:t>[</a:t>
            </a:r>
            <a:r>
              <a:rPr lang="da-DK" altLang="zh-CN" i="1" dirty="0">
                <a:latin typeface="Times New Roman" panose="02020603050405020304" pitchFamily="18" charset="0"/>
              </a:rPr>
              <a:t>Rev. Mod. Phys. </a:t>
            </a:r>
            <a:r>
              <a:rPr lang="da-DK" altLang="zh-CN" b="1" dirty="0">
                <a:latin typeface="Times New Roman" panose="02020603050405020304" pitchFamily="18" charset="0"/>
              </a:rPr>
              <a:t>64</a:t>
            </a:r>
            <a:r>
              <a:rPr lang="da-DK" altLang="zh-CN" dirty="0">
                <a:latin typeface="Times New Roman" panose="02020603050405020304" pitchFamily="18" charset="0"/>
              </a:rPr>
              <a:t>, 649 (1992), </a:t>
            </a:r>
            <a:r>
              <a:rPr lang="en-US" altLang="zh-CN" i="1" dirty="0">
                <a:latin typeface="Times New Roman" panose="02020603050405020304" pitchFamily="18" charset="0"/>
              </a:rPr>
              <a:t>Phys. Rep. </a:t>
            </a:r>
            <a:r>
              <a:rPr lang="en-US" altLang="zh-CN" b="1" dirty="0">
                <a:latin typeface="Times New Roman" panose="02020603050405020304" pitchFamily="18" charset="0"/>
              </a:rPr>
              <a:t>407</a:t>
            </a:r>
            <a:r>
              <a:rPr lang="en-US" altLang="zh-CN" dirty="0">
                <a:latin typeface="Times New Roman" panose="02020603050405020304" pitchFamily="18" charset="0"/>
              </a:rPr>
              <a:t>, 205 (2005), </a:t>
            </a:r>
            <a:r>
              <a:rPr lang="en-US" altLang="zh-CN" i="1" dirty="0">
                <a:latin typeface="Times New Roman" panose="02020603050405020304" pitchFamily="18" charset="0"/>
              </a:rPr>
              <a:t>Phys. Rev. </a:t>
            </a:r>
            <a:r>
              <a:rPr lang="en-US" altLang="zh-CN" b="1" dirty="0">
                <a:latin typeface="Times New Roman" panose="02020603050405020304" pitchFamily="18" charset="0"/>
              </a:rPr>
              <a:t>122</a:t>
            </a:r>
            <a:r>
              <a:rPr lang="en-US" altLang="zh-CN" dirty="0">
                <a:latin typeface="Times New Roman" panose="02020603050405020304" pitchFamily="18" charset="0"/>
              </a:rPr>
              <a:t>, 345 (1961), </a:t>
            </a:r>
            <a:r>
              <a:rPr lang="en-US" altLang="zh-CN" i="1" dirty="0">
                <a:latin typeface="Times New Roman" panose="02020603050405020304" pitchFamily="18" charset="0"/>
              </a:rPr>
              <a:t>Phys. Rev. </a:t>
            </a:r>
            <a:r>
              <a:rPr lang="en-US" altLang="zh-CN" b="1" dirty="0">
                <a:latin typeface="Times New Roman" panose="02020603050405020304" pitchFamily="18" charset="0"/>
              </a:rPr>
              <a:t>124</a:t>
            </a:r>
            <a:r>
              <a:rPr lang="en-US" altLang="zh-CN" dirty="0">
                <a:latin typeface="Times New Roman" panose="02020603050405020304" pitchFamily="18" charset="0"/>
              </a:rPr>
              <a:t>, 246 (1961)]</a:t>
            </a: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1108077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4">
            <a:extLst>
              <a:ext uri="{FF2B5EF4-FFF2-40B4-BE49-F238E27FC236}">
                <a16:creationId xmlns:a16="http://schemas.microsoft.com/office/drawing/2014/main" id="{54D2B1AC-4355-4946-9105-565DCF63C60E}"/>
              </a:ext>
            </a:extLst>
          </p:cNvPr>
          <p:cNvSpPr/>
          <p:nvPr/>
        </p:nvSpPr>
        <p:spPr>
          <a:xfrm>
            <a:off x="1216550" y="1158911"/>
            <a:ext cx="4318530" cy="16347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78B36EF9-851B-41C3-A1C2-7F66B0A0984F}"/>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B.1</a:t>
            </a:r>
            <a:endParaRPr lang="zh-CN" altLang="en-US" dirty="0">
              <a:latin typeface="+mj-lt"/>
              <a:cs typeface="Times New Roman" panose="02020603050405020304" pitchFamily="18" charset="0"/>
            </a:endParaRPr>
          </a:p>
        </p:txBody>
      </p:sp>
      <p:cxnSp>
        <p:nvCxnSpPr>
          <p:cNvPr id="4" name="直接连接符 3">
            <a:extLst>
              <a:ext uri="{FF2B5EF4-FFF2-40B4-BE49-F238E27FC236}">
                <a16:creationId xmlns:a16="http://schemas.microsoft.com/office/drawing/2014/main" id="{AD1B0F97-4A51-B035-CEB3-661EC53D5402}"/>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10" name="标题 1">
            <a:extLst>
              <a:ext uri="{FF2B5EF4-FFF2-40B4-BE49-F238E27FC236}">
                <a16:creationId xmlns:a16="http://schemas.microsoft.com/office/drawing/2014/main" id="{662FBEA1-ECDB-3FD8-76EF-C298C7032696}"/>
              </a:ext>
            </a:extLst>
          </p:cNvPr>
          <p:cNvSpPr txBox="1">
            <a:spLocks/>
          </p:cNvSpPr>
          <p:nvPr/>
        </p:nvSpPr>
        <p:spPr>
          <a:xfrm>
            <a:off x="744521" y="349388"/>
            <a:ext cx="4495389"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Proper-time regularization</a:t>
            </a:r>
          </a:p>
        </p:txBody>
      </p:sp>
      <p:cxnSp>
        <p:nvCxnSpPr>
          <p:cNvPr id="11" name="直接连接符 10">
            <a:extLst>
              <a:ext uri="{FF2B5EF4-FFF2-40B4-BE49-F238E27FC236}">
                <a16:creationId xmlns:a16="http://schemas.microsoft.com/office/drawing/2014/main" id="{023728C7-4AB7-F83B-A0AD-1EB963F77A91}"/>
              </a:ext>
            </a:extLst>
          </p:cNvPr>
          <p:cNvCxnSpPr>
            <a:cxnSpLocks/>
            <a:endCxn id="10" idx="1"/>
          </p:cNvCxnSpPr>
          <p:nvPr/>
        </p:nvCxnSpPr>
        <p:spPr>
          <a:xfrm flipV="1">
            <a:off x="403354" y="589367"/>
            <a:ext cx="341167"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CB0E50D6-8CF8-CD4A-8B17-DA26FE656C9D}"/>
              </a:ext>
            </a:extLst>
          </p:cNvPr>
          <p:cNvCxnSpPr>
            <a:cxnSpLocks/>
            <a:stCxn id="10" idx="3"/>
          </p:cNvCxnSpPr>
          <p:nvPr/>
        </p:nvCxnSpPr>
        <p:spPr>
          <a:xfrm>
            <a:off x="5239910" y="589367"/>
            <a:ext cx="6591870"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4E7F9A6F-E4F7-45E6-A727-8D964CBE2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914" y="1226496"/>
            <a:ext cx="4091801" cy="1499613"/>
          </a:xfrm>
          <a:prstGeom prst="rect">
            <a:avLst/>
          </a:prstGeom>
        </p:spPr>
      </p:pic>
      <p:pic>
        <p:nvPicPr>
          <p:cNvPr id="23" name="图片 22">
            <a:extLst>
              <a:ext uri="{FF2B5EF4-FFF2-40B4-BE49-F238E27FC236}">
                <a16:creationId xmlns:a16="http://schemas.microsoft.com/office/drawing/2014/main" id="{8E98D6F0-4097-4BF6-8B36-1D6401E39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327" y="3123510"/>
            <a:ext cx="5836597" cy="2887335"/>
          </a:xfrm>
          <a:prstGeom prst="rect">
            <a:avLst/>
          </a:prstGeom>
        </p:spPr>
      </p:pic>
      <p:pic>
        <p:nvPicPr>
          <p:cNvPr id="27" name="图片 26">
            <a:extLst>
              <a:ext uri="{FF2B5EF4-FFF2-40B4-BE49-F238E27FC236}">
                <a16:creationId xmlns:a16="http://schemas.microsoft.com/office/drawing/2014/main" id="{BA47C5D2-5BCA-4A86-998A-8D25A8A25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317" y="3180294"/>
            <a:ext cx="4100192" cy="2830551"/>
          </a:xfrm>
          <a:prstGeom prst="rect">
            <a:avLst/>
          </a:prstGeom>
        </p:spPr>
      </p:pic>
      <p:pic>
        <p:nvPicPr>
          <p:cNvPr id="29" name="图片 28">
            <a:extLst>
              <a:ext uri="{FF2B5EF4-FFF2-40B4-BE49-F238E27FC236}">
                <a16:creationId xmlns:a16="http://schemas.microsoft.com/office/drawing/2014/main" id="{38F9FF54-CEC9-4934-A14D-62E393879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87" y="1585338"/>
            <a:ext cx="4965339" cy="1363674"/>
          </a:xfrm>
          <a:prstGeom prst="rect">
            <a:avLst/>
          </a:prstGeom>
        </p:spPr>
      </p:pic>
      <p:sp>
        <p:nvSpPr>
          <p:cNvPr id="31" name="矩形 30">
            <a:extLst>
              <a:ext uri="{FF2B5EF4-FFF2-40B4-BE49-F238E27FC236}">
                <a16:creationId xmlns:a16="http://schemas.microsoft.com/office/drawing/2014/main" id="{C5379927-C5E8-43D5-83D2-9EF92DD83B95}"/>
              </a:ext>
            </a:extLst>
          </p:cNvPr>
          <p:cNvSpPr/>
          <p:nvPr/>
        </p:nvSpPr>
        <p:spPr>
          <a:xfrm>
            <a:off x="6292408" y="1162865"/>
            <a:ext cx="3257109" cy="400110"/>
          </a:xfrm>
          <a:prstGeom prst="rect">
            <a:avLst/>
          </a:prstGeom>
        </p:spPr>
        <p:txBody>
          <a:bodyPr wrap="square">
            <a:spAutoFit/>
          </a:bodyPr>
          <a:lstStyle/>
          <a:p>
            <a:pPr lvl="0"/>
            <a:r>
              <a:rPr lang="en-US" altLang="zh-CN" sz="2000" dirty="0"/>
              <a:t>Parameters fixed with PTR</a:t>
            </a:r>
            <a:endParaRPr lang="zh-CN" altLang="en-US" sz="2000" dirty="0"/>
          </a:p>
        </p:txBody>
      </p:sp>
      <p:sp>
        <p:nvSpPr>
          <p:cNvPr id="34" name="矩形 33">
            <a:extLst>
              <a:ext uri="{FF2B5EF4-FFF2-40B4-BE49-F238E27FC236}">
                <a16:creationId xmlns:a16="http://schemas.microsoft.com/office/drawing/2014/main" id="{DAE3EC1C-747A-4664-8B73-3AE75C27AF6E}"/>
              </a:ext>
            </a:extLst>
          </p:cNvPr>
          <p:cNvSpPr/>
          <p:nvPr/>
        </p:nvSpPr>
        <p:spPr>
          <a:xfrm>
            <a:off x="9553189" y="743362"/>
            <a:ext cx="2210862" cy="369332"/>
          </a:xfrm>
          <a:prstGeom prst="rect">
            <a:avLst/>
          </a:prstGeom>
          <a:ln>
            <a:solidFill>
              <a:srgbClr val="00B0F0"/>
            </a:solidFill>
          </a:ln>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PhysRevD.95.056018</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492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78B36EF9-851B-41C3-A1C2-7F66B0A0984F}"/>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B.1</a:t>
            </a:r>
            <a:endParaRPr lang="zh-CN" altLang="en-US" dirty="0">
              <a:latin typeface="+mj-lt"/>
              <a:cs typeface="Times New Roman" panose="02020603050405020304" pitchFamily="18" charset="0"/>
            </a:endParaRPr>
          </a:p>
        </p:txBody>
      </p:sp>
      <p:cxnSp>
        <p:nvCxnSpPr>
          <p:cNvPr id="4" name="直接连接符 3">
            <a:extLst>
              <a:ext uri="{FF2B5EF4-FFF2-40B4-BE49-F238E27FC236}">
                <a16:creationId xmlns:a16="http://schemas.microsoft.com/office/drawing/2014/main" id="{AD1B0F97-4A51-B035-CEB3-661EC53D5402}"/>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10" name="标题 1">
            <a:extLst>
              <a:ext uri="{FF2B5EF4-FFF2-40B4-BE49-F238E27FC236}">
                <a16:creationId xmlns:a16="http://schemas.microsoft.com/office/drawing/2014/main" id="{662FBEA1-ECDB-3FD8-76EF-C298C7032696}"/>
              </a:ext>
            </a:extLst>
          </p:cNvPr>
          <p:cNvSpPr txBox="1">
            <a:spLocks/>
          </p:cNvSpPr>
          <p:nvPr/>
        </p:nvSpPr>
        <p:spPr>
          <a:xfrm>
            <a:off x="744521" y="349388"/>
            <a:ext cx="6120974"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Modification of coupling constant G</a:t>
            </a:r>
          </a:p>
        </p:txBody>
      </p:sp>
      <p:cxnSp>
        <p:nvCxnSpPr>
          <p:cNvPr id="11" name="直接连接符 10">
            <a:extLst>
              <a:ext uri="{FF2B5EF4-FFF2-40B4-BE49-F238E27FC236}">
                <a16:creationId xmlns:a16="http://schemas.microsoft.com/office/drawing/2014/main" id="{023728C7-4AB7-F83B-A0AD-1EB963F77A91}"/>
              </a:ext>
            </a:extLst>
          </p:cNvPr>
          <p:cNvCxnSpPr>
            <a:cxnSpLocks/>
            <a:endCxn id="10" idx="1"/>
          </p:cNvCxnSpPr>
          <p:nvPr/>
        </p:nvCxnSpPr>
        <p:spPr>
          <a:xfrm flipV="1">
            <a:off x="403354" y="589367"/>
            <a:ext cx="341167"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CB0E50D6-8CF8-CD4A-8B17-DA26FE656C9D}"/>
              </a:ext>
            </a:extLst>
          </p:cNvPr>
          <p:cNvCxnSpPr>
            <a:cxnSpLocks/>
            <a:stCxn id="10" idx="3"/>
          </p:cNvCxnSpPr>
          <p:nvPr/>
        </p:nvCxnSpPr>
        <p:spPr>
          <a:xfrm>
            <a:off x="6865495" y="589367"/>
            <a:ext cx="4966285"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89F258B8-E251-4848-AC36-D51EC2A31E68}"/>
              </a:ext>
            </a:extLst>
          </p:cNvPr>
          <p:cNvSpPr/>
          <p:nvPr/>
        </p:nvSpPr>
        <p:spPr>
          <a:xfrm>
            <a:off x="9446365" y="829345"/>
            <a:ext cx="2317686" cy="369332"/>
          </a:xfrm>
          <a:prstGeom prst="rect">
            <a:avLst/>
          </a:prstGeom>
          <a:ln>
            <a:solidFill>
              <a:srgbClr val="00B0F0"/>
            </a:solidFill>
          </a:ln>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PhysRevD.106.116009</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A88FA9B5-9AF7-4CA9-9496-B9EE854EE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454" y="2497602"/>
            <a:ext cx="6288075" cy="669607"/>
          </a:xfrm>
          <a:prstGeom prst="rect">
            <a:avLst/>
          </a:prstGeom>
        </p:spPr>
      </p:pic>
      <p:sp>
        <p:nvSpPr>
          <p:cNvPr id="7" name="矩形 6">
            <a:extLst>
              <a:ext uri="{FF2B5EF4-FFF2-40B4-BE49-F238E27FC236}">
                <a16:creationId xmlns:a16="http://schemas.microsoft.com/office/drawing/2014/main" id="{CBB179CB-F275-4CEF-AB8A-E0E1D33F1517}"/>
              </a:ext>
            </a:extLst>
          </p:cNvPr>
          <p:cNvSpPr/>
          <p:nvPr/>
        </p:nvSpPr>
        <p:spPr>
          <a:xfrm>
            <a:off x="899174" y="1225988"/>
            <a:ext cx="9945077" cy="1323439"/>
          </a:xfrm>
          <a:prstGeom prst="rect">
            <a:avLst/>
          </a:prstGeom>
        </p:spPr>
        <p:txBody>
          <a:bodyPr wrap="square">
            <a:spAutoFit/>
          </a:bodyPr>
          <a:lstStyle/>
          <a:p>
            <a:pPr marL="342900" indent="-342900" algn="just">
              <a:buFont typeface="Arial" panose="020B0604020202020204" pitchFamily="34" charset="0"/>
              <a:buChar char="•"/>
            </a:pPr>
            <a:r>
              <a:rPr lang="en-US" altLang="zh-CN" sz="2000" dirty="0"/>
              <a:t>According to the plane wave method in QCD sum rule approach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L. Reinders, and et al., Phys. Rep. 127, 1 (1985)</a:t>
            </a:r>
            <a:r>
              <a:rPr lang="en-US" altLang="zh-CN" sz="2000" dirty="0"/>
              <a:t>], the full Green’s function (which is unknown) can be divided into two parts: the nonperturbative part and the perturbative part. the most general form of the “nonperturbative” gluon propagator is:</a:t>
            </a:r>
            <a:endParaRPr lang="zh-CN" altLang="en-US" sz="2000" dirty="0"/>
          </a:p>
        </p:txBody>
      </p:sp>
      <mc:AlternateContent xmlns:mc="http://schemas.openxmlformats.org/markup-compatibility/2006">
        <mc:Choice xmlns:a14="http://schemas.microsoft.com/office/drawing/2010/main" Requires="a14">
          <p:sp>
            <p:nvSpPr>
              <p:cNvPr id="8" name="矩形 7">
                <a:extLst>
                  <a:ext uri="{FF2B5EF4-FFF2-40B4-BE49-F238E27FC236}">
                    <a16:creationId xmlns:a16="http://schemas.microsoft.com/office/drawing/2014/main" id="{33AB74B8-830E-4A86-A856-253CA7D55B19}"/>
                  </a:ext>
                </a:extLst>
              </p:cNvPr>
              <p:cNvSpPr/>
              <p:nvPr/>
            </p:nvSpPr>
            <p:spPr>
              <a:xfrm>
                <a:off x="1235322" y="3066367"/>
                <a:ext cx="9608930" cy="1015663"/>
              </a:xfrm>
              <a:prstGeom prst="rect">
                <a:avLst/>
              </a:prstGeom>
            </p:spPr>
            <p:txBody>
              <a:bodyPr wrap="square">
                <a:spAutoFit/>
              </a:bodyPr>
              <a:lstStyle/>
              <a:p>
                <a:pPr algn="just"/>
                <a:r>
                  <a:rPr lang="en-US" altLang="zh-CN" sz="2000" dirty="0"/>
                  <a:t>where second term is about the gluon condensate, </a:t>
                </a:r>
                <a14:m>
                  <m:oMath xmlns:m="http://schemas.openxmlformats.org/officeDocument/2006/math">
                    <m:r>
                      <a:rPr lang="en-US" altLang="zh-CN" sz="2000" i="1" dirty="0" smtClean="0">
                        <a:latin typeface="Cambria Math" panose="02040503050406030204" pitchFamily="18" charset="0"/>
                      </a:rPr>
                      <m:t>𝑐</m:t>
                    </m:r>
                    <m:r>
                      <a:rPr lang="en-US" altLang="zh-CN" sz="2000" i="1" dirty="0" smtClean="0">
                        <a:latin typeface="Cambria Math" panose="02040503050406030204" pitchFamily="18" charset="0"/>
                      </a:rPr>
                      <m:t>_1 </m:t>
                    </m:r>
                  </m:oMath>
                </a14:m>
                <a:r>
                  <a:rPr lang="en-US" altLang="zh-CN" sz="2000" dirty="0"/>
                  <a:t>and </a:t>
                </a:r>
                <a14:m>
                  <m:oMath xmlns:m="http://schemas.openxmlformats.org/officeDocument/2006/math">
                    <m:r>
                      <a:rPr lang="en-US" altLang="zh-CN" sz="2000" i="1" dirty="0" smtClean="0">
                        <a:latin typeface="Cambria Math" panose="02040503050406030204" pitchFamily="18" charset="0"/>
                      </a:rPr>
                      <m:t>𝑐</m:t>
                    </m:r>
                    <m:r>
                      <a:rPr lang="en-US" altLang="zh-CN" sz="2000" i="1" dirty="0" smtClean="0">
                        <a:latin typeface="Cambria Math" panose="02040503050406030204" pitchFamily="18" charset="0"/>
                      </a:rPr>
                      <m:t>_2 </m:t>
                    </m:r>
                  </m:oMath>
                </a14:m>
                <a:r>
                  <a:rPr lang="en-US" altLang="zh-CN" sz="2000" dirty="0"/>
                  <a:t>are coefficients that can be calculated with the QCD sum rule approach, and the ellipsis refers to the contributions from other condensates (e.g., the mixed quark-gluon condensate).</a:t>
                </a:r>
                <a:endParaRPr lang="zh-CN" altLang="en-US" sz="2000" dirty="0"/>
              </a:p>
            </p:txBody>
          </p:sp>
        </mc:Choice>
        <mc:Fallback>
          <p:sp>
            <p:nvSpPr>
              <p:cNvPr id="8" name="矩形 7">
                <a:extLst>
                  <a:ext uri="{FF2B5EF4-FFF2-40B4-BE49-F238E27FC236}">
                    <a16:creationId xmlns:a16="http://schemas.microsoft.com/office/drawing/2014/main" id="{33AB74B8-830E-4A86-A856-253CA7D55B19}"/>
                  </a:ext>
                </a:extLst>
              </p:cNvPr>
              <p:cNvSpPr>
                <a:spLocks noRot="1" noChangeAspect="1" noMove="1" noResize="1" noEditPoints="1" noAdjustHandles="1" noChangeArrowheads="1" noChangeShapeType="1" noTextEdit="1"/>
              </p:cNvSpPr>
              <p:nvPr/>
            </p:nvSpPr>
            <p:spPr>
              <a:xfrm>
                <a:off x="1235322" y="3066367"/>
                <a:ext cx="9608930" cy="1015663"/>
              </a:xfrm>
              <a:prstGeom prst="rect">
                <a:avLst/>
              </a:prstGeom>
              <a:blipFill>
                <a:blip r:embed="rId3"/>
                <a:stretch>
                  <a:fillRect l="-698" t="-2395" r="-635" b="-10180"/>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D0908618-B2B3-4090-B12E-76DE81B729B6}"/>
              </a:ext>
            </a:extLst>
          </p:cNvPr>
          <p:cNvSpPr/>
          <p:nvPr/>
        </p:nvSpPr>
        <p:spPr>
          <a:xfrm>
            <a:off x="1235321" y="4149007"/>
            <a:ext cx="9608929" cy="1631216"/>
          </a:xfrm>
          <a:prstGeom prst="rect">
            <a:avLst/>
          </a:prstGeom>
        </p:spPr>
        <p:txBody>
          <a:bodyPr wrap="square">
            <a:spAutoFit/>
          </a:bodyPr>
          <a:lstStyle/>
          <a:p>
            <a:pPr algn="just"/>
            <a:r>
              <a:rPr lang="en-US" altLang="zh-CN" sz="2000" dirty="0"/>
              <a:t>Among all the condensates, the quark condensate has the lowest dimension, and a nonzero value of this quantity, in the chiral limit, just signals the dynamical chiral symmetry breaking. Thus we will treat its contribution separately, while the contribution of other condensates is included in the perturbative part of the gluon propagator, which is</a:t>
            </a:r>
            <a:endParaRPr lang="zh-CN" altLang="en-US" sz="2000" dirty="0"/>
          </a:p>
        </p:txBody>
      </p:sp>
      <p:pic>
        <p:nvPicPr>
          <p:cNvPr id="22" name="图片 21">
            <a:extLst>
              <a:ext uri="{FF2B5EF4-FFF2-40B4-BE49-F238E27FC236}">
                <a16:creationId xmlns:a16="http://schemas.microsoft.com/office/drawing/2014/main" id="{12062F6F-0723-46A0-8C4C-63B200661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453" y="5632012"/>
            <a:ext cx="2476518" cy="628655"/>
          </a:xfrm>
          <a:prstGeom prst="rect">
            <a:avLst/>
          </a:prstGeom>
        </p:spPr>
      </p:pic>
    </p:spTree>
    <p:extLst>
      <p:ext uri="{BB962C8B-B14F-4D97-AF65-F5344CB8AC3E}">
        <p14:creationId xmlns:p14="http://schemas.microsoft.com/office/powerpoint/2010/main" val="2928255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78B36EF9-851B-41C3-A1C2-7F66B0A0984F}"/>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B.2</a:t>
            </a:r>
            <a:endParaRPr lang="zh-CN" altLang="en-US" dirty="0">
              <a:latin typeface="+mj-lt"/>
              <a:cs typeface="Times New Roman" panose="02020603050405020304" pitchFamily="18" charset="0"/>
            </a:endParaRPr>
          </a:p>
        </p:txBody>
      </p:sp>
      <p:cxnSp>
        <p:nvCxnSpPr>
          <p:cNvPr id="4" name="直接连接符 3">
            <a:extLst>
              <a:ext uri="{FF2B5EF4-FFF2-40B4-BE49-F238E27FC236}">
                <a16:creationId xmlns:a16="http://schemas.microsoft.com/office/drawing/2014/main" id="{AD1B0F97-4A51-B035-CEB3-661EC53D5402}"/>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10" name="标题 1">
            <a:extLst>
              <a:ext uri="{FF2B5EF4-FFF2-40B4-BE49-F238E27FC236}">
                <a16:creationId xmlns:a16="http://schemas.microsoft.com/office/drawing/2014/main" id="{662FBEA1-ECDB-3FD8-76EF-C298C7032696}"/>
              </a:ext>
            </a:extLst>
          </p:cNvPr>
          <p:cNvSpPr txBox="1">
            <a:spLocks/>
          </p:cNvSpPr>
          <p:nvPr/>
        </p:nvSpPr>
        <p:spPr>
          <a:xfrm>
            <a:off x="728620" y="349388"/>
            <a:ext cx="2537827"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Hybrid EOS</a:t>
            </a:r>
          </a:p>
        </p:txBody>
      </p:sp>
      <p:cxnSp>
        <p:nvCxnSpPr>
          <p:cNvPr id="11" name="直接连接符 10">
            <a:extLst>
              <a:ext uri="{FF2B5EF4-FFF2-40B4-BE49-F238E27FC236}">
                <a16:creationId xmlns:a16="http://schemas.microsoft.com/office/drawing/2014/main" id="{023728C7-4AB7-F83B-A0AD-1EB963F77A91}"/>
              </a:ext>
            </a:extLst>
          </p:cNvPr>
          <p:cNvCxnSpPr>
            <a:cxnSpLocks/>
            <a:endCxn id="10" idx="1"/>
          </p:cNvCxnSpPr>
          <p:nvPr/>
        </p:nvCxnSpPr>
        <p:spPr>
          <a:xfrm flipV="1">
            <a:off x="387453" y="589367"/>
            <a:ext cx="341167"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CB0E50D6-8CF8-CD4A-8B17-DA26FE656C9D}"/>
              </a:ext>
            </a:extLst>
          </p:cNvPr>
          <p:cNvCxnSpPr>
            <a:cxnSpLocks/>
          </p:cNvCxnSpPr>
          <p:nvPr/>
        </p:nvCxnSpPr>
        <p:spPr>
          <a:xfrm>
            <a:off x="2902226" y="589367"/>
            <a:ext cx="8929554"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矩形 8">
            <a:extLst>
              <a:ext uri="{FF2B5EF4-FFF2-40B4-BE49-F238E27FC236}">
                <a16:creationId xmlns:a16="http://schemas.microsoft.com/office/drawing/2014/main" id="{EB883CC4-E213-46EB-8243-7DF53920C926}"/>
              </a:ext>
            </a:extLst>
          </p:cNvPr>
          <p:cNvSpPr>
            <a:spLocks noChangeArrowheads="1"/>
          </p:cNvSpPr>
          <p:nvPr/>
        </p:nvSpPr>
        <p:spPr bwMode="auto">
          <a:xfrm>
            <a:off x="626547" y="1045319"/>
            <a:ext cx="4199895" cy="400110"/>
          </a:xfrm>
          <a:prstGeom prst="rect">
            <a:avLst/>
          </a:prstGeom>
          <a:noFill/>
          <a:ln w="9525">
            <a:noFill/>
            <a:miter lim="800000"/>
            <a:headEnd/>
            <a:tailEnd/>
          </a:ln>
        </p:spPr>
        <p:txBody>
          <a:bodyPr wrap="square">
            <a:spAutoFit/>
          </a:bodyPr>
          <a:lstStyle/>
          <a:p>
            <a:pPr marL="342900" indent="-342900" algn="ctr">
              <a:buFont typeface="Arial" panose="020B0604020202020204" pitchFamily="34" charset="0"/>
              <a:buChar char="•"/>
            </a:pPr>
            <a:r>
              <a:rPr lang="en-US" altLang="zh-CN" sz="2000" dirty="0"/>
              <a:t>Three-window modeling</a:t>
            </a:r>
          </a:p>
        </p:txBody>
      </p:sp>
      <mc:AlternateContent xmlns:mc="http://schemas.openxmlformats.org/markup-compatibility/2006" xmlns:a14="http://schemas.microsoft.com/office/drawing/2010/main">
        <mc:Choice Requires="a14">
          <p:sp>
            <p:nvSpPr>
              <p:cNvPr id="15" name="矩形 8">
                <a:extLst>
                  <a:ext uri="{FF2B5EF4-FFF2-40B4-BE49-F238E27FC236}">
                    <a16:creationId xmlns:a16="http://schemas.microsoft.com/office/drawing/2014/main" id="{314C9E7E-F536-43C3-9875-9862BCFB83C8}"/>
                  </a:ext>
                </a:extLst>
              </p:cNvPr>
              <p:cNvSpPr>
                <a:spLocks noChangeArrowheads="1"/>
              </p:cNvSpPr>
              <p:nvPr/>
            </p:nvSpPr>
            <p:spPr bwMode="auto">
              <a:xfrm>
                <a:off x="7623204" y="1627526"/>
                <a:ext cx="2769954" cy="400110"/>
              </a:xfrm>
              <a:prstGeom prst="rect">
                <a:avLst/>
              </a:prstGeom>
              <a:noFill/>
              <a:ln w="9525">
                <a:noFill/>
                <a:miter lim="800000"/>
                <a:headEnd/>
                <a:tailEnd/>
              </a:ln>
            </p:spPr>
            <p:txBody>
              <a:bodyPr wrap="square">
                <a:spAutoFit/>
              </a:bodyPr>
              <a:lstStyle/>
              <a:p>
                <a:pPr algn="ctr"/>
                <a:r>
                  <a:rPr lang="en-US" altLang="zh-CN" sz="2000" dirty="0"/>
                  <a:t>In </a:t>
                </a:r>
                <a14:m>
                  <m:oMath xmlns:m="http://schemas.openxmlformats.org/officeDocument/2006/math">
                    <m:r>
                      <m:rPr>
                        <m:sty m:val="p"/>
                      </m:rPr>
                      <a:rPr lang="en-US" altLang="zh-CN" sz="2000" b="0" i="0" smtClean="0">
                        <a:latin typeface="Cambria Math" panose="02040503050406030204" pitchFamily="18" charset="0"/>
                      </a:rPr>
                      <m:t>P</m:t>
                    </m:r>
                    <m:r>
                      <a:rPr lang="en-US" altLang="zh-CN" sz="2000" i="1">
                        <a:latin typeface="Cambria Math" panose="02040503050406030204" pitchFamily="18" charset="0"/>
                        <a:ea typeface="Cambria Math" panose="02040503050406030204" pitchFamily="18" charset="0"/>
                      </a:rPr>
                      <m:t>−</m:t>
                    </m:r>
                    <m:r>
                      <a:rPr lang="zh-CN" altLang="en-US" sz="2000" i="1" smtClean="0">
                        <a:latin typeface="Cambria Math" panose="02040503050406030204" pitchFamily="18" charset="0"/>
                      </a:rPr>
                      <m:t>𝜇</m:t>
                    </m:r>
                  </m:oMath>
                </a14:m>
                <a:r>
                  <a:rPr lang="en-US" altLang="zh-CN" sz="2000" dirty="0"/>
                  <a:t> plane:</a:t>
                </a:r>
              </a:p>
            </p:txBody>
          </p:sp>
        </mc:Choice>
        <mc:Fallback xmlns="">
          <p:sp>
            <p:nvSpPr>
              <p:cNvPr id="15" name="矩形 8">
                <a:extLst>
                  <a:ext uri="{FF2B5EF4-FFF2-40B4-BE49-F238E27FC236}">
                    <a16:creationId xmlns:a16="http://schemas.microsoft.com/office/drawing/2014/main" id="{314C9E7E-F536-43C3-9875-9862BCFB83C8}"/>
                  </a:ext>
                </a:extLst>
              </p:cNvPr>
              <p:cNvSpPr>
                <a:spLocks noRot="1" noChangeAspect="1" noMove="1" noResize="1" noEditPoints="1" noAdjustHandles="1" noChangeArrowheads="1" noChangeShapeType="1" noTextEdit="1"/>
              </p:cNvSpPr>
              <p:nvPr/>
            </p:nvSpPr>
            <p:spPr bwMode="auto">
              <a:xfrm>
                <a:off x="7623204" y="1627526"/>
                <a:ext cx="2769954" cy="400110"/>
              </a:xfrm>
              <a:prstGeom prst="rect">
                <a:avLst/>
              </a:prstGeom>
              <a:blipFill>
                <a:blip r:embed="rId2"/>
                <a:stretch>
                  <a:fillRect t="-7576" b="-27273"/>
                </a:stretch>
              </a:blipFill>
              <a:ln w="9525">
                <a:noFill/>
                <a:miter lim="800000"/>
                <a:headEnd/>
                <a:tailEnd/>
              </a:ln>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B9402FAD-CEC9-4CB1-8E0D-44CEE05EC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488" y="2162178"/>
            <a:ext cx="4419632" cy="581029"/>
          </a:xfrm>
          <a:prstGeom prst="rect">
            <a:avLst/>
          </a:prstGeom>
        </p:spPr>
      </p:pic>
      <p:pic>
        <p:nvPicPr>
          <p:cNvPr id="6" name="图片 5">
            <a:extLst>
              <a:ext uri="{FF2B5EF4-FFF2-40B4-BE49-F238E27FC236}">
                <a16:creationId xmlns:a16="http://schemas.microsoft.com/office/drawing/2014/main" id="{E7307502-F0E4-4666-8FDA-01414AB71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565" y="3469568"/>
            <a:ext cx="3981479" cy="904882"/>
          </a:xfrm>
          <a:prstGeom prst="rect">
            <a:avLst/>
          </a:prstGeom>
        </p:spPr>
      </p:pic>
      <p:sp>
        <p:nvSpPr>
          <p:cNvPr id="21" name="矩形 8">
            <a:extLst>
              <a:ext uri="{FF2B5EF4-FFF2-40B4-BE49-F238E27FC236}">
                <a16:creationId xmlns:a16="http://schemas.microsoft.com/office/drawing/2014/main" id="{08074115-A5F6-4ABE-983D-C2F8D8BDC3C2}"/>
              </a:ext>
            </a:extLst>
          </p:cNvPr>
          <p:cNvSpPr>
            <a:spLocks noChangeArrowheads="1"/>
          </p:cNvSpPr>
          <p:nvPr/>
        </p:nvSpPr>
        <p:spPr bwMode="auto">
          <a:xfrm>
            <a:off x="6975297" y="2948039"/>
            <a:ext cx="3920506" cy="400110"/>
          </a:xfrm>
          <a:prstGeom prst="rect">
            <a:avLst/>
          </a:prstGeom>
          <a:noFill/>
          <a:ln w="9525">
            <a:noFill/>
            <a:miter lim="800000"/>
            <a:headEnd/>
            <a:tailEnd/>
          </a:ln>
        </p:spPr>
        <p:txBody>
          <a:bodyPr wrap="square">
            <a:spAutoFit/>
          </a:bodyPr>
          <a:lstStyle/>
          <a:p>
            <a:pPr algn="ctr"/>
            <a:r>
              <a:rPr lang="en-US" altLang="zh-CN" sz="2000" dirty="0"/>
              <a:t>where the interpolating function:</a:t>
            </a:r>
          </a:p>
        </p:txBody>
      </p:sp>
      <mc:AlternateContent xmlns:mc="http://schemas.openxmlformats.org/markup-compatibility/2006" xmlns:a14="http://schemas.microsoft.com/office/drawing/2010/main">
        <mc:Choice Requires="a14">
          <p:sp>
            <p:nvSpPr>
              <p:cNvPr id="22" name="矩形 8">
                <a:extLst>
                  <a:ext uri="{FF2B5EF4-FFF2-40B4-BE49-F238E27FC236}">
                    <a16:creationId xmlns:a16="http://schemas.microsoft.com/office/drawing/2014/main" id="{14F038BC-2C3C-4C2A-92FA-E800D7ED037E}"/>
                  </a:ext>
                </a:extLst>
              </p:cNvPr>
              <p:cNvSpPr>
                <a:spLocks noChangeArrowheads="1"/>
              </p:cNvSpPr>
              <p:nvPr/>
            </p:nvSpPr>
            <p:spPr bwMode="auto">
              <a:xfrm>
                <a:off x="6894048" y="4557542"/>
                <a:ext cx="4183315" cy="729559"/>
              </a:xfrm>
              <a:prstGeom prst="rect">
                <a:avLst/>
              </a:prstGeom>
              <a:noFill/>
              <a:ln w="9525">
                <a:noFill/>
                <a:miter lim="800000"/>
                <a:headEnd/>
                <a:tailEnd/>
              </a:ln>
            </p:spPr>
            <p:txBody>
              <a:bodyPr wrap="square">
                <a:spAutoFit/>
              </a:bodyPr>
              <a:lstStyle/>
              <a:p>
                <a:pPr algn="just"/>
                <a14:m>
                  <m:oMath xmlns:m="http://schemas.openxmlformats.org/officeDocument/2006/math">
                    <m:sSub>
                      <m:sSubPr>
                        <m:ctrlPr>
                          <a:rPr lang="en-US" altLang="zh-CN" sz="2000" i="1" dirty="0" smtClean="0">
                            <a:latin typeface="Cambria Math" panose="02040503050406030204" pitchFamily="18" charset="0"/>
                          </a:rPr>
                        </m:ctrlPr>
                      </m:sSubPr>
                      <m:e>
                        <m:r>
                          <a:rPr lang="en-US" altLang="zh-CN" sz="2000" b="0" i="1" dirty="0" smtClean="0">
                            <a:latin typeface="Cambria Math" panose="02040503050406030204" pitchFamily="18" charset="0"/>
                          </a:rPr>
                          <m:t>𝑃</m:t>
                        </m:r>
                      </m:e>
                      <m:sub>
                        <m:r>
                          <m:rPr>
                            <m:sty m:val="p"/>
                          </m:rPr>
                          <a:rPr lang="en-US" altLang="zh-CN" sz="2000" b="0" i="0" dirty="0" smtClean="0">
                            <a:latin typeface="Cambria Math" panose="02040503050406030204" pitchFamily="18" charset="0"/>
                          </a:rPr>
                          <m:t>H</m:t>
                        </m:r>
                      </m:sub>
                    </m:sSub>
                  </m:oMath>
                </a14:m>
                <a:r>
                  <a:rPr lang="en-US" altLang="zh-CN" sz="2000" dirty="0"/>
                  <a:t>, </a:t>
                </a:r>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𝑃</m:t>
                        </m:r>
                      </m:e>
                      <m:sub>
                        <m:r>
                          <m:rPr>
                            <m:sty m:val="p"/>
                          </m:rPr>
                          <a:rPr lang="en-US" altLang="zh-CN" sz="2000" b="0" i="0" dirty="0" smtClean="0">
                            <a:latin typeface="Cambria Math" panose="02040503050406030204" pitchFamily="18" charset="0"/>
                          </a:rPr>
                          <m:t>Q</m:t>
                        </m:r>
                      </m:sub>
                    </m:sSub>
                  </m:oMath>
                </a14:m>
                <a:r>
                  <a:rPr lang="en-US" altLang="zh-CN" sz="2000" dirty="0"/>
                  <a:t>: pressure in hadronic phase and quark phase</a:t>
                </a:r>
              </a:p>
            </p:txBody>
          </p:sp>
        </mc:Choice>
        <mc:Fallback xmlns="">
          <p:sp>
            <p:nvSpPr>
              <p:cNvPr id="22" name="矩形 8">
                <a:extLst>
                  <a:ext uri="{FF2B5EF4-FFF2-40B4-BE49-F238E27FC236}">
                    <a16:creationId xmlns:a16="http://schemas.microsoft.com/office/drawing/2014/main" id="{14F038BC-2C3C-4C2A-92FA-E800D7ED037E}"/>
                  </a:ext>
                </a:extLst>
              </p:cNvPr>
              <p:cNvSpPr>
                <a:spLocks noRot="1" noChangeAspect="1" noMove="1" noResize="1" noEditPoints="1" noAdjustHandles="1" noChangeArrowheads="1" noChangeShapeType="1" noTextEdit="1"/>
              </p:cNvSpPr>
              <p:nvPr/>
            </p:nvSpPr>
            <p:spPr bwMode="auto">
              <a:xfrm>
                <a:off x="6894048" y="4557542"/>
                <a:ext cx="4183315" cy="729559"/>
              </a:xfrm>
              <a:prstGeom prst="rect">
                <a:avLst/>
              </a:prstGeom>
              <a:blipFill>
                <a:blip r:embed="rId5"/>
                <a:stretch>
                  <a:fillRect l="-1603" t="-5042" r="-1458" b="-15126"/>
                </a:stretch>
              </a:blipFill>
              <a:ln w="9525">
                <a:noFill/>
                <a:miter lim="800000"/>
                <a:headEnd/>
                <a:tailEnd/>
              </a:ln>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65BB23B3-B464-4554-A081-7C8F02BC3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295" y="1425892"/>
            <a:ext cx="5327505" cy="3460813"/>
          </a:xfrm>
          <a:prstGeom prst="rect">
            <a:avLst/>
          </a:prstGeom>
        </p:spPr>
      </p:pic>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5CF6C620-2BFF-4863-B1B6-CD4548E89FEA}"/>
                  </a:ext>
                </a:extLst>
              </p:cNvPr>
              <p:cNvSpPr/>
              <p:nvPr/>
            </p:nvSpPr>
            <p:spPr>
              <a:xfrm>
                <a:off x="1062756" y="5428520"/>
                <a:ext cx="5327505" cy="646331"/>
              </a:xfrm>
              <a:prstGeom prst="rect">
                <a:avLst/>
              </a:prstGeom>
            </p:spPr>
            <p:txBody>
              <a:bodyPr wrap="square">
                <a:spAutoFit/>
              </a:bodyPr>
              <a:lstStyle/>
              <a:p>
                <a:pPr algn="just"/>
                <a:r>
                  <a:rPr lang="en-US" altLang="zh-CN" dirty="0"/>
                  <a:t>Schematic picture of the QCD </a:t>
                </a:r>
                <a14:m>
                  <m:oMath xmlns:m="http://schemas.openxmlformats.org/officeDocument/2006/math">
                    <m:r>
                      <m:rPr>
                        <m:sty m:val="p"/>
                      </m:rPr>
                      <a:rPr lang="en-US" altLang="zh-CN" b="0" i="0" smtClean="0">
                        <a:latin typeface="Cambria Math" panose="02040503050406030204" pitchFamily="18" charset="0"/>
                      </a:rPr>
                      <m:t>P</m:t>
                    </m:r>
                    <m:r>
                      <a:rPr lang="en-US" altLang="zh-CN" b="0" i="0" smtClean="0">
                        <a:latin typeface="Cambria Math" panose="02040503050406030204" pitchFamily="18" charset="0"/>
                      </a:rPr>
                      <m:t>−</m:t>
                    </m:r>
                    <m:r>
                      <a:rPr lang="zh-CN" altLang="en-US">
                        <a:latin typeface="Cambria Math" panose="02040503050406030204" pitchFamily="18" charset="0"/>
                      </a:rPr>
                      <m:t>𝜌</m:t>
                    </m:r>
                  </m:oMath>
                </a14:m>
                <a:r>
                  <a:rPr lang="en-US" altLang="zh-CN" dirty="0"/>
                  <a:t> relation under the assumption of the hadron–quark crossover</a:t>
                </a:r>
                <a:endParaRPr lang="zh-CN" altLang="en-US" dirty="0"/>
              </a:p>
            </p:txBody>
          </p:sp>
        </mc:Choice>
        <mc:Fallback xmlns="">
          <p:sp>
            <p:nvSpPr>
              <p:cNvPr id="13" name="矩形 12">
                <a:extLst>
                  <a:ext uri="{FF2B5EF4-FFF2-40B4-BE49-F238E27FC236}">
                    <a16:creationId xmlns:a16="http://schemas.microsoft.com/office/drawing/2014/main" id="{5CF6C620-2BFF-4863-B1B6-CD4548E89FEA}"/>
                  </a:ext>
                </a:extLst>
              </p:cNvPr>
              <p:cNvSpPr>
                <a:spLocks noRot="1" noChangeAspect="1" noMove="1" noResize="1" noEditPoints="1" noAdjustHandles="1" noChangeArrowheads="1" noChangeShapeType="1" noTextEdit="1"/>
              </p:cNvSpPr>
              <p:nvPr/>
            </p:nvSpPr>
            <p:spPr>
              <a:xfrm>
                <a:off x="1062756" y="5428520"/>
                <a:ext cx="5327505" cy="646331"/>
              </a:xfrm>
              <a:prstGeom prst="rect">
                <a:avLst/>
              </a:prstGeom>
              <a:blipFill>
                <a:blip r:embed="rId7"/>
                <a:stretch>
                  <a:fillRect l="-915" t="-5660" r="-103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9F8A31FB-95EB-4C13-B737-28BC22BA2366}"/>
                  </a:ext>
                </a:extLst>
              </p:cNvPr>
              <p:cNvSpPr/>
              <p:nvPr/>
            </p:nvSpPr>
            <p:spPr>
              <a:xfrm>
                <a:off x="6949014" y="5348820"/>
                <a:ext cx="4017029" cy="707886"/>
              </a:xfrm>
              <a:prstGeom prst="rect">
                <a:avLst/>
              </a:prstGeom>
            </p:spPr>
            <p:txBody>
              <a:bodyPr wrap="square">
                <a:spAutoFit/>
              </a:bodyPr>
              <a:lstStyle/>
              <a:p>
                <a:pPr algn="just"/>
                <a14:m>
                  <m:oMath xmlns:m="http://schemas.openxmlformats.org/officeDocument/2006/math">
                    <m:bar>
                      <m:barPr>
                        <m:pos m:val="top"/>
                        <m:ctrlPr>
                          <a:rPr lang="en-US" altLang="zh-CN" sz="2000" i="1">
                            <a:latin typeface="Cambria Math" panose="02040503050406030204" pitchFamily="18" charset="0"/>
                          </a:rPr>
                        </m:ctrlPr>
                      </m:barPr>
                      <m:e>
                        <m:r>
                          <a:rPr lang="zh-CN" altLang="en-US" sz="2000">
                            <a:latin typeface="Cambria Math" panose="02040503050406030204" pitchFamily="18" charset="0"/>
                          </a:rPr>
                          <m:t>𝜇</m:t>
                        </m:r>
                      </m:e>
                    </m:bar>
                    <m:r>
                      <a:rPr lang="en-US" altLang="zh-CN" sz="2000">
                        <a:latin typeface="Cambria Math" panose="02040503050406030204" pitchFamily="18" charset="0"/>
                      </a:rPr>
                      <m:t>−</m:t>
                    </m:r>
                    <m:r>
                      <m:rPr>
                        <m:sty m:val="p"/>
                      </m:rPr>
                      <a:rPr lang="el-GR" altLang="zh-CN" sz="2000">
                        <a:latin typeface="Cambria Math" panose="02040503050406030204" pitchFamily="18" charset="0"/>
                      </a:rPr>
                      <m:t>Γ</m:t>
                    </m:r>
                    <m:r>
                      <a:rPr lang="el-GR" altLang="zh-CN" sz="2000">
                        <a:latin typeface="Cambria Math" panose="02040503050406030204" pitchFamily="18" charset="0"/>
                      </a:rPr>
                      <m:t>≤</m:t>
                    </m:r>
                    <m:r>
                      <a:rPr lang="zh-CN" altLang="el-GR" sz="2000">
                        <a:latin typeface="Cambria Math" panose="02040503050406030204" pitchFamily="18" charset="0"/>
                      </a:rPr>
                      <m:t>𝜇</m:t>
                    </m:r>
                    <m:r>
                      <a:rPr lang="zh-CN" altLang="en-US" sz="2000">
                        <a:latin typeface="Cambria Math" panose="02040503050406030204" pitchFamily="18" charset="0"/>
                      </a:rPr>
                      <m:t>≤</m:t>
                    </m:r>
                    <m:bar>
                      <m:barPr>
                        <m:pos m:val="top"/>
                        <m:ctrlPr>
                          <a:rPr lang="en-US" altLang="zh-CN" sz="2000" i="1">
                            <a:latin typeface="Cambria Math" panose="02040503050406030204" pitchFamily="18" charset="0"/>
                          </a:rPr>
                        </m:ctrlPr>
                      </m:barPr>
                      <m:e>
                        <m:r>
                          <a:rPr lang="zh-CN" altLang="en-US" sz="2000">
                            <a:latin typeface="Cambria Math" panose="02040503050406030204" pitchFamily="18" charset="0"/>
                          </a:rPr>
                          <m:t>𝜇</m:t>
                        </m:r>
                      </m:e>
                    </m:bar>
                    <m:r>
                      <a:rPr lang="en-US" altLang="zh-CN" sz="2000">
                        <a:latin typeface="Cambria Math" panose="02040503050406030204" pitchFamily="18" charset="0"/>
                      </a:rPr>
                      <m:t>+</m:t>
                    </m:r>
                    <m:r>
                      <m:rPr>
                        <m:sty m:val="p"/>
                      </m:rPr>
                      <a:rPr lang="el-GR" altLang="zh-CN" sz="2000">
                        <a:latin typeface="Cambria Math" panose="02040503050406030204" pitchFamily="18" charset="0"/>
                      </a:rPr>
                      <m:t>Γ</m:t>
                    </m:r>
                  </m:oMath>
                </a14:m>
                <a:r>
                  <a:rPr lang="en-US" altLang="zh-CN" sz="2000" dirty="0"/>
                  <a:t>: characterizing the range of the crossover region</a:t>
                </a:r>
                <a:endParaRPr lang="zh-CN" altLang="en-US" sz="2000" dirty="0"/>
              </a:p>
            </p:txBody>
          </p:sp>
        </mc:Choice>
        <mc:Fallback xmlns="">
          <p:sp>
            <p:nvSpPr>
              <p:cNvPr id="18" name="矩形 17">
                <a:extLst>
                  <a:ext uri="{FF2B5EF4-FFF2-40B4-BE49-F238E27FC236}">
                    <a16:creationId xmlns:a16="http://schemas.microsoft.com/office/drawing/2014/main" id="{9F8A31FB-95EB-4C13-B737-28BC22BA2366}"/>
                  </a:ext>
                </a:extLst>
              </p:cNvPr>
              <p:cNvSpPr>
                <a:spLocks noRot="1" noChangeAspect="1" noMove="1" noResize="1" noEditPoints="1" noAdjustHandles="1" noChangeArrowheads="1" noChangeShapeType="1" noTextEdit="1"/>
              </p:cNvSpPr>
              <p:nvPr/>
            </p:nvSpPr>
            <p:spPr>
              <a:xfrm>
                <a:off x="6949014" y="5348820"/>
                <a:ext cx="4017029" cy="707886"/>
              </a:xfrm>
              <a:prstGeom prst="rect">
                <a:avLst/>
              </a:prstGeom>
              <a:blipFill>
                <a:blip r:embed="rId8"/>
                <a:stretch>
                  <a:fillRect l="-1669" t="-3419" r="-1517" b="-14530"/>
                </a:stretch>
              </a:blipFill>
            </p:spPr>
            <p:txBody>
              <a:bodyPr/>
              <a:lstStyle/>
              <a:p>
                <a:r>
                  <a:rPr lang="zh-CN" altLang="en-US">
                    <a:noFill/>
                  </a:rPr>
                  <a:t> </a:t>
                </a:r>
              </a:p>
            </p:txBody>
          </p:sp>
        </mc:Fallback>
      </mc:AlternateContent>
      <p:sp>
        <p:nvSpPr>
          <p:cNvPr id="24" name="矩形 23">
            <a:extLst>
              <a:ext uri="{FF2B5EF4-FFF2-40B4-BE49-F238E27FC236}">
                <a16:creationId xmlns:a16="http://schemas.microsoft.com/office/drawing/2014/main" id="{8A75CEA3-0CC9-40A8-8ACA-74D440B4AF34}"/>
              </a:ext>
            </a:extLst>
          </p:cNvPr>
          <p:cNvSpPr/>
          <p:nvPr/>
        </p:nvSpPr>
        <p:spPr>
          <a:xfrm>
            <a:off x="2585715" y="4955024"/>
            <a:ext cx="2210926" cy="369332"/>
          </a:xfrm>
          <a:prstGeom prst="rect">
            <a:avLst/>
          </a:prstGeom>
        </p:spPr>
        <p:txBody>
          <a:bodyPr wrap="none">
            <a:spAutoFit/>
          </a:bodyPr>
          <a:lstStyle/>
          <a:p>
            <a:r>
              <a:rPr lang="en-US" altLang="zh-CN" dirty="0"/>
              <a:t>[</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PTEP.2013.073D01</a:t>
            </a:r>
            <a:r>
              <a:rPr lang="en-US" altLang="zh-CN" dirty="0"/>
              <a:t>] </a:t>
            </a:r>
            <a:endParaRPr lang="zh-CN" altLang="en-US" dirty="0"/>
          </a:p>
        </p:txBody>
      </p:sp>
    </p:spTree>
    <p:extLst>
      <p:ext uri="{BB962C8B-B14F-4D97-AF65-F5344CB8AC3E}">
        <p14:creationId xmlns:p14="http://schemas.microsoft.com/office/powerpoint/2010/main" val="426031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78B36EF9-851B-41C3-A1C2-7F66B0A0984F}"/>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B.3</a:t>
            </a:r>
            <a:endParaRPr lang="zh-CN" altLang="en-US" dirty="0">
              <a:latin typeface="+mj-lt"/>
              <a:cs typeface="Times New Roman" panose="02020603050405020304" pitchFamily="18" charset="0"/>
            </a:endParaRPr>
          </a:p>
        </p:txBody>
      </p:sp>
      <p:cxnSp>
        <p:nvCxnSpPr>
          <p:cNvPr id="4" name="直接连接符 3">
            <a:extLst>
              <a:ext uri="{FF2B5EF4-FFF2-40B4-BE49-F238E27FC236}">
                <a16:creationId xmlns:a16="http://schemas.microsoft.com/office/drawing/2014/main" id="{AD1B0F97-4A51-B035-CEB3-661EC53D5402}"/>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10" name="标题 1">
            <a:extLst>
              <a:ext uri="{FF2B5EF4-FFF2-40B4-BE49-F238E27FC236}">
                <a16:creationId xmlns:a16="http://schemas.microsoft.com/office/drawing/2014/main" id="{662FBEA1-ECDB-3FD8-76EF-C298C7032696}"/>
              </a:ext>
            </a:extLst>
          </p:cNvPr>
          <p:cNvSpPr txBox="1">
            <a:spLocks/>
          </p:cNvSpPr>
          <p:nvPr/>
        </p:nvSpPr>
        <p:spPr>
          <a:xfrm>
            <a:off x="728620" y="349388"/>
            <a:ext cx="2537827"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Hybrid EOS</a:t>
            </a:r>
          </a:p>
        </p:txBody>
      </p:sp>
      <p:cxnSp>
        <p:nvCxnSpPr>
          <p:cNvPr id="11" name="直接连接符 10">
            <a:extLst>
              <a:ext uri="{FF2B5EF4-FFF2-40B4-BE49-F238E27FC236}">
                <a16:creationId xmlns:a16="http://schemas.microsoft.com/office/drawing/2014/main" id="{023728C7-4AB7-F83B-A0AD-1EB963F77A91}"/>
              </a:ext>
            </a:extLst>
          </p:cNvPr>
          <p:cNvCxnSpPr>
            <a:cxnSpLocks/>
            <a:endCxn id="10" idx="1"/>
          </p:cNvCxnSpPr>
          <p:nvPr/>
        </p:nvCxnSpPr>
        <p:spPr>
          <a:xfrm flipV="1">
            <a:off x="387453" y="589367"/>
            <a:ext cx="341167"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CB0E50D6-8CF8-CD4A-8B17-DA26FE656C9D}"/>
              </a:ext>
            </a:extLst>
          </p:cNvPr>
          <p:cNvCxnSpPr>
            <a:cxnSpLocks/>
          </p:cNvCxnSpPr>
          <p:nvPr/>
        </p:nvCxnSpPr>
        <p:spPr>
          <a:xfrm>
            <a:off x="2902226" y="589367"/>
            <a:ext cx="8929554"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40C64811-7C0B-46B9-81E7-DD9A794BE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5" y="1625909"/>
            <a:ext cx="3484491" cy="2280672"/>
          </a:xfrm>
          <a:prstGeom prst="rect">
            <a:avLst/>
          </a:prstGeom>
        </p:spPr>
      </p:pic>
      <p:pic>
        <p:nvPicPr>
          <p:cNvPr id="19" name="图片 18">
            <a:extLst>
              <a:ext uri="{FF2B5EF4-FFF2-40B4-BE49-F238E27FC236}">
                <a16:creationId xmlns:a16="http://schemas.microsoft.com/office/drawing/2014/main" id="{A8F41699-D7B8-4CCA-A015-DC2C71229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958" y="1604048"/>
            <a:ext cx="3484491" cy="2258813"/>
          </a:xfrm>
          <a:prstGeom prst="rect">
            <a:avLst/>
          </a:prstGeom>
        </p:spPr>
      </p:pic>
      <p:pic>
        <p:nvPicPr>
          <p:cNvPr id="23" name="图片 22">
            <a:extLst>
              <a:ext uri="{FF2B5EF4-FFF2-40B4-BE49-F238E27FC236}">
                <a16:creationId xmlns:a16="http://schemas.microsoft.com/office/drawing/2014/main" id="{B7BBD498-3AD5-43EF-91A9-087765E4E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36" y="3999701"/>
            <a:ext cx="3557830" cy="2318856"/>
          </a:xfrm>
          <a:prstGeom prst="rect">
            <a:avLst/>
          </a:prstGeom>
        </p:spPr>
      </p:pic>
      <p:pic>
        <p:nvPicPr>
          <p:cNvPr id="25" name="图片 24">
            <a:extLst>
              <a:ext uri="{FF2B5EF4-FFF2-40B4-BE49-F238E27FC236}">
                <a16:creationId xmlns:a16="http://schemas.microsoft.com/office/drawing/2014/main" id="{8CC6A77B-3D8C-49BD-AD12-CF42CD39C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771" y="4041417"/>
            <a:ext cx="3677781" cy="2254445"/>
          </a:xfrm>
          <a:prstGeom prst="rect">
            <a:avLst/>
          </a:prstGeom>
        </p:spPr>
      </p:pic>
      <p:pic>
        <p:nvPicPr>
          <p:cNvPr id="27" name="图片 26">
            <a:extLst>
              <a:ext uri="{FF2B5EF4-FFF2-40B4-BE49-F238E27FC236}">
                <a16:creationId xmlns:a16="http://schemas.microsoft.com/office/drawing/2014/main" id="{35DD18AD-11C0-4814-914B-6A6F09C36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6456" y="1646965"/>
            <a:ext cx="3335726" cy="2199480"/>
          </a:xfrm>
          <a:prstGeom prst="rect">
            <a:avLst/>
          </a:prstGeom>
        </p:spPr>
      </p:pic>
      <p:pic>
        <p:nvPicPr>
          <p:cNvPr id="29" name="图片 28">
            <a:extLst>
              <a:ext uri="{FF2B5EF4-FFF2-40B4-BE49-F238E27FC236}">
                <a16:creationId xmlns:a16="http://schemas.microsoft.com/office/drawing/2014/main" id="{BD71C4AA-96F7-42D8-A4D7-2229FB6AE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4963" y="4049368"/>
            <a:ext cx="3407367" cy="2169146"/>
          </a:xfrm>
          <a:prstGeom prst="rect">
            <a:avLst/>
          </a:prstGeom>
        </p:spPr>
      </p:pic>
      <p:sp>
        <p:nvSpPr>
          <p:cNvPr id="30" name="矩形 8">
            <a:extLst>
              <a:ext uri="{FF2B5EF4-FFF2-40B4-BE49-F238E27FC236}">
                <a16:creationId xmlns:a16="http://schemas.microsoft.com/office/drawing/2014/main" id="{EB883CC4-E213-46EB-8243-7DF53920C926}"/>
              </a:ext>
            </a:extLst>
          </p:cNvPr>
          <p:cNvSpPr>
            <a:spLocks noChangeArrowheads="1"/>
          </p:cNvSpPr>
          <p:nvPr/>
        </p:nvSpPr>
        <p:spPr bwMode="auto">
          <a:xfrm>
            <a:off x="2576318" y="928028"/>
            <a:ext cx="7179934" cy="707886"/>
          </a:xfrm>
          <a:prstGeom prst="rect">
            <a:avLst/>
          </a:prstGeom>
          <a:noFill/>
          <a:ln w="9525">
            <a:noFill/>
            <a:miter lim="800000"/>
            <a:headEnd/>
            <a:tailEnd/>
          </a:ln>
        </p:spPr>
        <p:txBody>
          <a:bodyPr wrap="square">
            <a:spAutoFit/>
          </a:bodyPr>
          <a:lstStyle/>
          <a:p>
            <a:pPr algn="ctr"/>
            <a:r>
              <a:rPr lang="en-US" altLang="zh-CN" sz="2000" dirty="0"/>
              <a:t>APR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PhysRevC.58.1804</a:t>
            </a:r>
            <a:r>
              <a:rPr lang="en-US" altLang="zh-CN" sz="2000" dirty="0"/>
              <a:t>] + NJL + three-window modeling: </a:t>
            </a:r>
          </a:p>
          <a:p>
            <a:pPr algn="ctr"/>
            <a:r>
              <a:rPr lang="en-US" altLang="zh-CN" sz="2000" dirty="0"/>
              <a:t>EOS and M-R relation</a:t>
            </a:r>
            <a:endParaRPr lang="zh-CN" altLang="en-US" sz="2000" dirty="0"/>
          </a:p>
        </p:txBody>
      </p:sp>
      <p:sp>
        <p:nvSpPr>
          <p:cNvPr id="31" name="矩形 30">
            <a:extLst>
              <a:ext uri="{FF2B5EF4-FFF2-40B4-BE49-F238E27FC236}">
                <a16:creationId xmlns:a16="http://schemas.microsoft.com/office/drawing/2014/main" id="{9A1984E7-A40D-4240-B09E-6EE052BEF276}"/>
              </a:ext>
            </a:extLst>
          </p:cNvPr>
          <p:cNvSpPr/>
          <p:nvPr/>
        </p:nvSpPr>
        <p:spPr>
          <a:xfrm>
            <a:off x="9553189" y="743362"/>
            <a:ext cx="2210862" cy="369332"/>
          </a:xfrm>
          <a:prstGeom prst="rect">
            <a:avLst/>
          </a:prstGeom>
          <a:ln>
            <a:solidFill>
              <a:srgbClr val="00B0F0"/>
            </a:solidFill>
          </a:ln>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PhysRevD.95.056018</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986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a:extLst>
              <a:ext uri="{FF2B5EF4-FFF2-40B4-BE49-F238E27FC236}">
                <a16:creationId xmlns:a16="http://schemas.microsoft.com/office/drawing/2014/main" id="{2DBF0A34-2C65-C73E-30A4-1C7D6F426F66}"/>
              </a:ext>
            </a:extLst>
          </p:cNvPr>
          <p:cNvCxnSpPr>
            <a:cxnSpLocks/>
            <a:stCxn id="9" idx="3"/>
          </p:cNvCxnSpPr>
          <p:nvPr/>
        </p:nvCxnSpPr>
        <p:spPr>
          <a:xfrm>
            <a:off x="4063117" y="589367"/>
            <a:ext cx="7768663"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7" cy="19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B.4</a:t>
            </a:r>
            <a:endParaRPr lang="zh-CN" altLang="en-US" dirty="0">
              <a:latin typeface="+mj-lt"/>
              <a:cs typeface="Times New Roman" panose="02020603050405020304" pitchFamily="18" charset="0"/>
            </a:endParaRPr>
          </a:p>
        </p:txBody>
      </p:sp>
      <p:sp>
        <p:nvSpPr>
          <p:cNvPr id="42" name="矩形 41">
            <a:extLst>
              <a:ext uri="{FF2B5EF4-FFF2-40B4-BE49-F238E27FC236}">
                <a16:creationId xmlns:a16="http://schemas.microsoft.com/office/drawing/2014/main" id="{BCE0B657-B863-4D73-BDD2-CEE52A39A8B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9" name="标题 1">
            <a:extLst>
              <a:ext uri="{FF2B5EF4-FFF2-40B4-BE49-F238E27FC236}">
                <a16:creationId xmlns:a16="http://schemas.microsoft.com/office/drawing/2014/main" id="{2AA74973-0846-42CE-AD66-D8DDA3A1201D}"/>
              </a:ext>
            </a:extLst>
          </p:cNvPr>
          <p:cNvSpPr txBox="1">
            <a:spLocks/>
          </p:cNvSpPr>
          <p:nvPr/>
        </p:nvSpPr>
        <p:spPr>
          <a:xfrm>
            <a:off x="728620" y="349388"/>
            <a:ext cx="3334497" cy="479957"/>
          </a:xfrm>
          <a:prstGeom prst="rect">
            <a:avLst/>
          </a:prstGeom>
          <a:solidFill>
            <a:srgbClr val="FFFFFF"/>
          </a:solidFill>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Tidal deformability</a:t>
            </a:r>
          </a:p>
        </p:txBody>
      </p:sp>
      <p:pic>
        <p:nvPicPr>
          <p:cNvPr id="3" name="图片 2">
            <a:extLst>
              <a:ext uri="{FF2B5EF4-FFF2-40B4-BE49-F238E27FC236}">
                <a16:creationId xmlns:a16="http://schemas.microsoft.com/office/drawing/2014/main" id="{1E1338F5-6A19-47BB-A3B4-5636834E8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461" y="1054233"/>
            <a:ext cx="4601177" cy="2481300"/>
          </a:xfrm>
          <a:prstGeom prst="rect">
            <a:avLst/>
          </a:prstGeom>
        </p:spPr>
      </p:pic>
      <p:pic>
        <p:nvPicPr>
          <p:cNvPr id="5" name="图片 4">
            <a:extLst>
              <a:ext uri="{FF2B5EF4-FFF2-40B4-BE49-F238E27FC236}">
                <a16:creationId xmlns:a16="http://schemas.microsoft.com/office/drawing/2014/main" id="{1077963F-0314-4FA6-8697-563DD0A52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461" y="4142499"/>
            <a:ext cx="4877537" cy="1870104"/>
          </a:xfrm>
          <a:prstGeom prst="rect">
            <a:avLst/>
          </a:prstGeom>
        </p:spPr>
      </p:pic>
      <mc:AlternateContent xmlns:mc="http://schemas.openxmlformats.org/markup-compatibility/2006" xmlns:a14="http://schemas.microsoft.com/office/drawing/2010/main">
        <mc:Choice Requires="a14">
          <p:sp>
            <p:nvSpPr>
              <p:cNvPr id="14" name="矩形 8">
                <a:extLst>
                  <a:ext uri="{FF2B5EF4-FFF2-40B4-BE49-F238E27FC236}">
                    <a16:creationId xmlns:a16="http://schemas.microsoft.com/office/drawing/2014/main" id="{BF1FAB96-F6EB-41AD-872E-7511BB38742F}"/>
                  </a:ext>
                </a:extLst>
              </p:cNvPr>
              <p:cNvSpPr>
                <a:spLocks noChangeArrowheads="1"/>
              </p:cNvSpPr>
              <p:nvPr/>
            </p:nvSpPr>
            <p:spPr bwMode="auto">
              <a:xfrm>
                <a:off x="6380775" y="1174680"/>
                <a:ext cx="6095999" cy="1420325"/>
              </a:xfrm>
              <a:prstGeom prst="rect">
                <a:avLst/>
              </a:prstGeom>
              <a:noFill/>
              <a:ln w="9525">
                <a:noFill/>
                <a:miter lim="800000"/>
                <a:headEnd/>
                <a:tailEnd/>
              </a:ln>
            </p:spPr>
            <p:txBody>
              <a:bodyPr wrap="square">
                <a:spAutoFit/>
              </a:bodyPr>
              <a:lstStyle/>
              <a:p>
                <a:pPr marL="342900" indent="-342900">
                  <a:lnSpc>
                    <a:spcPct val="150000"/>
                  </a:lnSpc>
                  <a:buFont typeface="Wingdings" panose="05000000000000000000" pitchFamily="2" charset="2"/>
                  <a:buChar char="Ø"/>
                </a:pPr>
                <a14:m>
                  <m:oMath xmlns:m="http://schemas.openxmlformats.org/officeDocument/2006/math">
                    <m:r>
                      <a:rPr lang="en-US" altLang="zh-CN" sz="2000" i="1" dirty="0" smtClean="0">
                        <a:latin typeface="Cambria Math" panose="02040503050406030204" pitchFamily="18" charset="0"/>
                      </a:rPr>
                      <m:t>𝐻</m:t>
                    </m:r>
                    <m:d>
                      <m:dPr>
                        <m:ctrlPr>
                          <a:rPr lang="en-US" altLang="zh-CN" sz="2000" i="1" dirty="0" smtClean="0">
                            <a:latin typeface="Cambria Math" panose="02040503050406030204" pitchFamily="18" charset="0"/>
                          </a:rPr>
                        </m:ctrlPr>
                      </m:dPr>
                      <m:e>
                        <m:r>
                          <a:rPr lang="en-US" altLang="zh-CN" sz="2000" i="1" dirty="0" smtClean="0">
                            <a:latin typeface="Cambria Math" panose="02040503050406030204" pitchFamily="18" charset="0"/>
                          </a:rPr>
                          <m:t>𝑟</m:t>
                        </m:r>
                      </m:e>
                    </m:d>
                    <m:r>
                      <a:rPr lang="en-US" altLang="zh-CN" sz="2000" b="0" i="1" dirty="0" smtClean="0">
                        <a:latin typeface="Cambria Math" panose="02040503050406030204" pitchFamily="18" charset="0"/>
                      </a:rPr>
                      <m:t>: </m:t>
                    </m:r>
                    <m:r>
                      <a:rPr lang="en-US" altLang="zh-CN" sz="2000" i="1" dirty="0" smtClean="0">
                        <a:latin typeface="Cambria Math" panose="02040503050406030204" pitchFamily="18" charset="0"/>
                      </a:rPr>
                      <m:t> </m:t>
                    </m:r>
                  </m:oMath>
                </a14:m>
                <a:r>
                  <a:rPr lang="en-US" altLang="zh-CN" sz="2000" dirty="0"/>
                  <a:t>the metric function</a:t>
                </a:r>
              </a:p>
              <a:p>
                <a:pPr marL="342900" indent="-342900">
                  <a:lnSpc>
                    <a:spcPct val="150000"/>
                  </a:lnSpc>
                  <a:buFont typeface="Wingdings" panose="05000000000000000000" pitchFamily="2" charset="2"/>
                  <a:buChar char="Ø"/>
                </a:pPr>
                <a14:m>
                  <m:oMath xmlns:m="http://schemas.openxmlformats.org/officeDocument/2006/math">
                    <m:r>
                      <a:rPr lang="en-US" altLang="zh-CN" sz="2000" i="1" dirty="0">
                        <a:latin typeface="Cambria Math" panose="02040503050406030204" pitchFamily="18" charset="0"/>
                      </a:rPr>
                      <m:t>𝑝</m:t>
                    </m:r>
                  </m:oMath>
                </a14:m>
                <a:r>
                  <a:rPr lang="en-US" altLang="zh-CN" sz="2000" dirty="0"/>
                  <a:t>:  pressure</a:t>
                </a:r>
              </a:p>
              <a:p>
                <a:pPr marL="342900" indent="-342900">
                  <a:lnSpc>
                    <a:spcPct val="150000"/>
                  </a:lnSpc>
                  <a:buFont typeface="Wingdings" panose="05000000000000000000" pitchFamily="2" charset="2"/>
                  <a:buChar char="Ø"/>
                </a:pPr>
                <a14:m>
                  <m:oMath xmlns:m="http://schemas.openxmlformats.org/officeDocument/2006/math">
                    <m:r>
                      <a:rPr lang="en-US" altLang="zh-CN" sz="2000" i="1" dirty="0" smtClean="0">
                        <a:latin typeface="Cambria Math" panose="02040503050406030204" pitchFamily="18" charset="0"/>
                      </a:rPr>
                      <m:t>𝑦</m:t>
                    </m:r>
                  </m:oMath>
                </a14:m>
                <a:r>
                  <a:rPr lang="en-US" altLang="zh-CN" sz="2000" dirty="0"/>
                  <a:t>:  </a:t>
                </a:r>
              </a:p>
            </p:txBody>
          </p:sp>
        </mc:Choice>
        <mc:Fallback xmlns="">
          <p:sp>
            <p:nvSpPr>
              <p:cNvPr id="14" name="矩形 8">
                <a:extLst>
                  <a:ext uri="{FF2B5EF4-FFF2-40B4-BE49-F238E27FC236}">
                    <a16:creationId xmlns:a16="http://schemas.microsoft.com/office/drawing/2014/main" id="{BF1FAB96-F6EB-41AD-872E-7511BB38742F}"/>
                  </a:ext>
                </a:extLst>
              </p:cNvPr>
              <p:cNvSpPr>
                <a:spLocks noRot="1" noChangeAspect="1" noMove="1" noResize="1" noEditPoints="1" noAdjustHandles="1" noChangeArrowheads="1" noChangeShapeType="1" noTextEdit="1"/>
              </p:cNvSpPr>
              <p:nvPr/>
            </p:nvSpPr>
            <p:spPr bwMode="auto">
              <a:xfrm>
                <a:off x="6380775" y="1174680"/>
                <a:ext cx="6095999" cy="1420325"/>
              </a:xfrm>
              <a:prstGeom prst="rect">
                <a:avLst/>
              </a:prstGeom>
              <a:blipFill>
                <a:blip r:embed="rId5"/>
                <a:stretch>
                  <a:fillRect l="-900" b="-6867"/>
                </a:stretch>
              </a:blipFill>
              <a:ln w="9525">
                <a:noFill/>
                <a:miter lim="800000"/>
                <a:headEnd/>
                <a:tailEnd/>
              </a:ln>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75DE6F1A-6FB7-482F-AAF7-EF4999ED5F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3612" y="2235353"/>
            <a:ext cx="3001407" cy="321990"/>
          </a:xfrm>
          <a:prstGeom prst="rect">
            <a:avLst/>
          </a:prstGeom>
        </p:spPr>
      </p:pic>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071AFBE4-0BDA-4A3E-B9D8-A35A6DCAE2FB}"/>
                  </a:ext>
                </a:extLst>
              </p:cNvPr>
              <p:cNvSpPr/>
              <p:nvPr/>
            </p:nvSpPr>
            <p:spPr>
              <a:xfrm>
                <a:off x="789829" y="3638961"/>
                <a:ext cx="6096000" cy="400110"/>
              </a:xfrm>
              <a:prstGeom prst="rect">
                <a:avLst/>
              </a:prstGeom>
            </p:spPr>
            <p:txBody>
              <a:bodyPr>
                <a:spAutoFit/>
              </a:bodyPr>
              <a:lstStyle/>
              <a:p>
                <a:pPr marL="285750" indent="-285750">
                  <a:buFont typeface="Arial" panose="020B0604020202020204" pitchFamily="34" charset="0"/>
                  <a:buChar char="•"/>
                </a:pPr>
                <a:r>
                  <a:rPr lang="en-US" altLang="zh-CN" sz="2000" dirty="0">
                    <a:latin typeface="Cambria Math" panose="02040503050406030204" pitchFamily="18" charset="0"/>
                  </a:rPr>
                  <a:t>Dimensionless tidal Love number for </a:t>
                </a:r>
                <a14:m>
                  <m:oMath xmlns:m="http://schemas.openxmlformats.org/officeDocument/2006/math">
                    <m:r>
                      <a:rPr lang="en-US" altLang="zh-CN" sz="2000" i="1" dirty="0" smtClean="0">
                        <a:latin typeface="Cambria Math" panose="02040503050406030204" pitchFamily="18" charset="0"/>
                      </a:rPr>
                      <m:t>𝑙</m:t>
                    </m:r>
                    <m:r>
                      <a:rPr lang="en-US" altLang="zh-CN" sz="2000" i="1" dirty="0" smtClean="0">
                        <a:latin typeface="Cambria Math" panose="02040503050406030204" pitchFamily="18" charset="0"/>
                      </a:rPr>
                      <m:t>=2</m:t>
                    </m:r>
                    <m:r>
                      <a:rPr lang="en-US" altLang="zh-CN" sz="2000" i="0" dirty="0">
                        <a:latin typeface="Cambria Math" panose="02040503050406030204" pitchFamily="18" charset="0"/>
                      </a:rPr>
                      <m:t>:</m:t>
                    </m:r>
                  </m:oMath>
                </a14:m>
                <a:endParaRPr lang="zh-CN" altLang="en-US" sz="2000" dirty="0">
                  <a:latin typeface="Cambria Math" panose="02040503050406030204" pitchFamily="18" charset="0"/>
                </a:endParaRPr>
              </a:p>
            </p:txBody>
          </p:sp>
        </mc:Choice>
        <mc:Fallback xmlns="">
          <p:sp>
            <p:nvSpPr>
              <p:cNvPr id="8" name="矩形 7">
                <a:extLst>
                  <a:ext uri="{FF2B5EF4-FFF2-40B4-BE49-F238E27FC236}">
                    <a16:creationId xmlns:a16="http://schemas.microsoft.com/office/drawing/2014/main" id="{071AFBE4-0BDA-4A3E-B9D8-A35A6DCAE2FB}"/>
                  </a:ext>
                </a:extLst>
              </p:cNvPr>
              <p:cNvSpPr>
                <a:spLocks noRot="1" noChangeAspect="1" noMove="1" noResize="1" noEditPoints="1" noAdjustHandles="1" noChangeArrowheads="1" noChangeShapeType="1" noTextEdit="1"/>
              </p:cNvSpPr>
              <p:nvPr/>
            </p:nvSpPr>
            <p:spPr>
              <a:xfrm>
                <a:off x="789829" y="3638961"/>
                <a:ext cx="6096000" cy="400110"/>
              </a:xfrm>
              <a:prstGeom prst="rect">
                <a:avLst/>
              </a:prstGeom>
              <a:blipFill>
                <a:blip r:embed="rId7"/>
                <a:stretch>
                  <a:fillRect l="-900" t="-9091" b="-25758"/>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7D641770-8642-49D0-A6F0-9BED8E0D9C94}"/>
              </a:ext>
            </a:extLst>
          </p:cNvPr>
          <p:cNvSpPr/>
          <p:nvPr/>
        </p:nvSpPr>
        <p:spPr>
          <a:xfrm>
            <a:off x="6380775" y="2761285"/>
            <a:ext cx="5087675" cy="457754"/>
          </a:xfrm>
          <a:prstGeom prst="rect">
            <a:avLst/>
          </a:prstGeom>
        </p:spPr>
        <p:txBody>
          <a:bodyPr wrap="none">
            <a:spAutoFit/>
          </a:bodyPr>
          <a:lstStyle/>
          <a:p>
            <a:pPr>
              <a:lnSpc>
                <a:spcPct val="150000"/>
              </a:lnSpc>
            </a:pPr>
            <a:r>
              <a:rPr lang="en-US" altLang="zh-CN" dirty="0"/>
              <a:t>See Ref.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Phys. Rev. D 81, 123016</a:t>
            </a:r>
            <a:r>
              <a:rPr lang="en-US" altLang="zh-CN" dirty="0"/>
              <a:t>] for the details.</a:t>
            </a: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9730435C-BCE1-46A8-8A83-0C7E3E64431B}"/>
                  </a:ext>
                </a:extLst>
              </p:cNvPr>
              <p:cNvSpPr/>
              <p:nvPr/>
            </p:nvSpPr>
            <p:spPr>
              <a:xfrm>
                <a:off x="6095998" y="3390533"/>
                <a:ext cx="6096000" cy="400110"/>
              </a:xfrm>
              <a:prstGeom prst="rect">
                <a:avLst/>
              </a:prstGeom>
            </p:spPr>
            <p:txBody>
              <a:bodyPr>
                <a:spAutoFit/>
              </a:bodyPr>
              <a:lstStyle/>
              <a:p>
                <a:pPr marL="285750" indent="-285750">
                  <a:buFont typeface="Arial" panose="020B0604020202020204" pitchFamily="34" charset="0"/>
                  <a:buChar char="•"/>
                </a:pPr>
                <a:r>
                  <a:rPr lang="en-US" altLang="zh-CN" sz="2000" dirty="0">
                    <a:latin typeface="Cambria Math" panose="02040503050406030204" pitchFamily="18" charset="0"/>
                  </a:rPr>
                  <a:t>Dimensionless tidal deformability for </a:t>
                </a:r>
                <a14:m>
                  <m:oMath xmlns:m="http://schemas.openxmlformats.org/officeDocument/2006/math">
                    <m:r>
                      <a:rPr lang="en-US" altLang="zh-CN" sz="2000" i="1" dirty="0" smtClean="0">
                        <a:latin typeface="Cambria Math" panose="02040503050406030204" pitchFamily="18" charset="0"/>
                      </a:rPr>
                      <m:t>𝑙</m:t>
                    </m:r>
                    <m:r>
                      <a:rPr lang="en-US" altLang="zh-CN" sz="2000" i="1" dirty="0" smtClean="0">
                        <a:latin typeface="Cambria Math" panose="02040503050406030204" pitchFamily="18" charset="0"/>
                      </a:rPr>
                      <m:t>=2</m:t>
                    </m:r>
                    <m:r>
                      <a:rPr lang="en-US" altLang="zh-CN" sz="2000" i="0" dirty="0">
                        <a:latin typeface="Cambria Math" panose="02040503050406030204" pitchFamily="18" charset="0"/>
                      </a:rPr>
                      <m:t>:</m:t>
                    </m:r>
                  </m:oMath>
                </a14:m>
                <a:endParaRPr lang="zh-CN" altLang="en-US" sz="2000" dirty="0">
                  <a:latin typeface="Cambria Math" panose="02040503050406030204" pitchFamily="18" charset="0"/>
                </a:endParaRPr>
              </a:p>
            </p:txBody>
          </p:sp>
        </mc:Choice>
        <mc:Fallback xmlns="">
          <p:sp>
            <p:nvSpPr>
              <p:cNvPr id="18" name="矩形 17">
                <a:extLst>
                  <a:ext uri="{FF2B5EF4-FFF2-40B4-BE49-F238E27FC236}">
                    <a16:creationId xmlns:a16="http://schemas.microsoft.com/office/drawing/2014/main" id="{9730435C-BCE1-46A8-8A83-0C7E3E64431B}"/>
                  </a:ext>
                </a:extLst>
              </p:cNvPr>
              <p:cNvSpPr>
                <a:spLocks noRot="1" noChangeAspect="1" noMove="1" noResize="1" noEditPoints="1" noAdjustHandles="1" noChangeArrowheads="1" noChangeShapeType="1" noTextEdit="1"/>
              </p:cNvSpPr>
              <p:nvPr/>
            </p:nvSpPr>
            <p:spPr>
              <a:xfrm>
                <a:off x="6095998" y="3390533"/>
                <a:ext cx="6096000" cy="400110"/>
              </a:xfrm>
              <a:prstGeom prst="rect">
                <a:avLst/>
              </a:prstGeom>
              <a:blipFill>
                <a:blip r:embed="rId8"/>
                <a:stretch>
                  <a:fillRect l="-900" t="-7576" b="-25758"/>
                </a:stretch>
              </a:blipFill>
            </p:spPr>
            <p:txBody>
              <a:bodyPr/>
              <a:lstStyle/>
              <a:p>
                <a:r>
                  <a:rPr lang="zh-CN" altLang="en-US">
                    <a:noFill/>
                  </a:rPr>
                  <a:t> </a:t>
                </a:r>
              </a:p>
            </p:txBody>
          </p:sp>
        </mc:Fallback>
      </mc:AlternateContent>
      <p:pic>
        <p:nvPicPr>
          <p:cNvPr id="16" name="图片 15">
            <a:extLst>
              <a:ext uri="{FF2B5EF4-FFF2-40B4-BE49-F238E27FC236}">
                <a16:creationId xmlns:a16="http://schemas.microsoft.com/office/drawing/2014/main" id="{FEC6060B-21E3-4FCF-A304-F8AA53E944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3686" y="3829207"/>
            <a:ext cx="1136217" cy="568109"/>
          </a:xfrm>
          <a:prstGeom prst="rect">
            <a:avLst/>
          </a:prstGeom>
        </p:spPr>
      </p:pic>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2E2CDDDE-8999-4434-89E9-46D8A2583A2D}"/>
                  </a:ext>
                </a:extLst>
              </p:cNvPr>
              <p:cNvSpPr/>
              <p:nvPr/>
            </p:nvSpPr>
            <p:spPr>
              <a:xfrm>
                <a:off x="6118379" y="4458821"/>
                <a:ext cx="6096000" cy="400110"/>
              </a:xfrm>
              <a:prstGeom prst="rect">
                <a:avLst/>
              </a:prstGeom>
            </p:spPr>
            <p:txBody>
              <a:bodyPr>
                <a:spAutoFit/>
              </a:bodyPr>
              <a:lstStyle/>
              <a:p>
                <a:pPr marL="285750" indent="-285750">
                  <a:buFont typeface="Arial" panose="020B0604020202020204" pitchFamily="34" charset="0"/>
                  <a:buChar char="•"/>
                </a:pPr>
                <a:r>
                  <a:rPr lang="en-US" altLang="zh-CN" sz="2000" dirty="0">
                    <a:latin typeface="Cambria Math" panose="02040503050406030204" pitchFamily="18" charset="0"/>
                  </a:rPr>
                  <a:t>Dimensionless combined tidal deformability</a:t>
                </a:r>
                <a14:m>
                  <m:oMath xmlns:m="http://schemas.openxmlformats.org/officeDocument/2006/math">
                    <m:r>
                      <a:rPr lang="en-US" altLang="zh-CN" sz="2000" i="0" dirty="0">
                        <a:latin typeface="Cambria Math" panose="02040503050406030204" pitchFamily="18" charset="0"/>
                      </a:rPr>
                      <m:t>:</m:t>
                    </m:r>
                  </m:oMath>
                </a14:m>
                <a:endParaRPr lang="zh-CN" altLang="en-US" sz="2000" dirty="0">
                  <a:latin typeface="Cambria Math" panose="02040503050406030204" pitchFamily="18" charset="0"/>
                </a:endParaRPr>
              </a:p>
            </p:txBody>
          </p:sp>
        </mc:Choice>
        <mc:Fallback xmlns="">
          <p:sp>
            <p:nvSpPr>
              <p:cNvPr id="21" name="矩形 20">
                <a:extLst>
                  <a:ext uri="{FF2B5EF4-FFF2-40B4-BE49-F238E27FC236}">
                    <a16:creationId xmlns:a16="http://schemas.microsoft.com/office/drawing/2014/main" id="{2E2CDDDE-8999-4434-89E9-46D8A2583A2D}"/>
                  </a:ext>
                </a:extLst>
              </p:cNvPr>
              <p:cNvSpPr>
                <a:spLocks noRot="1" noChangeAspect="1" noMove="1" noResize="1" noEditPoints="1" noAdjustHandles="1" noChangeArrowheads="1" noChangeShapeType="1" noTextEdit="1"/>
              </p:cNvSpPr>
              <p:nvPr/>
            </p:nvSpPr>
            <p:spPr>
              <a:xfrm>
                <a:off x="6118379" y="4458821"/>
                <a:ext cx="6096000" cy="400110"/>
              </a:xfrm>
              <a:prstGeom prst="rect">
                <a:avLst/>
              </a:prstGeom>
              <a:blipFill>
                <a:blip r:embed="rId10"/>
                <a:stretch>
                  <a:fillRect l="-900" t="-7576" b="-25758"/>
                </a:stretch>
              </a:blipFill>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37371661-2FBA-4B95-A3C4-C623D06AD9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5122" y="5028452"/>
            <a:ext cx="4637414" cy="651377"/>
          </a:xfrm>
          <a:prstGeom prst="rect">
            <a:avLst/>
          </a:prstGeom>
        </p:spPr>
      </p:pic>
    </p:spTree>
    <p:extLst>
      <p:ext uri="{BB962C8B-B14F-4D97-AF65-F5344CB8AC3E}">
        <p14:creationId xmlns:p14="http://schemas.microsoft.com/office/powerpoint/2010/main" val="2542824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3</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349388"/>
            <a:ext cx="2284743"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Backgrounds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3013364" y="589367"/>
            <a:ext cx="8818416"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a:endCxn id="11" idx="1"/>
          </p:cNvCxnSpPr>
          <p:nvPr/>
        </p:nvCxnSpPr>
        <p:spPr>
          <a:xfrm flipV="1">
            <a:off x="387453" y="589367"/>
            <a:ext cx="341168"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32" name="矩形 8">
            <a:extLst>
              <a:ext uri="{FF2B5EF4-FFF2-40B4-BE49-F238E27FC236}">
                <a16:creationId xmlns:a16="http://schemas.microsoft.com/office/drawing/2014/main" id="{4352EEFD-B24F-4470-A003-B01D9CE959FF}"/>
              </a:ext>
            </a:extLst>
          </p:cNvPr>
          <p:cNvSpPr>
            <a:spLocks noChangeArrowheads="1"/>
          </p:cNvSpPr>
          <p:nvPr/>
        </p:nvSpPr>
        <p:spPr bwMode="auto">
          <a:xfrm>
            <a:off x="909229" y="1620283"/>
            <a:ext cx="10505783" cy="707886"/>
          </a:xfrm>
          <a:prstGeom prst="rect">
            <a:avLst/>
          </a:prstGeom>
          <a:noFill/>
          <a:ln w="9525">
            <a:noFill/>
            <a:miter lim="800000"/>
            <a:headEnd/>
            <a:tailEnd/>
          </a:ln>
        </p:spPr>
        <p:txBody>
          <a:bodyPr wrap="square">
            <a:spAutoFit/>
          </a:bodyPr>
          <a:lstStyle/>
          <a:p>
            <a:pPr marL="285750" indent="-285750">
              <a:buFont typeface="Wingdings" panose="05000000000000000000" pitchFamily="2" charset="2"/>
              <a:buChar char="Ø"/>
            </a:pPr>
            <a:r>
              <a:rPr lang="en-US" altLang="zh-CN" sz="2000" dirty="0"/>
              <a:t>first discovered by </a:t>
            </a:r>
            <a:r>
              <a:rPr lang="en-US" altLang="zh-CN" sz="2000" i="1" dirty="0">
                <a:solidFill>
                  <a:srgbClr val="00B050"/>
                </a:solidFill>
              </a:rPr>
              <a:t>Jocelyn Bell </a:t>
            </a:r>
            <a:r>
              <a:rPr lang="en-US" altLang="zh-CN" sz="2000" dirty="0"/>
              <a:t>and </a:t>
            </a:r>
            <a:r>
              <a:rPr lang="en-US" altLang="zh-CN" sz="2000" i="1" dirty="0">
                <a:solidFill>
                  <a:srgbClr val="00B050"/>
                </a:solidFill>
              </a:rPr>
              <a:t>Antony Hewish</a:t>
            </a:r>
            <a:r>
              <a:rPr lang="en-US" altLang="zh-CN" sz="2000" i="1" dirty="0"/>
              <a:t> </a:t>
            </a:r>
            <a:r>
              <a:rPr lang="en-US" altLang="zh-CN" sz="2000" dirty="0"/>
              <a:t>in the 1960s: </a:t>
            </a:r>
          </a:p>
          <a:p>
            <a:r>
              <a:rPr lang="en-US" altLang="zh-CN" sz="2000" dirty="0"/>
              <a:t>    PSR 1919+21</a:t>
            </a:r>
            <a:endParaRPr lang="zh-CN" altLang="en-US" sz="2000" dirty="0"/>
          </a:p>
        </p:txBody>
      </p:sp>
      <p:sp>
        <p:nvSpPr>
          <p:cNvPr id="38" name="矩形 9">
            <a:extLst>
              <a:ext uri="{FF2B5EF4-FFF2-40B4-BE49-F238E27FC236}">
                <a16:creationId xmlns:a16="http://schemas.microsoft.com/office/drawing/2014/main" id="{3D3BF3A7-5CF4-4B49-B6D0-26992BC74472}"/>
              </a:ext>
            </a:extLst>
          </p:cNvPr>
          <p:cNvSpPr>
            <a:spLocks noChangeArrowheads="1"/>
          </p:cNvSpPr>
          <p:nvPr/>
        </p:nvSpPr>
        <p:spPr bwMode="auto">
          <a:xfrm>
            <a:off x="904116" y="2270865"/>
            <a:ext cx="7794715" cy="1015663"/>
          </a:xfrm>
          <a:prstGeom prst="rect">
            <a:avLst/>
          </a:prstGeom>
          <a:noFill/>
          <a:ln w="9525">
            <a:noFill/>
            <a:miter lim="800000"/>
            <a:headEnd/>
            <a:tailEnd/>
          </a:ln>
        </p:spPr>
        <p:txBody>
          <a:bodyPr wrap="square">
            <a:spAutoFit/>
          </a:bodyPr>
          <a:lstStyle/>
          <a:p>
            <a:pPr marL="285750" indent="-285750">
              <a:buFont typeface="Wingdings" panose="05000000000000000000" pitchFamily="2" charset="2"/>
              <a:buChar char="Ø"/>
            </a:pPr>
            <a:r>
              <a:rPr lang="en-US" altLang="zh-CN" sz="2000" dirty="0"/>
              <a:t>as the densest stars except black holes, was listed as one of the major exciting discoveries of the 20th century, and was named one of the four major discoveries in astronomy in the 1960s</a:t>
            </a:r>
            <a:endParaRPr lang="zh-CN" altLang="en-US" sz="2000" dirty="0"/>
          </a:p>
        </p:txBody>
      </p:sp>
      <p:sp>
        <p:nvSpPr>
          <p:cNvPr id="43" name="矩形 8">
            <a:extLst>
              <a:ext uri="{FF2B5EF4-FFF2-40B4-BE49-F238E27FC236}">
                <a16:creationId xmlns:a16="http://schemas.microsoft.com/office/drawing/2014/main" id="{41BFAA2A-7D63-42F3-B549-AE67768E641B}"/>
              </a:ext>
            </a:extLst>
          </p:cNvPr>
          <p:cNvSpPr>
            <a:spLocks noChangeArrowheads="1"/>
          </p:cNvSpPr>
          <p:nvPr/>
        </p:nvSpPr>
        <p:spPr bwMode="auto">
          <a:xfrm>
            <a:off x="843168" y="1034414"/>
            <a:ext cx="2645990" cy="461665"/>
          </a:xfrm>
          <a:prstGeom prst="rect">
            <a:avLst/>
          </a:prstGeom>
          <a:noFill/>
          <a:ln w="9525">
            <a:noFill/>
            <a:miter lim="800000"/>
            <a:headEnd/>
            <a:tailEnd/>
          </a:ln>
        </p:spPr>
        <p:txBody>
          <a:bodyPr wrap="square">
            <a:spAutoFit/>
          </a:bodyPr>
          <a:lstStyle/>
          <a:p>
            <a:r>
              <a:rPr lang="en-US" altLang="zh-CN" sz="2400" b="1" i="1" dirty="0"/>
              <a:t>Neutron stars:</a:t>
            </a:r>
            <a:endParaRPr lang="zh-CN" altLang="en-US" sz="2400" b="1" i="1" dirty="0"/>
          </a:p>
        </p:txBody>
      </p:sp>
      <p:pic>
        <p:nvPicPr>
          <p:cNvPr id="25" name="图片 4">
            <a:extLst>
              <a:ext uri="{FF2B5EF4-FFF2-40B4-BE49-F238E27FC236}">
                <a16:creationId xmlns:a16="http://schemas.microsoft.com/office/drawing/2014/main" id="{98F2F2CB-477C-4280-89D1-9411C82AC7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3289" y="3364493"/>
            <a:ext cx="1814513"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https://gss3.bdstatic.com/7Po3dSag_xI4khGkpoWK1HF6hhy/baike/w%3D268%3Bg%3D0/sign=88702d741a4c510faec4e51c58624210/7c1ed21b0ef41bd5a25a1b4851da81cb39db3d04.jpg">
            <a:extLst>
              <a:ext uri="{FF2B5EF4-FFF2-40B4-BE49-F238E27FC236}">
                <a16:creationId xmlns:a16="http://schemas.microsoft.com/office/drawing/2014/main" id="{3B2323AA-EC28-4D37-9AD6-FA06829BAC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5555" y="3347597"/>
            <a:ext cx="1289938"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https://gss2.bdstatic.com/9fo3dSag_xI4khGkpoWK1HF6hhy/baike/w%3D268%3Bg%3D0/sign=730788545982b2b7a79f3ec20996acd2/aa64034f78f0f7367d805c510a55b319ebc41367.jpg">
            <a:extLst>
              <a:ext uri="{FF2B5EF4-FFF2-40B4-BE49-F238E27FC236}">
                <a16:creationId xmlns:a16="http://schemas.microsoft.com/office/drawing/2014/main" id="{258602B6-0435-4E99-A838-14F81DF42A0A}"/>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2200" y="3347597"/>
            <a:ext cx="1289938"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AF489A82-BA13-4A28-9897-F3F0DEA50D85}"/>
              </a:ext>
            </a:extLst>
          </p:cNvPr>
          <p:cNvSpPr/>
          <p:nvPr/>
        </p:nvSpPr>
        <p:spPr>
          <a:xfrm>
            <a:off x="1551550" y="5246351"/>
            <a:ext cx="9385151" cy="1015663"/>
          </a:xfrm>
          <a:prstGeom prst="rect">
            <a:avLst/>
          </a:prstGeom>
        </p:spPr>
        <p:txBody>
          <a:bodyPr wrap="square">
            <a:spAutoFit/>
          </a:bodyPr>
          <a:lstStyle/>
          <a:p>
            <a:r>
              <a:rPr lang="zh-CN" altLang="en-US" sz="2000" dirty="0">
                <a:solidFill>
                  <a:srgbClr val="656303"/>
                </a:solidFill>
              </a:rPr>
              <a:t>“</a:t>
            </a:r>
            <a:r>
              <a:rPr lang="en-US" altLang="zh-CN" sz="2000" dirty="0">
                <a:solidFill>
                  <a:srgbClr val="656303"/>
                </a:solidFill>
              </a:rPr>
              <a:t>for their pioneering research in radio astrophysics: Ryle for his observations and inventions, in particular of the aperture synthesis technique, and Hewish for his decisive role in the discovery of pulsars</a:t>
            </a:r>
            <a:r>
              <a:rPr lang="zh-CN" altLang="en-US" sz="2000" dirty="0">
                <a:solidFill>
                  <a:srgbClr val="656303"/>
                </a:solidFill>
              </a:rPr>
              <a:t>”</a:t>
            </a:r>
            <a:r>
              <a:rPr lang="en-US" altLang="zh-CN" sz="2000" dirty="0">
                <a:solidFill>
                  <a:srgbClr val="656303"/>
                </a:solidFill>
              </a:rPr>
              <a:t> </a:t>
            </a:r>
            <a:r>
              <a:rPr lang="en-US" altLang="zh-CN" sz="2000" dirty="0"/>
              <a:t>—— Nobel Committee </a:t>
            </a:r>
            <a:r>
              <a:rPr lang="en-US" altLang="zh-CN" sz="2000" i="1" dirty="0">
                <a:solidFill>
                  <a:schemeClr val="bg2"/>
                </a:solidFill>
              </a:rPr>
              <a:t>(1974)</a:t>
            </a:r>
            <a:endParaRPr lang="zh-CN" altLang="en-US" sz="2000" dirty="0">
              <a:solidFill>
                <a:srgbClr val="C00000"/>
              </a:solidFill>
            </a:endParaRPr>
          </a:p>
        </p:txBody>
      </p:sp>
      <p:pic>
        <p:nvPicPr>
          <p:cNvPr id="3" name="图片 2">
            <a:extLst>
              <a:ext uri="{FF2B5EF4-FFF2-40B4-BE49-F238E27FC236}">
                <a16:creationId xmlns:a16="http://schemas.microsoft.com/office/drawing/2014/main" id="{21181CDF-D295-4433-8DEE-3E786C0F5261}"/>
              </a:ext>
            </a:extLst>
          </p:cNvPr>
          <p:cNvPicPr>
            <a:picLocks noChangeAspect="1"/>
          </p:cNvPicPr>
          <p:nvPr/>
        </p:nvPicPr>
        <p:blipFill>
          <a:blip r:embed="rId6"/>
          <a:stretch>
            <a:fillRect/>
          </a:stretch>
        </p:blipFill>
        <p:spPr>
          <a:xfrm>
            <a:off x="8772584" y="1265246"/>
            <a:ext cx="2711475" cy="1818300"/>
          </a:xfrm>
          <a:prstGeom prst="rect">
            <a:avLst/>
          </a:prstGeom>
        </p:spPr>
      </p:pic>
    </p:spTree>
    <p:extLst>
      <p:ext uri="{BB962C8B-B14F-4D97-AF65-F5344CB8AC3E}">
        <p14:creationId xmlns:p14="http://schemas.microsoft.com/office/powerpoint/2010/main" val="1394775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4</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349388"/>
            <a:ext cx="2284743"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Backgrounds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3013364" y="589367"/>
            <a:ext cx="8818416"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a:endCxn id="11" idx="1"/>
          </p:cNvCxnSpPr>
          <p:nvPr/>
        </p:nvCxnSpPr>
        <p:spPr>
          <a:xfrm flipV="1">
            <a:off x="387453" y="589367"/>
            <a:ext cx="341168"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43" name="矩形 8">
            <a:extLst>
              <a:ext uri="{FF2B5EF4-FFF2-40B4-BE49-F238E27FC236}">
                <a16:creationId xmlns:a16="http://schemas.microsoft.com/office/drawing/2014/main" id="{41BFAA2A-7D63-42F3-B549-AE67768E641B}"/>
              </a:ext>
            </a:extLst>
          </p:cNvPr>
          <p:cNvSpPr>
            <a:spLocks noChangeArrowheads="1"/>
          </p:cNvSpPr>
          <p:nvPr/>
        </p:nvSpPr>
        <p:spPr bwMode="auto">
          <a:xfrm>
            <a:off x="843168" y="1034414"/>
            <a:ext cx="2645990" cy="461665"/>
          </a:xfrm>
          <a:prstGeom prst="rect">
            <a:avLst/>
          </a:prstGeom>
          <a:noFill/>
          <a:ln w="9525">
            <a:noFill/>
            <a:miter lim="800000"/>
            <a:headEnd/>
            <a:tailEnd/>
          </a:ln>
        </p:spPr>
        <p:txBody>
          <a:bodyPr wrap="square">
            <a:spAutoFit/>
          </a:bodyPr>
          <a:lstStyle/>
          <a:p>
            <a:r>
              <a:rPr lang="en-US" altLang="zh-CN" sz="2400" b="1" i="1" dirty="0"/>
              <a:t>Neutron stars:</a:t>
            </a:r>
            <a:endParaRPr lang="zh-CN" altLang="en-US" sz="2400" b="1" i="1" dirty="0"/>
          </a:p>
        </p:txBody>
      </p:sp>
      <p:pic>
        <p:nvPicPr>
          <p:cNvPr id="4098" name="Picture 2" descr="人类认识黑洞的历史：爱因斯坦很讨厌它-黑洞,宇宙,爱因斯坦 ——快科技(驱动之家旗下媒体)--科技改变未来">
            <a:extLst>
              <a:ext uri="{FF2B5EF4-FFF2-40B4-BE49-F238E27FC236}">
                <a16:creationId xmlns:a16="http://schemas.microsoft.com/office/drawing/2014/main" id="{BC482BFF-609C-45A8-870B-E97E716D3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833" y="1893807"/>
            <a:ext cx="4820649" cy="3617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双星并合gif 的图像结果">
            <a:extLst>
              <a:ext uri="{FF2B5EF4-FFF2-40B4-BE49-F238E27FC236}">
                <a16:creationId xmlns:a16="http://schemas.microsoft.com/office/drawing/2014/main" id="{BA9DB6FA-2B0E-4F95-AE49-70E8385E0A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40536" y="2416931"/>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741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5</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349388"/>
            <a:ext cx="2284743"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Backgrounds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3013364" y="589367"/>
            <a:ext cx="8818416"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a:endCxn id="11" idx="1"/>
          </p:cNvCxnSpPr>
          <p:nvPr/>
        </p:nvCxnSpPr>
        <p:spPr>
          <a:xfrm flipV="1">
            <a:off x="387453" y="589367"/>
            <a:ext cx="341168"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43" name="矩形 8">
            <a:extLst>
              <a:ext uri="{FF2B5EF4-FFF2-40B4-BE49-F238E27FC236}">
                <a16:creationId xmlns:a16="http://schemas.microsoft.com/office/drawing/2014/main" id="{41BFAA2A-7D63-42F3-B549-AE67768E641B}"/>
              </a:ext>
            </a:extLst>
          </p:cNvPr>
          <p:cNvSpPr>
            <a:spLocks noChangeArrowheads="1"/>
          </p:cNvSpPr>
          <p:nvPr/>
        </p:nvSpPr>
        <p:spPr bwMode="auto">
          <a:xfrm>
            <a:off x="843168" y="1034414"/>
            <a:ext cx="2645990" cy="461665"/>
          </a:xfrm>
          <a:prstGeom prst="rect">
            <a:avLst/>
          </a:prstGeom>
          <a:noFill/>
          <a:ln w="9525">
            <a:noFill/>
            <a:miter lim="800000"/>
            <a:headEnd/>
            <a:tailEnd/>
          </a:ln>
        </p:spPr>
        <p:txBody>
          <a:bodyPr wrap="square">
            <a:spAutoFit/>
          </a:bodyPr>
          <a:lstStyle/>
          <a:p>
            <a:r>
              <a:rPr lang="en-US" altLang="zh-CN" sz="2400" b="1" i="1" dirty="0"/>
              <a:t>Neutron stars:</a:t>
            </a:r>
            <a:endParaRPr lang="zh-CN" altLang="en-US" sz="2400" b="1" i="1" dirty="0"/>
          </a:p>
        </p:txBody>
      </p:sp>
      <p:sp>
        <p:nvSpPr>
          <p:cNvPr id="3" name="矩形 2">
            <a:extLst>
              <a:ext uri="{FF2B5EF4-FFF2-40B4-BE49-F238E27FC236}">
                <a16:creationId xmlns:a16="http://schemas.microsoft.com/office/drawing/2014/main" id="{0F19EB9F-670A-4672-BF99-FEB717C32132}"/>
              </a:ext>
            </a:extLst>
          </p:cNvPr>
          <p:cNvSpPr/>
          <p:nvPr/>
        </p:nvSpPr>
        <p:spPr>
          <a:xfrm>
            <a:off x="979461" y="1582815"/>
            <a:ext cx="10606950" cy="707886"/>
          </a:xfrm>
          <a:prstGeom prst="rect">
            <a:avLst/>
          </a:prstGeom>
        </p:spPr>
        <p:txBody>
          <a:bodyPr wrap="square">
            <a:spAutoFit/>
          </a:bodyPr>
          <a:lstStyle/>
          <a:p>
            <a:r>
              <a:rPr lang="en-US" altLang="zh-CN" sz="2000" dirty="0"/>
              <a:t>At present, t</a:t>
            </a:r>
            <a:r>
              <a:rPr lang="zh-CN" altLang="en-US" sz="2000" dirty="0"/>
              <a:t>here are roughly four theoretical models portray</a:t>
            </a:r>
            <a:r>
              <a:rPr lang="en-US" altLang="zh-CN" sz="2000" dirty="0" err="1"/>
              <a:t>ing</a:t>
            </a:r>
            <a:r>
              <a:rPr lang="zh-CN" altLang="en-US" sz="2000" dirty="0"/>
              <a:t> the wreckage left after a supernova explosion: </a:t>
            </a:r>
          </a:p>
        </p:txBody>
      </p:sp>
      <p:sp>
        <p:nvSpPr>
          <p:cNvPr id="4" name="矩形 3">
            <a:extLst>
              <a:ext uri="{FF2B5EF4-FFF2-40B4-BE49-F238E27FC236}">
                <a16:creationId xmlns:a16="http://schemas.microsoft.com/office/drawing/2014/main" id="{E1922B92-DE90-40DE-9EAF-AE3A2AF1E5FC}"/>
              </a:ext>
            </a:extLst>
          </p:cNvPr>
          <p:cNvSpPr/>
          <p:nvPr/>
        </p:nvSpPr>
        <p:spPr>
          <a:xfrm>
            <a:off x="987595" y="2344001"/>
            <a:ext cx="1678665" cy="369332"/>
          </a:xfrm>
          <a:prstGeom prst="rect">
            <a:avLst/>
          </a:prstGeom>
        </p:spPr>
        <p:txBody>
          <a:bodyPr wrap="none">
            <a:spAutoFit/>
          </a:bodyPr>
          <a:lstStyle/>
          <a:p>
            <a:pPr marL="285750" indent="-285750">
              <a:buClr>
                <a:srgbClr val="FF9900"/>
              </a:buClr>
              <a:buSzPct val="80000"/>
              <a:buFont typeface="Wingdings" panose="05000000000000000000" pitchFamily="2" charset="2"/>
              <a:buChar char="l"/>
            </a:pPr>
            <a:r>
              <a:rPr lang="en-US" altLang="zh-CN" dirty="0"/>
              <a:t>Hadron </a:t>
            </a:r>
            <a:r>
              <a:rPr lang="zh-CN" altLang="en-US" dirty="0"/>
              <a:t>star</a:t>
            </a:r>
          </a:p>
        </p:txBody>
      </p:sp>
      <p:sp>
        <p:nvSpPr>
          <p:cNvPr id="22" name="矩形 21">
            <a:extLst>
              <a:ext uri="{FF2B5EF4-FFF2-40B4-BE49-F238E27FC236}">
                <a16:creationId xmlns:a16="http://schemas.microsoft.com/office/drawing/2014/main" id="{F34C20BA-EAA0-43FA-B602-960988E2CD88}"/>
              </a:ext>
            </a:extLst>
          </p:cNvPr>
          <p:cNvSpPr/>
          <p:nvPr/>
        </p:nvSpPr>
        <p:spPr>
          <a:xfrm>
            <a:off x="987597" y="2767002"/>
            <a:ext cx="4912176" cy="923330"/>
          </a:xfrm>
          <a:prstGeom prst="rect">
            <a:avLst/>
          </a:prstGeom>
        </p:spPr>
        <p:txBody>
          <a:bodyPr wrap="square">
            <a:spAutoFit/>
          </a:bodyPr>
          <a:lstStyle/>
          <a:p>
            <a:pPr marL="285750" indent="-285750" algn="just">
              <a:buClr>
                <a:srgbClr val="FF9900"/>
              </a:buClr>
              <a:buSzPct val="80000"/>
              <a:buFont typeface="Wingdings" panose="05000000000000000000" pitchFamily="2" charset="2"/>
              <a:buChar char="l"/>
            </a:pPr>
            <a:r>
              <a:rPr lang="en-US" altLang="zh-CN" dirty="0"/>
              <a:t>Hybrid star (HS, a neutron star with an extremely dense core containing quark matter that looks like an egg with a yolk)</a:t>
            </a:r>
            <a:endParaRPr lang="zh-CN" altLang="en-US" dirty="0"/>
          </a:p>
        </p:txBody>
      </p:sp>
      <p:sp>
        <p:nvSpPr>
          <p:cNvPr id="23" name="矩形 22">
            <a:extLst>
              <a:ext uri="{FF2B5EF4-FFF2-40B4-BE49-F238E27FC236}">
                <a16:creationId xmlns:a16="http://schemas.microsoft.com/office/drawing/2014/main" id="{17200291-9058-4A49-9929-3BA1E2FAB80B}"/>
              </a:ext>
            </a:extLst>
          </p:cNvPr>
          <p:cNvSpPr/>
          <p:nvPr/>
        </p:nvSpPr>
        <p:spPr>
          <a:xfrm>
            <a:off x="987595" y="4100013"/>
            <a:ext cx="4912176" cy="1754326"/>
          </a:xfrm>
          <a:prstGeom prst="rect">
            <a:avLst/>
          </a:prstGeom>
        </p:spPr>
        <p:txBody>
          <a:bodyPr wrap="square">
            <a:spAutoFit/>
          </a:bodyPr>
          <a:lstStyle/>
          <a:p>
            <a:pPr marL="285750" indent="-285750" algn="just">
              <a:buClr>
                <a:srgbClr val="FF9900"/>
              </a:buClr>
              <a:buSzPct val="80000"/>
              <a:buFont typeface="Wingdings" panose="05000000000000000000" pitchFamily="2" charset="2"/>
              <a:buChar char="l"/>
            </a:pPr>
            <a:r>
              <a:rPr lang="en-US" altLang="zh-CN" dirty="0" err="1"/>
              <a:t>Strangeon</a:t>
            </a:r>
            <a:r>
              <a:rPr lang="en-US" altLang="zh-CN" dirty="0"/>
              <a:t> star (formerly known as the star of strange quark-cluster, where quarks are not completely free, but instead there are six quarks or more that form a small collective, which in turn form a large </a:t>
            </a:r>
            <a:r>
              <a:rPr lang="en-US" altLang="zh-CN" dirty="0" err="1"/>
              <a:t>strangeon</a:t>
            </a:r>
            <a:r>
              <a:rPr lang="en-US" altLang="zh-CN" dirty="0"/>
              <a:t> star)</a:t>
            </a:r>
            <a:endParaRPr lang="zh-CN" altLang="en-US" dirty="0"/>
          </a:p>
        </p:txBody>
      </p:sp>
      <p:pic>
        <p:nvPicPr>
          <p:cNvPr id="24" name="图片 23">
            <a:extLst>
              <a:ext uri="{FF2B5EF4-FFF2-40B4-BE49-F238E27FC236}">
                <a16:creationId xmlns:a16="http://schemas.microsoft.com/office/drawing/2014/main" id="{A61284E1-878F-46A9-B145-1F28C49BEA16}"/>
              </a:ext>
            </a:extLst>
          </p:cNvPr>
          <p:cNvPicPr>
            <a:picLocks noChangeAspect="1"/>
          </p:cNvPicPr>
          <p:nvPr/>
        </p:nvPicPr>
        <p:blipFill>
          <a:blip r:embed="rId3" cstate="print"/>
          <a:stretch>
            <a:fillRect/>
          </a:stretch>
        </p:blipFill>
        <p:spPr>
          <a:xfrm>
            <a:off x="6682458" y="2396813"/>
            <a:ext cx="4912176" cy="2667065"/>
          </a:xfrm>
          <a:prstGeom prst="rect">
            <a:avLst/>
          </a:prstGeom>
        </p:spPr>
      </p:pic>
      <p:sp>
        <p:nvSpPr>
          <p:cNvPr id="5" name="矩形: 圆角 4">
            <a:extLst>
              <a:ext uri="{FF2B5EF4-FFF2-40B4-BE49-F238E27FC236}">
                <a16:creationId xmlns:a16="http://schemas.microsoft.com/office/drawing/2014/main" id="{F6370155-D54C-4B14-B5A8-8178B0E883D1}"/>
              </a:ext>
            </a:extLst>
          </p:cNvPr>
          <p:cNvSpPr/>
          <p:nvPr/>
        </p:nvSpPr>
        <p:spPr>
          <a:xfrm>
            <a:off x="935127" y="2780421"/>
            <a:ext cx="5160873" cy="1261060"/>
          </a:xfrm>
          <a:prstGeom prst="round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4" name="Picture 6" descr="PPT 3D小人问号模板_word文档在线阅读与下载_文档网">
            <a:extLst>
              <a:ext uri="{FF2B5EF4-FFF2-40B4-BE49-F238E27FC236}">
                <a16:creationId xmlns:a16="http://schemas.microsoft.com/office/drawing/2014/main" id="{B98680C0-341D-4764-92F8-846D2BFF0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21" t="19119" r="29392" b="18584"/>
          <a:stretch/>
        </p:blipFill>
        <p:spPr bwMode="auto">
          <a:xfrm>
            <a:off x="10125027" y="5050303"/>
            <a:ext cx="993134" cy="121833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BC33971F-82B2-4E4E-8478-0CB52622B043}"/>
              </a:ext>
            </a:extLst>
          </p:cNvPr>
          <p:cNvSpPr/>
          <p:nvPr/>
        </p:nvSpPr>
        <p:spPr>
          <a:xfrm>
            <a:off x="987595" y="3653985"/>
            <a:ext cx="2101857" cy="369332"/>
          </a:xfrm>
          <a:prstGeom prst="rect">
            <a:avLst/>
          </a:prstGeom>
        </p:spPr>
        <p:txBody>
          <a:bodyPr wrap="none">
            <a:spAutoFit/>
          </a:bodyPr>
          <a:lstStyle/>
          <a:p>
            <a:pPr marL="285750" indent="-285750">
              <a:buClr>
                <a:srgbClr val="FF9900"/>
              </a:buClr>
              <a:buSzPct val="80000"/>
              <a:buFont typeface="Wingdings" panose="05000000000000000000" pitchFamily="2" charset="2"/>
              <a:buChar char="l"/>
            </a:pPr>
            <a:r>
              <a:rPr lang="en-US" altLang="zh-CN" dirty="0"/>
              <a:t>Quark star (QS)</a:t>
            </a:r>
            <a:endParaRPr lang="zh-CN" altLang="en-US" dirty="0"/>
          </a:p>
        </p:txBody>
      </p:sp>
      <p:sp>
        <p:nvSpPr>
          <p:cNvPr id="6" name="矩形 5">
            <a:extLst>
              <a:ext uri="{FF2B5EF4-FFF2-40B4-BE49-F238E27FC236}">
                <a16:creationId xmlns:a16="http://schemas.microsoft.com/office/drawing/2014/main" id="{158E20D7-3E59-4AC4-816D-CCE29EA977F6}"/>
              </a:ext>
            </a:extLst>
          </p:cNvPr>
          <p:cNvSpPr/>
          <p:nvPr/>
        </p:nvSpPr>
        <p:spPr>
          <a:xfrm>
            <a:off x="1272543" y="5820746"/>
            <a:ext cx="6477158" cy="369332"/>
          </a:xfrm>
          <a:prstGeom prst="rect">
            <a:avLst/>
          </a:prstGeom>
        </p:spPr>
        <p:txBody>
          <a:bodyPr wrap="none">
            <a:spAutoFit/>
          </a:bodyPr>
          <a:lstStyle/>
          <a:p>
            <a:r>
              <a:rPr lang="en-US" altLang="zh-CN" dirty="0">
                <a:solidFill>
                  <a:schemeClr val="accent2">
                    <a:lumMod val="75000"/>
                  </a:schemeClr>
                </a:solidFill>
                <a:latin typeface="Times New Roman" panose="02020603050405020304" pitchFamily="18" charset="0"/>
                <a:cs typeface="Times New Roman" panose="02020603050405020304" pitchFamily="18" charset="0"/>
              </a:rPr>
              <a:t>[X.-Y. Lai and R.-X. Xu, J. Phys.: Conf. Series 861, 012027 (2017)]</a:t>
            </a:r>
            <a:endParaRPr lang="zh-CN" altLang="en-US"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25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6</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1" y="349388"/>
            <a:ext cx="2284743"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Backgrounds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3013364" y="589367"/>
            <a:ext cx="8818416" cy="436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a:endCxn id="11" idx="1"/>
          </p:cNvCxnSpPr>
          <p:nvPr/>
        </p:nvCxnSpPr>
        <p:spPr>
          <a:xfrm flipV="1">
            <a:off x="387453" y="589367"/>
            <a:ext cx="341168"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sp>
        <p:nvSpPr>
          <p:cNvPr id="43" name="矩形 8">
            <a:extLst>
              <a:ext uri="{FF2B5EF4-FFF2-40B4-BE49-F238E27FC236}">
                <a16:creationId xmlns:a16="http://schemas.microsoft.com/office/drawing/2014/main" id="{41BFAA2A-7D63-42F3-B549-AE67768E641B}"/>
              </a:ext>
            </a:extLst>
          </p:cNvPr>
          <p:cNvSpPr>
            <a:spLocks noChangeArrowheads="1"/>
          </p:cNvSpPr>
          <p:nvPr/>
        </p:nvSpPr>
        <p:spPr bwMode="auto">
          <a:xfrm>
            <a:off x="843168" y="1034414"/>
            <a:ext cx="2645990" cy="461665"/>
          </a:xfrm>
          <a:prstGeom prst="rect">
            <a:avLst/>
          </a:prstGeom>
          <a:noFill/>
          <a:ln w="9525">
            <a:noFill/>
            <a:miter lim="800000"/>
            <a:headEnd/>
            <a:tailEnd/>
          </a:ln>
        </p:spPr>
        <p:txBody>
          <a:bodyPr wrap="square">
            <a:spAutoFit/>
          </a:bodyPr>
          <a:lstStyle/>
          <a:p>
            <a:r>
              <a:rPr lang="en-US" altLang="zh-CN" sz="2400" b="1" i="1" dirty="0"/>
              <a:t>Neutron stars:</a:t>
            </a:r>
            <a:endParaRPr lang="zh-CN" altLang="en-US" sz="2400" b="1" i="1" dirty="0"/>
          </a:p>
        </p:txBody>
      </p:sp>
      <p:pic>
        <p:nvPicPr>
          <p:cNvPr id="16" name="图片 2">
            <a:extLst>
              <a:ext uri="{FF2B5EF4-FFF2-40B4-BE49-F238E27FC236}">
                <a16:creationId xmlns:a16="http://schemas.microsoft.com/office/drawing/2014/main" id="{85F98A18-787D-4900-8625-19049915BC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16" y="1540266"/>
            <a:ext cx="6261552" cy="431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9BF098C3-4D31-4268-9805-4DD21FA2513E}"/>
              </a:ext>
            </a:extLst>
          </p:cNvPr>
          <p:cNvSpPr/>
          <p:nvPr/>
        </p:nvSpPr>
        <p:spPr>
          <a:xfrm>
            <a:off x="3877892" y="5898163"/>
            <a:ext cx="4930452" cy="369332"/>
          </a:xfrm>
          <a:prstGeom prst="rect">
            <a:avLst/>
          </a:prstGeom>
        </p:spPr>
        <p:txBody>
          <a:bodyPr wrap="none">
            <a:spAutoFit/>
          </a:bodyPr>
          <a:lstStyle/>
          <a:p>
            <a:r>
              <a:rPr lang="pt-BR" altLang="zh-CN" dirty="0">
                <a:latin typeface="NimbusRomNo9L-Regu"/>
              </a:rPr>
              <a:t>[</a:t>
            </a:r>
            <a:r>
              <a:rPr lang="pt-BR" altLang="zh-CN" dirty="0">
                <a:solidFill>
                  <a:schemeClr val="accent2">
                    <a:lumMod val="75000"/>
                  </a:schemeClr>
                </a:solidFill>
                <a:latin typeface="Times New Roman" panose="02020603050405020304" pitchFamily="18" charset="0"/>
                <a:cs typeface="Times New Roman" panose="02020603050405020304" pitchFamily="18" charset="0"/>
              </a:rPr>
              <a:t>F. Ozel and P. Freire, </a:t>
            </a:r>
            <a:r>
              <a:rPr lang="fr-FR" altLang="zh-CN" dirty="0">
                <a:solidFill>
                  <a:schemeClr val="accent2">
                    <a:lumMod val="75000"/>
                  </a:schemeClr>
                </a:solidFill>
                <a:latin typeface="Times New Roman" panose="02020603050405020304" pitchFamily="18" charset="0"/>
                <a:cs typeface="Times New Roman" panose="02020603050405020304" pitchFamily="18" charset="0"/>
              </a:rPr>
              <a:t>ARAA 54, 1: 401–440, 2016</a:t>
            </a:r>
            <a:r>
              <a:rPr lang="pt-BR" altLang="zh-CN" dirty="0">
                <a:latin typeface="NimbusRomNo9L-Regu"/>
              </a:rPr>
              <a:t>]</a:t>
            </a:r>
            <a:endParaRPr lang="zh-CN" altLang="en-US" dirty="0"/>
          </a:p>
        </p:txBody>
      </p:sp>
      <p:pic>
        <p:nvPicPr>
          <p:cNvPr id="4" name="图片 3">
            <a:extLst>
              <a:ext uri="{FF2B5EF4-FFF2-40B4-BE49-F238E27FC236}">
                <a16:creationId xmlns:a16="http://schemas.microsoft.com/office/drawing/2014/main" id="{FDE12251-89D5-49B8-8CC5-4533B16DE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668" y="1752957"/>
            <a:ext cx="4459173" cy="4034910"/>
          </a:xfrm>
          <a:prstGeom prst="rect">
            <a:avLst/>
          </a:prstGeom>
        </p:spPr>
      </p:pic>
    </p:spTree>
    <p:extLst>
      <p:ext uri="{BB962C8B-B14F-4D97-AF65-F5344CB8AC3E}">
        <p14:creationId xmlns:p14="http://schemas.microsoft.com/office/powerpoint/2010/main" val="257060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AA74973-0846-42CE-AD66-D8DDA3A1201D}"/>
              </a:ext>
            </a:extLst>
          </p:cNvPr>
          <p:cNvSpPr txBox="1">
            <a:spLocks/>
          </p:cNvSpPr>
          <p:nvPr/>
        </p:nvSpPr>
        <p:spPr>
          <a:xfrm>
            <a:off x="728622" y="349388"/>
            <a:ext cx="2534124" cy="479957"/>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Contents</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0" name="直接连接符 9">
            <a:extLst>
              <a:ext uri="{FF2B5EF4-FFF2-40B4-BE49-F238E27FC236}">
                <a16:creationId xmlns:a16="http://schemas.microsoft.com/office/drawing/2014/main" id="{2DBF0A34-2C65-C73E-30A4-1C7D6F426F66}"/>
              </a:ext>
            </a:extLst>
          </p:cNvPr>
          <p:cNvCxnSpPr>
            <a:cxnSpLocks/>
          </p:cNvCxnSpPr>
          <p:nvPr/>
        </p:nvCxnSpPr>
        <p:spPr>
          <a:xfrm>
            <a:off x="2334126" y="593735"/>
            <a:ext cx="9497654"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99F56DB-E646-E1C8-3F25-F27F14A8E4B0}"/>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DA3D7004-A057-8A0B-4A6D-6BEE473E7ACE}"/>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cxnSp>
        <p:nvCxnSpPr>
          <p:cNvPr id="17" name="直接连接符 16">
            <a:extLst>
              <a:ext uri="{FF2B5EF4-FFF2-40B4-BE49-F238E27FC236}">
                <a16:creationId xmlns:a16="http://schemas.microsoft.com/office/drawing/2014/main" id="{3AC00630-32D1-A5D0-7888-B78D45532309}"/>
              </a:ext>
            </a:extLst>
          </p:cNvPr>
          <p:cNvCxnSpPr>
            <a:cxnSpLocks/>
            <a:endCxn id="9" idx="1"/>
          </p:cNvCxnSpPr>
          <p:nvPr/>
        </p:nvCxnSpPr>
        <p:spPr>
          <a:xfrm flipV="1">
            <a:off x="387453" y="589367"/>
            <a:ext cx="341169" cy="19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6556496F-0C01-B561-5C09-4EC2B715CAA0}"/>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7</a:t>
            </a:r>
            <a:endParaRPr lang="zh-CN" altLang="en-US" dirty="0">
              <a:latin typeface="+mj-lt"/>
              <a:cs typeface="Times New Roman" panose="02020603050405020304" pitchFamily="18" charset="0"/>
            </a:endParaRPr>
          </a:p>
        </p:txBody>
      </p:sp>
      <p:sp>
        <p:nvSpPr>
          <p:cNvPr id="18" name="圆角矩形 4">
            <a:extLst>
              <a:ext uri="{FF2B5EF4-FFF2-40B4-BE49-F238E27FC236}">
                <a16:creationId xmlns:a16="http://schemas.microsoft.com/office/drawing/2014/main" id="{44BD877C-0FCC-43FD-BEBE-1E221C8EC76A}"/>
              </a:ext>
            </a:extLst>
          </p:cNvPr>
          <p:cNvSpPr/>
          <p:nvPr/>
        </p:nvSpPr>
        <p:spPr>
          <a:xfrm>
            <a:off x="3117881" y="2398883"/>
            <a:ext cx="6715667" cy="540000"/>
          </a:xfrm>
          <a:prstGeom prst="roundRect">
            <a:avLst/>
          </a:prstGeom>
          <a:solidFill>
            <a:srgbClr val="00B0F0">
              <a:alpha val="8000"/>
            </a:srgbClr>
          </a:solidFill>
          <a:ln w="9525">
            <a:solidFill>
              <a:srgbClr val="143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96">
            <a:extLst>
              <a:ext uri="{FF2B5EF4-FFF2-40B4-BE49-F238E27FC236}">
                <a16:creationId xmlns:a16="http://schemas.microsoft.com/office/drawing/2014/main" id="{DFD59291-2E7A-48D2-8C91-F447F7809163}"/>
              </a:ext>
            </a:extLst>
          </p:cNvPr>
          <p:cNvGrpSpPr>
            <a:grpSpLocks/>
          </p:cNvGrpSpPr>
          <p:nvPr/>
        </p:nvGrpSpPr>
        <p:grpSpPr bwMode="auto">
          <a:xfrm>
            <a:off x="2452591" y="1708787"/>
            <a:ext cx="444500" cy="449262"/>
            <a:chOff x="0" y="0"/>
            <a:chExt cx="657188" cy="663945"/>
          </a:xfrm>
        </p:grpSpPr>
        <p:sp>
          <p:nvSpPr>
            <p:cNvPr id="21" name="矩形 99">
              <a:extLst>
                <a:ext uri="{FF2B5EF4-FFF2-40B4-BE49-F238E27FC236}">
                  <a16:creationId xmlns:a16="http://schemas.microsoft.com/office/drawing/2014/main" id="{B2EB67A7-A921-45B8-97BC-016B6EC0A9F8}"/>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22" name="矩形 100">
              <a:extLst>
                <a:ext uri="{FF2B5EF4-FFF2-40B4-BE49-F238E27FC236}">
                  <a16:creationId xmlns:a16="http://schemas.microsoft.com/office/drawing/2014/main" id="{643DE2E3-1FBE-4C07-858E-B4A4D16C32FD}"/>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800" b="1" dirty="0">
                  <a:solidFill>
                    <a:srgbClr val="FFFFFF"/>
                  </a:solidFill>
                  <a:latin typeface="微软雅黑" panose="020B0503020204020204" pitchFamily="34" charset="-122"/>
                  <a:ea typeface="微软雅黑" panose="020B0503020204020204" pitchFamily="34" charset="-122"/>
                </a:rPr>
                <a:t>1</a:t>
              </a:r>
            </a:p>
          </p:txBody>
        </p:sp>
      </p:grpSp>
      <p:grpSp>
        <p:nvGrpSpPr>
          <p:cNvPr id="27" name="组合 96">
            <a:extLst>
              <a:ext uri="{FF2B5EF4-FFF2-40B4-BE49-F238E27FC236}">
                <a16:creationId xmlns:a16="http://schemas.microsoft.com/office/drawing/2014/main" id="{31A29615-8E0A-41D5-A4D5-169F8FCF5669}"/>
              </a:ext>
            </a:extLst>
          </p:cNvPr>
          <p:cNvGrpSpPr>
            <a:grpSpLocks/>
          </p:cNvGrpSpPr>
          <p:nvPr/>
        </p:nvGrpSpPr>
        <p:grpSpPr bwMode="auto">
          <a:xfrm>
            <a:off x="2451069" y="2397574"/>
            <a:ext cx="444500" cy="449262"/>
            <a:chOff x="0" y="0"/>
            <a:chExt cx="657188" cy="663945"/>
          </a:xfrm>
        </p:grpSpPr>
        <p:sp>
          <p:nvSpPr>
            <p:cNvPr id="28" name="矩形 99">
              <a:extLst>
                <a:ext uri="{FF2B5EF4-FFF2-40B4-BE49-F238E27FC236}">
                  <a16:creationId xmlns:a16="http://schemas.microsoft.com/office/drawing/2014/main" id="{7AEA441D-1660-466F-994E-62349E026E30}"/>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0" name="矩形 100">
              <a:extLst>
                <a:ext uri="{FF2B5EF4-FFF2-40B4-BE49-F238E27FC236}">
                  <a16:creationId xmlns:a16="http://schemas.microsoft.com/office/drawing/2014/main" id="{28B030F6-0799-4AA0-BF0F-F8E6FB982B74}"/>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2</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grpSp>
        <p:nvGrpSpPr>
          <p:cNvPr id="31" name="组合 96">
            <a:extLst>
              <a:ext uri="{FF2B5EF4-FFF2-40B4-BE49-F238E27FC236}">
                <a16:creationId xmlns:a16="http://schemas.microsoft.com/office/drawing/2014/main" id="{B706760E-FB8A-4BC0-B960-2AD12508ED88}"/>
              </a:ext>
            </a:extLst>
          </p:cNvPr>
          <p:cNvGrpSpPr>
            <a:grpSpLocks/>
          </p:cNvGrpSpPr>
          <p:nvPr/>
        </p:nvGrpSpPr>
        <p:grpSpPr bwMode="auto">
          <a:xfrm>
            <a:off x="2451069" y="3122965"/>
            <a:ext cx="444500" cy="449262"/>
            <a:chOff x="0" y="0"/>
            <a:chExt cx="657188" cy="663945"/>
          </a:xfrm>
        </p:grpSpPr>
        <p:sp>
          <p:nvSpPr>
            <p:cNvPr id="33" name="矩形 99">
              <a:extLst>
                <a:ext uri="{FF2B5EF4-FFF2-40B4-BE49-F238E27FC236}">
                  <a16:creationId xmlns:a16="http://schemas.microsoft.com/office/drawing/2014/main" id="{B2D5EBEC-FF35-45B2-8B37-BB2E14CCBCF5}"/>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4" name="矩形 100">
              <a:extLst>
                <a:ext uri="{FF2B5EF4-FFF2-40B4-BE49-F238E27FC236}">
                  <a16:creationId xmlns:a16="http://schemas.microsoft.com/office/drawing/2014/main" id="{B9748A7B-F587-4DC5-ADCD-828D6DCC92F9}"/>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3</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grpSp>
        <p:nvGrpSpPr>
          <p:cNvPr id="35" name="组合 96">
            <a:extLst>
              <a:ext uri="{FF2B5EF4-FFF2-40B4-BE49-F238E27FC236}">
                <a16:creationId xmlns:a16="http://schemas.microsoft.com/office/drawing/2014/main" id="{51900F0F-A561-4F74-B09C-3B2E9F280403}"/>
              </a:ext>
            </a:extLst>
          </p:cNvPr>
          <p:cNvGrpSpPr>
            <a:grpSpLocks/>
          </p:cNvGrpSpPr>
          <p:nvPr/>
        </p:nvGrpSpPr>
        <p:grpSpPr bwMode="auto">
          <a:xfrm>
            <a:off x="2451069" y="3784036"/>
            <a:ext cx="444500" cy="449262"/>
            <a:chOff x="0" y="0"/>
            <a:chExt cx="657188" cy="663945"/>
          </a:xfrm>
        </p:grpSpPr>
        <p:sp>
          <p:nvSpPr>
            <p:cNvPr id="36" name="矩形 99">
              <a:extLst>
                <a:ext uri="{FF2B5EF4-FFF2-40B4-BE49-F238E27FC236}">
                  <a16:creationId xmlns:a16="http://schemas.microsoft.com/office/drawing/2014/main" id="{379702D4-1317-4371-961B-2E5439E239AC}"/>
                </a:ext>
              </a:extLst>
            </p:cNvPr>
            <p:cNvSpPr>
              <a:spLocks noChangeArrowheads="1"/>
            </p:cNvSpPr>
            <p:nvPr/>
          </p:nvSpPr>
          <p:spPr bwMode="auto">
            <a:xfrm>
              <a:off x="82148" y="86806"/>
              <a:ext cx="575040" cy="577139"/>
            </a:xfrm>
            <a:prstGeom prst="rect">
              <a:avLst/>
            </a:prstGeom>
            <a:solidFill>
              <a:schemeClr val="tx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FFFF"/>
                </a:solidFill>
                <a:latin typeface="微软雅黑" panose="020B0503020204020204" pitchFamily="34" charset="-122"/>
                <a:ea typeface="微软雅黑" panose="020B0503020204020204" pitchFamily="34" charset="-122"/>
              </a:endParaRPr>
            </a:p>
          </p:txBody>
        </p:sp>
        <p:sp>
          <p:nvSpPr>
            <p:cNvPr id="37" name="矩形 100">
              <a:extLst>
                <a:ext uri="{FF2B5EF4-FFF2-40B4-BE49-F238E27FC236}">
                  <a16:creationId xmlns:a16="http://schemas.microsoft.com/office/drawing/2014/main" id="{3D026D10-AE13-4FE6-ABD2-0143B83C2008}"/>
                </a:ext>
              </a:extLst>
            </p:cNvPr>
            <p:cNvSpPr>
              <a:spLocks noChangeArrowheads="1"/>
            </p:cNvSpPr>
            <p:nvPr/>
          </p:nvSpPr>
          <p:spPr bwMode="auto">
            <a:xfrm>
              <a:off x="0" y="0"/>
              <a:ext cx="575039" cy="577139"/>
            </a:xfrm>
            <a:prstGeom prst="rect">
              <a:avLst/>
            </a:prstGeom>
            <a:solidFill>
              <a:srgbClr val="14399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1800" b="1" dirty="0">
                  <a:solidFill>
                    <a:srgbClr val="FFFFFF"/>
                  </a:solidFill>
                  <a:latin typeface="微软雅黑" panose="020B0503020204020204" pitchFamily="34" charset="-122"/>
                  <a:ea typeface="微软雅黑" panose="020B0503020204020204" pitchFamily="34" charset="-122"/>
                </a:rPr>
                <a:t>4</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sp>
        <p:nvSpPr>
          <p:cNvPr id="38" name="内容占位符 2">
            <a:extLst>
              <a:ext uri="{FF2B5EF4-FFF2-40B4-BE49-F238E27FC236}">
                <a16:creationId xmlns:a16="http://schemas.microsoft.com/office/drawing/2014/main" id="{9D76A21F-B741-4C2C-9DB9-636EDFCF9B8F}"/>
              </a:ext>
            </a:extLst>
          </p:cNvPr>
          <p:cNvSpPr txBox="1">
            <a:spLocks/>
          </p:cNvSpPr>
          <p:nvPr/>
        </p:nvSpPr>
        <p:spPr bwMode="auto">
          <a:xfrm>
            <a:off x="2149751" y="1591705"/>
            <a:ext cx="8096025" cy="40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96000" indent="-396000" algn="l" rtl="0" eaLnBrk="1" fontAlgn="base" hangingPunct="1">
              <a:spcBef>
                <a:spcPts val="1800"/>
              </a:spcBef>
              <a:spcAft>
                <a:spcPct val="0"/>
              </a:spcAft>
              <a:buClr>
                <a:srgbClr val="14339D"/>
              </a:buClr>
              <a:buSzPct val="100000"/>
              <a:buFont typeface="Wingdings" panose="05000000000000000000" pitchFamily="2" charset="2"/>
              <a:buChar char="l"/>
              <a:defRPr sz="2600" kern="1200">
                <a:solidFill>
                  <a:schemeClr val="tx1"/>
                </a:solidFill>
                <a:latin typeface="+mn-lt"/>
                <a:ea typeface="+mn-ea"/>
                <a:cs typeface="+mn-cs"/>
              </a:defRPr>
            </a:lvl1pPr>
            <a:lvl2pPr marL="0" lvl="1" indent="360000" algn="l" rtl="0" eaLnBrk="1" fontAlgn="base" hangingPunct="1">
              <a:spcBef>
                <a:spcPts val="600"/>
              </a:spcBef>
              <a:spcAft>
                <a:spcPct val="0"/>
              </a:spcAft>
              <a:buClr>
                <a:srgbClr val="14339D"/>
              </a:buClr>
              <a:buSzPct val="100000"/>
              <a:buFont typeface="Wingdings" panose="05000000000000000000" pitchFamily="2" charset="2"/>
              <a:buChar char="l"/>
              <a:defRPr sz="2400" kern="1200">
                <a:solidFill>
                  <a:schemeClr val="tx1"/>
                </a:solidFill>
                <a:latin typeface="+mn-lt"/>
                <a:ea typeface="+mn-ea"/>
                <a:cs typeface="+mn-cs"/>
              </a:defRPr>
            </a:lvl2pPr>
            <a:lvl3pPr marL="0" lvl="2" indent="360000" algn="l" rtl="0" eaLnBrk="1" fontAlgn="base" hangingPunct="1">
              <a:spcBef>
                <a:spcPts val="600"/>
              </a:spcBef>
              <a:spcAft>
                <a:spcPct val="0"/>
              </a:spcAft>
              <a:buClr>
                <a:srgbClr val="14339D"/>
              </a:buClr>
              <a:buSzPct val="100000"/>
              <a:buFont typeface="Wingdings" panose="05000000000000000000" pitchFamily="2" charset="2"/>
              <a:buChar char="l"/>
              <a:defRPr sz="2000" kern="1200">
                <a:solidFill>
                  <a:schemeClr val="tx1"/>
                </a:solidFill>
                <a:latin typeface="+mn-lt"/>
                <a:ea typeface="+mn-ea"/>
                <a:cs typeface="+mn-cs"/>
              </a:defRPr>
            </a:lvl3pPr>
            <a:lvl4pPr marL="0" lvl="3" indent="360000" algn="l" rtl="0" eaLnBrk="1" fontAlgn="base" hangingPunct="1">
              <a:spcBef>
                <a:spcPts val="600"/>
              </a:spcBef>
              <a:spcAft>
                <a:spcPct val="0"/>
              </a:spcAft>
              <a:buClr>
                <a:srgbClr val="14339D"/>
              </a:buClr>
              <a:buSzPct val="100000"/>
              <a:buFont typeface="Wingdings" panose="05000000000000000000" pitchFamily="2" charset="2"/>
              <a:buChar char="l"/>
              <a:defRPr kern="1200">
                <a:solidFill>
                  <a:schemeClr val="tx1"/>
                </a:solidFill>
                <a:latin typeface="+mn-lt"/>
                <a:ea typeface="+mn-ea"/>
                <a:cs typeface="+mn-cs"/>
              </a:defRPr>
            </a:lvl4pPr>
            <a:lvl5pPr marL="0" lvl="4" indent="360000" algn="l" rtl="0" eaLnBrk="1" fontAlgn="base" hangingPunct="1">
              <a:spcBef>
                <a:spcPts val="600"/>
              </a:spcBef>
              <a:spcAft>
                <a:spcPct val="0"/>
              </a:spcAft>
              <a:buClr>
                <a:srgbClr val="14339D"/>
              </a:buClr>
              <a:buSzPct val="100000"/>
              <a:buFont typeface="Wingdings" panose="05000000000000000000" pitchFamily="2" charset="2"/>
              <a:buChar char="l"/>
              <a:defRPr sz="1600" kern="1200">
                <a:solidFill>
                  <a:schemeClr val="tx1"/>
                </a:solidFill>
                <a:latin typeface="+mn-lt"/>
                <a:ea typeface="+mn-ea"/>
                <a:cs typeface="+mn-cs"/>
              </a:defRPr>
            </a:lvl5pPr>
            <a:lvl6pPr marL="2514600" lvl="5"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6pPr>
            <a:lvl7pPr marL="2971800" lvl="6"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7pPr>
            <a:lvl8pPr marL="3429000" lvl="7"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8pPr>
            <a:lvl9pPr marL="3886200" lvl="8" indent="-228600" algn="l" defTabSz="914400" eaLnBrk="1" fontAlgn="base" latinLnBrk="0" hangingPunct="1">
              <a:spcBef>
                <a:spcPct val="20000"/>
              </a:spcBef>
              <a:spcAft>
                <a:spcPct val="0"/>
              </a:spcAft>
              <a:buClr>
                <a:schemeClr val="accent1"/>
              </a:buClr>
              <a:buSzPct val="70000"/>
              <a:buFont typeface="Wingdings" charset="2"/>
              <a:buChar char="n"/>
              <a:defRPr sz="1600" b="0" i="0" u="none" kern="1200" baseline="0">
                <a:solidFill>
                  <a:schemeClr val="tx1"/>
                </a:solidFill>
                <a:latin typeface="+mn-lt"/>
                <a:ea typeface="+mn-ea"/>
                <a:cs typeface="+mn-cs"/>
              </a:defRPr>
            </a:lvl9pPr>
          </a:lstStyle>
          <a:p>
            <a:pPr marL="1008000" indent="0">
              <a:lnSpc>
                <a:spcPct val="150000"/>
              </a:lnSpc>
              <a:spcBef>
                <a:spcPts val="1200"/>
              </a:spcBef>
              <a:buFont typeface="Wingdings" panose="05000000000000000000" pitchFamily="2" charset="2"/>
              <a:buNone/>
            </a:pPr>
            <a:r>
              <a:rPr lang="en-US" altLang="zh-CN" sz="2400" dirty="0">
                <a:latin typeface="Times New Roman" panose="02020603050405020304" pitchFamily="18" charset="0"/>
                <a:ea typeface="宋体" panose="02010600030101010101" pitchFamily="2" charset="-122"/>
              </a:rPr>
              <a:t>Backgrounds</a:t>
            </a:r>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EOS of QCD based on the NJL model</a:t>
            </a:r>
            <a:endParaRPr lang="en-US" altLang="zh-CN" sz="2400" dirty="0"/>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Hybrid stars, quark stars, and </a:t>
            </a:r>
            <a:r>
              <a:rPr lang="en-US" altLang="zh-CN" sz="2400" dirty="0" err="1">
                <a:latin typeface="Times New Roman" panose="02020603050405020304" pitchFamily="18" charset="0"/>
                <a:ea typeface="宋体" panose="02010600030101010101" pitchFamily="2" charset="-122"/>
              </a:rPr>
              <a:t>astro</a:t>
            </a:r>
            <a:r>
              <a:rPr lang="en-US" altLang="zh-CN" sz="2400" dirty="0">
                <a:latin typeface="Times New Roman" panose="02020603050405020304" pitchFamily="18" charset="0"/>
                <a:ea typeface="宋体" panose="02010600030101010101" pitchFamily="2" charset="-122"/>
              </a:rPr>
              <a:t>-measurements</a:t>
            </a:r>
          </a:p>
          <a:p>
            <a:pPr marL="1008000" indent="0">
              <a:lnSpc>
                <a:spcPct val="150000"/>
              </a:lnSpc>
              <a:spcBef>
                <a:spcPts val="1200"/>
              </a:spcBef>
              <a:buNone/>
            </a:pPr>
            <a:r>
              <a:rPr lang="en-US" altLang="zh-CN" sz="2400" dirty="0">
                <a:latin typeface="Times New Roman" panose="02020603050405020304" pitchFamily="18" charset="0"/>
                <a:ea typeface="宋体" panose="02010600030101010101" pitchFamily="2" charset="-122"/>
              </a:rPr>
              <a:t>Summary and Outlook</a:t>
            </a:r>
          </a:p>
        </p:txBody>
      </p:sp>
    </p:spTree>
    <p:extLst>
      <p:ext uri="{BB962C8B-B14F-4D97-AF65-F5344CB8AC3E}">
        <p14:creationId xmlns:p14="http://schemas.microsoft.com/office/powerpoint/2010/main" val="2691779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对话气泡: 椭圆形 32">
            <a:extLst>
              <a:ext uri="{FF2B5EF4-FFF2-40B4-BE49-F238E27FC236}">
                <a16:creationId xmlns:a16="http://schemas.microsoft.com/office/drawing/2014/main" id="{A9C6F351-D327-4F2F-8370-E2FA209616CD}"/>
              </a:ext>
            </a:extLst>
          </p:cNvPr>
          <p:cNvSpPr/>
          <p:nvPr/>
        </p:nvSpPr>
        <p:spPr>
          <a:xfrm>
            <a:off x="1093945" y="4860738"/>
            <a:ext cx="3193372" cy="910430"/>
          </a:xfrm>
          <a:prstGeom prst="wedgeEllipseCallout">
            <a:avLst>
              <a:gd name="adj1" fmla="val 56332"/>
              <a:gd name="adj2" fmla="val 29675"/>
            </a:avLst>
          </a:prstGeom>
          <a:solidFill>
            <a:srgbClr val="B2EC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9D21C2DA-B4AE-4579-A672-029FD3C19CE5}"/>
              </a:ext>
            </a:extLst>
          </p:cNvPr>
          <p:cNvSpPr txBox="1"/>
          <p:nvPr/>
        </p:nvSpPr>
        <p:spPr>
          <a:xfrm>
            <a:off x="11484059" y="6413864"/>
            <a:ext cx="559985" cy="369332"/>
          </a:xfrm>
          <a:prstGeom prst="rect">
            <a:avLst/>
          </a:prstGeom>
          <a:noFill/>
        </p:spPr>
        <p:txBody>
          <a:bodyPr wrap="square" rtlCol="0">
            <a:spAutoFit/>
          </a:bodyPr>
          <a:lstStyle/>
          <a:p>
            <a:r>
              <a:rPr lang="en-US" altLang="zh-CN" dirty="0">
                <a:latin typeface="+mj-lt"/>
                <a:cs typeface="Times New Roman" panose="02020603050405020304" pitchFamily="18" charset="0"/>
              </a:rPr>
              <a:t>8</a:t>
            </a:r>
            <a:endParaRPr lang="zh-CN" altLang="en-US" dirty="0">
              <a:latin typeface="+mj-lt"/>
              <a:cs typeface="Times New Roman" panose="02020603050405020304" pitchFamily="18" charset="0"/>
            </a:endParaRPr>
          </a:p>
        </p:txBody>
      </p:sp>
      <p:sp>
        <p:nvSpPr>
          <p:cNvPr id="11" name="标题 1">
            <a:extLst>
              <a:ext uri="{FF2B5EF4-FFF2-40B4-BE49-F238E27FC236}">
                <a16:creationId xmlns:a16="http://schemas.microsoft.com/office/drawing/2014/main" id="{5E6612D0-4F07-F46D-203D-BFC77E172670}"/>
              </a:ext>
            </a:extLst>
          </p:cNvPr>
          <p:cNvSpPr txBox="1">
            <a:spLocks/>
          </p:cNvSpPr>
          <p:nvPr/>
        </p:nvSpPr>
        <p:spPr>
          <a:xfrm>
            <a:off x="728620" y="265161"/>
            <a:ext cx="3541229" cy="540823"/>
          </a:xfrm>
          <a:prstGeom prst="rect">
            <a:avLst/>
          </a:prstGeom>
          <a:effectLst/>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QCD phase diagram</a:t>
            </a:r>
          </a:p>
        </p:txBody>
      </p:sp>
      <p:cxnSp>
        <p:nvCxnSpPr>
          <p:cNvPr id="12" name="直接连接符 11">
            <a:extLst>
              <a:ext uri="{FF2B5EF4-FFF2-40B4-BE49-F238E27FC236}">
                <a16:creationId xmlns:a16="http://schemas.microsoft.com/office/drawing/2014/main" id="{93E36FB3-7676-C2AF-605A-5A87320DB1DB}"/>
              </a:ext>
            </a:extLst>
          </p:cNvPr>
          <p:cNvCxnSpPr>
            <a:cxnSpLocks/>
            <a:stCxn id="11" idx="3"/>
          </p:cNvCxnSpPr>
          <p:nvPr/>
        </p:nvCxnSpPr>
        <p:spPr>
          <a:xfrm>
            <a:off x="4269849" y="535573"/>
            <a:ext cx="7581256" cy="300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E7D6B-752E-050D-AB66-DE688487FF9F}"/>
              </a:ext>
            </a:extLst>
          </p:cNvPr>
          <p:cNvCxnSpPr>
            <a:cxnSpLocks/>
          </p:cNvCxnSpPr>
          <p:nvPr/>
        </p:nvCxnSpPr>
        <p:spPr>
          <a:xfrm>
            <a:off x="979461" y="6340659"/>
            <a:ext cx="10233075" cy="0"/>
          </a:xfrm>
          <a:prstGeom prst="line">
            <a:avLst/>
          </a:prstGeom>
          <a:ln w="38100">
            <a:solidFill>
              <a:srgbClr val="2974A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18B531-1960-3677-074C-66EFEDD584FD}"/>
              </a:ext>
            </a:extLst>
          </p:cNvPr>
          <p:cNvCxnSpPr>
            <a:cxnSpLocks/>
          </p:cNvCxnSpPr>
          <p:nvPr/>
        </p:nvCxnSpPr>
        <p:spPr>
          <a:xfrm>
            <a:off x="387453" y="541431"/>
            <a:ext cx="2502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856EDE6-3823-42A5-8D5B-C1255FCBFED4}"/>
              </a:ext>
            </a:extLst>
          </p:cNvPr>
          <p:cNvSpPr/>
          <p:nvPr/>
        </p:nvSpPr>
        <p:spPr>
          <a:xfrm>
            <a:off x="7241013" y="178786"/>
            <a:ext cx="4753995" cy="338554"/>
          </a:xfrm>
          <a:prstGeom prst="rect">
            <a:avLst/>
          </a:prstGeom>
        </p:spPr>
        <p:txBody>
          <a:bodyPr wrap="square">
            <a:spAutoFit/>
          </a:bodyPr>
          <a:lstStyle/>
          <a:p>
            <a:r>
              <a:rPr lang="en-US" altLang="zh-CN" sz="1600" dirty="0">
                <a:latin typeface="华文中宋" panose="02010600040101010101" pitchFamily="2" charset="-122"/>
                <a:ea typeface="华文中宋" panose="02010600040101010101" pitchFamily="2" charset="-122"/>
              </a:rPr>
              <a:t>Quarks and Compact Stars @YZU Sep. 2023 </a:t>
            </a:r>
          </a:p>
        </p:txBody>
      </p:sp>
      <p:pic>
        <p:nvPicPr>
          <p:cNvPr id="3074" name="Picture 2" descr="Numerical Determination of the Phase Diagram of Hadronic and Nuclear ...">
            <a:extLst>
              <a:ext uri="{FF2B5EF4-FFF2-40B4-BE49-F238E27FC236}">
                <a16:creationId xmlns:a16="http://schemas.microsoft.com/office/drawing/2014/main" id="{1B395EF1-7539-47AF-8E29-4E8346647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15" y="1599448"/>
            <a:ext cx="4229084" cy="288786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4BE2F79D-0E64-44E9-AC49-773C6206C55D}"/>
              </a:ext>
            </a:extLst>
          </p:cNvPr>
          <p:cNvSpPr/>
          <p:nvPr/>
        </p:nvSpPr>
        <p:spPr>
          <a:xfrm>
            <a:off x="979320" y="1035793"/>
            <a:ext cx="4153766" cy="369332"/>
          </a:xfrm>
          <a:prstGeom prst="rect">
            <a:avLst/>
          </a:prstGeom>
        </p:spPr>
        <p:txBody>
          <a:bodyPr wrap="none">
            <a:spAutoFit/>
          </a:bodyPr>
          <a:lstStyle/>
          <a:p>
            <a:pPr marL="285750" indent="-285750">
              <a:buFont typeface="Arial" panose="020B0604020202020204" pitchFamily="34" charset="0"/>
              <a:buChar char="•"/>
            </a:pPr>
            <a:r>
              <a:rPr lang="en-US" altLang="zh-CN" dirty="0"/>
              <a:t>A sketch of the QCD phase diagram</a:t>
            </a:r>
            <a:endParaRPr lang="zh-CN" altLang="en-US" dirty="0"/>
          </a:p>
        </p:txBody>
      </p:sp>
      <p:sp>
        <p:nvSpPr>
          <p:cNvPr id="23" name="矩形 22">
            <a:extLst>
              <a:ext uri="{FF2B5EF4-FFF2-40B4-BE49-F238E27FC236}">
                <a16:creationId xmlns:a16="http://schemas.microsoft.com/office/drawing/2014/main" id="{FDEE95D0-E065-4BFB-90B8-533B5A068C67}"/>
              </a:ext>
            </a:extLst>
          </p:cNvPr>
          <p:cNvSpPr/>
          <p:nvPr/>
        </p:nvSpPr>
        <p:spPr>
          <a:xfrm>
            <a:off x="2111834" y="4350835"/>
            <a:ext cx="2422458" cy="369332"/>
          </a:xfrm>
          <a:prstGeom prst="rect">
            <a:avLst/>
          </a:prstGeom>
        </p:spPr>
        <p:txBody>
          <a:bodyPr wrap="none">
            <a:spAutoFit/>
          </a:bodyPr>
          <a:lstStyle/>
          <a:p>
            <a:r>
              <a:rPr lang="en-US" altLang="zh-CN" dirty="0"/>
              <a:t>[</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CBM Progress Report</a:t>
            </a:r>
            <a:r>
              <a:rPr lang="en-US" altLang="zh-CN" dirty="0"/>
              <a:t>]</a:t>
            </a:r>
            <a:endParaRPr lang="zh-CN" altLang="en-US" dirty="0"/>
          </a:p>
        </p:txBody>
      </p:sp>
      <p:sp>
        <p:nvSpPr>
          <p:cNvPr id="26" name="矩形 25">
            <a:extLst>
              <a:ext uri="{FF2B5EF4-FFF2-40B4-BE49-F238E27FC236}">
                <a16:creationId xmlns:a16="http://schemas.microsoft.com/office/drawing/2014/main" id="{C5BFF2E5-A0CD-4697-811B-C19B823728A6}"/>
              </a:ext>
            </a:extLst>
          </p:cNvPr>
          <p:cNvSpPr/>
          <p:nvPr/>
        </p:nvSpPr>
        <p:spPr>
          <a:xfrm>
            <a:off x="1503246" y="4992788"/>
            <a:ext cx="2695041" cy="646331"/>
          </a:xfrm>
          <a:prstGeom prst="rect">
            <a:avLst/>
          </a:prstGeom>
        </p:spPr>
        <p:txBody>
          <a:bodyPr wrap="square">
            <a:spAutoFit/>
          </a:bodyPr>
          <a:lstStyle/>
          <a:p>
            <a:r>
              <a:rPr lang="en-US" altLang="zh-CN" dirty="0"/>
              <a:t>What is the EOS at T=0, and how to get it? </a:t>
            </a:r>
          </a:p>
        </p:txBody>
      </p:sp>
      <p:pic>
        <p:nvPicPr>
          <p:cNvPr id="3076" name="Picture 4" descr="卡通形象素描3Dpng图片 立体小白人红色问号_漫品购_MG动画短片素材_flash源文件_动漫矢量图免费素材网">
            <a:extLst>
              <a:ext uri="{FF2B5EF4-FFF2-40B4-BE49-F238E27FC236}">
                <a16:creationId xmlns:a16="http://schemas.microsoft.com/office/drawing/2014/main" id="{083A40E5-6C5A-496F-9812-360F73314A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05" r="27893" b="1585"/>
          <a:stretch/>
        </p:blipFill>
        <p:spPr bwMode="auto">
          <a:xfrm>
            <a:off x="4476584" y="4827200"/>
            <a:ext cx="902003" cy="1347871"/>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A373CF28-24CE-486F-A73E-D207324222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0067" y="957880"/>
            <a:ext cx="6203984" cy="2085498"/>
          </a:xfrm>
          <a:prstGeom prst="rect">
            <a:avLst/>
          </a:prstGeom>
        </p:spPr>
      </p:pic>
      <p:sp>
        <p:nvSpPr>
          <p:cNvPr id="36" name="矩形 35">
            <a:extLst>
              <a:ext uri="{FF2B5EF4-FFF2-40B4-BE49-F238E27FC236}">
                <a16:creationId xmlns:a16="http://schemas.microsoft.com/office/drawing/2014/main" id="{6AC8045D-39D2-430E-9607-D8B8CF76795C}"/>
              </a:ext>
            </a:extLst>
          </p:cNvPr>
          <p:cNvSpPr/>
          <p:nvPr/>
        </p:nvSpPr>
        <p:spPr>
          <a:xfrm>
            <a:off x="5948187" y="3110267"/>
            <a:ext cx="5891485" cy="369332"/>
          </a:xfrm>
          <a:prstGeom prst="rect">
            <a:avLst/>
          </a:prstGeom>
        </p:spPr>
        <p:txBody>
          <a:bodyPr wrap="none">
            <a:spAutoFit/>
          </a:bodyPr>
          <a:lstStyle/>
          <a:p>
            <a:r>
              <a:rPr lang="en-US" altLang="zh-CN" dirty="0"/>
              <a:t>DSEs with bare and BC vertex [</a:t>
            </a:r>
            <a:r>
              <a:rPr lang="en-US" altLang="zh-CN" dirty="0">
                <a:solidFill>
                  <a:schemeClr val="accent2">
                    <a:lumMod val="75000"/>
                  </a:schemeClr>
                </a:solidFill>
                <a:latin typeface="Times New Roman" panose="02020603050405020304" pitchFamily="18" charset="0"/>
                <a:cs typeface="Times New Roman" panose="02020603050405020304" pitchFamily="18" charset="0"/>
              </a:rPr>
              <a:t>Y.-X. Liu, and et al., 2011</a:t>
            </a:r>
            <a:r>
              <a:rPr lang="en-US" altLang="zh-CN" dirty="0"/>
              <a:t>]</a:t>
            </a:r>
            <a:endParaRPr lang="zh-CN" altLang="en-US" dirty="0"/>
          </a:p>
        </p:txBody>
      </p:sp>
      <p:pic>
        <p:nvPicPr>
          <p:cNvPr id="35" name="图片 34">
            <a:extLst>
              <a:ext uri="{FF2B5EF4-FFF2-40B4-BE49-F238E27FC236}">
                <a16:creationId xmlns:a16="http://schemas.microsoft.com/office/drawing/2014/main" id="{A87B3FF6-CF35-4046-9D3E-3BDCD4515E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3605" y="3553720"/>
            <a:ext cx="3416908" cy="2212319"/>
          </a:xfrm>
          <a:prstGeom prst="rect">
            <a:avLst/>
          </a:prstGeom>
        </p:spPr>
      </p:pic>
      <p:sp>
        <p:nvSpPr>
          <p:cNvPr id="39" name="矩形 38">
            <a:extLst>
              <a:ext uri="{FF2B5EF4-FFF2-40B4-BE49-F238E27FC236}">
                <a16:creationId xmlns:a16="http://schemas.microsoft.com/office/drawing/2014/main" id="{3F883C7D-77AD-46D6-8057-55F49CD4CA74}"/>
              </a:ext>
            </a:extLst>
          </p:cNvPr>
          <p:cNvSpPr/>
          <p:nvPr/>
        </p:nvSpPr>
        <p:spPr>
          <a:xfrm>
            <a:off x="6813415" y="5888533"/>
            <a:ext cx="4241354" cy="369332"/>
          </a:xfrm>
          <a:prstGeom prst="rect">
            <a:avLst/>
          </a:prstGeom>
        </p:spPr>
        <p:txBody>
          <a:bodyPr wrap="none">
            <a:spAutoFit/>
          </a:bodyPr>
          <a:lstStyle/>
          <a:p>
            <a:r>
              <a:rPr lang="en-US" altLang="zh-CN" dirty="0"/>
              <a:t>NJL with 3D cutoff [</a:t>
            </a:r>
            <a:r>
              <a:rPr lang="fr-FR" altLang="zh-CN" dirty="0">
                <a:solidFill>
                  <a:schemeClr val="accent2">
                    <a:lumMod val="75000"/>
                  </a:schemeClr>
                </a:solidFill>
                <a:latin typeface="Times New Roman" panose="02020603050405020304" pitchFamily="18" charset="0"/>
                <a:cs typeface="Times New Roman" panose="02020603050405020304" pitchFamily="18" charset="0"/>
              </a:rPr>
              <a:t>Y Lu, and et al., 2015</a:t>
            </a:r>
            <a:r>
              <a:rPr lang="en-US" altLang="zh-CN" dirty="0"/>
              <a:t>]</a:t>
            </a:r>
            <a:endParaRPr lang="zh-CN" altLang="en-US" dirty="0"/>
          </a:p>
        </p:txBody>
      </p:sp>
    </p:spTree>
    <p:extLst>
      <p:ext uri="{BB962C8B-B14F-4D97-AF65-F5344CB8AC3E}">
        <p14:creationId xmlns:p14="http://schemas.microsoft.com/office/powerpoint/2010/main" val="2843025960"/>
      </p:ext>
    </p:extLst>
  </p:cSld>
  <p:clrMapOvr>
    <a:masterClrMapping/>
  </p:clrMapOvr>
</p:sld>
</file>

<file path=ppt/theme/theme1.xml><?xml version="1.0" encoding="utf-8"?>
<a:theme xmlns:a="http://schemas.openxmlformats.org/drawingml/2006/main" name="SINAP兰">
  <a:themeElements>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NAP兰">
      <a:majorFont>
        <a:latin typeface="Arial"/>
        <a:ea typeface="方正大黑简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SINAP兰ssrf-01</Template>
  <TotalTime>28936</TotalTime>
  <Words>2441</Words>
  <Application>Microsoft Office PowerPoint</Application>
  <PresentationFormat>宽屏</PresentationFormat>
  <Paragraphs>327</Paragraphs>
  <Slides>34</Slides>
  <Notes>30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34</vt:i4>
      </vt:variant>
    </vt:vector>
  </HeadingPairs>
  <TitlesOfParts>
    <vt:vector size="49" baseType="lpstr">
      <vt:lpstr>AdvOT483a8203</vt:lpstr>
      <vt:lpstr>NimbusRomNo9L-Regu</vt:lpstr>
      <vt:lpstr>等线</vt:lpstr>
      <vt:lpstr>方正大黑简体</vt:lpstr>
      <vt:lpstr>方正小标宋简体</vt:lpstr>
      <vt:lpstr>黑体</vt:lpstr>
      <vt:lpstr>华文楷体</vt:lpstr>
      <vt:lpstr>华文中宋</vt:lpstr>
      <vt:lpstr>宋体</vt:lpstr>
      <vt:lpstr>微软雅黑</vt:lpstr>
      <vt:lpstr>Arial</vt:lpstr>
      <vt:lpstr>Cambria Math</vt:lpstr>
      <vt:lpstr>Times New Roman</vt:lpstr>
      <vt:lpstr>Wingdings</vt:lpstr>
      <vt:lpstr>SINAP兰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wenhao zhou</dc:creator>
  <cp:lastModifiedBy>bush chengming</cp:lastModifiedBy>
  <cp:revision>690</cp:revision>
  <cp:lastPrinted>2021-05-22T15:19:00Z</cp:lastPrinted>
  <dcterms:created xsi:type="dcterms:W3CDTF">2021-05-09T07:39:25Z</dcterms:created>
  <dcterms:modified xsi:type="dcterms:W3CDTF">2023-09-23T23:52:56Z</dcterms:modified>
</cp:coreProperties>
</file>