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900" r:id="rId2"/>
  </p:sldMasterIdLst>
  <p:notesMasterIdLst>
    <p:notesMasterId r:id="rId18"/>
  </p:notesMasterIdLst>
  <p:sldIdLst>
    <p:sldId id="256" r:id="rId3"/>
    <p:sldId id="401" r:id="rId4"/>
    <p:sldId id="258" r:id="rId5"/>
    <p:sldId id="264" r:id="rId6"/>
    <p:sldId id="398" r:id="rId7"/>
    <p:sldId id="377" r:id="rId8"/>
    <p:sldId id="413" r:id="rId9"/>
    <p:sldId id="410" r:id="rId10"/>
    <p:sldId id="391" r:id="rId11"/>
    <p:sldId id="408" r:id="rId12"/>
    <p:sldId id="257" r:id="rId13"/>
    <p:sldId id="406" r:id="rId14"/>
    <p:sldId id="400" r:id="rId15"/>
    <p:sldId id="412" r:id="rId16"/>
    <p:sldId id="289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1708A6"/>
    <a:srgbClr val="FF6600"/>
    <a:srgbClr val="FFFFFF"/>
    <a:srgbClr val="2B1599"/>
    <a:srgbClr val="391D91"/>
    <a:srgbClr val="2C1698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88" autoAdjust="0"/>
    <p:restoredTop sz="94660"/>
  </p:normalViewPr>
  <p:slideViewPr>
    <p:cSldViewPr snapToGrid="0">
      <p:cViewPr>
        <p:scale>
          <a:sx n="87" d="100"/>
          <a:sy n="87" d="100"/>
        </p:scale>
        <p:origin x="63" y="1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DFF7A-A395-4791-B306-F7E9C8C2ED5C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F618B-51B0-4454-805F-260EE69AB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2113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F618B-51B0-4454-805F-260EE69AB7F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5381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FF0958-A256-4163-8AE7-F2EA9F5C74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1DA0507-3A11-4F64-ABB0-4E796F39A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F0D4E0-00DD-4E9D-AE04-43236DD03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C4D8-5253-482E-BCA4-C4202A587011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B5DC64-5451-4EF7-93A4-91E718D73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D51D91-C523-4791-A5AE-CF14A0092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098C-BDE8-4CD7-BF22-5C868F6486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334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220AE6-E3B8-4C9A-AB7F-5774AC8EB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E4B8B59-3715-430D-A4A5-A1F0B0109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649301-3BC0-418B-BFE1-1F8212993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C4D8-5253-482E-BCA4-C4202A587011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A4C1B3-B54A-4F2E-82CC-625BF7F46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B47F55-3C1A-4784-9623-0069EAB93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098C-BDE8-4CD7-BF22-5C868F6486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304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38B118A-DEDE-475B-9294-2664659AED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7E54C74-78F2-49B3-9BFD-56B2B65425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4B81AB-7D59-44F2-BABD-AC69E924F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C4D8-5253-482E-BCA4-C4202A587011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14A4C9-9638-4FC7-BAE6-23F67054E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5C4332-3EA2-4F75-8C0A-6002E3497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098C-BDE8-4CD7-BF22-5C868F6486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454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6189B8-28C8-0698-C4B5-F08827A38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1BA3CD7-BE8E-A8CD-33C8-45A57EC5F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8D8051-9488-9D1A-709E-138C838A0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2868-6086-4E51-A2A5-159A6B11371A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0FBE28-F412-8F0A-896D-FEE887C1E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99CC66-5275-C2EF-3308-B78303C3B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A40B-AF93-47B1-971F-4CB414BFC8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735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3E131F-5B92-FF53-D89F-D7D9CD5FC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5337F7-A8D6-364E-C61F-CCA8D0A7A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A555B1-0802-B8D1-E62B-41F8EABAD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2868-6086-4E51-A2A5-159A6B11371A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97E102-4A1F-6786-B927-D480F87EC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0F5428-B322-7242-8A0A-381C33FE9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A40B-AF93-47B1-971F-4CB414BFC8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3210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578098-348D-4E94-9327-BA3BF037A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CAF5DFE-D45C-3568-D488-CEF91DE9B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A6F5E8-DC1B-B4AB-EDD9-5AAA3FEFD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2868-6086-4E51-A2A5-159A6B11371A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07C804-7503-286E-D919-9FBB43852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0708B1-0269-32B1-B9F9-61CF83634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A40B-AF93-47B1-971F-4CB414BFC8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31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2EB1C9-03A6-A534-6E34-CF691FDA9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19C2B9-85B4-5E50-65E3-5BB4451FAA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C501137-61E3-FBA4-17E3-3397AC6C3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C81E993-0B7D-5B30-2F9F-CE0FFD5FC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2868-6086-4E51-A2A5-159A6B11371A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A570E17-C760-4351-58BE-D55BB297F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905C0F8-C266-5C4D-9D49-1A06C7350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A40B-AF93-47B1-971F-4CB414BFC8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5800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72345B-3C91-03D9-C06B-51B15B36B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4DE130-16B8-1DC9-3A07-0F2CF7B6D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F6451E6-4AAB-5342-365F-CAF4908BD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B4387D5-5CB5-E212-3460-8046E71B64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BD51472-3062-C9CE-6932-555667D48F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E83CCAE-283A-AEE5-0354-F60BA849F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C4D8-5253-482E-BCA4-C4202A587011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CD1BCDF-8801-87CD-85BD-B04420E23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213AAFB-514E-2CC8-A529-AE51C5CE8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098C-BDE8-4CD7-BF22-5C868F6486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326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52E894-1BC0-A375-9633-7C52FF317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5832C46-6DEE-4797-DE51-90F77E8CA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2868-6086-4E51-A2A5-159A6B11371A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1E2557F-7590-8921-9BA0-3BF8EADCD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71A678E-2324-8454-EF70-A9DE09850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A40B-AF93-47B1-971F-4CB414BFC8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9304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49AFC90-D935-BCF2-EB97-19D21118D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2868-6086-4E51-A2A5-159A6B11371A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D450EDD-E4A5-60BE-3982-DC0C89033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E99BE96-2975-E68C-AA2A-19B970F7A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A40B-AF93-47B1-971F-4CB414BFC8A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6DF9249-54D5-4E41-0AF2-00A433CCDA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703" y="220415"/>
            <a:ext cx="1544273" cy="154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98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29462A-5D7E-8BA4-90F6-9E2AA5911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D8F940-DB06-F39E-2BCA-C683FA50B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4F1E264-8284-6FF9-DCA2-295B70D8B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11D57B8-0F79-EC4E-1ED7-6484E3B61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2868-6086-4E51-A2A5-159A6B11371A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85AAB6-F407-DDB8-D59A-C19162CB2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AC92E7A-0D98-6C80-8F0E-8F36B6103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A40B-AF93-47B1-971F-4CB414BFC8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5522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ECC76F-FCBF-4F4D-8A3E-2C8A9E0FA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3E3138-381F-4068-B9D1-7400E7CC6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6F37A9-1380-4DD4-A9F0-6E112E1E9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C4D8-5253-482E-BCA4-C4202A587011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114263-A136-498F-B24F-544DC16AC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69C5D9-FBCD-4989-981E-D87C193C7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098C-BDE8-4CD7-BF22-5C868F6486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58540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086FA3-3315-6BC5-6F2A-22399EF74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04F1254-705D-B19A-A363-82B8BA7FE8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A9391E5-7A6D-F0E3-3B64-03153BC81D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D315908-BEF9-2FB1-2B20-FB4D46443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2868-6086-4E51-A2A5-159A6B11371A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F135FD-981D-BB2B-F11A-D12E960BB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C8F66EC-E14A-1D65-91E3-56BD5D2F6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A40B-AF93-47B1-971F-4CB414BFC8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0174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EFEE97-432E-B62C-88FD-D0153CE70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28B5592-ACD7-463A-3CAD-59C39CF66A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9600F6-18FF-1B02-6EBD-AC64D0BD6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2868-6086-4E51-A2A5-159A6B11371A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10CE30-DC32-87A7-24BA-4244E4A97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598D2E-66B7-9E02-F5BF-990FFFF94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A40B-AF93-47B1-971F-4CB414BFC8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1374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90CD5A8-BE22-11D9-754B-85195712FA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210398D-44C6-2857-C73B-B81CA2293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2226EF-0B0C-3A97-1D19-081AF509F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2868-6086-4E51-A2A5-159A6B11371A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36806A-BBE5-0AF3-10EA-045081134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1E55AD-4884-8946-0714-56EE8E414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A40B-AF93-47B1-971F-4CB414BFC8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9472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F6C2AF-6DAC-4A27-948B-8F4A23CC5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F85CC6-741F-43AB-A248-780CEB0DD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2868-6086-4E51-A2A5-159A6B11371A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7B5AC4-CE40-4E01-9437-8DA0B54EF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1194A4-6930-41B5-BC43-58A467868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A40B-AF93-47B1-971F-4CB414BFC8A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77B0CAA-8DD3-4A82-98C2-D684A5AF7E6A}"/>
              </a:ext>
            </a:extLst>
          </p:cNvPr>
          <p:cNvSpPr/>
          <p:nvPr userDrawn="1"/>
        </p:nvSpPr>
        <p:spPr>
          <a:xfrm flipV="1">
            <a:off x="-5594" y="1526798"/>
            <a:ext cx="9929769" cy="5033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3326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F94D50E-0DE4-4A8A-B833-23A81122F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2868-6086-4E51-A2A5-159A6B11371A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E1C42D5-0A61-49DA-8E78-727938B80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55EB195-771E-4CAC-8A2F-150346AF9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A40B-AF93-47B1-971F-4CB414BFC8A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C674308-CE3D-4085-9DA1-DECB2343A6F8}"/>
              </a:ext>
            </a:extLst>
          </p:cNvPr>
          <p:cNvSpPr/>
          <p:nvPr userDrawn="1"/>
        </p:nvSpPr>
        <p:spPr>
          <a:xfrm flipV="1">
            <a:off x="-5594" y="1249961"/>
            <a:ext cx="9929769" cy="5033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761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D50E24-0D96-4832-9677-9D56AFC69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8637D5C-582A-4BAE-8E92-E5D4D1A2E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7E906E-23C9-4CA3-899D-98BAEB88B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C4D8-5253-482E-BCA4-C4202A587011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FA195D-DCF1-41BD-955E-65F7BB889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D5046A-F616-40B5-B8D6-5A227D860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098C-BDE8-4CD7-BF22-5C868F6486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533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70001-BF9A-4A85-BBAF-02F07FD78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193444-052C-446D-9B27-FC22A3A788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29819F4-7453-4233-A9B0-FCB9D0416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52E815-1C47-4EF0-AFF9-04AB3E723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C4D8-5253-482E-BCA4-C4202A587011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E74442E-97DF-4633-9BBA-642626C6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0E6E8B4-973A-40E2-824D-F7D88EBBB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098C-BDE8-4CD7-BF22-5C868F6486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570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EDBFF5-00E2-4FFB-A025-9E55CA82A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A4D4A1-65A9-43BE-B156-3A2EE7FE3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389D0D8-44FA-4AC6-9B29-905AF11E42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7B4D28D-9032-48E5-8CF2-AD804E0B8C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BEF42BF-5708-45C4-8EA4-5946BD39A1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02F467A-EED5-4FD1-A6E8-52C652E24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C4D8-5253-482E-BCA4-C4202A587011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F7EA0BF-11D5-45F0-9F7B-65EBB4E06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AD65C35-07A7-49F9-8FA3-EC5E074B6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098C-BDE8-4CD7-BF22-5C868F6486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40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95CCDA-BB52-45BF-B7DF-0FC65998A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2431CD-CB41-4655-A029-22A69BCA5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C4D8-5253-482E-BCA4-C4202A587011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6D9A378-AF4B-4745-B410-4526DE20B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0040B8A-3076-4555-AA89-D3B64D65C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098C-BDE8-4CD7-BF22-5C868F6486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57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AE7F738-EE47-4E1F-97C3-4E1140CC1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C4D8-5253-482E-BCA4-C4202A587011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24EE2EA-7AAE-4F1F-BA93-F16E2E2BD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888A808-9EE9-453A-9AE3-400D5E910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098C-BDE8-4CD7-BF22-5C868F6486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0784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23378F-629F-4D04-B91A-2104DB9A5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0CCF7BE-7B68-4A58-BE12-26263399C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F06DE70-81B0-4201-8A76-F8691E82ED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E87A66-9CF5-4E0E-8B99-C5C627D44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C4D8-5253-482E-BCA4-C4202A587011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5C68C8A-7032-49DD-A52D-73C82F389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6B6DF16-610B-4EEB-A84F-D0124DA4F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098C-BDE8-4CD7-BF22-5C868F6486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1116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8B6B92-DFEA-4441-8C52-BAA52190E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2834269-7681-42A9-9625-50D168B8E8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52A14E-53EE-4E13-AC67-930550806B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7E44636-8641-4A73-8869-C65D581B3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C4D8-5253-482E-BCA4-C4202A587011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A52A3DB-E8D0-4349-B7EA-82514A259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A074314-5430-4BA9-9318-4F2A34E1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098C-BDE8-4CD7-BF22-5C868F6486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8618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9C6070B-A61B-4401-AD58-CBEB63B2C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65668C-E213-4990-B346-0628372E5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9523BA-CD27-4695-B0FD-B65427BB94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4C4D8-5253-482E-BCA4-C4202A587011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D1A734-028C-4D57-921C-5F9F2769F0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D2A262-F646-41D2-8D41-906E6F4D2C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2098C-BDE8-4CD7-BF22-5C868F6486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154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826D40A-2512-D2DD-10E1-4B9817E5D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1D3D409-0E5D-2561-478D-A27D36AB5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AB5F05-D056-AC44-0229-A4EFFC575B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4C4D8-5253-482E-BCA4-C4202A587011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CD935D-22D6-EC2E-36EC-5ACAF5624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54E365-3C41-17C3-8395-49E5F41EF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2098C-BDE8-4CD7-BF22-5C868F6486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720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806" r:id="rId12"/>
    <p:sldLayoutId id="214748381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0.png"/><Relationship Id="rId5" Type="http://schemas.openxmlformats.org/officeDocument/2006/relationships/image" Target="../media/image27.png"/><Relationship Id="rId4" Type="http://schemas.openxmlformats.org/officeDocument/2006/relationships/image" Target="../media/image40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0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A43E3478-1BBF-4816-9CEB-B3A4CD87457E}"/>
              </a:ext>
            </a:extLst>
          </p:cNvPr>
          <p:cNvSpPr txBox="1"/>
          <p:nvPr/>
        </p:nvSpPr>
        <p:spPr>
          <a:xfrm>
            <a:off x="329632" y="1975446"/>
            <a:ext cx="100567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+mj-ea"/>
                <a:ea typeface="+mj-ea"/>
              </a:rPr>
              <a:t>EOS-dependent millihertz quasi-periodic oscillation in low-mass X-ray binary </a:t>
            </a:r>
          </a:p>
        </p:txBody>
      </p:sp>
      <p:sp>
        <p:nvSpPr>
          <p:cNvPr id="6" name="Helei Liu (刘荷蕾)…">
            <a:extLst>
              <a:ext uri="{FF2B5EF4-FFF2-40B4-BE49-F238E27FC236}">
                <a16:creationId xmlns:a16="http://schemas.microsoft.com/office/drawing/2014/main" id="{29DE4F48-000B-479B-95FB-D338DAF4A5D4}"/>
              </a:ext>
            </a:extLst>
          </p:cNvPr>
          <p:cNvSpPr txBox="1">
            <a:spLocks/>
          </p:cNvSpPr>
          <p:nvPr/>
        </p:nvSpPr>
        <p:spPr>
          <a:xfrm>
            <a:off x="480907" y="3652716"/>
            <a:ext cx="10464800" cy="11303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85750">
              <a:lnSpc>
                <a:spcPct val="120000"/>
              </a:lnSpc>
              <a:buNone/>
              <a:defRPr sz="1570"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Microsoft YaHei UI Light" panose="020B0502040204020203" charset="-122"/>
                <a:ea typeface="Microsoft YaHei UI Light" panose="020B0502040204020203" charset="-122"/>
                <a:cs typeface="Chalkduster"/>
                <a:sym typeface="Chalkduster"/>
              </a:rPr>
              <a:t>Helei Liu (</a:t>
            </a: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Chalkduster"/>
                <a:sym typeface="Chalkduster"/>
              </a:rPr>
              <a:t>刘荷蕾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Microsoft YaHei UI Light" panose="020B0502040204020203" charset="-122"/>
                <a:ea typeface="Microsoft YaHei UI Light" panose="020B0502040204020203" charset="-122"/>
                <a:cs typeface="Chalkduster"/>
                <a:sym typeface="Chalkduster"/>
              </a:rPr>
              <a:t>)</a:t>
            </a:r>
          </a:p>
          <a:p>
            <a:pPr marL="0" indent="0" algn="ctr" defTabSz="285750">
              <a:lnSpc>
                <a:spcPct val="120000"/>
              </a:lnSpc>
              <a:buNone/>
              <a:defRPr sz="1570"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Microsoft YaHei UI Light" panose="020B0502040204020203" charset="-122"/>
                <a:ea typeface="Microsoft YaHei UI Light" panose="020B0502040204020203" charset="-122"/>
                <a:cs typeface="Chalkduster"/>
                <a:sym typeface="Chalkduster"/>
              </a:rPr>
              <a:t>Xinjiang University</a:t>
            </a:r>
          </a:p>
          <a:p>
            <a:pPr marL="0" indent="0" algn="ctr" defTabSz="285750">
              <a:lnSpc>
                <a:spcPct val="120000"/>
              </a:lnSpc>
              <a:buNone/>
              <a:defRPr sz="1570"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Microsoft YaHei UI Light" panose="020B0502040204020203" charset="-122"/>
                <a:ea typeface="Microsoft YaHei UI Light" panose="020B0502040204020203" charset="-122"/>
                <a:cs typeface="Chalkduster"/>
                <a:sym typeface="Chalkduster"/>
              </a:rPr>
              <a:t>In collabo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Microsoft YaHei UI Light" panose="020B0502040204020203" charset="-122"/>
                <a:ea typeface="Microsoft YaHei UI Light" panose="020B0502040204020203" charset="-122"/>
                <a:cs typeface="Chalkduster"/>
                <a:sym typeface="Chalkduster"/>
              </a:rPr>
              <a:t>r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Microsoft YaHei UI Light" panose="020B0502040204020203" charset="-122"/>
                <a:ea typeface="Microsoft YaHei UI Light" panose="020B0502040204020203" charset="-122"/>
                <a:cs typeface="Chalkduster"/>
                <a:sym typeface="Chalkduster"/>
              </a:rPr>
              <a:t>ation with </a:t>
            </a:r>
          </a:p>
          <a:p>
            <a:pPr marL="0" indent="0" algn="ctr" defTabSz="285750">
              <a:lnSpc>
                <a:spcPct val="120000"/>
              </a:lnSpc>
              <a:buNone/>
              <a:defRPr sz="1570"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1800" b="1" dirty="0" err="1">
                <a:solidFill>
                  <a:schemeClr val="tx2">
                    <a:lumMod val="75000"/>
                  </a:schemeClr>
                </a:solidFill>
                <a:latin typeface="Microsoft YaHei UI Light" panose="020B0502040204020203" charset="-122"/>
                <a:ea typeface="Microsoft YaHei UI Light" panose="020B0502040204020203" charset="-122"/>
                <a:cs typeface="Chalkduster"/>
                <a:sym typeface="Chalkduster"/>
              </a:rPr>
              <a:t>Renxin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Microsoft YaHei UI Light" panose="020B0502040204020203" charset="-122"/>
                <a:ea typeface="Microsoft YaHei UI Light" panose="020B0502040204020203" charset="-122"/>
                <a:cs typeface="Chalkduster"/>
                <a:sym typeface="Chalkduster"/>
              </a:rPr>
              <a:t> Xu (Peking Univ.),</a:t>
            </a:r>
            <a:r>
              <a:rPr lang="en-US" altLang="zh-CN" sz="1800" b="1" dirty="0">
                <a:solidFill>
                  <a:schemeClr val="tx2">
                    <a:lumMod val="75000"/>
                  </a:schemeClr>
                </a:solidFill>
                <a:latin typeface="Microsoft YaHei UI Light" panose="020B0502040204020203" charset="-122"/>
                <a:ea typeface="Microsoft YaHei UI Light" panose="020B0502040204020203" charset="-122"/>
                <a:cs typeface="Chalkduster"/>
                <a:sym typeface="Chalkduster"/>
              </a:rPr>
              <a:t> </a:t>
            </a:r>
            <a:r>
              <a:rPr lang="en-US" altLang="zh-CN" sz="1800" b="1" dirty="0" err="1">
                <a:solidFill>
                  <a:schemeClr val="tx2">
                    <a:lumMod val="75000"/>
                  </a:schemeClr>
                </a:solidFill>
                <a:latin typeface="Microsoft YaHei UI Light" panose="020B0502040204020203" charset="-122"/>
                <a:ea typeface="Microsoft YaHei UI Light" panose="020B0502040204020203" charset="-122"/>
                <a:cs typeface="Chalkduster"/>
                <a:sym typeface="Chalkduster"/>
              </a:rPr>
              <a:t>Zhaosheng</a:t>
            </a:r>
            <a:r>
              <a:rPr lang="en-US" altLang="zh-CN" sz="1800" b="1" dirty="0">
                <a:solidFill>
                  <a:schemeClr val="tx2">
                    <a:lumMod val="75000"/>
                  </a:schemeClr>
                </a:solidFill>
                <a:latin typeface="Microsoft YaHei UI Light" panose="020B0502040204020203" charset="-122"/>
                <a:ea typeface="Microsoft YaHei UI Light" panose="020B0502040204020203" charset="-122"/>
                <a:cs typeface="Chalkduster"/>
                <a:sym typeface="Chalkduster"/>
              </a:rPr>
              <a:t> Li(Xiangtan Univ.), Akira Dohi (RIKEN) </a:t>
            </a:r>
            <a:endParaRPr lang="en-US" sz="1800" b="1" dirty="0">
              <a:solidFill>
                <a:schemeClr val="tx2">
                  <a:lumMod val="75000"/>
                </a:schemeClr>
              </a:solidFill>
              <a:latin typeface="Microsoft YaHei UI Light" panose="020B0502040204020203" charset="-122"/>
              <a:ea typeface="Microsoft YaHei UI Light" panose="020B0502040204020203" charset="-122"/>
              <a:cs typeface="Chalkduster"/>
              <a:sym typeface="Chalkduster"/>
            </a:endParaRPr>
          </a:p>
          <a:p>
            <a:pPr marL="0" indent="0" algn="ctr" defTabSz="285750">
              <a:lnSpc>
                <a:spcPct val="120000"/>
              </a:lnSpc>
              <a:buNone/>
              <a:defRPr sz="1570"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Microsoft YaHei UI Light" panose="020B0502040204020203" charset="-122"/>
                <a:ea typeface="Microsoft YaHei UI Light" panose="020B0502040204020203" charset="-122"/>
                <a:cs typeface="Chalkduster"/>
                <a:sym typeface="Chalkduster"/>
              </a:rPr>
              <a:t>2023.9.24</a:t>
            </a:r>
          </a:p>
        </p:txBody>
      </p:sp>
    </p:spTree>
    <p:extLst>
      <p:ext uri="{BB962C8B-B14F-4D97-AF65-F5344CB8AC3E}">
        <p14:creationId xmlns:p14="http://schemas.microsoft.com/office/powerpoint/2010/main" val="1551931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F64815-9400-118D-D4E9-7E63A35A5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b="1" dirty="0"/>
              <a:t>The differences between NS and SS</a:t>
            </a:r>
            <a:endParaRPr lang="zh-CN" altLang="en-US" sz="28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FAD4EEF-3E01-A01A-D6F1-EE1287406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045" y="1431913"/>
            <a:ext cx="3547913" cy="256576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6434B61-9E8C-DD9A-E103-A1CC2B76F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306" y="3997679"/>
            <a:ext cx="3198652" cy="25810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F1C1DB3-C1C1-749A-BE7E-EE33CA9A0432}"/>
                  </a:ext>
                </a:extLst>
              </p:cNvPr>
              <p:cNvSpPr txBox="1"/>
              <p:nvPr/>
            </p:nvSpPr>
            <p:spPr>
              <a:xfrm>
                <a:off x="726170" y="2860321"/>
                <a:ext cx="7335136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+mn-ea"/>
                    <a:cs typeface="Times New Roman" panose="02020603050405020304" pitchFamily="18" charset="0"/>
                  </a:rPr>
                  <a:t>The M-R relation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+mn-ea"/>
                    <a:cs typeface="Times New Roman" panose="02020603050405020304" pitchFamily="18" charset="0"/>
                  </a:rPr>
                  <a:t>SS: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altLang="zh-CN" sz="2000" dirty="0">
                  <a:latin typeface="+mn-ea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+mn-ea"/>
                    <a:cs typeface="Times New Roman" panose="02020603050405020304" pitchFamily="18" charset="0"/>
                  </a:rPr>
                  <a:t>NS: radius decreases as mass increases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+mn-ea"/>
                    <a:cs typeface="Times New Roman" panose="02020603050405020304" pitchFamily="18" charset="0"/>
                  </a:rPr>
                  <a:t>the surface gravity of SS is greater than NS for the same mass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+mn-ea"/>
                    <a:cs typeface="Times New Roman" panose="02020603050405020304" pitchFamily="18" charset="0"/>
                  </a:rPr>
                  <a:t>The heating process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+mn-ea"/>
                    <a:cs typeface="Times New Roman" panose="02020603050405020304" pitchFamily="18" charset="0"/>
                  </a:rPr>
                  <a:t>SS: n</a:t>
                </a:r>
                <a:r>
                  <a:rPr lang="en-US" altLang="zh-CN" sz="2000" dirty="0">
                    <a:latin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u+2d, </a:t>
                </a:r>
                <a:r>
                  <a:rPr lang="en-US" altLang="zh-CN" sz="2000" dirty="0" err="1">
                    <a:latin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d+uu+s</a:t>
                </a:r>
                <a:r>
                  <a:rPr lang="en-US" altLang="zh-CN" sz="2000" dirty="0">
                    <a:latin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, with heat release ~10-30 MeV/u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NS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+mn-ea"/>
                    <a:cs typeface="Times New Roman" panose="02020603050405020304" pitchFamily="18" charset="0"/>
                  </a:rPr>
                  <a:t>Crust heating: </a:t>
                </a:r>
                <a:r>
                  <a:rPr lang="en-US" altLang="zh-CN" sz="2000" dirty="0">
                    <a:latin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1-2 MeV/u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Shallow heating:~0-17 MeV/u</a:t>
                </a:r>
                <a:endParaRPr lang="zh-CN" altLang="en-US" sz="2000" dirty="0"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F1C1DB3-C1C1-749A-BE7E-EE33CA9A0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70" y="2860321"/>
                <a:ext cx="7335136" cy="3170099"/>
              </a:xfrm>
              <a:prstGeom prst="rect">
                <a:avLst/>
              </a:prstGeom>
              <a:blipFill>
                <a:blip r:embed="rId4"/>
                <a:stretch>
                  <a:fillRect l="-748" t="-962" b="-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1C5F3BAA-2EEA-7A46-6506-C2FB539FD758}"/>
              </a:ext>
            </a:extLst>
          </p:cNvPr>
          <p:cNvSpPr txBox="1"/>
          <p:nvPr/>
        </p:nvSpPr>
        <p:spPr>
          <a:xfrm>
            <a:off x="932042" y="1785686"/>
            <a:ext cx="6113745" cy="707886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X-ray burst phenomena on the surface of </a:t>
            </a:r>
            <a:r>
              <a:rPr lang="en-US" altLang="zh-CN" sz="2000" b="1" dirty="0">
                <a:solidFill>
                  <a:srgbClr val="FF0000"/>
                </a:solidFill>
              </a:rPr>
              <a:t>accreting strange star </a:t>
            </a:r>
            <a:r>
              <a:rPr lang="en-US" altLang="zh-CN" sz="2000" b="1" dirty="0"/>
              <a:t>has rarely been explored 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98308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A3F288E4-E9D8-DFE9-A959-72BEFF896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24" y="192939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2800" b="1" dirty="0"/>
              <a:t>One-zone model</a:t>
            </a:r>
            <a:endParaRPr lang="zh-CN" altLang="en-US" sz="2800" b="1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73BECAB-57F7-ECC6-B00A-56C48FA31F10}"/>
              </a:ext>
            </a:extLst>
          </p:cNvPr>
          <p:cNvSpPr txBox="1"/>
          <p:nvPr/>
        </p:nvSpPr>
        <p:spPr>
          <a:xfrm>
            <a:off x="411442" y="1357603"/>
            <a:ext cx="6295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The entire NS/SS envelope is reduced to a single zone</a:t>
            </a:r>
            <a:endParaRPr lang="zh-CN" altLang="en-US" sz="20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A1BFCDF-6EE5-DE79-708D-A21A12A58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706" y="4121685"/>
            <a:ext cx="3032556" cy="1766059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E0EBE672-7001-081A-9C46-BB8899F1D23C}"/>
              </a:ext>
            </a:extLst>
          </p:cNvPr>
          <p:cNvGrpSpPr/>
          <p:nvPr/>
        </p:nvGrpSpPr>
        <p:grpSpPr>
          <a:xfrm>
            <a:off x="1000183" y="1896494"/>
            <a:ext cx="3610894" cy="1731094"/>
            <a:chOff x="1000183" y="1896494"/>
            <a:chExt cx="3379618" cy="173109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1A8D5435-1E67-B8B5-7FE3-61DB53CBC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83" y="2299977"/>
              <a:ext cx="1876358" cy="132761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635AEBE7-910A-992C-3782-823BBDA04E31}"/>
                    </a:ext>
                  </a:extLst>
                </p:cNvPr>
                <p:cNvSpPr txBox="1"/>
                <p:nvPr/>
              </p:nvSpPr>
              <p:spPr>
                <a:xfrm>
                  <a:off x="1455938" y="1896494"/>
                  <a:ext cx="292386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zh-CN" altLang="en-US" dirty="0"/>
                    <a:t>               （</a:t>
                  </a:r>
                  <a:r>
                    <a:rPr lang="en-US" altLang="zh-CN" dirty="0"/>
                    <a:t>1</a:t>
                  </a:r>
                  <a:r>
                    <a:rPr lang="zh-CN" altLang="en-US" dirty="0"/>
                    <a:t>）</a:t>
                  </a:r>
                </a:p>
              </p:txBody>
            </p:sp>
          </mc:Choice>
          <mc:Fallback xmlns="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635AEBE7-910A-992C-3782-823BBDA04E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5938" y="1896494"/>
                  <a:ext cx="2923863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5CEB89B5-6F07-46F2-96F6-37897AFF75D0}"/>
                </a:ext>
              </a:extLst>
            </p:cNvPr>
            <p:cNvSpPr txBox="1"/>
            <p:nvPr/>
          </p:nvSpPr>
          <p:spPr>
            <a:xfrm>
              <a:off x="3089954" y="2527885"/>
              <a:ext cx="9241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（</a:t>
              </a:r>
              <a:r>
                <a:rPr lang="en-US" altLang="zh-CN" dirty="0"/>
                <a:t>2</a:t>
              </a:r>
              <a:r>
                <a:rPr lang="zh-CN" altLang="en-US" dirty="0"/>
                <a:t>）</a:t>
              </a: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A5E027B5-827F-DBCB-868E-601B334258C5}"/>
                </a:ext>
              </a:extLst>
            </p:cNvPr>
            <p:cNvSpPr txBox="1"/>
            <p:nvPr/>
          </p:nvSpPr>
          <p:spPr>
            <a:xfrm>
              <a:off x="3089954" y="3078160"/>
              <a:ext cx="796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（</a:t>
              </a:r>
              <a:r>
                <a:rPr lang="en-US" altLang="zh-CN" dirty="0"/>
                <a:t>3</a:t>
              </a:r>
              <a:r>
                <a:rPr lang="zh-CN" altLang="en-US" dirty="0"/>
                <a:t>）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A295802-81C5-7708-DD6E-6E3C12BC3D89}"/>
              </a:ext>
            </a:extLst>
          </p:cNvPr>
          <p:cNvGrpSpPr/>
          <p:nvPr/>
        </p:nvGrpSpPr>
        <p:grpSpPr>
          <a:xfrm>
            <a:off x="6164769" y="1406742"/>
            <a:ext cx="5480857" cy="4207790"/>
            <a:chOff x="6164769" y="1716621"/>
            <a:chExt cx="5657244" cy="4441692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D2C2A7B4-CF13-6582-2701-51DC86308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64769" y="2091875"/>
              <a:ext cx="5657244" cy="406643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A37C0E52-E5E9-5701-AF4A-C947F24E0023}"/>
                    </a:ext>
                  </a:extLst>
                </p:cNvPr>
                <p:cNvSpPr txBox="1"/>
                <p:nvPr/>
              </p:nvSpPr>
              <p:spPr>
                <a:xfrm>
                  <a:off x="7110327" y="1716621"/>
                  <a:ext cx="4325442" cy="3751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=1.4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⨀</m:t>
                          </m:r>
                        </m:sub>
                      </m:sSub>
                    </m:oMath>
                  </a14:m>
                  <a:r>
                    <a:rPr lang="en-US" altLang="zh-CN" dirty="0"/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=0.15</m:t>
                      </m:r>
                    </m:oMath>
                  </a14:m>
                  <a:r>
                    <a:rPr lang="zh-CN" altLang="en-US" dirty="0"/>
                    <a:t> </a:t>
                  </a:r>
                  <a:r>
                    <a:rPr lang="en-US" altLang="zh-CN" dirty="0"/>
                    <a:t>MeV/u,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=0.7</m:t>
                      </m:r>
                    </m:oMath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A37C0E52-E5E9-5701-AF4A-C947F24E00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0327" y="1716621"/>
                  <a:ext cx="4325442" cy="375167"/>
                </a:xfrm>
                <a:prstGeom prst="rect">
                  <a:avLst/>
                </a:prstGeom>
                <a:blipFill>
                  <a:blip r:embed="rId6"/>
                  <a:stretch>
                    <a:fillRect t="-8621" b="-3275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9F6D2891-763C-9513-F536-6DA032F86AEF}"/>
              </a:ext>
            </a:extLst>
          </p:cNvPr>
          <p:cNvSpPr txBox="1"/>
          <p:nvPr/>
        </p:nvSpPr>
        <p:spPr>
          <a:xfrm>
            <a:off x="6536980" y="5686079"/>
            <a:ext cx="5536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The more compact the star, the greater the transition mass accretion rate.</a:t>
            </a:r>
            <a:endParaRPr lang="zh-CN" altLang="en-US" sz="20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6BAFBF6-4E95-919B-B514-0717C36F7C12}"/>
              </a:ext>
            </a:extLst>
          </p:cNvPr>
          <p:cNvSpPr txBox="1"/>
          <p:nvPr/>
        </p:nvSpPr>
        <p:spPr>
          <a:xfrm>
            <a:off x="850771" y="3688383"/>
            <a:ext cx="2303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FF0000"/>
                </a:solidFill>
              </a:rPr>
              <a:t>Surface gravity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2DD07F6-B3E1-A32F-4E07-96C8FA8C344F}"/>
              </a:ext>
            </a:extLst>
          </p:cNvPr>
          <p:cNvSpPr txBox="1"/>
          <p:nvPr/>
        </p:nvSpPr>
        <p:spPr>
          <a:xfrm>
            <a:off x="879066" y="5901522"/>
            <a:ext cx="2086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FF0000"/>
                </a:solidFill>
              </a:rPr>
              <a:t>Base flux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51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E04356-EA2D-A0B4-0B0E-1201320A6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b="1" dirty="0"/>
              <a:t>Oscillation period</a:t>
            </a:r>
            <a:endParaRPr lang="zh-CN" altLang="en-US" sz="2800" b="1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158513C5-C377-530E-E8A6-015B7E532722}"/>
              </a:ext>
            </a:extLst>
          </p:cNvPr>
          <p:cNvGrpSpPr/>
          <p:nvPr/>
        </p:nvGrpSpPr>
        <p:grpSpPr>
          <a:xfrm>
            <a:off x="689485" y="1690688"/>
            <a:ext cx="5218947" cy="4583865"/>
            <a:chOff x="877053" y="1909010"/>
            <a:chExt cx="5218947" cy="458386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96341AB0-A291-CED8-D7E1-B9A765407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7053" y="2477792"/>
              <a:ext cx="5218947" cy="401508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0CF1C865-BDDE-97CD-ABD5-A71E4E1013E4}"/>
                    </a:ext>
                  </a:extLst>
                </p:cNvPr>
                <p:cNvSpPr txBox="1"/>
                <p:nvPr/>
              </p:nvSpPr>
              <p:spPr>
                <a:xfrm>
                  <a:off x="1672492" y="1909010"/>
                  <a:ext cx="28838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=0.7</m:t>
                      </m:r>
                    </m:oMath>
                  </a14:m>
                  <a:r>
                    <a:rPr lang="en-US" altLang="zh-CN" dirty="0"/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=0.15</m:t>
                      </m:r>
                    </m:oMath>
                  </a14:m>
                  <a:r>
                    <a:rPr lang="zh-CN" altLang="en-US" dirty="0"/>
                    <a:t> </a:t>
                  </a:r>
                  <a:r>
                    <a:rPr lang="en-US" altLang="zh-CN" dirty="0"/>
                    <a:t>MeV/u</a:t>
                  </a:r>
                  <a:endParaRPr lang="zh-CN" altLang="en-US" dirty="0"/>
                </a:p>
              </p:txBody>
            </p:sp>
          </mc:Choice>
          <mc:Fallback xmlns="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0CF1C865-BDDE-97CD-ABD5-A71E4E1013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2492" y="1909010"/>
                  <a:ext cx="2883877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8197" r="-1057" b="-245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9F5831D9-3E06-C2B2-4D7C-066347E53D3B}"/>
              </a:ext>
            </a:extLst>
          </p:cNvPr>
          <p:cNvGrpSpPr/>
          <p:nvPr/>
        </p:nvGrpSpPr>
        <p:grpSpPr>
          <a:xfrm>
            <a:off x="6432284" y="1875354"/>
            <a:ext cx="5070231" cy="4106252"/>
            <a:chOff x="6283570" y="2236848"/>
            <a:chExt cx="5070231" cy="41062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7C53F4E2-BA70-715F-A05A-837EF1822F19}"/>
                    </a:ext>
                  </a:extLst>
                </p:cNvPr>
                <p:cNvSpPr txBox="1"/>
                <p:nvPr/>
              </p:nvSpPr>
              <p:spPr>
                <a:xfrm>
                  <a:off x="6283570" y="2236848"/>
                  <a:ext cx="5070231" cy="41062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zh-CN" sz="2000" dirty="0"/>
                    <a:t>The overall range of accretion rates for which oscillations are seen is narrow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en-US" altLang="zh-CN" sz="2000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en-US" altLang="zh-CN" sz="2000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en-US" altLang="zh-CN" sz="2000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zh-CN" sz="2000" dirty="0"/>
                    <a:t>For a same mass NS and SS, the oscillation period of SS is shorter than NS</a:t>
                  </a: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∼10.7</m:t>
                      </m:r>
                    </m:oMath>
                  </a14:m>
                  <a:r>
                    <a:rPr lang="zh-CN" altLang="en-US" sz="2000" dirty="0"/>
                    <a:t> </a:t>
                  </a:r>
                  <a:r>
                    <a:rPr lang="en-US" altLang="zh-CN" sz="2000" dirty="0"/>
                    <a:t>mins for </a:t>
                  </a:r>
                  <a14:m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.5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⨀</m:t>
                          </m:r>
                        </m:sub>
                      </m:sSub>
                    </m:oMath>
                  </a14:m>
                  <a:r>
                    <a:rPr lang="zh-CN" altLang="en-US" sz="2000" dirty="0"/>
                    <a:t> </a:t>
                  </a:r>
                  <a:r>
                    <a:rPr lang="en-US" altLang="zh-CN" sz="2000" dirty="0"/>
                    <a:t>NS</a:t>
                  </a: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∼8.3</m:t>
                      </m:r>
                    </m:oMath>
                  </a14:m>
                  <a:r>
                    <a:rPr lang="zh-CN" altLang="en-US" sz="2000" dirty="0"/>
                    <a:t> </a:t>
                  </a:r>
                  <a:r>
                    <a:rPr lang="en-US" altLang="zh-CN" sz="2000" dirty="0"/>
                    <a:t>mins for </a:t>
                  </a:r>
                  <a14:m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.5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⨀</m:t>
                          </m:r>
                        </m:sub>
                      </m:sSub>
                    </m:oMath>
                  </a14:m>
                  <a:r>
                    <a:rPr lang="zh-CN" altLang="en-US" sz="2000" dirty="0"/>
                    <a:t> </a:t>
                  </a:r>
                  <a:r>
                    <a:rPr lang="en-US" altLang="zh-CN" sz="2000" dirty="0"/>
                    <a:t>SS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zh-CN" sz="2000" dirty="0"/>
                    <a:t>With increase</a:t>
                  </a:r>
                  <a:r>
                    <a:rPr lang="zh-CN" altLang="en-US" sz="2000" dirty="0"/>
                    <a:t> </a:t>
                  </a:r>
                  <a:r>
                    <a:rPr lang="en-US" altLang="zh-CN" sz="2000" dirty="0"/>
                    <a:t>mass</a:t>
                  </a:r>
                  <a:r>
                    <a:rPr lang="zh-CN" altLang="en-US" sz="2000" dirty="0"/>
                    <a:t> </a:t>
                  </a:r>
                  <a:r>
                    <a:rPr lang="en-US" altLang="zh-CN" sz="2000" dirty="0"/>
                    <a:t>of NS/SS,</a:t>
                  </a:r>
                  <a:r>
                    <a:rPr lang="zh-CN" altLang="en-US" sz="2000" dirty="0"/>
                    <a:t> </a:t>
                  </a:r>
                  <a:r>
                    <a:rPr lang="en-US" altLang="zh-CN" sz="2000" dirty="0"/>
                    <a:t>the</a:t>
                  </a:r>
                  <a:r>
                    <a:rPr lang="zh-CN" altLang="en-US" sz="2000" dirty="0"/>
                    <a:t> </a:t>
                  </a:r>
                  <a:r>
                    <a:rPr lang="en-US" altLang="zh-CN" sz="2000" dirty="0"/>
                    <a:t>oscillation</a:t>
                  </a:r>
                  <a:r>
                    <a:rPr lang="zh-CN" altLang="en-US" sz="2000" dirty="0"/>
                    <a:t> </a:t>
                  </a:r>
                  <a:r>
                    <a:rPr lang="en-US" altLang="zh-CN" sz="2000" dirty="0"/>
                    <a:t>period</a:t>
                  </a:r>
                  <a:r>
                    <a:rPr lang="zh-CN" altLang="en-US" sz="2000" dirty="0"/>
                    <a:t> </a:t>
                  </a:r>
                  <a:r>
                    <a:rPr lang="en-US" altLang="zh-CN" sz="2000" dirty="0"/>
                    <a:t>decreases</a:t>
                  </a:r>
                  <a:r>
                    <a:rPr lang="zh-CN" altLang="en-US" sz="2000" dirty="0"/>
                    <a:t> </a:t>
                  </a:r>
                  <a:r>
                    <a:rPr lang="en-US" altLang="zh-CN" sz="2000" dirty="0"/>
                    <a:t>as</a:t>
                  </a:r>
                  <a:r>
                    <a:rPr lang="zh-CN" altLang="en-US" sz="2000" dirty="0"/>
                    <a:t> </a:t>
                  </a:r>
                  <a:r>
                    <a:rPr lang="en-US" altLang="zh-CN" sz="2000" dirty="0"/>
                    <a:t>the</a:t>
                  </a:r>
                  <a:r>
                    <a:rPr lang="zh-CN" altLang="en-US" sz="2000" dirty="0"/>
                    <a:t> </a:t>
                  </a:r>
                  <a:r>
                    <a:rPr lang="en-US" altLang="zh-CN" sz="2000" dirty="0"/>
                    <a:t>surface</a:t>
                  </a:r>
                  <a:r>
                    <a:rPr lang="zh-CN" altLang="en-US" sz="2000" dirty="0"/>
                    <a:t> </a:t>
                  </a:r>
                  <a:r>
                    <a:rPr lang="en-US" altLang="zh-CN" sz="2000" dirty="0"/>
                    <a:t>gravity</a:t>
                  </a:r>
                  <a:r>
                    <a:rPr lang="zh-CN" altLang="en-US" sz="2000" dirty="0"/>
                    <a:t> </a:t>
                  </a:r>
                  <a:r>
                    <a:rPr lang="en-US" altLang="zh-CN" sz="2000" dirty="0"/>
                    <a:t>increases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7C53F4E2-BA70-715F-A05A-837EF1822F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3570" y="2236848"/>
                  <a:ext cx="5070231" cy="4106252"/>
                </a:xfrm>
                <a:prstGeom prst="rect">
                  <a:avLst/>
                </a:prstGeom>
                <a:blipFill>
                  <a:blip r:embed="rId4"/>
                  <a:stretch>
                    <a:fillRect l="-1082" t="-892" r="-84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D0FDA621-EE5A-335B-61A6-3E54B0ABD81D}"/>
                    </a:ext>
                  </a:extLst>
                </p:cNvPr>
                <p:cNvSpPr txBox="1"/>
                <p:nvPr/>
              </p:nvSpPr>
              <p:spPr>
                <a:xfrm>
                  <a:off x="7221416" y="3122089"/>
                  <a:ext cx="2758831" cy="613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acc>
                              <m:accPr>
                                <m:chr m:val="̇"/>
                                <m:ctrlPr>
                                  <a:rPr lang="el-GR" altLang="zh-CN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acc>
                          </m:num>
                          <m:den>
                            <m:acc>
                              <m:accPr>
                                <m:chr m:val="̇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acc>
                          </m:den>
                        </m:f>
                        <m:r>
                          <a:rPr lang="el-GR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1%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D0FDA621-EE5A-335B-61A6-3E54B0ABD8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1416" y="3122089"/>
                  <a:ext cx="2758831" cy="61382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CA38565E-03A3-B6B7-B623-F69043913736}"/>
              </a:ext>
            </a:extLst>
          </p:cNvPr>
          <p:cNvSpPr txBox="1"/>
          <p:nvPr/>
        </p:nvSpPr>
        <p:spPr>
          <a:xfrm>
            <a:off x="2674649" y="6365722"/>
            <a:ext cx="2541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Liu et al, 2023, MNRAS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4971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670888-7D96-3E7F-7B6F-16D9CF87D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b="1" dirty="0">
                <a:latin typeface="+mj-ea"/>
              </a:rPr>
              <a:t>Oscillation frequency from NS/SS</a:t>
            </a:r>
            <a:endParaRPr lang="zh-CN" altLang="en-US" sz="2800" b="1" dirty="0">
              <a:latin typeface="+mj-ea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242CF79-C387-67B1-F721-B5D528096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790" y="1803539"/>
            <a:ext cx="5092074" cy="382882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1AEA2A0-C5E2-15FD-101C-8504C2D4A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428" y="1867474"/>
            <a:ext cx="5522993" cy="382882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98392C3-38D7-191A-9EE1-06A7854743F5}"/>
              </a:ext>
            </a:extLst>
          </p:cNvPr>
          <p:cNvSpPr txBox="1"/>
          <p:nvPr/>
        </p:nvSpPr>
        <p:spPr>
          <a:xfrm>
            <a:off x="8550258" y="1434207"/>
            <a:ext cx="256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Liu et al, 2023, MNRAS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0EED06B-EDBD-3DEC-DCF7-4635ED757C5D}"/>
              </a:ext>
            </a:extLst>
          </p:cNvPr>
          <p:cNvSpPr txBox="1"/>
          <p:nvPr/>
        </p:nvSpPr>
        <p:spPr>
          <a:xfrm>
            <a:off x="2108550" y="5873083"/>
            <a:ext cx="9002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A possible constraint of surface gravity (EOS) by the observation from </a:t>
            </a:r>
            <a:r>
              <a:rPr lang="en-US" altLang="zh-CN" sz="2000" dirty="0" err="1"/>
              <a:t>mHz</a:t>
            </a:r>
            <a:r>
              <a:rPr lang="en-US" altLang="zh-CN" sz="2000" dirty="0"/>
              <a:t> QPO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33894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4CB5E3-7728-2572-85EB-BA795A6C4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b="1" dirty="0"/>
              <a:t>The impact of metallicity on </a:t>
            </a:r>
            <a:r>
              <a:rPr lang="en-US" altLang="zh-CN" sz="2800" b="1" dirty="0" err="1"/>
              <a:t>mHz</a:t>
            </a:r>
            <a:r>
              <a:rPr lang="en-US" altLang="zh-CN" sz="2800" b="1" dirty="0"/>
              <a:t> QPOs</a:t>
            </a:r>
            <a:endParaRPr lang="zh-CN" altLang="en-US" sz="28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AD187BD-BCB0-412F-8656-928A3C9EA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" y="1865757"/>
            <a:ext cx="5229225" cy="36385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F2E3EDA-21F2-390A-ED87-6AB4E1E0208D}"/>
                  </a:ext>
                </a:extLst>
              </p:cNvPr>
              <p:cNvSpPr txBox="1"/>
              <p:nvPr/>
            </p:nvSpPr>
            <p:spPr>
              <a:xfrm>
                <a:off x="7045148" y="2882189"/>
                <a:ext cx="43086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Z </a:t>
                </a:r>
                <a:r>
                  <a:rPr lang="en-US" altLang="zh-CN" dirty="0">
                    <a:sym typeface="Symbol" panose="05050102010706020507" pitchFamily="18" charset="2"/>
                  </a:rPr>
                  <a:t>, 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f 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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crit</m:t>
                        </m:r>
                      </m:sub>
                    </m:sSub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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F2E3EDA-21F2-390A-ED87-6AB4E1E02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148" y="2882189"/>
                <a:ext cx="4308652" cy="369332"/>
              </a:xfrm>
              <a:prstGeom prst="rect">
                <a:avLst/>
              </a:prstGeom>
              <a:blipFill>
                <a:blip r:embed="rId3"/>
                <a:stretch>
                  <a:fillRect l="-990" t="-13333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182E6C9F-AC23-57A0-2EC9-19006D70AF48}"/>
              </a:ext>
            </a:extLst>
          </p:cNvPr>
          <p:cNvSpPr txBox="1"/>
          <p:nvPr/>
        </p:nvSpPr>
        <p:spPr>
          <a:xfrm>
            <a:off x="2285428" y="5609004"/>
            <a:ext cx="8139379" cy="646331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High metallicity</a:t>
            </a:r>
            <a:r>
              <a:rPr lang="en-US" altLang="zh-CN" dirty="0"/>
              <a:t>, </a:t>
            </a:r>
            <a:r>
              <a:rPr lang="en-US" altLang="zh-CN" dirty="0">
                <a:solidFill>
                  <a:srgbClr val="FF0000"/>
                </a:solidFill>
              </a:rPr>
              <a:t>high base heating</a:t>
            </a:r>
            <a:r>
              <a:rPr lang="en-US" altLang="zh-CN" dirty="0"/>
              <a:t>, </a:t>
            </a:r>
            <a:r>
              <a:rPr lang="en-US" altLang="zh-CN" dirty="0">
                <a:solidFill>
                  <a:srgbClr val="FF0000"/>
                </a:solidFill>
              </a:rPr>
              <a:t>low helium mass fraction</a:t>
            </a:r>
            <a:r>
              <a:rPr lang="en-US" altLang="zh-CN" dirty="0"/>
              <a:t>, </a:t>
            </a:r>
            <a:r>
              <a:rPr lang="en-US" altLang="zh-CN" dirty="0">
                <a:solidFill>
                  <a:srgbClr val="FF0000"/>
                </a:solidFill>
              </a:rPr>
              <a:t>low surface gravity</a:t>
            </a:r>
            <a:r>
              <a:rPr lang="en-US" altLang="zh-CN" dirty="0"/>
              <a:t> are the conditions for </a:t>
            </a:r>
            <a:r>
              <a:rPr lang="en-US" altLang="zh-CN" u="sng" dirty="0">
                <a:solidFill>
                  <a:schemeClr val="accent1"/>
                </a:solidFill>
              </a:rPr>
              <a:t>low critical mass accretion rate </a:t>
            </a:r>
            <a:endParaRPr lang="zh-CN" altLang="en-US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710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8F3D64-37AA-405B-88A5-3B50ABED9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  <a:latin typeface="+mj-ea"/>
              </a:rPr>
              <a:t>Summary of My Talk</a:t>
            </a:r>
            <a:endParaRPr lang="zh-CN" altLang="en-US" sz="3200" dirty="0">
              <a:latin typeface="+mj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D2FA1D2-758A-4026-ACA4-5F178AA1AF47}"/>
              </a:ext>
            </a:extLst>
          </p:cNvPr>
          <p:cNvSpPr txBox="1"/>
          <p:nvPr/>
        </p:nvSpPr>
        <p:spPr>
          <a:xfrm>
            <a:off x="1105708" y="1153144"/>
            <a:ext cx="10617200" cy="29956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lvl="0" indent="-457200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altLang="zh-CN" sz="2400" kern="0" dirty="0">
                <a:solidFill>
                  <a:prstClr val="black"/>
                </a:solidFill>
                <a:latin typeface="Candara" panose="020E0502030303020204" pitchFamily="34" charset="0"/>
                <a:ea typeface="华文楷体" panose="02010600040101010101" pitchFamily="2" charset="-122"/>
                <a:cs typeface="Calibri" panose="020F0502020204030204" pitchFamily="34" charset="0"/>
                <a:sym typeface="Helvetica Light"/>
              </a:rPr>
              <a:t>We calculated the </a:t>
            </a:r>
            <a:r>
              <a:rPr lang="en-US" altLang="zh-CN" sz="2400" kern="0" dirty="0" err="1">
                <a:solidFill>
                  <a:prstClr val="black"/>
                </a:solidFill>
                <a:latin typeface="Candara" panose="020E0502030303020204" pitchFamily="34" charset="0"/>
                <a:ea typeface="华文楷体" panose="02010600040101010101" pitchFamily="2" charset="-122"/>
                <a:cs typeface="Calibri" panose="020F0502020204030204" pitchFamily="34" charset="0"/>
                <a:sym typeface="Helvetica Light"/>
              </a:rPr>
              <a:t>EoS</a:t>
            </a:r>
            <a:r>
              <a:rPr lang="en-US" altLang="zh-CN" sz="2400" kern="0" dirty="0">
                <a:solidFill>
                  <a:prstClr val="black"/>
                </a:solidFill>
                <a:latin typeface="Candara" panose="020E0502030303020204" pitchFamily="34" charset="0"/>
                <a:ea typeface="华文楷体" panose="02010600040101010101" pitchFamily="2" charset="-122"/>
                <a:cs typeface="Calibri" panose="020F0502020204030204" pitchFamily="34" charset="0"/>
                <a:sym typeface="Helvetica Light"/>
              </a:rPr>
              <a:t>-dependent </a:t>
            </a:r>
            <a:r>
              <a:rPr lang="en-US" altLang="zh-CN" sz="2400" kern="0" dirty="0" err="1">
                <a:solidFill>
                  <a:prstClr val="black"/>
                </a:solidFill>
                <a:latin typeface="Candara" panose="020E0502030303020204" pitchFamily="34" charset="0"/>
                <a:ea typeface="华文楷体" panose="02010600040101010101" pitchFamily="2" charset="-122"/>
                <a:cs typeface="Calibri" panose="020F0502020204030204" pitchFamily="34" charset="0"/>
                <a:sym typeface="Helvetica Light"/>
              </a:rPr>
              <a:t>mHz</a:t>
            </a:r>
            <a:r>
              <a:rPr lang="en-US" altLang="zh-CN" sz="2400" kern="0" dirty="0">
                <a:solidFill>
                  <a:prstClr val="black"/>
                </a:solidFill>
                <a:latin typeface="Candara" panose="020E0502030303020204" pitchFamily="34" charset="0"/>
                <a:ea typeface="华文楷体" panose="02010600040101010101" pitchFamily="2" charset="-122"/>
                <a:cs typeface="Calibri" panose="020F0502020204030204" pitchFamily="34" charset="0"/>
                <a:sym typeface="Helvetica Light"/>
              </a:rPr>
              <a:t> QPO in LMXBs using a simple one-zone model </a:t>
            </a:r>
          </a:p>
          <a:p>
            <a:pPr marL="914400" lvl="1" indent="-457200" defTabSz="584200" hangingPunct="0">
              <a:buFont typeface="Wingdings" panose="05000000000000000000" pitchFamily="2" charset="2"/>
              <a:buChar char="ü"/>
              <a:defRPr/>
            </a:pPr>
            <a:r>
              <a:rPr lang="en-US" altLang="zh-CN" sz="2000" kern="0" dirty="0">
                <a:solidFill>
                  <a:prstClr val="black"/>
                </a:solidFill>
                <a:latin typeface="Candara" panose="020E0502030303020204" pitchFamily="34" charset="0"/>
                <a:ea typeface="华文楷体" panose="02010600040101010101" pitchFamily="2" charset="-122"/>
                <a:cs typeface="Calibri" panose="020F0502020204030204" pitchFamily="34" charset="0"/>
                <a:sym typeface="Helvetica Light"/>
              </a:rPr>
              <a:t>Surface gravity </a:t>
            </a:r>
            <a:r>
              <a:rPr lang="en-US" altLang="zh-CN" sz="2000" kern="0" dirty="0">
                <a:solidFill>
                  <a:prstClr val="black"/>
                </a:solidFill>
                <a:latin typeface="Candara" panose="020E0502030303020204" pitchFamily="34" charset="0"/>
                <a:ea typeface="华文楷体" panose="02010600040101010101" pitchFamily="2" charset="-122"/>
                <a:cs typeface="Calibri" panose="020F0502020204030204" pitchFamily="34" charset="0"/>
                <a:sym typeface="Symbol" panose="05050102010706020507" pitchFamily="18" charset="2"/>
              </a:rPr>
              <a:t>,</a:t>
            </a:r>
            <a:r>
              <a:rPr lang="zh-CN" altLang="en-US" sz="2000" kern="0" dirty="0">
                <a:solidFill>
                  <a:prstClr val="black"/>
                </a:solidFill>
                <a:latin typeface="Candara" panose="020E0502030303020204" pitchFamily="34" charset="0"/>
                <a:ea typeface="华文楷体" panose="02010600040101010101" pitchFamily="2" charset="-122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altLang="zh-CN" sz="2000" kern="0" dirty="0">
                <a:solidFill>
                  <a:prstClr val="black"/>
                </a:solidFill>
                <a:latin typeface="Candara" panose="020E0502030303020204" pitchFamily="34" charset="0"/>
                <a:ea typeface="华文楷体" panose="02010600040101010101" pitchFamily="2" charset="-122"/>
                <a:cs typeface="Calibri" panose="020F0502020204030204" pitchFamily="34" charset="0"/>
                <a:sym typeface="Symbol" panose="05050102010706020507" pitchFamily="18" charset="2"/>
              </a:rPr>
              <a:t>oscillation</a:t>
            </a:r>
            <a:r>
              <a:rPr lang="zh-CN" altLang="en-US" sz="2000" kern="0" dirty="0">
                <a:solidFill>
                  <a:prstClr val="black"/>
                </a:solidFill>
                <a:latin typeface="Candara" panose="020E0502030303020204" pitchFamily="34" charset="0"/>
                <a:ea typeface="华文楷体" panose="02010600040101010101" pitchFamily="2" charset="-122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altLang="zh-CN" sz="2000" kern="0" dirty="0">
                <a:solidFill>
                  <a:prstClr val="black"/>
                </a:solidFill>
                <a:latin typeface="Candara" panose="020E0502030303020204" pitchFamily="34" charset="0"/>
                <a:ea typeface="华文楷体" panose="02010600040101010101" pitchFamily="2" charset="-122"/>
                <a:cs typeface="Calibri" panose="020F0502020204030204" pitchFamily="34" charset="0"/>
                <a:sym typeface="Symbol" panose="05050102010706020507" pitchFamily="18" charset="2"/>
              </a:rPr>
              <a:t>frequency</a:t>
            </a:r>
            <a:r>
              <a:rPr lang="zh-CN" altLang="en-US" sz="2000" kern="0" dirty="0">
                <a:solidFill>
                  <a:prstClr val="black"/>
                </a:solidFill>
                <a:latin typeface="Candara" panose="020E0502030303020204" pitchFamily="34" charset="0"/>
                <a:ea typeface="华文楷体" panose="02010600040101010101" pitchFamily="2" charset="-122"/>
                <a:cs typeface="Calibri" panose="020F0502020204030204" pitchFamily="34" charset="0"/>
                <a:sym typeface="Symbol" panose="05050102010706020507" pitchFamily="18" charset="2"/>
              </a:rPr>
              <a:t> </a:t>
            </a:r>
            <a:r>
              <a:rPr lang="en-US" altLang="zh-CN" sz="2000" kern="0" dirty="0">
                <a:solidFill>
                  <a:prstClr val="black"/>
                </a:solidFill>
                <a:latin typeface="Candara" panose="020E0502030303020204" pitchFamily="34" charset="0"/>
                <a:ea typeface="华文楷体" panose="02010600040101010101" pitchFamily="2" charset="-122"/>
                <a:cs typeface="Calibri" panose="020F0502020204030204" pitchFamily="34" charset="0"/>
                <a:sym typeface="Symbol" panose="05050102010706020507" pitchFamily="18" charset="2"/>
              </a:rPr>
              <a:t>, critical mass accretion rate </a:t>
            </a:r>
          </a:p>
          <a:p>
            <a:pPr marL="914400" lvl="1" indent="-457200" defTabSz="584200" hangingPunct="0">
              <a:buFont typeface="Wingdings" panose="05000000000000000000" pitchFamily="2" charset="2"/>
              <a:buChar char="ü"/>
              <a:defRPr/>
            </a:pPr>
            <a:r>
              <a:rPr lang="en-US" altLang="zh-CN" sz="2000" kern="0" dirty="0">
                <a:solidFill>
                  <a:prstClr val="black"/>
                </a:solidFill>
                <a:latin typeface="Candara" panose="020E0502030303020204" pitchFamily="34" charset="0"/>
                <a:ea typeface="华文楷体" panose="02010600040101010101" pitchFamily="2" charset="-122"/>
                <a:cs typeface="Calibri" panose="020F0502020204030204" pitchFamily="34" charset="0"/>
                <a:sym typeface="Helvetica Light"/>
              </a:rPr>
              <a:t>Base heating </a:t>
            </a:r>
            <a:r>
              <a:rPr lang="en-US" altLang="zh-CN" sz="2000" kern="0" dirty="0">
                <a:solidFill>
                  <a:prstClr val="black"/>
                </a:solidFill>
                <a:latin typeface="Candara" panose="020E0502030303020204" pitchFamily="34" charset="0"/>
                <a:ea typeface="华文楷体" panose="02010600040101010101" pitchFamily="2" charset="-122"/>
                <a:cs typeface="Calibri" panose="020F0502020204030204" pitchFamily="34" charset="0"/>
                <a:sym typeface="Symbol" panose="05050102010706020507" pitchFamily="18" charset="2"/>
              </a:rPr>
              <a:t>, oscillation frequency , critical mass accretion rate </a:t>
            </a:r>
          </a:p>
          <a:p>
            <a:pPr marL="914400" lvl="1" indent="-457200" defTabSz="584200" hangingPunct="0">
              <a:buFont typeface="Wingdings" panose="05000000000000000000" pitchFamily="2" charset="2"/>
              <a:buChar char="ü"/>
              <a:defRPr/>
            </a:pPr>
            <a:r>
              <a:rPr lang="en-US" altLang="zh-CN" sz="2000" kern="0" dirty="0">
                <a:solidFill>
                  <a:prstClr val="black"/>
                </a:solidFill>
                <a:latin typeface="Candara" panose="020E0502030303020204" pitchFamily="34" charset="0"/>
                <a:ea typeface="华文楷体" panose="02010600040101010101" pitchFamily="2" charset="-122"/>
                <a:cs typeface="Calibri" panose="020F0502020204030204" pitchFamily="34" charset="0"/>
                <a:sym typeface="Symbol" panose="05050102010706020507" pitchFamily="18" charset="2"/>
              </a:rPr>
              <a:t>Helium mass fraction , oscillation frequency , critical mass accretion rate </a:t>
            </a:r>
          </a:p>
          <a:p>
            <a:pPr marL="914400" lvl="1" indent="-457200" defTabSz="584200" hangingPunct="0">
              <a:buFont typeface="Wingdings" panose="05000000000000000000" pitchFamily="2" charset="2"/>
              <a:buChar char="ü"/>
              <a:defRPr/>
            </a:pPr>
            <a:r>
              <a:rPr lang="en-US" altLang="zh-CN" sz="2000" kern="0" dirty="0">
                <a:solidFill>
                  <a:prstClr val="black"/>
                </a:solidFill>
                <a:latin typeface="Candara" panose="020E0502030303020204" pitchFamily="34" charset="0"/>
                <a:ea typeface="华文楷体" panose="02010600040101010101" pitchFamily="2" charset="-122"/>
                <a:cs typeface="Calibri" panose="020F0502020204030204" pitchFamily="34" charset="0"/>
                <a:sym typeface="Helvetica Light"/>
              </a:rPr>
              <a:t>Metallicity </a:t>
            </a:r>
            <a:r>
              <a:rPr lang="en-US" altLang="zh-CN" sz="2000" kern="0" dirty="0">
                <a:solidFill>
                  <a:prstClr val="black"/>
                </a:solidFill>
                <a:latin typeface="Candara" panose="020E0502030303020204" pitchFamily="34" charset="0"/>
                <a:ea typeface="华文楷体" panose="02010600040101010101" pitchFamily="2" charset="-122"/>
                <a:cs typeface="Calibri" panose="020F0502020204030204" pitchFamily="34" charset="0"/>
                <a:sym typeface="Symbol" panose="05050102010706020507" pitchFamily="18" charset="2"/>
              </a:rPr>
              <a:t>, oscillation frequency , critical mass accretion rate </a:t>
            </a:r>
          </a:p>
          <a:p>
            <a:pPr marL="457200" indent="-457200" defTabSz="584200" hangingPunct="0">
              <a:buFont typeface="Wingdings" panose="05000000000000000000" pitchFamily="2" charset="2"/>
              <a:buChar char="ü"/>
              <a:defRPr/>
            </a:pPr>
            <a:r>
              <a:rPr lang="en-US" altLang="zh-CN" sz="2000" dirty="0">
                <a:solidFill>
                  <a:srgbClr val="FF0000"/>
                </a:solidFill>
              </a:rPr>
              <a:t>High metallicity</a:t>
            </a:r>
            <a:r>
              <a:rPr lang="en-US" altLang="zh-CN" sz="2000" dirty="0"/>
              <a:t>, </a:t>
            </a:r>
            <a:r>
              <a:rPr lang="en-US" altLang="zh-CN" sz="2000" dirty="0">
                <a:solidFill>
                  <a:srgbClr val="FF0000"/>
                </a:solidFill>
              </a:rPr>
              <a:t>high base heating</a:t>
            </a:r>
            <a:r>
              <a:rPr lang="en-US" altLang="zh-CN" sz="2000" dirty="0"/>
              <a:t>, </a:t>
            </a:r>
            <a:r>
              <a:rPr lang="en-US" altLang="zh-CN" sz="2000" dirty="0">
                <a:solidFill>
                  <a:srgbClr val="FF0000"/>
                </a:solidFill>
              </a:rPr>
              <a:t>low helium mass fraction</a:t>
            </a:r>
            <a:r>
              <a:rPr lang="en-US" altLang="zh-CN" sz="2000" dirty="0"/>
              <a:t>, </a:t>
            </a:r>
            <a:r>
              <a:rPr lang="en-US" altLang="zh-CN" sz="2000" dirty="0">
                <a:solidFill>
                  <a:srgbClr val="FF0000"/>
                </a:solidFill>
              </a:rPr>
              <a:t>low surface gravity</a:t>
            </a:r>
            <a:r>
              <a:rPr lang="en-US" altLang="zh-CN" sz="2000" dirty="0"/>
              <a:t> are the conditions for </a:t>
            </a:r>
            <a:r>
              <a:rPr lang="en-US" altLang="zh-CN" sz="2000" u="sng" dirty="0">
                <a:solidFill>
                  <a:schemeClr val="accent1"/>
                </a:solidFill>
              </a:rPr>
              <a:t>low critical mass accretion rate </a:t>
            </a:r>
            <a:endParaRPr lang="en-US" altLang="zh-CN" sz="2000" kern="0" dirty="0">
              <a:solidFill>
                <a:prstClr val="black"/>
              </a:solidFill>
              <a:latin typeface="Candara" panose="020E0502030303020204" pitchFamily="34" charset="0"/>
              <a:ea typeface="华文楷体" panose="02010600040101010101" pitchFamily="2" charset="-122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pPr marL="457200" indent="-457200" defTabSz="584200" hangingPunct="0">
              <a:buFont typeface="Wingdings" panose="05000000000000000000" pitchFamily="2" charset="2"/>
              <a:buChar char="ü"/>
              <a:defRPr/>
            </a:pPr>
            <a:r>
              <a:rPr lang="en-US" altLang="zh-CN" sz="2000" kern="0" dirty="0">
                <a:solidFill>
                  <a:prstClr val="black"/>
                </a:solidFill>
                <a:latin typeface="Candara" panose="020E0502030303020204" pitchFamily="34" charset="0"/>
                <a:ea typeface="华文楷体" panose="02010600040101010101" pitchFamily="2" charset="-122"/>
                <a:cs typeface="Calibri" panose="020F0502020204030204" pitchFamily="34" charset="0"/>
                <a:sym typeface="Helvetica Light"/>
              </a:rPr>
              <a:t>Infer the surface gravity from observations of the </a:t>
            </a:r>
            <a:r>
              <a:rPr lang="en-US" altLang="zh-CN" sz="2000" kern="0" dirty="0" err="1">
                <a:solidFill>
                  <a:prstClr val="black"/>
                </a:solidFill>
                <a:latin typeface="Candara" panose="020E0502030303020204" pitchFamily="34" charset="0"/>
                <a:ea typeface="华文楷体" panose="02010600040101010101" pitchFamily="2" charset="-122"/>
                <a:cs typeface="Calibri" panose="020F0502020204030204" pitchFamily="34" charset="0"/>
                <a:sym typeface="Helvetica Light"/>
              </a:rPr>
              <a:t>mHz</a:t>
            </a:r>
            <a:r>
              <a:rPr lang="en-US" altLang="zh-CN" sz="2000" kern="0" dirty="0">
                <a:solidFill>
                  <a:prstClr val="black"/>
                </a:solidFill>
                <a:latin typeface="Candara" panose="020E0502030303020204" pitchFamily="34" charset="0"/>
                <a:ea typeface="华文楷体" panose="02010600040101010101" pitchFamily="2" charset="-122"/>
                <a:cs typeface="Calibri" panose="020F0502020204030204" pitchFamily="34" charset="0"/>
                <a:sym typeface="Helvetica Light"/>
              </a:rPr>
              <a:t> QPO</a:t>
            </a:r>
          </a:p>
        </p:txBody>
      </p:sp>
      <p:sp>
        <p:nvSpPr>
          <p:cNvPr id="16" name="THANKS!">
            <a:extLst>
              <a:ext uri="{FF2B5EF4-FFF2-40B4-BE49-F238E27FC236}">
                <a16:creationId xmlns:a16="http://schemas.microsoft.com/office/drawing/2014/main" id="{2FF6F7CD-A145-4A14-B7A4-090918357573}"/>
              </a:ext>
            </a:extLst>
          </p:cNvPr>
          <p:cNvSpPr txBox="1"/>
          <p:nvPr/>
        </p:nvSpPr>
        <p:spPr>
          <a:xfrm>
            <a:off x="9134756" y="5997214"/>
            <a:ext cx="2167261" cy="626133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>
              <a:defRPr sz="80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 algn="ctr" defTabSz="410751" hangingPunct="0"/>
            <a:r>
              <a:rPr sz="3600" b="1" kern="0" dirty="0">
                <a:solidFill>
                  <a:schemeClr val="accent4">
                    <a:lumMod val="50000"/>
                  </a:schemeClr>
                </a:solidFill>
                <a:latin typeface="Bradley Hand ITC" panose="03070402050302030203" pitchFamily="66" charset="0"/>
                <a:ea typeface="Microsoft JhengHei" panose="020B0604030504040204" pitchFamily="34" charset="-120"/>
              </a:rPr>
              <a:t>THANKS!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887CE6B-EA5D-7170-C0E5-99957BC70912}"/>
              </a:ext>
            </a:extLst>
          </p:cNvPr>
          <p:cNvSpPr txBox="1"/>
          <p:nvPr/>
        </p:nvSpPr>
        <p:spPr>
          <a:xfrm>
            <a:off x="1105708" y="4194786"/>
            <a:ext cx="3633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**In future work**</a:t>
            </a:r>
            <a:endParaRPr lang="zh-CN" altLang="en-US" sz="24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4CB0812-4178-5A11-8096-A36D09F09327}"/>
              </a:ext>
            </a:extLst>
          </p:cNvPr>
          <p:cNvSpPr txBox="1"/>
          <p:nvPr/>
        </p:nvSpPr>
        <p:spPr>
          <a:xfrm>
            <a:off x="1154605" y="4778281"/>
            <a:ext cx="10147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Investigate the effects of interior physics such as neutrino cooling and superfluidity on the oscillation frequency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Understanding the </a:t>
            </a:r>
            <a:r>
              <a:rPr lang="en-US" altLang="zh-C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mHz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QPOs by using the observations such as NICER and Insight-HXMT</a:t>
            </a:r>
          </a:p>
        </p:txBody>
      </p:sp>
    </p:spTree>
    <p:extLst>
      <p:ext uri="{BB962C8B-B14F-4D97-AF65-F5344CB8AC3E}">
        <p14:creationId xmlns:p14="http://schemas.microsoft.com/office/powerpoint/2010/main" val="85304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4393FC-D3AE-3D4C-5DB3-785E8CAA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>
                <a:latin typeface="+mj-ea"/>
              </a:rPr>
              <a:t>Contents</a:t>
            </a:r>
            <a:endParaRPr lang="zh-CN" altLang="en-US" sz="3200" b="1" dirty="0">
              <a:latin typeface="+mj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C749286-553E-F47C-8BED-2611A131A0B4}"/>
              </a:ext>
            </a:extLst>
          </p:cNvPr>
          <p:cNvSpPr txBox="1"/>
          <p:nvPr/>
        </p:nvSpPr>
        <p:spPr>
          <a:xfrm>
            <a:off x="1188173" y="1823324"/>
            <a:ext cx="102556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65000"/>
              <a:buFont typeface="Wingdings" panose="05000000000000000000" pitchFamily="2" charset="2"/>
              <a:buChar char="u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Introduction </a:t>
            </a:r>
          </a:p>
          <a:p>
            <a:pPr marL="971550" lvl="1" indent="-514350">
              <a:buSzPct val="65000"/>
              <a:buFont typeface="+mj-lt"/>
              <a:buAutoNum type="alphaLcParenR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LMXBs and X-ray burst</a:t>
            </a:r>
          </a:p>
          <a:p>
            <a:pPr marL="971550" lvl="1" indent="-514350">
              <a:buSzPct val="65000"/>
              <a:buFont typeface="+mj-lt"/>
              <a:buAutoNum type="alphaLcParenR"/>
            </a:pPr>
            <a:r>
              <a:rPr lang="en-US" altLang="zh-CN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mHz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QPOs</a:t>
            </a:r>
          </a:p>
          <a:p>
            <a:pPr marL="457200" indent="-457200">
              <a:buSzPct val="65000"/>
              <a:buFont typeface="Wingdings" panose="05000000000000000000" pitchFamily="2" charset="2"/>
              <a:buChar char="u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One-zone model </a:t>
            </a:r>
          </a:p>
          <a:p>
            <a:pPr marL="457200" indent="-457200">
              <a:buSzPct val="65000"/>
              <a:buFont typeface="Wingdings" panose="05000000000000000000" pitchFamily="2" charset="2"/>
              <a:buChar char="u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Marginally stable burning from accreting neutron star and strange star</a:t>
            </a:r>
          </a:p>
          <a:p>
            <a:pPr marL="914400" lvl="1" indent="-457200">
              <a:buSzPct val="65000"/>
              <a:buFont typeface="+mj-lt"/>
              <a:buAutoNum type="alphaLcParenR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Oscillation frequency</a:t>
            </a:r>
          </a:p>
          <a:p>
            <a:pPr marL="914400" lvl="1" indent="-457200">
              <a:buSzPct val="65000"/>
              <a:buFont typeface="+mj-lt"/>
              <a:buAutoNum type="alphaLcParenR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The impact of metallicity on the properties of </a:t>
            </a:r>
            <a:r>
              <a:rPr lang="en-US" altLang="zh-CN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mHz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QPOs</a:t>
            </a:r>
          </a:p>
          <a:p>
            <a:pPr marL="457200" indent="-457200">
              <a:buSzPct val="65000"/>
              <a:buFont typeface="Wingdings" panose="05000000000000000000" pitchFamily="2" charset="2"/>
              <a:buChar char="u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Summary and future work plan 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723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A6990427-C3EE-4EA8-A644-E21EBA102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5144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latin typeface="+mj-ea"/>
              </a:rPr>
              <a:t> Low-Mass X-ray Binary (LMXB)</a:t>
            </a:r>
            <a:endParaRPr lang="zh-CN" altLang="en-US" sz="2800" b="1" dirty="0">
              <a:latin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14827E4-1060-4A37-92DA-2F59CFB5C74B}"/>
                  </a:ext>
                </a:extLst>
              </p:cNvPr>
              <p:cNvSpPr txBox="1"/>
              <p:nvPr/>
            </p:nvSpPr>
            <p:spPr>
              <a:xfrm>
                <a:off x="839736" y="1624288"/>
                <a:ext cx="4899379" cy="1994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ts val="3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sz="2000" b="0" i="0" smtClean="0">
                            <a:latin typeface="+mn-ea"/>
                            <a:cs typeface="Calibri" panose="020F0502020204030204" pitchFamily="34" charset="0"/>
                          </a:rPr>
                          <m:t>donar</m:t>
                        </m:r>
                      </m:sub>
                    </m:sSub>
                    <m:r>
                      <a:rPr lang="en-US" altLang="zh-CN" sz="2000" i="1" smtClean="0">
                        <a:latin typeface="Cambria Math" panose="02040503050406030204" pitchFamily="18" charset="0"/>
                      </a:rPr>
                      <m:t>≲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1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⨀</m:t>
                        </m:r>
                      </m:sub>
                    </m:sSub>
                  </m:oMath>
                </a14:m>
                <a:endParaRPr lang="en-US" altLang="zh-CN" sz="2000" dirty="0">
                  <a:latin typeface="+mn-ea"/>
                  <a:cs typeface="Calibri" panose="020F0502020204030204" pitchFamily="34" charset="0"/>
                </a:endParaRPr>
              </a:p>
              <a:p>
                <a:pPr marL="285750" indent="-285750">
                  <a:lnSpc>
                    <a:spcPts val="3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+mn-ea"/>
                    <a:cs typeface="Calibri" panose="020F0502020204030204" pitchFamily="34" charset="0"/>
                  </a:rPr>
                  <a:t>Orbital period: </a:t>
                </a:r>
                <a:r>
                  <a:rPr lang="en-US" altLang="zh-CN" sz="2000" dirty="0" err="1">
                    <a:latin typeface="+mn-ea"/>
                    <a:cs typeface="Calibri" panose="020F0502020204030204" pitchFamily="34" charset="0"/>
                  </a:rPr>
                  <a:t>minutes</a:t>
                </a:r>
                <a:r>
                  <a:rPr lang="en-US" altLang="zh-CN" sz="2000" dirty="0" err="1">
                    <a:latin typeface="+mn-ea"/>
                    <a:cs typeface="Calibri" panose="020F0502020204030204" pitchFamily="34" charset="0"/>
                    <a:sym typeface="Symbol" panose="05050102010706020507" pitchFamily="18" charset="2"/>
                  </a:rPr>
                  <a:t>days</a:t>
                </a:r>
                <a:endParaRPr lang="en-US" altLang="zh-CN" sz="2000" dirty="0">
                  <a:latin typeface="+mn-ea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285750" indent="-285750">
                  <a:lnSpc>
                    <a:spcPts val="3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+mn-ea"/>
                    <a:cs typeface="Calibri" panose="020F0502020204030204" pitchFamily="34" charset="0"/>
                    <a:sym typeface="Symbol" panose="05050102010706020507" pitchFamily="18" charset="2"/>
                  </a:rPr>
                  <a:t>Old system (t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≳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1</m:t>
                    </m:r>
                  </m:oMath>
                </a14:m>
                <a:r>
                  <a:rPr lang="en-US" altLang="zh-CN" sz="2000" dirty="0">
                    <a:latin typeface="+mn-ea"/>
                    <a:cs typeface="Calibri" panose="020F0502020204030204" pitchFamily="34" charset="0"/>
                    <a:sym typeface="Symbol" panose="05050102010706020507" pitchFamily="18" charset="2"/>
                  </a:rPr>
                  <a:t>Gyr)</a:t>
                </a:r>
              </a:p>
              <a:p>
                <a:pPr marL="285750" indent="-285750">
                  <a:lnSpc>
                    <a:spcPts val="3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+mn-ea"/>
                    <a:cs typeface="Calibri" panose="020F0502020204030204" pitchFamily="34" charset="0"/>
                    <a:sym typeface="Symbol" panose="05050102010706020507" pitchFamily="18" charset="2"/>
                  </a:rPr>
                  <a:t>Weak magnetic field (B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+mn-ea"/>
                    <a:cs typeface="Calibri" panose="020F0502020204030204" pitchFamily="34" charset="0"/>
                    <a:sym typeface="Symbol" panose="05050102010706020507" pitchFamily="18" charset="2"/>
                  </a:rPr>
                  <a:t>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+mn-ea"/>
                    <a:cs typeface="Calibri" panose="020F0502020204030204" pitchFamily="34" charset="0"/>
                    <a:sym typeface="Symbol" panose="05050102010706020507" pitchFamily="18" charset="2"/>
                  </a:rPr>
                  <a:t> G)</a:t>
                </a:r>
              </a:p>
              <a:p>
                <a:pPr marL="285750" indent="-285750">
                  <a:lnSpc>
                    <a:spcPts val="3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+mn-ea"/>
                    <a:cs typeface="Calibri" panose="020F0502020204030204" pitchFamily="34" charset="0"/>
                    <a:sym typeface="Symbol" panose="05050102010706020507" pitchFamily="18" charset="2"/>
                  </a:rPr>
                  <a:t>Roche-Lobe Overflow</a:t>
                </a:r>
                <a:endParaRPr lang="zh-CN" altLang="en-US" sz="2000" dirty="0">
                  <a:latin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14827E4-1060-4A37-92DA-2F59CFB5C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36" y="1624288"/>
                <a:ext cx="4899379" cy="1994264"/>
              </a:xfrm>
              <a:prstGeom prst="rect">
                <a:avLst/>
              </a:prstGeom>
              <a:blipFill>
                <a:blip r:embed="rId2"/>
                <a:stretch>
                  <a:fillRect l="-1121" b="-39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1C1A3DF1-4A58-498C-A56E-66CA7CAF7E30}"/>
              </a:ext>
            </a:extLst>
          </p:cNvPr>
          <p:cNvSpPr txBox="1"/>
          <p:nvPr/>
        </p:nvSpPr>
        <p:spPr>
          <a:xfrm>
            <a:off x="1983426" y="6049679"/>
            <a:ext cx="1821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(NASA website)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177F4A4-92E7-2E5E-6BB0-734FD1DAF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704" y="4106474"/>
            <a:ext cx="3406272" cy="1834507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F34A5971-C0A5-A50C-5E50-8ACADF1170D4}"/>
              </a:ext>
            </a:extLst>
          </p:cNvPr>
          <p:cNvGrpSpPr/>
          <p:nvPr/>
        </p:nvGrpSpPr>
        <p:grpSpPr>
          <a:xfrm>
            <a:off x="5470307" y="1470127"/>
            <a:ext cx="4251341" cy="991072"/>
            <a:chOff x="6452886" y="1585756"/>
            <a:chExt cx="4251341" cy="991072"/>
          </a:xfrm>
        </p:grpSpPr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907531B9-AE5C-AFA4-CD0A-9A4211C63D80}"/>
                </a:ext>
              </a:extLst>
            </p:cNvPr>
            <p:cNvSpPr txBox="1"/>
            <p:nvPr/>
          </p:nvSpPr>
          <p:spPr>
            <a:xfrm>
              <a:off x="6452886" y="1585756"/>
              <a:ext cx="30764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/>
                <a:t>Persistent sources</a:t>
              </a:r>
              <a:endParaRPr lang="zh-CN" altLang="en-US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32EF26AF-797A-470E-53E3-2B4F27EC48F8}"/>
                    </a:ext>
                  </a:extLst>
                </p:cNvPr>
                <p:cNvSpPr txBox="1"/>
                <p:nvPr/>
              </p:nvSpPr>
              <p:spPr>
                <a:xfrm>
                  <a:off x="6681486" y="1930497"/>
                  <a:ext cx="402274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altLang="zh-CN" dirty="0">
                      <a:solidFill>
                        <a:schemeClr val="tx2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Helvetica Light"/>
                    </a:rPr>
                    <a:t>Continuously active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altLang="zh-CN" dirty="0">
                      <a:solidFill>
                        <a:schemeClr val="tx2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Helvetica Light"/>
                    </a:rPr>
                    <a:t>Lx</a:t>
                  </a:r>
                  <a14:m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  <a:sym typeface="Helvetica Light"/>
                        </a:rPr>
                        <m:t>~</m:t>
                      </m:r>
                      <m:sSup>
                        <m:sSupPr>
                          <m:ctrlPr>
                            <a:rPr lang="en-US" altLang="zh-CN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Helvetica Light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Helvetica Light"/>
                            </a:rPr>
                            <m:t>10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  <a:sym typeface="Helvetica Light"/>
                            </a:rPr>
                            <m:t>36−38</m:t>
                          </m:r>
                        </m:sup>
                      </m:sSup>
                    </m:oMath>
                  </a14:m>
                  <a:r>
                    <a:rPr lang="zh-CN" altLang="en-US" dirty="0">
                      <a:solidFill>
                        <a:schemeClr val="tx2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Helvetica Light"/>
                    </a:rPr>
                    <a:t> </a:t>
                  </a:r>
                  <a:r>
                    <a:rPr lang="en-US" altLang="zh-CN" dirty="0">
                      <a:solidFill>
                        <a:schemeClr val="tx2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Helvetica Light"/>
                    </a:rPr>
                    <a:t>erg/s</a:t>
                  </a:r>
                  <a:endParaRPr lang="zh-CN" altLang="en-US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32EF26AF-797A-470E-53E3-2B4F27EC48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1486" y="1930497"/>
                  <a:ext cx="4022741" cy="646331"/>
                </a:xfrm>
                <a:prstGeom prst="rect">
                  <a:avLst/>
                </a:prstGeom>
                <a:blipFill>
                  <a:blip r:embed="rId4"/>
                  <a:stretch>
                    <a:fillRect l="-1061" t="-5660" b="-1415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4DF76E6-569B-7C2F-A41E-6B9DB080B884}"/>
              </a:ext>
            </a:extLst>
          </p:cNvPr>
          <p:cNvGrpSpPr/>
          <p:nvPr/>
        </p:nvGrpSpPr>
        <p:grpSpPr>
          <a:xfrm>
            <a:off x="5470307" y="2543448"/>
            <a:ext cx="6657128" cy="1427804"/>
            <a:chOff x="5470306" y="2621420"/>
            <a:chExt cx="6874618" cy="1427804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4FC2F3E6-25CB-1CA0-6740-0804B8DA6EAA}"/>
                </a:ext>
              </a:extLst>
            </p:cNvPr>
            <p:cNvGrpSpPr/>
            <p:nvPr/>
          </p:nvGrpSpPr>
          <p:grpSpPr>
            <a:xfrm>
              <a:off x="5470306" y="2621420"/>
              <a:ext cx="3588633" cy="1348069"/>
              <a:chOff x="5424795" y="2480003"/>
              <a:chExt cx="3588633" cy="1348069"/>
            </a:xfrm>
          </p:grpSpPr>
          <p:sp>
            <p:nvSpPr>
              <p:cNvPr id="7" name="Quiescent state…">
                <a:extLst>
                  <a:ext uri="{FF2B5EF4-FFF2-40B4-BE49-F238E27FC236}">
                    <a16:creationId xmlns:a16="http://schemas.microsoft.com/office/drawing/2014/main" id="{D473D220-3DA2-4444-AB67-CAC496C96F44}"/>
                  </a:ext>
                </a:extLst>
              </p:cNvPr>
              <p:cNvSpPr txBox="1"/>
              <p:nvPr/>
            </p:nvSpPr>
            <p:spPr>
              <a:xfrm>
                <a:off x="5424795" y="2949852"/>
                <a:ext cx="3588633" cy="878220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lIns="50800" tIns="50800" rIns="50800" bIns="50800" anchor="t">
                <a:noAutofit/>
              </a:bodyPr>
              <a:lstStyle>
                <a:lvl1pPr marL="381000" marR="0" indent="-381000" algn="l" defTabSz="584200" rtl="0" latinLnBrk="0">
                  <a:lnSpc>
                    <a:spcPct val="100000"/>
                  </a:lnSpc>
                  <a:spcBef>
                    <a:spcPts val="3800"/>
                  </a:spcBef>
                  <a:spcAft>
                    <a:spcPts val="0"/>
                  </a:spcAft>
                  <a:buClrTx/>
                  <a:buSzPct val="80000"/>
                  <a:buFontTx/>
                  <a:buBlip>
                    <a:blip r:embed="rId5"/>
                  </a:buBlip>
                  <a:defRPr sz="2800" b="0" i="0" u="none" strike="noStrike" cap="none" spc="0" baseline="0">
                    <a:ln>
                      <a:noFill/>
                    </a:ln>
                    <a:solidFill>
                      <a:srgbClr val="FFFFFF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1pPr>
                <a:lvl2pPr marL="762000" marR="0" indent="-381000" algn="l" defTabSz="584200" rtl="0" latinLnBrk="0">
                  <a:lnSpc>
                    <a:spcPct val="100000"/>
                  </a:lnSpc>
                  <a:spcBef>
                    <a:spcPts val="38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defRPr sz="2800" b="0" i="0" u="none" strike="noStrike" cap="none" spc="0" baseline="0">
                    <a:ln>
                      <a:noFill/>
                    </a:ln>
                    <a:solidFill>
                      <a:srgbClr val="FFFFFF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2pPr>
                <a:lvl3pPr marL="1143000" marR="0" indent="-381000" algn="l" defTabSz="584200" rtl="0" latinLnBrk="0">
                  <a:lnSpc>
                    <a:spcPct val="100000"/>
                  </a:lnSpc>
                  <a:spcBef>
                    <a:spcPts val="38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defRPr sz="2800" b="0" i="0" u="none" strike="noStrike" cap="none" spc="0" baseline="0">
                    <a:ln>
                      <a:noFill/>
                    </a:ln>
                    <a:solidFill>
                      <a:srgbClr val="FFFFFF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3pPr>
                <a:lvl4pPr marL="1524000" marR="0" indent="-381000" algn="l" defTabSz="584200" rtl="0" latinLnBrk="0">
                  <a:lnSpc>
                    <a:spcPct val="100000"/>
                  </a:lnSpc>
                  <a:spcBef>
                    <a:spcPts val="38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defRPr sz="2800" b="0" i="0" u="none" strike="noStrike" cap="none" spc="0" baseline="0">
                    <a:ln>
                      <a:noFill/>
                    </a:ln>
                    <a:solidFill>
                      <a:srgbClr val="FFFFFF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4pPr>
                <a:lvl5pPr marL="1905000" marR="0" indent="-381000" algn="l" defTabSz="584200" rtl="0" latinLnBrk="0">
                  <a:lnSpc>
                    <a:spcPct val="100000"/>
                  </a:lnSpc>
                  <a:spcBef>
                    <a:spcPts val="38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defRPr sz="2800" b="0" i="0" u="none" strike="noStrike" cap="none" spc="0" baseline="0">
                    <a:ln>
                      <a:noFill/>
                    </a:ln>
                    <a:solidFill>
                      <a:srgbClr val="FFFFFF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5pPr>
                <a:lvl6pPr marL="2743200" marR="0" indent="-457200" algn="l" defTabSz="584200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defRPr sz="3800" b="0" i="0" u="none" strike="noStrike" cap="none" spc="0" baseline="0">
                    <a:ln>
                      <a:noFill/>
                    </a:ln>
                    <a:solidFill>
                      <a:srgbClr val="FFFFFF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6pPr>
                <a:lvl7pPr marL="3200400" marR="0" indent="-457200" algn="l" defTabSz="584200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defRPr sz="3800" b="0" i="0" u="none" strike="noStrike" cap="none" spc="0" baseline="0">
                    <a:ln>
                      <a:noFill/>
                    </a:ln>
                    <a:solidFill>
                      <a:srgbClr val="FFFFFF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7pPr>
                <a:lvl8pPr marL="3657600" marR="0" indent="-457200" algn="l" defTabSz="584200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defRPr sz="3800" b="0" i="0" u="none" strike="noStrike" cap="none" spc="0" baseline="0">
                    <a:ln>
                      <a:noFill/>
                    </a:ln>
                    <a:solidFill>
                      <a:srgbClr val="FFFFFF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8pPr>
                <a:lvl9pPr marL="4114800" marR="0" indent="-457200" algn="l" defTabSz="584200" rtl="0" latinLnBrk="0">
                  <a:lnSpc>
                    <a:spcPct val="100000"/>
                  </a:lnSpc>
                  <a:spcBef>
                    <a:spcPts val="4200"/>
                  </a:spcBef>
                  <a:spcAft>
                    <a:spcPts val="0"/>
                  </a:spcAft>
                  <a:buClrTx/>
                  <a:buSzPct val="75000"/>
                  <a:buFontTx/>
                  <a:buChar char="•"/>
                  <a:defRPr sz="3800" b="0" i="0" u="none" strike="noStrike" cap="none" spc="0" baseline="0">
                    <a:ln>
                      <a:noFill/>
                    </a:ln>
                    <a:solidFill>
                      <a:srgbClr val="FFFFFF"/>
                    </a:solidFill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9pPr>
              </a:lstStyle>
              <a:p>
                <a:pPr marL="532130" lvl="1" indent="-225425" defTabSz="391160">
                  <a:spcBef>
                    <a:spcPts val="2500"/>
                  </a:spcBef>
                  <a:buSzPct val="100000"/>
                  <a:defRPr sz="1875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en-US" sz="1800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Switched on</a:t>
                </a:r>
                <a:endParaRPr sz="18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838200" lvl="2" indent="-225425" defTabSz="391160">
                  <a:spcBef>
                    <a:spcPts val="0"/>
                  </a:spcBef>
                  <a:defRPr sz="1875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accretion </a:t>
                </a:r>
                <a:r>
                  <a:rPr lang="en-US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induced </a:t>
                </a:r>
                <a:r>
                  <a:rPr lang="en-US" sz="1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outburst</a:t>
                </a:r>
                <a:endParaRPr lang="en-US" sz="1800" baseline="30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838200" lvl="2" indent="-225425" defTabSz="391160">
                  <a:spcBef>
                    <a:spcPts val="0"/>
                  </a:spcBef>
                  <a:defRPr sz="1875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Lx</a:t>
                </a:r>
                <a:r>
                  <a:rPr lang="zh-CN" altLang="en-US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</a:t>
                </a:r>
                <a:r>
                  <a:rPr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</a:t>
                </a:r>
                <a:r>
                  <a:rPr lang="en-US" sz="1800" baseline="30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34-39 </a:t>
                </a:r>
                <a:r>
                  <a:rPr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erg/s</a:t>
                </a:r>
                <a:r>
                  <a:rPr lang="en-US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altLang="zh-CN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25ABEFD-9373-9643-CFD2-7FCADFD88B76}"/>
                  </a:ext>
                </a:extLst>
              </p:cNvPr>
              <p:cNvSpPr txBox="1"/>
              <p:nvPr/>
            </p:nvSpPr>
            <p:spPr>
              <a:xfrm>
                <a:off x="5470307" y="2480003"/>
                <a:ext cx="307641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/>
                  <a:t>Transient sources</a:t>
                </a:r>
                <a:endParaRPr lang="zh-CN" altLang="en-US" sz="2000" b="1" dirty="0"/>
              </a:p>
            </p:txBody>
          </p:sp>
        </p:grp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99212EA5-444E-942D-2634-30FA78EA724F}"/>
                </a:ext>
              </a:extLst>
            </p:cNvPr>
            <p:cNvSpPr txBox="1"/>
            <p:nvPr/>
          </p:nvSpPr>
          <p:spPr>
            <a:xfrm>
              <a:off x="8592232" y="3091269"/>
              <a:ext cx="3752692" cy="957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2455" lvl="1" indent="-285750" defTabSz="391160">
                <a:spcBef>
                  <a:spcPts val="0"/>
                </a:spcBef>
                <a:buSzPct val="100000"/>
                <a:buFont typeface="Arial" panose="020B0604020202020204" pitchFamily="34" charset="0"/>
                <a:buChar char="•"/>
                <a:defRPr sz="1875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lang="en-US" altLang="zh-CN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Helvetica"/>
                </a:rPr>
                <a:t>Switch off</a:t>
              </a:r>
            </a:p>
            <a:p>
              <a:pPr marL="898525" lvl="2" indent="-285750" defTabSz="391160">
                <a:spcBef>
                  <a:spcPts val="0"/>
                </a:spcBef>
                <a:buFont typeface="Arial" panose="020B0604020202020204" pitchFamily="34" charset="0"/>
                <a:buChar char="•"/>
                <a:defRPr sz="1875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Helvetica"/>
                </a:rPr>
                <a:t>Quiescence </a:t>
              </a:r>
            </a:p>
            <a:p>
              <a:pPr marL="898525" lvl="2" indent="-285750" defTabSz="391160">
                <a:spcBef>
                  <a:spcPts val="0"/>
                </a:spcBef>
                <a:buFont typeface="Arial" panose="020B0604020202020204" pitchFamily="34" charset="0"/>
                <a:buChar char="•"/>
                <a:defRPr sz="1875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Helvetica"/>
                </a:rPr>
                <a:t>Lx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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Helvetica"/>
                </a:rPr>
                <a:t>10</a:t>
              </a:r>
              <a:r>
                <a:rPr lang="en-US" altLang="zh-CN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Helvetica"/>
                </a:rPr>
                <a:t>31-34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Helvetica"/>
                </a:rPr>
                <a:t> erg/s</a:t>
              </a:r>
              <a:endParaRPr lang="zh-CN" altLang="en-US" dirty="0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A712B697-E651-5AC9-E0DB-DDB17EE1C55E}"/>
              </a:ext>
            </a:extLst>
          </p:cNvPr>
          <p:cNvGrpSpPr/>
          <p:nvPr/>
        </p:nvGrpSpPr>
        <p:grpSpPr>
          <a:xfrm>
            <a:off x="8838146" y="4066041"/>
            <a:ext cx="2637929" cy="2689613"/>
            <a:chOff x="8838146" y="4066041"/>
            <a:chExt cx="2637929" cy="2689613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38901B6D-F595-83C8-310E-23CBDC410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8146" y="4066041"/>
              <a:ext cx="2399150" cy="2440936"/>
            </a:xfrm>
            <a:prstGeom prst="rect">
              <a:avLst/>
            </a:prstGeom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805B9181-A3E8-4B0E-E89E-24F981690A1A}"/>
                </a:ext>
              </a:extLst>
            </p:cNvPr>
            <p:cNvSpPr txBox="1"/>
            <p:nvPr/>
          </p:nvSpPr>
          <p:spPr>
            <a:xfrm>
              <a:off x="9583480" y="6447877"/>
              <a:ext cx="18925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Zhao, et al. 2019</a:t>
              </a:r>
              <a:endParaRPr lang="zh-CN" altLang="en-US" sz="1400" dirty="0"/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D01BD5F2-8EF5-D894-8E1D-F19B98655C61}"/>
              </a:ext>
            </a:extLst>
          </p:cNvPr>
          <p:cNvGrpSpPr/>
          <p:nvPr/>
        </p:nvGrpSpPr>
        <p:grpSpPr>
          <a:xfrm>
            <a:off x="5470307" y="4106474"/>
            <a:ext cx="2979583" cy="2466426"/>
            <a:chOff x="5470307" y="4106474"/>
            <a:chExt cx="2979583" cy="2466426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71BFFFF-D97C-7A95-B119-1E5DE5206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0307" y="4106474"/>
              <a:ext cx="2979583" cy="2097581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F5092CE3-6DC8-018C-74FF-CAC15EBEEDF0}"/>
                </a:ext>
              </a:extLst>
            </p:cNvPr>
            <p:cNvSpPr txBox="1"/>
            <p:nvPr/>
          </p:nvSpPr>
          <p:spPr>
            <a:xfrm>
              <a:off x="6358270" y="6265123"/>
              <a:ext cx="1949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Campana, et al. 2013</a:t>
              </a:r>
              <a:endParaRPr lang="zh-CN" altLang="en-US" sz="1400" dirty="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ABCEB5FE-B0A3-1045-BDC9-9E553A1F3E28}"/>
                </a:ext>
              </a:extLst>
            </p:cNvPr>
            <p:cNvSpPr txBox="1"/>
            <p:nvPr/>
          </p:nvSpPr>
          <p:spPr>
            <a:xfrm>
              <a:off x="6274868" y="4380368"/>
              <a:ext cx="11334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err="1"/>
                <a:t>Aql</a:t>
              </a:r>
              <a:r>
                <a:rPr lang="en-US" altLang="zh-CN" sz="1600" dirty="0"/>
                <a:t> X-1</a:t>
              </a:r>
              <a:endParaRPr lang="zh-CN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81137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文本"/>
          <p:cNvSpPr txBox="1"/>
          <p:nvPr/>
        </p:nvSpPr>
        <p:spPr>
          <a:xfrm>
            <a:off x="5158383" y="1736467"/>
            <a:ext cx="99387" cy="366832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 algn="l" defTabSz="457200">
              <a:lnSpc>
                <a:spcPts val="2800"/>
              </a:lnSpc>
              <a:defRPr sz="12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rPr sz="844"/>
              <a:t>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F605102-F080-179C-B813-83AD9F67E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02" y="181191"/>
            <a:ext cx="5350063" cy="914172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latin typeface="+mj-ea"/>
              </a:rPr>
              <a:t>Thermonuclear X-ray burst</a:t>
            </a:r>
            <a:endParaRPr lang="zh-CN" altLang="en-US" sz="2800" b="1" dirty="0">
              <a:latin typeface="+mj-ea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BD7073DC-AE54-B02E-4D5C-F518898709DB}"/>
              </a:ext>
            </a:extLst>
          </p:cNvPr>
          <p:cNvGrpSpPr/>
          <p:nvPr/>
        </p:nvGrpSpPr>
        <p:grpSpPr>
          <a:xfrm>
            <a:off x="938168" y="4097006"/>
            <a:ext cx="4241330" cy="2579803"/>
            <a:chOff x="917053" y="3912663"/>
            <a:chExt cx="4241330" cy="2579803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914229BC-1F12-1C99-4FED-CC06C9888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053" y="3912663"/>
              <a:ext cx="4184176" cy="2245875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CD631F9F-2CD2-CC44-8FA6-F7FFD596663E}"/>
                </a:ext>
              </a:extLst>
            </p:cNvPr>
            <p:cNvSpPr txBox="1"/>
            <p:nvPr/>
          </p:nvSpPr>
          <p:spPr>
            <a:xfrm>
              <a:off x="3437120" y="6184689"/>
              <a:ext cx="17212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err="1"/>
                <a:t>Grindlay</a:t>
              </a:r>
              <a:r>
                <a:rPr lang="en-US" altLang="zh-CN" sz="1400" dirty="0"/>
                <a:t>, 1976, </a:t>
              </a:r>
              <a:r>
                <a:rPr lang="en-US" altLang="zh-CN" sz="1400" dirty="0" err="1"/>
                <a:t>ApJ</a:t>
              </a:r>
              <a:endParaRPr lang="zh-CN" altLang="en-US" sz="1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475D85D-8614-892B-BC65-290991246C32}"/>
                  </a:ext>
                </a:extLst>
              </p:cNvPr>
              <p:cNvSpPr txBox="1"/>
              <p:nvPr/>
            </p:nvSpPr>
            <p:spPr>
              <a:xfrm>
                <a:off x="500092" y="1095363"/>
                <a:ext cx="5973442" cy="3631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+mn-ea"/>
                    <a:cs typeface="Calibri" panose="020F0502020204030204" pitchFamily="34" charset="0"/>
                  </a:rPr>
                  <a:t>Accreting matter on 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+mn-ea"/>
                    <a:cs typeface="Calibri" panose="020F0502020204030204" pitchFamily="34" charset="0"/>
                  </a:rPr>
                  <a:t>The flowing matter compress NS until it becomes hot and dense enough to ignite (if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𝑇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&gt;0.2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GK</m:t>
                    </m:r>
                  </m:oMath>
                </a14:m>
                <a:r>
                  <a:rPr lang="en-US" altLang="zh-CN" sz="2000" dirty="0">
                    <a:latin typeface="+mn-ea"/>
                    <a:cs typeface="Calibri" panose="020F0502020204030204" pitchFamily="34" charset="0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srgbClr val="FF0000"/>
                    </a:solidFill>
                    <a:latin typeface="+mn-ea"/>
                    <a:cs typeface="Calibri" panose="020F0502020204030204" pitchFamily="34" charset="0"/>
                  </a:rPr>
                  <a:t>Type-I X-ray burst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+mn-ea"/>
                    <a:cs typeface="Calibri" panose="020F0502020204030204" pitchFamily="34" charset="0"/>
                  </a:rPr>
                  <a:t>118 bursters have been observed (</a:t>
                </a:r>
                <a:r>
                  <a:rPr lang="en-US" altLang="zh-CN" sz="1800" dirty="0">
                    <a:latin typeface="+mn-ea"/>
                    <a:cs typeface="Calibri" panose="020F0502020204030204" pitchFamily="34" charset="0"/>
                  </a:rPr>
                  <a:t>Galloway+20</a:t>
                </a:r>
                <a:r>
                  <a:rPr lang="en-US" altLang="zh-CN" dirty="0">
                    <a:latin typeface="+mn-ea"/>
                    <a:cs typeface="Calibri" panose="020F0502020204030204" pitchFamily="34" charset="0"/>
                  </a:rPr>
                  <a:t>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+mn-ea"/>
                    <a:cs typeface="Calibri" panose="020F0502020204030204" pitchFamily="34" charset="0"/>
                  </a:rPr>
                  <a:t> Rise time: </a:t>
                </a:r>
                <a:r>
                  <a:rPr lang="en-US" altLang="zh-CN" dirty="0">
                    <a:latin typeface="+mn-ea"/>
                    <a:cs typeface="Calibri" panose="020F0502020204030204" pitchFamily="34" charset="0"/>
                    <a:sym typeface="Symbol" panose="05050102010706020507" pitchFamily="18" charset="2"/>
                  </a:rPr>
                  <a:t></a:t>
                </a:r>
                <a:r>
                  <a:rPr lang="en-US" altLang="zh-CN" dirty="0">
                    <a:latin typeface="+mn-ea"/>
                    <a:cs typeface="Calibri" panose="020F0502020204030204" pitchFamily="34" charset="0"/>
                  </a:rPr>
                  <a:t>1-10s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+mn-ea"/>
                    <a:cs typeface="Calibri" panose="020F0502020204030204" pitchFamily="34" charset="0"/>
                  </a:rPr>
                  <a:t>Duration: </a:t>
                </a:r>
                <a:r>
                  <a:rPr lang="en-US" altLang="zh-CN" dirty="0">
                    <a:latin typeface="+mn-ea"/>
                    <a:cs typeface="Calibri" panose="020F0502020204030204" pitchFamily="34" charset="0"/>
                    <a:sym typeface="Symbol" panose="05050102010706020507" pitchFamily="18" charset="2"/>
                  </a:rPr>
                  <a:t></a:t>
                </a:r>
                <a:r>
                  <a:rPr lang="en-US" altLang="zh-CN" dirty="0">
                    <a:latin typeface="+mn-ea"/>
                    <a:cs typeface="Calibri" panose="020F0502020204030204" pitchFamily="34" charset="0"/>
                  </a:rPr>
                  <a:t>10-100s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+mn-ea"/>
                    <a:cs typeface="Calibri" panose="020F0502020204030204" pitchFamily="34" charset="0"/>
                  </a:rPr>
                  <a:t>Ignition depth: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≃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8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g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cm</m:t>
                        </m:r>
                      </m:e>
                      <m:sup>
                        <m:r>
                          <a:rPr lang="en-US" altLang="zh-CN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−2</m:t>
                        </m:r>
                      </m:sup>
                    </m:sSup>
                  </m:oMath>
                </a14:m>
                <a:endParaRPr lang="en-US" altLang="zh-CN" dirty="0">
                  <a:latin typeface="+mn-ea"/>
                  <a:cs typeface="Calibri" panose="020F0502020204030204" pitchFamily="34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+mn-ea"/>
                    <a:cs typeface="Calibri" panose="020F0502020204030204" pitchFamily="34" charset="0"/>
                  </a:rPr>
                  <a:t>Burst luminosity: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pk</m:t>
                        </m:r>
                      </m:sub>
                    </m:sSub>
                    <m:r>
                      <a:rPr lang="en-US" altLang="zh-CN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~</m:t>
                    </m:r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38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erg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s</m:t>
                    </m:r>
                  </m:oMath>
                </a14:m>
                <a:endParaRPr lang="en-US" altLang="zh-CN" dirty="0">
                  <a:latin typeface="+mn-ea"/>
                  <a:cs typeface="Calibri" panose="020F0502020204030204" pitchFamily="34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+mn-ea"/>
                    <a:cs typeface="Calibri" panose="020F0502020204030204" pitchFamily="34" charset="0"/>
                  </a:rPr>
                  <a:t>Recurrence time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dirty="0">
                    <a:latin typeface="+mn-ea"/>
                    <a:cs typeface="Calibri" panose="020F0502020204030204" pitchFamily="34" charset="0"/>
                  </a:rPr>
                  <a:t> (</a:t>
                </a:r>
                <a:r>
                  <a:rPr lang="en-US" altLang="zh-CN" dirty="0" err="1">
                    <a:latin typeface="+mn-ea"/>
                    <a:cs typeface="Calibri" panose="020F0502020204030204" pitchFamily="34" charset="0"/>
                  </a:rPr>
                  <a:t>hr</a:t>
                </a:r>
                <a:r>
                  <a:rPr lang="en-US" altLang="zh-CN" dirty="0">
                    <a:latin typeface="+mn-ea"/>
                    <a:cs typeface="Calibri" panose="020F0502020204030204" pitchFamily="34" charset="0"/>
                  </a:rPr>
                  <a:t>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+mn-ea"/>
                  <a:cs typeface="Calibri" panose="020F050202020403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zh-CN" altLang="en-US" sz="2000" dirty="0">
                  <a:latin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475D85D-8614-892B-BC65-290991246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92" y="1095363"/>
                <a:ext cx="5973442" cy="3631187"/>
              </a:xfrm>
              <a:prstGeom prst="rect">
                <a:avLst/>
              </a:prstGeom>
              <a:blipFill>
                <a:blip r:embed="rId4"/>
                <a:stretch>
                  <a:fillRect l="-918" t="-10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ACEDB489-F3E2-6CE1-1BEE-811D5292A8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182" y="1317133"/>
            <a:ext cx="5029284" cy="305175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28B8E49-597B-6441-875D-8C5C5BA0D7C2}"/>
              </a:ext>
            </a:extLst>
          </p:cNvPr>
          <p:cNvSpPr txBox="1"/>
          <p:nvPr/>
        </p:nvSpPr>
        <p:spPr>
          <a:xfrm>
            <a:off x="8965824" y="1095363"/>
            <a:ext cx="2544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Galloway, et al. 2017</a:t>
            </a:r>
            <a:endParaRPr lang="zh-CN" altLang="en-US" sz="16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FF67746-B767-3CDB-0590-B7950D5CE6E5}"/>
              </a:ext>
            </a:extLst>
          </p:cNvPr>
          <p:cNvSpPr txBox="1"/>
          <p:nvPr/>
        </p:nvSpPr>
        <p:spPr>
          <a:xfrm>
            <a:off x="1431775" y="4240793"/>
            <a:ext cx="1456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3A 1820-30</a:t>
            </a:r>
            <a:endParaRPr lang="zh-CN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61BEFD6-3175-B839-4884-FF1030A36687}"/>
                  </a:ext>
                </a:extLst>
              </p:cNvPr>
              <p:cNvSpPr txBox="1"/>
              <p:nvPr/>
            </p:nvSpPr>
            <p:spPr>
              <a:xfrm>
                <a:off x="6797916" y="4409653"/>
                <a:ext cx="4804474" cy="2196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Stable burning: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nuc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cool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Thermal nuclear runaway: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nuc</m:t>
                            </m:r>
                          </m:sub>
                        </m:sSub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𝑑𝑇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cool</m:t>
                            </m:r>
                          </m:sub>
                        </m:sSub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𝑑𝑇</m:t>
                        </m:r>
                      </m:den>
                    </m:f>
                  </m:oMath>
                </a14:m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For H and He, burning is unstable at lower T, and is stable at higher 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T depends on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Near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𝐸𝑑𝑑</m:t>
                        </m:r>
                      </m:sub>
                    </m:sSub>
                  </m:oMath>
                </a14:m>
                <a:r>
                  <a:rPr lang="en-US" altLang="zh-CN" dirty="0"/>
                  <a:t>: marginally stable burning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61BEFD6-3175-B839-4884-FF1030A36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916" y="4409653"/>
                <a:ext cx="4804474" cy="2196307"/>
              </a:xfrm>
              <a:prstGeom prst="rect">
                <a:avLst/>
              </a:prstGeom>
              <a:blipFill>
                <a:blip r:embed="rId6"/>
                <a:stretch>
                  <a:fillRect l="-761" t="-1385" r="-32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67ED71-5116-4BC0-2355-B2D3C7E2E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b="1" dirty="0">
                <a:latin typeface="+mj-ea"/>
              </a:rPr>
              <a:t>Nucleosynthesis in X-ray Burst</a:t>
            </a:r>
            <a:endParaRPr lang="zh-CN" altLang="en-US" sz="2800" b="1" dirty="0">
              <a:latin typeface="+mj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4A04B9C-243E-DD7A-0D0B-180B97F1AAFF}"/>
              </a:ext>
            </a:extLst>
          </p:cNvPr>
          <p:cNvSpPr txBox="1"/>
          <p:nvPr/>
        </p:nvSpPr>
        <p:spPr>
          <a:xfrm>
            <a:off x="1446431" y="6346901"/>
            <a:ext cx="151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Meisel, 2018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51FE2C4-B1B7-E474-7090-54BF4E046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82" y="1184581"/>
            <a:ext cx="7462202" cy="50230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520267B-8800-8A6E-6289-D83C0CC71E86}"/>
                  </a:ext>
                </a:extLst>
              </p:cNvPr>
              <p:cNvSpPr txBox="1"/>
              <p:nvPr/>
            </p:nvSpPr>
            <p:spPr>
              <a:xfrm>
                <a:off x="8436634" y="2454630"/>
                <a:ext cx="3036498" cy="2256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Accretion rate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endParaRPr lang="en-US" altLang="zh-CN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Metallicity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Nuclear reactions rates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Equation of state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…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b="1" dirty="0"/>
                  <a:t>Model-observation comparisons</a:t>
                </a:r>
                <a:endParaRPr lang="zh-CN" altLang="en-US" sz="2000" b="1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520267B-8800-8A6E-6289-D83C0CC71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6634" y="2454630"/>
                <a:ext cx="3036498" cy="2256515"/>
              </a:xfrm>
              <a:prstGeom prst="rect">
                <a:avLst/>
              </a:prstGeom>
              <a:blipFill>
                <a:blip r:embed="rId3"/>
                <a:stretch>
                  <a:fillRect l="-1807" t="-1081" r="-1406" b="-37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2626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E9DF9D-4404-60B1-BB02-3628A8966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>
                <a:latin typeface="Candara" panose="020E0502030303020204" pitchFamily="34" charset="0"/>
              </a:rPr>
              <a:t>Energy Sources in Accreting NS</a:t>
            </a:r>
            <a:endParaRPr lang="zh-CN" altLang="en-US" sz="3200" b="1" dirty="0">
              <a:latin typeface="Candara" panose="020E0502030303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14D6FAA-C28A-133D-7E17-2DE5C02C9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4947" y="1209678"/>
            <a:ext cx="3845986" cy="391008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4E2C75D-54E6-E203-B1E3-A504B4D130F0}"/>
              </a:ext>
            </a:extLst>
          </p:cNvPr>
          <p:cNvSpPr txBox="1"/>
          <p:nvPr/>
        </p:nvSpPr>
        <p:spPr>
          <a:xfrm>
            <a:off x="952500" y="1690688"/>
            <a:ext cx="58166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ndara" panose="020E0502030303020204" pitchFamily="34" charset="0"/>
              </a:rPr>
              <a:t>Outer physics of 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ndara" panose="020E0502030303020204" pitchFamily="34" charset="0"/>
              </a:rPr>
              <a:t>Release of gravitation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ndara" panose="020E0502030303020204" pitchFamily="34" charset="0"/>
              </a:rPr>
              <a:t>Nuclear burning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Candara" panose="020E0502030303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Candara" panose="020E0502030303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Candara" panose="020E0502030303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Candara" panose="020E0502030303020204" pitchFamily="34" charset="0"/>
            </a:endParaRPr>
          </a:p>
          <a:p>
            <a:pPr lvl="1"/>
            <a:endParaRPr lang="en-US" altLang="zh-CN" sz="2000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ndara" panose="020E0502030303020204" pitchFamily="34" charset="0"/>
              </a:rPr>
              <a:t>Inner physics of 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ndara" panose="020E0502030303020204" pitchFamily="34" charset="0"/>
              </a:rPr>
              <a:t>Crust heating (</a:t>
            </a:r>
            <a:r>
              <a:rPr lang="en-US" altLang="zh-CN" sz="2000" dirty="0" err="1">
                <a:latin typeface="Candara" panose="020E0502030303020204" pitchFamily="34" charset="0"/>
              </a:rPr>
              <a:t>Haensel</a:t>
            </a:r>
            <a:r>
              <a:rPr lang="en-US" altLang="zh-CN" sz="2000" dirty="0">
                <a:latin typeface="Candara" panose="020E0502030303020204" pitchFamily="34" charset="0"/>
              </a:rPr>
              <a:t> &amp; </a:t>
            </a:r>
            <a:r>
              <a:rPr lang="en-US" altLang="zh-CN" sz="2000" dirty="0" err="1">
                <a:latin typeface="Candara" panose="020E0502030303020204" pitchFamily="34" charset="0"/>
              </a:rPr>
              <a:t>Zdnick</a:t>
            </a:r>
            <a:r>
              <a:rPr lang="en-US" altLang="zh-CN" sz="2000" dirty="0">
                <a:latin typeface="Candara" panose="020E0502030303020204" pitchFamily="34" charset="0"/>
              </a:rPr>
              <a:t> 90,03,08)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ndara" panose="020E0502030303020204" pitchFamily="34" charset="0"/>
              </a:rPr>
              <a:t>Shallow heating (</a:t>
            </a:r>
            <a:r>
              <a:rPr lang="en-US" altLang="zh-CN" sz="2000" dirty="0" err="1">
                <a:latin typeface="Candara" panose="020E0502030303020204" pitchFamily="34" charset="0"/>
              </a:rPr>
              <a:t>Deibel</a:t>
            </a:r>
            <a:r>
              <a:rPr lang="en-US" altLang="zh-CN" sz="2000" dirty="0">
                <a:latin typeface="Candara" panose="020E0502030303020204" pitchFamily="34" charset="0"/>
              </a:rPr>
              <a:t>, 2016)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ndara" panose="020E0502030303020204" pitchFamily="34" charset="0"/>
                <a:sym typeface="Symbol" panose="05050102010706020507" pitchFamily="18" charset="2"/>
              </a:rPr>
              <a:t> emission (</a:t>
            </a:r>
            <a:r>
              <a:rPr lang="en-US" altLang="zh-CN" sz="2000" dirty="0" err="1">
                <a:latin typeface="Candara" panose="020E0502030303020204" pitchFamily="34" charset="0"/>
                <a:sym typeface="Symbol" panose="05050102010706020507" pitchFamily="18" charset="2"/>
              </a:rPr>
              <a:t>slow+Fast</a:t>
            </a:r>
            <a:r>
              <a:rPr lang="en-US" altLang="zh-CN" sz="2000" dirty="0">
                <a:latin typeface="Candara" panose="020E0502030303020204" pitchFamily="34" charset="0"/>
                <a:sym typeface="Symbol" panose="05050102010706020507" pitchFamily="18" charset="2"/>
              </a:rPr>
              <a:t> cooling)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ndara" panose="020E0502030303020204" pitchFamily="34" charset="0"/>
                <a:sym typeface="Symbol" panose="05050102010706020507" pitchFamily="18" charset="2"/>
              </a:rPr>
              <a:t>EOS properties</a:t>
            </a:r>
            <a:r>
              <a:rPr lang="en-US" altLang="zh-CN" sz="2000" dirty="0">
                <a:latin typeface="Candara" panose="020E0502030303020204" pitchFamily="34" charset="0"/>
              </a:rPr>
              <a:t> </a:t>
            </a:r>
            <a:endParaRPr lang="zh-CN" altLang="en-US" sz="2000" dirty="0">
              <a:latin typeface="Candara" panose="020E0502030303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8459728-9D71-0ECE-1DC4-71E1BFC7C87E}"/>
              </a:ext>
            </a:extLst>
          </p:cNvPr>
          <p:cNvSpPr txBox="1"/>
          <p:nvPr/>
        </p:nvSpPr>
        <p:spPr>
          <a:xfrm>
            <a:off x="1689100" y="2700002"/>
            <a:ext cx="3376910" cy="152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ndara" panose="020E0502030303020204" pitchFamily="34" charset="0"/>
              </a:rPr>
              <a:t>3</a:t>
            </a:r>
            <a:r>
              <a:rPr lang="en-US" altLang="zh-CN" dirty="0">
                <a:latin typeface="Candara" panose="020E0502030303020204" pitchFamily="34" charset="0"/>
                <a:sym typeface="Symbol" panose="05050102010706020507" pitchFamily="18" charset="2"/>
              </a:rPr>
              <a:t> </a:t>
            </a:r>
            <a:r>
              <a:rPr lang="en-US" altLang="zh-CN" dirty="0" err="1">
                <a:latin typeface="Candara" panose="020E0502030303020204" pitchFamily="34" charset="0"/>
                <a:sym typeface="Symbol" panose="05050102010706020507" pitchFamily="18" charset="2"/>
              </a:rPr>
              <a:t>reactionHCNO</a:t>
            </a:r>
            <a:r>
              <a:rPr lang="en-US" altLang="zh-CN" dirty="0">
                <a:latin typeface="Candara" panose="020E0502030303020204" pitchFamily="34" charset="0"/>
                <a:sym typeface="Symbol" panose="05050102010706020507" pitchFamily="18" charset="2"/>
              </a:rPr>
              <a:t> cycle</a:t>
            </a:r>
          </a:p>
          <a:p>
            <a:r>
              <a:rPr lang="zh-CN" altLang="en-US" dirty="0">
                <a:latin typeface="Candara" panose="020E0502030303020204" pitchFamily="34" charset="0"/>
                <a:sym typeface="Symbol" panose="05050102010706020507" pitchFamily="18" charset="2"/>
              </a:rPr>
              <a:t>（</a:t>
            </a:r>
            <a:r>
              <a:rPr lang="en-US" altLang="zh-CN" dirty="0" err="1">
                <a:latin typeface="Candara" panose="020E0502030303020204" pitchFamily="34" charset="0"/>
                <a:sym typeface="Symbol" panose="05050102010706020507" pitchFamily="18" charset="2"/>
              </a:rPr>
              <a:t>Wallance</a:t>
            </a:r>
            <a:r>
              <a:rPr lang="en-US" altLang="zh-CN" dirty="0">
                <a:latin typeface="Candara" panose="020E0502030303020204" pitchFamily="34" charset="0"/>
                <a:sym typeface="Symbol" panose="05050102010706020507" pitchFamily="18" charset="2"/>
              </a:rPr>
              <a:t> &amp; </a:t>
            </a:r>
            <a:r>
              <a:rPr lang="en-US" altLang="zh-CN" dirty="0" err="1">
                <a:latin typeface="Candara" panose="020E0502030303020204" pitchFamily="34" charset="0"/>
                <a:sym typeface="Symbol" panose="05050102010706020507" pitchFamily="18" charset="2"/>
              </a:rPr>
              <a:t>Woosley</a:t>
            </a:r>
            <a:r>
              <a:rPr lang="en-US" altLang="zh-CN" dirty="0">
                <a:latin typeface="Candara" panose="020E0502030303020204" pitchFamily="34" charset="0"/>
                <a:sym typeface="Symbol" panose="05050102010706020507" pitchFamily="18" charset="2"/>
              </a:rPr>
              <a:t> 1981</a:t>
            </a:r>
            <a:r>
              <a:rPr lang="zh-CN" altLang="en-US" dirty="0">
                <a:latin typeface="Candara" panose="020E0502030303020204" pitchFamily="34" charset="0"/>
                <a:sym typeface="Symbol" panose="05050102010706020507" pitchFamily="18" charset="2"/>
              </a:rPr>
              <a:t>）</a:t>
            </a:r>
            <a:endParaRPr lang="en-US" altLang="zh-CN" dirty="0">
              <a:latin typeface="Candara" panose="020E0502030303020204" pitchFamily="34" charset="0"/>
              <a:sym typeface="Symbol" panose="05050102010706020507" pitchFamily="18" charset="2"/>
            </a:endParaRPr>
          </a:p>
          <a:p>
            <a:r>
              <a:rPr lang="zh-CN" altLang="zh-CN" dirty="0">
                <a:latin typeface="Candara" panose="020E0502030303020204" pitchFamily="34" charset="0"/>
                <a:sym typeface="Symbol" panose="05050102010706020507" pitchFamily="18" charset="2"/>
              </a:rPr>
              <a:t></a:t>
            </a:r>
            <a:r>
              <a:rPr lang="zh-CN" altLang="en-US" dirty="0">
                <a:latin typeface="Candara" panose="020E0502030303020204" pitchFamily="34" charset="0"/>
                <a:sym typeface="Symbol" panose="05050102010706020507" pitchFamily="18" charset="2"/>
              </a:rPr>
              <a:t></a:t>
            </a:r>
            <a:r>
              <a:rPr lang="en-US" altLang="zh-CN" dirty="0">
                <a:latin typeface="Candara" panose="020E0502030303020204" pitchFamily="34" charset="0"/>
                <a:sym typeface="Symbol" panose="05050102010706020507" pitchFamily="18" charset="2"/>
              </a:rPr>
              <a:t>p </a:t>
            </a:r>
            <a:r>
              <a:rPr lang="en-US" altLang="zh-CN" dirty="0" err="1">
                <a:latin typeface="Candara" panose="020E0502030303020204" pitchFamily="34" charset="0"/>
                <a:sym typeface="Symbol" panose="05050102010706020507" pitchFamily="18" charset="2"/>
              </a:rPr>
              <a:t>processrp</a:t>
            </a:r>
            <a:r>
              <a:rPr lang="en-US" altLang="zh-CN" dirty="0">
                <a:latin typeface="Candara" panose="020E0502030303020204" pitchFamily="34" charset="0"/>
                <a:sym typeface="Symbol" panose="05050102010706020507" pitchFamily="18" charset="2"/>
              </a:rPr>
              <a:t> process</a:t>
            </a:r>
          </a:p>
          <a:p>
            <a:r>
              <a:rPr lang="en-US" altLang="zh-CN" dirty="0">
                <a:latin typeface="Candara" panose="020E0502030303020204" pitchFamily="34" charset="0"/>
                <a:sym typeface="Symbol" panose="05050102010706020507" pitchFamily="18" charset="2"/>
              </a:rPr>
              <a:t>(</a:t>
            </a:r>
            <a:r>
              <a:rPr lang="en-US" altLang="zh-CN" dirty="0" err="1">
                <a:latin typeface="Candara" panose="020E0502030303020204" pitchFamily="34" charset="0"/>
                <a:sym typeface="Symbol" panose="05050102010706020507" pitchFamily="18" charset="2"/>
              </a:rPr>
              <a:t>Woosley</a:t>
            </a:r>
            <a:r>
              <a:rPr lang="en-US" altLang="zh-CN" dirty="0">
                <a:latin typeface="Candara" panose="020E0502030303020204" pitchFamily="34" charset="0"/>
                <a:sym typeface="Symbol" panose="05050102010706020507" pitchFamily="18" charset="2"/>
              </a:rPr>
              <a:t> &amp; Weaver 1981,84)</a:t>
            </a:r>
          </a:p>
          <a:p>
            <a:r>
              <a:rPr lang="en-US" altLang="zh-CN" dirty="0">
                <a:latin typeface="Candara" panose="020E0502030303020204" pitchFamily="34" charset="0"/>
                <a:sym typeface="Symbol" panose="05050102010706020507" pitchFamily="18" charset="2"/>
              </a:rPr>
              <a:t></a:t>
            </a:r>
            <a:r>
              <a:rPr lang="en-US" altLang="zh-CN" dirty="0" err="1">
                <a:latin typeface="Candara" panose="020E0502030303020204" pitchFamily="34" charset="0"/>
                <a:sym typeface="Symbol" panose="05050102010706020507" pitchFamily="18" charset="2"/>
              </a:rPr>
              <a:t>SnSbTe</a:t>
            </a:r>
            <a:r>
              <a:rPr lang="en-US" altLang="zh-CN" dirty="0">
                <a:latin typeface="Candara" panose="020E0502030303020204" pitchFamily="34" charset="0"/>
                <a:sym typeface="Symbol" panose="05050102010706020507" pitchFamily="18" charset="2"/>
              </a:rPr>
              <a:t> cycle (Schatz+2001)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451EF59D-160D-D185-4994-073DB4E2C909}"/>
              </a:ext>
            </a:extLst>
          </p:cNvPr>
          <p:cNvGrpSpPr/>
          <p:nvPr/>
        </p:nvGrpSpPr>
        <p:grpSpPr>
          <a:xfrm>
            <a:off x="2628900" y="5833560"/>
            <a:ext cx="5816599" cy="723275"/>
            <a:chOff x="6045201" y="5453508"/>
            <a:chExt cx="5816599" cy="723275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D4A33902-304C-834C-50B0-00851A55E676}"/>
                </a:ext>
              </a:extLst>
            </p:cNvPr>
            <p:cNvSpPr txBox="1"/>
            <p:nvPr/>
          </p:nvSpPr>
          <p:spPr>
            <a:xfrm>
              <a:off x="6680200" y="5468897"/>
              <a:ext cx="5181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FF3300"/>
                  </a:solidFill>
                  <a:latin typeface="Candara" panose="020E0502030303020204" pitchFamily="34" charset="0"/>
                </a:rPr>
                <a:t> burst phenomenon is related to not only outside but also inside physics of NS</a:t>
              </a:r>
              <a:endParaRPr lang="zh-CN" altLang="en-US" sz="2000" dirty="0">
                <a:solidFill>
                  <a:srgbClr val="FF3300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DE1AA319-B2E3-544B-A6A5-ABE12938C0E4}"/>
                </a:ext>
              </a:extLst>
            </p:cNvPr>
            <p:cNvSpPr txBox="1"/>
            <p:nvPr/>
          </p:nvSpPr>
          <p:spPr>
            <a:xfrm>
              <a:off x="6045201" y="5453508"/>
              <a:ext cx="571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FF3300"/>
                  </a:solidFill>
                  <a:sym typeface="Symbol" panose="05050102010706020507" pitchFamily="18" charset="2"/>
                </a:rPr>
                <a:t></a:t>
              </a:r>
              <a:endParaRPr lang="zh-CN" altLang="en-US" sz="2800" dirty="0">
                <a:solidFill>
                  <a:srgbClr val="FF3300"/>
                </a:solidFill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A2C20F2C-C323-FDF7-D9FB-902CCF8E7B7E}"/>
              </a:ext>
            </a:extLst>
          </p:cNvPr>
          <p:cNvSpPr txBox="1"/>
          <p:nvPr/>
        </p:nvSpPr>
        <p:spPr>
          <a:xfrm>
            <a:off x="4865179" y="1509197"/>
            <a:ext cx="2640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Ignition condition: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F494A48-69A9-815B-4658-DEE520763F2D}"/>
                  </a:ext>
                </a:extLst>
              </p:cNvPr>
              <p:cNvSpPr txBox="1"/>
              <p:nvPr/>
            </p:nvSpPr>
            <p:spPr>
              <a:xfrm>
                <a:off x="5066010" y="2060020"/>
                <a:ext cx="2439690" cy="971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tot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zh-CN" altLang="en-US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b="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rad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zh-CN" altLang="en-US" b="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CN" altLang="en-US" dirty="0"/>
                  <a:t> </a:t>
                </a:r>
                <a:endParaRPr lang="en-US" altLang="zh-CN" dirty="0"/>
              </a:p>
              <a:p>
                <a:r>
                  <a:rPr lang="en-US" altLang="zh-CN" dirty="0"/>
                  <a:t>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ign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F494A48-69A9-815B-4658-DEE520763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010" y="2060020"/>
                <a:ext cx="2439690" cy="971804"/>
              </a:xfrm>
              <a:prstGeom prst="rect">
                <a:avLst/>
              </a:prstGeom>
              <a:blipFill>
                <a:blip r:embed="rId3"/>
                <a:stretch>
                  <a:fillRect l="-2000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75A689E-88CC-F2F5-8FC5-B41ECB16091D}"/>
                  </a:ext>
                </a:extLst>
              </p:cNvPr>
              <p:cNvSpPr txBox="1"/>
              <p:nvPr/>
            </p:nvSpPr>
            <p:spPr>
              <a:xfrm>
                <a:off x="5066010" y="3147896"/>
                <a:ext cx="2807465" cy="414242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what’s the origin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sz="2000" i="0" smtClean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tot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  <a:endParaRPr lang="zh-CN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75A689E-88CC-F2F5-8FC5-B41ECB160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010" y="3147896"/>
                <a:ext cx="2807465" cy="414242"/>
              </a:xfrm>
              <a:prstGeom prst="rect">
                <a:avLst/>
              </a:prstGeom>
              <a:blipFill>
                <a:blip r:embed="rId4"/>
                <a:stretch>
                  <a:fillRect l="-1944" t="-5714" r="-1296" b="-20000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右大括号 11">
            <a:extLst>
              <a:ext uri="{FF2B5EF4-FFF2-40B4-BE49-F238E27FC236}">
                <a16:creationId xmlns:a16="http://schemas.microsoft.com/office/drawing/2014/main" id="{FF6A87C2-C972-FB2B-5FA3-9789B69447A5}"/>
              </a:ext>
            </a:extLst>
          </p:cNvPr>
          <p:cNvSpPr/>
          <p:nvPr/>
        </p:nvSpPr>
        <p:spPr>
          <a:xfrm>
            <a:off x="6375400" y="4648200"/>
            <a:ext cx="215900" cy="88900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257E2E9-B0B7-DF63-591A-0BD9429935A2}"/>
                  </a:ext>
                </a:extLst>
              </p:cNvPr>
              <p:cNvSpPr txBox="1"/>
              <p:nvPr/>
            </p:nvSpPr>
            <p:spPr>
              <a:xfrm>
                <a:off x="6718300" y="4901094"/>
                <a:ext cx="818847" cy="414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 i="1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257E2E9-B0B7-DF63-591A-0BD942993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300" y="4901094"/>
                <a:ext cx="818847" cy="414242"/>
              </a:xfrm>
              <a:prstGeom prst="rect">
                <a:avLst/>
              </a:prstGeom>
              <a:blipFill>
                <a:blip r:embed="rId5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0455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46FA6F-5831-8FD5-23D0-B3FA27F63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b="1" dirty="0"/>
              <a:t>Equation of state dependence of X-ray bursts</a:t>
            </a:r>
            <a:endParaRPr lang="zh-CN" altLang="en-US" sz="28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3B97523-9632-964E-755C-BDE7D682B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49" y="1893488"/>
            <a:ext cx="5246849" cy="307102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043F74A-D067-2E5C-B9F3-818D4D056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711" y="1945477"/>
            <a:ext cx="5036089" cy="296704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CD0A100-796A-E9FD-D12B-4ADFF86C0ABE}"/>
              </a:ext>
            </a:extLst>
          </p:cNvPr>
          <p:cNvSpPr txBox="1"/>
          <p:nvPr/>
        </p:nvSpPr>
        <p:spPr>
          <a:xfrm>
            <a:off x="9400905" y="5167312"/>
            <a:ext cx="1952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Dohi, et al. 2021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0FB49E5-6C6E-2BEA-A08E-67DCEBDDA8DA}"/>
                  </a:ext>
                </a:extLst>
              </p:cNvPr>
              <p:cNvSpPr txBox="1"/>
              <p:nvPr/>
            </p:nvSpPr>
            <p:spPr>
              <a:xfrm>
                <a:off x="2091847" y="5436296"/>
                <a:ext cx="329434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effect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zh-CN" altLang="en-US" sz="20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effect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0FB49E5-6C6E-2BEA-A08E-67DCEBDDA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847" y="5436296"/>
                <a:ext cx="3294345" cy="707886"/>
              </a:xfrm>
              <a:prstGeom prst="rect">
                <a:avLst/>
              </a:prstGeom>
              <a:blipFill>
                <a:blip r:embed="rId4"/>
                <a:stretch>
                  <a:fillRect l="-1664" t="-5172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6838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30E392-E12B-96C9-F945-684A681CC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b="1" dirty="0" err="1"/>
              <a:t>mHz</a:t>
            </a:r>
            <a:r>
              <a:rPr lang="en-US" altLang="zh-CN" sz="2800" b="1" dirty="0"/>
              <a:t> quasi-periodic oscillations in the low-mass X-ray binary</a:t>
            </a:r>
            <a:endParaRPr lang="zh-CN" altLang="en-US" sz="2800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8ED2E36-90E5-07A7-6AFD-7381D994EC83}"/>
              </a:ext>
            </a:extLst>
          </p:cNvPr>
          <p:cNvSpPr txBox="1"/>
          <p:nvPr/>
        </p:nvSpPr>
        <p:spPr>
          <a:xfrm>
            <a:off x="1295982" y="2156664"/>
            <a:ext cx="8573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Aperiodic X-ray variability in their light curves during outbursts (s to </a:t>
            </a:r>
            <a:r>
              <a:rPr lang="en-US" altLang="zh-CN" sz="2000" dirty="0" err="1"/>
              <a:t>ms</a:t>
            </a:r>
            <a:r>
              <a:rPr lang="en-US" altLang="zh-CN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Sharp and narrow peaks in Fourier power density spectra</a:t>
            </a:r>
            <a:endParaRPr lang="zh-CN" altLang="en-US" sz="2000" dirty="0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1FCB89F5-F94E-E783-493C-89434B7947C2}"/>
              </a:ext>
            </a:extLst>
          </p:cNvPr>
          <p:cNvGrpSpPr/>
          <p:nvPr/>
        </p:nvGrpSpPr>
        <p:grpSpPr>
          <a:xfrm>
            <a:off x="8369582" y="3010774"/>
            <a:ext cx="3221498" cy="3196477"/>
            <a:chOff x="7408436" y="2565606"/>
            <a:chExt cx="3221498" cy="319647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B829E13-6DAA-F8F8-C2F0-9B9745B8A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8436" y="2906467"/>
              <a:ext cx="2959252" cy="2482978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0EA01815-4A24-7DB8-C57D-03B8E4DC19C5}"/>
                </a:ext>
              </a:extLst>
            </p:cNvPr>
            <p:cNvSpPr txBox="1"/>
            <p:nvPr/>
          </p:nvSpPr>
          <p:spPr>
            <a:xfrm>
              <a:off x="8473067" y="2565606"/>
              <a:ext cx="21568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4U 1730-22</a:t>
              </a:r>
              <a:endParaRPr lang="zh-CN" altLang="en-US" dirty="0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84FFD240-AD1D-2750-0F1A-D35ABA264E84}"/>
                </a:ext>
              </a:extLst>
            </p:cNvPr>
            <p:cNvSpPr txBox="1"/>
            <p:nvPr/>
          </p:nvSpPr>
          <p:spPr>
            <a:xfrm>
              <a:off x="8096977" y="5423529"/>
              <a:ext cx="21708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Mancuso et al, 2023</a:t>
              </a:r>
              <a:endParaRPr lang="zh-CN" altLang="en-US" sz="1600" dirty="0"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0B55BEF8-6890-4CEA-3A5F-BD2A4D51FC40}"/>
              </a:ext>
            </a:extLst>
          </p:cNvPr>
          <p:cNvSpPr txBox="1"/>
          <p:nvPr/>
        </p:nvSpPr>
        <p:spPr>
          <a:xfrm>
            <a:off x="928360" y="1633356"/>
            <a:ext cx="4027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Quasi-periodic oscillation (QPO)</a:t>
            </a:r>
            <a:endParaRPr lang="zh-CN" altLang="en-US" sz="2000" b="1" dirty="0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22B8D2D6-0CE0-F2FF-4E1D-3D5B9BFA0A48}"/>
              </a:ext>
            </a:extLst>
          </p:cNvPr>
          <p:cNvGrpSpPr/>
          <p:nvPr/>
        </p:nvGrpSpPr>
        <p:grpSpPr>
          <a:xfrm>
            <a:off x="960363" y="2949325"/>
            <a:ext cx="7797916" cy="3035234"/>
            <a:chOff x="960363" y="2949325"/>
            <a:chExt cx="7797916" cy="3035234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AAF4CBA3-1C4C-8059-8F3D-62FFE746087C}"/>
                </a:ext>
              </a:extLst>
            </p:cNvPr>
            <p:cNvGrpSpPr/>
            <p:nvPr/>
          </p:nvGrpSpPr>
          <p:grpSpPr>
            <a:xfrm>
              <a:off x="960363" y="2949325"/>
              <a:ext cx="7118508" cy="3035234"/>
              <a:chOff x="1012121" y="3130471"/>
              <a:chExt cx="7118508" cy="3035234"/>
            </a:xfrm>
          </p:grpSpPr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02201F7-AE54-F1FC-360D-AB5544CE2828}"/>
                  </a:ext>
                </a:extLst>
              </p:cNvPr>
              <p:cNvSpPr txBox="1"/>
              <p:nvPr/>
            </p:nvSpPr>
            <p:spPr>
              <a:xfrm>
                <a:off x="1012121" y="3130471"/>
                <a:ext cx="37413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 err="1"/>
                  <a:t>mHz</a:t>
                </a:r>
                <a:r>
                  <a:rPr lang="en-US" altLang="zh-CN" sz="2000" b="1" dirty="0"/>
                  <a:t> QPO </a:t>
                </a:r>
                <a:endParaRPr lang="zh-CN" altLang="en-US" sz="2000" b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文本框 10">
                    <a:extLst>
                      <a:ext uri="{FF2B5EF4-FFF2-40B4-BE49-F238E27FC236}">
                        <a16:creationId xmlns:a16="http://schemas.microsoft.com/office/drawing/2014/main" id="{B04186CC-D940-6303-DBD7-02A0E062E345}"/>
                      </a:ext>
                    </a:extLst>
                  </p:cNvPr>
                  <p:cNvSpPr txBox="1"/>
                  <p:nvPr/>
                </p:nvSpPr>
                <p:spPr>
                  <a:xfrm>
                    <a:off x="1376337" y="3580382"/>
                    <a:ext cx="6754292" cy="25853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en-US" altLang="zh-CN" dirty="0"/>
                      <a:t>Reported for the first time in three systems (4U 1636-53, 4U 1608-52, </a:t>
                    </a:r>
                    <a:r>
                      <a:rPr lang="en-US" altLang="zh-CN" dirty="0" err="1"/>
                      <a:t>Aql</a:t>
                    </a:r>
                    <a:r>
                      <a:rPr lang="en-US" altLang="zh-CN" dirty="0"/>
                      <a:t> X-1)</a:t>
                    </a:r>
                  </a:p>
                  <a:p>
                    <a:pPr marL="742950" lvl="1" indent="-285750">
                      <a:buFont typeface="Arial" panose="020B0604020202020204" pitchFamily="34" charset="0"/>
                      <a:buChar char="•"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2−20 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keV</m:t>
                            </m:r>
                          </m:sub>
                        </m:sSub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≃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0.5−1.5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37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erg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altLang="zh-CN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a14:m>
                    <a:endParaRPr lang="en-US" altLang="zh-CN" dirty="0"/>
                  </a:p>
                  <a:p>
                    <a:pPr marL="742950" lvl="1" indent="-285750">
                      <a:buFont typeface="Arial" panose="020B0604020202020204" pitchFamily="34" charset="0"/>
                      <a:buChar char="•"/>
                    </a:pPr>
                    <a:r>
                      <a:rPr lang="en-US" altLang="zh-CN" dirty="0"/>
                      <a:t>Frequencies </a:t>
                    </a:r>
                    <a:r>
                      <a:rPr lang="en-US" altLang="zh-CN" dirty="0">
                        <a:sym typeface="Symbol" panose="05050102010706020507" pitchFamily="18" charset="2"/>
                      </a:rPr>
                      <a:t>7-9 </a:t>
                    </a:r>
                    <a:r>
                      <a:rPr lang="en-US" altLang="zh-CN" dirty="0" err="1">
                        <a:sym typeface="Symbol" panose="05050102010706020507" pitchFamily="18" charset="2"/>
                      </a:rPr>
                      <a:t>mHz</a:t>
                    </a:r>
                    <a:r>
                      <a:rPr lang="en-US" altLang="zh-CN" dirty="0"/>
                      <a:t> </a:t>
                    </a:r>
                    <a:endParaRPr lang="en-US" altLang="zh-CN" dirty="0">
                      <a:sym typeface="Symbol" panose="05050102010706020507" pitchFamily="18" charset="2"/>
                    </a:endParaRPr>
                  </a:p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en-US" altLang="zh-CN" dirty="0">
                        <a:sym typeface="Symbol" panose="05050102010706020507" pitchFamily="18" charset="2"/>
                      </a:rPr>
                      <a:t>Interpreted as a special mode of nuclear burning </a:t>
                    </a:r>
                  </a:p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en-US" altLang="zh-CN" dirty="0" err="1">
                        <a:sym typeface="Symbol" panose="05050102010706020507" pitchFamily="18" charset="2"/>
                      </a:rPr>
                      <a:t>Heger</a:t>
                    </a:r>
                    <a:r>
                      <a:rPr lang="en-US" altLang="zh-CN" dirty="0">
                        <a:sym typeface="Symbol" panose="05050102010706020507" pitchFamily="18" charset="2"/>
                      </a:rPr>
                      <a:t> et al. found this oscillation takes place within a narrow range of accretion rates</a:t>
                    </a:r>
                  </a:p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en-US" altLang="zh-CN" dirty="0">
                        <a:sym typeface="Symbol" panose="05050102010706020507" pitchFamily="18" charset="2"/>
                      </a:rPr>
                      <a:t>The oscillation period </a:t>
                    </a:r>
                    <a14:m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𝑃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≃</m:t>
                        </m:r>
                        <m:rad>
                          <m:radPr>
                            <m:degHide m:val="on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therm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acc</m:t>
                                </m:r>
                              </m:sub>
                            </m:sSub>
                          </m:e>
                        </m:rad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≃100 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s</m:t>
                        </m:r>
                      </m:oMath>
                    </a14:m>
                    <a:endParaRPr lang="en-US" altLang="zh-CN" dirty="0"/>
                  </a:p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en-US" altLang="zh-CN" dirty="0">
                        <a:sym typeface="Symbol" panose="05050102010706020507" pitchFamily="18" charset="2"/>
                      </a:rPr>
                      <a:t>10 sources (these oscillations are weak)</a:t>
                    </a:r>
                    <a:endParaRPr lang="en-US" altLang="zh-CN" i="1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1" name="文本框 10">
                    <a:extLst>
                      <a:ext uri="{FF2B5EF4-FFF2-40B4-BE49-F238E27FC236}">
                        <a16:creationId xmlns:a16="http://schemas.microsoft.com/office/drawing/2014/main" id="{B04186CC-D940-6303-DBD7-02A0E062E34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76337" y="3580382"/>
                    <a:ext cx="6754292" cy="2585323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542" t="-1415" b="-283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C5BF785D-C3C4-AF20-6833-2901157EC954}"/>
                </a:ext>
              </a:extLst>
            </p:cNvPr>
            <p:cNvSpPr txBox="1"/>
            <p:nvPr/>
          </p:nvSpPr>
          <p:spPr>
            <a:xfrm>
              <a:off x="5886985" y="3726032"/>
              <a:ext cx="19335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err="1"/>
                <a:t>Revnivtsev</a:t>
              </a:r>
              <a:r>
                <a:rPr lang="en-US" altLang="zh-CN" sz="1400" dirty="0"/>
                <a:t> et al.  2001</a:t>
              </a:r>
              <a:endParaRPr lang="zh-CN" altLang="en-US" sz="1400" dirty="0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1EEFBCE-8FED-CE29-A2A3-9B9D92A89173}"/>
                </a:ext>
              </a:extLst>
            </p:cNvPr>
            <p:cNvSpPr txBox="1"/>
            <p:nvPr/>
          </p:nvSpPr>
          <p:spPr>
            <a:xfrm>
              <a:off x="6432045" y="5168421"/>
              <a:ext cx="23262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err="1"/>
                <a:t>Heger</a:t>
              </a:r>
              <a:r>
                <a:rPr lang="en-US" altLang="zh-CN" sz="1400" dirty="0"/>
                <a:t> et al.(2007)</a:t>
              </a:r>
              <a:endParaRPr lang="zh-CN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64501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5E4692-8247-ACB1-C9C1-563288D33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b="1" dirty="0">
                <a:latin typeface="+mj-ea"/>
              </a:rPr>
              <a:t>Marginally stable nuclear burning</a:t>
            </a:r>
            <a:endParaRPr lang="zh-CN" altLang="en-US" sz="2800" b="1" dirty="0">
              <a:latin typeface="+mj-ea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45B4B03C-683F-CF95-C1EC-D3FBFCCE8B69}"/>
              </a:ext>
            </a:extLst>
          </p:cNvPr>
          <p:cNvGrpSpPr/>
          <p:nvPr/>
        </p:nvGrpSpPr>
        <p:grpSpPr>
          <a:xfrm>
            <a:off x="7053571" y="1189411"/>
            <a:ext cx="4721487" cy="2942942"/>
            <a:chOff x="1746168" y="1654289"/>
            <a:chExt cx="6099218" cy="4238722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7A17F86-D3DA-2797-C820-FCC851842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46168" y="2161747"/>
              <a:ext cx="3472282" cy="3731264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F489E223-730A-186F-8342-48FEA4FF823F}"/>
                </a:ext>
              </a:extLst>
            </p:cNvPr>
            <p:cNvSpPr txBox="1"/>
            <p:nvPr/>
          </p:nvSpPr>
          <p:spPr>
            <a:xfrm>
              <a:off x="3045273" y="1654289"/>
              <a:ext cx="2806700" cy="443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err="1"/>
                <a:t>Keek</a:t>
              </a:r>
              <a:r>
                <a:rPr lang="en-US" altLang="zh-CN" sz="1400" dirty="0"/>
                <a:t> et al, 2014 </a:t>
              </a:r>
              <a:endParaRPr lang="zh-CN" altLang="en-US" sz="1400" dirty="0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61F55AC1-25AE-C364-B12A-034CFCB2F405}"/>
                </a:ext>
              </a:extLst>
            </p:cNvPr>
            <p:cNvSpPr txBox="1"/>
            <p:nvPr/>
          </p:nvSpPr>
          <p:spPr>
            <a:xfrm>
              <a:off x="5474267" y="2132977"/>
              <a:ext cx="1424631" cy="461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bursts</a:t>
              </a:r>
              <a:endParaRPr lang="zh-CN" altLang="en-US" sz="1600" dirty="0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DDE7DF29-924B-30E0-AB9E-A3FC3F827A78}"/>
                </a:ext>
              </a:extLst>
            </p:cNvPr>
            <p:cNvSpPr txBox="1"/>
            <p:nvPr/>
          </p:nvSpPr>
          <p:spPr>
            <a:xfrm>
              <a:off x="5656775" y="5037507"/>
              <a:ext cx="2188611" cy="461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Stable burning</a:t>
              </a:r>
              <a:endParaRPr lang="zh-CN" altLang="en-US" sz="1600" dirty="0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497DD2E8-CB2F-AA62-771A-CB9C63DC9110}"/>
                </a:ext>
              </a:extLst>
            </p:cNvPr>
            <p:cNvSpPr txBox="1"/>
            <p:nvPr/>
          </p:nvSpPr>
          <p:spPr>
            <a:xfrm>
              <a:off x="5553511" y="3565714"/>
              <a:ext cx="2115030" cy="797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marginally stable burning</a:t>
              </a:r>
              <a:endParaRPr lang="zh-CN" altLang="en-US" sz="1600" dirty="0"/>
            </a:p>
          </p:txBody>
        </p:sp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3856CFEE-0C98-4483-C244-1663B4C62F7B}"/>
                </a:ext>
              </a:extLst>
            </p:cNvPr>
            <p:cNvCxnSpPr/>
            <p:nvPr/>
          </p:nvCxnSpPr>
          <p:spPr>
            <a:xfrm>
              <a:off x="5402510" y="2481233"/>
              <a:ext cx="0" cy="3181336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A143DA76-182B-5EB3-9DAA-526A432DAE69}"/>
              </a:ext>
            </a:extLst>
          </p:cNvPr>
          <p:cNvGrpSpPr/>
          <p:nvPr/>
        </p:nvGrpSpPr>
        <p:grpSpPr>
          <a:xfrm>
            <a:off x="1108323" y="1673343"/>
            <a:ext cx="5758537" cy="1821995"/>
            <a:chOff x="6694465" y="1941127"/>
            <a:chExt cx="5758537" cy="18219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C823550E-053F-53EE-AD00-2FE03EB1B9C8}"/>
                    </a:ext>
                  </a:extLst>
                </p:cNvPr>
                <p:cNvSpPr txBox="1"/>
                <p:nvPr/>
              </p:nvSpPr>
              <p:spPr>
                <a:xfrm>
                  <a:off x="6694465" y="1941127"/>
                  <a:ext cx="4662413" cy="13429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zh-CN" sz="20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Observations </a:t>
                  </a:r>
                  <a:r>
                    <a:rPr lang="en-US" altLang="zh-CN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place the transition of stability around 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0.1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𝐸𝑑𝑑</m:t>
                          </m:r>
                        </m:sub>
                      </m:sSub>
                    </m:oMath>
                  </a14:m>
                  <a:r>
                    <a:rPr lang="zh-CN" alt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to </a:t>
                  </a:r>
                  <a14:m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𝐸𝑑𝑑</m:t>
                          </m:r>
                        </m:sub>
                      </m:sSub>
                    </m:oMath>
                  </a14:m>
                  <a:endPara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zh-CN" sz="20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Models</a:t>
                  </a:r>
                  <a:r>
                    <a:rPr lang="en-US" altLang="zh-CN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predict it to occur at a mass accretion close to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𝐸𝑑𝑑</m:t>
                          </m:r>
                        </m:sub>
                      </m:sSub>
                    </m:oMath>
                  </a14:m>
                  <a:endPara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C823550E-053F-53EE-AD00-2FE03EB1B9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4465" y="1941127"/>
                  <a:ext cx="4662413" cy="1342932"/>
                </a:xfrm>
                <a:prstGeom prst="rect">
                  <a:avLst/>
                </a:prstGeom>
                <a:blipFill>
                  <a:blip r:embed="rId3"/>
                  <a:stretch>
                    <a:fillRect l="-1176" t="-2262" b="-724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476A5926-C431-65CB-DBF7-43902963538F}"/>
                </a:ext>
              </a:extLst>
            </p:cNvPr>
            <p:cNvSpPr txBox="1"/>
            <p:nvPr/>
          </p:nvSpPr>
          <p:spPr>
            <a:xfrm>
              <a:off x="6694465" y="3363012"/>
              <a:ext cx="5758537" cy="40011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discrepancy is close to an order of magnitude!!</a:t>
              </a:r>
              <a:endPara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EDDCC809-7970-F23F-1585-5667AE21F6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69" y="4263746"/>
            <a:ext cx="2971454" cy="254368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E78EA861-8F6A-93C9-2FBD-65649C1EFA3E}"/>
              </a:ext>
            </a:extLst>
          </p:cNvPr>
          <p:cNvSpPr txBox="1"/>
          <p:nvPr/>
        </p:nvSpPr>
        <p:spPr>
          <a:xfrm>
            <a:off x="10351698" y="5727940"/>
            <a:ext cx="1595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/>
              <a:t>Stiele</a:t>
            </a:r>
            <a:r>
              <a:rPr lang="en-US" altLang="zh-CN" sz="1600" dirty="0"/>
              <a:t>, Yu &amp; Kong 2016</a:t>
            </a:r>
            <a:endParaRPr lang="zh-CN" altLang="en-US" sz="1600" dirty="0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748A5A5E-45DD-1C90-4B20-B7B2D134BE6E}"/>
              </a:ext>
            </a:extLst>
          </p:cNvPr>
          <p:cNvGrpSpPr/>
          <p:nvPr/>
        </p:nvGrpSpPr>
        <p:grpSpPr>
          <a:xfrm>
            <a:off x="1030881" y="3733396"/>
            <a:ext cx="6078488" cy="1607471"/>
            <a:chOff x="964762" y="3954086"/>
            <a:chExt cx="6078488" cy="1607471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376EED48-E561-2A84-2AAB-F6EF65EC05EF}"/>
                </a:ext>
              </a:extLst>
            </p:cNvPr>
            <p:cNvSpPr txBox="1"/>
            <p:nvPr/>
          </p:nvSpPr>
          <p:spPr>
            <a:xfrm>
              <a:off x="1197018" y="4361228"/>
              <a:ext cx="58462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dirty="0"/>
                <a:t>Rotation and rotationally induced magnetic fields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dirty="0"/>
                <a:t>Composition of the burning layer and reaction rates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dirty="0"/>
                <a:t>Need additional samples to enhance our understanding of the marginally stable burning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3F968636-8DAA-D14F-0E51-70B828402554}"/>
                </a:ext>
              </a:extLst>
            </p:cNvPr>
            <p:cNvSpPr txBox="1"/>
            <p:nvPr/>
          </p:nvSpPr>
          <p:spPr>
            <a:xfrm>
              <a:off x="964762" y="3954086"/>
              <a:ext cx="29714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/>
                <a:t>Possible solutions</a:t>
              </a:r>
              <a:endParaRPr lang="zh-CN" altLang="en-US" sz="20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6FE21D47-EEE8-ADE6-C6CD-8521E92DD106}"/>
                  </a:ext>
                </a:extLst>
              </p:cNvPr>
              <p:cNvSpPr txBox="1"/>
              <p:nvPr/>
            </p:nvSpPr>
            <p:spPr>
              <a:xfrm>
                <a:off x="1108323" y="5254197"/>
                <a:ext cx="5846232" cy="1381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/>
                  <a:t>Put constrains on NS parameters, such as </a:t>
                </a:r>
                <a:r>
                  <a:rPr lang="en-US" altLang="zh-CN" sz="2000" b="1" dirty="0" err="1"/>
                  <a:t>EoS</a:t>
                </a:r>
                <a:endParaRPr lang="en-US" altLang="zh-CN" sz="2000" b="1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The emission of the </a:t>
                </a:r>
                <a:r>
                  <a:rPr lang="en-US" altLang="zh-CN" dirty="0" err="1"/>
                  <a:t>mHz</a:t>
                </a:r>
                <a:r>
                  <a:rPr lang="en-US" altLang="zh-CN" dirty="0"/>
                  <a:t> QPOs can be described by a blackbody model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𝐵𝐵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𝑐𝑜𝑙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×(1−2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𝑁𝑆</m:t>
                            </m:r>
                          </m:sub>
                        </m:sSub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6FE21D47-EEE8-ADE6-C6CD-8521E92DD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323" y="5254197"/>
                <a:ext cx="5846232" cy="1381981"/>
              </a:xfrm>
              <a:prstGeom prst="rect">
                <a:avLst/>
              </a:prstGeom>
              <a:blipFill>
                <a:blip r:embed="rId5"/>
                <a:stretch>
                  <a:fillRect l="-1147" t="-26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4F7A8FE6-2792-5DB3-48AF-431756804018}"/>
              </a:ext>
            </a:extLst>
          </p:cNvPr>
          <p:cNvSpPr txBox="1"/>
          <p:nvPr/>
        </p:nvSpPr>
        <p:spPr>
          <a:xfrm>
            <a:off x="10231930" y="4885151"/>
            <a:ext cx="1595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4U 1636-536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3493712"/>
      </p:ext>
    </p:extLst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19466</TotalTime>
  <Words>1130</Words>
  <Application>Microsoft Office PowerPoint</Application>
  <PresentationFormat>宽屏</PresentationFormat>
  <Paragraphs>176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Microsoft YaHei UI Light</vt:lpstr>
      <vt:lpstr>等线</vt:lpstr>
      <vt:lpstr>等线 Light</vt:lpstr>
      <vt:lpstr>华文新魏</vt:lpstr>
      <vt:lpstr>Arial</vt:lpstr>
      <vt:lpstr>Bradley Hand ITC</vt:lpstr>
      <vt:lpstr>Calibri</vt:lpstr>
      <vt:lpstr>Cambria Math</vt:lpstr>
      <vt:lpstr>Candara</vt:lpstr>
      <vt:lpstr>Helvetica</vt:lpstr>
      <vt:lpstr>Times</vt:lpstr>
      <vt:lpstr>Times New Roman</vt:lpstr>
      <vt:lpstr>Wingdings</vt:lpstr>
      <vt:lpstr>自定义设计方案</vt:lpstr>
      <vt:lpstr>Office 主题​​</vt:lpstr>
      <vt:lpstr>PowerPoint 演示文稿</vt:lpstr>
      <vt:lpstr>Contents</vt:lpstr>
      <vt:lpstr> Low-Mass X-ray Binary (LMXB)</vt:lpstr>
      <vt:lpstr>Thermonuclear X-ray burst</vt:lpstr>
      <vt:lpstr>Nucleosynthesis in X-ray Burst</vt:lpstr>
      <vt:lpstr>Energy Sources in Accreting NS</vt:lpstr>
      <vt:lpstr>Equation of state dependence of X-ray bursts</vt:lpstr>
      <vt:lpstr>mHz quasi-periodic oscillations in the low-mass X-ray binary</vt:lpstr>
      <vt:lpstr>Marginally stable nuclear burning</vt:lpstr>
      <vt:lpstr>The differences between NS and SS</vt:lpstr>
      <vt:lpstr>One-zone model</vt:lpstr>
      <vt:lpstr>Oscillation period</vt:lpstr>
      <vt:lpstr>Oscillation frequency from NS/SS</vt:lpstr>
      <vt:lpstr>The impact of metallicity on mHz QPOs</vt:lpstr>
      <vt:lpstr>Summary of My Talk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helei liu</dc:creator>
  <cp:lastModifiedBy>helei liu</cp:lastModifiedBy>
  <cp:revision>507</cp:revision>
  <dcterms:created xsi:type="dcterms:W3CDTF">2021-07-02T00:42:30Z</dcterms:created>
  <dcterms:modified xsi:type="dcterms:W3CDTF">2023-09-24T00:12:53Z</dcterms:modified>
</cp:coreProperties>
</file>