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1"/>
  </p:sldMasterIdLst>
  <p:notesMasterIdLst>
    <p:notesMasterId r:id="rId28"/>
  </p:notesMasterIdLst>
  <p:sldIdLst>
    <p:sldId id="256" r:id="rId2"/>
    <p:sldId id="314" r:id="rId3"/>
    <p:sldId id="265" r:id="rId4"/>
    <p:sldId id="363" r:id="rId5"/>
    <p:sldId id="323" r:id="rId6"/>
    <p:sldId id="343" r:id="rId7"/>
    <p:sldId id="346" r:id="rId8"/>
    <p:sldId id="347" r:id="rId9"/>
    <p:sldId id="348" r:id="rId10"/>
    <p:sldId id="319" r:id="rId11"/>
    <p:sldId id="327" r:id="rId12"/>
    <p:sldId id="361" r:id="rId13"/>
    <p:sldId id="362" r:id="rId14"/>
    <p:sldId id="351" r:id="rId15"/>
    <p:sldId id="352" r:id="rId16"/>
    <p:sldId id="355" r:id="rId17"/>
    <p:sldId id="332" r:id="rId18"/>
    <p:sldId id="333" r:id="rId19"/>
    <p:sldId id="353" r:id="rId20"/>
    <p:sldId id="356" r:id="rId21"/>
    <p:sldId id="357" r:id="rId22"/>
    <p:sldId id="358" r:id="rId23"/>
    <p:sldId id="359" r:id="rId24"/>
    <p:sldId id="310" r:id="rId25"/>
    <p:sldId id="354" r:id="rId26"/>
    <p:sldId id="32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171D9"/>
    <a:srgbClr val="FF5CA3"/>
    <a:srgbClr val="DD4ECD"/>
    <a:srgbClr val="2F66C3"/>
    <a:srgbClr val="5B9BD5"/>
    <a:srgbClr val="36B5CE"/>
    <a:srgbClr val="26899D"/>
    <a:srgbClr val="36BAD0"/>
    <a:srgbClr val="4094BA"/>
    <a:srgbClr val="3B6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9" autoAdjust="0"/>
    <p:restoredTop sz="94660"/>
  </p:normalViewPr>
  <p:slideViewPr>
    <p:cSldViewPr snapToGrid="0" showGuides="1">
      <p:cViewPr varScale="1">
        <p:scale>
          <a:sx n="95" d="100"/>
          <a:sy n="95" d="100"/>
        </p:scale>
        <p:origin x="992" y="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66BC6-422C-47EF-B3C0-FA9D9E7414F1}" type="datetimeFigureOut">
              <a:rPr lang="zh-CN" altLang="en-US" smtClean="0"/>
              <a:t>2023/9/25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26AA0-432C-4470-A275-6BBBE522C64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D75BA255-40B2-4E81-823D-91420ED80302}" type="datetime1">
              <a:rPr lang="en-US" altLang="zh-CN"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854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F0B95248-334D-46DE-95AD-632BB1C0A691}" type="datetime1">
              <a:rPr lang="en-US" altLang="zh-CN"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3192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4486865A-71CE-4575-B5AC-CCF0411438DA}" type="datetime1">
              <a:rPr lang="en-US" altLang="zh-CN"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19241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82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DBC7844E-446F-4AA4-ACF5-D0B0916E1FCF}" type="datetime1">
              <a:rPr lang="en-US" altLang="zh-CN"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725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C152A77C-D52D-4B6B-BDDA-52F4B3A84C9F}" type="datetime1">
              <a:rPr lang="en-US" altLang="zh-CN"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68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D805EDE4-43A2-47A6-955B-2400D8F983A0}" type="datetime1">
              <a:rPr lang="en-US" altLang="zh-CN"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7069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0E7F2583-4656-418E-85D5-BD7B1E8EB0C2}" type="datetime1">
              <a:rPr lang="en-US" altLang="zh-CN" smtClean="0"/>
              <a:t>9/25/2023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107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E4CA3C5E-3045-46C8-8243-CD945B82C1A4}" type="datetime1">
              <a:rPr lang="en-US" altLang="zh-CN" smtClean="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6889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384D9-F5E8-47FB-936C-80A47FD77608}" type="datetime1">
              <a:rPr lang="en-US" altLang="zh-CN" smtClean="0"/>
              <a:t>9/25/2023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8880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96EFB359-36FE-4D29-AEBD-CEE147A62A89}" type="datetime1">
              <a:rPr lang="en-US" altLang="zh-CN"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930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29EB57DB-887E-4B39-A1BA-AA4A8892FD48}" type="datetime1">
              <a:rPr lang="en-US" altLang="zh-CN"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6104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CC9B2-6E10-4DB4-92FE-FF411431F4D3}" type="datetime1">
              <a:rPr lang="en-US" altLang="zh-CN" smtClean="0"/>
              <a:t>9/25/2023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图片 6">
            <a:extLst>
              <a:ext uri="{FF2B5EF4-FFF2-40B4-BE49-F238E27FC236}">
                <a16:creationId xmlns:a16="http://schemas.microsoft.com/office/drawing/2014/main" id="{15A7F154-93E3-4500-8978-6153F50494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3308359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4.png"/><Relationship Id="rId7" Type="http://schemas.openxmlformats.org/officeDocument/2006/relationships/image" Target="../media/image16.wmf"/><Relationship Id="rId12"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1.png"/><Relationship Id="rId5" Type="http://schemas.openxmlformats.org/officeDocument/2006/relationships/image" Target="../media/image19.emf"/><Relationship Id="rId10" Type="http://schemas.openxmlformats.org/officeDocument/2006/relationships/image" Target="../media/image20.emf"/><Relationship Id="rId4" Type="http://schemas.openxmlformats.org/officeDocument/2006/relationships/image" Target="../media/image18.emf"/><Relationship Id="rId9"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9.wmf"/><Relationship Id="rId3" Type="http://schemas.openxmlformats.org/officeDocument/2006/relationships/image" Target="../media/image32.emf"/><Relationship Id="rId7" Type="http://schemas.openxmlformats.org/officeDocument/2006/relationships/image" Target="../media/image26.wmf"/><Relationship Id="rId12" Type="http://schemas.openxmlformats.org/officeDocument/2006/relationships/oleObject" Target="../embeddings/oleObject6.bin"/><Relationship Id="rId17" Type="http://schemas.openxmlformats.org/officeDocument/2006/relationships/image" Target="../media/image31.wmf"/><Relationship Id="rId2" Type="http://schemas.openxmlformats.org/officeDocument/2006/relationships/slideLayout" Target="../slideLayouts/slideLayout7.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8.emf"/><Relationship Id="rId5" Type="http://schemas.openxmlformats.org/officeDocument/2006/relationships/image" Target="../media/image34.emf"/><Relationship Id="rId15" Type="http://schemas.openxmlformats.org/officeDocument/2006/relationships/image" Target="../media/image30.wmf"/><Relationship Id="rId10" Type="http://schemas.openxmlformats.org/officeDocument/2006/relationships/oleObject" Target="../embeddings/oleObject5.bin"/><Relationship Id="rId4" Type="http://schemas.openxmlformats.org/officeDocument/2006/relationships/image" Target="../media/image33.emf"/><Relationship Id="rId9" Type="http://schemas.openxmlformats.org/officeDocument/2006/relationships/image" Target="../media/image27.wmf"/><Relationship Id="rId1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oleObject" Target="../embeddings/oleObject9.bin"/><Relationship Id="rId7" Type="http://schemas.openxmlformats.org/officeDocument/2006/relationships/image" Target="../media/image37.emf"/><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6.wmf"/><Relationship Id="rId11" Type="http://schemas.openxmlformats.org/officeDocument/2006/relationships/oleObject" Target="../embeddings/oleObject4.bin"/><Relationship Id="rId5" Type="http://schemas.openxmlformats.org/officeDocument/2006/relationships/oleObject" Target="../embeddings/oleObject10.bin"/><Relationship Id="rId10" Type="http://schemas.openxmlformats.org/officeDocument/2006/relationships/image" Target="../media/image26.wmf"/><Relationship Id="rId4" Type="http://schemas.openxmlformats.org/officeDocument/2006/relationships/image" Target="../media/image35.wmf"/><Relationship Id="rId9"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7.xml"/><Relationship Id="rId5" Type="http://schemas.openxmlformats.org/officeDocument/2006/relationships/image" Target="../media/image44.emf"/><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slideLayout" Target="../slideLayouts/slideLayout7.xml"/><Relationship Id="rId7" Type="http://schemas.openxmlformats.org/officeDocument/2006/relationships/image" Target="../media/image49.emf"/><Relationship Id="rId12" Type="http://schemas.openxmlformats.org/officeDocument/2006/relationships/image" Target="../media/image54.emf"/><Relationship Id="rId2" Type="http://schemas.openxmlformats.org/officeDocument/2006/relationships/tags" Target="../tags/tag1.xml"/><Relationship Id="rId1" Type="http://schemas.openxmlformats.org/officeDocument/2006/relationships/vmlDrawing" Target="../drawings/vmlDrawing4.vml"/><Relationship Id="rId6" Type="http://schemas.openxmlformats.org/officeDocument/2006/relationships/image" Target="../media/image47.wmf"/><Relationship Id="rId11" Type="http://schemas.openxmlformats.org/officeDocument/2006/relationships/image" Target="../media/image53.png"/><Relationship Id="rId5" Type="http://schemas.openxmlformats.org/officeDocument/2006/relationships/oleObject" Target="../embeddings/oleObject11.bin"/><Relationship Id="rId10" Type="http://schemas.openxmlformats.org/officeDocument/2006/relationships/image" Target="../media/image52.emf"/><Relationship Id="rId4" Type="http://schemas.openxmlformats.org/officeDocument/2006/relationships/image" Target="../media/image48.emf"/><Relationship Id="rId9" Type="http://schemas.openxmlformats.org/officeDocument/2006/relationships/image" Target="../media/image51.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59.emf"/><Relationship Id="rId4" Type="http://schemas.openxmlformats.org/officeDocument/2006/relationships/image" Target="../media/image58.w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62.png"/><Relationship Id="rId4" Type="http://schemas.openxmlformats.org/officeDocument/2006/relationships/image" Target="../media/image58.wmf"/></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70749" y="1357678"/>
            <a:ext cx="3131121" cy="3153806"/>
            <a:chOff x="295929" y="946974"/>
            <a:chExt cx="4888134" cy="4881614"/>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929" y="946974"/>
              <a:ext cx="4888134" cy="4881614"/>
            </a:xfrm>
            <a:prstGeom prst="rect">
              <a:avLst/>
            </a:prstGeom>
          </p:spPr>
        </p:pic>
        <p:sp>
          <p:nvSpPr>
            <p:cNvPr id="7"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1973580" y="2730616"/>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en-US" altLang="zh-CN" sz="3000" dirty="0">
                  <a:solidFill>
                    <a:schemeClr val="bg1"/>
                  </a:solidFill>
                  <a:latin typeface="思源黑体 CN Medium" panose="020B0600000000000000" pitchFamily="34" charset="-122"/>
                  <a:ea typeface="思源黑体 CN Medium" panose="020B0600000000000000" pitchFamily="34" charset="-122"/>
                </a:rPr>
                <a:t>BEST</a:t>
              </a:r>
              <a:endParaRPr lang="zh-CN" altLang="en-US" sz="3000" dirty="0">
                <a:solidFill>
                  <a:schemeClr val="bg1"/>
                </a:solidFill>
                <a:latin typeface="思源黑体 CN Medium" panose="020B0600000000000000" pitchFamily="34" charset="-122"/>
                <a:ea typeface="思源黑体 CN Medium" panose="020B0600000000000000" pitchFamily="34" charset="-122"/>
              </a:endParaRPr>
            </a:p>
          </p:txBody>
        </p:sp>
      </p:grpSp>
      <p:sp>
        <p:nvSpPr>
          <p:cNvPr id="16" name="文本框 15"/>
          <p:cNvSpPr txBox="1"/>
          <p:nvPr/>
        </p:nvSpPr>
        <p:spPr>
          <a:xfrm>
            <a:off x="2099598" y="2248545"/>
            <a:ext cx="6839088" cy="923330"/>
          </a:xfrm>
          <a:prstGeom prst="rect">
            <a:avLst/>
          </a:prstGeom>
          <a:noFill/>
        </p:spPr>
        <p:txBody>
          <a:bodyPr wrap="square" rtlCol="0">
            <a:spAutoFit/>
          </a:bodyPr>
          <a:lstStyle/>
          <a:p>
            <a:pPr algn="ctr"/>
            <a:r>
              <a:rPr lang="en-US" altLang="zh-CN" sz="2700" b="1" dirty="0">
                <a:solidFill>
                  <a:srgbClr val="2F66C3"/>
                </a:solidFill>
                <a:latin typeface="Arial Black" panose="020B0A04020102020204" pitchFamily="34" charset="0"/>
                <a:ea typeface="思源黑体 CN Medium" panose="020B0600000000000000"/>
              </a:rPr>
              <a:t>Bubble nucleation in the two-flavor quark-meson model</a:t>
            </a:r>
            <a:endParaRPr lang="zh-CN" altLang="en-US" sz="7200" b="1" dirty="0">
              <a:solidFill>
                <a:srgbClr val="2F66C3"/>
              </a:solidFill>
              <a:latin typeface="Arial Black" panose="020B0A04020102020204" pitchFamily="34" charset="0"/>
              <a:ea typeface="思源黑体 CN Medium" panose="020B0600000000000000"/>
            </a:endParaRPr>
          </a:p>
        </p:txBody>
      </p:sp>
      <p:cxnSp>
        <p:nvCxnSpPr>
          <p:cNvPr id="20" name="直接连接符 1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flipV="1">
            <a:off x="3831568" y="3198734"/>
            <a:ext cx="3613690" cy="16002"/>
          </a:xfrm>
          <a:prstGeom prst="line">
            <a:avLst/>
          </a:prstGeom>
          <a:ln w="19050">
            <a:solidFill>
              <a:srgbClr val="2F66C3"/>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415363" y="3350347"/>
            <a:ext cx="1791324" cy="415498"/>
          </a:xfrm>
          <a:prstGeom prst="rect">
            <a:avLst/>
          </a:prstGeom>
          <a:noFill/>
        </p:spPr>
        <p:txBody>
          <a:bodyPr wrap="none" rtlCol="0">
            <a:spAutoFit/>
          </a:bodyPr>
          <a:lstStyle/>
          <a:p>
            <a:pPr algn="ctr"/>
            <a:r>
              <a:rPr lang="en-US" altLang="zh-CN" sz="2100" b="1" dirty="0">
                <a:solidFill>
                  <a:schemeClr val="tx1">
                    <a:lumMod val="65000"/>
                    <a:lumOff val="35000"/>
                  </a:schemeClr>
                </a:solidFill>
                <a:latin typeface="思源黑体 CN Medium" panose="020B0600000000000000" pitchFamily="34" charset="-122"/>
                <a:ea typeface="思源黑体 CN Medium" panose="020B0600000000000000" pitchFamily="34" charset="-122"/>
              </a:rPr>
              <a:t>Hong MAO </a:t>
            </a:r>
            <a:endParaRPr lang="zh-CN" altLang="en-US" sz="2100" b="1" dirty="0">
              <a:solidFill>
                <a:schemeClr val="tx1">
                  <a:lumMod val="65000"/>
                  <a:lumOff val="35000"/>
                </a:schemeClr>
              </a:solidFill>
              <a:latin typeface="思源黑体 CN Medium" panose="020B0600000000000000" pitchFamily="34" charset="-122"/>
              <a:ea typeface="思源黑体 CN Medium" panose="020B0600000000000000"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828" y="2585590"/>
            <a:ext cx="1120682" cy="1120682"/>
          </a:xfrm>
          <a:prstGeom prst="rect">
            <a:avLst/>
          </a:prstGeom>
        </p:spPr>
      </p:pic>
      <p:sp>
        <p:nvSpPr>
          <p:cNvPr id="10" name="文本框 9">
            <a:extLst>
              <a:ext uri="{FF2B5EF4-FFF2-40B4-BE49-F238E27FC236}">
                <a16:creationId xmlns:a16="http://schemas.microsoft.com/office/drawing/2014/main" id="{8CEE1672-503A-4DF5-A7C5-C8E6B117AFAE}"/>
              </a:ext>
            </a:extLst>
          </p:cNvPr>
          <p:cNvSpPr txBox="1"/>
          <p:nvPr/>
        </p:nvSpPr>
        <p:spPr>
          <a:xfrm>
            <a:off x="2505413" y="3953736"/>
            <a:ext cx="6027458" cy="762645"/>
          </a:xfrm>
          <a:prstGeom prst="rect">
            <a:avLst/>
          </a:prstGeom>
          <a:noFill/>
        </p:spPr>
        <p:txBody>
          <a:bodyPr wrap="square">
            <a:spAutoFit/>
          </a:bodyPr>
          <a:lstStyle/>
          <a:p>
            <a:pPr algn="ctr">
              <a:lnSpc>
                <a:spcPct val="80000"/>
              </a:lnSpc>
            </a:pPr>
            <a:r>
              <a:rPr lang="en-US" altLang="zh-CN" i="1" dirty="0">
                <a:latin typeface="Verdana" panose="020B0604030504040204" pitchFamily="34" charset="0"/>
              </a:rPr>
              <a:t>School of Physics, Hangzhou Normal University</a:t>
            </a:r>
          </a:p>
          <a:p>
            <a:pPr algn="ctr">
              <a:lnSpc>
                <a:spcPct val="80000"/>
              </a:lnSpc>
            </a:pPr>
            <a:endParaRPr lang="en-US" altLang="zh-CN" i="1" dirty="0">
              <a:latin typeface="Verdana" panose="020B0604030504040204" pitchFamily="34" charset="0"/>
            </a:endParaRPr>
          </a:p>
          <a:p>
            <a:pPr algn="ctr">
              <a:lnSpc>
                <a:spcPct val="80000"/>
              </a:lnSpc>
            </a:pPr>
            <a:r>
              <a:rPr lang="en-US" altLang="zh-CN" dirty="0">
                <a:solidFill>
                  <a:srgbClr val="7030A0"/>
                </a:solidFill>
                <a:latin typeface="Corbel (正文)"/>
              </a:rPr>
              <a:t>With: </a:t>
            </a:r>
            <a:r>
              <a:rPr lang="en-US" altLang="zh-CN" dirty="0" err="1">
                <a:solidFill>
                  <a:srgbClr val="7030A0"/>
                </a:solidFill>
                <a:latin typeface="Corbel (正文)"/>
              </a:rPr>
              <a:t>Junrong</a:t>
            </a:r>
            <a:r>
              <a:rPr lang="en-US" altLang="zh-CN" dirty="0">
                <a:solidFill>
                  <a:srgbClr val="7030A0"/>
                </a:solidFill>
                <a:latin typeface="Corbel (正文)"/>
              </a:rPr>
              <a:t> Wang, Ziwan Yu</a:t>
            </a:r>
            <a:endParaRPr lang="en-US" altLang="zh-CN" i="1" dirty="0">
              <a:solidFill>
                <a:srgbClr val="7030A0"/>
              </a:solidFill>
              <a:latin typeface="Corbel (正文)"/>
            </a:endParaRPr>
          </a:p>
        </p:txBody>
      </p:sp>
      <p:sp>
        <p:nvSpPr>
          <p:cNvPr id="5" name="文本框 4">
            <a:extLst>
              <a:ext uri="{FF2B5EF4-FFF2-40B4-BE49-F238E27FC236}">
                <a16:creationId xmlns:a16="http://schemas.microsoft.com/office/drawing/2014/main" id="{6049F78B-EB4A-44F9-B562-B3F23F6340BA}"/>
              </a:ext>
            </a:extLst>
          </p:cNvPr>
          <p:cNvSpPr txBox="1"/>
          <p:nvPr/>
        </p:nvSpPr>
        <p:spPr>
          <a:xfrm>
            <a:off x="6868119" y="5989082"/>
            <a:ext cx="1964351" cy="553998"/>
          </a:xfrm>
          <a:prstGeom prst="rect">
            <a:avLst/>
          </a:prstGeom>
          <a:noFill/>
        </p:spPr>
        <p:txBody>
          <a:bodyPr wrap="square" rtlCol="0">
            <a:spAutoFit/>
          </a:bodyPr>
          <a:lstStyle/>
          <a:p>
            <a:r>
              <a:rPr lang="en-US" altLang="zh-CN" sz="1500" b="1" dirty="0"/>
              <a:t>2023.09.23 QCS2023</a:t>
            </a:r>
            <a:endParaRPr lang="zh-CN" altLang="en-US" sz="1500" b="1" dirty="0"/>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
            <a:extLst>
              <a:ext uri="{FF2B5EF4-FFF2-40B4-BE49-F238E27FC236}">
                <a16:creationId xmlns:a16="http://schemas.microsoft.com/office/drawing/2014/main" id="{EB48D537-C312-4F52-98AB-74B6502429B3}"/>
              </a:ext>
            </a:extLst>
          </p:cNvPr>
          <p:cNvSpPr txBox="1"/>
          <p:nvPr/>
        </p:nvSpPr>
        <p:spPr>
          <a:xfrm>
            <a:off x="773579" y="4521264"/>
            <a:ext cx="8062066" cy="646331"/>
          </a:xfrm>
          <a:prstGeom prst="rect">
            <a:avLst/>
          </a:prstGeom>
          <a:noFill/>
        </p:spPr>
        <p:txBody>
          <a:bodyPr wrap="square">
            <a:spAutoFit/>
          </a:bodyPr>
          <a:lstStyle/>
          <a:p>
            <a:pPr algn="l"/>
            <a:r>
              <a:rPr lang="en-US" altLang="zh-CN" b="1" dirty="0">
                <a:latin typeface="Arial" panose="020B0604020202020204" pitchFamily="34" charset="0"/>
                <a:cs typeface="Arial" panose="020B0604020202020204" pitchFamily="34" charset="0"/>
              </a:rPr>
              <a:t>3.2 Based on thermal field theory, the one-loop finite temperature effective potential </a:t>
            </a:r>
            <a:r>
              <a:rPr lang="en-US" altLang="zh-CN" dirty="0">
                <a:latin typeface="Arial" panose="020B0604020202020204" pitchFamily="34" charset="0"/>
                <a:cs typeface="Arial" panose="020B0604020202020204" pitchFamily="34" charset="0"/>
              </a:rPr>
              <a:t>(</a:t>
            </a:r>
            <a:r>
              <a:rPr lang="en-US" altLang="zh-CN" dirty="0">
                <a:solidFill>
                  <a:srgbClr val="DD4ECD"/>
                </a:solidFill>
                <a:latin typeface="Arial" panose="020B0604020202020204" pitchFamily="34" charset="0"/>
                <a:cs typeface="Arial" panose="020B0604020202020204" pitchFamily="34" charset="0"/>
              </a:rPr>
              <a:t>without the vacuum fluctuations </a:t>
            </a:r>
            <a:r>
              <a:rPr lang="en-US" altLang="zh-CN" dirty="0">
                <a:latin typeface="Arial" panose="020B0604020202020204" pitchFamily="34" charset="0"/>
                <a:cs typeface="Arial" panose="020B0604020202020204" pitchFamily="34" charset="0"/>
              </a:rPr>
              <a:t>)</a:t>
            </a:r>
          </a:p>
        </p:txBody>
      </p:sp>
      <p:sp>
        <p:nvSpPr>
          <p:cNvPr id="24" name="文本框 23">
            <a:extLst>
              <a:ext uri="{FF2B5EF4-FFF2-40B4-BE49-F238E27FC236}">
                <a16:creationId xmlns:a16="http://schemas.microsoft.com/office/drawing/2014/main" id="{402A02D5-28DA-412A-849F-9B8AB99BB911}"/>
              </a:ext>
            </a:extLst>
          </p:cNvPr>
          <p:cNvSpPr txBox="1"/>
          <p:nvPr/>
        </p:nvSpPr>
        <p:spPr>
          <a:xfrm>
            <a:off x="727375" y="1145057"/>
            <a:ext cx="7422320" cy="2585323"/>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3.1 The Friedberg-Lee as a </a:t>
            </a:r>
            <a:r>
              <a:rPr lang="en-US" altLang="zh-CN" b="1" dirty="0">
                <a:solidFill>
                  <a:srgbClr val="FF0000"/>
                </a:solidFill>
                <a:latin typeface="Arial" panose="020B0604020202020204" pitchFamily="34" charset="0"/>
                <a:cs typeface="Arial" panose="020B0604020202020204" pitchFamily="34" charset="0"/>
              </a:rPr>
              <a:t>toy</a:t>
            </a:r>
            <a:r>
              <a:rPr lang="en-US" altLang="zh-CN" b="1" dirty="0">
                <a:latin typeface="Arial" panose="020B0604020202020204" pitchFamily="34" charset="0"/>
                <a:cs typeface="Arial" panose="020B0604020202020204" pitchFamily="34" charset="0"/>
              </a:rPr>
              <a:t> model</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  </a:t>
            </a: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With</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The potential has a </a:t>
            </a:r>
            <a:r>
              <a:rPr lang="en-US" altLang="zh-CN" dirty="0" err="1">
                <a:latin typeface="Arial" panose="020B0604020202020204" pitchFamily="34" charset="0"/>
                <a:cs typeface="Arial" panose="020B0604020202020204" pitchFamily="34" charset="0"/>
              </a:rPr>
              <a:t>a</a:t>
            </a:r>
            <a:r>
              <a:rPr lang="en-US" altLang="zh-CN" dirty="0">
                <a:latin typeface="Arial" panose="020B0604020202020204" pitchFamily="34" charset="0"/>
                <a:cs typeface="Arial" panose="020B0604020202020204" pitchFamily="34" charset="0"/>
              </a:rPr>
              <a:t> local minimum at           , and the global minimum at             , with</a:t>
            </a:r>
          </a:p>
        </p:txBody>
      </p:sp>
      <p:grpSp>
        <p:nvGrpSpPr>
          <p:cNvPr id="2" name="组合 1"/>
          <p:cNvGrpSpPr/>
          <p:nvPr/>
        </p:nvGrpSpPr>
        <p:grpSpPr>
          <a:xfrm>
            <a:off x="154186" y="280211"/>
            <a:ext cx="1003202" cy="1001864"/>
            <a:chOff x="3591971" y="474440"/>
            <a:chExt cx="4396997" cy="4391132"/>
          </a:xfrm>
        </p:grpSpPr>
        <p:grpSp>
          <p:nvGrpSpPr>
            <p:cNvPr id="3" name="组合 2"/>
            <p:cNvGrpSpPr/>
            <p:nvPr/>
          </p:nvGrpSpPr>
          <p:grpSpPr>
            <a:xfrm>
              <a:off x="3591971" y="474440"/>
              <a:ext cx="4396997" cy="4391132"/>
              <a:chOff x="3196266" y="101600"/>
              <a:chExt cx="4888134" cy="4881614"/>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6266" y="101600"/>
                <a:ext cx="4888134" cy="4881614"/>
              </a:xfrm>
              <a:prstGeom prst="rect">
                <a:avLst/>
              </a:prstGeom>
            </p:spPr>
          </p:pic>
          <p:sp>
            <p:nvSpPr>
              <p:cNvPr id="6"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4997003" y="1925920"/>
                <a:ext cx="1984290" cy="1989464"/>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4" name="矩形 3"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03</a:t>
              </a:r>
            </a:p>
          </p:txBody>
        </p:sp>
      </p:grpSp>
      <p:sp>
        <p:nvSpPr>
          <p:cNvPr id="7" name="文本框 6"/>
          <p:cNvSpPr txBox="1"/>
          <p:nvPr/>
        </p:nvSpPr>
        <p:spPr>
          <a:xfrm>
            <a:off x="1157388" y="679036"/>
            <a:ext cx="5727506" cy="400110"/>
          </a:xfrm>
          <a:prstGeom prst="rect">
            <a:avLst/>
          </a:prstGeom>
          <a:noFill/>
        </p:spPr>
        <p:txBody>
          <a:bodyPr wrap="square" rtlCol="0">
            <a:spAutoFit/>
            <a:scene3d>
              <a:camera prst="orthographicFront"/>
              <a:lightRig rig="threePt" dir="t"/>
            </a:scene3d>
            <a:sp3d contourW="12700"/>
          </a:bodyPr>
          <a:lstStyle/>
          <a:p>
            <a:r>
              <a:rPr lang="en-US" altLang="zh-CN" sz="2000" b="1" dirty="0">
                <a:latin typeface="Verdana" panose="020B0604030504040204" pitchFamily="34" charset="0"/>
                <a:ea typeface="Verdana" panose="020B0604030504040204" pitchFamily="34" charset="0"/>
                <a:cs typeface="Times New Roman" panose="02020603050405020304" pitchFamily="18" charset="0"/>
              </a:rPr>
              <a:t>Homogeneous thermal nucleation</a:t>
            </a:r>
          </a:p>
        </p:txBody>
      </p:sp>
      <p:sp>
        <p:nvSpPr>
          <p:cNvPr id="56" name="文本框 55"/>
          <p:cNvSpPr txBox="1"/>
          <p:nvPr/>
        </p:nvSpPr>
        <p:spPr>
          <a:xfrm>
            <a:off x="4784848" y="4371223"/>
            <a:ext cx="877163" cy="300082"/>
          </a:xfrm>
          <a:prstGeom prst="rect">
            <a:avLst/>
          </a:prstGeom>
          <a:noFill/>
        </p:spPr>
        <p:txBody>
          <a:bodyPr wrap="none" rtlCol="0" anchor="t">
            <a:spAutoFit/>
          </a:bodyPr>
          <a:lstStyle/>
          <a:p>
            <a:pPr algn="l"/>
            <a:r>
              <a:rPr lang="zh-CN" altLang="en-US" sz="1350" dirty="0">
                <a:solidFill>
                  <a:schemeClr val="bg1"/>
                </a:solidFill>
                <a:latin typeface="思源黑体 CN Medium" panose="020B0600000000000000" pitchFamily="34" charset="-122"/>
                <a:ea typeface="思源黑体 CN Medium" panose="020B0600000000000000" pitchFamily="34" charset="-122"/>
                <a:sym typeface="+mn-ea"/>
              </a:rPr>
              <a:t>添加标题</a:t>
            </a:r>
          </a:p>
        </p:txBody>
      </p:sp>
      <p:pic>
        <p:nvPicPr>
          <p:cNvPr id="8" name="图片 7">
            <a:extLst>
              <a:ext uri="{FF2B5EF4-FFF2-40B4-BE49-F238E27FC236}">
                <a16:creationId xmlns:a16="http://schemas.microsoft.com/office/drawing/2014/main" id="{98E36A06-20F7-4BA1-92BC-B5CA05394146}"/>
              </a:ext>
            </a:extLst>
          </p:cNvPr>
          <p:cNvPicPr>
            <a:picLocks noChangeAspect="1"/>
          </p:cNvPicPr>
          <p:nvPr/>
        </p:nvPicPr>
        <p:blipFill>
          <a:blip r:embed="rId4"/>
          <a:stretch>
            <a:fillRect/>
          </a:stretch>
        </p:blipFill>
        <p:spPr>
          <a:xfrm>
            <a:off x="1823657" y="1566975"/>
            <a:ext cx="4054943" cy="678787"/>
          </a:xfrm>
          <a:prstGeom prst="rect">
            <a:avLst/>
          </a:prstGeom>
        </p:spPr>
      </p:pic>
      <p:pic>
        <p:nvPicPr>
          <p:cNvPr id="10" name="图片 9">
            <a:extLst>
              <a:ext uri="{FF2B5EF4-FFF2-40B4-BE49-F238E27FC236}">
                <a16:creationId xmlns:a16="http://schemas.microsoft.com/office/drawing/2014/main" id="{C8F96805-2FBE-4A32-BE8D-A790535E088C}"/>
              </a:ext>
            </a:extLst>
          </p:cNvPr>
          <p:cNvPicPr>
            <a:picLocks noChangeAspect="1"/>
          </p:cNvPicPr>
          <p:nvPr/>
        </p:nvPicPr>
        <p:blipFill>
          <a:blip r:embed="rId5"/>
          <a:stretch>
            <a:fillRect/>
          </a:stretch>
        </p:blipFill>
        <p:spPr>
          <a:xfrm>
            <a:off x="1572886" y="2269427"/>
            <a:ext cx="3447138" cy="779682"/>
          </a:xfrm>
          <a:prstGeom prst="rect">
            <a:avLst/>
          </a:prstGeom>
        </p:spPr>
      </p:pic>
      <p:graphicFrame>
        <p:nvGraphicFramePr>
          <p:cNvPr id="12" name="对象 11">
            <a:extLst>
              <a:ext uri="{FF2B5EF4-FFF2-40B4-BE49-F238E27FC236}">
                <a16:creationId xmlns:a16="http://schemas.microsoft.com/office/drawing/2014/main" id="{AE5AAF6C-D2FB-46B7-A6EA-044E5A5BA05B}"/>
              </a:ext>
            </a:extLst>
          </p:cNvPr>
          <p:cNvGraphicFramePr>
            <a:graphicFrameLocks noChangeAspect="1"/>
          </p:cNvGraphicFramePr>
          <p:nvPr>
            <p:extLst>
              <p:ext uri="{D42A27DB-BD31-4B8C-83A1-F6EECF244321}">
                <p14:modId xmlns:p14="http://schemas.microsoft.com/office/powerpoint/2010/main" val="2556249883"/>
              </p:ext>
            </p:extLst>
          </p:nvPr>
        </p:nvGraphicFramePr>
        <p:xfrm>
          <a:off x="4784848" y="3109429"/>
          <a:ext cx="636985" cy="296466"/>
        </p:xfrm>
        <a:graphic>
          <a:graphicData uri="http://schemas.openxmlformats.org/presentationml/2006/ole">
            <mc:AlternateContent xmlns:mc="http://schemas.openxmlformats.org/markup-compatibility/2006">
              <mc:Choice xmlns:v="urn:schemas-microsoft-com:vml" Requires="v">
                <p:oleObj spid="_x0000_s21572" name="Equation" r:id="rId6" imgW="380880" imgH="177480" progId="Equation.DSMT4">
                  <p:embed/>
                </p:oleObj>
              </mc:Choice>
              <mc:Fallback>
                <p:oleObj name="Equation" r:id="rId6" imgW="380880" imgH="177480" progId="Equation.DSMT4">
                  <p:embed/>
                  <p:pic>
                    <p:nvPicPr>
                      <p:cNvPr id="12" name="对象 11">
                        <a:extLst>
                          <a:ext uri="{FF2B5EF4-FFF2-40B4-BE49-F238E27FC236}">
                            <a16:creationId xmlns:a16="http://schemas.microsoft.com/office/drawing/2014/main" id="{AE5AAF6C-D2FB-46B7-A6EA-044E5A5BA05B}"/>
                          </a:ext>
                        </a:extLst>
                      </p:cNvPr>
                      <p:cNvPicPr/>
                      <p:nvPr/>
                    </p:nvPicPr>
                    <p:blipFill>
                      <a:blip r:embed="rId7"/>
                      <a:stretch>
                        <a:fillRect/>
                      </a:stretch>
                    </p:blipFill>
                    <p:spPr>
                      <a:xfrm>
                        <a:off x="4784848" y="3109429"/>
                        <a:ext cx="636985" cy="296466"/>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E3315480-15ED-4840-922E-16F8C3192E22}"/>
              </a:ext>
            </a:extLst>
          </p:cNvPr>
          <p:cNvGraphicFramePr>
            <a:graphicFrameLocks noChangeAspect="1"/>
          </p:cNvGraphicFramePr>
          <p:nvPr>
            <p:extLst>
              <p:ext uri="{D42A27DB-BD31-4B8C-83A1-F6EECF244321}">
                <p14:modId xmlns:p14="http://schemas.microsoft.com/office/powerpoint/2010/main" val="453822738"/>
              </p:ext>
            </p:extLst>
          </p:nvPr>
        </p:nvGraphicFramePr>
        <p:xfrm>
          <a:off x="1049812" y="3326713"/>
          <a:ext cx="830996" cy="415499"/>
        </p:xfrm>
        <a:graphic>
          <a:graphicData uri="http://schemas.openxmlformats.org/presentationml/2006/ole">
            <mc:AlternateContent xmlns:mc="http://schemas.openxmlformats.org/markup-compatibility/2006">
              <mc:Choice xmlns:v="urn:schemas-microsoft-com:vml" Requires="v">
                <p:oleObj spid="_x0000_s21573" name="Equation" r:id="rId8" imgW="457200" imgH="228600" progId="Equation.DSMT4">
                  <p:embed/>
                </p:oleObj>
              </mc:Choice>
              <mc:Fallback>
                <p:oleObj name="Equation" r:id="rId8" imgW="457200" imgH="228600" progId="Equation.DSMT4">
                  <p:embed/>
                  <p:pic>
                    <p:nvPicPr>
                      <p:cNvPr id="14" name="对象 13">
                        <a:extLst>
                          <a:ext uri="{FF2B5EF4-FFF2-40B4-BE49-F238E27FC236}">
                            <a16:creationId xmlns:a16="http://schemas.microsoft.com/office/drawing/2014/main" id="{E3315480-15ED-4840-922E-16F8C3192E22}"/>
                          </a:ext>
                        </a:extLst>
                      </p:cNvPr>
                      <p:cNvPicPr/>
                      <p:nvPr/>
                    </p:nvPicPr>
                    <p:blipFill>
                      <a:blip r:embed="rId9"/>
                      <a:stretch>
                        <a:fillRect/>
                      </a:stretch>
                    </p:blipFill>
                    <p:spPr>
                      <a:xfrm>
                        <a:off x="1049812" y="3326713"/>
                        <a:ext cx="830996" cy="415499"/>
                      </a:xfrm>
                      <a:prstGeom prst="rect">
                        <a:avLst/>
                      </a:prstGeom>
                    </p:spPr>
                  </p:pic>
                </p:oleObj>
              </mc:Fallback>
            </mc:AlternateContent>
          </a:graphicData>
        </a:graphic>
      </p:graphicFrame>
      <p:pic>
        <p:nvPicPr>
          <p:cNvPr id="15" name="图片 14">
            <a:extLst>
              <a:ext uri="{FF2B5EF4-FFF2-40B4-BE49-F238E27FC236}">
                <a16:creationId xmlns:a16="http://schemas.microsoft.com/office/drawing/2014/main" id="{7771C5B8-15BD-4731-A46A-1112567574F4}"/>
              </a:ext>
            </a:extLst>
          </p:cNvPr>
          <p:cNvPicPr>
            <a:picLocks noChangeAspect="1"/>
          </p:cNvPicPr>
          <p:nvPr/>
        </p:nvPicPr>
        <p:blipFill>
          <a:blip r:embed="rId10"/>
          <a:stretch>
            <a:fillRect/>
          </a:stretch>
        </p:blipFill>
        <p:spPr>
          <a:xfrm>
            <a:off x="2499908" y="3524067"/>
            <a:ext cx="2921925" cy="947729"/>
          </a:xfrm>
          <a:prstGeom prst="rect">
            <a:avLst/>
          </a:prstGeom>
        </p:spPr>
      </p:pic>
      <p:pic>
        <p:nvPicPr>
          <p:cNvPr id="16" name="图片 15">
            <a:extLst>
              <a:ext uri="{FF2B5EF4-FFF2-40B4-BE49-F238E27FC236}">
                <a16:creationId xmlns:a16="http://schemas.microsoft.com/office/drawing/2014/main" id="{34FF4DE7-5781-45A4-95B2-C1EA960C7F67}"/>
              </a:ext>
            </a:extLst>
          </p:cNvPr>
          <p:cNvPicPr>
            <a:picLocks noChangeAspect="1"/>
          </p:cNvPicPr>
          <p:nvPr/>
        </p:nvPicPr>
        <p:blipFill>
          <a:blip r:embed="rId11"/>
          <a:stretch>
            <a:fillRect/>
          </a:stretch>
        </p:blipFill>
        <p:spPr>
          <a:xfrm>
            <a:off x="5223428" y="1256141"/>
            <a:ext cx="3516173" cy="580694"/>
          </a:xfrm>
          <a:prstGeom prst="rect">
            <a:avLst/>
          </a:prstGeom>
        </p:spPr>
      </p:pic>
      <p:sp>
        <p:nvSpPr>
          <p:cNvPr id="9" name="Slide Number Placeholder 8">
            <a:extLst>
              <a:ext uri="{FF2B5EF4-FFF2-40B4-BE49-F238E27FC236}">
                <a16:creationId xmlns:a16="http://schemas.microsoft.com/office/drawing/2014/main" id="{938C2E51-040E-4BB0-BEB7-F95F0E162DDA}"/>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18" name="图片 3">
            <a:extLst>
              <a:ext uri="{FF2B5EF4-FFF2-40B4-BE49-F238E27FC236}">
                <a16:creationId xmlns:a16="http://schemas.microsoft.com/office/drawing/2014/main" id="{47B40B8B-53CF-482F-9AB5-B7FDF82E487F}"/>
              </a:ext>
            </a:extLst>
          </p:cNvPr>
          <p:cNvPicPr>
            <a:picLocks noChangeAspect="1"/>
          </p:cNvPicPr>
          <p:nvPr/>
        </p:nvPicPr>
        <p:blipFill>
          <a:blip r:embed="rId12"/>
          <a:stretch>
            <a:fillRect/>
          </a:stretch>
        </p:blipFill>
        <p:spPr>
          <a:xfrm>
            <a:off x="1741566" y="5230765"/>
            <a:ext cx="5143328" cy="5714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D45EC3-67A0-4A8D-BB3E-5B7EF9776E6E}"/>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7" name="Picture 6">
            <a:extLst>
              <a:ext uri="{FF2B5EF4-FFF2-40B4-BE49-F238E27FC236}">
                <a16:creationId xmlns:a16="http://schemas.microsoft.com/office/drawing/2014/main" id="{DB617316-3A22-48AD-B0F9-4C841BE53276}"/>
              </a:ext>
            </a:extLst>
          </p:cNvPr>
          <p:cNvPicPr>
            <a:picLocks noChangeAspect="1"/>
          </p:cNvPicPr>
          <p:nvPr/>
        </p:nvPicPr>
        <p:blipFill>
          <a:blip r:embed="rId2"/>
          <a:stretch>
            <a:fillRect/>
          </a:stretch>
        </p:blipFill>
        <p:spPr>
          <a:xfrm>
            <a:off x="332484" y="2379446"/>
            <a:ext cx="8408104" cy="3260981"/>
          </a:xfrm>
          <a:prstGeom prst="rect">
            <a:avLst/>
          </a:prstGeom>
        </p:spPr>
      </p:pic>
      <p:pic>
        <p:nvPicPr>
          <p:cNvPr id="8" name="图片 4">
            <a:extLst>
              <a:ext uri="{FF2B5EF4-FFF2-40B4-BE49-F238E27FC236}">
                <a16:creationId xmlns:a16="http://schemas.microsoft.com/office/drawing/2014/main" id="{DB5B3BEE-CE15-4F1D-AECE-8522B6D6C32E}"/>
              </a:ext>
            </a:extLst>
          </p:cNvPr>
          <p:cNvPicPr>
            <a:picLocks noChangeAspect="1"/>
          </p:cNvPicPr>
          <p:nvPr/>
        </p:nvPicPr>
        <p:blipFill>
          <a:blip r:embed="rId3"/>
          <a:stretch>
            <a:fillRect/>
          </a:stretch>
        </p:blipFill>
        <p:spPr>
          <a:xfrm>
            <a:off x="1586924" y="468251"/>
            <a:ext cx="3941523" cy="669124"/>
          </a:xfrm>
          <a:prstGeom prst="rect">
            <a:avLst/>
          </a:prstGeom>
        </p:spPr>
      </p:pic>
      <p:pic>
        <p:nvPicPr>
          <p:cNvPr id="9" name="图片 5">
            <a:extLst>
              <a:ext uri="{FF2B5EF4-FFF2-40B4-BE49-F238E27FC236}">
                <a16:creationId xmlns:a16="http://schemas.microsoft.com/office/drawing/2014/main" id="{DAFA2A1E-7E89-4A7B-AD0D-BE0BF8E618B0}"/>
              </a:ext>
            </a:extLst>
          </p:cNvPr>
          <p:cNvPicPr>
            <a:picLocks noChangeAspect="1"/>
          </p:cNvPicPr>
          <p:nvPr/>
        </p:nvPicPr>
        <p:blipFill>
          <a:blip r:embed="rId4"/>
          <a:stretch>
            <a:fillRect/>
          </a:stretch>
        </p:blipFill>
        <p:spPr>
          <a:xfrm>
            <a:off x="1631204" y="1127066"/>
            <a:ext cx="4588061" cy="1099356"/>
          </a:xfrm>
          <a:prstGeom prst="rect">
            <a:avLst/>
          </a:prstGeom>
        </p:spPr>
      </p:pic>
      <p:sp>
        <p:nvSpPr>
          <p:cNvPr id="10" name="TextBox 9">
            <a:extLst>
              <a:ext uri="{FF2B5EF4-FFF2-40B4-BE49-F238E27FC236}">
                <a16:creationId xmlns:a16="http://schemas.microsoft.com/office/drawing/2014/main" id="{E6CE3A49-D614-4F11-A635-8E37A844304D}"/>
              </a:ext>
            </a:extLst>
          </p:cNvPr>
          <p:cNvSpPr txBox="1"/>
          <p:nvPr/>
        </p:nvSpPr>
        <p:spPr>
          <a:xfrm>
            <a:off x="921295" y="618147"/>
            <a:ext cx="665629"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with</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98597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4ADFF4C-BE4E-403D-9AFE-C75DF4C893E7}"/>
              </a:ext>
            </a:extLst>
          </p:cNvPr>
          <p:cNvSpPr txBox="1"/>
          <p:nvPr/>
        </p:nvSpPr>
        <p:spPr>
          <a:xfrm>
            <a:off x="5084652" y="998054"/>
            <a:ext cx="3978483" cy="461665"/>
          </a:xfrm>
          <a:prstGeom prst="rect">
            <a:avLst/>
          </a:prstGeom>
          <a:noFill/>
        </p:spPr>
        <p:txBody>
          <a:bodyPr wrap="square">
            <a:spAutoFit/>
          </a:bodyPr>
          <a:lstStyle/>
          <a:p>
            <a:r>
              <a:rPr lang="en-US" altLang="zh-CN" sz="1200" dirty="0">
                <a:solidFill>
                  <a:srgbClr val="2F66C3"/>
                </a:solidFill>
                <a:latin typeface="Times New Roman" panose="02020603050405020304" pitchFamily="18" charset="0"/>
                <a:cs typeface="Times New Roman" panose="02020603050405020304" pitchFamily="18" charset="0"/>
              </a:rPr>
              <a:t>Shuying Zhou, Song Shu and </a:t>
            </a:r>
            <a:r>
              <a:rPr lang="en-US" altLang="zh-CN" sz="1200" b="1" dirty="0">
                <a:solidFill>
                  <a:srgbClr val="2F66C3"/>
                </a:solidFill>
                <a:latin typeface="Times New Roman" panose="02020603050405020304" pitchFamily="18" charset="0"/>
                <a:cs typeface="Times New Roman" panose="02020603050405020304" pitchFamily="18" charset="0"/>
              </a:rPr>
              <a:t>HM</a:t>
            </a:r>
            <a:r>
              <a:rPr lang="en-US" altLang="zh-CN" sz="1200" dirty="0">
                <a:solidFill>
                  <a:srgbClr val="2F66C3"/>
                </a:solidFill>
                <a:latin typeface="Times New Roman" panose="02020603050405020304" pitchFamily="18" charset="0"/>
                <a:cs typeface="Times New Roman" panose="02020603050405020304" pitchFamily="18" charset="0"/>
              </a:rPr>
              <a:t>, Chinese Physics C 45 (2021) 043104</a:t>
            </a:r>
            <a:endParaRPr lang="zh-CN" altLang="en-US" sz="1200" dirty="0">
              <a:solidFill>
                <a:srgbClr val="2F66C3"/>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FD180952-B151-4607-9398-090819275AE8}"/>
              </a:ext>
            </a:extLst>
          </p:cNvPr>
          <p:cNvPicPr>
            <a:picLocks noChangeAspect="1"/>
          </p:cNvPicPr>
          <p:nvPr/>
        </p:nvPicPr>
        <p:blipFill>
          <a:blip r:embed="rId3"/>
          <a:stretch>
            <a:fillRect/>
          </a:stretch>
        </p:blipFill>
        <p:spPr>
          <a:xfrm>
            <a:off x="124755" y="1290554"/>
            <a:ext cx="4139868" cy="2934061"/>
          </a:xfrm>
          <a:prstGeom prst="rect">
            <a:avLst/>
          </a:prstGeom>
        </p:spPr>
      </p:pic>
      <p:sp>
        <p:nvSpPr>
          <p:cNvPr id="8" name="文本框 7">
            <a:extLst>
              <a:ext uri="{FF2B5EF4-FFF2-40B4-BE49-F238E27FC236}">
                <a16:creationId xmlns:a16="http://schemas.microsoft.com/office/drawing/2014/main" id="{D5DE9139-831E-4BB8-9E79-C85E4122D415}"/>
              </a:ext>
            </a:extLst>
          </p:cNvPr>
          <p:cNvSpPr txBox="1"/>
          <p:nvPr/>
        </p:nvSpPr>
        <p:spPr>
          <a:xfrm>
            <a:off x="5084652" y="777590"/>
            <a:ext cx="4088585" cy="276999"/>
          </a:xfrm>
          <a:prstGeom prst="rect">
            <a:avLst/>
          </a:prstGeom>
          <a:noFill/>
        </p:spPr>
        <p:txBody>
          <a:bodyPr wrap="square">
            <a:spAutoFit/>
          </a:bodyPr>
          <a:lstStyle/>
          <a:p>
            <a:r>
              <a:rPr lang="en-US" altLang="zh-CN" sz="1200" b="1" dirty="0">
                <a:solidFill>
                  <a:srgbClr val="2F66C3"/>
                </a:solidFill>
                <a:latin typeface="Times New Roman" panose="02020603050405020304" pitchFamily="18" charset="0"/>
                <a:cs typeface="Times New Roman" panose="02020603050405020304" pitchFamily="18" charset="0"/>
              </a:rPr>
              <a:t>HM</a:t>
            </a:r>
            <a:r>
              <a:rPr lang="en-US" altLang="zh-CN" sz="1200" dirty="0">
                <a:solidFill>
                  <a:srgbClr val="2F66C3"/>
                </a:solidFill>
                <a:latin typeface="Times New Roman" panose="02020603050405020304" pitchFamily="18" charset="0"/>
                <a:cs typeface="Times New Roman" panose="02020603050405020304" pitchFamily="18" charset="0"/>
              </a:rPr>
              <a:t>, </a:t>
            </a:r>
            <a:r>
              <a:rPr lang="en-US" altLang="zh-CN" sz="1200" dirty="0" err="1">
                <a:solidFill>
                  <a:srgbClr val="2F66C3"/>
                </a:solidFill>
                <a:latin typeface="Times New Roman" panose="02020603050405020304" pitchFamily="18" charset="0"/>
                <a:cs typeface="Times New Roman" panose="02020603050405020304" pitchFamily="18" charset="0"/>
              </a:rPr>
              <a:t>Minjie</a:t>
            </a:r>
            <a:r>
              <a:rPr lang="en-US" altLang="zh-CN" sz="1200" dirty="0">
                <a:solidFill>
                  <a:srgbClr val="2F66C3"/>
                </a:solidFill>
                <a:latin typeface="Times New Roman" panose="02020603050405020304" pitchFamily="18" charset="0"/>
                <a:cs typeface="Times New Roman" panose="02020603050405020304" pitchFamily="18" charset="0"/>
              </a:rPr>
              <a:t> Yao and Wei-Qin Zhao, PhysRevC.77.065205</a:t>
            </a:r>
            <a:endParaRPr lang="zh-CN" altLang="en-US" sz="1200" dirty="0">
              <a:solidFill>
                <a:srgbClr val="2F66C3"/>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C380795D-0701-46EE-839C-3A34CC1CB46F}"/>
              </a:ext>
            </a:extLst>
          </p:cNvPr>
          <p:cNvSpPr/>
          <p:nvPr/>
        </p:nvSpPr>
        <p:spPr>
          <a:xfrm>
            <a:off x="4329990" y="1841882"/>
            <a:ext cx="2994775" cy="13034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350"/>
          </a:p>
        </p:txBody>
      </p:sp>
      <p:sp>
        <p:nvSpPr>
          <p:cNvPr id="11" name="矩形 10">
            <a:extLst>
              <a:ext uri="{FF2B5EF4-FFF2-40B4-BE49-F238E27FC236}">
                <a16:creationId xmlns:a16="http://schemas.microsoft.com/office/drawing/2014/main" id="{42FCD382-DC09-4AC4-A03B-A8437196E7B8}"/>
              </a:ext>
            </a:extLst>
          </p:cNvPr>
          <p:cNvSpPr/>
          <p:nvPr/>
        </p:nvSpPr>
        <p:spPr>
          <a:xfrm>
            <a:off x="4329990" y="3248514"/>
            <a:ext cx="2994775" cy="13034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350"/>
          </a:p>
        </p:txBody>
      </p:sp>
      <p:sp>
        <p:nvSpPr>
          <p:cNvPr id="12" name="矩形 11">
            <a:extLst>
              <a:ext uri="{FF2B5EF4-FFF2-40B4-BE49-F238E27FC236}">
                <a16:creationId xmlns:a16="http://schemas.microsoft.com/office/drawing/2014/main" id="{3B0F660C-BB14-4C66-AA67-096F53BE9DDA}"/>
              </a:ext>
            </a:extLst>
          </p:cNvPr>
          <p:cNvSpPr/>
          <p:nvPr/>
        </p:nvSpPr>
        <p:spPr>
          <a:xfrm>
            <a:off x="4329990" y="4655145"/>
            <a:ext cx="2994775" cy="13034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dirty="0"/>
          </a:p>
        </p:txBody>
      </p:sp>
      <p:sp>
        <p:nvSpPr>
          <p:cNvPr id="13" name="椭圆 12">
            <a:extLst>
              <a:ext uri="{FF2B5EF4-FFF2-40B4-BE49-F238E27FC236}">
                <a16:creationId xmlns:a16="http://schemas.microsoft.com/office/drawing/2014/main" id="{A813B195-9A99-414F-BCCC-BE3043CEB715}"/>
              </a:ext>
            </a:extLst>
          </p:cNvPr>
          <p:cNvSpPr/>
          <p:nvPr/>
        </p:nvSpPr>
        <p:spPr>
          <a:xfrm>
            <a:off x="4347027" y="3779294"/>
            <a:ext cx="253625" cy="244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4" name="椭圆 13">
            <a:extLst>
              <a:ext uri="{FF2B5EF4-FFF2-40B4-BE49-F238E27FC236}">
                <a16:creationId xmlns:a16="http://schemas.microsoft.com/office/drawing/2014/main" id="{C4ED0195-C544-4FF0-A590-36DE22FE1AB5}"/>
              </a:ext>
            </a:extLst>
          </p:cNvPr>
          <p:cNvSpPr/>
          <p:nvPr/>
        </p:nvSpPr>
        <p:spPr>
          <a:xfrm>
            <a:off x="4859068" y="3724478"/>
            <a:ext cx="380254" cy="32667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5" name="椭圆 14">
            <a:extLst>
              <a:ext uri="{FF2B5EF4-FFF2-40B4-BE49-F238E27FC236}">
                <a16:creationId xmlns:a16="http://schemas.microsoft.com/office/drawing/2014/main" id="{FFF2B44D-5006-43C0-A1BB-B1ADB0707F3A}"/>
              </a:ext>
            </a:extLst>
          </p:cNvPr>
          <p:cNvSpPr/>
          <p:nvPr/>
        </p:nvSpPr>
        <p:spPr>
          <a:xfrm>
            <a:off x="5624552" y="3594339"/>
            <a:ext cx="712629" cy="61177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6" name="椭圆 15">
            <a:extLst>
              <a:ext uri="{FF2B5EF4-FFF2-40B4-BE49-F238E27FC236}">
                <a16:creationId xmlns:a16="http://schemas.microsoft.com/office/drawing/2014/main" id="{A979932C-8CAC-4C46-B767-A51D9CD9E203}"/>
              </a:ext>
            </a:extLst>
          </p:cNvPr>
          <p:cNvSpPr/>
          <p:nvPr/>
        </p:nvSpPr>
        <p:spPr>
          <a:xfrm>
            <a:off x="6727390" y="3248512"/>
            <a:ext cx="1380567" cy="127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7" name="椭圆 16">
            <a:extLst>
              <a:ext uri="{FF2B5EF4-FFF2-40B4-BE49-F238E27FC236}">
                <a16:creationId xmlns:a16="http://schemas.microsoft.com/office/drawing/2014/main" id="{85412617-4DA6-4E59-9168-4054FC387679}"/>
              </a:ext>
            </a:extLst>
          </p:cNvPr>
          <p:cNvSpPr/>
          <p:nvPr/>
        </p:nvSpPr>
        <p:spPr>
          <a:xfrm>
            <a:off x="5497742" y="2518081"/>
            <a:ext cx="384979" cy="3345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8" name="椭圆 17">
            <a:extLst>
              <a:ext uri="{FF2B5EF4-FFF2-40B4-BE49-F238E27FC236}">
                <a16:creationId xmlns:a16="http://schemas.microsoft.com/office/drawing/2014/main" id="{8B8EA6D3-4E30-412F-9B55-01B627714E45}"/>
              </a:ext>
            </a:extLst>
          </p:cNvPr>
          <p:cNvSpPr/>
          <p:nvPr/>
        </p:nvSpPr>
        <p:spPr>
          <a:xfrm>
            <a:off x="6083559" y="2063645"/>
            <a:ext cx="253625" cy="244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9" name="椭圆 18">
            <a:extLst>
              <a:ext uri="{FF2B5EF4-FFF2-40B4-BE49-F238E27FC236}">
                <a16:creationId xmlns:a16="http://schemas.microsoft.com/office/drawing/2014/main" id="{074447D3-52D0-4B3A-B129-C063E81AC510}"/>
              </a:ext>
            </a:extLst>
          </p:cNvPr>
          <p:cNvSpPr/>
          <p:nvPr/>
        </p:nvSpPr>
        <p:spPr>
          <a:xfrm>
            <a:off x="4691281" y="2018136"/>
            <a:ext cx="167789" cy="17281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20" name="椭圆 19">
            <a:extLst>
              <a:ext uri="{FF2B5EF4-FFF2-40B4-BE49-F238E27FC236}">
                <a16:creationId xmlns:a16="http://schemas.microsoft.com/office/drawing/2014/main" id="{1AFE9D1D-6B1F-48F5-B315-0B417247863D}"/>
              </a:ext>
            </a:extLst>
          </p:cNvPr>
          <p:cNvSpPr/>
          <p:nvPr/>
        </p:nvSpPr>
        <p:spPr>
          <a:xfrm>
            <a:off x="4691282" y="2716944"/>
            <a:ext cx="123109" cy="1356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21" name="椭圆 20">
            <a:extLst>
              <a:ext uri="{FF2B5EF4-FFF2-40B4-BE49-F238E27FC236}">
                <a16:creationId xmlns:a16="http://schemas.microsoft.com/office/drawing/2014/main" id="{242AB0D6-E9BF-40B0-89A3-C4EF41D285C8}"/>
              </a:ext>
            </a:extLst>
          </p:cNvPr>
          <p:cNvSpPr/>
          <p:nvPr/>
        </p:nvSpPr>
        <p:spPr>
          <a:xfrm>
            <a:off x="6532866" y="2608334"/>
            <a:ext cx="253625" cy="244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22" name="椭圆 21">
            <a:extLst>
              <a:ext uri="{FF2B5EF4-FFF2-40B4-BE49-F238E27FC236}">
                <a16:creationId xmlns:a16="http://schemas.microsoft.com/office/drawing/2014/main" id="{C4B45329-0E4B-4C23-A39D-47C194FA6BB6}"/>
              </a:ext>
            </a:extLst>
          </p:cNvPr>
          <p:cNvSpPr/>
          <p:nvPr/>
        </p:nvSpPr>
        <p:spPr>
          <a:xfrm>
            <a:off x="6146118" y="2784782"/>
            <a:ext cx="123109" cy="1356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23" name="椭圆 22">
            <a:extLst>
              <a:ext uri="{FF2B5EF4-FFF2-40B4-BE49-F238E27FC236}">
                <a16:creationId xmlns:a16="http://schemas.microsoft.com/office/drawing/2014/main" id="{53FB6E78-5C75-46E9-B70D-0E7D7ED7F0E8}"/>
              </a:ext>
            </a:extLst>
          </p:cNvPr>
          <p:cNvSpPr/>
          <p:nvPr/>
        </p:nvSpPr>
        <p:spPr>
          <a:xfrm>
            <a:off x="6727392" y="2182916"/>
            <a:ext cx="123109" cy="1356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24" name="椭圆 23">
            <a:extLst>
              <a:ext uri="{FF2B5EF4-FFF2-40B4-BE49-F238E27FC236}">
                <a16:creationId xmlns:a16="http://schemas.microsoft.com/office/drawing/2014/main" id="{B1C25429-C943-4CE3-BA44-1D51936A2DC7}"/>
              </a:ext>
            </a:extLst>
          </p:cNvPr>
          <p:cNvSpPr/>
          <p:nvPr/>
        </p:nvSpPr>
        <p:spPr>
          <a:xfrm>
            <a:off x="5145221" y="2205710"/>
            <a:ext cx="123109" cy="1356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25" name="椭圆 24">
            <a:extLst>
              <a:ext uri="{FF2B5EF4-FFF2-40B4-BE49-F238E27FC236}">
                <a16:creationId xmlns:a16="http://schemas.microsoft.com/office/drawing/2014/main" id="{83BD8754-2F98-436E-951C-A69118AD8595}"/>
              </a:ext>
            </a:extLst>
          </p:cNvPr>
          <p:cNvSpPr/>
          <p:nvPr/>
        </p:nvSpPr>
        <p:spPr>
          <a:xfrm>
            <a:off x="5052714" y="2695205"/>
            <a:ext cx="253625" cy="244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26" name="箭头: 右 25">
            <a:extLst>
              <a:ext uri="{FF2B5EF4-FFF2-40B4-BE49-F238E27FC236}">
                <a16:creationId xmlns:a16="http://schemas.microsoft.com/office/drawing/2014/main" id="{3AE3688F-8DDE-48EA-8DFA-FF6FD311F34C}"/>
              </a:ext>
            </a:extLst>
          </p:cNvPr>
          <p:cNvSpPr/>
          <p:nvPr/>
        </p:nvSpPr>
        <p:spPr>
          <a:xfrm>
            <a:off x="4691282" y="3862369"/>
            <a:ext cx="123109" cy="72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箭头: 右 26">
            <a:extLst>
              <a:ext uri="{FF2B5EF4-FFF2-40B4-BE49-F238E27FC236}">
                <a16:creationId xmlns:a16="http://schemas.microsoft.com/office/drawing/2014/main" id="{339A2FDA-F990-42CA-8D48-2357CF117E33}"/>
              </a:ext>
            </a:extLst>
          </p:cNvPr>
          <p:cNvSpPr/>
          <p:nvPr/>
        </p:nvSpPr>
        <p:spPr>
          <a:xfrm>
            <a:off x="5341663" y="3834938"/>
            <a:ext cx="230897" cy="148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箭头: 右 27">
            <a:extLst>
              <a:ext uri="{FF2B5EF4-FFF2-40B4-BE49-F238E27FC236}">
                <a16:creationId xmlns:a16="http://schemas.microsoft.com/office/drawing/2014/main" id="{4C439F97-5B3F-484C-B751-4D73B256C7F9}"/>
              </a:ext>
            </a:extLst>
          </p:cNvPr>
          <p:cNvSpPr/>
          <p:nvPr/>
        </p:nvSpPr>
        <p:spPr>
          <a:xfrm>
            <a:off x="6427223" y="3821503"/>
            <a:ext cx="261914" cy="229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9" name="图片 28">
            <a:extLst>
              <a:ext uri="{FF2B5EF4-FFF2-40B4-BE49-F238E27FC236}">
                <a16:creationId xmlns:a16="http://schemas.microsoft.com/office/drawing/2014/main" id="{FCAA1ACD-1992-4382-B43A-AC2232E5AA0A}"/>
              </a:ext>
            </a:extLst>
          </p:cNvPr>
          <p:cNvPicPr>
            <a:picLocks noChangeAspect="1"/>
          </p:cNvPicPr>
          <p:nvPr/>
        </p:nvPicPr>
        <p:blipFill>
          <a:blip r:embed="rId4"/>
          <a:stretch>
            <a:fillRect/>
          </a:stretch>
        </p:blipFill>
        <p:spPr>
          <a:xfrm>
            <a:off x="7324763" y="3192675"/>
            <a:ext cx="838168" cy="1520104"/>
          </a:xfrm>
          <a:prstGeom prst="rect">
            <a:avLst/>
          </a:prstGeom>
        </p:spPr>
      </p:pic>
      <p:sp>
        <p:nvSpPr>
          <p:cNvPr id="3" name="文本框 2">
            <a:extLst>
              <a:ext uri="{FF2B5EF4-FFF2-40B4-BE49-F238E27FC236}">
                <a16:creationId xmlns:a16="http://schemas.microsoft.com/office/drawing/2014/main" id="{13DE27AC-537E-47E5-B1BC-E745F9E9CF78}"/>
              </a:ext>
            </a:extLst>
          </p:cNvPr>
          <p:cNvSpPr txBox="1"/>
          <p:nvPr/>
        </p:nvSpPr>
        <p:spPr>
          <a:xfrm>
            <a:off x="506551" y="616515"/>
            <a:ext cx="7085746" cy="4247317"/>
          </a:xfrm>
          <a:prstGeom prst="rect">
            <a:avLst/>
          </a:prstGeom>
          <a:noFill/>
        </p:spPr>
        <p:txBody>
          <a:bodyPr wrap="square">
            <a:spAutoFit/>
          </a:bodyPr>
          <a:lstStyle/>
          <a:p>
            <a:pPr algn="just"/>
            <a:r>
              <a:rPr lang="en-US" altLang="zh-CN" b="1" kern="0" dirty="0">
                <a:latin typeface="Arial" panose="020B0604020202020204" pitchFamily="34" charset="0"/>
                <a:ea typeface="等线" panose="02010600030101010101" pitchFamily="2" charset="-122"/>
                <a:cs typeface="Arial" panose="020B0604020202020204" pitchFamily="34" charset="0"/>
              </a:rPr>
              <a:t>3.3 Bubble nucleation</a:t>
            </a: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r>
              <a:rPr lang="en-US" altLang="zh-CN" b="1" kern="0" dirty="0">
                <a:latin typeface="Arial" panose="020B0604020202020204" pitchFamily="34" charset="0"/>
                <a:ea typeface="等线" panose="02010600030101010101" pitchFamily="2" charset="-122"/>
                <a:cs typeface="Arial" panose="020B0604020202020204" pitchFamily="34" charset="0"/>
              </a:rPr>
              <a:t>                                                                                                          </a:t>
            </a:r>
          </a:p>
          <a:p>
            <a:pPr algn="just"/>
            <a:r>
              <a:rPr lang="en-US" altLang="zh-CN" b="1" kern="0" dirty="0">
                <a:latin typeface="Arial" panose="020B0604020202020204" pitchFamily="34" charset="0"/>
                <a:ea typeface="等线" panose="02010600030101010101" pitchFamily="2" charset="-122"/>
                <a:cs typeface="Arial" panose="020B0604020202020204" pitchFamily="34" charset="0"/>
              </a:rPr>
              <a:t>                                                                                                          </a:t>
            </a: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r>
              <a:rPr lang="en-US" altLang="zh-CN" b="1" kern="0" dirty="0">
                <a:latin typeface="Arial" panose="020B0604020202020204" pitchFamily="34" charset="0"/>
                <a:ea typeface="等线" panose="02010600030101010101" pitchFamily="2" charset="-122"/>
                <a:cs typeface="Arial" panose="020B0604020202020204" pitchFamily="34" charset="0"/>
              </a:rPr>
              <a:t>                                                                                                          </a:t>
            </a: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b="1" kern="0" dirty="0">
              <a:latin typeface="Arial" panose="020B0604020202020204" pitchFamily="34" charset="0"/>
              <a:ea typeface="等线" panose="02010600030101010101" pitchFamily="2" charset="-122"/>
              <a:cs typeface="Arial" panose="020B0604020202020204" pitchFamily="34" charset="0"/>
            </a:endParaRPr>
          </a:p>
          <a:p>
            <a:pPr algn="just"/>
            <a:r>
              <a:rPr lang="en-US" altLang="zh-CN" b="1" kern="0" dirty="0">
                <a:latin typeface="Arial" panose="020B0604020202020204" pitchFamily="34" charset="0"/>
                <a:ea typeface="等线" panose="02010600030101010101" pitchFamily="2" charset="-122"/>
                <a:cs typeface="Arial" panose="020B0604020202020204" pitchFamily="34" charset="0"/>
              </a:rPr>
              <a:t>                                                                                                           </a:t>
            </a:r>
          </a:p>
          <a:p>
            <a:pPr algn="just"/>
            <a:endParaRPr lang="zh-CN" altLang="zh-CN" b="1" kern="100" dirty="0">
              <a:latin typeface="Arial" panose="020B0604020202020204" pitchFamily="34" charset="0"/>
              <a:ea typeface="等线" panose="02010600030101010101" pitchFamily="2" charset="-122"/>
              <a:cs typeface="Arial" panose="020B0604020202020204" pitchFamily="34" charset="0"/>
            </a:endParaRPr>
          </a:p>
        </p:txBody>
      </p:sp>
      <p:cxnSp>
        <p:nvCxnSpPr>
          <p:cNvPr id="7" name="直接箭头连接符 6">
            <a:extLst>
              <a:ext uri="{FF2B5EF4-FFF2-40B4-BE49-F238E27FC236}">
                <a16:creationId xmlns:a16="http://schemas.microsoft.com/office/drawing/2014/main" id="{F10AACB8-8C19-4D0D-9298-989321A2660F}"/>
              </a:ext>
            </a:extLst>
          </p:cNvPr>
          <p:cNvCxnSpPr>
            <a:cxnSpLocks/>
          </p:cNvCxnSpPr>
          <p:nvPr/>
        </p:nvCxnSpPr>
        <p:spPr>
          <a:xfrm flipV="1">
            <a:off x="1616540" y="3469493"/>
            <a:ext cx="0" cy="1026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B5E2C9FE-8323-47E2-A08C-A12FCBFBC5E4}"/>
              </a:ext>
            </a:extLst>
          </p:cNvPr>
          <p:cNvCxnSpPr>
            <a:cxnSpLocks/>
          </p:cNvCxnSpPr>
          <p:nvPr/>
        </p:nvCxnSpPr>
        <p:spPr>
          <a:xfrm flipV="1">
            <a:off x="3245924" y="3210989"/>
            <a:ext cx="0" cy="1026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4" name="图片 33">
            <a:extLst>
              <a:ext uri="{FF2B5EF4-FFF2-40B4-BE49-F238E27FC236}">
                <a16:creationId xmlns:a16="http://schemas.microsoft.com/office/drawing/2014/main" id="{8CFC257D-0670-44EE-8269-0835B685CFC6}"/>
              </a:ext>
            </a:extLst>
          </p:cNvPr>
          <p:cNvPicPr>
            <a:picLocks noChangeAspect="1"/>
          </p:cNvPicPr>
          <p:nvPr/>
        </p:nvPicPr>
        <p:blipFill>
          <a:blip r:embed="rId5"/>
          <a:stretch>
            <a:fillRect/>
          </a:stretch>
        </p:blipFill>
        <p:spPr>
          <a:xfrm>
            <a:off x="2929531" y="4214348"/>
            <a:ext cx="715518" cy="357759"/>
          </a:xfrm>
          <a:prstGeom prst="rect">
            <a:avLst/>
          </a:prstGeom>
        </p:spPr>
      </p:pic>
      <p:sp>
        <p:nvSpPr>
          <p:cNvPr id="33" name="矩形 8">
            <a:extLst>
              <a:ext uri="{FF2B5EF4-FFF2-40B4-BE49-F238E27FC236}">
                <a16:creationId xmlns:a16="http://schemas.microsoft.com/office/drawing/2014/main" id="{2C02F796-CCA7-4FDE-AFAF-4F3A4AB4BA1E}"/>
              </a:ext>
            </a:extLst>
          </p:cNvPr>
          <p:cNvSpPr/>
          <p:nvPr/>
        </p:nvSpPr>
        <p:spPr>
          <a:xfrm>
            <a:off x="713342" y="5358169"/>
            <a:ext cx="825870" cy="3894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350" dirty="0"/>
          </a:p>
        </p:txBody>
      </p:sp>
      <p:sp>
        <p:nvSpPr>
          <p:cNvPr id="36" name="文本框 9">
            <a:extLst>
              <a:ext uri="{FF2B5EF4-FFF2-40B4-BE49-F238E27FC236}">
                <a16:creationId xmlns:a16="http://schemas.microsoft.com/office/drawing/2014/main" id="{FBCF8E1F-CAFE-42E6-AB55-5C6BDDCD0A18}"/>
              </a:ext>
            </a:extLst>
          </p:cNvPr>
          <p:cNvSpPr txBox="1"/>
          <p:nvPr/>
        </p:nvSpPr>
        <p:spPr>
          <a:xfrm>
            <a:off x="1941513" y="5325073"/>
            <a:ext cx="2068306" cy="1061829"/>
          </a:xfrm>
          <a:prstGeom prst="rect">
            <a:avLst/>
          </a:prstGeom>
          <a:noFill/>
        </p:spPr>
        <p:txBody>
          <a:bodyPr wrap="square" rtlCol="0">
            <a:spAutoFit/>
          </a:bodyPr>
          <a:lstStyle/>
          <a:p>
            <a:r>
              <a:rPr lang="en-US" altLang="zh-CN" sz="2100" dirty="0">
                <a:latin typeface="TimesNewRomanPSMT"/>
              </a:rPr>
              <a:t>the false vacuum</a:t>
            </a:r>
          </a:p>
          <a:p>
            <a:endParaRPr lang="en-US" altLang="zh-CN" sz="2100" dirty="0">
              <a:latin typeface="TimesNewRomanPSMT"/>
            </a:endParaRPr>
          </a:p>
          <a:p>
            <a:r>
              <a:rPr lang="en-US" altLang="zh-CN" sz="2100" dirty="0">
                <a:latin typeface="TimesNewRomanPSMT"/>
              </a:rPr>
              <a:t>the true vacuum</a:t>
            </a:r>
            <a:endParaRPr lang="zh-CN" altLang="en-US" sz="2100" dirty="0"/>
          </a:p>
        </p:txBody>
      </p:sp>
      <p:graphicFrame>
        <p:nvGraphicFramePr>
          <p:cNvPr id="37" name="对象 27">
            <a:extLst>
              <a:ext uri="{FF2B5EF4-FFF2-40B4-BE49-F238E27FC236}">
                <a16:creationId xmlns:a16="http://schemas.microsoft.com/office/drawing/2014/main" id="{57031121-0212-4D57-9FCD-7502EEF12CE6}"/>
              </a:ext>
            </a:extLst>
          </p:cNvPr>
          <p:cNvGraphicFramePr>
            <a:graphicFrameLocks noChangeAspect="1"/>
          </p:cNvGraphicFramePr>
          <p:nvPr/>
        </p:nvGraphicFramePr>
        <p:xfrm>
          <a:off x="1284128" y="4470815"/>
          <a:ext cx="631809" cy="294845"/>
        </p:xfrm>
        <a:graphic>
          <a:graphicData uri="http://schemas.openxmlformats.org/presentationml/2006/ole">
            <mc:AlternateContent xmlns:mc="http://schemas.openxmlformats.org/markup-compatibility/2006">
              <mc:Choice xmlns:v="urn:schemas-microsoft-com:vml" Requires="v">
                <p:oleObj spid="_x0000_s22734" name="Equation" r:id="rId6" imgW="380880" imgH="177480" progId="Equation.DSMT4">
                  <p:embed/>
                </p:oleObj>
              </mc:Choice>
              <mc:Fallback>
                <p:oleObj name="Equation" r:id="rId6" imgW="380880" imgH="177480" progId="Equation.DSMT4">
                  <p:embed/>
                  <p:pic>
                    <p:nvPicPr>
                      <p:cNvPr id="37" name="对象 27">
                        <a:extLst>
                          <a:ext uri="{FF2B5EF4-FFF2-40B4-BE49-F238E27FC236}">
                            <a16:creationId xmlns:a16="http://schemas.microsoft.com/office/drawing/2014/main" id="{57031121-0212-4D57-9FCD-7502EEF12CE6}"/>
                          </a:ext>
                        </a:extLst>
                      </p:cNvPr>
                      <p:cNvPicPr/>
                      <p:nvPr/>
                    </p:nvPicPr>
                    <p:blipFill>
                      <a:blip r:embed="rId7"/>
                      <a:stretch>
                        <a:fillRect/>
                      </a:stretch>
                    </p:blipFill>
                    <p:spPr>
                      <a:xfrm>
                        <a:off x="1284128" y="4470815"/>
                        <a:ext cx="631809" cy="294845"/>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40E8C7D9-BCE7-4F22-9110-A21603B88032}"/>
              </a:ext>
            </a:extLst>
          </p:cNvPr>
          <p:cNvGrpSpPr/>
          <p:nvPr/>
        </p:nvGrpSpPr>
        <p:grpSpPr>
          <a:xfrm>
            <a:off x="725626" y="5940340"/>
            <a:ext cx="825869" cy="399763"/>
            <a:chOff x="725626" y="5940340"/>
            <a:chExt cx="825869" cy="399763"/>
          </a:xfrm>
        </p:grpSpPr>
        <p:sp>
          <p:nvSpPr>
            <p:cNvPr id="31" name="矩形 7">
              <a:extLst>
                <a:ext uri="{FF2B5EF4-FFF2-40B4-BE49-F238E27FC236}">
                  <a16:creationId xmlns:a16="http://schemas.microsoft.com/office/drawing/2014/main" id="{E5A7C95B-74D4-470F-8357-7F502D6A93AB}"/>
                </a:ext>
              </a:extLst>
            </p:cNvPr>
            <p:cNvSpPr/>
            <p:nvPr/>
          </p:nvSpPr>
          <p:spPr>
            <a:xfrm>
              <a:off x="725626" y="5940340"/>
              <a:ext cx="825869" cy="3997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graphicFrame>
          <p:nvGraphicFramePr>
            <p:cNvPr id="38" name="对象 28">
              <a:extLst>
                <a:ext uri="{FF2B5EF4-FFF2-40B4-BE49-F238E27FC236}">
                  <a16:creationId xmlns:a16="http://schemas.microsoft.com/office/drawing/2014/main" id="{71E692C1-29AC-4A77-A179-E2B0CFFF367B}"/>
                </a:ext>
              </a:extLst>
            </p:cNvPr>
            <p:cNvGraphicFramePr>
              <a:graphicFrameLocks noChangeAspect="1"/>
            </p:cNvGraphicFramePr>
            <p:nvPr/>
          </p:nvGraphicFramePr>
          <p:xfrm>
            <a:off x="820347" y="5958569"/>
            <a:ext cx="714195" cy="357098"/>
          </p:xfrm>
          <a:graphic>
            <a:graphicData uri="http://schemas.openxmlformats.org/presentationml/2006/ole">
              <mc:AlternateContent xmlns:mc="http://schemas.openxmlformats.org/markup-compatibility/2006">
                <mc:Choice xmlns:v="urn:schemas-microsoft-com:vml" Requires="v">
                  <p:oleObj spid="_x0000_s22735" name="Equation" r:id="rId8" imgW="457200" imgH="228600" progId="Equation.DSMT4">
                    <p:embed/>
                  </p:oleObj>
                </mc:Choice>
                <mc:Fallback>
                  <p:oleObj name="Equation" r:id="rId8" imgW="457200" imgH="228600" progId="Equation.DSMT4">
                    <p:embed/>
                    <p:pic>
                      <p:nvPicPr>
                        <p:cNvPr id="38" name="对象 28">
                          <a:extLst>
                            <a:ext uri="{FF2B5EF4-FFF2-40B4-BE49-F238E27FC236}">
                              <a16:creationId xmlns:a16="http://schemas.microsoft.com/office/drawing/2014/main" id="{71E692C1-29AC-4A77-A179-E2B0CFFF367B}"/>
                            </a:ext>
                          </a:extLst>
                        </p:cNvPr>
                        <p:cNvPicPr/>
                        <p:nvPr/>
                      </p:nvPicPr>
                      <p:blipFill>
                        <a:blip r:embed="rId9"/>
                        <a:stretch>
                          <a:fillRect/>
                        </a:stretch>
                      </p:blipFill>
                      <p:spPr>
                        <a:xfrm>
                          <a:off x="820347" y="5958569"/>
                          <a:ext cx="714195" cy="357098"/>
                        </a:xfrm>
                        <a:prstGeom prst="rect">
                          <a:avLst/>
                        </a:prstGeom>
                      </p:spPr>
                    </p:pic>
                  </p:oleObj>
                </mc:Fallback>
              </mc:AlternateContent>
            </a:graphicData>
          </a:graphic>
        </p:graphicFrame>
      </p:grpSp>
      <p:graphicFrame>
        <p:nvGraphicFramePr>
          <p:cNvPr id="35" name="对象 34">
            <a:extLst>
              <a:ext uri="{FF2B5EF4-FFF2-40B4-BE49-F238E27FC236}">
                <a16:creationId xmlns:a16="http://schemas.microsoft.com/office/drawing/2014/main" id="{B945ECA3-022D-4E0C-8B8C-1C6B3945A4C1}"/>
              </a:ext>
            </a:extLst>
          </p:cNvPr>
          <p:cNvGraphicFramePr>
            <a:graphicFrameLocks noChangeAspect="1"/>
          </p:cNvGraphicFramePr>
          <p:nvPr/>
        </p:nvGraphicFramePr>
        <p:xfrm>
          <a:off x="808675" y="5405243"/>
          <a:ext cx="631031" cy="295275"/>
        </p:xfrm>
        <a:graphic>
          <a:graphicData uri="http://schemas.openxmlformats.org/presentationml/2006/ole">
            <mc:AlternateContent xmlns:mc="http://schemas.openxmlformats.org/markup-compatibility/2006">
              <mc:Choice xmlns:v="urn:schemas-microsoft-com:vml" Requires="v">
                <p:oleObj spid="_x0000_s22736" name="Equation" r:id="rId10" imgW="841383" imgH="393494" progId="Equation.DSMT4">
                  <p:embed/>
                </p:oleObj>
              </mc:Choice>
              <mc:Fallback>
                <p:oleObj name="Equation" r:id="rId10" imgW="841383" imgH="393494" progId="Equation.DSMT4">
                  <p:embed/>
                  <p:pic>
                    <p:nvPicPr>
                      <p:cNvPr id="35" name="对象 34">
                        <a:extLst>
                          <a:ext uri="{FF2B5EF4-FFF2-40B4-BE49-F238E27FC236}">
                            <a16:creationId xmlns:a16="http://schemas.microsoft.com/office/drawing/2014/main" id="{B945ECA3-022D-4E0C-8B8C-1C6B3945A4C1}"/>
                          </a:ext>
                        </a:extLst>
                      </p:cNvPr>
                      <p:cNvPicPr/>
                      <p:nvPr/>
                    </p:nvPicPr>
                    <p:blipFill>
                      <a:blip r:embed="rId11"/>
                      <a:stretch>
                        <a:fillRect/>
                      </a:stretch>
                    </p:blipFill>
                    <p:spPr>
                      <a:xfrm>
                        <a:off x="808675" y="5405243"/>
                        <a:ext cx="631031" cy="295275"/>
                      </a:xfrm>
                      <a:prstGeom prst="rect">
                        <a:avLst/>
                      </a:prstGeom>
                    </p:spPr>
                  </p:pic>
                </p:oleObj>
              </mc:Fallback>
            </mc:AlternateContent>
          </a:graphicData>
        </a:graphic>
      </p:graphicFrame>
      <p:sp>
        <p:nvSpPr>
          <p:cNvPr id="4" name="Arrow: Right 3">
            <a:extLst>
              <a:ext uri="{FF2B5EF4-FFF2-40B4-BE49-F238E27FC236}">
                <a16:creationId xmlns:a16="http://schemas.microsoft.com/office/drawing/2014/main" id="{8DB87A16-26C9-4757-BDD5-9BDE5FC6D85E}"/>
              </a:ext>
            </a:extLst>
          </p:cNvPr>
          <p:cNvSpPr/>
          <p:nvPr/>
        </p:nvSpPr>
        <p:spPr>
          <a:xfrm>
            <a:off x="1616540" y="5484108"/>
            <a:ext cx="320647" cy="83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Arrow: Right 38">
            <a:extLst>
              <a:ext uri="{FF2B5EF4-FFF2-40B4-BE49-F238E27FC236}">
                <a16:creationId xmlns:a16="http://schemas.microsoft.com/office/drawing/2014/main" id="{3F3E0DE6-8985-49EF-840A-61FE7BD10FF9}"/>
              </a:ext>
            </a:extLst>
          </p:cNvPr>
          <p:cNvSpPr/>
          <p:nvPr/>
        </p:nvSpPr>
        <p:spPr>
          <a:xfrm>
            <a:off x="1627789" y="6158147"/>
            <a:ext cx="320647" cy="83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Object 9">
            <a:extLst>
              <a:ext uri="{FF2B5EF4-FFF2-40B4-BE49-F238E27FC236}">
                <a16:creationId xmlns:a16="http://schemas.microsoft.com/office/drawing/2014/main" id="{FBFF99AA-A9F3-4228-9668-7A764194BAA2}"/>
              </a:ext>
            </a:extLst>
          </p:cNvPr>
          <p:cNvGraphicFramePr>
            <a:graphicFrameLocks noChangeAspect="1"/>
          </p:cNvGraphicFramePr>
          <p:nvPr/>
        </p:nvGraphicFramePr>
        <p:xfrm>
          <a:off x="7588404" y="2289960"/>
          <a:ext cx="883290" cy="467624"/>
        </p:xfrm>
        <a:graphic>
          <a:graphicData uri="http://schemas.openxmlformats.org/presentationml/2006/ole">
            <mc:AlternateContent xmlns:mc="http://schemas.openxmlformats.org/markup-compatibility/2006">
              <mc:Choice xmlns:v="urn:schemas-microsoft-com:vml" Requires="v">
                <p:oleObj spid="_x0000_s22737" name="Equation" r:id="rId12" imgW="431640" imgH="228600" progId="Equation.DSMT4">
                  <p:embed/>
                </p:oleObj>
              </mc:Choice>
              <mc:Fallback>
                <p:oleObj name="Equation" r:id="rId12" imgW="431640" imgH="228600" progId="Equation.DSMT4">
                  <p:embed/>
                  <p:pic>
                    <p:nvPicPr>
                      <p:cNvPr id="10" name="Object 9">
                        <a:extLst>
                          <a:ext uri="{FF2B5EF4-FFF2-40B4-BE49-F238E27FC236}">
                            <a16:creationId xmlns:a16="http://schemas.microsoft.com/office/drawing/2014/main" id="{FBFF99AA-A9F3-4228-9668-7A764194BAA2}"/>
                          </a:ext>
                        </a:extLst>
                      </p:cNvPr>
                      <p:cNvPicPr/>
                      <p:nvPr/>
                    </p:nvPicPr>
                    <p:blipFill>
                      <a:blip r:embed="rId13"/>
                      <a:stretch>
                        <a:fillRect/>
                      </a:stretch>
                    </p:blipFill>
                    <p:spPr>
                      <a:xfrm>
                        <a:off x="7588404" y="2289960"/>
                        <a:ext cx="883290" cy="467624"/>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9AF27932-6187-412D-9634-4992D4227B3B}"/>
              </a:ext>
            </a:extLst>
          </p:cNvPr>
          <p:cNvGraphicFramePr>
            <a:graphicFrameLocks noChangeAspect="1"/>
          </p:cNvGraphicFramePr>
          <p:nvPr/>
        </p:nvGraphicFramePr>
        <p:xfrm>
          <a:off x="7631742" y="3687781"/>
          <a:ext cx="857312" cy="467624"/>
        </p:xfrm>
        <a:graphic>
          <a:graphicData uri="http://schemas.openxmlformats.org/presentationml/2006/ole">
            <mc:AlternateContent xmlns:mc="http://schemas.openxmlformats.org/markup-compatibility/2006">
              <mc:Choice xmlns:v="urn:schemas-microsoft-com:vml" Requires="v">
                <p:oleObj spid="_x0000_s22738" name="Equation" r:id="rId14" imgW="419040" imgH="228600" progId="Equation.DSMT4">
                  <p:embed/>
                </p:oleObj>
              </mc:Choice>
              <mc:Fallback>
                <p:oleObj name="Equation" r:id="rId14" imgW="419040" imgH="228600" progId="Equation.DSMT4">
                  <p:embed/>
                  <p:pic>
                    <p:nvPicPr>
                      <p:cNvPr id="40" name="Object 39">
                        <a:extLst>
                          <a:ext uri="{FF2B5EF4-FFF2-40B4-BE49-F238E27FC236}">
                            <a16:creationId xmlns:a16="http://schemas.microsoft.com/office/drawing/2014/main" id="{9AF27932-6187-412D-9634-4992D4227B3B}"/>
                          </a:ext>
                        </a:extLst>
                      </p:cNvPr>
                      <p:cNvPicPr/>
                      <p:nvPr/>
                    </p:nvPicPr>
                    <p:blipFill>
                      <a:blip r:embed="rId15"/>
                      <a:stretch>
                        <a:fillRect/>
                      </a:stretch>
                    </p:blipFill>
                    <p:spPr>
                      <a:xfrm>
                        <a:off x="7631742" y="3687781"/>
                        <a:ext cx="857312" cy="467624"/>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E7980113-28CA-45A5-85C3-4D0C3CC72D05}"/>
              </a:ext>
            </a:extLst>
          </p:cNvPr>
          <p:cNvGraphicFramePr>
            <a:graphicFrameLocks noChangeAspect="1"/>
          </p:cNvGraphicFramePr>
          <p:nvPr/>
        </p:nvGraphicFramePr>
        <p:xfrm>
          <a:off x="7683861" y="5132387"/>
          <a:ext cx="848192" cy="412634"/>
        </p:xfrm>
        <a:graphic>
          <a:graphicData uri="http://schemas.openxmlformats.org/presentationml/2006/ole">
            <mc:AlternateContent xmlns:mc="http://schemas.openxmlformats.org/markup-compatibility/2006">
              <mc:Choice xmlns:v="urn:schemas-microsoft-com:vml" Requires="v">
                <p:oleObj spid="_x0000_s22739" name="Equation" r:id="rId16" imgW="469800" imgH="228600" progId="Equation.DSMT4">
                  <p:embed/>
                </p:oleObj>
              </mc:Choice>
              <mc:Fallback>
                <p:oleObj name="Equation" r:id="rId16" imgW="469800" imgH="228600" progId="Equation.DSMT4">
                  <p:embed/>
                  <p:pic>
                    <p:nvPicPr>
                      <p:cNvPr id="41" name="Object 40">
                        <a:extLst>
                          <a:ext uri="{FF2B5EF4-FFF2-40B4-BE49-F238E27FC236}">
                            <a16:creationId xmlns:a16="http://schemas.microsoft.com/office/drawing/2014/main" id="{E7980113-28CA-45A5-85C3-4D0C3CC72D05}"/>
                          </a:ext>
                        </a:extLst>
                      </p:cNvPr>
                      <p:cNvPicPr/>
                      <p:nvPr/>
                    </p:nvPicPr>
                    <p:blipFill>
                      <a:blip r:embed="rId17"/>
                      <a:stretch>
                        <a:fillRect/>
                      </a:stretch>
                    </p:blipFill>
                    <p:spPr>
                      <a:xfrm>
                        <a:off x="7683861" y="5132387"/>
                        <a:ext cx="848192" cy="412634"/>
                      </a:xfrm>
                      <a:prstGeom prst="rect">
                        <a:avLst/>
                      </a:prstGeom>
                    </p:spPr>
                  </p:pic>
                </p:oleObj>
              </mc:Fallback>
            </mc:AlternateContent>
          </a:graphicData>
        </a:graphic>
      </p:graphicFrame>
      <p:sp>
        <p:nvSpPr>
          <p:cNvPr id="30" name="Slide Number Placeholder 29">
            <a:extLst>
              <a:ext uri="{FF2B5EF4-FFF2-40B4-BE49-F238E27FC236}">
                <a16:creationId xmlns:a16="http://schemas.microsoft.com/office/drawing/2014/main" id="{9C567625-3272-436E-89EB-DBC9DF29B9BF}"/>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662153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箭头连接符 4">
            <a:extLst>
              <a:ext uri="{FF2B5EF4-FFF2-40B4-BE49-F238E27FC236}">
                <a16:creationId xmlns:a16="http://schemas.microsoft.com/office/drawing/2014/main" id="{A09BF1F5-39DC-4A80-96FD-46B79C165CE5}"/>
              </a:ext>
            </a:extLst>
          </p:cNvPr>
          <p:cNvCxnSpPr>
            <a:cxnSpLocks/>
            <a:endCxn id="3" idx="4"/>
          </p:cNvCxnSpPr>
          <p:nvPr/>
        </p:nvCxnSpPr>
        <p:spPr>
          <a:xfrm>
            <a:off x="1260856" y="1147455"/>
            <a:ext cx="29293" cy="47902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id="{9F134E31-AA20-43D3-B5B1-DF4559CAE98C}"/>
              </a:ext>
            </a:extLst>
          </p:cNvPr>
          <p:cNvSpPr txBox="1"/>
          <p:nvPr/>
        </p:nvSpPr>
        <p:spPr>
          <a:xfrm>
            <a:off x="1272079" y="1398355"/>
            <a:ext cx="159522" cy="300082"/>
          </a:xfrm>
          <a:prstGeom prst="rect">
            <a:avLst/>
          </a:prstGeom>
          <a:noFill/>
        </p:spPr>
        <p:txBody>
          <a:bodyPr wrap="square" rtlCol="0">
            <a:spAutoFit/>
          </a:bodyPr>
          <a:lstStyle/>
          <a:p>
            <a:r>
              <a:rPr lang="en-US" altLang="zh-CN" sz="1350" dirty="0"/>
              <a:t>R</a:t>
            </a:r>
            <a:endParaRPr lang="zh-CN" altLang="en-US" sz="1350" dirty="0"/>
          </a:p>
        </p:txBody>
      </p:sp>
      <p:sp>
        <p:nvSpPr>
          <p:cNvPr id="11" name="箭头: 下 10">
            <a:extLst>
              <a:ext uri="{FF2B5EF4-FFF2-40B4-BE49-F238E27FC236}">
                <a16:creationId xmlns:a16="http://schemas.microsoft.com/office/drawing/2014/main" id="{05BE17DF-7722-4F85-A523-779692A9B673}"/>
              </a:ext>
            </a:extLst>
          </p:cNvPr>
          <p:cNvSpPr/>
          <p:nvPr/>
        </p:nvSpPr>
        <p:spPr>
          <a:xfrm>
            <a:off x="1875969" y="2862666"/>
            <a:ext cx="460073" cy="465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aphicFrame>
        <p:nvGraphicFramePr>
          <p:cNvPr id="26" name="对象 25">
            <a:extLst>
              <a:ext uri="{FF2B5EF4-FFF2-40B4-BE49-F238E27FC236}">
                <a16:creationId xmlns:a16="http://schemas.microsoft.com/office/drawing/2014/main" id="{690C549A-8B34-487B-8BE0-C466073BC018}"/>
              </a:ext>
            </a:extLst>
          </p:cNvPr>
          <p:cNvGraphicFramePr>
            <a:graphicFrameLocks noChangeAspect="1"/>
          </p:cNvGraphicFramePr>
          <p:nvPr>
            <p:extLst>
              <p:ext uri="{D42A27DB-BD31-4B8C-83A1-F6EECF244321}">
                <p14:modId xmlns:p14="http://schemas.microsoft.com/office/powerpoint/2010/main" val="2556516091"/>
              </p:ext>
            </p:extLst>
          </p:nvPr>
        </p:nvGraphicFramePr>
        <p:xfrm>
          <a:off x="5146347" y="1617915"/>
          <a:ext cx="420704" cy="420704"/>
        </p:xfrm>
        <a:graphic>
          <a:graphicData uri="http://schemas.openxmlformats.org/presentationml/2006/ole">
            <mc:AlternateContent xmlns:mc="http://schemas.openxmlformats.org/markup-compatibility/2006">
              <mc:Choice xmlns:v="urn:schemas-microsoft-com:vml" Requires="v">
                <p:oleObj spid="_x0000_s23682" name="Equation" r:id="rId3" imgW="139680" imgH="139680" progId="Equation.DSMT4">
                  <p:embed/>
                </p:oleObj>
              </mc:Choice>
              <mc:Fallback>
                <p:oleObj name="Equation" r:id="rId3" imgW="139680" imgH="139680" progId="Equation.DSMT4">
                  <p:embed/>
                  <p:pic>
                    <p:nvPicPr>
                      <p:cNvPr id="26" name="对象 25">
                        <a:extLst>
                          <a:ext uri="{FF2B5EF4-FFF2-40B4-BE49-F238E27FC236}">
                            <a16:creationId xmlns:a16="http://schemas.microsoft.com/office/drawing/2014/main" id="{690C549A-8B34-487B-8BE0-C466073BC018}"/>
                          </a:ext>
                        </a:extLst>
                      </p:cNvPr>
                      <p:cNvPicPr/>
                      <p:nvPr/>
                    </p:nvPicPr>
                    <p:blipFill>
                      <a:blip r:embed="rId4"/>
                      <a:stretch>
                        <a:fillRect/>
                      </a:stretch>
                    </p:blipFill>
                    <p:spPr>
                      <a:xfrm>
                        <a:off x="5146347" y="1617915"/>
                        <a:ext cx="420704" cy="420704"/>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EAEDE76B-D2FB-4878-A844-41AC6A2BC2FD}"/>
              </a:ext>
            </a:extLst>
          </p:cNvPr>
          <p:cNvGraphicFramePr>
            <a:graphicFrameLocks noChangeAspect="1"/>
          </p:cNvGraphicFramePr>
          <p:nvPr>
            <p:extLst>
              <p:ext uri="{D42A27DB-BD31-4B8C-83A1-F6EECF244321}">
                <p14:modId xmlns:p14="http://schemas.microsoft.com/office/powerpoint/2010/main" val="3575481150"/>
              </p:ext>
            </p:extLst>
          </p:nvPr>
        </p:nvGraphicFramePr>
        <p:xfrm>
          <a:off x="5251929" y="3585993"/>
          <a:ext cx="420704" cy="341891"/>
        </p:xfrm>
        <a:graphic>
          <a:graphicData uri="http://schemas.openxmlformats.org/presentationml/2006/ole">
            <mc:AlternateContent xmlns:mc="http://schemas.openxmlformats.org/markup-compatibility/2006">
              <mc:Choice xmlns:v="urn:schemas-microsoft-com:vml" Requires="v">
                <p:oleObj spid="_x0000_s23683" name="Equation" r:id="rId5" imgW="126720" imgH="101520" progId="Equation.DSMT4">
                  <p:embed/>
                </p:oleObj>
              </mc:Choice>
              <mc:Fallback>
                <p:oleObj name="Equation" r:id="rId5" imgW="126720" imgH="101520" progId="Equation.DSMT4">
                  <p:embed/>
                  <p:pic>
                    <p:nvPicPr>
                      <p:cNvPr id="27" name="对象 26">
                        <a:extLst>
                          <a:ext uri="{FF2B5EF4-FFF2-40B4-BE49-F238E27FC236}">
                            <a16:creationId xmlns:a16="http://schemas.microsoft.com/office/drawing/2014/main" id="{EAEDE76B-D2FB-4878-A844-41AC6A2BC2FD}"/>
                          </a:ext>
                        </a:extLst>
                      </p:cNvPr>
                      <p:cNvPicPr/>
                      <p:nvPr/>
                    </p:nvPicPr>
                    <p:blipFill>
                      <a:blip r:embed="rId6"/>
                      <a:stretch>
                        <a:fillRect/>
                      </a:stretch>
                    </p:blipFill>
                    <p:spPr>
                      <a:xfrm>
                        <a:off x="5251929" y="3585993"/>
                        <a:ext cx="420704" cy="341891"/>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F4CF5794-2E05-4FC1-8845-BA145C457D05}"/>
              </a:ext>
            </a:extLst>
          </p:cNvPr>
          <p:cNvGrpSpPr/>
          <p:nvPr/>
        </p:nvGrpSpPr>
        <p:grpSpPr>
          <a:xfrm>
            <a:off x="450494" y="305213"/>
            <a:ext cx="8064856" cy="3761810"/>
            <a:chOff x="461721" y="533813"/>
            <a:chExt cx="8064856" cy="3761810"/>
          </a:xfrm>
        </p:grpSpPr>
        <p:sp>
          <p:nvSpPr>
            <p:cNvPr id="22" name="标注: 右箭头 21">
              <a:extLst>
                <a:ext uri="{FF2B5EF4-FFF2-40B4-BE49-F238E27FC236}">
                  <a16:creationId xmlns:a16="http://schemas.microsoft.com/office/drawing/2014/main" id="{627546E3-9A52-400B-B92D-5E167D8949F2}"/>
                </a:ext>
              </a:extLst>
            </p:cNvPr>
            <p:cNvSpPr/>
            <p:nvPr/>
          </p:nvSpPr>
          <p:spPr>
            <a:xfrm>
              <a:off x="465638" y="533813"/>
              <a:ext cx="4352590" cy="1616282"/>
            </a:xfrm>
            <a:prstGeom prst="righ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标注: 右箭头 17">
              <a:extLst>
                <a:ext uri="{FF2B5EF4-FFF2-40B4-BE49-F238E27FC236}">
                  <a16:creationId xmlns:a16="http://schemas.microsoft.com/office/drawing/2014/main" id="{52113797-6793-41C0-8C9F-6591FDBD47EF}"/>
                </a:ext>
              </a:extLst>
            </p:cNvPr>
            <p:cNvSpPr/>
            <p:nvPr/>
          </p:nvSpPr>
          <p:spPr>
            <a:xfrm>
              <a:off x="475502" y="2369257"/>
              <a:ext cx="4352590" cy="1616282"/>
            </a:xfrm>
            <a:prstGeom prst="righ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矩形 1">
              <a:extLst>
                <a:ext uri="{FF2B5EF4-FFF2-40B4-BE49-F238E27FC236}">
                  <a16:creationId xmlns:a16="http://schemas.microsoft.com/office/drawing/2014/main" id="{6F5129B3-50E8-447E-9313-EE87BD6768D0}"/>
                </a:ext>
              </a:extLst>
            </p:cNvPr>
            <p:cNvSpPr/>
            <p:nvPr/>
          </p:nvSpPr>
          <p:spPr>
            <a:xfrm>
              <a:off x="461721" y="551663"/>
              <a:ext cx="2828495" cy="16162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350" dirty="0">
                <a:ln w="0"/>
                <a:solidFill>
                  <a:schemeClr val="tx1"/>
                </a:solidFill>
                <a:effectLst>
                  <a:outerShdw blurRad="38100" dist="19050" dir="2700000" algn="tl" rotWithShape="0">
                    <a:schemeClr val="dk1">
                      <a:alpha val="40000"/>
                    </a:schemeClr>
                  </a:outerShdw>
                </a:effectLst>
              </a:endParaRPr>
            </a:p>
          </p:txBody>
        </p:sp>
        <p:sp>
          <p:nvSpPr>
            <p:cNvPr id="3" name="椭圆 2">
              <a:extLst>
                <a:ext uri="{FF2B5EF4-FFF2-40B4-BE49-F238E27FC236}">
                  <a16:creationId xmlns:a16="http://schemas.microsoft.com/office/drawing/2014/main" id="{7FC0B54A-2A4B-4132-9DF0-2DD30C1B2333}"/>
                </a:ext>
              </a:extLst>
            </p:cNvPr>
            <p:cNvSpPr/>
            <p:nvPr/>
          </p:nvSpPr>
          <p:spPr>
            <a:xfrm>
              <a:off x="882654" y="1048660"/>
              <a:ext cx="837434" cy="8064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cxnSp>
          <p:nvCxnSpPr>
            <p:cNvPr id="14" name="直接箭头连接符 13">
              <a:extLst>
                <a:ext uri="{FF2B5EF4-FFF2-40B4-BE49-F238E27FC236}">
                  <a16:creationId xmlns:a16="http://schemas.microsoft.com/office/drawing/2014/main" id="{59558091-931A-42EF-B755-ECD1266C0C3D}"/>
                </a:ext>
              </a:extLst>
            </p:cNvPr>
            <p:cNvCxnSpPr>
              <a:cxnSpLocks/>
            </p:cNvCxnSpPr>
            <p:nvPr/>
          </p:nvCxnSpPr>
          <p:spPr>
            <a:xfrm flipV="1">
              <a:off x="1729933" y="946936"/>
              <a:ext cx="580689" cy="4576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F428CEF8-23E6-4706-993C-7FCEB1E306D4}"/>
                </a:ext>
              </a:extLst>
            </p:cNvPr>
            <p:cNvSpPr txBox="1"/>
            <p:nvPr/>
          </p:nvSpPr>
          <p:spPr>
            <a:xfrm>
              <a:off x="1415600" y="651371"/>
              <a:ext cx="1319617" cy="369332"/>
            </a:xfrm>
            <a:prstGeom prst="rect">
              <a:avLst/>
            </a:prstGeom>
            <a:noFill/>
          </p:spPr>
          <p:txBody>
            <a:bodyPr wrap="square">
              <a:spAutoFit/>
            </a:bodyPr>
            <a:lstStyle/>
            <a:p>
              <a:r>
                <a:rPr lang="en-US" altLang="zh-CN" dirty="0">
                  <a:latin typeface="AdvP6F00"/>
                </a:rPr>
                <a:t>an interface</a:t>
              </a:r>
              <a:endParaRPr lang="zh-CN" altLang="en-US" dirty="0"/>
            </a:p>
          </p:txBody>
        </p:sp>
        <p:sp>
          <p:nvSpPr>
            <p:cNvPr id="19" name="文本框 18">
              <a:extLst>
                <a:ext uri="{FF2B5EF4-FFF2-40B4-BE49-F238E27FC236}">
                  <a16:creationId xmlns:a16="http://schemas.microsoft.com/office/drawing/2014/main" id="{AE24C7F7-92D8-4A50-80C8-B57C072AAEE4}"/>
                </a:ext>
              </a:extLst>
            </p:cNvPr>
            <p:cNvSpPr txBox="1"/>
            <p:nvPr/>
          </p:nvSpPr>
          <p:spPr>
            <a:xfrm>
              <a:off x="4879105" y="2806069"/>
              <a:ext cx="3385426" cy="646331"/>
            </a:xfrm>
            <a:prstGeom prst="rect">
              <a:avLst/>
            </a:prstGeom>
            <a:noFill/>
          </p:spPr>
          <p:txBody>
            <a:bodyPr wrap="square" rtlCol="0">
              <a:spAutoFit/>
            </a:bodyPr>
            <a:lstStyle/>
            <a:p>
              <a:pPr algn="l"/>
              <a:r>
                <a:rPr lang="en-US" altLang="zh-CN" dirty="0">
                  <a:latin typeface="Arial" panose="020B0604020202020204" pitchFamily="34" charset="0"/>
                  <a:cs typeface="Arial" panose="020B0604020202020204" pitchFamily="34" charset="0"/>
                </a:rPr>
                <a:t>the free energy gain from the phase conversion of the bulk </a:t>
              </a:r>
              <a:endParaRPr lang="zh-CN" altLang="en-US"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70598988-5348-47FC-98C3-0F8E04E2CA42}"/>
                </a:ext>
              </a:extLst>
            </p:cNvPr>
            <p:cNvSpPr txBox="1"/>
            <p:nvPr/>
          </p:nvSpPr>
          <p:spPr>
            <a:xfrm>
              <a:off x="4926812" y="1009663"/>
              <a:ext cx="3599765" cy="646331"/>
            </a:xfrm>
            <a:prstGeom prst="rect">
              <a:avLst/>
            </a:prstGeom>
            <a:noFill/>
          </p:spPr>
          <p:txBody>
            <a:bodyPr wrap="square">
              <a:spAutoFit/>
            </a:bodyPr>
            <a:lstStyle/>
            <a:p>
              <a:pPr algn="l"/>
              <a:r>
                <a:rPr lang="en-US" altLang="zh-CN" dirty="0">
                  <a:latin typeface="Arial" panose="020B0604020202020204" pitchFamily="34" charset="0"/>
                  <a:cs typeface="Arial" panose="020B0604020202020204" pitchFamily="34" charset="0"/>
                </a:rPr>
                <a:t>the energy cost from the creation</a:t>
              </a:r>
            </a:p>
            <a:p>
              <a:pPr algn="l"/>
              <a:r>
                <a:rPr lang="en-US" altLang="zh-CN" dirty="0">
                  <a:latin typeface="Arial" panose="020B0604020202020204" pitchFamily="34" charset="0"/>
                  <a:cs typeface="Arial" panose="020B0604020202020204" pitchFamily="34" charset="0"/>
                </a:rPr>
                <a:t>of an interface</a:t>
              </a:r>
              <a:endParaRPr lang="zh-CN" altLang="en-US" dirty="0">
                <a:latin typeface="Arial" panose="020B0604020202020204" pitchFamily="34" charset="0"/>
                <a:cs typeface="Arial" panose="020B0604020202020204" pitchFamily="34" charset="0"/>
              </a:endParaRPr>
            </a:p>
          </p:txBody>
        </p:sp>
        <p:pic>
          <p:nvPicPr>
            <p:cNvPr id="23" name="图片 22">
              <a:extLst>
                <a:ext uri="{FF2B5EF4-FFF2-40B4-BE49-F238E27FC236}">
                  <a16:creationId xmlns:a16="http://schemas.microsoft.com/office/drawing/2014/main" id="{86CD8A4E-4B93-41BF-8E50-0CC4B7918672}"/>
                </a:ext>
              </a:extLst>
            </p:cNvPr>
            <p:cNvPicPr>
              <a:picLocks noChangeAspect="1"/>
            </p:cNvPicPr>
            <p:nvPr/>
          </p:nvPicPr>
          <p:blipFill>
            <a:blip r:embed="rId7"/>
            <a:stretch>
              <a:fillRect/>
            </a:stretch>
          </p:blipFill>
          <p:spPr>
            <a:xfrm>
              <a:off x="5585262" y="1756158"/>
              <a:ext cx="1613079" cy="613100"/>
            </a:xfrm>
            <a:prstGeom prst="rect">
              <a:avLst/>
            </a:prstGeom>
          </p:spPr>
        </p:pic>
        <p:pic>
          <p:nvPicPr>
            <p:cNvPr id="25" name="图片 24">
              <a:extLst>
                <a:ext uri="{FF2B5EF4-FFF2-40B4-BE49-F238E27FC236}">
                  <a16:creationId xmlns:a16="http://schemas.microsoft.com/office/drawing/2014/main" id="{91BC2B02-8EC2-4616-BF45-3DE2E206F081}"/>
                </a:ext>
              </a:extLst>
            </p:cNvPr>
            <p:cNvPicPr>
              <a:picLocks noChangeAspect="1"/>
            </p:cNvPicPr>
            <p:nvPr/>
          </p:nvPicPr>
          <p:blipFill>
            <a:blip r:embed="rId8"/>
            <a:stretch>
              <a:fillRect/>
            </a:stretch>
          </p:blipFill>
          <p:spPr>
            <a:xfrm>
              <a:off x="5788663" y="3512927"/>
              <a:ext cx="1361027" cy="782696"/>
            </a:xfrm>
            <a:prstGeom prst="rect">
              <a:avLst/>
            </a:prstGeom>
          </p:spPr>
        </p:pic>
        <p:grpSp>
          <p:nvGrpSpPr>
            <p:cNvPr id="4" name="Group 3">
              <a:extLst>
                <a:ext uri="{FF2B5EF4-FFF2-40B4-BE49-F238E27FC236}">
                  <a16:creationId xmlns:a16="http://schemas.microsoft.com/office/drawing/2014/main" id="{58976801-21EA-478D-8211-783F92404138}"/>
                </a:ext>
              </a:extLst>
            </p:cNvPr>
            <p:cNvGrpSpPr/>
            <p:nvPr/>
          </p:nvGrpSpPr>
          <p:grpSpPr>
            <a:xfrm>
              <a:off x="525970" y="2399228"/>
              <a:ext cx="2812696" cy="1384995"/>
              <a:chOff x="601865" y="3293458"/>
              <a:chExt cx="2812696" cy="1384995"/>
            </a:xfrm>
          </p:grpSpPr>
          <p:sp>
            <p:nvSpPr>
              <p:cNvPr id="8" name="矩形 7">
                <a:extLst>
                  <a:ext uri="{FF2B5EF4-FFF2-40B4-BE49-F238E27FC236}">
                    <a16:creationId xmlns:a16="http://schemas.microsoft.com/office/drawing/2014/main" id="{13EFBF24-7011-40A3-836E-5473E28C9902}"/>
                  </a:ext>
                </a:extLst>
              </p:cNvPr>
              <p:cNvSpPr/>
              <p:nvPr/>
            </p:nvSpPr>
            <p:spPr>
              <a:xfrm>
                <a:off x="619138" y="4276940"/>
                <a:ext cx="825869" cy="3997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9" name="矩形 8">
                <a:extLst>
                  <a:ext uri="{FF2B5EF4-FFF2-40B4-BE49-F238E27FC236}">
                    <a16:creationId xmlns:a16="http://schemas.microsoft.com/office/drawing/2014/main" id="{BC925CE8-FD4B-4695-BA00-CF41939DF654}"/>
                  </a:ext>
                </a:extLst>
              </p:cNvPr>
              <p:cNvSpPr/>
              <p:nvPr/>
            </p:nvSpPr>
            <p:spPr>
              <a:xfrm>
                <a:off x="601865" y="3367469"/>
                <a:ext cx="825870" cy="3894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350"/>
              </a:p>
            </p:txBody>
          </p:sp>
          <p:sp>
            <p:nvSpPr>
              <p:cNvPr id="10" name="文本框 9">
                <a:extLst>
                  <a:ext uri="{FF2B5EF4-FFF2-40B4-BE49-F238E27FC236}">
                    <a16:creationId xmlns:a16="http://schemas.microsoft.com/office/drawing/2014/main" id="{4416CC20-5A08-4935-A961-5E7B147A40BC}"/>
                  </a:ext>
                </a:extLst>
              </p:cNvPr>
              <p:cNvSpPr txBox="1"/>
              <p:nvPr/>
            </p:nvSpPr>
            <p:spPr>
              <a:xfrm>
                <a:off x="1400868" y="3293458"/>
                <a:ext cx="2013693" cy="1384995"/>
              </a:xfrm>
              <a:prstGeom prst="rect">
                <a:avLst/>
              </a:prstGeom>
              <a:noFill/>
            </p:spPr>
            <p:txBody>
              <a:bodyPr wrap="none" rtlCol="0">
                <a:spAutoFit/>
              </a:bodyPr>
              <a:lstStyle/>
              <a:p>
                <a:r>
                  <a:rPr lang="en-US" altLang="zh-CN" sz="2100" dirty="0">
                    <a:latin typeface="TimesNewRomanPSMT"/>
                  </a:rPr>
                  <a:t>the false vacuum</a:t>
                </a:r>
              </a:p>
              <a:p>
                <a:endParaRPr lang="en-US" altLang="zh-CN" sz="2100" dirty="0">
                  <a:latin typeface="TimesNewRomanPSMT"/>
                </a:endParaRPr>
              </a:p>
              <a:p>
                <a:endParaRPr lang="en-US" altLang="zh-CN" sz="2100" dirty="0">
                  <a:latin typeface="TimesNewRomanPSMT"/>
                </a:endParaRPr>
              </a:p>
              <a:p>
                <a:r>
                  <a:rPr lang="en-US" altLang="zh-CN" sz="2100" dirty="0">
                    <a:latin typeface="TimesNewRomanPSMT"/>
                  </a:rPr>
                  <a:t>the true vacuum</a:t>
                </a:r>
                <a:endParaRPr lang="zh-CN" altLang="en-US" sz="2100" dirty="0"/>
              </a:p>
            </p:txBody>
          </p:sp>
          <p:graphicFrame>
            <p:nvGraphicFramePr>
              <p:cNvPr id="28" name="对象 27">
                <a:extLst>
                  <a:ext uri="{FF2B5EF4-FFF2-40B4-BE49-F238E27FC236}">
                    <a16:creationId xmlns:a16="http://schemas.microsoft.com/office/drawing/2014/main" id="{E7939014-7852-4149-BD0E-E2BEE3F50DC5}"/>
                  </a:ext>
                </a:extLst>
              </p:cNvPr>
              <p:cNvGraphicFramePr>
                <a:graphicFrameLocks noChangeAspect="1"/>
              </p:cNvGraphicFramePr>
              <p:nvPr/>
            </p:nvGraphicFramePr>
            <p:xfrm>
              <a:off x="716168" y="3389089"/>
              <a:ext cx="631809" cy="294845"/>
            </p:xfrm>
            <a:graphic>
              <a:graphicData uri="http://schemas.openxmlformats.org/presentationml/2006/ole">
                <mc:AlternateContent xmlns:mc="http://schemas.openxmlformats.org/markup-compatibility/2006">
                  <mc:Choice xmlns:v="urn:schemas-microsoft-com:vml" Requires="v">
                    <p:oleObj spid="_x0000_s23684" name="Equation" r:id="rId9" imgW="380880" imgH="177480" progId="Equation.DSMT4">
                      <p:embed/>
                    </p:oleObj>
                  </mc:Choice>
                  <mc:Fallback>
                    <p:oleObj name="Equation" r:id="rId9" imgW="380880" imgH="177480" progId="Equation.DSMT4">
                      <p:embed/>
                      <p:pic>
                        <p:nvPicPr>
                          <p:cNvPr id="28" name="对象 27">
                            <a:extLst>
                              <a:ext uri="{FF2B5EF4-FFF2-40B4-BE49-F238E27FC236}">
                                <a16:creationId xmlns:a16="http://schemas.microsoft.com/office/drawing/2014/main" id="{E7939014-7852-4149-BD0E-E2BEE3F50DC5}"/>
                              </a:ext>
                            </a:extLst>
                          </p:cNvPr>
                          <p:cNvPicPr/>
                          <p:nvPr/>
                        </p:nvPicPr>
                        <p:blipFill>
                          <a:blip r:embed="rId10"/>
                          <a:stretch>
                            <a:fillRect/>
                          </a:stretch>
                        </p:blipFill>
                        <p:spPr>
                          <a:xfrm>
                            <a:off x="716168" y="3389089"/>
                            <a:ext cx="631809" cy="294845"/>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id="{8EDFD57C-7A3C-40CD-954B-39BF5B19431B}"/>
                  </a:ext>
                </a:extLst>
              </p:cNvPr>
              <p:cNvGraphicFramePr>
                <a:graphicFrameLocks noChangeAspect="1"/>
              </p:cNvGraphicFramePr>
              <p:nvPr/>
            </p:nvGraphicFramePr>
            <p:xfrm>
              <a:off x="686672" y="4298269"/>
              <a:ext cx="714195" cy="357098"/>
            </p:xfrm>
            <a:graphic>
              <a:graphicData uri="http://schemas.openxmlformats.org/presentationml/2006/ole">
                <mc:AlternateContent xmlns:mc="http://schemas.openxmlformats.org/markup-compatibility/2006">
                  <mc:Choice xmlns:v="urn:schemas-microsoft-com:vml" Requires="v">
                    <p:oleObj spid="_x0000_s23685" name="Equation" r:id="rId11" imgW="457200" imgH="228600" progId="Equation.DSMT4">
                      <p:embed/>
                    </p:oleObj>
                  </mc:Choice>
                  <mc:Fallback>
                    <p:oleObj name="Equation" r:id="rId11" imgW="457200" imgH="228600" progId="Equation.DSMT4">
                      <p:embed/>
                      <p:pic>
                        <p:nvPicPr>
                          <p:cNvPr id="29" name="对象 28">
                            <a:extLst>
                              <a:ext uri="{FF2B5EF4-FFF2-40B4-BE49-F238E27FC236}">
                                <a16:creationId xmlns:a16="http://schemas.microsoft.com/office/drawing/2014/main" id="{8EDFD57C-7A3C-40CD-954B-39BF5B19431B}"/>
                              </a:ext>
                            </a:extLst>
                          </p:cNvPr>
                          <p:cNvPicPr/>
                          <p:nvPr/>
                        </p:nvPicPr>
                        <p:blipFill>
                          <a:blip r:embed="rId12"/>
                          <a:stretch>
                            <a:fillRect/>
                          </a:stretch>
                        </p:blipFill>
                        <p:spPr>
                          <a:xfrm>
                            <a:off x="686672" y="4298269"/>
                            <a:ext cx="714195" cy="357098"/>
                          </a:xfrm>
                          <a:prstGeom prst="rect">
                            <a:avLst/>
                          </a:prstGeom>
                        </p:spPr>
                      </p:pic>
                    </p:oleObj>
                  </mc:Fallback>
                </mc:AlternateContent>
              </a:graphicData>
            </a:graphic>
          </p:graphicFrame>
        </p:grpSp>
      </p:grpSp>
      <p:sp>
        <p:nvSpPr>
          <p:cNvPr id="7" name="Slide Number Placeholder 6">
            <a:extLst>
              <a:ext uri="{FF2B5EF4-FFF2-40B4-BE49-F238E27FC236}">
                <a16:creationId xmlns:a16="http://schemas.microsoft.com/office/drawing/2014/main" id="{94215A40-87FF-41E3-AFA0-1BC423950043}"/>
              </a:ext>
            </a:extLst>
          </p:cNvPr>
          <p:cNvSpPr>
            <a:spLocks noGrp="1"/>
          </p:cNvSpPr>
          <p:nvPr>
            <p:ph type="sldNum" sz="quarter" idx="12"/>
          </p:nvPr>
        </p:nvSpPr>
        <p:spPr/>
        <p:txBody>
          <a:bodyPr/>
          <a:lstStyle/>
          <a:p>
            <a:fld id="{48F63A3B-78C7-47BE-AE5E-E10140E04643}" type="slidenum">
              <a:rPr lang="en-US" smtClean="0"/>
              <a:t>13</a:t>
            </a:fld>
            <a:endParaRPr lang="en-US" dirty="0"/>
          </a:p>
        </p:txBody>
      </p:sp>
      <p:sp>
        <p:nvSpPr>
          <p:cNvPr id="30" name="TextBox 29">
            <a:extLst>
              <a:ext uri="{FF2B5EF4-FFF2-40B4-BE49-F238E27FC236}">
                <a16:creationId xmlns:a16="http://schemas.microsoft.com/office/drawing/2014/main" id="{D8C7EB95-5CD6-4C11-B210-AE17C40823C6}"/>
              </a:ext>
            </a:extLst>
          </p:cNvPr>
          <p:cNvSpPr txBox="1"/>
          <p:nvPr/>
        </p:nvSpPr>
        <p:spPr>
          <a:xfrm>
            <a:off x="542586" y="4185887"/>
            <a:ext cx="8058828" cy="2031325"/>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 (1) If a droplet is too small, the free energy gain from the phase transition of the bulk is </a:t>
            </a:r>
            <a:r>
              <a:rPr lang="en-US" altLang="zh-CN" dirty="0">
                <a:solidFill>
                  <a:srgbClr val="FF0000"/>
                </a:solidFill>
                <a:latin typeface="Arial" panose="020B0604020202020204" pitchFamily="34" charset="0"/>
                <a:cs typeface="Arial" panose="020B0604020202020204" pitchFamily="34" charset="0"/>
              </a:rPr>
              <a:t>less</a:t>
            </a:r>
            <a:r>
              <a:rPr lang="en-US" altLang="zh-CN" dirty="0">
                <a:latin typeface="Arial" panose="020B0604020202020204" pitchFamily="34" charset="0"/>
                <a:cs typeface="Arial" panose="020B0604020202020204" pitchFamily="34" charset="0"/>
              </a:rPr>
              <a:t> than the energy cost in the creation of an interface, the total free energy is positive, the droplet will shrink and evaporate</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(2) if the droplet is large, a bulk free energy gain is relatively </a:t>
            </a:r>
            <a:r>
              <a:rPr lang="en-US" altLang="zh-CN" dirty="0">
                <a:solidFill>
                  <a:srgbClr val="FF0000"/>
                </a:solidFill>
                <a:latin typeface="Arial" panose="020B0604020202020204" pitchFamily="34" charset="0"/>
                <a:cs typeface="Arial" panose="020B0604020202020204" pitchFamily="34" charset="0"/>
              </a:rPr>
              <a:t>large</a:t>
            </a:r>
            <a:r>
              <a:rPr lang="en-US" altLang="zh-CN" dirty="0">
                <a:latin typeface="Arial" panose="020B0604020202020204" pitchFamily="34" charset="0"/>
                <a:cs typeface="Arial" panose="020B0604020202020204" pitchFamily="34" charset="0"/>
              </a:rPr>
              <a:t> and the surface energy cost is negligible, the droplet will tend to grow and eventually occupy the whole system, completing the phase conversion</a:t>
            </a:r>
          </a:p>
        </p:txBody>
      </p:sp>
    </p:spTree>
    <p:extLst>
      <p:ext uri="{BB962C8B-B14F-4D97-AF65-F5344CB8AC3E}">
        <p14:creationId xmlns:p14="http://schemas.microsoft.com/office/powerpoint/2010/main" val="1098625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CA4F627-98F0-4338-8511-C8EFC8EE6EB3}"/>
              </a:ext>
            </a:extLst>
          </p:cNvPr>
          <p:cNvSpPr txBox="1"/>
          <p:nvPr/>
        </p:nvSpPr>
        <p:spPr>
          <a:xfrm>
            <a:off x="553346" y="482597"/>
            <a:ext cx="6082778" cy="369332"/>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3.4 </a:t>
            </a:r>
            <a:r>
              <a:rPr lang="en-US" altLang="zh-CN" b="1" kern="0" dirty="0">
                <a:latin typeface="Arial" panose="020B0604020202020204" pitchFamily="34" charset="0"/>
                <a:ea typeface="等线" panose="02010600030101010101" pitchFamily="2" charset="-122"/>
                <a:cs typeface="Arial" panose="020B0604020202020204" pitchFamily="34" charset="0"/>
              </a:rPr>
              <a:t>Bubble nucleation in thermal field theory</a:t>
            </a:r>
            <a:endParaRPr lang="zh-CN" altLang="en-US" b="1" dirty="0">
              <a:latin typeface="Arial" panose="020B0604020202020204" pitchFamily="34" charset="0"/>
              <a:cs typeface="Arial" panose="020B0604020202020204" pitchFamily="34" charset="0"/>
            </a:endParaRPr>
          </a:p>
        </p:txBody>
      </p:sp>
      <p:sp>
        <p:nvSpPr>
          <p:cNvPr id="5" name="文本框 8">
            <a:extLst>
              <a:ext uri="{FF2B5EF4-FFF2-40B4-BE49-F238E27FC236}">
                <a16:creationId xmlns:a16="http://schemas.microsoft.com/office/drawing/2014/main" id="{1F78A8AE-EFC6-4D10-8AE2-B18375A72FB6}"/>
              </a:ext>
            </a:extLst>
          </p:cNvPr>
          <p:cNvSpPr txBox="1"/>
          <p:nvPr/>
        </p:nvSpPr>
        <p:spPr>
          <a:xfrm>
            <a:off x="846890" y="889205"/>
            <a:ext cx="7100321" cy="400110"/>
          </a:xfrm>
          <a:prstGeom prst="rect">
            <a:avLst/>
          </a:prstGeom>
          <a:noFill/>
        </p:spPr>
        <p:txBody>
          <a:bodyPr wrap="square">
            <a:spAutoFit/>
          </a:bodyPr>
          <a:lstStyle/>
          <a:p>
            <a:pPr eaLnBrk="1" hangingPunct="1">
              <a:defRPr/>
            </a:pPr>
            <a:r>
              <a:rPr lang="en-US" altLang="zh-CN" sz="2000" b="1" dirty="0">
                <a:solidFill>
                  <a:srgbClr val="FF0000"/>
                </a:solidFill>
                <a:latin typeface="Comic Sans MS" panose="030F0702030302020204" pitchFamily="66" charset="0"/>
              </a:rPr>
              <a:t>(1) The nucleation rate </a:t>
            </a:r>
            <a:r>
              <a:rPr lang="it-IT" altLang="zh-CN" sz="2000" b="1" dirty="0">
                <a:solidFill>
                  <a:srgbClr val="FF0000"/>
                </a:solidFill>
                <a:latin typeface="Comic Sans MS" panose="030F0702030302020204" pitchFamily="66" charset="0"/>
              </a:rPr>
              <a:t>per unit time per unit volume</a:t>
            </a:r>
            <a:endParaRPr lang="en-US" altLang="zh-CN" sz="2000" b="1" dirty="0">
              <a:solidFill>
                <a:srgbClr val="FF0000"/>
              </a:solidFill>
              <a:latin typeface="Comic Sans MS" panose="030F0702030302020204" pitchFamily="66" charset="0"/>
            </a:endParaRPr>
          </a:p>
        </p:txBody>
      </p:sp>
      <p:pic>
        <p:nvPicPr>
          <p:cNvPr id="2" name="Picture 1">
            <a:extLst>
              <a:ext uri="{FF2B5EF4-FFF2-40B4-BE49-F238E27FC236}">
                <a16:creationId xmlns:a16="http://schemas.microsoft.com/office/drawing/2014/main" id="{0698AB71-013E-422D-A67F-5AD3F1ECC0FD}"/>
              </a:ext>
            </a:extLst>
          </p:cNvPr>
          <p:cNvPicPr>
            <a:picLocks noChangeAspect="1"/>
          </p:cNvPicPr>
          <p:nvPr/>
        </p:nvPicPr>
        <p:blipFill>
          <a:blip r:embed="rId2"/>
          <a:stretch>
            <a:fillRect/>
          </a:stretch>
        </p:blipFill>
        <p:spPr>
          <a:xfrm>
            <a:off x="1966625" y="1300982"/>
            <a:ext cx="2605375" cy="972005"/>
          </a:xfrm>
          <a:prstGeom prst="rect">
            <a:avLst/>
          </a:prstGeom>
        </p:spPr>
      </p:pic>
      <p:sp>
        <p:nvSpPr>
          <p:cNvPr id="7" name="TextBox 6">
            <a:extLst>
              <a:ext uri="{FF2B5EF4-FFF2-40B4-BE49-F238E27FC236}">
                <a16:creationId xmlns:a16="http://schemas.microsoft.com/office/drawing/2014/main" id="{836D9257-368C-4B5F-BA1C-9F8C811C4ABC}"/>
              </a:ext>
            </a:extLst>
          </p:cNvPr>
          <p:cNvSpPr txBox="1"/>
          <p:nvPr/>
        </p:nvSpPr>
        <p:spPr>
          <a:xfrm>
            <a:off x="846891" y="2316269"/>
            <a:ext cx="4572000" cy="369332"/>
          </a:xfrm>
          <a:prstGeom prst="rect">
            <a:avLst/>
          </a:prstGeom>
          <a:noFill/>
        </p:spPr>
        <p:txBody>
          <a:bodyPr wrap="square">
            <a:spAutoFit/>
          </a:bodyPr>
          <a:lstStyle/>
          <a:p>
            <a:r>
              <a:rPr lang="en-US" altLang="zh-CN" sz="1800" b="0" i="0" u="none" strike="noStrike" baseline="0" dirty="0">
                <a:latin typeface="Arial" panose="020B0604020202020204" pitchFamily="34" charset="0"/>
                <a:cs typeface="Arial" panose="020B0604020202020204" pitchFamily="34" charset="0"/>
              </a:rPr>
              <a:t>With the </a:t>
            </a:r>
            <a:r>
              <a:rPr lang="en-US" altLang="zh-CN" sz="1800" b="0" i="0" u="none" strike="noStrike" baseline="0" dirty="0" err="1">
                <a:latin typeface="Arial" panose="020B0604020202020204" pitchFamily="34" charset="0"/>
                <a:cs typeface="Arial" panose="020B0604020202020204" pitchFamily="34" charset="0"/>
              </a:rPr>
              <a:t>prefactor</a:t>
            </a:r>
            <a:endParaRPr lang="zh-CN" alt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A86BAB9-43F5-4517-BCAB-7DEBB15572AF}"/>
              </a:ext>
            </a:extLst>
          </p:cNvPr>
          <p:cNvPicPr>
            <a:picLocks noChangeAspect="1"/>
          </p:cNvPicPr>
          <p:nvPr/>
        </p:nvPicPr>
        <p:blipFill>
          <a:blip r:embed="rId3"/>
          <a:stretch>
            <a:fillRect/>
          </a:stretch>
        </p:blipFill>
        <p:spPr>
          <a:xfrm>
            <a:off x="1466721" y="2685601"/>
            <a:ext cx="5043203" cy="855398"/>
          </a:xfrm>
          <a:prstGeom prst="rect">
            <a:avLst/>
          </a:prstGeom>
        </p:spPr>
      </p:pic>
      <p:sp>
        <p:nvSpPr>
          <p:cNvPr id="10" name="TextBox 9">
            <a:extLst>
              <a:ext uri="{FF2B5EF4-FFF2-40B4-BE49-F238E27FC236}">
                <a16:creationId xmlns:a16="http://schemas.microsoft.com/office/drawing/2014/main" id="{ED1D022A-13F9-4B08-B116-4CB8A5DA3FF2}"/>
              </a:ext>
            </a:extLst>
          </p:cNvPr>
          <p:cNvSpPr txBox="1"/>
          <p:nvPr/>
        </p:nvSpPr>
        <p:spPr>
          <a:xfrm>
            <a:off x="811606" y="3584281"/>
            <a:ext cx="7815360" cy="2862322"/>
          </a:xfrm>
          <a:prstGeom prst="rect">
            <a:avLst/>
          </a:prstGeom>
          <a:noFill/>
        </p:spPr>
        <p:txBody>
          <a:bodyPr wrap="square">
            <a:spAutoFit/>
          </a:bodyPr>
          <a:lstStyle/>
          <a:p>
            <a:pPr algn="l"/>
            <a:r>
              <a:rPr lang="en-US" altLang="zh-CN" b="1" i="0" u="none" strike="noStrike" baseline="0" dirty="0">
                <a:latin typeface="Arial" panose="020B0604020202020204" pitchFamily="34" charset="0"/>
                <a:cs typeface="Arial" panose="020B0604020202020204" pitchFamily="34" charset="0"/>
              </a:rPr>
              <a:t>Note:</a:t>
            </a:r>
          </a:p>
          <a:p>
            <a:pPr marL="342900" indent="-342900" algn="l">
              <a:buAutoNum type="alphaLcParenBoth"/>
            </a:pPr>
            <a:r>
              <a:rPr lang="en-US" altLang="zh-CN" b="0" i="0" u="none" strike="noStrike" baseline="0" dirty="0">
                <a:latin typeface="Arial" panose="020B0604020202020204" pitchFamily="34" charset="0"/>
                <a:cs typeface="Arial" panose="020B0604020202020204" pitchFamily="34" charset="0"/>
              </a:rPr>
              <a:t>ω</a:t>
            </a:r>
            <a:r>
              <a:rPr lang="en-US" altLang="zh-CN" b="0" i="0" u="none" strike="noStrike" baseline="-25000" dirty="0">
                <a:latin typeface="Arial" panose="020B0604020202020204" pitchFamily="34" charset="0"/>
                <a:cs typeface="Arial" panose="020B0604020202020204" pitchFamily="34" charset="0"/>
              </a:rPr>
              <a:t>−</a:t>
            </a:r>
            <a:r>
              <a:rPr lang="en-US" altLang="zh-CN" b="0" i="0" u="none" strike="noStrike" baseline="0" dirty="0">
                <a:latin typeface="Arial" panose="020B0604020202020204" pitchFamily="34" charset="0"/>
                <a:cs typeface="Arial" panose="020B0604020202020204" pitchFamily="34" charset="0"/>
              </a:rPr>
              <a:t> is the eigenvalue of the negative mode.</a:t>
            </a:r>
          </a:p>
          <a:p>
            <a:pPr marL="342900" indent="-342900" algn="l">
              <a:buAutoNum type="alphaLcParenBoth"/>
            </a:pPr>
            <a:r>
              <a:rPr lang="en-US" altLang="zh-CN" b="0" i="0" u="none" strike="noStrike" baseline="0" dirty="0">
                <a:latin typeface="Arial" panose="020B0604020202020204" pitchFamily="34" charset="0"/>
                <a:cs typeface="Arial" panose="020B0604020202020204" pitchFamily="34" charset="0"/>
              </a:rPr>
              <a:t>the terms Ω′′</a:t>
            </a:r>
            <a:r>
              <a:rPr lang="en-US" altLang="zh-CN" b="0" i="0" u="none" strike="noStrike" baseline="-25000" dirty="0">
                <a:latin typeface="Arial" panose="020B0604020202020204" pitchFamily="34" charset="0"/>
                <a:cs typeface="Arial" panose="020B0604020202020204" pitchFamily="34" charset="0"/>
              </a:rPr>
              <a:t>FV</a:t>
            </a:r>
            <a:r>
              <a:rPr lang="en-US" altLang="zh-CN" b="0" i="0" u="none" strike="noStrike" baseline="0" dirty="0">
                <a:latin typeface="Arial" panose="020B0604020202020204" pitchFamily="34" charset="0"/>
                <a:cs typeface="Arial" panose="020B0604020202020204" pitchFamily="34" charset="0"/>
              </a:rPr>
              <a:t> and </a:t>
            </a:r>
            <a:r>
              <a:rPr lang="el-GR" altLang="zh-CN" b="0" i="0" u="none" strike="noStrike" baseline="0" dirty="0">
                <a:latin typeface="Arial" panose="020B0604020202020204" pitchFamily="34" charset="0"/>
                <a:cs typeface="Arial" panose="020B0604020202020204" pitchFamily="34" charset="0"/>
              </a:rPr>
              <a:t>Ω′′</a:t>
            </a:r>
            <a:r>
              <a:rPr lang="en-US" altLang="zh-CN" b="0" i="0" u="none" strike="noStrike" baseline="-25000" dirty="0">
                <a:latin typeface="Arial" panose="020B0604020202020204" pitchFamily="34" charset="0"/>
                <a:cs typeface="Arial" panose="020B0604020202020204" pitchFamily="34" charset="0"/>
              </a:rPr>
              <a:t>B</a:t>
            </a:r>
            <a:r>
              <a:rPr lang="en-US" altLang="zh-CN" b="0" i="0" u="none" strike="noStrike" baseline="0" dirty="0">
                <a:latin typeface="Arial" panose="020B0604020202020204" pitchFamily="34" charset="0"/>
                <a:cs typeface="Arial" panose="020B0604020202020204" pitchFamily="34" charset="0"/>
              </a:rPr>
              <a:t> are abbreviations for Ω′′ evaluated in the false vacuum and the critical bubble.</a:t>
            </a:r>
          </a:p>
          <a:p>
            <a:pPr marL="342900" indent="-342900" algn="l">
              <a:buAutoNum type="alphaLcParenBoth"/>
            </a:pPr>
            <a:r>
              <a:rPr lang="en-US" altLang="zh-CN" b="0" i="0" u="none" strike="noStrike" baseline="0" dirty="0">
                <a:latin typeface="Arial" panose="020B0604020202020204" pitchFamily="34" charset="0"/>
                <a:cs typeface="Arial" panose="020B0604020202020204" pitchFamily="34" charset="0"/>
              </a:rPr>
              <a:t>the prime in the determinant signifies that the zero eigenvalues associated with the translation symmetry of the bubble are omitted.</a:t>
            </a:r>
          </a:p>
          <a:p>
            <a:pPr marL="342900" indent="-342900" algn="l">
              <a:buAutoNum type="alphaLcParenBoth"/>
            </a:pPr>
            <a:r>
              <a:rPr lang="en-US" altLang="zh-CN" b="0" i="0" u="none" strike="noStrike" baseline="0" dirty="0">
                <a:latin typeface="Arial" panose="020B0604020202020204" pitchFamily="34" charset="0"/>
                <a:cs typeface="Arial" panose="020B0604020202020204" pitchFamily="34" charset="0"/>
              </a:rPr>
              <a:t>Ω′′ is the second derivative of the effective potential Ω(T, μ) with respect to the order parameter σ.</a:t>
            </a:r>
          </a:p>
          <a:p>
            <a:pPr marL="342900" indent="-342900" algn="l">
              <a:buAutoNum type="alphaLcParenBoth"/>
            </a:pPr>
            <a:r>
              <a:rPr lang="en-US" altLang="zh-CN" b="0" i="0" u="none" strike="noStrike" baseline="0" dirty="0">
                <a:latin typeface="Arial" panose="020B0604020202020204" pitchFamily="34" charset="0"/>
                <a:cs typeface="Arial" panose="020B0604020202020204" pitchFamily="34" charset="0"/>
              </a:rPr>
              <a:t>S</a:t>
            </a:r>
            <a:r>
              <a:rPr lang="en-US" altLang="zh-CN" b="0" i="0" u="none" strike="noStrike" baseline="-25000" dirty="0">
                <a:latin typeface="Arial" panose="020B0604020202020204" pitchFamily="34" charset="0"/>
                <a:cs typeface="Arial" panose="020B0604020202020204" pitchFamily="34" charset="0"/>
              </a:rPr>
              <a:t>3</a:t>
            </a:r>
            <a:r>
              <a:rPr lang="en-US" altLang="zh-CN" b="0" i="0" u="none" strike="noStrike" baseline="0" dirty="0">
                <a:latin typeface="Arial" panose="020B0604020202020204" pitchFamily="34" charset="0"/>
                <a:cs typeface="Arial" panose="020B0604020202020204" pitchFamily="34" charset="0"/>
              </a:rPr>
              <a:t> is the three-dimensional saddle point action associated with the O(3)-symmetric critical bubble or droplet.</a:t>
            </a:r>
            <a:endParaRPr lang="zh-CN"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3CFB9B0-C59D-4B38-B53B-6B417516BAAF}"/>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9" name="TextBox 8">
            <a:extLst>
              <a:ext uri="{FF2B5EF4-FFF2-40B4-BE49-F238E27FC236}">
                <a16:creationId xmlns:a16="http://schemas.microsoft.com/office/drawing/2014/main" id="{67D21D6A-FFA6-41B5-94C7-E13E92A07D7C}"/>
              </a:ext>
            </a:extLst>
          </p:cNvPr>
          <p:cNvSpPr txBox="1"/>
          <p:nvPr/>
        </p:nvSpPr>
        <p:spPr>
          <a:xfrm>
            <a:off x="4981713" y="2287581"/>
            <a:ext cx="4296081" cy="523220"/>
          </a:xfrm>
          <a:prstGeom prst="rect">
            <a:avLst/>
          </a:prstGeom>
          <a:noFill/>
        </p:spPr>
        <p:txBody>
          <a:bodyPr wrap="square">
            <a:spAutoFit/>
          </a:bodyPr>
          <a:lstStyle/>
          <a:p>
            <a:r>
              <a:rPr lang="en-US" altLang="zh-CN" sz="1400" b="0" i="0" u="none" strike="noStrike" baseline="0" dirty="0">
                <a:solidFill>
                  <a:srgbClr val="5171D9"/>
                </a:solidFill>
                <a:latin typeface="Times New Roman" panose="02020603050405020304" pitchFamily="18" charset="0"/>
                <a:cs typeface="Times New Roman" panose="02020603050405020304" pitchFamily="18" charset="0"/>
              </a:rPr>
              <a:t>A. D. Linde, </a:t>
            </a:r>
            <a:r>
              <a:rPr lang="en-US" altLang="zh-CN" sz="1400" b="0" i="0" u="none" strike="noStrike" baseline="0" dirty="0" err="1">
                <a:solidFill>
                  <a:srgbClr val="5171D9"/>
                </a:solidFill>
                <a:latin typeface="Times New Roman" panose="02020603050405020304" pitchFamily="18" charset="0"/>
                <a:cs typeface="Times New Roman" panose="02020603050405020304" pitchFamily="18" charset="0"/>
              </a:rPr>
              <a:t>Nucl</a:t>
            </a:r>
            <a:r>
              <a:rPr lang="en-US" altLang="zh-CN" sz="1400" b="0" i="0" u="none" strike="noStrike" baseline="0" dirty="0">
                <a:solidFill>
                  <a:srgbClr val="5171D9"/>
                </a:solidFill>
                <a:latin typeface="Times New Roman" panose="02020603050405020304" pitchFamily="18" charset="0"/>
                <a:cs typeface="Times New Roman" panose="02020603050405020304" pitchFamily="18" charset="0"/>
              </a:rPr>
              <a:t>. Phys. B 216, 421 (1983) [erratum: </a:t>
            </a:r>
            <a:r>
              <a:rPr lang="en-US" altLang="zh-CN" sz="1400" b="0" i="0" u="none" strike="noStrike" baseline="0" dirty="0" err="1">
                <a:solidFill>
                  <a:srgbClr val="5171D9"/>
                </a:solidFill>
                <a:latin typeface="Times New Roman" panose="02020603050405020304" pitchFamily="18" charset="0"/>
                <a:cs typeface="Times New Roman" panose="02020603050405020304" pitchFamily="18" charset="0"/>
              </a:rPr>
              <a:t>Nucl</a:t>
            </a:r>
            <a:r>
              <a:rPr lang="en-US" altLang="zh-CN" sz="1400" b="0" i="0" u="none" strike="noStrike" baseline="0" dirty="0">
                <a:solidFill>
                  <a:srgbClr val="5171D9"/>
                </a:solidFill>
                <a:latin typeface="Times New Roman" panose="02020603050405020304" pitchFamily="18" charset="0"/>
                <a:cs typeface="Times New Roman" panose="02020603050405020304" pitchFamily="18" charset="0"/>
              </a:rPr>
              <a:t>. Phys. B 223, 544 (1983)]</a:t>
            </a:r>
            <a:endParaRPr lang="zh-CN" altLang="en-US" sz="1400" dirty="0">
              <a:solidFill>
                <a:srgbClr val="5171D9"/>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7EE3DE3-75D0-48FC-BEFC-84D90193CBE1}"/>
              </a:ext>
            </a:extLst>
          </p:cNvPr>
          <p:cNvSpPr txBox="1"/>
          <p:nvPr/>
        </p:nvSpPr>
        <p:spPr>
          <a:xfrm>
            <a:off x="4981713" y="1751509"/>
            <a:ext cx="3829579" cy="523220"/>
          </a:xfrm>
          <a:prstGeom prst="rect">
            <a:avLst/>
          </a:prstGeom>
          <a:noFill/>
        </p:spPr>
        <p:txBody>
          <a:bodyPr wrap="square">
            <a:spAutoFit/>
          </a:bodyPr>
          <a:lstStyle/>
          <a:p>
            <a:r>
              <a:rPr lang="en-US" altLang="zh-CN" sz="1400" b="0" i="0" u="none" strike="noStrike" baseline="0" dirty="0">
                <a:solidFill>
                  <a:srgbClr val="5171D9"/>
                </a:solidFill>
                <a:latin typeface="Times New Roman" panose="02020603050405020304" pitchFamily="18" charset="0"/>
                <a:cs typeface="Times New Roman" panose="02020603050405020304" pitchFamily="18" charset="0"/>
              </a:rPr>
              <a:t>C. G. Callan, Jr. and S. R. Coleman, Phys. Rev. D 16, 1762-1768 (1977)</a:t>
            </a:r>
            <a:endParaRPr lang="zh-CN" altLang="en-US" sz="1400" dirty="0">
              <a:solidFill>
                <a:srgbClr val="5171D9"/>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FE66658-DE7B-45A5-A6D8-81632096DA87}"/>
              </a:ext>
            </a:extLst>
          </p:cNvPr>
          <p:cNvSpPr txBox="1"/>
          <p:nvPr/>
        </p:nvSpPr>
        <p:spPr>
          <a:xfrm>
            <a:off x="4981713" y="1229862"/>
            <a:ext cx="4155141" cy="523220"/>
          </a:xfrm>
          <a:prstGeom prst="rect">
            <a:avLst/>
          </a:prstGeom>
          <a:noFill/>
        </p:spPr>
        <p:txBody>
          <a:bodyPr wrap="square">
            <a:spAutoFit/>
          </a:bodyPr>
          <a:lstStyle/>
          <a:p>
            <a:r>
              <a:rPr lang="fr-FR" altLang="zh-CN" sz="1400" b="0" i="0" u="none" strike="noStrike" baseline="0" dirty="0">
                <a:solidFill>
                  <a:srgbClr val="5171D9"/>
                </a:solidFill>
                <a:latin typeface="Times New Roman" panose="02020603050405020304" pitchFamily="18" charset="0"/>
                <a:cs typeface="Times New Roman" panose="02020603050405020304" pitchFamily="18" charset="0"/>
              </a:rPr>
              <a:t>S. R. Coleman, Phys. </a:t>
            </a:r>
            <a:r>
              <a:rPr lang="fr-FR" altLang="zh-CN" sz="1400" b="0" i="0" u="none" strike="noStrike" baseline="0" dirty="0" err="1">
                <a:solidFill>
                  <a:srgbClr val="5171D9"/>
                </a:solidFill>
                <a:latin typeface="Times New Roman" panose="02020603050405020304" pitchFamily="18" charset="0"/>
                <a:cs typeface="Times New Roman" panose="02020603050405020304" pitchFamily="18" charset="0"/>
              </a:rPr>
              <a:t>Rev</a:t>
            </a:r>
            <a:r>
              <a:rPr lang="fr-FR" altLang="zh-CN" sz="1400" b="0" i="0" u="none" strike="noStrike" baseline="0" dirty="0">
                <a:solidFill>
                  <a:srgbClr val="5171D9"/>
                </a:solidFill>
                <a:latin typeface="Times New Roman" panose="02020603050405020304" pitchFamily="18" charset="0"/>
                <a:cs typeface="Times New Roman" panose="02020603050405020304" pitchFamily="18" charset="0"/>
              </a:rPr>
              <a:t>. D 15, 2929-2936 (1977) [erratum: Phys. </a:t>
            </a:r>
            <a:r>
              <a:rPr lang="fr-FR" altLang="zh-CN" sz="1400" b="0" i="0" u="none" strike="noStrike" baseline="0" dirty="0" err="1">
                <a:solidFill>
                  <a:srgbClr val="5171D9"/>
                </a:solidFill>
                <a:latin typeface="Times New Roman" panose="02020603050405020304" pitchFamily="18" charset="0"/>
                <a:cs typeface="Times New Roman" panose="02020603050405020304" pitchFamily="18" charset="0"/>
              </a:rPr>
              <a:t>Rev</a:t>
            </a:r>
            <a:r>
              <a:rPr lang="fr-FR" altLang="zh-CN" sz="1400" b="0" i="0" u="none" strike="noStrike" baseline="0" dirty="0">
                <a:solidFill>
                  <a:srgbClr val="5171D9"/>
                </a:solidFill>
                <a:latin typeface="Times New Roman" panose="02020603050405020304" pitchFamily="18" charset="0"/>
                <a:cs typeface="Times New Roman" panose="02020603050405020304" pitchFamily="18" charset="0"/>
              </a:rPr>
              <a:t>. D 16, 1248 (1977)]</a:t>
            </a:r>
            <a:endParaRPr lang="zh-CN" altLang="en-US" sz="1400" dirty="0">
              <a:solidFill>
                <a:srgbClr val="5171D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9127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CF98A8-E915-4AD4-812C-18E99036C7B3}"/>
              </a:ext>
            </a:extLst>
          </p:cNvPr>
          <p:cNvSpPr txBox="1"/>
          <p:nvPr/>
        </p:nvSpPr>
        <p:spPr>
          <a:xfrm>
            <a:off x="616758" y="884279"/>
            <a:ext cx="7864455" cy="646331"/>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By taking the scalar field σ as the order parameter, at finite temperature, a Euclidean action</a:t>
            </a:r>
            <a:endParaRPr lang="zh-CN" altLang="en-US" dirty="0">
              <a:latin typeface="Arial" panose="020B0604020202020204" pitchFamily="34" charset="0"/>
              <a:cs typeface="Arial" panose="020B0604020202020204" pitchFamily="34" charset="0"/>
            </a:endParaRPr>
          </a:p>
        </p:txBody>
      </p:sp>
      <p:sp>
        <p:nvSpPr>
          <p:cNvPr id="8" name="文本框 8">
            <a:extLst>
              <a:ext uri="{FF2B5EF4-FFF2-40B4-BE49-F238E27FC236}">
                <a16:creationId xmlns:a16="http://schemas.microsoft.com/office/drawing/2014/main" id="{13F7FDA9-92E0-4322-9317-E6D33CC3A40B}"/>
              </a:ext>
            </a:extLst>
          </p:cNvPr>
          <p:cNvSpPr txBox="1"/>
          <p:nvPr/>
        </p:nvSpPr>
        <p:spPr>
          <a:xfrm>
            <a:off x="616758" y="410526"/>
            <a:ext cx="5449580" cy="400110"/>
          </a:xfrm>
          <a:prstGeom prst="rect">
            <a:avLst/>
          </a:prstGeom>
          <a:noFill/>
        </p:spPr>
        <p:txBody>
          <a:bodyPr wrap="square">
            <a:spAutoFit/>
          </a:bodyPr>
          <a:lstStyle/>
          <a:p>
            <a:pPr eaLnBrk="1" hangingPunct="1">
              <a:defRPr/>
            </a:pPr>
            <a:r>
              <a:rPr lang="en-US" altLang="zh-CN" sz="2000" b="1" dirty="0">
                <a:solidFill>
                  <a:srgbClr val="FF0000"/>
                </a:solidFill>
                <a:latin typeface="Comic Sans MS" panose="030F0702030302020204" pitchFamily="66" charset="0"/>
              </a:rPr>
              <a:t>(2) The bounce</a:t>
            </a:r>
          </a:p>
        </p:txBody>
      </p:sp>
      <p:pic>
        <p:nvPicPr>
          <p:cNvPr id="9" name="Picture 8">
            <a:extLst>
              <a:ext uri="{FF2B5EF4-FFF2-40B4-BE49-F238E27FC236}">
                <a16:creationId xmlns:a16="http://schemas.microsoft.com/office/drawing/2014/main" id="{F5053A18-76A5-47C8-9088-DD432F855529}"/>
              </a:ext>
            </a:extLst>
          </p:cNvPr>
          <p:cNvPicPr>
            <a:picLocks noChangeAspect="1"/>
          </p:cNvPicPr>
          <p:nvPr/>
        </p:nvPicPr>
        <p:blipFill>
          <a:blip r:embed="rId2"/>
          <a:stretch>
            <a:fillRect/>
          </a:stretch>
        </p:blipFill>
        <p:spPr>
          <a:xfrm>
            <a:off x="1049412" y="1565822"/>
            <a:ext cx="6075544" cy="777966"/>
          </a:xfrm>
          <a:prstGeom prst="rect">
            <a:avLst/>
          </a:prstGeom>
        </p:spPr>
      </p:pic>
      <p:sp>
        <p:nvSpPr>
          <p:cNvPr id="10" name="TextBox 9">
            <a:extLst>
              <a:ext uri="{FF2B5EF4-FFF2-40B4-BE49-F238E27FC236}">
                <a16:creationId xmlns:a16="http://schemas.microsoft.com/office/drawing/2014/main" id="{76E0BF77-18EA-4335-8545-22D5C0F81050}"/>
              </a:ext>
            </a:extLst>
          </p:cNvPr>
          <p:cNvSpPr txBox="1"/>
          <p:nvPr/>
        </p:nvSpPr>
        <p:spPr>
          <a:xfrm>
            <a:off x="675059" y="2379000"/>
            <a:ext cx="4394031"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For </a:t>
            </a:r>
            <a:r>
              <a:rPr lang="en-US" altLang="zh-CN" sz="1800" b="0" i="0" u="none" strike="noStrike" baseline="0" dirty="0">
                <a:latin typeface="Arial" panose="020B0604020202020204" pitchFamily="34" charset="0"/>
                <a:cs typeface="Arial" panose="020B0604020202020204" pitchFamily="34" charset="0"/>
              </a:rPr>
              <a:t>sufficiently high temperature</a:t>
            </a:r>
            <a:endParaRPr lang="zh-CN" alt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AD997B2-A03B-473D-A449-55B6814CA2CE}"/>
              </a:ext>
            </a:extLst>
          </p:cNvPr>
          <p:cNvPicPr>
            <a:picLocks noChangeAspect="1"/>
          </p:cNvPicPr>
          <p:nvPr/>
        </p:nvPicPr>
        <p:blipFill>
          <a:blip r:embed="rId3"/>
          <a:stretch>
            <a:fillRect/>
          </a:stretch>
        </p:blipFill>
        <p:spPr>
          <a:xfrm>
            <a:off x="2476719" y="2680442"/>
            <a:ext cx="1729658" cy="810616"/>
          </a:xfrm>
          <a:prstGeom prst="rect">
            <a:avLst/>
          </a:prstGeom>
        </p:spPr>
      </p:pic>
      <p:sp>
        <p:nvSpPr>
          <p:cNvPr id="12" name="TextBox 11">
            <a:extLst>
              <a:ext uri="{FF2B5EF4-FFF2-40B4-BE49-F238E27FC236}">
                <a16:creationId xmlns:a16="http://schemas.microsoft.com/office/drawing/2014/main" id="{A677D8A2-B049-412A-B0CC-DF777B7CCE42}"/>
              </a:ext>
            </a:extLst>
          </p:cNvPr>
          <p:cNvSpPr txBox="1"/>
          <p:nvPr/>
        </p:nvSpPr>
        <p:spPr>
          <a:xfrm>
            <a:off x="675059" y="3491058"/>
            <a:ext cx="8192780" cy="646331"/>
          </a:xfrm>
          <a:prstGeom prst="rect">
            <a:avLst/>
          </a:prstGeom>
          <a:noFill/>
        </p:spPr>
        <p:txBody>
          <a:bodyPr wrap="square">
            <a:spAutoFit/>
          </a:bodyPr>
          <a:lstStyle/>
          <a:p>
            <a:pPr algn="l"/>
            <a:r>
              <a:rPr lang="en-US" altLang="zh-CN" dirty="0">
                <a:latin typeface="Arial" panose="020B0604020202020204" pitchFamily="34" charset="0"/>
                <a:cs typeface="Arial" panose="020B0604020202020204" pitchFamily="34" charset="0"/>
              </a:rPr>
              <a:t>T</a:t>
            </a:r>
            <a:r>
              <a:rPr lang="en-US" altLang="zh-CN" b="0" i="0" u="none" strike="noStrike" baseline="0" dirty="0">
                <a:latin typeface="Arial" panose="020B0604020202020204" pitchFamily="34" charset="0"/>
                <a:cs typeface="Arial" panose="020B0604020202020204" pitchFamily="34" charset="0"/>
              </a:rPr>
              <a:t>he </a:t>
            </a:r>
            <a:r>
              <a:rPr lang="en-US" altLang="zh-CN" b="1" i="0" u="none" strike="noStrike" baseline="0" dirty="0">
                <a:solidFill>
                  <a:srgbClr val="FF0000"/>
                </a:solidFill>
                <a:latin typeface="Arial" panose="020B0604020202020204" pitchFamily="34" charset="0"/>
                <a:cs typeface="Arial" panose="020B0604020202020204" pitchFamily="34" charset="0"/>
              </a:rPr>
              <a:t>bounce</a:t>
            </a:r>
            <a:r>
              <a:rPr lang="en-US" altLang="zh-CN" b="0" i="0" u="none" strike="noStrike" baseline="0" dirty="0">
                <a:latin typeface="Arial" panose="020B0604020202020204" pitchFamily="34" charset="0"/>
                <a:cs typeface="Arial" panose="020B0604020202020204" pitchFamily="34" charset="0"/>
              </a:rPr>
              <a:t> is an O(3) symmetric solution to the classical equation of motion that extremizes the Euclidean action S</a:t>
            </a:r>
            <a:r>
              <a:rPr lang="en-US" altLang="zh-CN" b="0" i="0" u="none" strike="noStrike" baseline="-25000" dirty="0">
                <a:latin typeface="Arial" panose="020B0604020202020204" pitchFamily="34" charset="0"/>
                <a:cs typeface="Arial" panose="020B0604020202020204" pitchFamily="34" charset="0"/>
              </a:rPr>
              <a:t>3</a:t>
            </a:r>
            <a:endParaRPr lang="zh-CN" alt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6A10CF-B3D5-4EAF-9BA0-F91B3DD8DDA0}"/>
              </a:ext>
            </a:extLst>
          </p:cNvPr>
          <p:cNvPicPr>
            <a:picLocks noChangeAspect="1"/>
          </p:cNvPicPr>
          <p:nvPr/>
        </p:nvPicPr>
        <p:blipFill>
          <a:blip r:embed="rId4"/>
          <a:stretch>
            <a:fillRect/>
          </a:stretch>
        </p:blipFill>
        <p:spPr>
          <a:xfrm>
            <a:off x="1877160" y="4137389"/>
            <a:ext cx="4420048" cy="921275"/>
          </a:xfrm>
          <a:prstGeom prst="rect">
            <a:avLst/>
          </a:prstGeom>
        </p:spPr>
      </p:pic>
      <p:sp>
        <p:nvSpPr>
          <p:cNvPr id="13" name="TextBox 12">
            <a:extLst>
              <a:ext uri="{FF2B5EF4-FFF2-40B4-BE49-F238E27FC236}">
                <a16:creationId xmlns:a16="http://schemas.microsoft.com/office/drawing/2014/main" id="{3BE46616-1EFF-4936-B6FC-43F0FC879A6D}"/>
              </a:ext>
            </a:extLst>
          </p:cNvPr>
          <p:cNvSpPr txBox="1"/>
          <p:nvPr/>
        </p:nvSpPr>
        <p:spPr>
          <a:xfrm>
            <a:off x="757908" y="5107512"/>
            <a:ext cx="4572000" cy="369332"/>
          </a:xfrm>
          <a:prstGeom prst="rect">
            <a:avLst/>
          </a:prstGeom>
          <a:noFill/>
        </p:spPr>
        <p:txBody>
          <a:bodyPr wrap="square">
            <a:spAutoFit/>
          </a:bodyPr>
          <a:lstStyle/>
          <a:p>
            <a:r>
              <a:rPr lang="en-US" altLang="zh-CN" sz="1800" b="0" i="0" u="none" strike="noStrike" baseline="0" dirty="0">
                <a:latin typeface="Arial" panose="020B0604020202020204" pitchFamily="34" charset="0"/>
                <a:cs typeface="Arial" panose="020B0604020202020204" pitchFamily="34" charset="0"/>
              </a:rPr>
              <a:t>with boundary conditions</a:t>
            </a:r>
            <a:endParaRPr lang="zh-CN" altLang="en-US"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3A6B093-6157-43EC-892C-3DFA45E909CF}"/>
              </a:ext>
            </a:extLst>
          </p:cNvPr>
          <p:cNvPicPr>
            <a:picLocks noChangeAspect="1"/>
          </p:cNvPicPr>
          <p:nvPr/>
        </p:nvPicPr>
        <p:blipFill>
          <a:blip r:embed="rId5"/>
          <a:stretch>
            <a:fillRect/>
          </a:stretch>
        </p:blipFill>
        <p:spPr>
          <a:xfrm>
            <a:off x="2079309" y="5525692"/>
            <a:ext cx="4254135" cy="661115"/>
          </a:xfrm>
          <a:prstGeom prst="rect">
            <a:avLst/>
          </a:prstGeom>
        </p:spPr>
      </p:pic>
      <p:sp>
        <p:nvSpPr>
          <p:cNvPr id="3" name="Slide Number Placeholder 2">
            <a:extLst>
              <a:ext uri="{FF2B5EF4-FFF2-40B4-BE49-F238E27FC236}">
                <a16:creationId xmlns:a16="http://schemas.microsoft.com/office/drawing/2014/main" id="{1E85B1BF-207B-4CE4-B008-355F0127AD04}"/>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5024189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45E801-81FE-4905-A7D0-B5C0CDA98EFB}"/>
              </a:ext>
            </a:extLst>
          </p:cNvPr>
          <p:cNvSpPr txBox="1"/>
          <p:nvPr/>
        </p:nvSpPr>
        <p:spPr>
          <a:xfrm>
            <a:off x="518567" y="502669"/>
            <a:ext cx="8208121" cy="646331"/>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Once the solution σ</a:t>
            </a:r>
            <a:r>
              <a:rPr lang="en-US" altLang="zh-CN" baseline="-25000" dirty="0">
                <a:latin typeface="Arial" panose="020B0604020202020204" pitchFamily="34" charset="0"/>
                <a:cs typeface="Arial" panose="020B0604020202020204" pitchFamily="34" charset="0"/>
              </a:rPr>
              <a:t>b</a:t>
            </a:r>
            <a:r>
              <a:rPr lang="en-US" altLang="zh-CN" dirty="0">
                <a:latin typeface="Arial" panose="020B0604020202020204" pitchFamily="34" charset="0"/>
                <a:cs typeface="Arial" panose="020B0604020202020204" pitchFamily="34" charset="0"/>
              </a:rPr>
              <a:t> is obtained, the </a:t>
            </a:r>
            <a:r>
              <a:rPr lang="en-US" altLang="zh-CN" b="0" i="0" u="none" strike="noStrike" baseline="0" dirty="0">
                <a:latin typeface="Arial" panose="020B0604020202020204" pitchFamily="34" charset="0"/>
                <a:cs typeface="Arial" panose="020B0604020202020204" pitchFamily="34" charset="0"/>
              </a:rPr>
              <a:t>S</a:t>
            </a:r>
            <a:r>
              <a:rPr lang="en-US" altLang="zh-CN" b="0" i="0" u="none" strike="noStrike" baseline="-25000" dirty="0">
                <a:latin typeface="Arial" panose="020B0604020202020204" pitchFamily="34" charset="0"/>
                <a:cs typeface="Arial" panose="020B0604020202020204" pitchFamily="34" charset="0"/>
              </a:rPr>
              <a:t>3</a:t>
            </a:r>
            <a:r>
              <a:rPr lang="en-US" altLang="zh-CN" dirty="0">
                <a:latin typeface="Arial" panose="020B0604020202020204" pitchFamily="34" charset="0"/>
                <a:cs typeface="Arial" panose="020B0604020202020204" pitchFamily="34" charset="0"/>
              </a:rPr>
              <a:t> </a:t>
            </a:r>
            <a:r>
              <a:rPr lang="en-US" altLang="zh-CN" sz="1800" b="0" i="0" u="none" strike="noStrike" baseline="0" dirty="0">
                <a:latin typeface="Arial" panose="020B0604020202020204" pitchFamily="34" charset="0"/>
                <a:cs typeface="Arial" panose="020B0604020202020204" pitchFamily="34" charset="0"/>
              </a:rPr>
              <a:t>exponent in the present of the bounce is given by </a:t>
            </a:r>
          </a:p>
        </p:txBody>
      </p:sp>
      <p:pic>
        <p:nvPicPr>
          <p:cNvPr id="4" name="Picture 3">
            <a:extLst>
              <a:ext uri="{FF2B5EF4-FFF2-40B4-BE49-F238E27FC236}">
                <a16:creationId xmlns:a16="http://schemas.microsoft.com/office/drawing/2014/main" id="{9656578A-03FD-4A35-82F0-2E2EA03A34F2}"/>
              </a:ext>
            </a:extLst>
          </p:cNvPr>
          <p:cNvPicPr>
            <a:picLocks noChangeAspect="1"/>
          </p:cNvPicPr>
          <p:nvPr/>
        </p:nvPicPr>
        <p:blipFill>
          <a:blip r:embed="rId2"/>
          <a:stretch>
            <a:fillRect/>
          </a:stretch>
        </p:blipFill>
        <p:spPr>
          <a:xfrm>
            <a:off x="1886934" y="978914"/>
            <a:ext cx="4391128" cy="816418"/>
          </a:xfrm>
          <a:prstGeom prst="rect">
            <a:avLst/>
          </a:prstGeom>
        </p:spPr>
      </p:pic>
      <p:sp>
        <p:nvSpPr>
          <p:cNvPr id="5" name="TextBox 4">
            <a:extLst>
              <a:ext uri="{FF2B5EF4-FFF2-40B4-BE49-F238E27FC236}">
                <a16:creationId xmlns:a16="http://schemas.microsoft.com/office/drawing/2014/main" id="{75624B56-5111-4BDB-9F09-388B0A0AE9D1}"/>
              </a:ext>
            </a:extLst>
          </p:cNvPr>
          <p:cNvSpPr txBox="1"/>
          <p:nvPr/>
        </p:nvSpPr>
        <p:spPr>
          <a:xfrm>
            <a:off x="571118" y="1891164"/>
            <a:ext cx="8001764" cy="646331"/>
          </a:xfrm>
          <a:prstGeom prst="rect">
            <a:avLst/>
          </a:prstGeom>
          <a:noFill/>
        </p:spPr>
        <p:txBody>
          <a:bodyPr wrap="square" rtlCol="0">
            <a:spAutoFit/>
          </a:bodyPr>
          <a:lstStyle/>
          <a:p>
            <a:pPr algn="l"/>
            <a:r>
              <a:rPr lang="en-US" altLang="zh-CN" dirty="0">
                <a:latin typeface="Arial" panose="020B0604020202020204" pitchFamily="34" charset="0"/>
                <a:cs typeface="Arial" panose="020B0604020202020204" pitchFamily="34" charset="0"/>
              </a:rPr>
              <a:t>The </a:t>
            </a:r>
            <a:r>
              <a:rPr lang="en-US" altLang="zh-CN" sz="1800" b="0" i="0" u="none" strike="noStrike" baseline="0" dirty="0">
                <a:latin typeface="Arial" panose="020B0604020202020204" pitchFamily="34" charset="0"/>
                <a:cs typeface="Arial" panose="020B0604020202020204" pitchFamily="34" charset="0"/>
              </a:rPr>
              <a:t>surface tension of the nucleation bubble interface between the false vacuum and the true vacuum</a:t>
            </a:r>
            <a:r>
              <a:rPr lang="en-US" altLang="zh-CN" dirty="0">
                <a:latin typeface="Arial" panose="020B0604020202020204" pitchFamily="34" charset="0"/>
                <a:cs typeface="Arial" panose="020B0604020202020204" pitchFamily="34" charset="0"/>
              </a:rPr>
              <a:t> </a:t>
            </a:r>
            <a:endParaRPr lang="zh-CN" alt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832B0F9-DE4E-4995-8B90-DF1FC75A2EFA}"/>
              </a:ext>
            </a:extLst>
          </p:cNvPr>
          <p:cNvPicPr>
            <a:picLocks noChangeAspect="1"/>
          </p:cNvPicPr>
          <p:nvPr/>
        </p:nvPicPr>
        <p:blipFill>
          <a:blip r:embed="rId3"/>
          <a:stretch>
            <a:fillRect/>
          </a:stretch>
        </p:blipFill>
        <p:spPr>
          <a:xfrm>
            <a:off x="2023927" y="2539779"/>
            <a:ext cx="3836826" cy="889221"/>
          </a:xfrm>
          <a:prstGeom prst="rect">
            <a:avLst/>
          </a:prstGeom>
        </p:spPr>
      </p:pic>
      <p:sp>
        <p:nvSpPr>
          <p:cNvPr id="8" name="TextBox 7">
            <a:extLst>
              <a:ext uri="{FF2B5EF4-FFF2-40B4-BE49-F238E27FC236}">
                <a16:creationId xmlns:a16="http://schemas.microsoft.com/office/drawing/2014/main" id="{ED978431-CA22-4451-9C16-5B8E149D4469}"/>
              </a:ext>
            </a:extLst>
          </p:cNvPr>
          <p:cNvSpPr txBox="1"/>
          <p:nvPr/>
        </p:nvSpPr>
        <p:spPr>
          <a:xfrm>
            <a:off x="518567" y="3514566"/>
            <a:ext cx="8339206" cy="369332"/>
          </a:xfrm>
          <a:prstGeom prst="rect">
            <a:avLst/>
          </a:prstGeom>
          <a:noFill/>
        </p:spPr>
        <p:txBody>
          <a:bodyPr wrap="none" rtlCol="0">
            <a:spAutoFit/>
          </a:bodyPr>
          <a:lstStyle/>
          <a:p>
            <a:r>
              <a:rPr lang="en-US" altLang="zh-CN" dirty="0">
                <a:solidFill>
                  <a:srgbClr val="C00000"/>
                </a:solidFill>
                <a:latin typeface="Arial" panose="020B0604020202020204" pitchFamily="34" charset="0"/>
                <a:cs typeface="Arial" panose="020B0604020202020204" pitchFamily="34" charset="0"/>
              </a:rPr>
              <a:t>What is the false vacuum in </a:t>
            </a:r>
            <a:r>
              <a:rPr lang="en-US" altLang="zh-CN" sz="1800" b="0" i="0" u="none" strike="noStrike" baseline="0" dirty="0">
                <a:solidFill>
                  <a:srgbClr val="C00000"/>
                </a:solidFill>
                <a:latin typeface="Arial" panose="020B0604020202020204" pitchFamily="34" charset="0"/>
                <a:cs typeface="Arial" panose="020B0604020202020204" pitchFamily="34" charset="0"/>
              </a:rPr>
              <a:t>boundary conditions</a:t>
            </a:r>
            <a:r>
              <a:rPr lang="en-US" altLang="zh-CN" dirty="0">
                <a:solidFill>
                  <a:srgbClr val="C00000"/>
                </a:solidFill>
                <a:latin typeface="Arial" panose="020B0604020202020204" pitchFamily="34" charset="0"/>
                <a:cs typeface="Arial" panose="020B0604020202020204" pitchFamily="34" charset="0"/>
              </a:rPr>
              <a:t>? As </a:t>
            </a:r>
            <a:r>
              <a:rPr lang="el-GR" altLang="zh-CN" dirty="0">
                <a:solidFill>
                  <a:srgbClr val="C00000"/>
                </a:solidFill>
                <a:latin typeface="Arial" panose="020B0604020202020204" pitchFamily="34" charset="0"/>
                <a:cs typeface="Arial" panose="020B0604020202020204" pitchFamily="34" charset="0"/>
              </a:rPr>
              <a:t>μ</a:t>
            </a:r>
            <a:r>
              <a:rPr lang="en-US" altLang="zh-CN" dirty="0">
                <a:solidFill>
                  <a:srgbClr val="C00000"/>
                </a:solidFill>
                <a:latin typeface="Arial" panose="020B0604020202020204" pitchFamily="34" charset="0"/>
                <a:cs typeface="Arial" panose="020B0604020202020204" pitchFamily="34" charset="0"/>
              </a:rPr>
              <a:t>=309 MeV as an example</a:t>
            </a:r>
            <a:endParaRPr lang="zh-CN" altLang="en-US" dirty="0">
              <a:solidFill>
                <a:srgbClr val="C0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EF01730-A6F7-41EE-8B0D-8D78F853A5E5}"/>
              </a:ext>
            </a:extLst>
          </p:cNvPr>
          <p:cNvPicPr>
            <a:picLocks noChangeAspect="1"/>
          </p:cNvPicPr>
          <p:nvPr/>
        </p:nvPicPr>
        <p:blipFill>
          <a:blip r:embed="rId4"/>
          <a:stretch>
            <a:fillRect/>
          </a:stretch>
        </p:blipFill>
        <p:spPr>
          <a:xfrm>
            <a:off x="571118" y="3948882"/>
            <a:ext cx="3958309" cy="2909118"/>
          </a:xfrm>
          <a:prstGeom prst="rect">
            <a:avLst/>
          </a:prstGeom>
        </p:spPr>
      </p:pic>
      <p:sp>
        <p:nvSpPr>
          <p:cNvPr id="10" name="TextBox 9">
            <a:extLst>
              <a:ext uri="{FF2B5EF4-FFF2-40B4-BE49-F238E27FC236}">
                <a16:creationId xmlns:a16="http://schemas.microsoft.com/office/drawing/2014/main" id="{8757113A-D7EB-4B93-B2A5-135763F543D2}"/>
              </a:ext>
            </a:extLst>
          </p:cNvPr>
          <p:cNvSpPr txBox="1"/>
          <p:nvPr/>
        </p:nvSpPr>
        <p:spPr>
          <a:xfrm>
            <a:off x="4753392" y="4160898"/>
            <a:ext cx="3933759" cy="2031325"/>
          </a:xfrm>
          <a:prstGeom prst="rect">
            <a:avLst/>
          </a:prstGeom>
          <a:noFill/>
        </p:spPr>
        <p:txBody>
          <a:bodyPr wrap="square" rtlCol="0">
            <a:spAutoFit/>
          </a:bodyPr>
          <a:lstStyle/>
          <a:p>
            <a:pPr marL="342900" indent="-342900">
              <a:buAutoNum type="alphaLcParenBoth"/>
            </a:pPr>
            <a:r>
              <a:rPr lang="en-US" altLang="zh-CN" dirty="0">
                <a:latin typeface="Arial" panose="020B0604020202020204" pitchFamily="34" charset="0"/>
                <a:cs typeface="Arial" panose="020B0604020202020204" pitchFamily="34" charset="0"/>
              </a:rPr>
              <a:t>There are two minima separated by </a:t>
            </a:r>
            <a:r>
              <a:rPr lang="en-US" altLang="zh-CN" sz="1800" b="0" i="0" u="none" strike="noStrike" baseline="0" dirty="0">
                <a:latin typeface="Arial" panose="020B0604020202020204" pitchFamily="34" charset="0"/>
                <a:cs typeface="Arial" panose="020B0604020202020204" pitchFamily="34" charset="0"/>
              </a:rPr>
              <a:t>the barrier.</a:t>
            </a:r>
          </a:p>
          <a:p>
            <a:pPr marL="342900" indent="-342900">
              <a:buAutoNum type="alphaLcParenBoth"/>
            </a:pPr>
            <a:r>
              <a:rPr lang="en-US" altLang="zh-CN" dirty="0">
                <a:latin typeface="Arial" panose="020B0604020202020204" pitchFamily="34" charset="0"/>
                <a:cs typeface="Arial" panose="020B0604020202020204" pitchFamily="34" charset="0"/>
              </a:rPr>
              <a:t>Quark phase is at </a:t>
            </a:r>
            <a:r>
              <a:rPr lang="el-GR" altLang="zh-CN" b="1" dirty="0">
                <a:solidFill>
                  <a:srgbClr val="C00000"/>
                </a:solidFill>
                <a:latin typeface="Arial" panose="020B0604020202020204" pitchFamily="34" charset="0"/>
                <a:cs typeface="Arial" panose="020B0604020202020204" pitchFamily="34" charset="0"/>
              </a:rPr>
              <a:t>σ</a:t>
            </a:r>
            <a:r>
              <a:rPr lang="en-US" altLang="zh-CN" b="1" baseline="-25000" dirty="0">
                <a:solidFill>
                  <a:srgbClr val="C00000"/>
                </a:solidFill>
                <a:latin typeface="Arial" panose="020B0604020202020204" pitchFamily="34" charset="0"/>
                <a:cs typeface="Arial" panose="020B0604020202020204" pitchFamily="34" charset="0"/>
              </a:rPr>
              <a:t>l</a:t>
            </a:r>
            <a:r>
              <a:rPr lang="en-US" altLang="zh-CN" dirty="0">
                <a:latin typeface="Arial" panose="020B0604020202020204" pitchFamily="34" charset="0"/>
                <a:cs typeface="Arial" panose="020B0604020202020204" pitchFamily="34" charset="0"/>
              </a:rPr>
              <a:t>, hadron phase is at </a:t>
            </a:r>
            <a:r>
              <a:rPr lang="el-GR" altLang="zh-CN" b="1" dirty="0">
                <a:solidFill>
                  <a:srgbClr val="C00000"/>
                </a:solidFill>
                <a:latin typeface="Arial" panose="020B0604020202020204" pitchFamily="34" charset="0"/>
                <a:cs typeface="Arial" panose="020B0604020202020204" pitchFamily="34" charset="0"/>
              </a:rPr>
              <a:t>σ</a:t>
            </a:r>
            <a:r>
              <a:rPr lang="en-US" altLang="zh-CN" b="1" baseline="-25000" dirty="0">
                <a:solidFill>
                  <a:srgbClr val="C00000"/>
                </a:solidFill>
                <a:latin typeface="Arial" panose="020B0604020202020204" pitchFamily="34" charset="0"/>
                <a:cs typeface="Arial" panose="020B0604020202020204" pitchFamily="34" charset="0"/>
              </a:rPr>
              <a:t>h</a:t>
            </a:r>
            <a:r>
              <a:rPr lang="en-US" altLang="zh-CN" dirty="0">
                <a:latin typeface="Arial" panose="020B0604020202020204" pitchFamily="34" charset="0"/>
                <a:cs typeface="Arial" panose="020B0604020202020204" pitchFamily="34" charset="0"/>
              </a:rPr>
              <a:t>.</a:t>
            </a:r>
          </a:p>
          <a:p>
            <a:pPr marL="342900" indent="-342900">
              <a:buAutoNum type="alphaLcParenBoth"/>
            </a:pPr>
            <a:r>
              <a:rPr lang="en-US" altLang="zh-CN" dirty="0">
                <a:latin typeface="Arial" panose="020B0604020202020204" pitchFamily="34" charset="0"/>
                <a:cs typeface="Arial" panose="020B0604020202020204" pitchFamily="34" charset="0"/>
              </a:rPr>
              <a:t>For  T&lt;Tc, the false vacuum is </a:t>
            </a:r>
            <a:r>
              <a:rPr lang="el-GR" altLang="zh-CN" b="1" dirty="0">
                <a:solidFill>
                  <a:srgbClr val="C00000"/>
                </a:solidFill>
                <a:latin typeface="Arial" panose="020B0604020202020204" pitchFamily="34" charset="0"/>
                <a:cs typeface="Arial" panose="020B0604020202020204" pitchFamily="34" charset="0"/>
              </a:rPr>
              <a:t>σ</a:t>
            </a:r>
            <a:r>
              <a:rPr lang="en-US" altLang="zh-CN" b="1" baseline="-25000" dirty="0">
                <a:solidFill>
                  <a:srgbClr val="C00000"/>
                </a:solidFill>
                <a:latin typeface="Arial" panose="020B0604020202020204" pitchFamily="34" charset="0"/>
                <a:cs typeface="Arial" panose="020B0604020202020204" pitchFamily="34" charset="0"/>
              </a:rPr>
              <a:t>l</a:t>
            </a:r>
            <a:r>
              <a:rPr lang="en-US" altLang="zh-CN" dirty="0">
                <a:latin typeface="Arial" panose="020B0604020202020204" pitchFamily="34" charset="0"/>
                <a:cs typeface="Arial" panose="020B0604020202020204" pitchFamily="34" charset="0"/>
              </a:rPr>
              <a:t>, but for T&gt;Tc, the false vacuum is </a:t>
            </a:r>
            <a:r>
              <a:rPr lang="el-GR" altLang="zh-CN" b="1" dirty="0">
                <a:solidFill>
                  <a:srgbClr val="C00000"/>
                </a:solidFill>
                <a:latin typeface="Arial" panose="020B0604020202020204" pitchFamily="34" charset="0"/>
                <a:cs typeface="Arial" panose="020B0604020202020204" pitchFamily="34" charset="0"/>
              </a:rPr>
              <a:t>σ</a:t>
            </a:r>
            <a:r>
              <a:rPr lang="en-US" altLang="zh-CN" b="1" baseline="-25000" dirty="0">
                <a:solidFill>
                  <a:srgbClr val="C00000"/>
                </a:solidFill>
                <a:latin typeface="Arial" panose="020B0604020202020204" pitchFamily="34" charset="0"/>
                <a:cs typeface="Arial" panose="020B0604020202020204" pitchFamily="34" charset="0"/>
              </a:rPr>
              <a:t>h</a:t>
            </a:r>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6D1EC71-F1B5-4EE7-97DE-B06D95271040}"/>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11" name="TextBox 10">
            <a:extLst>
              <a:ext uri="{FF2B5EF4-FFF2-40B4-BE49-F238E27FC236}">
                <a16:creationId xmlns:a16="http://schemas.microsoft.com/office/drawing/2014/main" id="{7467B9E6-BE9D-4BFC-AD98-AB2ABFF74D30}"/>
              </a:ext>
            </a:extLst>
          </p:cNvPr>
          <p:cNvSpPr txBox="1"/>
          <p:nvPr/>
        </p:nvSpPr>
        <p:spPr>
          <a:xfrm>
            <a:off x="2023927" y="5985999"/>
            <a:ext cx="389965" cy="369332"/>
          </a:xfrm>
          <a:prstGeom prst="rect">
            <a:avLst/>
          </a:prstGeom>
          <a:noFill/>
        </p:spPr>
        <p:txBody>
          <a:bodyPr wrap="square">
            <a:spAutoFit/>
          </a:bodyPr>
          <a:lstStyle/>
          <a:p>
            <a:r>
              <a:rPr lang="el-GR" altLang="zh-CN" b="1" dirty="0">
                <a:solidFill>
                  <a:srgbClr val="C00000"/>
                </a:solidFill>
              </a:rPr>
              <a:t>σ</a:t>
            </a:r>
            <a:r>
              <a:rPr lang="en-US" altLang="zh-CN" b="1" baseline="-25000" dirty="0">
                <a:solidFill>
                  <a:srgbClr val="C00000"/>
                </a:solidFill>
              </a:rPr>
              <a:t>l</a:t>
            </a:r>
            <a:endParaRPr lang="zh-CN" altLang="en-US" dirty="0"/>
          </a:p>
        </p:txBody>
      </p:sp>
      <p:sp>
        <p:nvSpPr>
          <p:cNvPr id="13" name="TextBox 12">
            <a:extLst>
              <a:ext uri="{FF2B5EF4-FFF2-40B4-BE49-F238E27FC236}">
                <a16:creationId xmlns:a16="http://schemas.microsoft.com/office/drawing/2014/main" id="{7D606266-B1E5-4AB6-BE33-A5B05E012327}"/>
              </a:ext>
            </a:extLst>
          </p:cNvPr>
          <p:cNvSpPr txBox="1"/>
          <p:nvPr/>
        </p:nvSpPr>
        <p:spPr>
          <a:xfrm>
            <a:off x="3381936" y="5962698"/>
            <a:ext cx="403412" cy="369332"/>
          </a:xfrm>
          <a:prstGeom prst="rect">
            <a:avLst/>
          </a:prstGeom>
          <a:noFill/>
        </p:spPr>
        <p:txBody>
          <a:bodyPr wrap="square">
            <a:spAutoFit/>
          </a:bodyPr>
          <a:lstStyle/>
          <a:p>
            <a:r>
              <a:rPr lang="el-GR" altLang="zh-CN" b="1" dirty="0">
                <a:solidFill>
                  <a:srgbClr val="C00000"/>
                </a:solidFill>
              </a:rPr>
              <a:t>σ</a:t>
            </a:r>
            <a:r>
              <a:rPr lang="en-US" altLang="zh-CN" b="1" baseline="-25000" dirty="0">
                <a:solidFill>
                  <a:srgbClr val="C00000"/>
                </a:solidFill>
              </a:rPr>
              <a:t>h</a:t>
            </a:r>
            <a:endParaRPr lang="zh-CN" altLang="en-US" dirty="0"/>
          </a:p>
        </p:txBody>
      </p:sp>
    </p:spTree>
    <p:extLst>
      <p:ext uri="{BB962C8B-B14F-4D97-AF65-F5344CB8AC3E}">
        <p14:creationId xmlns:p14="http://schemas.microsoft.com/office/powerpoint/2010/main" val="115900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EF77BF3-CC98-47E2-B7D0-609D208194F0}"/>
              </a:ext>
            </a:extLst>
          </p:cNvPr>
          <p:cNvSpPr txBox="1"/>
          <p:nvPr/>
        </p:nvSpPr>
        <p:spPr>
          <a:xfrm>
            <a:off x="473440" y="398502"/>
            <a:ext cx="8063320" cy="369332"/>
          </a:xfrm>
          <a:prstGeom prst="rect">
            <a:avLst/>
          </a:prstGeom>
          <a:noFill/>
        </p:spPr>
        <p:txBody>
          <a:bodyPr wrap="square">
            <a:spAutoFit/>
          </a:bodyPr>
          <a:lstStyle/>
          <a:p>
            <a:pPr algn="just"/>
            <a:r>
              <a:rPr lang="en-US" altLang="zh-CN" b="1" kern="0" dirty="0">
                <a:latin typeface="Arial" panose="020B0604020202020204" pitchFamily="34" charset="0"/>
                <a:ea typeface="Verdana" panose="020B0604030504040204" pitchFamily="34" charset="0"/>
                <a:cs typeface="Arial" panose="020B0604020202020204" pitchFamily="34" charset="0"/>
              </a:rPr>
              <a:t>3.5 Why the </a:t>
            </a:r>
            <a:r>
              <a:rPr lang="en-US" altLang="zh-CN" b="1" dirty="0">
                <a:latin typeface="Arial" panose="020B0604020202020204" pitchFamily="34" charset="0"/>
                <a:ea typeface="Verdana" panose="020B0604030504040204" pitchFamily="34" charset="0"/>
                <a:cs typeface="Arial" panose="020B0604020202020204" pitchFamily="34" charset="0"/>
              </a:rPr>
              <a:t>thin-wall approximation?</a:t>
            </a:r>
            <a:endParaRPr lang="en-US" altLang="zh-CN" b="1" kern="0" dirty="0">
              <a:latin typeface="Arial" panose="020B0604020202020204" pitchFamily="34" charset="0"/>
              <a:ea typeface="Verdana" panose="020B060403050404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B419E28A-D0F0-4F24-A117-D90C7163AF9A}"/>
              </a:ext>
            </a:extLst>
          </p:cNvPr>
          <p:cNvSpPr txBox="1"/>
          <p:nvPr/>
        </p:nvSpPr>
        <p:spPr>
          <a:xfrm>
            <a:off x="500579" y="880067"/>
            <a:ext cx="8009041" cy="3693319"/>
          </a:xfrm>
          <a:prstGeom prst="rect">
            <a:avLst/>
          </a:prstGeom>
          <a:noFill/>
        </p:spPr>
        <p:txBody>
          <a:bodyPr wrap="square">
            <a:spAutoFit/>
          </a:bodyPr>
          <a:lstStyle/>
          <a:p>
            <a:pPr algn="l"/>
            <a:r>
              <a:rPr lang="en-US" altLang="zh-CN" dirty="0">
                <a:latin typeface="Arial" panose="020B0604020202020204" pitchFamily="34" charset="0"/>
                <a:cs typeface="Arial" panose="020B0604020202020204" pitchFamily="34" charset="0"/>
              </a:rPr>
              <a:t>When the system is very close to the critical coexistence line, the typical radius of the bubbles becomes much greater than the wall thickness, and the second term in the equation of motion can be neglected.</a:t>
            </a: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endParaRPr lang="en-US" altLang="zh-CN" dirty="0">
              <a:latin typeface="Arial" panose="020B0604020202020204" pitchFamily="34" charset="0"/>
              <a:cs typeface="Arial" panose="020B0604020202020204" pitchFamily="34" charset="0"/>
            </a:endParaRPr>
          </a:p>
          <a:p>
            <a:pPr algn="l"/>
            <a:r>
              <a:rPr lang="en-US" altLang="zh-CN" b="1" dirty="0">
                <a:solidFill>
                  <a:srgbClr val="FF0000"/>
                </a:solidFill>
                <a:latin typeface="Arial" panose="020B0604020202020204" pitchFamily="34" charset="0"/>
                <a:cs typeface="Arial" panose="020B0604020202020204" pitchFamily="34" charset="0"/>
              </a:rPr>
              <a:t>          The critical radius</a:t>
            </a:r>
            <a:endParaRPr lang="zh-CN" altLang="en-US" b="1" dirty="0">
              <a:solidFill>
                <a:srgbClr val="FF0000"/>
              </a:solidFill>
              <a:latin typeface="Arial" panose="020B0604020202020204" pitchFamily="34" charset="0"/>
              <a:cs typeface="Arial" panose="020B0604020202020204" pitchFamily="34" charset="0"/>
            </a:endParaRPr>
          </a:p>
        </p:txBody>
      </p:sp>
      <p:sp>
        <p:nvSpPr>
          <p:cNvPr id="11" name="箭头: 右 10">
            <a:extLst>
              <a:ext uri="{FF2B5EF4-FFF2-40B4-BE49-F238E27FC236}">
                <a16:creationId xmlns:a16="http://schemas.microsoft.com/office/drawing/2014/main" id="{0CFD2D1D-4E60-4DE9-BCB3-D69B92FD758F}"/>
              </a:ext>
            </a:extLst>
          </p:cNvPr>
          <p:cNvSpPr/>
          <p:nvPr/>
        </p:nvSpPr>
        <p:spPr>
          <a:xfrm>
            <a:off x="2438251" y="3269754"/>
            <a:ext cx="561736" cy="212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箭头: 右 11">
            <a:extLst>
              <a:ext uri="{FF2B5EF4-FFF2-40B4-BE49-F238E27FC236}">
                <a16:creationId xmlns:a16="http://schemas.microsoft.com/office/drawing/2014/main" id="{8140EF91-9230-4D0A-98A5-98D163C41015}"/>
              </a:ext>
            </a:extLst>
          </p:cNvPr>
          <p:cNvSpPr/>
          <p:nvPr/>
        </p:nvSpPr>
        <p:spPr>
          <a:xfrm>
            <a:off x="5537265" y="3269753"/>
            <a:ext cx="561736" cy="212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Slide Number Placeholder 2">
            <a:extLst>
              <a:ext uri="{FF2B5EF4-FFF2-40B4-BE49-F238E27FC236}">
                <a16:creationId xmlns:a16="http://schemas.microsoft.com/office/drawing/2014/main" id="{121B4AAC-6CB7-4648-95B8-749A70469B25}"/>
              </a:ext>
            </a:extLst>
          </p:cNvPr>
          <p:cNvSpPr>
            <a:spLocks noGrp="1"/>
          </p:cNvSpPr>
          <p:nvPr>
            <p:ph type="sldNum" sz="quarter" idx="12"/>
          </p:nvPr>
        </p:nvSpPr>
        <p:spPr/>
        <p:txBody>
          <a:bodyPr/>
          <a:lstStyle/>
          <a:p>
            <a:fld id="{48F63A3B-78C7-47BE-AE5E-E10140E04643}" type="slidenum">
              <a:rPr lang="en-US" smtClean="0"/>
              <a:t>17</a:t>
            </a:fld>
            <a:endParaRPr lang="en-US" dirty="0"/>
          </a:p>
        </p:txBody>
      </p:sp>
      <p:pic>
        <p:nvPicPr>
          <p:cNvPr id="9" name="Picture 8">
            <a:extLst>
              <a:ext uri="{FF2B5EF4-FFF2-40B4-BE49-F238E27FC236}">
                <a16:creationId xmlns:a16="http://schemas.microsoft.com/office/drawing/2014/main" id="{63BC232D-6CA5-4280-AA40-0ABE880BF1DB}"/>
              </a:ext>
            </a:extLst>
          </p:cNvPr>
          <p:cNvPicPr>
            <a:picLocks noChangeAspect="1"/>
          </p:cNvPicPr>
          <p:nvPr/>
        </p:nvPicPr>
        <p:blipFill>
          <a:blip r:embed="rId4"/>
          <a:stretch>
            <a:fillRect/>
          </a:stretch>
        </p:blipFill>
        <p:spPr>
          <a:xfrm>
            <a:off x="1766693" y="1927858"/>
            <a:ext cx="4532036" cy="819212"/>
          </a:xfrm>
          <a:prstGeom prst="rect">
            <a:avLst/>
          </a:prstGeom>
        </p:spPr>
      </p:pic>
      <p:graphicFrame>
        <p:nvGraphicFramePr>
          <p:cNvPr id="6" name="对象 5">
            <a:extLst>
              <a:ext uri="{FF2B5EF4-FFF2-40B4-BE49-F238E27FC236}">
                <a16:creationId xmlns:a16="http://schemas.microsoft.com/office/drawing/2014/main" id="{4B46E095-08E5-43CB-9E13-265F57D81FB9}"/>
              </a:ext>
            </a:extLst>
          </p:cNvPr>
          <p:cNvGraphicFramePr>
            <a:graphicFrameLocks noChangeAspect="1"/>
          </p:cNvGraphicFramePr>
          <p:nvPr>
            <p:extLst>
              <p:ext uri="{D42A27DB-BD31-4B8C-83A1-F6EECF244321}">
                <p14:modId xmlns:p14="http://schemas.microsoft.com/office/powerpoint/2010/main" val="2269916801"/>
              </p:ext>
            </p:extLst>
          </p:nvPr>
        </p:nvGraphicFramePr>
        <p:xfrm>
          <a:off x="2998766" y="1659806"/>
          <a:ext cx="1219783" cy="1355315"/>
        </p:xfrm>
        <a:graphic>
          <a:graphicData uri="http://schemas.openxmlformats.org/presentationml/2006/ole">
            <mc:AlternateContent xmlns:mc="http://schemas.openxmlformats.org/markup-compatibility/2006">
              <mc:Choice xmlns:v="urn:schemas-microsoft-com:vml" Requires="v">
                <p:oleObj spid="_x0000_s24610" name="Equation" r:id="rId5" imgW="114120" imgH="126720" progId="Equation.DSMT4">
                  <p:embed/>
                </p:oleObj>
              </mc:Choice>
              <mc:Fallback>
                <p:oleObj name="Equation" r:id="rId5" imgW="114120" imgH="126720" progId="Equation.DSMT4">
                  <p:embed/>
                  <p:pic>
                    <p:nvPicPr>
                      <p:cNvPr id="6" name="对象 5">
                        <a:extLst>
                          <a:ext uri="{FF2B5EF4-FFF2-40B4-BE49-F238E27FC236}">
                            <a16:creationId xmlns:a16="http://schemas.microsoft.com/office/drawing/2014/main" id="{4B46E095-08E5-43CB-9E13-265F57D81FB9}"/>
                          </a:ext>
                        </a:extLst>
                      </p:cNvPr>
                      <p:cNvPicPr/>
                      <p:nvPr/>
                    </p:nvPicPr>
                    <p:blipFill>
                      <a:blip r:embed="rId6"/>
                      <a:stretch>
                        <a:fillRect/>
                      </a:stretch>
                    </p:blipFill>
                    <p:spPr>
                      <a:xfrm>
                        <a:off x="2998766" y="1659806"/>
                        <a:ext cx="1219783" cy="1355315"/>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0FDF18E6-585B-4208-839B-7757A8AD69DA}"/>
              </a:ext>
            </a:extLst>
          </p:cNvPr>
          <p:cNvPicPr>
            <a:picLocks noChangeAspect="1"/>
          </p:cNvPicPr>
          <p:nvPr/>
        </p:nvPicPr>
        <p:blipFill>
          <a:blip r:embed="rId7"/>
          <a:stretch>
            <a:fillRect/>
          </a:stretch>
        </p:blipFill>
        <p:spPr>
          <a:xfrm>
            <a:off x="452599" y="2887850"/>
            <a:ext cx="1869360" cy="866089"/>
          </a:xfrm>
          <a:prstGeom prst="rect">
            <a:avLst/>
          </a:prstGeom>
        </p:spPr>
      </p:pic>
      <p:pic>
        <p:nvPicPr>
          <p:cNvPr id="14" name="Picture 13">
            <a:extLst>
              <a:ext uri="{FF2B5EF4-FFF2-40B4-BE49-F238E27FC236}">
                <a16:creationId xmlns:a16="http://schemas.microsoft.com/office/drawing/2014/main" id="{9FC83BE5-5F69-46A3-8022-1729EED33AA4}"/>
              </a:ext>
            </a:extLst>
          </p:cNvPr>
          <p:cNvPicPr>
            <a:picLocks noChangeAspect="1"/>
          </p:cNvPicPr>
          <p:nvPr/>
        </p:nvPicPr>
        <p:blipFill>
          <a:blip r:embed="rId8"/>
          <a:stretch>
            <a:fillRect/>
          </a:stretch>
        </p:blipFill>
        <p:spPr>
          <a:xfrm>
            <a:off x="3086630" y="2941243"/>
            <a:ext cx="2363992" cy="869815"/>
          </a:xfrm>
          <a:prstGeom prst="rect">
            <a:avLst/>
          </a:prstGeom>
        </p:spPr>
      </p:pic>
      <p:pic>
        <p:nvPicPr>
          <p:cNvPr id="16" name="Picture 15">
            <a:extLst>
              <a:ext uri="{FF2B5EF4-FFF2-40B4-BE49-F238E27FC236}">
                <a16:creationId xmlns:a16="http://schemas.microsoft.com/office/drawing/2014/main" id="{B0800E67-963B-43CC-9A23-F3223A7BDCEE}"/>
              </a:ext>
            </a:extLst>
          </p:cNvPr>
          <p:cNvPicPr>
            <a:picLocks noChangeAspect="1"/>
          </p:cNvPicPr>
          <p:nvPr/>
        </p:nvPicPr>
        <p:blipFill>
          <a:blip r:embed="rId9"/>
          <a:stretch>
            <a:fillRect/>
          </a:stretch>
        </p:blipFill>
        <p:spPr>
          <a:xfrm>
            <a:off x="6185644" y="2698756"/>
            <a:ext cx="2587656" cy="1141993"/>
          </a:xfrm>
          <a:prstGeom prst="rect">
            <a:avLst/>
          </a:prstGeom>
        </p:spPr>
      </p:pic>
      <p:pic>
        <p:nvPicPr>
          <p:cNvPr id="17" name="图片 3">
            <a:extLst>
              <a:ext uri="{FF2B5EF4-FFF2-40B4-BE49-F238E27FC236}">
                <a16:creationId xmlns:a16="http://schemas.microsoft.com/office/drawing/2014/main" id="{DFFACFC9-0BB1-4F3E-8DAC-29E508EB6D1C}"/>
              </a:ext>
            </a:extLst>
          </p:cNvPr>
          <p:cNvPicPr>
            <a:picLocks noChangeAspect="1"/>
          </p:cNvPicPr>
          <p:nvPr/>
        </p:nvPicPr>
        <p:blipFill>
          <a:blip r:embed="rId10"/>
          <a:stretch>
            <a:fillRect/>
          </a:stretch>
        </p:blipFill>
        <p:spPr>
          <a:xfrm>
            <a:off x="656163" y="4711040"/>
            <a:ext cx="3331591" cy="848193"/>
          </a:xfrm>
          <a:prstGeom prst="rect">
            <a:avLst/>
          </a:prstGeom>
        </p:spPr>
      </p:pic>
      <p:pic>
        <p:nvPicPr>
          <p:cNvPr id="18" name="Picture 17">
            <a:extLst>
              <a:ext uri="{FF2B5EF4-FFF2-40B4-BE49-F238E27FC236}">
                <a16:creationId xmlns:a16="http://schemas.microsoft.com/office/drawing/2014/main" id="{CDF1084C-55A5-43E4-8AD0-AE75A1644931}"/>
              </a:ext>
            </a:extLst>
          </p:cNvPr>
          <p:cNvPicPr>
            <a:picLocks noChangeAspect="1"/>
          </p:cNvPicPr>
          <p:nvPr/>
        </p:nvPicPr>
        <p:blipFill>
          <a:blip r:embed="rId11"/>
          <a:stretch>
            <a:fillRect/>
          </a:stretch>
        </p:blipFill>
        <p:spPr>
          <a:xfrm>
            <a:off x="4572000" y="4765819"/>
            <a:ext cx="2901948" cy="725487"/>
          </a:xfrm>
          <a:prstGeom prst="rect">
            <a:avLst/>
          </a:prstGeom>
        </p:spPr>
      </p:pic>
      <p:pic>
        <p:nvPicPr>
          <p:cNvPr id="19" name="图片 5">
            <a:extLst>
              <a:ext uri="{FF2B5EF4-FFF2-40B4-BE49-F238E27FC236}">
                <a16:creationId xmlns:a16="http://schemas.microsoft.com/office/drawing/2014/main" id="{6F6C4776-8722-47AB-A238-9E62D0271C86}"/>
              </a:ext>
            </a:extLst>
          </p:cNvPr>
          <p:cNvPicPr>
            <a:picLocks noChangeAspect="1"/>
          </p:cNvPicPr>
          <p:nvPr/>
        </p:nvPicPr>
        <p:blipFill>
          <a:blip r:embed="rId12"/>
          <a:stretch>
            <a:fillRect/>
          </a:stretch>
        </p:blipFill>
        <p:spPr>
          <a:xfrm>
            <a:off x="3615767" y="5353125"/>
            <a:ext cx="1328221" cy="886788"/>
          </a:xfrm>
          <a:prstGeom prst="rect">
            <a:avLst/>
          </a:prstGeom>
        </p:spPr>
      </p:pic>
      <p:sp>
        <p:nvSpPr>
          <p:cNvPr id="20" name="MH_Other_2">
            <a:extLst>
              <a:ext uri="{FF2B5EF4-FFF2-40B4-BE49-F238E27FC236}">
                <a16:creationId xmlns:a16="http://schemas.microsoft.com/office/drawing/2014/main" id="{11657F68-8660-4FBD-BA09-7C678BC51308}"/>
              </a:ext>
            </a:extLst>
          </p:cNvPr>
          <p:cNvSpPr/>
          <p:nvPr>
            <p:custDataLst>
              <p:tags r:id="rId2"/>
            </p:custDataLst>
          </p:nvPr>
        </p:nvSpPr>
        <p:spPr>
          <a:xfrm>
            <a:off x="446210" y="3988739"/>
            <a:ext cx="704419" cy="722301"/>
          </a:xfrm>
          <a:prstGeom prst="star8">
            <a:avLst>
              <a:gd name="adj" fmla="val 42115"/>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100" dirty="0">
                <a:ln w="12700">
                  <a:noFill/>
                </a:ln>
                <a:solidFill>
                  <a:srgbClr val="FFFFFF"/>
                </a:solidFill>
                <a:latin typeface="Impact" panose="020B0806030902050204" pitchFamily="34" charset="0"/>
                <a:cs typeface="+mn-ea"/>
                <a:sym typeface="+mn-lt"/>
              </a:rPr>
              <a:t>01</a:t>
            </a:r>
            <a:endParaRPr lang="zh-CN" altLang="en-US" sz="2100" dirty="0">
              <a:ln w="12700">
                <a:noFill/>
              </a:ln>
              <a:solidFill>
                <a:srgbClr val="FFFFFF"/>
              </a:solidFill>
              <a:latin typeface="Impact" panose="020B0806030902050204" pitchFamily="34" charset="0"/>
              <a:cs typeface="+mn-ea"/>
              <a:sym typeface="+mn-lt"/>
            </a:endParaRPr>
          </a:p>
        </p:txBody>
      </p:sp>
      <p:sp>
        <p:nvSpPr>
          <p:cNvPr id="21" name="箭头: 燕尾形 15">
            <a:extLst>
              <a:ext uri="{FF2B5EF4-FFF2-40B4-BE49-F238E27FC236}">
                <a16:creationId xmlns:a16="http://schemas.microsoft.com/office/drawing/2014/main" id="{5480FD15-8A44-4BD3-B143-839E22F57FF9}"/>
              </a:ext>
            </a:extLst>
          </p:cNvPr>
          <p:cNvSpPr/>
          <p:nvPr/>
        </p:nvSpPr>
        <p:spPr>
          <a:xfrm>
            <a:off x="3987754" y="4989146"/>
            <a:ext cx="372193" cy="2823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箭头: 燕尾形 15">
            <a:extLst>
              <a:ext uri="{FF2B5EF4-FFF2-40B4-BE49-F238E27FC236}">
                <a16:creationId xmlns:a16="http://schemas.microsoft.com/office/drawing/2014/main" id="{15EF219A-8F9C-4E06-8D06-7D3157067491}"/>
              </a:ext>
            </a:extLst>
          </p:cNvPr>
          <p:cNvSpPr/>
          <p:nvPr/>
        </p:nvSpPr>
        <p:spPr>
          <a:xfrm>
            <a:off x="3086630" y="5709011"/>
            <a:ext cx="529137" cy="2823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824812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42ADFC27-7B2B-4FEC-8FF2-D5125D6EF62B}"/>
              </a:ext>
            </a:extLst>
          </p:cNvPr>
          <p:cNvSpPr txBox="1"/>
          <p:nvPr/>
        </p:nvSpPr>
        <p:spPr>
          <a:xfrm>
            <a:off x="4988283" y="430725"/>
            <a:ext cx="2941144" cy="276999"/>
          </a:xfrm>
          <a:prstGeom prst="rect">
            <a:avLst/>
          </a:prstGeom>
          <a:noFill/>
        </p:spPr>
        <p:txBody>
          <a:bodyPr wrap="square">
            <a:spAutoFit/>
          </a:bodyPr>
          <a:lstStyle/>
          <a:p>
            <a:pPr algn="l"/>
            <a:r>
              <a:rPr lang="de-DE" altLang="zh-CN" sz="1200" dirty="0">
                <a:solidFill>
                  <a:srgbClr val="5171D9"/>
                </a:solidFill>
                <a:latin typeface="Times New Roman" panose="02020603050405020304" pitchFamily="18" charset="0"/>
                <a:cs typeface="Times New Roman" panose="02020603050405020304" pitchFamily="18" charset="0"/>
              </a:rPr>
              <a:t>A. D. Linde, Nucl. Phys. B 216, 421 (1983).</a:t>
            </a:r>
            <a:endParaRPr lang="zh-CN" altLang="en-US" sz="1200" dirty="0">
              <a:solidFill>
                <a:srgbClr val="5171D9"/>
              </a:solidFill>
              <a:latin typeface="Times New Roman" panose="02020603050405020304" pitchFamily="18" charset="0"/>
              <a:cs typeface="Times New Roman" panose="02020603050405020304" pitchFamily="18" charset="0"/>
            </a:endParaRPr>
          </a:p>
        </p:txBody>
      </p:sp>
      <p:sp>
        <p:nvSpPr>
          <p:cNvPr id="14" name="MH_Other_2">
            <a:extLst>
              <a:ext uri="{FF2B5EF4-FFF2-40B4-BE49-F238E27FC236}">
                <a16:creationId xmlns:a16="http://schemas.microsoft.com/office/drawing/2014/main" id="{F4DE5A6F-93ED-4F33-9087-3C17DC771C40}"/>
              </a:ext>
            </a:extLst>
          </p:cNvPr>
          <p:cNvSpPr/>
          <p:nvPr>
            <p:custDataLst>
              <p:tags r:id="rId1"/>
            </p:custDataLst>
          </p:nvPr>
        </p:nvSpPr>
        <p:spPr>
          <a:xfrm>
            <a:off x="755005" y="875429"/>
            <a:ext cx="704419" cy="722301"/>
          </a:xfrm>
          <a:prstGeom prst="star8">
            <a:avLst>
              <a:gd name="adj" fmla="val 42115"/>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100" dirty="0">
                <a:ln w="12700">
                  <a:noFill/>
                </a:ln>
                <a:solidFill>
                  <a:srgbClr val="FFFFFF"/>
                </a:solidFill>
                <a:latin typeface="Impact" panose="020B0806030902050204" pitchFamily="34" charset="0"/>
                <a:cs typeface="+mn-ea"/>
                <a:sym typeface="+mn-lt"/>
              </a:rPr>
              <a:t>02</a:t>
            </a:r>
            <a:endParaRPr lang="zh-CN" altLang="en-US" sz="2100" dirty="0">
              <a:ln w="12700">
                <a:noFill/>
              </a:ln>
              <a:solidFill>
                <a:srgbClr val="FFFFFF"/>
              </a:solidFill>
              <a:latin typeface="Impact" panose="020B0806030902050204" pitchFamily="34" charset="0"/>
              <a:cs typeface="+mn-ea"/>
              <a:sym typeface="+mn-lt"/>
            </a:endParaRPr>
          </a:p>
        </p:txBody>
      </p:sp>
      <p:sp>
        <p:nvSpPr>
          <p:cNvPr id="15" name="MH_Other_2">
            <a:extLst>
              <a:ext uri="{FF2B5EF4-FFF2-40B4-BE49-F238E27FC236}">
                <a16:creationId xmlns:a16="http://schemas.microsoft.com/office/drawing/2014/main" id="{AD94186D-4116-44F2-A94D-FECD7D4CF608}"/>
              </a:ext>
            </a:extLst>
          </p:cNvPr>
          <p:cNvSpPr/>
          <p:nvPr>
            <p:custDataLst>
              <p:tags r:id="rId2"/>
            </p:custDataLst>
          </p:nvPr>
        </p:nvSpPr>
        <p:spPr>
          <a:xfrm>
            <a:off x="755005" y="3043425"/>
            <a:ext cx="704419" cy="722301"/>
          </a:xfrm>
          <a:prstGeom prst="star8">
            <a:avLst>
              <a:gd name="adj" fmla="val 42115"/>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100" dirty="0">
                <a:ln w="12700">
                  <a:noFill/>
                </a:ln>
                <a:solidFill>
                  <a:srgbClr val="FFFFFF"/>
                </a:solidFill>
                <a:latin typeface="Impact" panose="020B0806030902050204" pitchFamily="34" charset="0"/>
                <a:cs typeface="+mn-ea"/>
                <a:sym typeface="+mn-lt"/>
              </a:rPr>
              <a:t>03</a:t>
            </a:r>
            <a:endParaRPr lang="zh-CN" altLang="en-US" sz="2100" dirty="0">
              <a:ln w="12700">
                <a:noFill/>
              </a:ln>
              <a:solidFill>
                <a:srgbClr val="FFFFFF"/>
              </a:solidFill>
              <a:latin typeface="Impact" panose="020B0806030902050204" pitchFamily="34" charset="0"/>
              <a:cs typeface="+mn-ea"/>
              <a:sym typeface="+mn-lt"/>
            </a:endParaRPr>
          </a:p>
        </p:txBody>
      </p:sp>
      <p:sp>
        <p:nvSpPr>
          <p:cNvPr id="2" name="TextBox 1">
            <a:extLst>
              <a:ext uri="{FF2B5EF4-FFF2-40B4-BE49-F238E27FC236}">
                <a16:creationId xmlns:a16="http://schemas.microsoft.com/office/drawing/2014/main" id="{397108D8-699D-4402-8E45-82CCF1307D67}"/>
              </a:ext>
            </a:extLst>
          </p:cNvPr>
          <p:cNvSpPr txBox="1"/>
          <p:nvPr/>
        </p:nvSpPr>
        <p:spPr>
          <a:xfrm>
            <a:off x="1030326" y="4903903"/>
            <a:ext cx="7649750" cy="923330"/>
          </a:xfrm>
          <a:prstGeom prst="rect">
            <a:avLst/>
          </a:prstGeom>
          <a:noFill/>
        </p:spPr>
        <p:txBody>
          <a:bodyPr wrap="square" rtlCol="0">
            <a:spAutoFit/>
          </a:bodyPr>
          <a:lstStyle/>
          <a:p>
            <a:pPr algn="l"/>
            <a:r>
              <a:rPr lang="en-US" altLang="zh-CN" dirty="0">
                <a:latin typeface="Arial" panose="020B0604020202020204" pitchFamily="34" charset="0"/>
                <a:cs typeface="Arial" panose="020B0604020202020204" pitchFamily="34" charset="0"/>
              </a:rPr>
              <a:t>Here                                                        </a:t>
            </a:r>
            <a:r>
              <a:rPr lang="en-US" altLang="zh-CN" sz="1800" b="0" i="0" u="none" strike="noStrike" baseline="0" dirty="0">
                <a:latin typeface="Arial" panose="020B0604020202020204" pitchFamily="34" charset="0"/>
                <a:cs typeface="Arial" panose="020B0604020202020204" pitchFamily="34" charset="0"/>
              </a:rPr>
              <a:t>is the </a:t>
            </a:r>
            <a:r>
              <a:rPr lang="en-US" altLang="zh-CN" dirty="0">
                <a:latin typeface="Arial" panose="020B0604020202020204" pitchFamily="34" charset="0"/>
                <a:cs typeface="Arial" panose="020B0604020202020204" pitchFamily="34" charset="0"/>
              </a:rPr>
              <a:t>energy </a:t>
            </a:r>
            <a:r>
              <a:rPr lang="en-US" altLang="zh-CN" sz="1800" b="0" i="0" u="none" strike="noStrike" baseline="0" dirty="0">
                <a:latin typeface="Arial" panose="020B0604020202020204" pitchFamily="34" charset="0"/>
                <a:cs typeface="Arial" panose="020B0604020202020204" pitchFamily="34" charset="0"/>
              </a:rPr>
              <a:t>difference between </a:t>
            </a:r>
          </a:p>
          <a:p>
            <a:pPr algn="l"/>
            <a:endParaRPr lang="en-US" altLang="zh-CN" dirty="0">
              <a:latin typeface="Arial" panose="020B0604020202020204" pitchFamily="34" charset="0"/>
              <a:cs typeface="Arial" panose="020B0604020202020204" pitchFamily="34" charset="0"/>
            </a:endParaRPr>
          </a:p>
          <a:p>
            <a:pPr algn="l"/>
            <a:r>
              <a:rPr lang="en-US" altLang="zh-CN" dirty="0">
                <a:latin typeface="Arial" panose="020B0604020202020204" pitchFamily="34" charset="0"/>
                <a:cs typeface="Arial" panose="020B0604020202020204" pitchFamily="34" charset="0"/>
              </a:rPr>
              <a:t>th</a:t>
            </a:r>
            <a:r>
              <a:rPr lang="en-US" altLang="zh-CN" sz="1800" b="0" i="0" u="none" strike="noStrike" baseline="0" dirty="0">
                <a:latin typeface="Arial" panose="020B0604020202020204" pitchFamily="34" charset="0"/>
                <a:cs typeface="Arial" panose="020B0604020202020204" pitchFamily="34" charset="0"/>
              </a:rPr>
              <a:t>e effective potential at the false vacuum and at the true vacuum</a:t>
            </a:r>
            <a:endParaRPr lang="zh-CN" altLang="en-US"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47260697-2381-48EC-8100-89B80DCE0264}"/>
              </a:ext>
            </a:extLst>
          </p:cNvPr>
          <p:cNvSpPr>
            <a:spLocks noGrp="1"/>
          </p:cNvSpPr>
          <p:nvPr>
            <p:ph type="sldNum" sz="quarter" idx="12"/>
          </p:nvPr>
        </p:nvSpPr>
        <p:spPr/>
        <p:txBody>
          <a:bodyPr/>
          <a:lstStyle/>
          <a:p>
            <a:fld id="{48F63A3B-78C7-47BE-AE5E-E10140E04643}" type="slidenum">
              <a:rPr lang="en-US" smtClean="0"/>
              <a:t>18</a:t>
            </a:fld>
            <a:endParaRPr lang="en-US" dirty="0"/>
          </a:p>
        </p:txBody>
      </p:sp>
      <p:pic>
        <p:nvPicPr>
          <p:cNvPr id="11" name="Picture 10">
            <a:extLst>
              <a:ext uri="{FF2B5EF4-FFF2-40B4-BE49-F238E27FC236}">
                <a16:creationId xmlns:a16="http://schemas.microsoft.com/office/drawing/2014/main" id="{C0205DCD-BE0F-4709-8412-1666F1C9701A}"/>
              </a:ext>
            </a:extLst>
          </p:cNvPr>
          <p:cNvPicPr>
            <a:picLocks noChangeAspect="1"/>
          </p:cNvPicPr>
          <p:nvPr/>
        </p:nvPicPr>
        <p:blipFill>
          <a:blip r:embed="rId4"/>
          <a:stretch>
            <a:fillRect/>
          </a:stretch>
        </p:blipFill>
        <p:spPr>
          <a:xfrm>
            <a:off x="1539689" y="1789777"/>
            <a:ext cx="5248052" cy="939318"/>
          </a:xfrm>
          <a:prstGeom prst="rect">
            <a:avLst/>
          </a:prstGeom>
        </p:spPr>
      </p:pic>
      <p:sp>
        <p:nvSpPr>
          <p:cNvPr id="18" name="TextBox 17">
            <a:extLst>
              <a:ext uri="{FF2B5EF4-FFF2-40B4-BE49-F238E27FC236}">
                <a16:creationId xmlns:a16="http://schemas.microsoft.com/office/drawing/2014/main" id="{B1AE9533-A24D-4B30-BA9F-884523865EB8}"/>
              </a:ext>
            </a:extLst>
          </p:cNvPr>
          <p:cNvSpPr txBox="1"/>
          <p:nvPr/>
        </p:nvSpPr>
        <p:spPr>
          <a:xfrm>
            <a:off x="1539689" y="1030767"/>
            <a:ext cx="4572000" cy="369332"/>
          </a:xfrm>
          <a:prstGeom prst="rect">
            <a:avLst/>
          </a:prstGeom>
          <a:noFill/>
        </p:spPr>
        <p:txBody>
          <a:bodyPr wrap="square">
            <a:spAutoFit/>
          </a:bodyPr>
          <a:lstStyle/>
          <a:p>
            <a:r>
              <a:rPr lang="en-US" altLang="zh-CN" b="1" dirty="0">
                <a:solidFill>
                  <a:srgbClr val="FF0000"/>
                </a:solidFill>
                <a:latin typeface="Arial" panose="020B0604020202020204" pitchFamily="34" charset="0"/>
                <a:cs typeface="Arial" panose="020B0604020202020204" pitchFamily="34" charset="0"/>
              </a:rPr>
              <a:t>The surface tension</a:t>
            </a:r>
            <a:endParaRPr lang="zh-CN" altLang="en-US" dirty="0"/>
          </a:p>
        </p:txBody>
      </p:sp>
      <p:pic>
        <p:nvPicPr>
          <p:cNvPr id="20" name="Picture 19">
            <a:extLst>
              <a:ext uri="{FF2B5EF4-FFF2-40B4-BE49-F238E27FC236}">
                <a16:creationId xmlns:a16="http://schemas.microsoft.com/office/drawing/2014/main" id="{C3D5367B-8A22-431E-95DB-1D0573338375}"/>
              </a:ext>
            </a:extLst>
          </p:cNvPr>
          <p:cNvPicPr>
            <a:picLocks noChangeAspect="1"/>
          </p:cNvPicPr>
          <p:nvPr/>
        </p:nvPicPr>
        <p:blipFill>
          <a:blip r:embed="rId5"/>
          <a:stretch>
            <a:fillRect/>
          </a:stretch>
        </p:blipFill>
        <p:spPr>
          <a:xfrm>
            <a:off x="3017204" y="3736151"/>
            <a:ext cx="1837997" cy="838434"/>
          </a:xfrm>
          <a:prstGeom prst="rect">
            <a:avLst/>
          </a:prstGeom>
        </p:spPr>
      </p:pic>
      <p:sp>
        <p:nvSpPr>
          <p:cNvPr id="21" name="TextBox 20">
            <a:extLst>
              <a:ext uri="{FF2B5EF4-FFF2-40B4-BE49-F238E27FC236}">
                <a16:creationId xmlns:a16="http://schemas.microsoft.com/office/drawing/2014/main" id="{6839C6B2-4030-4223-9BE9-DDFA5DF4CADD}"/>
              </a:ext>
            </a:extLst>
          </p:cNvPr>
          <p:cNvSpPr txBox="1"/>
          <p:nvPr/>
        </p:nvSpPr>
        <p:spPr>
          <a:xfrm>
            <a:off x="1539689" y="3258213"/>
            <a:ext cx="4572000" cy="369332"/>
          </a:xfrm>
          <a:prstGeom prst="rect">
            <a:avLst/>
          </a:prstGeom>
          <a:noFill/>
        </p:spPr>
        <p:txBody>
          <a:bodyPr wrap="square">
            <a:spAutoFit/>
          </a:bodyPr>
          <a:lstStyle/>
          <a:p>
            <a:r>
              <a:rPr lang="en-US" altLang="zh-CN" b="1" dirty="0">
                <a:solidFill>
                  <a:srgbClr val="FF0000"/>
                </a:solidFill>
                <a:latin typeface="Arial" panose="020B0604020202020204" pitchFamily="34" charset="0"/>
                <a:cs typeface="Arial" panose="020B0604020202020204" pitchFamily="34" charset="0"/>
              </a:rPr>
              <a:t>The saddle-point action</a:t>
            </a:r>
            <a:endParaRPr lang="zh-CN" altLang="en-US" dirty="0"/>
          </a:p>
        </p:txBody>
      </p:sp>
      <p:pic>
        <p:nvPicPr>
          <p:cNvPr id="22" name="Picture 21">
            <a:extLst>
              <a:ext uri="{FF2B5EF4-FFF2-40B4-BE49-F238E27FC236}">
                <a16:creationId xmlns:a16="http://schemas.microsoft.com/office/drawing/2014/main" id="{0BAFC574-B8BE-46B8-A5D2-309E1D898E85}"/>
              </a:ext>
            </a:extLst>
          </p:cNvPr>
          <p:cNvPicPr>
            <a:picLocks noChangeAspect="1"/>
          </p:cNvPicPr>
          <p:nvPr/>
        </p:nvPicPr>
        <p:blipFill>
          <a:blip r:embed="rId6"/>
          <a:stretch>
            <a:fillRect/>
          </a:stretch>
        </p:blipFill>
        <p:spPr>
          <a:xfrm>
            <a:off x="1777737" y="4795297"/>
            <a:ext cx="3262184" cy="570271"/>
          </a:xfrm>
          <a:prstGeom prst="rect">
            <a:avLst/>
          </a:prstGeom>
        </p:spPr>
      </p:pic>
    </p:spTree>
    <p:extLst>
      <p:ext uri="{BB962C8B-B14F-4D97-AF65-F5344CB8AC3E}">
        <p14:creationId xmlns:p14="http://schemas.microsoft.com/office/powerpoint/2010/main" val="205266094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8">
            <a:extLst>
              <a:ext uri="{FF2B5EF4-FFF2-40B4-BE49-F238E27FC236}">
                <a16:creationId xmlns:a16="http://schemas.microsoft.com/office/drawing/2014/main" id="{2A523452-BB03-400E-B172-9C44195E4D60}"/>
              </a:ext>
            </a:extLst>
          </p:cNvPr>
          <p:cNvSpPr txBox="1"/>
          <p:nvPr/>
        </p:nvSpPr>
        <p:spPr>
          <a:xfrm>
            <a:off x="619824" y="926027"/>
            <a:ext cx="5621415" cy="400110"/>
          </a:xfrm>
          <a:prstGeom prst="rect">
            <a:avLst/>
          </a:prstGeom>
          <a:noFill/>
        </p:spPr>
        <p:txBody>
          <a:bodyPr wrap="square">
            <a:spAutoFit/>
          </a:bodyPr>
          <a:lstStyle/>
          <a:p>
            <a:pPr eaLnBrk="1" hangingPunct="1">
              <a:defRPr/>
            </a:pPr>
            <a:r>
              <a:rPr lang="en-US" altLang="zh-CN" sz="2000" b="1" dirty="0">
                <a:solidFill>
                  <a:srgbClr val="FF0000"/>
                </a:solidFill>
                <a:latin typeface="Comic Sans MS" panose="030F0702030302020204" pitchFamily="66" charset="0"/>
              </a:rPr>
              <a:t>(1) The top-down scenario (T&lt;Tc)</a:t>
            </a:r>
          </a:p>
        </p:txBody>
      </p:sp>
      <p:sp>
        <p:nvSpPr>
          <p:cNvPr id="6" name="文本框 2">
            <a:extLst>
              <a:ext uri="{FF2B5EF4-FFF2-40B4-BE49-F238E27FC236}">
                <a16:creationId xmlns:a16="http://schemas.microsoft.com/office/drawing/2014/main" id="{4511EE74-434C-4351-9FED-A5D06D8BA3AA}"/>
              </a:ext>
            </a:extLst>
          </p:cNvPr>
          <p:cNvSpPr txBox="1"/>
          <p:nvPr/>
        </p:nvSpPr>
        <p:spPr>
          <a:xfrm>
            <a:off x="559482" y="439639"/>
            <a:ext cx="4571426" cy="369332"/>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3.6 </a:t>
            </a:r>
            <a:r>
              <a:rPr lang="en-US" altLang="zh-CN" b="1" kern="0" dirty="0">
                <a:latin typeface="Arial" panose="020B0604020202020204" pitchFamily="34" charset="0"/>
                <a:ea typeface="等线" panose="02010600030101010101" pitchFamily="2" charset="-122"/>
                <a:cs typeface="Arial" panose="020B0604020202020204" pitchFamily="34" charset="0"/>
              </a:rPr>
              <a:t>Results and discussion</a:t>
            </a:r>
            <a:endParaRPr lang="zh-CN" alt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908F5C3-999D-4B3F-B2DB-A4026ECE6834}"/>
              </a:ext>
            </a:extLst>
          </p:cNvPr>
          <p:cNvSpPr txBox="1"/>
          <p:nvPr/>
        </p:nvSpPr>
        <p:spPr>
          <a:xfrm>
            <a:off x="745634" y="1443193"/>
            <a:ext cx="7539198" cy="646331"/>
          </a:xfrm>
          <a:prstGeom prst="rect">
            <a:avLst/>
          </a:prstGeom>
          <a:noFill/>
        </p:spPr>
        <p:txBody>
          <a:bodyPr wrap="square">
            <a:spAutoFit/>
          </a:bodyPr>
          <a:lstStyle/>
          <a:p>
            <a:r>
              <a:rPr lang="en-US" altLang="zh-CN" dirty="0"/>
              <a:t>At           , the false vacuum is treated as </a:t>
            </a:r>
            <a:r>
              <a:rPr lang="en-US" altLang="zh-CN" b="1" dirty="0">
                <a:solidFill>
                  <a:srgbClr val="FF0000"/>
                </a:solidFill>
              </a:rPr>
              <a:t>quark phase</a:t>
            </a:r>
            <a:r>
              <a:rPr lang="en-US" altLang="zh-CN" dirty="0"/>
              <a:t>, and the specific boundary conditions as σ → </a:t>
            </a:r>
            <a:r>
              <a:rPr lang="el-GR" altLang="zh-CN" b="1" dirty="0">
                <a:solidFill>
                  <a:srgbClr val="C00000"/>
                </a:solidFill>
              </a:rPr>
              <a:t>σ</a:t>
            </a:r>
            <a:r>
              <a:rPr lang="en-US" altLang="zh-CN" b="1" baseline="-25000" dirty="0">
                <a:solidFill>
                  <a:srgbClr val="C00000"/>
                </a:solidFill>
              </a:rPr>
              <a:t>l</a:t>
            </a:r>
            <a:r>
              <a:rPr lang="en-US" altLang="zh-CN" dirty="0"/>
              <a:t> as r → ∞ and </a:t>
            </a:r>
            <a:r>
              <a:rPr lang="en-US" altLang="zh-CN" dirty="0" err="1"/>
              <a:t>dσ</a:t>
            </a:r>
            <a:r>
              <a:rPr lang="en-US" altLang="zh-CN" dirty="0"/>
              <a:t>(0)/</a:t>
            </a:r>
            <a:r>
              <a:rPr lang="en-US" altLang="zh-CN" dirty="0" err="1"/>
              <a:t>dr</a:t>
            </a:r>
            <a:r>
              <a:rPr lang="en-US" altLang="zh-CN" dirty="0"/>
              <a:t> = 0.</a:t>
            </a:r>
            <a:endParaRPr lang="zh-CN" altLang="en-US" dirty="0"/>
          </a:p>
        </p:txBody>
      </p:sp>
      <p:graphicFrame>
        <p:nvGraphicFramePr>
          <p:cNvPr id="11" name="Object 10">
            <a:extLst>
              <a:ext uri="{FF2B5EF4-FFF2-40B4-BE49-F238E27FC236}">
                <a16:creationId xmlns:a16="http://schemas.microsoft.com/office/drawing/2014/main" id="{BC17ED86-BAE0-43BE-8D3F-1EFC80A47304}"/>
              </a:ext>
            </a:extLst>
          </p:cNvPr>
          <p:cNvGraphicFramePr>
            <a:graphicFrameLocks noChangeAspect="1"/>
          </p:cNvGraphicFramePr>
          <p:nvPr>
            <p:extLst>
              <p:ext uri="{D42A27DB-BD31-4B8C-83A1-F6EECF244321}">
                <p14:modId xmlns:p14="http://schemas.microsoft.com/office/powerpoint/2010/main" val="1829873437"/>
              </p:ext>
            </p:extLst>
          </p:nvPr>
        </p:nvGraphicFramePr>
        <p:xfrm>
          <a:off x="1076857" y="1478006"/>
          <a:ext cx="573974" cy="322860"/>
        </p:xfrm>
        <a:graphic>
          <a:graphicData uri="http://schemas.openxmlformats.org/presentationml/2006/ole">
            <mc:AlternateContent xmlns:mc="http://schemas.openxmlformats.org/markup-compatibility/2006">
              <mc:Choice xmlns:v="urn:schemas-microsoft-com:vml" Requires="v">
                <p:oleObj spid="_x0000_s14407" name="Equation" r:id="rId3" imgW="406080" imgH="228600" progId="Equation.DSMT4">
                  <p:embed/>
                </p:oleObj>
              </mc:Choice>
              <mc:Fallback>
                <p:oleObj name="Equation" r:id="rId3" imgW="406080" imgH="228600" progId="Equation.DSMT4">
                  <p:embed/>
                  <p:pic>
                    <p:nvPicPr>
                      <p:cNvPr id="0" name=""/>
                      <p:cNvPicPr/>
                      <p:nvPr/>
                    </p:nvPicPr>
                    <p:blipFill>
                      <a:blip r:embed="rId4"/>
                      <a:stretch>
                        <a:fillRect/>
                      </a:stretch>
                    </p:blipFill>
                    <p:spPr>
                      <a:xfrm>
                        <a:off x="1076857" y="1478006"/>
                        <a:ext cx="573974" cy="322860"/>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594A0B4B-3300-41EE-9B2E-FEC78B08CAF2}"/>
              </a:ext>
            </a:extLst>
          </p:cNvPr>
          <p:cNvPicPr>
            <a:picLocks noChangeAspect="1"/>
          </p:cNvPicPr>
          <p:nvPr/>
        </p:nvPicPr>
        <p:blipFill>
          <a:blip r:embed="rId5"/>
          <a:stretch>
            <a:fillRect/>
          </a:stretch>
        </p:blipFill>
        <p:spPr>
          <a:xfrm>
            <a:off x="239339" y="2902585"/>
            <a:ext cx="8588579" cy="3029388"/>
          </a:xfrm>
          <a:prstGeom prst="rect">
            <a:avLst/>
          </a:prstGeom>
        </p:spPr>
      </p:pic>
      <p:sp>
        <p:nvSpPr>
          <p:cNvPr id="13" name="文本框 8">
            <a:extLst>
              <a:ext uri="{FF2B5EF4-FFF2-40B4-BE49-F238E27FC236}">
                <a16:creationId xmlns:a16="http://schemas.microsoft.com/office/drawing/2014/main" id="{97C5C7E2-D254-4DBF-967D-185A46B09530}"/>
              </a:ext>
            </a:extLst>
          </p:cNvPr>
          <p:cNvSpPr txBox="1"/>
          <p:nvPr/>
        </p:nvSpPr>
        <p:spPr>
          <a:xfrm>
            <a:off x="799566" y="2414588"/>
            <a:ext cx="4331342" cy="369332"/>
          </a:xfrm>
          <a:prstGeom prst="rect">
            <a:avLst/>
          </a:prstGeom>
          <a:noFill/>
        </p:spPr>
        <p:txBody>
          <a:bodyPr wrap="square">
            <a:spAutoFit/>
          </a:bodyPr>
          <a:lstStyle/>
          <a:p>
            <a:pPr eaLnBrk="1" hangingPunct="1">
              <a:defRPr/>
            </a:pPr>
            <a:r>
              <a:rPr lang="en-US" altLang="zh-CN" b="1" dirty="0">
                <a:solidFill>
                  <a:srgbClr val="C00000"/>
                </a:solidFill>
                <a:latin typeface="Comic Sans MS" panose="030F0702030302020204" pitchFamily="66" charset="0"/>
              </a:rPr>
              <a:t>(a) The critical bubble profile </a:t>
            </a:r>
          </a:p>
        </p:txBody>
      </p:sp>
      <p:sp>
        <p:nvSpPr>
          <p:cNvPr id="2" name="Slide Number Placeholder 1">
            <a:extLst>
              <a:ext uri="{FF2B5EF4-FFF2-40B4-BE49-F238E27FC236}">
                <a16:creationId xmlns:a16="http://schemas.microsoft.com/office/drawing/2014/main" id="{B8297466-5792-450A-8C70-057E2400D1C6}"/>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22668100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586024" y="1916917"/>
            <a:ext cx="3639995" cy="415498"/>
          </a:xfrm>
          <a:prstGeom prst="rect">
            <a:avLst/>
          </a:prstGeom>
          <a:noFill/>
        </p:spPr>
        <p:txBody>
          <a:bodyPr wrap="square" rtlCol="0">
            <a:spAutoFit/>
            <a:scene3d>
              <a:camera prst="orthographicFront"/>
              <a:lightRig rig="threePt" dir="t"/>
            </a:scene3d>
            <a:sp3d contourW="12700"/>
          </a:bodyPr>
          <a:lstStyle/>
          <a:p>
            <a:r>
              <a:rPr lang="en-US" altLang="zh-CN" sz="2100" b="1" dirty="0">
                <a:latin typeface="Verdana" panose="020B0604030504040204" pitchFamily="34" charset="0"/>
                <a:ea typeface="Verdana" panose="020B0604030504040204" pitchFamily="34" charset="0"/>
                <a:cs typeface="Times New Roman" panose="02020603050405020304" pitchFamily="18" charset="0"/>
              </a:rPr>
              <a:t>The Motivation</a:t>
            </a:r>
          </a:p>
        </p:txBody>
      </p:sp>
      <p:grpSp>
        <p:nvGrpSpPr>
          <p:cNvPr id="32" name="组合 31"/>
          <p:cNvGrpSpPr/>
          <p:nvPr/>
        </p:nvGrpSpPr>
        <p:grpSpPr>
          <a:xfrm>
            <a:off x="478992" y="1507258"/>
            <a:ext cx="1003202" cy="1001864"/>
            <a:chOff x="3591971" y="474440"/>
            <a:chExt cx="4396997" cy="4391132"/>
          </a:xfrm>
        </p:grpSpPr>
        <p:grpSp>
          <p:nvGrpSpPr>
            <p:cNvPr id="33" name="组合 32"/>
            <p:cNvGrpSpPr/>
            <p:nvPr/>
          </p:nvGrpSpPr>
          <p:grpSpPr>
            <a:xfrm>
              <a:off x="3591971" y="474440"/>
              <a:ext cx="4396997" cy="4391132"/>
              <a:chOff x="3196266" y="101600"/>
              <a:chExt cx="4888134" cy="4881614"/>
            </a:xfrm>
          </p:grpSpPr>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266" y="101600"/>
                <a:ext cx="4888134" cy="4881614"/>
              </a:xfrm>
              <a:prstGeom prst="rect">
                <a:avLst/>
              </a:prstGeom>
            </p:spPr>
          </p:pic>
          <p:sp>
            <p:nvSpPr>
              <p:cNvPr id="36"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4873917" y="1885242"/>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34" name="矩形 33"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01</a:t>
              </a:r>
            </a:p>
          </p:txBody>
        </p:sp>
      </p:grpSp>
      <p:grpSp>
        <p:nvGrpSpPr>
          <p:cNvPr id="38" name="组合 37"/>
          <p:cNvGrpSpPr/>
          <p:nvPr/>
        </p:nvGrpSpPr>
        <p:grpSpPr>
          <a:xfrm>
            <a:off x="479306" y="2317896"/>
            <a:ext cx="1003202" cy="1001864"/>
            <a:chOff x="3591971" y="474440"/>
            <a:chExt cx="4396997" cy="4391132"/>
          </a:xfrm>
        </p:grpSpPr>
        <p:grpSp>
          <p:nvGrpSpPr>
            <p:cNvPr id="39" name="组合 38"/>
            <p:cNvGrpSpPr/>
            <p:nvPr/>
          </p:nvGrpSpPr>
          <p:grpSpPr>
            <a:xfrm>
              <a:off x="3591971" y="474440"/>
              <a:ext cx="4396997" cy="4391132"/>
              <a:chOff x="3196266" y="101600"/>
              <a:chExt cx="4888134" cy="4881614"/>
            </a:xfrm>
          </p:grpSpPr>
          <p:pic>
            <p:nvPicPr>
              <p:cNvPr id="41" name="图片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266" y="101600"/>
                <a:ext cx="4888134" cy="4881614"/>
              </a:xfrm>
              <a:prstGeom prst="rect">
                <a:avLst/>
              </a:prstGeom>
            </p:spPr>
          </p:pic>
          <p:sp>
            <p:nvSpPr>
              <p:cNvPr id="42"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4873917" y="1885242"/>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40" name="矩形 3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02</a:t>
              </a:r>
            </a:p>
          </p:txBody>
        </p:sp>
      </p:grpSp>
      <p:grpSp>
        <p:nvGrpSpPr>
          <p:cNvPr id="44" name="组合 43"/>
          <p:cNvGrpSpPr/>
          <p:nvPr/>
        </p:nvGrpSpPr>
        <p:grpSpPr>
          <a:xfrm>
            <a:off x="464907" y="3135094"/>
            <a:ext cx="1003202" cy="1001864"/>
            <a:chOff x="3591971" y="474440"/>
            <a:chExt cx="4396997" cy="4391132"/>
          </a:xfrm>
        </p:grpSpPr>
        <p:grpSp>
          <p:nvGrpSpPr>
            <p:cNvPr id="45" name="组合 44"/>
            <p:cNvGrpSpPr/>
            <p:nvPr/>
          </p:nvGrpSpPr>
          <p:grpSpPr>
            <a:xfrm>
              <a:off x="3591971" y="474440"/>
              <a:ext cx="4396997" cy="4391132"/>
              <a:chOff x="3196266" y="101600"/>
              <a:chExt cx="4888134" cy="4881614"/>
            </a:xfrm>
          </p:grpSpPr>
          <p:pic>
            <p:nvPicPr>
              <p:cNvPr id="47" name="图片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266" y="101600"/>
                <a:ext cx="4888134" cy="4881614"/>
              </a:xfrm>
              <a:prstGeom prst="rect">
                <a:avLst/>
              </a:prstGeom>
            </p:spPr>
          </p:pic>
          <p:sp>
            <p:nvSpPr>
              <p:cNvPr id="48"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4873917" y="1885242"/>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46" name="矩形 45"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03</a:t>
              </a:r>
            </a:p>
          </p:txBody>
        </p:sp>
      </p:grpSp>
      <p:sp>
        <p:nvSpPr>
          <p:cNvPr id="49" name="文本框 48"/>
          <p:cNvSpPr txBox="1"/>
          <p:nvPr/>
        </p:nvSpPr>
        <p:spPr>
          <a:xfrm>
            <a:off x="1586024" y="3493959"/>
            <a:ext cx="7053829" cy="415498"/>
          </a:xfrm>
          <a:prstGeom prst="rect">
            <a:avLst/>
          </a:prstGeom>
          <a:noFill/>
        </p:spPr>
        <p:txBody>
          <a:bodyPr wrap="square" rtlCol="0">
            <a:spAutoFit/>
            <a:scene3d>
              <a:camera prst="orthographicFront"/>
              <a:lightRig rig="threePt" dir="t"/>
            </a:scene3d>
            <a:sp3d contourW="12700"/>
          </a:bodyPr>
          <a:lstStyle/>
          <a:p>
            <a:r>
              <a:rPr lang="en-US" altLang="zh-CN" sz="2100" b="1" dirty="0">
                <a:latin typeface="Verdana" panose="020B0604030504040204" pitchFamily="34" charset="0"/>
                <a:ea typeface="Verdana" panose="020B0604030504040204" pitchFamily="34" charset="0"/>
                <a:cs typeface="Times New Roman" panose="02020603050405020304" pitchFamily="18" charset="0"/>
              </a:rPr>
              <a:t>Homogeneous thermal nucleation</a:t>
            </a:r>
          </a:p>
        </p:txBody>
      </p:sp>
      <p:sp>
        <p:nvSpPr>
          <p:cNvPr id="51" name="矩形 50"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640959" y="1018698"/>
            <a:ext cx="1853392" cy="600164"/>
          </a:xfrm>
          <a:prstGeom prst="rect">
            <a:avLst/>
          </a:prstGeom>
        </p:spPr>
        <p:txBody>
          <a:bodyPr wrap="none">
            <a:spAutoFit/>
          </a:bodyPr>
          <a:lstStyle/>
          <a:p>
            <a:pPr algn="ctr">
              <a:defRPr/>
            </a:pPr>
            <a:r>
              <a:rPr lang="en-US" altLang="zh-CN" sz="3300" b="1" kern="100" dirty="0">
                <a:solidFill>
                  <a:srgbClr val="4094BA"/>
                </a:solidFill>
                <a:latin typeface="Arial Black" panose="020B0A04020102020204" pitchFamily="34" charset="0"/>
                <a:ea typeface="思源黑体 CN Normal" panose="020B0400000000000000" pitchFamily="34" charset="-122"/>
                <a:cs typeface="Times New Roman" panose="02020503050405090304" pitchFamily="18" charset="0"/>
              </a:rPr>
              <a:t>Outline</a:t>
            </a:r>
            <a:endParaRPr lang="zh-CN" altLang="en-US" sz="3300" b="1" kern="100" dirty="0">
              <a:solidFill>
                <a:srgbClr val="4094BA"/>
              </a:solidFill>
              <a:latin typeface="Arial Black" panose="020B0A04020102020204" pitchFamily="34" charset="0"/>
              <a:ea typeface="思源黑体 CN Normal" panose="020B0400000000000000" pitchFamily="34" charset="-122"/>
              <a:cs typeface="Times New Roman" panose="02020503050405090304" pitchFamily="18" charset="0"/>
            </a:endParaRPr>
          </a:p>
        </p:txBody>
      </p:sp>
      <p:grpSp>
        <p:nvGrpSpPr>
          <p:cNvPr id="30" name="组合 29">
            <a:extLst>
              <a:ext uri="{FF2B5EF4-FFF2-40B4-BE49-F238E27FC236}">
                <a16:creationId xmlns:a16="http://schemas.microsoft.com/office/drawing/2014/main" id="{35BA81BF-2893-4A3F-A0B9-78FC08F92286}"/>
              </a:ext>
            </a:extLst>
          </p:cNvPr>
          <p:cNvGrpSpPr/>
          <p:nvPr/>
        </p:nvGrpSpPr>
        <p:grpSpPr>
          <a:xfrm>
            <a:off x="492619" y="3917805"/>
            <a:ext cx="1003202" cy="1001864"/>
            <a:chOff x="3591971" y="474440"/>
            <a:chExt cx="4396997" cy="4391132"/>
          </a:xfrm>
        </p:grpSpPr>
        <p:grpSp>
          <p:nvGrpSpPr>
            <p:cNvPr id="31" name="组合 30">
              <a:extLst>
                <a:ext uri="{FF2B5EF4-FFF2-40B4-BE49-F238E27FC236}">
                  <a16:creationId xmlns:a16="http://schemas.microsoft.com/office/drawing/2014/main" id="{71D42876-0A54-41FE-8387-60454947B28F}"/>
                </a:ext>
              </a:extLst>
            </p:cNvPr>
            <p:cNvGrpSpPr/>
            <p:nvPr/>
          </p:nvGrpSpPr>
          <p:grpSpPr>
            <a:xfrm>
              <a:off x="3591971" y="474440"/>
              <a:ext cx="4396997" cy="4391132"/>
              <a:chOff x="3196266" y="101600"/>
              <a:chExt cx="4888134" cy="4881614"/>
            </a:xfrm>
          </p:grpSpPr>
          <p:pic>
            <p:nvPicPr>
              <p:cNvPr id="53" name="图片 52">
                <a:extLst>
                  <a:ext uri="{FF2B5EF4-FFF2-40B4-BE49-F238E27FC236}">
                    <a16:creationId xmlns:a16="http://schemas.microsoft.com/office/drawing/2014/main" id="{1A7E9947-5B7F-4727-8D6B-E5A955D1A3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266" y="101600"/>
                <a:ext cx="4888134" cy="4881614"/>
              </a:xfrm>
              <a:prstGeom prst="rect">
                <a:avLst/>
              </a:prstGeom>
            </p:spPr>
          </p:pic>
          <p:sp>
            <p:nvSpPr>
              <p:cNvPr id="54"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a:extLst>
                  <a:ext uri="{FF2B5EF4-FFF2-40B4-BE49-F238E27FC236}">
                    <a16:creationId xmlns:a16="http://schemas.microsoft.com/office/drawing/2014/main" id="{2A9F5E2F-6EEC-4C19-B2E2-F56629732976}"/>
                  </a:ext>
                </a:extLst>
              </p:cNvPr>
              <p:cNvSpPr>
                <a:spLocks noChangeArrowheads="1"/>
              </p:cNvSpPr>
              <p:nvPr/>
            </p:nvSpPr>
            <p:spPr bwMode="auto">
              <a:xfrm>
                <a:off x="4873917" y="1885242"/>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50" name="矩形 4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a:extLst>
                <a:ext uri="{FF2B5EF4-FFF2-40B4-BE49-F238E27FC236}">
                  <a16:creationId xmlns:a16="http://schemas.microsoft.com/office/drawing/2014/main" id="{8FD7429B-3904-4CF1-8C5F-0E666AB07FEB}"/>
                </a:ext>
              </a:extLst>
            </p:cNvPr>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04</a:t>
              </a:r>
            </a:p>
          </p:txBody>
        </p:sp>
      </p:grpSp>
      <p:sp>
        <p:nvSpPr>
          <p:cNvPr id="61" name="文本框 60">
            <a:extLst>
              <a:ext uri="{FF2B5EF4-FFF2-40B4-BE49-F238E27FC236}">
                <a16:creationId xmlns:a16="http://schemas.microsoft.com/office/drawing/2014/main" id="{F97C4390-A590-419E-BF19-3FBB1828EA6B}"/>
              </a:ext>
            </a:extLst>
          </p:cNvPr>
          <p:cNvSpPr txBox="1"/>
          <p:nvPr/>
        </p:nvSpPr>
        <p:spPr>
          <a:xfrm>
            <a:off x="1613736" y="4262857"/>
            <a:ext cx="7053829" cy="415498"/>
          </a:xfrm>
          <a:prstGeom prst="rect">
            <a:avLst/>
          </a:prstGeom>
          <a:noFill/>
        </p:spPr>
        <p:txBody>
          <a:bodyPr wrap="square" rtlCol="0">
            <a:spAutoFit/>
            <a:scene3d>
              <a:camera prst="orthographicFront"/>
              <a:lightRig rig="threePt" dir="t"/>
            </a:scene3d>
            <a:sp3d contourW="12700"/>
          </a:bodyPr>
          <a:lstStyle/>
          <a:p>
            <a:r>
              <a:rPr lang="en-US" altLang="zh-CN" sz="2100" b="1" dirty="0">
                <a:latin typeface="Verdana" panose="020B0604030504040204" pitchFamily="34" charset="0"/>
                <a:ea typeface="Verdana" panose="020B0604030504040204" pitchFamily="34" charset="0"/>
                <a:cs typeface="Times New Roman" panose="02020603050405020304" pitchFamily="18" charset="0"/>
              </a:rPr>
              <a:t>Summary and outlook</a:t>
            </a:r>
          </a:p>
        </p:txBody>
      </p:sp>
      <p:sp>
        <p:nvSpPr>
          <p:cNvPr id="2" name="Slide Number Placeholder 1">
            <a:extLst>
              <a:ext uri="{FF2B5EF4-FFF2-40B4-BE49-F238E27FC236}">
                <a16:creationId xmlns:a16="http://schemas.microsoft.com/office/drawing/2014/main" id="{15043D95-4F93-4E58-9D34-E805C54FFD06}"/>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28" name="文本框 48">
            <a:extLst>
              <a:ext uri="{FF2B5EF4-FFF2-40B4-BE49-F238E27FC236}">
                <a16:creationId xmlns:a16="http://schemas.microsoft.com/office/drawing/2014/main" id="{6C2D9B6B-A677-4B23-86F8-813AFA36C8E6}"/>
              </a:ext>
            </a:extLst>
          </p:cNvPr>
          <p:cNvSpPr txBox="1"/>
          <p:nvPr/>
        </p:nvSpPr>
        <p:spPr>
          <a:xfrm>
            <a:off x="1613736" y="2685815"/>
            <a:ext cx="7053829" cy="415498"/>
          </a:xfrm>
          <a:prstGeom prst="rect">
            <a:avLst/>
          </a:prstGeom>
          <a:noFill/>
        </p:spPr>
        <p:txBody>
          <a:bodyPr wrap="square" rtlCol="0">
            <a:spAutoFit/>
            <a:scene3d>
              <a:camera prst="orthographicFront"/>
              <a:lightRig rig="threePt" dir="t"/>
            </a:scene3d>
            <a:sp3d contourW="12700"/>
          </a:bodyPr>
          <a:lstStyle/>
          <a:p>
            <a:r>
              <a:rPr lang="en-US" altLang="zh-CN" sz="2100" b="1" dirty="0">
                <a:latin typeface="Verdana" panose="020B0604030504040204" pitchFamily="34" charset="0"/>
                <a:ea typeface="Verdana" panose="020B0604030504040204" pitchFamily="34" charset="0"/>
                <a:cs typeface="Times New Roman" panose="02020603050405020304" pitchFamily="18" charset="0"/>
              </a:rPr>
              <a:t>Phase diagram in the quark-meson model</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
            <a:extLst>
              <a:ext uri="{FF2B5EF4-FFF2-40B4-BE49-F238E27FC236}">
                <a16:creationId xmlns:a16="http://schemas.microsoft.com/office/drawing/2014/main" id="{D8C7DF30-0C2A-4CA8-9CDA-C28C3C28874D}"/>
              </a:ext>
            </a:extLst>
          </p:cNvPr>
          <p:cNvSpPr txBox="1"/>
          <p:nvPr/>
        </p:nvSpPr>
        <p:spPr>
          <a:xfrm>
            <a:off x="462035" y="291215"/>
            <a:ext cx="4331342" cy="369332"/>
          </a:xfrm>
          <a:prstGeom prst="rect">
            <a:avLst/>
          </a:prstGeom>
          <a:noFill/>
        </p:spPr>
        <p:txBody>
          <a:bodyPr wrap="square">
            <a:spAutoFit/>
          </a:bodyPr>
          <a:lstStyle/>
          <a:p>
            <a:pPr eaLnBrk="1" hangingPunct="1">
              <a:defRPr/>
            </a:pPr>
            <a:r>
              <a:rPr lang="en-US" altLang="zh-CN" b="1" dirty="0">
                <a:solidFill>
                  <a:srgbClr val="C00000"/>
                </a:solidFill>
                <a:latin typeface="Comic Sans MS" panose="030F0702030302020204" pitchFamily="66" charset="0"/>
              </a:rPr>
              <a:t>(b) Surface tension</a:t>
            </a:r>
          </a:p>
        </p:txBody>
      </p:sp>
      <p:pic>
        <p:nvPicPr>
          <p:cNvPr id="3" name="Picture 2">
            <a:extLst>
              <a:ext uri="{FF2B5EF4-FFF2-40B4-BE49-F238E27FC236}">
                <a16:creationId xmlns:a16="http://schemas.microsoft.com/office/drawing/2014/main" id="{27FD1217-B157-4DAE-A662-57CF4D0306EB}"/>
              </a:ext>
            </a:extLst>
          </p:cNvPr>
          <p:cNvPicPr>
            <a:picLocks noChangeAspect="1"/>
          </p:cNvPicPr>
          <p:nvPr/>
        </p:nvPicPr>
        <p:blipFill>
          <a:blip r:embed="rId2"/>
          <a:stretch>
            <a:fillRect/>
          </a:stretch>
        </p:blipFill>
        <p:spPr>
          <a:xfrm>
            <a:off x="368216" y="618134"/>
            <a:ext cx="8198915" cy="2810866"/>
          </a:xfrm>
          <a:prstGeom prst="rect">
            <a:avLst/>
          </a:prstGeom>
        </p:spPr>
      </p:pic>
      <p:pic>
        <p:nvPicPr>
          <p:cNvPr id="4" name="Picture 3">
            <a:extLst>
              <a:ext uri="{FF2B5EF4-FFF2-40B4-BE49-F238E27FC236}">
                <a16:creationId xmlns:a16="http://schemas.microsoft.com/office/drawing/2014/main" id="{10EC3759-1BC7-4E55-943D-D3A6AB1917E6}"/>
              </a:ext>
            </a:extLst>
          </p:cNvPr>
          <p:cNvPicPr>
            <a:picLocks noChangeAspect="1"/>
          </p:cNvPicPr>
          <p:nvPr/>
        </p:nvPicPr>
        <p:blipFill>
          <a:blip r:embed="rId3"/>
          <a:stretch>
            <a:fillRect/>
          </a:stretch>
        </p:blipFill>
        <p:spPr>
          <a:xfrm>
            <a:off x="368216" y="3862079"/>
            <a:ext cx="8119135" cy="2849115"/>
          </a:xfrm>
          <a:prstGeom prst="rect">
            <a:avLst/>
          </a:prstGeom>
        </p:spPr>
      </p:pic>
      <p:sp>
        <p:nvSpPr>
          <p:cNvPr id="5" name="文本框 8">
            <a:extLst>
              <a:ext uri="{FF2B5EF4-FFF2-40B4-BE49-F238E27FC236}">
                <a16:creationId xmlns:a16="http://schemas.microsoft.com/office/drawing/2014/main" id="{D4F2787A-9C17-41A7-8D8D-6B73B7AE2772}"/>
              </a:ext>
            </a:extLst>
          </p:cNvPr>
          <p:cNvSpPr txBox="1"/>
          <p:nvPr/>
        </p:nvSpPr>
        <p:spPr>
          <a:xfrm>
            <a:off x="522380" y="3410802"/>
            <a:ext cx="6565753" cy="369332"/>
          </a:xfrm>
          <a:prstGeom prst="rect">
            <a:avLst/>
          </a:prstGeom>
          <a:noFill/>
        </p:spPr>
        <p:txBody>
          <a:bodyPr wrap="square">
            <a:spAutoFit/>
          </a:bodyPr>
          <a:lstStyle/>
          <a:p>
            <a:pPr eaLnBrk="1" hangingPunct="1">
              <a:defRPr/>
            </a:pPr>
            <a:r>
              <a:rPr lang="en-US" altLang="zh-CN" b="1" dirty="0">
                <a:solidFill>
                  <a:srgbClr val="C00000"/>
                </a:solidFill>
                <a:latin typeface="Comic Sans MS" panose="030F0702030302020204" pitchFamily="66" charset="0"/>
              </a:rPr>
              <a:t>(c) The saddle-point action</a:t>
            </a:r>
          </a:p>
        </p:txBody>
      </p:sp>
      <p:sp>
        <p:nvSpPr>
          <p:cNvPr id="6" name="Slide Number Placeholder 5">
            <a:extLst>
              <a:ext uri="{FF2B5EF4-FFF2-40B4-BE49-F238E27FC236}">
                <a16:creationId xmlns:a16="http://schemas.microsoft.com/office/drawing/2014/main" id="{921BF941-0E7B-4781-98E8-18A6DD02EB13}"/>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339580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8">
            <a:extLst>
              <a:ext uri="{FF2B5EF4-FFF2-40B4-BE49-F238E27FC236}">
                <a16:creationId xmlns:a16="http://schemas.microsoft.com/office/drawing/2014/main" id="{2A523452-BB03-400E-B172-9C44195E4D60}"/>
              </a:ext>
            </a:extLst>
          </p:cNvPr>
          <p:cNvSpPr txBox="1"/>
          <p:nvPr/>
        </p:nvSpPr>
        <p:spPr>
          <a:xfrm>
            <a:off x="552318" y="430077"/>
            <a:ext cx="5621415" cy="400110"/>
          </a:xfrm>
          <a:prstGeom prst="rect">
            <a:avLst/>
          </a:prstGeom>
          <a:noFill/>
        </p:spPr>
        <p:txBody>
          <a:bodyPr wrap="square">
            <a:spAutoFit/>
          </a:bodyPr>
          <a:lstStyle/>
          <a:p>
            <a:pPr eaLnBrk="1" hangingPunct="1">
              <a:defRPr/>
            </a:pPr>
            <a:r>
              <a:rPr lang="en-US" altLang="zh-CN" sz="2000" b="1" dirty="0">
                <a:solidFill>
                  <a:srgbClr val="FF0000"/>
                </a:solidFill>
                <a:latin typeface="Comic Sans MS" panose="030F0702030302020204" pitchFamily="66" charset="0"/>
              </a:rPr>
              <a:t>(2) The bottom-up scenario (T&gt;Tc)</a:t>
            </a:r>
          </a:p>
        </p:txBody>
      </p:sp>
      <p:sp>
        <p:nvSpPr>
          <p:cNvPr id="10" name="TextBox 9">
            <a:extLst>
              <a:ext uri="{FF2B5EF4-FFF2-40B4-BE49-F238E27FC236}">
                <a16:creationId xmlns:a16="http://schemas.microsoft.com/office/drawing/2014/main" id="{F908F5C3-999D-4B3F-B2DB-A4026ECE6834}"/>
              </a:ext>
            </a:extLst>
          </p:cNvPr>
          <p:cNvSpPr txBox="1"/>
          <p:nvPr/>
        </p:nvSpPr>
        <p:spPr>
          <a:xfrm>
            <a:off x="622895" y="976056"/>
            <a:ext cx="7539198" cy="646331"/>
          </a:xfrm>
          <a:prstGeom prst="rect">
            <a:avLst/>
          </a:prstGeom>
          <a:noFill/>
        </p:spPr>
        <p:txBody>
          <a:bodyPr wrap="square">
            <a:spAutoFit/>
          </a:bodyPr>
          <a:lstStyle/>
          <a:p>
            <a:r>
              <a:rPr lang="en-US" altLang="zh-CN" dirty="0"/>
              <a:t>At           , the false vacuum is treated as hadron phase, and the specific boundary conditions as σ → </a:t>
            </a:r>
            <a:r>
              <a:rPr lang="el-GR" altLang="zh-CN" b="1" dirty="0">
                <a:solidFill>
                  <a:srgbClr val="C00000"/>
                </a:solidFill>
              </a:rPr>
              <a:t>σ</a:t>
            </a:r>
            <a:r>
              <a:rPr lang="en-US" altLang="zh-CN" b="1" baseline="-25000" dirty="0">
                <a:solidFill>
                  <a:srgbClr val="C00000"/>
                </a:solidFill>
              </a:rPr>
              <a:t>h</a:t>
            </a:r>
            <a:r>
              <a:rPr lang="en-US" altLang="zh-CN" dirty="0"/>
              <a:t> as r → ∞ and </a:t>
            </a:r>
            <a:r>
              <a:rPr lang="en-US" altLang="zh-CN" dirty="0" err="1"/>
              <a:t>dσ</a:t>
            </a:r>
            <a:r>
              <a:rPr lang="en-US" altLang="zh-CN" dirty="0"/>
              <a:t>(0)/</a:t>
            </a:r>
            <a:r>
              <a:rPr lang="en-US" altLang="zh-CN" dirty="0" err="1"/>
              <a:t>dr</a:t>
            </a:r>
            <a:r>
              <a:rPr lang="en-US" altLang="zh-CN" dirty="0"/>
              <a:t> = 0.</a:t>
            </a:r>
            <a:endParaRPr lang="zh-CN" altLang="en-US" dirty="0"/>
          </a:p>
        </p:txBody>
      </p:sp>
      <p:graphicFrame>
        <p:nvGraphicFramePr>
          <p:cNvPr id="11" name="Object 10">
            <a:extLst>
              <a:ext uri="{FF2B5EF4-FFF2-40B4-BE49-F238E27FC236}">
                <a16:creationId xmlns:a16="http://schemas.microsoft.com/office/drawing/2014/main" id="{BC17ED86-BAE0-43BE-8D3F-1EFC80A47304}"/>
              </a:ext>
            </a:extLst>
          </p:cNvPr>
          <p:cNvGraphicFramePr>
            <a:graphicFrameLocks noChangeAspect="1"/>
          </p:cNvGraphicFramePr>
          <p:nvPr>
            <p:extLst>
              <p:ext uri="{D42A27DB-BD31-4B8C-83A1-F6EECF244321}">
                <p14:modId xmlns:p14="http://schemas.microsoft.com/office/powerpoint/2010/main" val="1036179862"/>
              </p:ext>
            </p:extLst>
          </p:nvPr>
        </p:nvGraphicFramePr>
        <p:xfrm>
          <a:off x="938948" y="1033986"/>
          <a:ext cx="573974" cy="322860"/>
        </p:xfrm>
        <a:graphic>
          <a:graphicData uri="http://schemas.openxmlformats.org/presentationml/2006/ole">
            <mc:AlternateContent xmlns:mc="http://schemas.openxmlformats.org/markup-compatibility/2006">
              <mc:Choice xmlns:v="urn:schemas-microsoft-com:vml" Requires="v">
                <p:oleObj spid="_x0000_s15402" name="Equation" r:id="rId3" imgW="406080" imgH="228600" progId="Equation.DSMT4">
                  <p:embed/>
                </p:oleObj>
              </mc:Choice>
              <mc:Fallback>
                <p:oleObj name="Equation" r:id="rId3" imgW="406080" imgH="228600" progId="Equation.DSMT4">
                  <p:embed/>
                  <p:pic>
                    <p:nvPicPr>
                      <p:cNvPr id="11" name="Object 10">
                        <a:extLst>
                          <a:ext uri="{FF2B5EF4-FFF2-40B4-BE49-F238E27FC236}">
                            <a16:creationId xmlns:a16="http://schemas.microsoft.com/office/drawing/2014/main" id="{BC17ED86-BAE0-43BE-8D3F-1EFC80A47304}"/>
                          </a:ext>
                        </a:extLst>
                      </p:cNvPr>
                      <p:cNvPicPr/>
                      <p:nvPr/>
                    </p:nvPicPr>
                    <p:blipFill>
                      <a:blip r:embed="rId4"/>
                      <a:stretch>
                        <a:fillRect/>
                      </a:stretch>
                    </p:blipFill>
                    <p:spPr>
                      <a:xfrm>
                        <a:off x="938948" y="1033986"/>
                        <a:ext cx="573974" cy="322860"/>
                      </a:xfrm>
                      <a:prstGeom prst="rect">
                        <a:avLst/>
                      </a:prstGeom>
                    </p:spPr>
                  </p:pic>
                </p:oleObj>
              </mc:Fallback>
            </mc:AlternateContent>
          </a:graphicData>
        </a:graphic>
      </p:graphicFrame>
      <p:sp>
        <p:nvSpPr>
          <p:cNvPr id="13" name="文本框 8">
            <a:extLst>
              <a:ext uri="{FF2B5EF4-FFF2-40B4-BE49-F238E27FC236}">
                <a16:creationId xmlns:a16="http://schemas.microsoft.com/office/drawing/2014/main" id="{97C5C7E2-D254-4DBF-967D-185A46B09530}"/>
              </a:ext>
            </a:extLst>
          </p:cNvPr>
          <p:cNvSpPr txBox="1"/>
          <p:nvPr/>
        </p:nvSpPr>
        <p:spPr>
          <a:xfrm>
            <a:off x="682965" y="2003415"/>
            <a:ext cx="4331342" cy="369332"/>
          </a:xfrm>
          <a:prstGeom prst="rect">
            <a:avLst/>
          </a:prstGeom>
          <a:noFill/>
        </p:spPr>
        <p:txBody>
          <a:bodyPr wrap="square">
            <a:spAutoFit/>
          </a:bodyPr>
          <a:lstStyle/>
          <a:p>
            <a:pPr eaLnBrk="1" hangingPunct="1">
              <a:defRPr/>
            </a:pPr>
            <a:r>
              <a:rPr lang="en-US" altLang="zh-CN" b="1" dirty="0">
                <a:solidFill>
                  <a:srgbClr val="C00000"/>
                </a:solidFill>
                <a:latin typeface="Comic Sans MS" panose="030F0702030302020204" pitchFamily="66" charset="0"/>
              </a:rPr>
              <a:t>(a) The critical bubble profile </a:t>
            </a:r>
          </a:p>
        </p:txBody>
      </p:sp>
      <p:pic>
        <p:nvPicPr>
          <p:cNvPr id="2" name="Picture 1">
            <a:extLst>
              <a:ext uri="{FF2B5EF4-FFF2-40B4-BE49-F238E27FC236}">
                <a16:creationId xmlns:a16="http://schemas.microsoft.com/office/drawing/2014/main" id="{444758C9-C33C-4334-936A-6FECD754CE15}"/>
              </a:ext>
            </a:extLst>
          </p:cNvPr>
          <p:cNvPicPr>
            <a:picLocks noChangeAspect="1"/>
          </p:cNvPicPr>
          <p:nvPr/>
        </p:nvPicPr>
        <p:blipFill>
          <a:blip r:embed="rId5"/>
          <a:stretch>
            <a:fillRect/>
          </a:stretch>
        </p:blipFill>
        <p:spPr>
          <a:xfrm>
            <a:off x="167825" y="2596520"/>
            <a:ext cx="8808349" cy="2963523"/>
          </a:xfrm>
          <a:prstGeom prst="rect">
            <a:avLst/>
          </a:prstGeom>
        </p:spPr>
      </p:pic>
      <p:sp>
        <p:nvSpPr>
          <p:cNvPr id="3" name="Slide Number Placeholder 2">
            <a:extLst>
              <a:ext uri="{FF2B5EF4-FFF2-40B4-BE49-F238E27FC236}">
                <a16:creationId xmlns:a16="http://schemas.microsoft.com/office/drawing/2014/main" id="{51AA2737-5784-46DD-BD49-C57D815F79FB}"/>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33100178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
            <a:extLst>
              <a:ext uri="{FF2B5EF4-FFF2-40B4-BE49-F238E27FC236}">
                <a16:creationId xmlns:a16="http://schemas.microsoft.com/office/drawing/2014/main" id="{D8C7DF30-0C2A-4CA8-9CDA-C28C3C28874D}"/>
              </a:ext>
            </a:extLst>
          </p:cNvPr>
          <p:cNvSpPr txBox="1"/>
          <p:nvPr/>
        </p:nvSpPr>
        <p:spPr>
          <a:xfrm>
            <a:off x="462035" y="291215"/>
            <a:ext cx="4331342" cy="369332"/>
          </a:xfrm>
          <a:prstGeom prst="rect">
            <a:avLst/>
          </a:prstGeom>
          <a:noFill/>
        </p:spPr>
        <p:txBody>
          <a:bodyPr wrap="square">
            <a:spAutoFit/>
          </a:bodyPr>
          <a:lstStyle/>
          <a:p>
            <a:pPr eaLnBrk="1" hangingPunct="1">
              <a:defRPr/>
            </a:pPr>
            <a:r>
              <a:rPr lang="en-US" altLang="zh-CN" b="1" dirty="0">
                <a:solidFill>
                  <a:srgbClr val="C00000"/>
                </a:solidFill>
                <a:latin typeface="Comic Sans MS" panose="030F0702030302020204" pitchFamily="66" charset="0"/>
              </a:rPr>
              <a:t>(b) Surface tension</a:t>
            </a:r>
          </a:p>
        </p:txBody>
      </p:sp>
      <p:sp>
        <p:nvSpPr>
          <p:cNvPr id="5" name="文本框 8">
            <a:extLst>
              <a:ext uri="{FF2B5EF4-FFF2-40B4-BE49-F238E27FC236}">
                <a16:creationId xmlns:a16="http://schemas.microsoft.com/office/drawing/2014/main" id="{D4F2787A-9C17-41A7-8D8D-6B73B7AE2772}"/>
              </a:ext>
            </a:extLst>
          </p:cNvPr>
          <p:cNvSpPr txBox="1"/>
          <p:nvPr/>
        </p:nvSpPr>
        <p:spPr>
          <a:xfrm>
            <a:off x="522380" y="3410802"/>
            <a:ext cx="6565753" cy="369332"/>
          </a:xfrm>
          <a:prstGeom prst="rect">
            <a:avLst/>
          </a:prstGeom>
          <a:noFill/>
        </p:spPr>
        <p:txBody>
          <a:bodyPr wrap="square">
            <a:spAutoFit/>
          </a:bodyPr>
          <a:lstStyle/>
          <a:p>
            <a:pPr eaLnBrk="1" hangingPunct="1">
              <a:defRPr/>
            </a:pPr>
            <a:r>
              <a:rPr lang="en-US" altLang="zh-CN" b="1" dirty="0">
                <a:solidFill>
                  <a:srgbClr val="C00000"/>
                </a:solidFill>
                <a:latin typeface="Comic Sans MS" panose="030F0702030302020204" pitchFamily="66" charset="0"/>
              </a:rPr>
              <a:t>(c) The saddle-point action</a:t>
            </a:r>
          </a:p>
        </p:txBody>
      </p:sp>
      <p:pic>
        <p:nvPicPr>
          <p:cNvPr id="6" name="Picture 5">
            <a:extLst>
              <a:ext uri="{FF2B5EF4-FFF2-40B4-BE49-F238E27FC236}">
                <a16:creationId xmlns:a16="http://schemas.microsoft.com/office/drawing/2014/main" id="{BEB8F6EC-1D88-4568-85F8-409FF4D5DC30}"/>
              </a:ext>
            </a:extLst>
          </p:cNvPr>
          <p:cNvPicPr>
            <a:picLocks noChangeAspect="1"/>
          </p:cNvPicPr>
          <p:nvPr/>
        </p:nvPicPr>
        <p:blipFill>
          <a:blip r:embed="rId2"/>
          <a:stretch>
            <a:fillRect/>
          </a:stretch>
        </p:blipFill>
        <p:spPr>
          <a:xfrm>
            <a:off x="417310" y="639485"/>
            <a:ext cx="8088451" cy="2820227"/>
          </a:xfrm>
          <a:prstGeom prst="rect">
            <a:avLst/>
          </a:prstGeom>
        </p:spPr>
      </p:pic>
      <p:pic>
        <p:nvPicPr>
          <p:cNvPr id="7" name="Picture 6">
            <a:extLst>
              <a:ext uri="{FF2B5EF4-FFF2-40B4-BE49-F238E27FC236}">
                <a16:creationId xmlns:a16="http://schemas.microsoft.com/office/drawing/2014/main" id="{025CFEC8-4DE5-4533-AC3E-AFDBE1C710A9}"/>
              </a:ext>
            </a:extLst>
          </p:cNvPr>
          <p:cNvPicPr>
            <a:picLocks noChangeAspect="1"/>
          </p:cNvPicPr>
          <p:nvPr/>
        </p:nvPicPr>
        <p:blipFill>
          <a:blip r:embed="rId3"/>
          <a:stretch>
            <a:fillRect/>
          </a:stretch>
        </p:blipFill>
        <p:spPr>
          <a:xfrm>
            <a:off x="570733" y="3877207"/>
            <a:ext cx="8201192" cy="2820227"/>
          </a:xfrm>
          <a:prstGeom prst="rect">
            <a:avLst/>
          </a:prstGeom>
        </p:spPr>
      </p:pic>
      <p:sp>
        <p:nvSpPr>
          <p:cNvPr id="3" name="Slide Number Placeholder 2">
            <a:extLst>
              <a:ext uri="{FF2B5EF4-FFF2-40B4-BE49-F238E27FC236}">
                <a16:creationId xmlns:a16="http://schemas.microsoft.com/office/drawing/2014/main" id="{396D3F22-C575-4832-B5FB-1294459104CD}"/>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56496494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
            <a:extLst>
              <a:ext uri="{FF2B5EF4-FFF2-40B4-BE49-F238E27FC236}">
                <a16:creationId xmlns:a16="http://schemas.microsoft.com/office/drawing/2014/main" id="{65E508EB-4FBB-48FB-8D9E-5AE3B5AF4352}"/>
              </a:ext>
            </a:extLst>
          </p:cNvPr>
          <p:cNvSpPr txBox="1"/>
          <p:nvPr/>
        </p:nvSpPr>
        <p:spPr>
          <a:xfrm>
            <a:off x="552318" y="430077"/>
            <a:ext cx="5621415" cy="400110"/>
          </a:xfrm>
          <a:prstGeom prst="rect">
            <a:avLst/>
          </a:prstGeom>
          <a:noFill/>
        </p:spPr>
        <p:txBody>
          <a:bodyPr wrap="square">
            <a:spAutoFit/>
          </a:bodyPr>
          <a:lstStyle/>
          <a:p>
            <a:pPr eaLnBrk="1" hangingPunct="1">
              <a:defRPr/>
            </a:pPr>
            <a:r>
              <a:rPr lang="en-US" altLang="zh-CN" sz="2000" b="1" dirty="0">
                <a:solidFill>
                  <a:srgbClr val="FF0000"/>
                </a:solidFill>
                <a:latin typeface="Comic Sans MS" panose="030F0702030302020204" pitchFamily="66" charset="0"/>
              </a:rPr>
              <a:t>(3) In summary</a:t>
            </a:r>
          </a:p>
        </p:txBody>
      </p:sp>
      <p:pic>
        <p:nvPicPr>
          <p:cNvPr id="3" name="Picture 2">
            <a:extLst>
              <a:ext uri="{FF2B5EF4-FFF2-40B4-BE49-F238E27FC236}">
                <a16:creationId xmlns:a16="http://schemas.microsoft.com/office/drawing/2014/main" id="{E196C799-F400-420C-BA79-6EC009DDDB25}"/>
              </a:ext>
            </a:extLst>
          </p:cNvPr>
          <p:cNvPicPr>
            <a:picLocks noChangeAspect="1"/>
          </p:cNvPicPr>
          <p:nvPr/>
        </p:nvPicPr>
        <p:blipFill>
          <a:blip r:embed="rId2"/>
          <a:stretch>
            <a:fillRect/>
          </a:stretch>
        </p:blipFill>
        <p:spPr>
          <a:xfrm>
            <a:off x="79776" y="932026"/>
            <a:ext cx="4291725" cy="3255791"/>
          </a:xfrm>
          <a:prstGeom prst="rect">
            <a:avLst/>
          </a:prstGeom>
        </p:spPr>
      </p:pic>
      <p:sp>
        <p:nvSpPr>
          <p:cNvPr id="4" name="Arrow: Down 3">
            <a:extLst>
              <a:ext uri="{FF2B5EF4-FFF2-40B4-BE49-F238E27FC236}">
                <a16:creationId xmlns:a16="http://schemas.microsoft.com/office/drawing/2014/main" id="{390F8C0B-C15F-4543-B117-F1086A1A672C}"/>
              </a:ext>
            </a:extLst>
          </p:cNvPr>
          <p:cNvSpPr/>
          <p:nvPr/>
        </p:nvSpPr>
        <p:spPr>
          <a:xfrm rot="10800000">
            <a:off x="2835255" y="3497556"/>
            <a:ext cx="45719" cy="736429"/>
          </a:xfrm>
          <a:prstGeom prst="downArrow">
            <a:avLst/>
          </a:prstGeom>
          <a:ln>
            <a:solidFill>
              <a:srgbClr val="FF5C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Arrow: Down 4">
            <a:extLst>
              <a:ext uri="{FF2B5EF4-FFF2-40B4-BE49-F238E27FC236}">
                <a16:creationId xmlns:a16="http://schemas.microsoft.com/office/drawing/2014/main" id="{827B199A-14AA-4D8F-9F62-D99C9C3A4989}"/>
              </a:ext>
            </a:extLst>
          </p:cNvPr>
          <p:cNvSpPr/>
          <p:nvPr/>
        </p:nvSpPr>
        <p:spPr>
          <a:xfrm>
            <a:off x="3251542" y="2497723"/>
            <a:ext cx="45719" cy="736429"/>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50EB87B1-3B60-4EC5-AC02-455AEF55CDA7}"/>
              </a:ext>
            </a:extLst>
          </p:cNvPr>
          <p:cNvSpPr txBox="1"/>
          <p:nvPr/>
        </p:nvSpPr>
        <p:spPr>
          <a:xfrm>
            <a:off x="2365777" y="4242231"/>
            <a:ext cx="1126127" cy="307777"/>
          </a:xfrm>
          <a:prstGeom prst="rect">
            <a:avLst/>
          </a:prstGeom>
          <a:noFill/>
        </p:spPr>
        <p:txBody>
          <a:bodyPr wrap="square" rtlCol="0">
            <a:spAutoFit/>
          </a:bodyPr>
          <a:lstStyle/>
          <a:p>
            <a:r>
              <a:rPr lang="en-US" altLang="zh-CN" sz="1400" b="1" dirty="0">
                <a:solidFill>
                  <a:srgbClr val="DD4ECD"/>
                </a:solidFill>
              </a:rPr>
              <a:t>Quark phase</a:t>
            </a:r>
            <a:endParaRPr lang="zh-CN" altLang="en-US" sz="1400" b="1" dirty="0">
              <a:solidFill>
                <a:srgbClr val="DD4ECD"/>
              </a:solidFill>
            </a:endParaRPr>
          </a:p>
        </p:txBody>
      </p:sp>
      <p:sp>
        <p:nvSpPr>
          <p:cNvPr id="7" name="TextBox 6">
            <a:extLst>
              <a:ext uri="{FF2B5EF4-FFF2-40B4-BE49-F238E27FC236}">
                <a16:creationId xmlns:a16="http://schemas.microsoft.com/office/drawing/2014/main" id="{649B7DDA-F6C8-4423-B1D0-F0CAB4E41B4C}"/>
              </a:ext>
            </a:extLst>
          </p:cNvPr>
          <p:cNvSpPr txBox="1"/>
          <p:nvPr/>
        </p:nvSpPr>
        <p:spPr>
          <a:xfrm>
            <a:off x="2756492" y="2201992"/>
            <a:ext cx="1213066" cy="307777"/>
          </a:xfrm>
          <a:prstGeom prst="rect">
            <a:avLst/>
          </a:prstGeom>
          <a:noFill/>
        </p:spPr>
        <p:txBody>
          <a:bodyPr wrap="square" rtlCol="0">
            <a:spAutoFit/>
          </a:bodyPr>
          <a:lstStyle/>
          <a:p>
            <a:r>
              <a:rPr lang="en-US" altLang="zh-CN" sz="1400" b="1" dirty="0">
                <a:solidFill>
                  <a:srgbClr val="00B050"/>
                </a:solidFill>
              </a:rPr>
              <a:t>Hadron phase</a:t>
            </a:r>
            <a:endParaRPr lang="zh-CN" altLang="en-US" sz="1400" b="1" dirty="0">
              <a:solidFill>
                <a:srgbClr val="00B050"/>
              </a:solidFill>
            </a:endParaRPr>
          </a:p>
        </p:txBody>
      </p:sp>
      <p:pic>
        <p:nvPicPr>
          <p:cNvPr id="8" name="Picture 7">
            <a:extLst>
              <a:ext uri="{FF2B5EF4-FFF2-40B4-BE49-F238E27FC236}">
                <a16:creationId xmlns:a16="http://schemas.microsoft.com/office/drawing/2014/main" id="{4A65A6BC-DFA1-4983-AE9A-C30CF29503C2}"/>
              </a:ext>
            </a:extLst>
          </p:cNvPr>
          <p:cNvPicPr>
            <a:picLocks noChangeAspect="1"/>
          </p:cNvPicPr>
          <p:nvPr/>
        </p:nvPicPr>
        <p:blipFill>
          <a:blip r:embed="rId3"/>
          <a:stretch>
            <a:fillRect/>
          </a:stretch>
        </p:blipFill>
        <p:spPr>
          <a:xfrm>
            <a:off x="4464608" y="979059"/>
            <a:ext cx="3999220" cy="3226795"/>
          </a:xfrm>
          <a:prstGeom prst="rect">
            <a:avLst/>
          </a:prstGeom>
        </p:spPr>
      </p:pic>
      <p:sp>
        <p:nvSpPr>
          <p:cNvPr id="10" name="TextBox 9">
            <a:extLst>
              <a:ext uri="{FF2B5EF4-FFF2-40B4-BE49-F238E27FC236}">
                <a16:creationId xmlns:a16="http://schemas.microsoft.com/office/drawing/2014/main" id="{B0605887-2D16-4670-B6CE-240E4573E705}"/>
              </a:ext>
            </a:extLst>
          </p:cNvPr>
          <p:cNvSpPr txBox="1"/>
          <p:nvPr/>
        </p:nvSpPr>
        <p:spPr>
          <a:xfrm>
            <a:off x="4848158" y="4698880"/>
            <a:ext cx="3999220" cy="954107"/>
          </a:xfrm>
          <a:prstGeom prst="rect">
            <a:avLst/>
          </a:prstGeom>
          <a:noFill/>
        </p:spPr>
        <p:txBody>
          <a:bodyPr wrap="square">
            <a:spAutoFit/>
          </a:bodyPr>
          <a:lstStyle/>
          <a:p>
            <a:r>
              <a:rPr lang="en-US" altLang="zh-CN" sz="1400" dirty="0">
                <a:solidFill>
                  <a:srgbClr val="2F66C3"/>
                </a:solidFill>
                <a:latin typeface="Arial" panose="020B0604020202020204" pitchFamily="34" charset="0"/>
                <a:cs typeface="Arial" panose="020B0604020202020204" pitchFamily="34" charset="0"/>
              </a:rPr>
              <a:t>(b) </a:t>
            </a:r>
            <a:r>
              <a:rPr lang="zh-CN" altLang="en-US" sz="1400" dirty="0">
                <a:solidFill>
                  <a:srgbClr val="2F66C3"/>
                </a:solidFill>
                <a:latin typeface="Arial" panose="020B0604020202020204" pitchFamily="34" charset="0"/>
                <a:cs typeface="Arial" panose="020B0604020202020204" pitchFamily="34" charset="0"/>
              </a:rPr>
              <a:t>Surface tension as a function of a quark chemical potential when T ≃ Tc. The solid line is for the “top-down” scenario and the dashed line is for the “bottom-up” scenario.</a:t>
            </a:r>
          </a:p>
        </p:txBody>
      </p:sp>
      <p:sp>
        <p:nvSpPr>
          <p:cNvPr id="11" name="TextBox 10">
            <a:extLst>
              <a:ext uri="{FF2B5EF4-FFF2-40B4-BE49-F238E27FC236}">
                <a16:creationId xmlns:a16="http://schemas.microsoft.com/office/drawing/2014/main" id="{F90F2639-E744-43F6-943E-0567E3F24AA0}"/>
              </a:ext>
            </a:extLst>
          </p:cNvPr>
          <p:cNvSpPr txBox="1"/>
          <p:nvPr/>
        </p:nvSpPr>
        <p:spPr>
          <a:xfrm>
            <a:off x="427513" y="4698880"/>
            <a:ext cx="4053404" cy="523220"/>
          </a:xfrm>
          <a:prstGeom prst="rect">
            <a:avLst/>
          </a:prstGeom>
          <a:noFill/>
        </p:spPr>
        <p:txBody>
          <a:bodyPr wrap="square">
            <a:spAutoFit/>
          </a:bodyPr>
          <a:lstStyle/>
          <a:p>
            <a:r>
              <a:rPr lang="en-US" altLang="zh-CN" sz="1400" dirty="0">
                <a:solidFill>
                  <a:srgbClr val="2F66C3"/>
                </a:solidFill>
                <a:latin typeface="Arial" panose="020B0604020202020204" pitchFamily="34" charset="0"/>
                <a:cs typeface="Arial" panose="020B0604020202020204" pitchFamily="34" charset="0"/>
              </a:rPr>
              <a:t>(a)“Actual” phase diagram for the first-order phase transition. </a:t>
            </a:r>
            <a:endParaRPr lang="zh-CN" altLang="en-US" sz="1400" dirty="0">
              <a:solidFill>
                <a:srgbClr val="2F66C3"/>
              </a:solidFill>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350051C6-9C09-41B3-AE2C-53F763F654DE}"/>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1368934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5306" y="304929"/>
            <a:ext cx="1003202" cy="1001864"/>
            <a:chOff x="3591971" y="474440"/>
            <a:chExt cx="4396997" cy="4391132"/>
          </a:xfrm>
        </p:grpSpPr>
        <p:grpSp>
          <p:nvGrpSpPr>
            <p:cNvPr id="20" name="组合 19"/>
            <p:cNvGrpSpPr/>
            <p:nvPr/>
          </p:nvGrpSpPr>
          <p:grpSpPr>
            <a:xfrm>
              <a:off x="3591971" y="474440"/>
              <a:ext cx="4396997" cy="4391132"/>
              <a:chOff x="3196266" y="101600"/>
              <a:chExt cx="4888134" cy="4881614"/>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266" y="101600"/>
                <a:ext cx="4888134" cy="4881614"/>
              </a:xfrm>
              <a:prstGeom prst="rect">
                <a:avLst/>
              </a:prstGeom>
            </p:spPr>
          </p:pic>
          <p:sp>
            <p:nvSpPr>
              <p:cNvPr id="23"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4873917" y="1885242"/>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21" name="矩形 20"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211778" y="2286265"/>
              <a:ext cx="1399559"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4</a:t>
              </a:r>
            </a:p>
          </p:txBody>
        </p:sp>
      </p:grpSp>
      <p:sp>
        <p:nvSpPr>
          <p:cNvPr id="28" name="文本框 27"/>
          <p:cNvSpPr txBox="1"/>
          <p:nvPr/>
        </p:nvSpPr>
        <p:spPr>
          <a:xfrm>
            <a:off x="1128508" y="617627"/>
            <a:ext cx="3672820" cy="461665"/>
          </a:xfrm>
          <a:prstGeom prst="rect">
            <a:avLst/>
          </a:prstGeom>
          <a:noFill/>
        </p:spPr>
        <p:txBody>
          <a:bodyPr wrap="square" rtlCol="0">
            <a:spAutoFit/>
            <a:scene3d>
              <a:camera prst="orthographicFront"/>
              <a:lightRig rig="threePt" dir="t"/>
            </a:scene3d>
            <a:sp3d contourW="12700"/>
          </a:bodyPr>
          <a:lstStyle/>
          <a:p>
            <a:r>
              <a:rPr lang="en-US" altLang="zh-CN" sz="2400" b="1" dirty="0">
                <a:latin typeface="Times New Roman" panose="02020603050405020304" pitchFamily="18" charset="0"/>
                <a:cs typeface="Times New Roman" panose="02020603050405020304" pitchFamily="18" charset="0"/>
              </a:rPr>
              <a:t>Summary and Outlook</a:t>
            </a:r>
          </a:p>
        </p:txBody>
      </p:sp>
      <p:sp>
        <p:nvSpPr>
          <p:cNvPr id="2" name="文本框 1">
            <a:extLst>
              <a:ext uri="{FF2B5EF4-FFF2-40B4-BE49-F238E27FC236}">
                <a16:creationId xmlns:a16="http://schemas.microsoft.com/office/drawing/2014/main" id="{BB8B7CE8-C220-4760-8563-A782EB396CB2}"/>
              </a:ext>
            </a:extLst>
          </p:cNvPr>
          <p:cNvSpPr txBox="1"/>
          <p:nvPr/>
        </p:nvSpPr>
        <p:spPr>
          <a:xfrm>
            <a:off x="673234" y="1306792"/>
            <a:ext cx="7709789" cy="4093428"/>
          </a:xfrm>
          <a:prstGeom prst="rect">
            <a:avLst/>
          </a:prstGeom>
          <a:noFill/>
        </p:spPr>
        <p:txBody>
          <a:bodyPr wrap="square" rtlCol="0">
            <a:spAutoFit/>
          </a:bodyPr>
          <a:lstStyle/>
          <a:p>
            <a:pPr marL="342892" indent="-342892">
              <a:buAutoNum type="arabicParenBoth"/>
            </a:pPr>
            <a:r>
              <a:rPr lang="en-US" altLang="zh-CN" sz="2000" dirty="0">
                <a:latin typeface="Arial" panose="020B0604020202020204" pitchFamily="34" charset="0"/>
                <a:cs typeface="Arial" panose="020B0604020202020204" pitchFamily="34" charset="0"/>
              </a:rPr>
              <a:t>We investigate the dynamics of a first-order quark-hadron transition via homogeneous thermal nucleation in the quark-meson model. </a:t>
            </a:r>
          </a:p>
          <a:p>
            <a:pPr marL="342892" indent="-342892">
              <a:buAutoNum type="arabicParenBoth"/>
            </a:pPr>
            <a:r>
              <a:rPr lang="en-US" altLang="zh-CN" sz="2000" dirty="0">
                <a:latin typeface="Arial" panose="020B0604020202020204" pitchFamily="34" charset="0"/>
                <a:cs typeface="Arial" panose="020B0604020202020204" pitchFamily="34" charset="0"/>
              </a:rPr>
              <a:t>By taking the temperature as the variables, the critical bubble profiles, the evolutions of the surface tension and the three-dimensional saddle-point action S</a:t>
            </a:r>
            <a:r>
              <a:rPr lang="en-US" altLang="zh-CN" sz="2000" baseline="-25000" dirty="0">
                <a:latin typeface="Arial" panose="020B0604020202020204" pitchFamily="34" charset="0"/>
                <a:cs typeface="Arial" panose="020B0604020202020204" pitchFamily="34" charset="0"/>
              </a:rPr>
              <a:t>3</a:t>
            </a:r>
            <a:r>
              <a:rPr lang="en-US" altLang="zh-CN" sz="2000" dirty="0">
                <a:latin typeface="Arial" panose="020B0604020202020204" pitchFamily="34" charset="0"/>
                <a:cs typeface="Arial" panose="020B0604020202020204" pitchFamily="34" charset="0"/>
              </a:rPr>
              <a:t>/T in the presence of a nucleation bubble are calculated in detail.</a:t>
            </a:r>
          </a:p>
          <a:p>
            <a:pPr marL="342892" indent="-342892">
              <a:buAutoNum type="arabicParenBoth"/>
            </a:pPr>
            <a:r>
              <a:rPr lang="en-US" altLang="zh-CN" sz="2000" dirty="0">
                <a:latin typeface="Arial" panose="020B0604020202020204" pitchFamily="34" charset="0"/>
                <a:cs typeface="Arial" panose="020B0604020202020204" pitchFamily="34" charset="0"/>
              </a:rPr>
              <a:t>For a </a:t>
            </a:r>
            <a:r>
              <a:rPr lang="en-US" altLang="zh-CN" sz="2000" b="0" i="0" dirty="0">
                <a:solidFill>
                  <a:srgbClr val="000000"/>
                </a:solidFill>
                <a:effectLst/>
                <a:latin typeface="Arial" panose="020B0604020202020204" pitchFamily="34" charset="0"/>
                <a:cs typeface="Arial" panose="020B0604020202020204" pitchFamily="34" charset="0"/>
              </a:rPr>
              <a:t>realistic quark meson model, the false vacuum could </a:t>
            </a:r>
            <a:r>
              <a:rPr lang="en-US" altLang="zh-CN" sz="2000" b="0" i="0" dirty="0">
                <a:solidFill>
                  <a:srgbClr val="FF0000"/>
                </a:solidFill>
                <a:effectLst/>
                <a:latin typeface="Arial" panose="020B0604020202020204" pitchFamily="34" charset="0"/>
                <a:cs typeface="Arial" panose="020B0604020202020204" pitchFamily="34" charset="0"/>
              </a:rPr>
              <a:t>survive </a:t>
            </a:r>
            <a:r>
              <a:rPr lang="en-US" altLang="zh-CN" sz="2000" b="0" i="0" dirty="0">
                <a:solidFill>
                  <a:srgbClr val="000000"/>
                </a:solidFill>
                <a:effectLst/>
                <a:latin typeface="Arial" panose="020B0604020202020204" pitchFamily="34" charset="0"/>
                <a:cs typeface="Arial" panose="020B0604020202020204" pitchFamily="34" charset="0"/>
              </a:rPr>
              <a:t>and </a:t>
            </a:r>
            <a:r>
              <a:rPr lang="en-US" altLang="zh-CN" sz="2000" b="0" i="0" dirty="0">
                <a:solidFill>
                  <a:srgbClr val="FF0000"/>
                </a:solidFill>
                <a:effectLst/>
                <a:latin typeface="Arial" panose="020B0604020202020204" pitchFamily="34" charset="0"/>
                <a:cs typeface="Arial" panose="020B0604020202020204" pitchFamily="34" charset="0"/>
              </a:rPr>
              <a:t>exist</a:t>
            </a:r>
            <a:r>
              <a:rPr lang="en-US" altLang="zh-CN" sz="2000" b="0" i="0" dirty="0">
                <a:solidFill>
                  <a:srgbClr val="000000"/>
                </a:solidFill>
                <a:effectLst/>
                <a:latin typeface="Arial" panose="020B0604020202020204" pitchFamily="34" charset="0"/>
                <a:cs typeface="Arial" panose="020B0604020202020204" pitchFamily="34" charset="0"/>
              </a:rPr>
              <a:t> as a metastable state as long as the temperature lies between the up and low spinodal lines.</a:t>
            </a:r>
          </a:p>
          <a:p>
            <a:pPr marL="342892" indent="-342892">
              <a:buAutoNum type="arabicParenBoth"/>
            </a:pPr>
            <a:r>
              <a:rPr lang="en-US" altLang="zh-CN" sz="2000" dirty="0">
                <a:latin typeface="Arial" panose="020B0604020202020204" pitchFamily="34" charset="0"/>
                <a:cs typeface="Arial" panose="020B0604020202020204" pitchFamily="34" charset="0"/>
              </a:rPr>
              <a:t>The </a:t>
            </a:r>
            <a:r>
              <a:rPr lang="en-US" altLang="zh-CN" sz="2000" b="0" i="0" dirty="0">
                <a:solidFill>
                  <a:srgbClr val="000000"/>
                </a:solidFill>
                <a:effectLst/>
                <a:latin typeface="Arial" panose="020B0604020202020204" pitchFamily="34" charset="0"/>
                <a:cs typeface="Arial" panose="020B0604020202020204" pitchFamily="34" charset="0"/>
              </a:rPr>
              <a:t>quark meson model </a:t>
            </a:r>
            <a:r>
              <a:rPr lang="en-US" altLang="zh-CN" sz="2000" dirty="0">
                <a:latin typeface="Arial" panose="020B0604020202020204" pitchFamily="34" charset="0"/>
                <a:cs typeface="Arial" panose="020B0604020202020204" pitchFamily="34" charset="0"/>
              </a:rPr>
              <a:t>predicts a surface tension of Σ ∼ 0−4 MeV/fm</a:t>
            </a:r>
            <a:r>
              <a:rPr lang="en-US" altLang="zh-CN" sz="2000" baseline="30000" dirty="0">
                <a:latin typeface="Arial" panose="020B0604020202020204" pitchFamily="34" charset="0"/>
                <a:cs typeface="Arial" panose="020B0604020202020204" pitchFamily="34" charset="0"/>
              </a:rPr>
              <a:t>2</a:t>
            </a:r>
            <a:r>
              <a:rPr lang="en-US" altLang="zh-CN" sz="2000" dirty="0">
                <a:latin typeface="Arial" panose="020B0604020202020204" pitchFamily="34" charset="0"/>
                <a:cs typeface="Arial" panose="020B0604020202020204" pitchFamily="34" charset="0"/>
              </a:rPr>
              <a:t>, such a small value of the surface tension would favor a mixed phase in the cores of compact stars.</a:t>
            </a:r>
            <a:endParaRPr lang="zh-CN" altLang="en-US" sz="2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D5A1B36-BEF5-4ED3-914A-BA82618E550B}"/>
              </a:ext>
            </a:extLst>
          </p:cNvPr>
          <p:cNvSpPr>
            <a:spLocks noGrp="1"/>
          </p:cNvSpPr>
          <p:nvPr>
            <p:ph type="sldNum" sz="quarter" idx="12"/>
          </p:nvPr>
        </p:nvSpPr>
        <p:spPr/>
        <p:txBody>
          <a:bodyPr/>
          <a:lstStyle/>
          <a:p>
            <a:fld id="{48F63A3B-78C7-47BE-AE5E-E10140E04643}" type="slidenum">
              <a:rPr lang="en-US" smtClean="0"/>
              <a:t>24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314EBB7-454F-46F5-B5FF-D9009A9C0FC3}"/>
              </a:ext>
            </a:extLst>
          </p:cNvPr>
          <p:cNvSpPr txBox="1"/>
          <p:nvPr/>
        </p:nvSpPr>
        <p:spPr>
          <a:xfrm>
            <a:off x="443490" y="462476"/>
            <a:ext cx="8227967" cy="4708981"/>
          </a:xfrm>
          <a:prstGeom prst="rect">
            <a:avLst/>
          </a:prstGeom>
          <a:noFill/>
        </p:spPr>
        <p:txBody>
          <a:bodyPr wrap="square" rtlCol="0">
            <a:spAutoFit/>
          </a:bodyPr>
          <a:lstStyle/>
          <a:p>
            <a:r>
              <a:rPr lang="en-US" altLang="zh-CN" sz="2000" b="1" dirty="0">
                <a:latin typeface="Arial" panose="020B0604020202020204" pitchFamily="34" charset="0"/>
                <a:cs typeface="Arial" panose="020B0604020202020204" pitchFamily="34" charset="0"/>
              </a:rPr>
              <a:t>Future studies:</a:t>
            </a:r>
          </a:p>
          <a:p>
            <a:endParaRPr lang="en-US" altLang="zh-CN" sz="2000" dirty="0">
              <a:latin typeface="Arial" panose="020B0604020202020204" pitchFamily="34" charset="0"/>
              <a:cs typeface="Arial" panose="020B0604020202020204" pitchFamily="34" charset="0"/>
            </a:endParaRPr>
          </a:p>
          <a:p>
            <a:pPr marL="342892" indent="-342892">
              <a:buAutoNum type="arabicParenBoth"/>
            </a:pPr>
            <a:r>
              <a:rPr lang="en-US" altLang="zh-CN" sz="2000" dirty="0">
                <a:latin typeface="Arial" panose="020B0604020202020204" pitchFamily="34" charset="0"/>
                <a:cs typeface="Arial" panose="020B0604020202020204" pitchFamily="34" charset="0"/>
              </a:rPr>
              <a:t>To extend our works to the quark meson model with </a:t>
            </a:r>
            <a:r>
              <a:rPr lang="en-US" altLang="zh-CN" sz="2000" dirty="0">
                <a:solidFill>
                  <a:srgbClr val="FF0000"/>
                </a:solidFill>
                <a:latin typeface="Arial" panose="020B0604020202020204" pitchFamily="34" charset="0"/>
                <a:cs typeface="Arial" panose="020B0604020202020204" pitchFamily="34" charset="0"/>
              </a:rPr>
              <a:t>the Polyakov loop</a:t>
            </a:r>
            <a:r>
              <a:rPr lang="en-US" altLang="zh-CN" sz="2000" dirty="0">
                <a:latin typeface="Arial" panose="020B0604020202020204" pitchFamily="34" charset="0"/>
                <a:cs typeface="Arial" panose="020B0604020202020204" pitchFamily="34" charset="0"/>
              </a:rPr>
              <a:t>, moreover, to the 3-flavor quark-meson model with and without the Polyakov loop by included the strange quark.</a:t>
            </a:r>
          </a:p>
          <a:p>
            <a:pPr marL="342892" indent="-342892">
              <a:buAutoNum type="arabicParenBoth"/>
            </a:pPr>
            <a:endParaRPr lang="en-US" altLang="zh-CN" sz="2000" dirty="0">
              <a:latin typeface="Arial" panose="020B0604020202020204" pitchFamily="34" charset="0"/>
              <a:cs typeface="Arial" panose="020B0604020202020204" pitchFamily="34" charset="0"/>
            </a:endParaRPr>
          </a:p>
          <a:p>
            <a:pPr marL="342892" indent="-342892">
              <a:buAutoNum type="arabicParenBoth"/>
            </a:pPr>
            <a:r>
              <a:rPr lang="en-US" altLang="zh-CN" sz="2000" dirty="0">
                <a:latin typeface="Arial" panose="020B0604020202020204" pitchFamily="34" charset="0"/>
                <a:cs typeface="Arial" panose="020B0604020202020204" pitchFamily="34" charset="0"/>
              </a:rPr>
              <a:t>For the physics we are interested in this work, we can give an estimate of the </a:t>
            </a:r>
            <a:r>
              <a:rPr lang="en-US" altLang="zh-CN" sz="2000" u="none" strike="noStrike" baseline="0" dirty="0" err="1">
                <a:latin typeface="Arial" panose="020B0604020202020204" pitchFamily="34" charset="0"/>
                <a:cs typeface="Arial" panose="020B0604020202020204" pitchFamily="34" charset="0"/>
              </a:rPr>
              <a:t>prefactor</a:t>
            </a:r>
            <a:r>
              <a:rPr lang="en-US" altLang="zh-CN" sz="2000" u="none" strike="noStrike" baseline="0" dirty="0">
                <a:latin typeface="Arial" panose="020B0604020202020204" pitchFamily="34" charset="0"/>
                <a:cs typeface="Arial" panose="020B0604020202020204" pitchFamily="34" charset="0"/>
              </a:rPr>
              <a:t>      by T</a:t>
            </a:r>
            <a:r>
              <a:rPr lang="en-US" altLang="zh-CN" sz="2000" u="none" strike="noStrike" baseline="30000" dirty="0">
                <a:latin typeface="Arial" panose="020B0604020202020204" pitchFamily="34" charset="0"/>
                <a:cs typeface="Arial" panose="020B0604020202020204" pitchFamily="34" charset="0"/>
              </a:rPr>
              <a:t>4</a:t>
            </a:r>
            <a:r>
              <a:rPr lang="en-US" altLang="zh-CN" sz="2000" u="none" strike="noStrike" baseline="0" dirty="0">
                <a:latin typeface="Arial" panose="020B0604020202020204" pitchFamily="34" charset="0"/>
                <a:cs typeface="Arial" panose="020B0604020202020204" pitchFamily="34" charset="0"/>
              </a:rPr>
              <a:t> based on dimensional analysis. However,</a:t>
            </a:r>
            <a:r>
              <a:rPr lang="en-US" altLang="zh-CN" sz="2000" dirty="0">
                <a:latin typeface="Arial" panose="020B0604020202020204" pitchFamily="34" charset="0"/>
                <a:cs typeface="Arial" panose="020B0604020202020204" pitchFamily="34" charset="0"/>
              </a:rPr>
              <a:t> when the temperature is close to the spinodal critical lines in phase diagram, S</a:t>
            </a:r>
            <a:r>
              <a:rPr lang="en-US" altLang="zh-CN" sz="2000" baseline="-25000" dirty="0">
                <a:latin typeface="Arial" panose="020B0604020202020204" pitchFamily="34" charset="0"/>
                <a:cs typeface="Arial" panose="020B0604020202020204" pitchFamily="34" charset="0"/>
              </a:rPr>
              <a:t>3</a:t>
            </a:r>
            <a:r>
              <a:rPr lang="en-US" altLang="zh-CN" sz="2000" dirty="0">
                <a:latin typeface="Arial" panose="020B0604020202020204" pitchFamily="34" charset="0"/>
                <a:cs typeface="Arial" panose="020B0604020202020204" pitchFamily="34" charset="0"/>
              </a:rPr>
              <a:t>/T&lt;1, </a:t>
            </a:r>
            <a:r>
              <a:rPr lang="en-US" altLang="zh-CN" sz="2000" u="none" strike="noStrike" baseline="0" dirty="0">
                <a:latin typeface="Arial" panose="020B0604020202020204" pitchFamily="34" charset="0"/>
                <a:cs typeface="Arial" panose="020B0604020202020204" pitchFamily="34" charset="0"/>
              </a:rPr>
              <a:t>the nucleation rate will be primarily determined by the </a:t>
            </a:r>
            <a:r>
              <a:rPr lang="en-US" altLang="zh-CN" sz="2000" u="none" strike="noStrike" baseline="0" dirty="0" err="1">
                <a:latin typeface="Arial" panose="020B0604020202020204" pitchFamily="34" charset="0"/>
                <a:cs typeface="Arial" panose="020B0604020202020204" pitchFamily="34" charset="0"/>
              </a:rPr>
              <a:t>prefactor</a:t>
            </a:r>
            <a:r>
              <a:rPr lang="en-US" altLang="zh-CN" sz="2000" dirty="0">
                <a:latin typeface="Arial" panose="020B0604020202020204" pitchFamily="34" charset="0"/>
                <a:cs typeface="Arial" panose="020B0604020202020204" pitchFamily="34" charset="0"/>
              </a:rPr>
              <a:t>. So calculations of functional determinates are under </a:t>
            </a:r>
            <a:r>
              <a:rPr lang="en-US" altLang="zh-CN" sz="2000" u="none" strike="noStrike" dirty="0">
                <a:effectLst/>
                <a:latin typeface="Arial" panose="020B0604020202020204" pitchFamily="34" charset="0"/>
                <a:cs typeface="Arial" panose="020B0604020202020204" pitchFamily="34" charset="0"/>
              </a:rPr>
              <a:t>consideration</a:t>
            </a:r>
            <a:r>
              <a:rPr lang="en-US" altLang="zh-CN" sz="2000" dirty="0">
                <a:latin typeface="Arial" panose="020B0604020202020204" pitchFamily="34" charset="0"/>
                <a:cs typeface="Arial" panose="020B0604020202020204" pitchFamily="34" charset="0"/>
              </a:rPr>
              <a:t>. </a:t>
            </a:r>
          </a:p>
          <a:p>
            <a:pPr marL="342892" indent="-342892">
              <a:buAutoNum type="arabicParenBoth"/>
            </a:pPr>
            <a:endParaRPr lang="en-US" altLang="zh-CN" sz="2000" dirty="0">
              <a:latin typeface="Arial" panose="020B0604020202020204" pitchFamily="34" charset="0"/>
              <a:cs typeface="Arial" panose="020B0604020202020204" pitchFamily="34" charset="0"/>
            </a:endParaRPr>
          </a:p>
          <a:p>
            <a:pPr marL="342892" indent="-342892">
              <a:buAutoNum type="arabicParenBoth"/>
            </a:pPr>
            <a:r>
              <a:rPr lang="en-US" altLang="zh-CN" sz="2000" dirty="0">
                <a:latin typeface="Arial" panose="020B0604020202020204" pitchFamily="34" charset="0"/>
                <a:cs typeface="Arial" panose="020B0604020202020204" pitchFamily="34" charset="0"/>
              </a:rPr>
              <a:t>The possible Gravitational waves from the QCD first-order phase transitions in compact stars and cosmology.</a:t>
            </a:r>
            <a:endParaRPr lang="zh-CN" altLang="en-US"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E628DB2-4FE9-48EE-BF54-972E61C18BC1}"/>
              </a:ext>
            </a:extLst>
          </p:cNvPr>
          <p:cNvPicPr>
            <a:picLocks noChangeAspect="1"/>
          </p:cNvPicPr>
          <p:nvPr/>
        </p:nvPicPr>
        <p:blipFill>
          <a:blip r:embed="rId2"/>
          <a:stretch>
            <a:fillRect/>
          </a:stretch>
        </p:blipFill>
        <p:spPr>
          <a:xfrm>
            <a:off x="3667621" y="2649246"/>
            <a:ext cx="325854" cy="335439"/>
          </a:xfrm>
          <a:prstGeom prst="rect">
            <a:avLst/>
          </a:prstGeom>
        </p:spPr>
      </p:pic>
      <p:sp>
        <p:nvSpPr>
          <p:cNvPr id="4" name="Slide Number Placeholder 3">
            <a:extLst>
              <a:ext uri="{FF2B5EF4-FFF2-40B4-BE49-F238E27FC236}">
                <a16:creationId xmlns:a16="http://schemas.microsoft.com/office/drawing/2014/main" id="{C29F2969-6AB9-4AFC-AB9D-C45B36AAA7E8}"/>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797463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70750" y="1357678"/>
            <a:ext cx="3666101" cy="3661211"/>
            <a:chOff x="295929" y="946974"/>
            <a:chExt cx="4888134" cy="4881614"/>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929" y="946974"/>
              <a:ext cx="4888134" cy="4881614"/>
            </a:xfrm>
            <a:prstGeom prst="rect">
              <a:avLst/>
            </a:prstGeom>
          </p:spPr>
        </p:pic>
        <p:sp>
          <p:nvSpPr>
            <p:cNvPr id="7"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1973580" y="2730616"/>
              <a:ext cx="1984291" cy="1989462"/>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en-US" altLang="zh-CN" sz="3000" dirty="0">
                  <a:solidFill>
                    <a:schemeClr val="bg1"/>
                  </a:solidFill>
                  <a:latin typeface="思源黑体 CN Medium" panose="020B0600000000000000" pitchFamily="34" charset="-122"/>
                  <a:ea typeface="思源黑体 CN Medium" panose="020B0600000000000000" pitchFamily="34" charset="-122"/>
                </a:rPr>
                <a:t>BEST</a:t>
              </a:r>
              <a:endParaRPr lang="zh-CN" altLang="en-US" sz="3000" dirty="0">
                <a:solidFill>
                  <a:schemeClr val="bg1"/>
                </a:solidFill>
                <a:latin typeface="思源黑体 CN Medium" panose="020B0600000000000000" pitchFamily="34" charset="-122"/>
                <a:ea typeface="思源黑体 CN Medium" panose="020B0600000000000000" pitchFamily="34" charset="-122"/>
              </a:endParaRPr>
            </a:p>
          </p:txBody>
        </p:sp>
      </p:grpSp>
      <p:sp>
        <p:nvSpPr>
          <p:cNvPr id="16" name="文本框 15"/>
          <p:cNvSpPr txBox="1"/>
          <p:nvPr/>
        </p:nvSpPr>
        <p:spPr>
          <a:xfrm>
            <a:off x="4224166" y="2755200"/>
            <a:ext cx="2823209" cy="1200329"/>
          </a:xfrm>
          <a:prstGeom prst="rect">
            <a:avLst/>
          </a:prstGeom>
          <a:noFill/>
        </p:spPr>
        <p:txBody>
          <a:bodyPr wrap="none" rtlCol="0">
            <a:spAutoFit/>
          </a:bodyPr>
          <a:lstStyle/>
          <a:p>
            <a:pPr algn="ctr"/>
            <a:r>
              <a:rPr lang="en-US" altLang="zh-CN" sz="7200" dirty="0">
                <a:solidFill>
                  <a:srgbClr val="FF0000"/>
                </a:solidFill>
                <a:latin typeface="华文隶书" panose="02010800040101010101" pitchFamily="2" charset="-122"/>
                <a:ea typeface="华文隶书" panose="02010800040101010101" pitchFamily="2" charset="-122"/>
              </a:rPr>
              <a:t>Thanks!</a:t>
            </a:r>
            <a:endParaRPr lang="zh-CN" altLang="en-US" sz="7200" dirty="0">
              <a:solidFill>
                <a:srgbClr val="FF0000"/>
              </a:solidFill>
              <a:latin typeface="华文隶书" panose="02010800040101010101" pitchFamily="2" charset="-122"/>
              <a:ea typeface="华文隶书" panose="02010800040101010101"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315" y="2876707"/>
            <a:ext cx="1120682" cy="11206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98948" y="467533"/>
            <a:ext cx="1003202" cy="1001864"/>
            <a:chOff x="4183723" y="-1233682"/>
            <a:chExt cx="4396998" cy="4391134"/>
          </a:xfrm>
        </p:grpSpPr>
        <p:grpSp>
          <p:nvGrpSpPr>
            <p:cNvPr id="31" name="组合 30"/>
            <p:cNvGrpSpPr/>
            <p:nvPr/>
          </p:nvGrpSpPr>
          <p:grpSpPr>
            <a:xfrm>
              <a:off x="4183723" y="-1233682"/>
              <a:ext cx="4396998" cy="4391134"/>
              <a:chOff x="3854116" y="-1797314"/>
              <a:chExt cx="4888134" cy="4881615"/>
            </a:xfrm>
          </p:grpSpPr>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4116" y="-1797314"/>
                <a:ext cx="4888134" cy="4881615"/>
              </a:xfrm>
              <a:prstGeom prst="rect">
                <a:avLst/>
              </a:prstGeom>
            </p:spPr>
          </p:pic>
          <p:sp>
            <p:nvSpPr>
              <p:cNvPr id="34"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5560365" y="-137437"/>
                <a:ext cx="1984290" cy="1989460"/>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32" name="矩形 31"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829254" y="466812"/>
              <a:ext cx="1989734" cy="1618769"/>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01</a:t>
              </a:r>
            </a:p>
          </p:txBody>
        </p:sp>
      </p:grpSp>
      <p:sp>
        <p:nvSpPr>
          <p:cNvPr id="35" name="文本框 34"/>
          <p:cNvSpPr txBox="1"/>
          <p:nvPr/>
        </p:nvSpPr>
        <p:spPr>
          <a:xfrm>
            <a:off x="1227411" y="796251"/>
            <a:ext cx="3321305" cy="400110"/>
          </a:xfrm>
          <a:prstGeom prst="rect">
            <a:avLst/>
          </a:prstGeom>
          <a:noFill/>
        </p:spPr>
        <p:txBody>
          <a:bodyPr wrap="square" rtlCol="0">
            <a:spAutoFit/>
            <a:scene3d>
              <a:camera prst="orthographicFront"/>
              <a:lightRig rig="threePt" dir="t"/>
            </a:scene3d>
            <a:sp3d contourW="12700"/>
          </a:bodyPr>
          <a:lstStyle/>
          <a:p>
            <a:r>
              <a:rPr lang="en-US" altLang="zh-CN" sz="2000" b="1" dirty="0">
                <a:latin typeface="Verdana" panose="020B0604030504040204" pitchFamily="34" charset="0"/>
                <a:ea typeface="Verdana" panose="020B0604030504040204" pitchFamily="34" charset="0"/>
                <a:cs typeface="Arial" panose="020B0604020202020204" pitchFamily="34" charset="0"/>
              </a:rPr>
              <a:t>The Motivation</a:t>
            </a:r>
          </a:p>
        </p:txBody>
      </p:sp>
      <p:pic>
        <p:nvPicPr>
          <p:cNvPr id="3" name="图片 2">
            <a:extLst>
              <a:ext uri="{FF2B5EF4-FFF2-40B4-BE49-F238E27FC236}">
                <a16:creationId xmlns:a16="http://schemas.microsoft.com/office/drawing/2014/main" id="{42289F67-6339-4EF5-9802-A29E573DB1B6}"/>
              </a:ext>
            </a:extLst>
          </p:cNvPr>
          <p:cNvPicPr>
            <a:picLocks noChangeAspect="1"/>
          </p:cNvPicPr>
          <p:nvPr/>
        </p:nvPicPr>
        <p:blipFill>
          <a:blip r:embed="rId3"/>
          <a:stretch>
            <a:fillRect/>
          </a:stretch>
        </p:blipFill>
        <p:spPr>
          <a:xfrm>
            <a:off x="1331685" y="2038238"/>
            <a:ext cx="5958084" cy="4023511"/>
          </a:xfrm>
          <a:prstGeom prst="rect">
            <a:avLst/>
          </a:prstGeom>
        </p:spPr>
      </p:pic>
      <p:sp>
        <p:nvSpPr>
          <p:cNvPr id="15" name="文本框 14">
            <a:extLst>
              <a:ext uri="{FF2B5EF4-FFF2-40B4-BE49-F238E27FC236}">
                <a16:creationId xmlns:a16="http://schemas.microsoft.com/office/drawing/2014/main" id="{599C4587-2724-4A0C-9400-EB0724581342}"/>
              </a:ext>
            </a:extLst>
          </p:cNvPr>
          <p:cNvSpPr txBox="1"/>
          <p:nvPr/>
        </p:nvSpPr>
        <p:spPr>
          <a:xfrm>
            <a:off x="1117730" y="1400708"/>
            <a:ext cx="4571426"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A conjectured QCD phase diagram</a:t>
            </a:r>
            <a:endParaRPr lang="zh-CN" altLang="en-US" sz="4500"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659B2A2B-ED1C-40CC-83DE-6F095E27B495}"/>
              </a:ext>
            </a:extLst>
          </p:cNvPr>
          <p:cNvSpPr txBox="1"/>
          <p:nvPr/>
        </p:nvSpPr>
        <p:spPr>
          <a:xfrm>
            <a:off x="4434416" y="1040177"/>
            <a:ext cx="4571426" cy="461665"/>
          </a:xfrm>
          <a:prstGeom prst="rect">
            <a:avLst/>
          </a:prstGeom>
          <a:noFill/>
        </p:spPr>
        <p:txBody>
          <a:bodyPr wrap="square">
            <a:spAutoFit/>
          </a:bodyPr>
          <a:lstStyle/>
          <a:p>
            <a:r>
              <a:rPr lang="sv-SE" altLang="zh-CN" sz="1200" dirty="0">
                <a:solidFill>
                  <a:srgbClr val="2F66C3"/>
                </a:solidFill>
                <a:latin typeface="Times New Roman" panose="02020603050405020304" pitchFamily="18" charset="0"/>
                <a:cs typeface="Times New Roman" panose="02020603050405020304" pitchFamily="18" charset="0"/>
              </a:rPr>
              <a:t>A. Pandav, D. Mallick, B. Mohanty,</a:t>
            </a:r>
            <a:r>
              <a:rPr lang="en-US" altLang="zh-CN" sz="1200" dirty="0">
                <a:solidFill>
                  <a:srgbClr val="2F66C3"/>
                </a:solidFill>
                <a:latin typeface="Times New Roman" panose="02020603050405020304" pitchFamily="18" charset="0"/>
                <a:cs typeface="Times New Roman" panose="02020603050405020304" pitchFamily="18" charset="0"/>
              </a:rPr>
              <a:t> Progress in Particle and Nuclear Physics 125 (2022) 103960</a:t>
            </a:r>
            <a:endParaRPr lang="zh-CN" altLang="en-US" sz="1200" dirty="0">
              <a:solidFill>
                <a:srgbClr val="2F66C3"/>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0D4EF2-828E-406F-A787-41EA04DD7B94}"/>
              </a:ext>
            </a:extLst>
          </p:cNvPr>
          <p:cNvSpPr txBox="1"/>
          <p:nvPr/>
        </p:nvSpPr>
        <p:spPr>
          <a:xfrm>
            <a:off x="450476" y="1769211"/>
            <a:ext cx="8027894" cy="1200329"/>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(2) After the discovery of gravitational waves by LIGO Collaboration, the subject of cosmological first-order phase transition has gathered increasingly interest, most of works focus on </a:t>
            </a:r>
            <a:r>
              <a:rPr lang="en-US" altLang="zh-CN" dirty="0">
                <a:solidFill>
                  <a:srgbClr val="FF0000"/>
                </a:solidFill>
                <a:latin typeface="Arial" panose="020B0604020202020204" pitchFamily="34" charset="0"/>
                <a:cs typeface="Arial" panose="020B0604020202020204" pitchFamily="34" charset="0"/>
              </a:rPr>
              <a:t>Electroweak </a:t>
            </a:r>
            <a:r>
              <a:rPr lang="en-US" altLang="zh-CN" dirty="0">
                <a:latin typeface="Arial" panose="020B0604020202020204" pitchFamily="34" charset="0"/>
                <a:cs typeface="Arial" panose="020B0604020202020204" pitchFamily="34" charset="0"/>
              </a:rPr>
              <a:t>phase transition relevant to </a:t>
            </a:r>
            <a:r>
              <a:rPr lang="en-US" altLang="zh-CN" dirty="0" err="1">
                <a:latin typeface="Arial" panose="020B0604020202020204" pitchFamily="34" charset="0"/>
                <a:cs typeface="Arial" panose="020B0604020202020204" pitchFamily="34" charset="0"/>
              </a:rPr>
              <a:t>Baryogensis</a:t>
            </a:r>
            <a:r>
              <a:rPr lang="en-US" altLang="zh-CN" dirty="0">
                <a:latin typeface="Arial" panose="020B0604020202020204" pitchFamily="34" charset="0"/>
                <a:cs typeface="Arial" panose="020B0604020202020204" pitchFamily="34" charset="0"/>
              </a:rPr>
              <a:t>, Gravitational waves et al.</a:t>
            </a:r>
          </a:p>
        </p:txBody>
      </p:sp>
      <p:sp>
        <p:nvSpPr>
          <p:cNvPr id="5" name="TextBox 4">
            <a:extLst>
              <a:ext uri="{FF2B5EF4-FFF2-40B4-BE49-F238E27FC236}">
                <a16:creationId xmlns:a16="http://schemas.microsoft.com/office/drawing/2014/main" id="{F0F32D2B-8022-4DBE-B4FA-52F79E87C5A2}"/>
              </a:ext>
            </a:extLst>
          </p:cNvPr>
          <p:cNvSpPr txBox="1"/>
          <p:nvPr/>
        </p:nvSpPr>
        <p:spPr>
          <a:xfrm>
            <a:off x="450476" y="3264747"/>
            <a:ext cx="8175813" cy="646331"/>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(3) It is a </a:t>
            </a:r>
            <a:r>
              <a:rPr lang="en-US" altLang="zh-CN" dirty="0" err="1">
                <a:latin typeface="Arial" panose="020B0604020202020204" pitchFamily="34" charset="0"/>
                <a:cs typeface="Arial" panose="020B0604020202020204" pitchFamily="34" charset="0"/>
              </a:rPr>
              <a:t>multimessenger</a:t>
            </a:r>
            <a:r>
              <a:rPr lang="en-US" altLang="zh-CN" dirty="0">
                <a:latin typeface="Arial" panose="020B0604020202020204" pitchFamily="34" charset="0"/>
                <a:cs typeface="Arial" panose="020B0604020202020204" pitchFamily="34" charset="0"/>
              </a:rPr>
              <a:t> era, to understand the dynamics of the first-order quark-hadron phase transition is also </a:t>
            </a:r>
            <a:r>
              <a:rPr lang="en-US" altLang="zh-CN" dirty="0">
                <a:solidFill>
                  <a:srgbClr val="FF0000"/>
                </a:solidFill>
                <a:latin typeface="Arial" panose="020B0604020202020204" pitchFamily="34" charset="0"/>
                <a:cs typeface="Arial" panose="020B0604020202020204" pitchFamily="34" charset="0"/>
              </a:rPr>
              <a:t>crucial</a:t>
            </a:r>
            <a:r>
              <a:rPr lang="en-US" altLang="zh-CN" dirty="0">
                <a:latin typeface="Arial" panose="020B0604020202020204" pitchFamily="34" charset="0"/>
                <a:cs typeface="Arial" panose="020B0604020202020204" pitchFamily="34" charset="0"/>
              </a:rPr>
              <a:t> and </a:t>
            </a:r>
            <a:r>
              <a:rPr lang="en-US" altLang="zh-CN" dirty="0">
                <a:solidFill>
                  <a:srgbClr val="FF0000"/>
                </a:solidFill>
                <a:latin typeface="Arial" panose="020B0604020202020204" pitchFamily="34" charset="0"/>
                <a:cs typeface="Arial" panose="020B0604020202020204" pitchFamily="34" charset="0"/>
              </a:rPr>
              <a:t>important</a:t>
            </a:r>
            <a:r>
              <a:rPr lang="en-US" altLang="zh-CN" dirty="0">
                <a:latin typeface="Arial" panose="020B0604020202020204" pitchFamily="34" charset="0"/>
                <a:cs typeface="Arial" panose="020B0604020202020204" pitchFamily="34" charset="0"/>
              </a:rPr>
              <a:t>. </a:t>
            </a:r>
            <a:endParaRPr lang="zh-CN" alt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04DCE1E-C546-4023-A3EA-AF3695B8368C}"/>
              </a:ext>
            </a:extLst>
          </p:cNvPr>
          <p:cNvSpPr txBox="1"/>
          <p:nvPr/>
        </p:nvSpPr>
        <p:spPr>
          <a:xfrm>
            <a:off x="470646" y="4206285"/>
            <a:ext cx="7711889" cy="1477328"/>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(4) The dynamics of first-order phase transition in the early universe and heavy-ion collisions at </a:t>
            </a:r>
            <a:r>
              <a:rPr lang="en-US" altLang="zh-CN" dirty="0" err="1">
                <a:latin typeface="Arial" panose="020B0604020202020204" pitchFamily="34" charset="0"/>
                <a:cs typeface="Arial" panose="020B0604020202020204" pitchFamily="34" charset="0"/>
              </a:rPr>
              <a:t>ultrarelativistic</a:t>
            </a:r>
            <a:r>
              <a:rPr lang="en-US" altLang="zh-CN" dirty="0">
                <a:latin typeface="Arial" panose="020B0604020202020204" pitchFamily="34" charset="0"/>
                <a:cs typeface="Arial" panose="020B0604020202020204" pitchFamily="34" charset="0"/>
              </a:rPr>
              <a:t> energies can be applied through the </a:t>
            </a:r>
            <a:r>
              <a:rPr lang="en-US" altLang="zh-CN" dirty="0">
                <a:solidFill>
                  <a:srgbClr val="FF0000"/>
                </a:solidFill>
                <a:latin typeface="Arial" panose="020B0604020202020204" pitchFamily="34" charset="0"/>
                <a:cs typeface="Arial" panose="020B0604020202020204" pitchFamily="34" charset="0"/>
              </a:rPr>
              <a:t>homogeneous nucleation theory</a:t>
            </a:r>
            <a:r>
              <a:rPr lang="en-US" altLang="zh-CN" dirty="0">
                <a:latin typeface="Arial" panose="020B0604020202020204" pitchFamily="34" charset="0"/>
                <a:cs typeface="Arial" panose="020B0604020202020204" pitchFamily="34" charset="0"/>
              </a:rPr>
              <a:t>, previous studies most adopted the thin-wall approximation, we believe the precise and exact numerical solution is also </a:t>
            </a:r>
            <a:r>
              <a:rPr lang="en-US" altLang="zh-CN" b="0" i="0" dirty="0">
                <a:solidFill>
                  <a:srgbClr val="000000"/>
                </a:solidFill>
                <a:effectLst/>
                <a:latin typeface="Arial" panose="020B0604020202020204" pitchFamily="34" charset="0"/>
                <a:cs typeface="Arial" panose="020B0604020202020204" pitchFamily="34" charset="0"/>
              </a:rPr>
              <a:t>essential, especially when </a:t>
            </a:r>
            <a:r>
              <a:rPr lang="en-US" altLang="zh-CN" dirty="0">
                <a:solidFill>
                  <a:srgbClr val="000000"/>
                </a:solidFill>
                <a:latin typeface="Arial" panose="020B0604020202020204" pitchFamily="34" charset="0"/>
                <a:cs typeface="Arial" panose="020B0604020202020204" pitchFamily="34" charset="0"/>
              </a:rPr>
              <a:t>the temperature is far from the critical one. </a:t>
            </a:r>
            <a:endParaRPr lang="zh-CN" alt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91E953E-A27D-4B3D-B9AC-B6212E6A3A38}"/>
              </a:ext>
            </a:extLst>
          </p:cNvPr>
          <p:cNvSpPr txBox="1"/>
          <p:nvPr/>
        </p:nvSpPr>
        <p:spPr>
          <a:xfrm>
            <a:off x="430305" y="632448"/>
            <a:ext cx="7752230" cy="923330"/>
          </a:xfrm>
          <a:prstGeom prst="rect">
            <a:avLst/>
          </a:prstGeom>
          <a:noFill/>
        </p:spPr>
        <p:txBody>
          <a:bodyPr wrap="square">
            <a:spAutoFit/>
          </a:bodyPr>
          <a:lstStyle/>
          <a:p>
            <a:pPr algn="l"/>
            <a:r>
              <a:rPr lang="en-US" altLang="zh-CN" sz="1800" b="0" i="0" u="none" strike="noStrike" baseline="0" dirty="0">
                <a:latin typeface="Arial" panose="020B0604020202020204" pitchFamily="34" charset="0"/>
                <a:cs typeface="Arial" panose="020B0604020202020204" pitchFamily="34" charset="0"/>
              </a:rPr>
              <a:t>(1) Due to the </a:t>
            </a:r>
            <a:r>
              <a:rPr lang="en-US" altLang="zh-CN" sz="1800" b="0" i="0" u="none" strike="noStrike" baseline="0" dirty="0">
                <a:solidFill>
                  <a:srgbClr val="FF0000"/>
                </a:solidFill>
                <a:latin typeface="Arial" panose="020B0604020202020204" pitchFamily="34" charset="0"/>
                <a:cs typeface="Arial" panose="020B0604020202020204" pitchFamily="34" charset="0"/>
              </a:rPr>
              <a:t>“fermion sign” </a:t>
            </a:r>
            <a:r>
              <a:rPr lang="en-US" altLang="zh-CN" sz="1800" b="0" i="0" u="none" strike="noStrike" baseline="0" dirty="0">
                <a:latin typeface="Arial" panose="020B0604020202020204" pitchFamily="34" charset="0"/>
                <a:cs typeface="Arial" panose="020B0604020202020204" pitchFamily="34" charset="0"/>
              </a:rPr>
              <a:t>problem, an ab initio approach, Lattice Field Theory, is severely hampered by the failure of importance sampling if a chemical potential is involved</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125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0365" y="300933"/>
            <a:ext cx="1003202" cy="1001864"/>
            <a:chOff x="3553011" y="641645"/>
            <a:chExt cx="4396997" cy="4391132"/>
          </a:xfrm>
        </p:grpSpPr>
        <p:grpSp>
          <p:nvGrpSpPr>
            <p:cNvPr id="4" name="组合 3"/>
            <p:cNvGrpSpPr/>
            <p:nvPr/>
          </p:nvGrpSpPr>
          <p:grpSpPr>
            <a:xfrm>
              <a:off x="3553011" y="641645"/>
              <a:ext cx="4396997" cy="4391132"/>
              <a:chOff x="3152954" y="287482"/>
              <a:chExt cx="4888134" cy="4881614"/>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2954" y="287482"/>
                <a:ext cx="4888134" cy="4881614"/>
              </a:xfrm>
              <a:prstGeom prst="rect">
                <a:avLst/>
              </a:prstGeom>
            </p:spPr>
          </p:pic>
          <p:sp>
            <p:nvSpPr>
              <p:cNvPr id="7" name="Oval 355" descr="e7d195523061f1c0220a3acd2f99070e22f7f2176c6c61f4AB5BC6AF3DF28E09514168BD2F6654DA4347BEC42B9A9B38EB2139F52FD80B94EB8F1B847F5BC18ECD11DB8433CCABD6DAEA8D49E99C31D366FABFD95683EA77D61387E6A27901F89A19528C0C5F7E8E39BC7262E74848E99652DD0BE839FB909BD02467D707D9BE68C8AB7FDCCBBCD673E8F1D7E152BD9B"/>
              <p:cNvSpPr>
                <a:spLocks noChangeArrowheads="1"/>
              </p:cNvSpPr>
              <p:nvPr/>
            </p:nvSpPr>
            <p:spPr bwMode="auto">
              <a:xfrm>
                <a:off x="5126383" y="1963833"/>
                <a:ext cx="1984290" cy="1989464"/>
              </a:xfrm>
              <a:prstGeom prst="ellipse">
                <a:avLst/>
              </a:prstGeom>
              <a:solidFill>
                <a:schemeClr val="bg1"/>
              </a:solidFill>
              <a:ln>
                <a:noFill/>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zh-CN" altLang="en-US" sz="750" dirty="0">
                  <a:solidFill>
                    <a:srgbClr val="FF5CA3"/>
                  </a:solidFill>
                  <a:latin typeface="思源黑体 CN Medium" panose="020B0600000000000000" pitchFamily="34" charset="-122"/>
                  <a:ea typeface="思源黑体 CN Medium" panose="020B0600000000000000" pitchFamily="34" charset="-122"/>
                </a:endParaRPr>
              </a:p>
            </p:txBody>
          </p:sp>
        </p:grpSp>
        <p:sp>
          <p:nvSpPr>
            <p:cNvPr id="5" name="矩形 4"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5211778" y="2286265"/>
              <a:ext cx="1989734" cy="1618768"/>
            </a:xfrm>
            <a:prstGeom prst="rect">
              <a:avLst/>
            </a:prstGeom>
          </p:spPr>
          <p:txBody>
            <a:bodyPr wrap="none">
              <a:spAutoFit/>
            </a:bodyPr>
            <a:lstStyle/>
            <a:p>
              <a:pPr lvl="0" fontAlgn="base">
                <a:spcBef>
                  <a:spcPct val="0"/>
                </a:spcBef>
                <a:spcAft>
                  <a:spcPct val="0"/>
                </a:spcAft>
                <a:defRPr/>
              </a:pPr>
              <a:r>
                <a:rPr lang="en-US" altLang="zh-CN" dirty="0">
                  <a:solidFill>
                    <a:srgbClr val="36BAD0"/>
                  </a:solidFill>
                  <a:latin typeface="思源黑体 CN Medium" panose="020B0600000000000000" pitchFamily="34" charset="-122"/>
                  <a:ea typeface="思源黑体 CN Medium" panose="020B0600000000000000" pitchFamily="34" charset="-122"/>
                </a:rPr>
                <a:t>02</a:t>
              </a:r>
            </a:p>
          </p:txBody>
        </p:sp>
      </p:grpSp>
      <p:sp>
        <p:nvSpPr>
          <p:cNvPr id="8" name="文本框 7"/>
          <p:cNvSpPr txBox="1"/>
          <p:nvPr/>
        </p:nvSpPr>
        <p:spPr>
          <a:xfrm>
            <a:off x="1181376" y="632379"/>
            <a:ext cx="7619724" cy="400110"/>
          </a:xfrm>
          <a:prstGeom prst="rect">
            <a:avLst/>
          </a:prstGeom>
          <a:noFill/>
        </p:spPr>
        <p:txBody>
          <a:bodyPr wrap="square" rtlCol="0">
            <a:spAutoFit/>
            <a:scene3d>
              <a:camera prst="orthographicFront"/>
              <a:lightRig rig="threePt" dir="t"/>
            </a:scene3d>
            <a:sp3d contourW="12700"/>
          </a:bodyPr>
          <a:lstStyle/>
          <a:p>
            <a:r>
              <a:rPr lang="en-US" altLang="zh-CN" sz="2000" b="1" dirty="0">
                <a:latin typeface="Verdana" panose="020B0604030504040204" pitchFamily="34" charset="0"/>
                <a:ea typeface="Verdana" panose="020B0604030504040204" pitchFamily="34" charset="0"/>
                <a:cs typeface="Times New Roman" panose="02020603050405020304" pitchFamily="18" charset="0"/>
              </a:rPr>
              <a:t>Phase diagram in the quark-meson model</a:t>
            </a:r>
          </a:p>
        </p:txBody>
      </p:sp>
      <p:sp>
        <p:nvSpPr>
          <p:cNvPr id="144" name="文本框 143">
            <a:extLst>
              <a:ext uri="{FF2B5EF4-FFF2-40B4-BE49-F238E27FC236}">
                <a16:creationId xmlns:a16="http://schemas.microsoft.com/office/drawing/2014/main" id="{ECF278E1-88C5-4D12-BB5D-7C3B27FE0373}"/>
              </a:ext>
            </a:extLst>
          </p:cNvPr>
          <p:cNvSpPr txBox="1"/>
          <p:nvPr/>
        </p:nvSpPr>
        <p:spPr>
          <a:xfrm>
            <a:off x="4678449" y="362280"/>
            <a:ext cx="3836901" cy="307777"/>
          </a:xfrm>
          <a:prstGeom prst="rect">
            <a:avLst/>
          </a:prstGeom>
          <a:noFill/>
        </p:spPr>
        <p:txBody>
          <a:bodyPr wrap="square">
            <a:spAutoFit/>
          </a:bodyPr>
          <a:lstStyle/>
          <a:p>
            <a:r>
              <a:rPr lang="en-US" altLang="zh-CN" sz="1400" dirty="0" err="1">
                <a:solidFill>
                  <a:srgbClr val="2F66C3"/>
                </a:solidFill>
                <a:latin typeface="Times New Roman" panose="02020603050405020304" pitchFamily="18" charset="0"/>
                <a:cs typeface="Times New Roman" panose="02020603050405020304" pitchFamily="18" charset="0"/>
              </a:rPr>
              <a:t>Junrong</a:t>
            </a:r>
            <a:r>
              <a:rPr lang="en-US" altLang="zh-CN" sz="1400" dirty="0">
                <a:solidFill>
                  <a:srgbClr val="2F66C3"/>
                </a:solidFill>
                <a:latin typeface="Times New Roman" panose="02020603050405020304" pitchFamily="18" charset="0"/>
                <a:cs typeface="Times New Roman" panose="02020603050405020304" pitchFamily="18" charset="0"/>
              </a:rPr>
              <a:t> Wang, Ziwan Yu, and </a:t>
            </a:r>
            <a:r>
              <a:rPr lang="en-US" altLang="zh-CN" sz="1400" b="1" dirty="0">
                <a:solidFill>
                  <a:srgbClr val="2F66C3"/>
                </a:solidFill>
                <a:latin typeface="Times New Roman" panose="02020603050405020304" pitchFamily="18" charset="0"/>
                <a:cs typeface="Times New Roman" panose="02020603050405020304" pitchFamily="18" charset="0"/>
              </a:rPr>
              <a:t>HM</a:t>
            </a:r>
            <a:r>
              <a:rPr lang="en-US" altLang="zh-CN" sz="1400" dirty="0">
                <a:solidFill>
                  <a:srgbClr val="2F66C3"/>
                </a:solidFill>
                <a:latin typeface="Times New Roman" panose="02020603050405020304" pitchFamily="18" charset="0"/>
                <a:cs typeface="Times New Roman" panose="02020603050405020304" pitchFamily="18" charset="0"/>
              </a:rPr>
              <a:t>, </a:t>
            </a:r>
            <a:r>
              <a:rPr lang="en-US" altLang="zh-CN" sz="1400" kern="100" dirty="0">
                <a:solidFill>
                  <a:srgbClr val="2F66C3"/>
                </a:solidFill>
                <a:effectLst/>
                <a:latin typeface="Times New Roman" panose="02020603050405020304" pitchFamily="18" charset="0"/>
                <a:ea typeface="仿宋_GB2312" panose="02010609060101010101" pitchFamily="49" charset="-122"/>
                <a:cs typeface="Times New Roman" panose="02020603050405020304" pitchFamily="18" charset="0"/>
              </a:rPr>
              <a:t>in submitting</a:t>
            </a:r>
            <a:endParaRPr lang="zh-CN" altLang="en-US" sz="1400" dirty="0">
              <a:solidFill>
                <a:srgbClr val="2F66C3"/>
              </a:solidFill>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7BC563E3-45D6-47CC-BCFB-2F0647695C83}"/>
              </a:ext>
            </a:extLst>
          </p:cNvPr>
          <p:cNvPicPr>
            <a:picLocks noChangeAspect="1"/>
          </p:cNvPicPr>
          <p:nvPr/>
        </p:nvPicPr>
        <p:blipFill>
          <a:blip r:embed="rId3"/>
          <a:stretch>
            <a:fillRect/>
          </a:stretch>
        </p:blipFill>
        <p:spPr>
          <a:xfrm>
            <a:off x="672012" y="1752553"/>
            <a:ext cx="7748992" cy="723217"/>
          </a:xfrm>
          <a:prstGeom prst="rect">
            <a:avLst/>
          </a:prstGeom>
        </p:spPr>
      </p:pic>
      <p:sp>
        <p:nvSpPr>
          <p:cNvPr id="145" name="文本框 144">
            <a:extLst>
              <a:ext uri="{FF2B5EF4-FFF2-40B4-BE49-F238E27FC236}">
                <a16:creationId xmlns:a16="http://schemas.microsoft.com/office/drawing/2014/main" id="{88FFFA72-E3A7-4A1E-88FE-5241AA496B42}"/>
              </a:ext>
            </a:extLst>
          </p:cNvPr>
          <p:cNvSpPr txBox="1"/>
          <p:nvPr/>
        </p:nvSpPr>
        <p:spPr>
          <a:xfrm>
            <a:off x="672898" y="1123075"/>
            <a:ext cx="7072774" cy="646331"/>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2.1 The </a:t>
            </a:r>
            <a:r>
              <a:rPr lang="en-US" altLang="zh-CN" b="1" dirty="0" err="1">
                <a:latin typeface="Arial" panose="020B0604020202020204" pitchFamily="34" charset="0"/>
                <a:cs typeface="Arial" panose="020B0604020202020204" pitchFamily="34" charset="0"/>
              </a:rPr>
              <a:t>Lagrangian</a:t>
            </a:r>
            <a:r>
              <a:rPr lang="en-US" altLang="zh-CN" b="1" dirty="0">
                <a:latin typeface="Arial" panose="020B0604020202020204" pitchFamily="34" charset="0"/>
                <a:cs typeface="Arial" panose="020B0604020202020204" pitchFamily="34" charset="0"/>
              </a:rPr>
              <a:t> density of the quark meson model has </a:t>
            </a:r>
            <a:r>
              <a:rPr lang="en-US" altLang="zh-CN" b="1" i="0" u="none" strike="noStrike" baseline="0" dirty="0">
                <a:latin typeface="Arial" panose="020B0604020202020204" pitchFamily="34" charset="0"/>
                <a:cs typeface="Arial" panose="020B0604020202020204" pitchFamily="34" charset="0"/>
              </a:rPr>
              <a:t>the global SU(2)</a:t>
            </a:r>
            <a:r>
              <a:rPr lang="en-US" altLang="zh-CN" b="1" i="0" u="none" strike="noStrike" baseline="-25000" dirty="0">
                <a:latin typeface="Arial" panose="020B0604020202020204" pitchFamily="34" charset="0"/>
                <a:cs typeface="Arial" panose="020B0604020202020204" pitchFamily="34" charset="0"/>
              </a:rPr>
              <a:t>L</a:t>
            </a:r>
            <a:r>
              <a:rPr lang="en-US" altLang="zh-CN" b="1" i="0" u="none" strike="noStrike" baseline="0" dirty="0">
                <a:latin typeface="Arial" panose="020B0604020202020204" pitchFamily="34" charset="0"/>
                <a:cs typeface="Arial" panose="020B0604020202020204" pitchFamily="34" charset="0"/>
              </a:rPr>
              <a:t> × SU(2)</a:t>
            </a:r>
            <a:r>
              <a:rPr lang="en-US" altLang="zh-CN" b="1" i="0" u="none" strike="noStrike" baseline="-25000" dirty="0">
                <a:latin typeface="Arial" panose="020B0604020202020204" pitchFamily="34" charset="0"/>
                <a:cs typeface="Arial" panose="020B0604020202020204" pitchFamily="34" charset="0"/>
              </a:rPr>
              <a:t>R</a:t>
            </a:r>
            <a:r>
              <a:rPr lang="en-US" altLang="zh-CN" b="1" i="0" u="none" strike="noStrike" baseline="0" dirty="0">
                <a:latin typeface="Arial" panose="020B0604020202020204" pitchFamily="34" charset="0"/>
                <a:cs typeface="Arial" panose="020B0604020202020204" pitchFamily="34" charset="0"/>
              </a:rPr>
              <a:t> chiral symmetry</a:t>
            </a:r>
            <a:endParaRPr lang="en-US" altLang="zh-CN"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F744738-D244-4F1A-A6F1-230FC0AF03D3}"/>
              </a:ext>
            </a:extLst>
          </p:cNvPr>
          <p:cNvSpPr txBox="1"/>
          <p:nvPr/>
        </p:nvSpPr>
        <p:spPr>
          <a:xfrm>
            <a:off x="672012" y="2394974"/>
            <a:ext cx="4572000"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With </a:t>
            </a:r>
            <a:r>
              <a:rPr lang="en-US" altLang="zh-CN" b="0" i="0" u="none" strike="noStrike" baseline="0" dirty="0">
                <a:latin typeface="Arial" panose="020B0604020202020204" pitchFamily="34" charset="0"/>
                <a:cs typeface="Arial" panose="020B0604020202020204" pitchFamily="34" charset="0"/>
              </a:rPr>
              <a:t>the classical potential</a:t>
            </a:r>
            <a:endParaRPr lang="zh-CN" alt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6ADB442-3EBE-471F-933D-7646E7A0EFAE}"/>
              </a:ext>
            </a:extLst>
          </p:cNvPr>
          <p:cNvPicPr>
            <a:picLocks noChangeAspect="1"/>
          </p:cNvPicPr>
          <p:nvPr/>
        </p:nvPicPr>
        <p:blipFill>
          <a:blip r:embed="rId4"/>
          <a:stretch>
            <a:fillRect/>
          </a:stretch>
        </p:blipFill>
        <p:spPr>
          <a:xfrm>
            <a:off x="1999501" y="2763820"/>
            <a:ext cx="3652596" cy="608766"/>
          </a:xfrm>
          <a:prstGeom prst="rect">
            <a:avLst/>
          </a:prstGeom>
        </p:spPr>
      </p:pic>
      <p:sp>
        <p:nvSpPr>
          <p:cNvPr id="17" name="文本框 2">
            <a:extLst>
              <a:ext uri="{FF2B5EF4-FFF2-40B4-BE49-F238E27FC236}">
                <a16:creationId xmlns:a16="http://schemas.microsoft.com/office/drawing/2014/main" id="{6EEFC4B7-EF60-4CB1-8ACB-3C8641840CCB}"/>
              </a:ext>
            </a:extLst>
          </p:cNvPr>
          <p:cNvSpPr txBox="1"/>
          <p:nvPr/>
        </p:nvSpPr>
        <p:spPr>
          <a:xfrm>
            <a:off x="561666" y="3448791"/>
            <a:ext cx="7880669" cy="646331"/>
          </a:xfrm>
          <a:prstGeom prst="rect">
            <a:avLst/>
          </a:prstGeom>
          <a:noFill/>
        </p:spPr>
        <p:txBody>
          <a:bodyPr wrap="square">
            <a:spAutoFit/>
          </a:bodyPr>
          <a:lstStyle/>
          <a:p>
            <a:pPr algn="l"/>
            <a:r>
              <a:rPr lang="en-US" altLang="zh-CN" b="1" dirty="0">
                <a:latin typeface="Arial" panose="020B0604020202020204" pitchFamily="34" charset="0"/>
                <a:cs typeface="Arial" panose="020B0604020202020204" pitchFamily="34" charset="0"/>
              </a:rPr>
              <a:t>2.2 In a mean field </a:t>
            </a:r>
            <a:r>
              <a:rPr lang="en-US" altLang="zh-CN" b="1" dirty="0" err="1">
                <a:latin typeface="Arial" panose="020B0604020202020204" pitchFamily="34" charset="0"/>
                <a:cs typeface="Arial" panose="020B0604020202020204" pitchFamily="34" charset="0"/>
              </a:rPr>
              <a:t>approximaiton</a:t>
            </a:r>
            <a:r>
              <a:rPr lang="en-US" altLang="zh-CN" b="1" dirty="0">
                <a:latin typeface="Arial" panose="020B0604020202020204" pitchFamily="34" charset="0"/>
                <a:cs typeface="Arial" panose="020B0604020202020204" pitchFamily="34" charset="0"/>
              </a:rPr>
              <a:t>, the temperature-dependent effective potential </a:t>
            </a:r>
            <a:r>
              <a:rPr lang="en-US" altLang="zh-CN" b="1" dirty="0">
                <a:solidFill>
                  <a:srgbClr val="DD4ECD"/>
                </a:solidFill>
                <a:latin typeface="Arial" panose="020B0604020202020204" pitchFamily="34" charset="0"/>
                <a:cs typeface="Arial" panose="020B0604020202020204" pitchFamily="34" charset="0"/>
              </a:rPr>
              <a:t>with the vacuum fluctuations</a:t>
            </a:r>
            <a:endParaRPr lang="zh-CN" altLang="en-US" b="1"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230E6E9-F66B-4CED-853F-9778B109D831}"/>
              </a:ext>
            </a:extLst>
          </p:cNvPr>
          <p:cNvPicPr>
            <a:picLocks noChangeAspect="1"/>
          </p:cNvPicPr>
          <p:nvPr/>
        </p:nvPicPr>
        <p:blipFill>
          <a:blip r:embed="rId5"/>
          <a:stretch>
            <a:fillRect/>
          </a:stretch>
        </p:blipFill>
        <p:spPr>
          <a:xfrm>
            <a:off x="2129532" y="4067177"/>
            <a:ext cx="3713965" cy="753028"/>
          </a:xfrm>
          <a:prstGeom prst="rect">
            <a:avLst/>
          </a:prstGeom>
        </p:spPr>
      </p:pic>
      <p:pic>
        <p:nvPicPr>
          <p:cNvPr id="16" name="Picture 15">
            <a:extLst>
              <a:ext uri="{FF2B5EF4-FFF2-40B4-BE49-F238E27FC236}">
                <a16:creationId xmlns:a16="http://schemas.microsoft.com/office/drawing/2014/main" id="{6637B2C6-929F-4AB2-BC5A-75A041518CCD}"/>
              </a:ext>
            </a:extLst>
          </p:cNvPr>
          <p:cNvPicPr>
            <a:picLocks noChangeAspect="1"/>
          </p:cNvPicPr>
          <p:nvPr/>
        </p:nvPicPr>
        <p:blipFill>
          <a:blip r:embed="rId6"/>
          <a:stretch>
            <a:fillRect/>
          </a:stretch>
        </p:blipFill>
        <p:spPr>
          <a:xfrm>
            <a:off x="1369129" y="4899608"/>
            <a:ext cx="6265741" cy="1670633"/>
          </a:xfrm>
          <a:prstGeom prst="rect">
            <a:avLst/>
          </a:prstGeom>
        </p:spPr>
      </p:pic>
      <p:sp>
        <p:nvSpPr>
          <p:cNvPr id="18" name="TextBox 17">
            <a:extLst>
              <a:ext uri="{FF2B5EF4-FFF2-40B4-BE49-F238E27FC236}">
                <a16:creationId xmlns:a16="http://schemas.microsoft.com/office/drawing/2014/main" id="{DE7EF408-E7E6-4B48-880A-69E46E74261A}"/>
              </a:ext>
            </a:extLst>
          </p:cNvPr>
          <p:cNvSpPr txBox="1"/>
          <p:nvPr/>
        </p:nvSpPr>
        <p:spPr>
          <a:xfrm>
            <a:off x="672012" y="4871940"/>
            <a:ext cx="1018728"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where</a:t>
            </a:r>
            <a:endParaRPr lang="zh-CN" alt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F6C62A7-3A6E-4CFF-9664-7C4825250FE2}"/>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187C08-B529-4EE0-9706-90AE42355CEC}"/>
              </a:ext>
            </a:extLst>
          </p:cNvPr>
          <p:cNvSpPr txBox="1"/>
          <p:nvPr/>
        </p:nvSpPr>
        <p:spPr>
          <a:xfrm>
            <a:off x="573801" y="473795"/>
            <a:ext cx="7760127" cy="646331"/>
          </a:xfrm>
          <a:prstGeom prst="rect">
            <a:avLst/>
          </a:prstGeom>
          <a:noFill/>
        </p:spPr>
        <p:txBody>
          <a:bodyPr wrap="square">
            <a:spAutoFit/>
          </a:bodyPr>
          <a:lstStyle/>
          <a:p>
            <a:pPr algn="l"/>
            <a:r>
              <a:rPr lang="en-US" altLang="zh-CN" sz="1800" b="0" i="0" u="none" strike="noStrike" baseline="0" dirty="0">
                <a:latin typeface="Arial" panose="020B0604020202020204" pitchFamily="34" charset="0"/>
                <a:cs typeface="Arial" panose="020B0604020202020204" pitchFamily="34" charset="0"/>
              </a:rPr>
              <a:t>by using the dimensional regularization scheme</a:t>
            </a:r>
            <a:r>
              <a:rPr lang="en-US" altLang="zh-CN" b="0" i="0" u="none" strike="noStrike" baseline="0" dirty="0">
                <a:latin typeface="Arial" panose="020B0604020202020204" pitchFamily="34" charset="0"/>
                <a:cs typeface="Arial" panose="020B0604020202020204" pitchFamily="34" charset="0"/>
              </a:rPr>
              <a:t>, the renormalized fermion vacuum one-loop contribution reads</a:t>
            </a:r>
            <a:endParaRPr lang="zh-CN" alt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5523B4-C213-4020-9F14-C4304B719606}"/>
              </a:ext>
            </a:extLst>
          </p:cNvPr>
          <p:cNvPicPr>
            <a:picLocks noChangeAspect="1"/>
          </p:cNvPicPr>
          <p:nvPr/>
        </p:nvPicPr>
        <p:blipFill>
          <a:blip r:embed="rId2"/>
          <a:stretch>
            <a:fillRect/>
          </a:stretch>
        </p:blipFill>
        <p:spPr>
          <a:xfrm>
            <a:off x="2388721" y="1212286"/>
            <a:ext cx="3292661" cy="597341"/>
          </a:xfrm>
          <a:prstGeom prst="rect">
            <a:avLst/>
          </a:prstGeom>
        </p:spPr>
      </p:pic>
      <p:sp>
        <p:nvSpPr>
          <p:cNvPr id="8" name="TextBox 7">
            <a:extLst>
              <a:ext uri="{FF2B5EF4-FFF2-40B4-BE49-F238E27FC236}">
                <a16:creationId xmlns:a16="http://schemas.microsoft.com/office/drawing/2014/main" id="{F98AAC3B-4F24-4577-8611-B4CEE38E9AF9}"/>
              </a:ext>
            </a:extLst>
          </p:cNvPr>
          <p:cNvSpPr txBox="1"/>
          <p:nvPr/>
        </p:nvSpPr>
        <p:spPr>
          <a:xfrm>
            <a:off x="641308" y="2491197"/>
            <a:ext cx="7692620" cy="646331"/>
          </a:xfrm>
          <a:prstGeom prst="rect">
            <a:avLst/>
          </a:prstGeom>
          <a:noFill/>
        </p:spPr>
        <p:txBody>
          <a:bodyPr wrap="square">
            <a:spAutoFit/>
          </a:bodyPr>
          <a:lstStyle/>
          <a:p>
            <a:pPr algn="l"/>
            <a:r>
              <a:rPr lang="en-US" altLang="zh-CN" sz="1800" b="0" i="0" u="none" strike="noStrike" baseline="0" dirty="0">
                <a:latin typeface="Arial" panose="020B0604020202020204" pitchFamily="34" charset="0"/>
                <a:cs typeface="Arial" panose="020B0604020202020204" pitchFamily="34" charset="0"/>
              </a:rPr>
              <a:t>The phase diagram of the model at finite temperature and density by minimizing the thermodynamical potential (the gap equation!)</a:t>
            </a:r>
            <a:endParaRPr lang="zh-CN" alt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C72FEEF-E90E-4420-B44D-1491E1B8F028}"/>
              </a:ext>
            </a:extLst>
          </p:cNvPr>
          <p:cNvPicPr>
            <a:picLocks noChangeAspect="1"/>
          </p:cNvPicPr>
          <p:nvPr/>
        </p:nvPicPr>
        <p:blipFill>
          <a:blip r:embed="rId3"/>
          <a:stretch>
            <a:fillRect/>
          </a:stretch>
        </p:blipFill>
        <p:spPr>
          <a:xfrm>
            <a:off x="527272" y="4035114"/>
            <a:ext cx="2045600" cy="820170"/>
          </a:xfrm>
          <a:prstGeom prst="rect">
            <a:avLst/>
          </a:prstGeom>
        </p:spPr>
      </p:pic>
      <p:pic>
        <p:nvPicPr>
          <p:cNvPr id="10" name="Picture 9">
            <a:extLst>
              <a:ext uri="{FF2B5EF4-FFF2-40B4-BE49-F238E27FC236}">
                <a16:creationId xmlns:a16="http://schemas.microsoft.com/office/drawing/2014/main" id="{20F0BF32-FD4C-4EDB-8C6F-115C2FB2D2C7}"/>
              </a:ext>
            </a:extLst>
          </p:cNvPr>
          <p:cNvPicPr>
            <a:picLocks noChangeAspect="1"/>
          </p:cNvPicPr>
          <p:nvPr/>
        </p:nvPicPr>
        <p:blipFill>
          <a:blip r:embed="rId4"/>
          <a:stretch>
            <a:fillRect/>
          </a:stretch>
        </p:blipFill>
        <p:spPr>
          <a:xfrm>
            <a:off x="3749880" y="3230180"/>
            <a:ext cx="4073617" cy="3009311"/>
          </a:xfrm>
          <a:prstGeom prst="rect">
            <a:avLst/>
          </a:prstGeom>
        </p:spPr>
      </p:pic>
      <p:sp>
        <p:nvSpPr>
          <p:cNvPr id="11" name="Arrow: Right 10">
            <a:extLst>
              <a:ext uri="{FF2B5EF4-FFF2-40B4-BE49-F238E27FC236}">
                <a16:creationId xmlns:a16="http://schemas.microsoft.com/office/drawing/2014/main" id="{DE07394D-0F1E-49E6-9455-3998B56C860E}"/>
              </a:ext>
            </a:extLst>
          </p:cNvPr>
          <p:cNvSpPr/>
          <p:nvPr/>
        </p:nvSpPr>
        <p:spPr>
          <a:xfrm>
            <a:off x="2705412" y="4243145"/>
            <a:ext cx="779388" cy="47665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 name="TextBox 12">
            <a:extLst>
              <a:ext uri="{FF2B5EF4-FFF2-40B4-BE49-F238E27FC236}">
                <a16:creationId xmlns:a16="http://schemas.microsoft.com/office/drawing/2014/main" id="{C0B4C23D-B4BE-486F-8E2D-655164D2AB42}"/>
              </a:ext>
            </a:extLst>
          </p:cNvPr>
          <p:cNvSpPr txBox="1"/>
          <p:nvPr/>
        </p:nvSpPr>
        <p:spPr>
          <a:xfrm>
            <a:off x="2705412" y="6230316"/>
            <a:ext cx="6548086" cy="307777"/>
          </a:xfrm>
          <a:prstGeom prst="rect">
            <a:avLst/>
          </a:prstGeom>
          <a:noFill/>
        </p:spPr>
        <p:txBody>
          <a:bodyPr wrap="square">
            <a:spAutoFit/>
          </a:bodyPr>
          <a:lstStyle/>
          <a:p>
            <a:pPr algn="l"/>
            <a:r>
              <a:rPr lang="en-US" altLang="zh-CN" sz="1400" b="0" i="0" u="none" strike="noStrike" baseline="0" dirty="0">
                <a:solidFill>
                  <a:srgbClr val="5B9BD5"/>
                </a:solidFill>
                <a:latin typeface="Arial" panose="020B0604020202020204" pitchFamily="34" charset="0"/>
                <a:cs typeface="Arial" panose="020B0604020202020204" pitchFamily="34" charset="0"/>
              </a:rPr>
              <a:t>Chiral condensate </a:t>
            </a:r>
            <a:r>
              <a:rPr lang="en-US" altLang="zh-CN" sz="1400" b="0" i="1" u="none" strike="noStrike" baseline="0" dirty="0">
                <a:solidFill>
                  <a:srgbClr val="5B9BD5"/>
                </a:solidFill>
                <a:latin typeface="Arial" panose="020B0604020202020204" pitchFamily="34" charset="0"/>
                <a:cs typeface="Arial" panose="020B0604020202020204" pitchFamily="34" charset="0"/>
              </a:rPr>
              <a:t>σ </a:t>
            </a:r>
            <a:r>
              <a:rPr lang="en-US" altLang="zh-CN" sz="1400" b="0" i="0" u="none" strike="noStrike" baseline="0" dirty="0">
                <a:solidFill>
                  <a:srgbClr val="5B9BD5"/>
                </a:solidFill>
                <a:latin typeface="Arial" panose="020B0604020202020204" pitchFamily="34" charset="0"/>
                <a:cs typeface="Arial" panose="020B0604020202020204" pitchFamily="34" charset="0"/>
              </a:rPr>
              <a:t>as a function of temperature at various chemical potentials</a:t>
            </a:r>
            <a:endParaRPr lang="zh-CN" altLang="en-US" sz="1400" dirty="0">
              <a:solidFill>
                <a:srgbClr val="5B9BD5"/>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9605274-B97A-4EF0-BAD6-B325E75D0C7D}"/>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12" name="TextBox 11">
            <a:extLst>
              <a:ext uri="{FF2B5EF4-FFF2-40B4-BE49-F238E27FC236}">
                <a16:creationId xmlns:a16="http://schemas.microsoft.com/office/drawing/2014/main" id="{518B8507-F284-4E89-8474-F97EBBC32897}"/>
              </a:ext>
            </a:extLst>
          </p:cNvPr>
          <p:cNvSpPr txBox="1"/>
          <p:nvPr/>
        </p:nvSpPr>
        <p:spPr>
          <a:xfrm>
            <a:off x="762040" y="1789562"/>
            <a:ext cx="8153360" cy="584775"/>
          </a:xfrm>
          <a:prstGeom prst="rect">
            <a:avLst/>
          </a:prstGeom>
          <a:noFill/>
        </p:spPr>
        <p:txBody>
          <a:bodyPr wrap="square">
            <a:spAutoFit/>
          </a:bodyPr>
          <a:lstStyle/>
          <a:p>
            <a:pPr algn="l"/>
            <a:r>
              <a:rPr lang="el-GR" altLang="zh-CN" sz="1600" dirty="0">
                <a:latin typeface="Arial" panose="020B0604020202020204" pitchFamily="34" charset="0"/>
                <a:cs typeface="Arial" panose="020B0604020202020204" pitchFamily="34" charset="0"/>
              </a:rPr>
              <a:t>Λ</a:t>
            </a:r>
            <a:r>
              <a:rPr lang="en-US" altLang="zh-CN" sz="1600" dirty="0">
                <a:latin typeface="Arial" panose="020B0604020202020204" pitchFamily="34" charset="0"/>
                <a:cs typeface="Arial" panose="020B0604020202020204" pitchFamily="34" charset="0"/>
              </a:rPr>
              <a:t> is an arbitrary renormalization scale parameter, which can </a:t>
            </a:r>
            <a:r>
              <a:rPr lang="en-US" altLang="zh-CN" sz="1600" b="0" i="0" u="none" strike="noStrike" baseline="0" dirty="0">
                <a:latin typeface="Arial" panose="020B0604020202020204" pitchFamily="34" charset="0"/>
                <a:cs typeface="Arial" panose="020B0604020202020204" pitchFamily="34" charset="0"/>
              </a:rPr>
              <a:t>be neatly cancelled out after the rearrangement of parameters in the model</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0247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1923626F-5B46-47F9-9FFF-0D6990681F98}"/>
              </a:ext>
            </a:extLst>
          </p:cNvPr>
          <p:cNvSpPr txBox="1"/>
          <p:nvPr/>
        </p:nvSpPr>
        <p:spPr>
          <a:xfrm>
            <a:off x="538049" y="529847"/>
            <a:ext cx="4571426" cy="369332"/>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2.3 Phase diagram</a:t>
            </a:r>
            <a:endParaRPr lang="zh-CN" altLang="en-US"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09AD1AA-BDD3-4244-BA36-08C12C08B7CC}"/>
              </a:ext>
            </a:extLst>
          </p:cNvPr>
          <p:cNvPicPr>
            <a:picLocks noChangeAspect="1"/>
          </p:cNvPicPr>
          <p:nvPr/>
        </p:nvPicPr>
        <p:blipFill>
          <a:blip r:embed="rId2"/>
          <a:stretch>
            <a:fillRect/>
          </a:stretch>
        </p:blipFill>
        <p:spPr>
          <a:xfrm>
            <a:off x="803936" y="984816"/>
            <a:ext cx="6443758" cy="4888368"/>
          </a:xfrm>
          <a:prstGeom prst="rect">
            <a:avLst/>
          </a:prstGeom>
        </p:spPr>
      </p:pic>
      <p:sp>
        <p:nvSpPr>
          <p:cNvPr id="8" name="TextBox 7">
            <a:extLst>
              <a:ext uri="{FF2B5EF4-FFF2-40B4-BE49-F238E27FC236}">
                <a16:creationId xmlns:a16="http://schemas.microsoft.com/office/drawing/2014/main" id="{6BF93363-D3C5-4E9E-9A68-F185B195DBFD}"/>
              </a:ext>
            </a:extLst>
          </p:cNvPr>
          <p:cNvSpPr txBox="1"/>
          <p:nvPr/>
        </p:nvSpPr>
        <p:spPr>
          <a:xfrm>
            <a:off x="1498940" y="5873184"/>
            <a:ext cx="6146119" cy="307777"/>
          </a:xfrm>
          <a:prstGeom prst="rect">
            <a:avLst/>
          </a:prstGeom>
          <a:noFill/>
        </p:spPr>
        <p:txBody>
          <a:bodyPr wrap="square">
            <a:spAutoFit/>
          </a:bodyPr>
          <a:lstStyle/>
          <a:p>
            <a:r>
              <a:rPr lang="en-US" altLang="zh-CN" sz="1400" b="0" i="0" u="none" strike="noStrike" baseline="0" dirty="0">
                <a:solidFill>
                  <a:srgbClr val="5B9BD5"/>
                </a:solidFill>
                <a:latin typeface="Arial" panose="020B0604020202020204" pitchFamily="34" charset="0"/>
                <a:cs typeface="Arial" panose="020B0604020202020204" pitchFamily="34" charset="0"/>
              </a:rPr>
              <a:t>The corresponding CEP is located at (T</a:t>
            </a:r>
            <a:r>
              <a:rPr lang="en-US" altLang="zh-CN" sz="1400" b="0" i="0" u="none" strike="noStrike" baseline="-25000" dirty="0">
                <a:solidFill>
                  <a:srgbClr val="5B9BD5"/>
                </a:solidFill>
                <a:latin typeface="Arial" panose="020B0604020202020204" pitchFamily="34" charset="0"/>
                <a:cs typeface="Arial" panose="020B0604020202020204" pitchFamily="34" charset="0"/>
              </a:rPr>
              <a:t>E</a:t>
            </a:r>
            <a:r>
              <a:rPr lang="en-US" altLang="zh-CN" sz="1400" b="0" i="0" u="none" strike="noStrike" baseline="0" dirty="0">
                <a:solidFill>
                  <a:srgbClr val="5B9BD5"/>
                </a:solidFill>
                <a:latin typeface="Arial" panose="020B0604020202020204" pitchFamily="34" charset="0"/>
                <a:cs typeface="Arial" panose="020B0604020202020204" pitchFamily="34" charset="0"/>
              </a:rPr>
              <a:t>, μ</a:t>
            </a:r>
            <a:r>
              <a:rPr lang="en-US" altLang="zh-CN" sz="1400" b="0" i="0" u="none" strike="noStrike" baseline="-25000" dirty="0">
                <a:solidFill>
                  <a:srgbClr val="5B9BD5"/>
                </a:solidFill>
                <a:latin typeface="Arial" panose="020B0604020202020204" pitchFamily="34" charset="0"/>
                <a:cs typeface="Arial" panose="020B0604020202020204" pitchFamily="34" charset="0"/>
              </a:rPr>
              <a:t>E</a:t>
            </a:r>
            <a:r>
              <a:rPr lang="en-US" altLang="zh-CN" sz="1400" b="0" i="0" u="none" strike="noStrike" baseline="0" dirty="0">
                <a:solidFill>
                  <a:srgbClr val="5B9BD5"/>
                </a:solidFill>
                <a:latin typeface="Arial" panose="020B0604020202020204" pitchFamily="34" charset="0"/>
                <a:cs typeface="Arial" panose="020B0604020202020204" pitchFamily="34" charset="0"/>
              </a:rPr>
              <a:t>) ≃ (30, 301) MeV.</a:t>
            </a:r>
            <a:endParaRPr lang="zh-CN" altLang="en-US" sz="1400" dirty="0">
              <a:solidFill>
                <a:srgbClr val="5B9BD5"/>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D7E873B-C6BA-4C0F-B458-9CED1413F6E7}"/>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381560141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36B81C0-CE45-4C9F-94A2-D0C7266AE813}"/>
              </a:ext>
            </a:extLst>
          </p:cNvPr>
          <p:cNvSpPr txBox="1"/>
          <p:nvPr/>
        </p:nvSpPr>
        <p:spPr>
          <a:xfrm>
            <a:off x="391907" y="454222"/>
            <a:ext cx="8119992" cy="369332"/>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2.4 The Effective potential in the region of the first-order phase transition </a:t>
            </a:r>
            <a:endParaRPr lang="zh-CN" alt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9B093F4-AB2B-4CEE-A2D8-92DC708ACFC3}"/>
              </a:ext>
            </a:extLst>
          </p:cNvPr>
          <p:cNvPicPr>
            <a:picLocks noChangeAspect="1"/>
          </p:cNvPicPr>
          <p:nvPr/>
        </p:nvPicPr>
        <p:blipFill>
          <a:blip r:embed="rId2"/>
          <a:stretch>
            <a:fillRect/>
          </a:stretch>
        </p:blipFill>
        <p:spPr>
          <a:xfrm>
            <a:off x="259554" y="1354966"/>
            <a:ext cx="7338034" cy="5282447"/>
          </a:xfrm>
          <a:prstGeom prst="rect">
            <a:avLst/>
          </a:prstGeom>
        </p:spPr>
      </p:pic>
      <p:sp>
        <p:nvSpPr>
          <p:cNvPr id="7" name="文本框 8">
            <a:extLst>
              <a:ext uri="{FF2B5EF4-FFF2-40B4-BE49-F238E27FC236}">
                <a16:creationId xmlns:a16="http://schemas.microsoft.com/office/drawing/2014/main" id="{DB1C7DEE-B5AC-4318-B367-1FA371C097DB}"/>
              </a:ext>
            </a:extLst>
          </p:cNvPr>
          <p:cNvSpPr txBox="1"/>
          <p:nvPr/>
        </p:nvSpPr>
        <p:spPr>
          <a:xfrm>
            <a:off x="846891" y="889205"/>
            <a:ext cx="5449580" cy="400110"/>
          </a:xfrm>
          <a:prstGeom prst="rect">
            <a:avLst/>
          </a:prstGeom>
          <a:noFill/>
        </p:spPr>
        <p:txBody>
          <a:bodyPr wrap="square">
            <a:spAutoFit/>
          </a:bodyPr>
          <a:lstStyle/>
          <a:p>
            <a:pPr eaLnBrk="1" hangingPunct="1">
              <a:defRPr/>
            </a:pPr>
            <a:r>
              <a:rPr lang="en-US" altLang="zh-CN" sz="2000" b="1" dirty="0">
                <a:solidFill>
                  <a:srgbClr val="FF0000"/>
                </a:solidFill>
                <a:latin typeface="Comic Sans MS" panose="030F0702030302020204" pitchFamily="66" charset="0"/>
              </a:rPr>
              <a:t>(1) A weak first-order phase transition</a:t>
            </a:r>
          </a:p>
        </p:txBody>
      </p:sp>
      <p:sp>
        <p:nvSpPr>
          <p:cNvPr id="2" name="Slide Number Placeholder 1">
            <a:extLst>
              <a:ext uri="{FF2B5EF4-FFF2-40B4-BE49-F238E27FC236}">
                <a16:creationId xmlns:a16="http://schemas.microsoft.com/office/drawing/2014/main" id="{269E4D85-BF61-44CA-AE65-AD32C1410A23}"/>
              </a:ext>
            </a:extLst>
          </p:cNvPr>
          <p:cNvSpPr>
            <a:spLocks noGrp="1"/>
          </p:cNvSpPr>
          <p:nvPr>
            <p:ph type="sldNum" sz="quarter" idx="12"/>
          </p:nvPr>
        </p:nvSpPr>
        <p:spPr/>
        <p:txBody>
          <a:bodyPr/>
          <a:lstStyle/>
          <a:p>
            <a:fld id="{48F63A3B-78C7-47BE-AE5E-E10140E04643}" type="slidenum">
              <a:rPr lang="en-US" smtClean="0"/>
              <a:t>8</a:t>
            </a:fld>
            <a:endParaRPr lang="en-US" dirty="0"/>
          </a:p>
        </p:txBody>
      </p:sp>
      <p:cxnSp>
        <p:nvCxnSpPr>
          <p:cNvPr id="6" name="Straight Arrow Connector 5">
            <a:extLst>
              <a:ext uri="{FF2B5EF4-FFF2-40B4-BE49-F238E27FC236}">
                <a16:creationId xmlns:a16="http://schemas.microsoft.com/office/drawing/2014/main" id="{0EC7A3BB-6CE5-401A-86D2-B3BAF1887944}"/>
              </a:ext>
            </a:extLst>
          </p:cNvPr>
          <p:cNvCxnSpPr/>
          <p:nvPr/>
        </p:nvCxnSpPr>
        <p:spPr>
          <a:xfrm>
            <a:off x="5694829" y="4881282"/>
            <a:ext cx="152624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08D56123-9284-42B2-88DF-858C4B41172D}"/>
              </a:ext>
            </a:extLst>
          </p:cNvPr>
          <p:cNvSpPr txBox="1"/>
          <p:nvPr/>
        </p:nvSpPr>
        <p:spPr>
          <a:xfrm>
            <a:off x="7316881" y="4638181"/>
            <a:ext cx="173873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Coexistence T</a:t>
            </a:r>
            <a:r>
              <a:rPr lang="en-US" altLang="zh-CN" baseline="-25000" dirty="0">
                <a:latin typeface="Arial" panose="020B0604020202020204" pitchFamily="34" charset="0"/>
                <a:cs typeface="Arial" panose="020B0604020202020204" pitchFamily="34" charset="0"/>
              </a:rPr>
              <a:t>c</a:t>
            </a:r>
            <a:endParaRPr lang="zh-CN" altLang="en-US" baseline="-25000" dirty="0">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0BAB1807-E055-42B5-8F32-46C9397BB491}"/>
              </a:ext>
            </a:extLst>
          </p:cNvPr>
          <p:cNvCxnSpPr>
            <a:cxnSpLocks/>
          </p:cNvCxnSpPr>
          <p:nvPr/>
        </p:nvCxnSpPr>
        <p:spPr>
          <a:xfrm>
            <a:off x="4845424" y="4314266"/>
            <a:ext cx="237564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EF6A4FF3-9CB2-4089-A99A-A17E4FAFF90D}"/>
              </a:ext>
            </a:extLst>
          </p:cNvPr>
          <p:cNvSpPr txBox="1"/>
          <p:nvPr/>
        </p:nvSpPr>
        <p:spPr>
          <a:xfrm>
            <a:off x="7316881" y="4101920"/>
            <a:ext cx="169734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Spinodal T</a:t>
            </a:r>
            <a:r>
              <a:rPr lang="en-US" altLang="zh-CN" baseline="-25000" dirty="0">
                <a:latin typeface="Arial" panose="020B0604020202020204" pitchFamily="34" charset="0"/>
                <a:cs typeface="Arial" panose="020B0604020202020204" pitchFamily="34" charset="0"/>
              </a:rPr>
              <a:t>c1</a:t>
            </a:r>
            <a:endParaRPr lang="zh-CN" altLang="en-US" baseline="-25000" dirty="0">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1CF43B25-6E20-4C34-B01C-AC939D0E62EA}"/>
              </a:ext>
            </a:extLst>
          </p:cNvPr>
          <p:cNvCxnSpPr>
            <a:cxnSpLocks/>
          </p:cNvCxnSpPr>
          <p:nvPr/>
        </p:nvCxnSpPr>
        <p:spPr>
          <a:xfrm>
            <a:off x="4899846" y="5201668"/>
            <a:ext cx="237564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5A09D4C3-EFCE-4562-80C3-41CB7BC30A70}"/>
              </a:ext>
            </a:extLst>
          </p:cNvPr>
          <p:cNvSpPr txBox="1"/>
          <p:nvPr/>
        </p:nvSpPr>
        <p:spPr>
          <a:xfrm>
            <a:off x="7371303" y="4989322"/>
            <a:ext cx="169734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Spinodal T</a:t>
            </a:r>
            <a:r>
              <a:rPr lang="en-US" altLang="zh-CN" baseline="-25000" dirty="0">
                <a:latin typeface="Arial" panose="020B0604020202020204" pitchFamily="34" charset="0"/>
                <a:cs typeface="Arial" panose="020B0604020202020204" pitchFamily="34" charset="0"/>
              </a:rPr>
              <a:t>c2</a:t>
            </a:r>
            <a:endParaRPr lang="zh-CN" altLang="en-US"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57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600A7-5FE2-421D-8F2C-AC0B0C105441}"/>
              </a:ext>
            </a:extLst>
          </p:cNvPr>
          <p:cNvPicPr>
            <a:picLocks noChangeAspect="1"/>
          </p:cNvPicPr>
          <p:nvPr/>
        </p:nvPicPr>
        <p:blipFill>
          <a:blip r:embed="rId2"/>
          <a:stretch>
            <a:fillRect/>
          </a:stretch>
        </p:blipFill>
        <p:spPr>
          <a:xfrm>
            <a:off x="75355" y="1063036"/>
            <a:ext cx="7699190" cy="5658440"/>
          </a:xfrm>
          <a:prstGeom prst="rect">
            <a:avLst/>
          </a:prstGeom>
        </p:spPr>
      </p:pic>
      <p:sp>
        <p:nvSpPr>
          <p:cNvPr id="8" name="文本框 8">
            <a:extLst>
              <a:ext uri="{FF2B5EF4-FFF2-40B4-BE49-F238E27FC236}">
                <a16:creationId xmlns:a16="http://schemas.microsoft.com/office/drawing/2014/main" id="{59A7543B-BDEA-4CB6-802B-20CA9DF01164}"/>
              </a:ext>
            </a:extLst>
          </p:cNvPr>
          <p:cNvSpPr txBox="1"/>
          <p:nvPr/>
        </p:nvSpPr>
        <p:spPr>
          <a:xfrm>
            <a:off x="828481" y="634011"/>
            <a:ext cx="5449580" cy="400110"/>
          </a:xfrm>
          <a:prstGeom prst="rect">
            <a:avLst/>
          </a:prstGeom>
          <a:noFill/>
        </p:spPr>
        <p:txBody>
          <a:bodyPr wrap="square">
            <a:spAutoFit/>
          </a:bodyPr>
          <a:lstStyle/>
          <a:p>
            <a:pPr eaLnBrk="1" hangingPunct="1">
              <a:defRPr/>
            </a:pPr>
            <a:r>
              <a:rPr lang="en-US" altLang="zh-CN" sz="2000" b="1" dirty="0">
                <a:solidFill>
                  <a:srgbClr val="FF0000"/>
                </a:solidFill>
                <a:latin typeface="Comic Sans MS" panose="030F0702030302020204" pitchFamily="66" charset="0"/>
              </a:rPr>
              <a:t>(2) A strong first-order phase transition</a:t>
            </a:r>
          </a:p>
        </p:txBody>
      </p:sp>
      <p:sp>
        <p:nvSpPr>
          <p:cNvPr id="3" name="Slide Number Placeholder 2">
            <a:extLst>
              <a:ext uri="{FF2B5EF4-FFF2-40B4-BE49-F238E27FC236}">
                <a16:creationId xmlns:a16="http://schemas.microsoft.com/office/drawing/2014/main" id="{6D1A43B3-6FFD-4A03-9FEA-F74BC0022B8C}"/>
              </a:ext>
            </a:extLst>
          </p:cNvPr>
          <p:cNvSpPr>
            <a:spLocks noGrp="1"/>
          </p:cNvSpPr>
          <p:nvPr>
            <p:ph type="sldNum" sz="quarter" idx="12"/>
          </p:nvPr>
        </p:nvSpPr>
        <p:spPr/>
        <p:txBody>
          <a:bodyPr/>
          <a:lstStyle/>
          <a:p>
            <a:fld id="{48F63A3B-78C7-47BE-AE5E-E10140E04643}" type="slidenum">
              <a:rPr lang="en-US" smtClean="0"/>
              <a:t>9</a:t>
            </a:fld>
            <a:endParaRPr lang="en-US" dirty="0"/>
          </a:p>
        </p:txBody>
      </p:sp>
      <p:grpSp>
        <p:nvGrpSpPr>
          <p:cNvPr id="4" name="Group 3">
            <a:extLst>
              <a:ext uri="{FF2B5EF4-FFF2-40B4-BE49-F238E27FC236}">
                <a16:creationId xmlns:a16="http://schemas.microsoft.com/office/drawing/2014/main" id="{CB04ED9B-2C41-4E9C-A4F0-80B00AFA1663}"/>
              </a:ext>
            </a:extLst>
          </p:cNvPr>
          <p:cNvGrpSpPr/>
          <p:nvPr/>
        </p:nvGrpSpPr>
        <p:grpSpPr>
          <a:xfrm>
            <a:off x="5806259" y="4333488"/>
            <a:ext cx="3360782" cy="369332"/>
            <a:chOff x="5694829" y="4638181"/>
            <a:chExt cx="3360782" cy="369332"/>
          </a:xfrm>
        </p:grpSpPr>
        <p:cxnSp>
          <p:nvCxnSpPr>
            <p:cNvPr id="5" name="Straight Arrow Connector 4">
              <a:extLst>
                <a:ext uri="{FF2B5EF4-FFF2-40B4-BE49-F238E27FC236}">
                  <a16:creationId xmlns:a16="http://schemas.microsoft.com/office/drawing/2014/main" id="{184457AD-886A-47E1-8DEC-080A08F1CD5C}"/>
                </a:ext>
              </a:extLst>
            </p:cNvPr>
            <p:cNvCxnSpPr/>
            <p:nvPr/>
          </p:nvCxnSpPr>
          <p:spPr>
            <a:xfrm>
              <a:off x="5694829" y="4881282"/>
              <a:ext cx="152624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A4B2F43D-BA61-4BB1-8E7D-1A49CA61EEF6}"/>
                </a:ext>
              </a:extLst>
            </p:cNvPr>
            <p:cNvSpPr txBox="1"/>
            <p:nvPr/>
          </p:nvSpPr>
          <p:spPr>
            <a:xfrm>
              <a:off x="7316881" y="4638181"/>
              <a:ext cx="173873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Coexistence T</a:t>
              </a:r>
              <a:r>
                <a:rPr lang="en-US" altLang="zh-CN" baseline="-25000" dirty="0">
                  <a:latin typeface="Arial" panose="020B0604020202020204" pitchFamily="34" charset="0"/>
                  <a:cs typeface="Arial" panose="020B0604020202020204" pitchFamily="34" charset="0"/>
                </a:rPr>
                <a:t>c</a:t>
              </a:r>
              <a:endParaRPr lang="zh-CN" altLang="en-US" baseline="-25000" dirty="0">
                <a:latin typeface="Arial" panose="020B0604020202020204" pitchFamily="34" charset="0"/>
                <a:cs typeface="Arial" panose="020B0604020202020204" pitchFamily="34" charset="0"/>
              </a:endParaRPr>
            </a:p>
          </p:txBody>
        </p:sp>
      </p:grpSp>
      <p:cxnSp>
        <p:nvCxnSpPr>
          <p:cNvPr id="7" name="Straight Arrow Connector 6">
            <a:extLst>
              <a:ext uri="{FF2B5EF4-FFF2-40B4-BE49-F238E27FC236}">
                <a16:creationId xmlns:a16="http://schemas.microsoft.com/office/drawing/2014/main" id="{AD5C17A3-B3C1-42AB-B2C5-F59DDF244CCD}"/>
              </a:ext>
            </a:extLst>
          </p:cNvPr>
          <p:cNvCxnSpPr>
            <a:cxnSpLocks/>
          </p:cNvCxnSpPr>
          <p:nvPr/>
        </p:nvCxnSpPr>
        <p:spPr>
          <a:xfrm>
            <a:off x="4956854" y="4989322"/>
            <a:ext cx="237564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24A095DF-B60F-4B96-A78B-D02CB60E7940}"/>
              </a:ext>
            </a:extLst>
          </p:cNvPr>
          <p:cNvSpPr txBox="1"/>
          <p:nvPr/>
        </p:nvSpPr>
        <p:spPr>
          <a:xfrm>
            <a:off x="7428311" y="4804656"/>
            <a:ext cx="169734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Spinodal T</a:t>
            </a:r>
            <a:r>
              <a:rPr lang="en-US" altLang="zh-CN" baseline="-25000" dirty="0">
                <a:latin typeface="Arial" panose="020B0604020202020204" pitchFamily="34" charset="0"/>
                <a:cs typeface="Arial" panose="020B0604020202020204" pitchFamily="34" charset="0"/>
              </a:rPr>
              <a:t>c2</a:t>
            </a:r>
            <a:endParaRPr lang="zh-CN" altLang="en-US" baseline="-25000" dirty="0">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52758438-C47C-4DFB-815C-CE4B1F496D29}"/>
              </a:ext>
            </a:extLst>
          </p:cNvPr>
          <p:cNvCxnSpPr>
            <a:cxnSpLocks/>
          </p:cNvCxnSpPr>
          <p:nvPr/>
        </p:nvCxnSpPr>
        <p:spPr>
          <a:xfrm>
            <a:off x="4956854" y="3908976"/>
            <a:ext cx="237564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C1CFF8B7-CC28-4DE2-9D13-A9BE8EA869E8}"/>
              </a:ext>
            </a:extLst>
          </p:cNvPr>
          <p:cNvSpPr txBox="1"/>
          <p:nvPr/>
        </p:nvSpPr>
        <p:spPr>
          <a:xfrm>
            <a:off x="7428311" y="3696630"/>
            <a:ext cx="1574495" cy="646331"/>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No</a:t>
            </a:r>
            <a:r>
              <a:rPr lang="en-US" altLang="zh-CN" dirty="0">
                <a:latin typeface="Arial" panose="020B0604020202020204" pitchFamily="34" charset="0"/>
                <a:cs typeface="Arial" panose="020B0604020202020204" pitchFamily="34" charset="0"/>
              </a:rPr>
              <a:t> Spinodal T</a:t>
            </a:r>
            <a:r>
              <a:rPr lang="en-US" altLang="zh-CN" baseline="-25000" dirty="0">
                <a:latin typeface="Arial" panose="020B0604020202020204" pitchFamily="34" charset="0"/>
                <a:cs typeface="Arial" panose="020B0604020202020204" pitchFamily="34" charset="0"/>
              </a:rPr>
              <a:t>c1</a:t>
            </a:r>
            <a:endParaRPr lang="zh-CN" altLang="en-US"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692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201095059"/>
  <p:tag name="MH_LIBRARY" val="GRAPHIC"/>
  <p:tag name="MH_TYPE" val="Other"/>
  <p:tag name="MH_ORDER" val="2"/>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1235</TotalTime>
  <Words>1566</Words>
  <Application>Microsoft Office PowerPoint</Application>
  <PresentationFormat>On-screen Show (4:3)</PresentationFormat>
  <Paragraphs>189</Paragraphs>
  <Slides>26</Slides>
  <Notes>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42" baseType="lpstr">
      <vt:lpstr>AdvP6F00</vt:lpstr>
      <vt:lpstr>Corbel (正文)</vt:lpstr>
      <vt:lpstr>TimesNewRomanPSMT</vt:lpstr>
      <vt:lpstr>等线</vt:lpstr>
      <vt:lpstr>华文隶书</vt:lpstr>
      <vt:lpstr>思源黑体 CN Medium</vt:lpstr>
      <vt:lpstr>Arial</vt:lpstr>
      <vt:lpstr>Arial Black</vt:lpstr>
      <vt:lpstr>Calibri</vt:lpstr>
      <vt:lpstr>Calibri Light</vt:lpstr>
      <vt:lpstr>Comic Sans MS</vt:lpstr>
      <vt:lpstr>Impact</vt:lpstr>
      <vt:lpstr>Times New Roman</vt:lpstr>
      <vt:lpstr>Verdana</vt:lpstr>
      <vt:lpstr>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Anzichen</dc:creator>
  <cp:lastModifiedBy>Hong Mao</cp:lastModifiedBy>
  <cp:revision>136</cp:revision>
  <dcterms:created xsi:type="dcterms:W3CDTF">2019-08-19T07:16:14Z</dcterms:created>
  <dcterms:modified xsi:type="dcterms:W3CDTF">2023-09-25T04:21:16Z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2052-1.4.0.1935</vt:lpwstr>
  </property>
</Properties>
</file>