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55" r:id="rId2"/>
    <p:sldId id="654" r:id="rId3"/>
    <p:sldId id="658" r:id="rId4"/>
    <p:sldId id="656" r:id="rId5"/>
    <p:sldId id="660" r:id="rId6"/>
    <p:sldId id="659" r:id="rId7"/>
    <p:sldId id="657" r:id="rId8"/>
    <p:sldId id="289" r:id="rId9"/>
    <p:sldId id="664" r:id="rId10"/>
    <p:sldId id="662" r:id="rId11"/>
    <p:sldId id="66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4" autoAdjust="0"/>
    <p:restoredTop sz="94660"/>
  </p:normalViewPr>
  <p:slideViewPr>
    <p:cSldViewPr snapToGrid="0">
      <p:cViewPr>
        <p:scale>
          <a:sx n="51" d="100"/>
          <a:sy n="51" d="100"/>
        </p:scale>
        <p:origin x="4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ECE28B-DE74-C095-3121-9AEA10AB1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E6FA52-FF7B-E994-222C-B48374C0D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137E04-81EB-AB03-486C-0D310700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22037F-5356-D936-488D-112EFB7A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9737B7-6659-E4FB-233C-31FDEC1D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4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4863CB-DCA8-6209-3139-B4B36081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ABDF6BF-8E7D-C245-9A17-DAA29B3BC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8174C5-5EB5-ACF9-60CD-D27BEF24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F46653-EACA-9BEE-2EC5-ECA83ABE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B2C2B-F690-E1DF-BF28-F948B981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15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658E044-0D5F-A438-0CA2-36AA714D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8C719A-D3F7-F9EE-CB86-B276EC1DA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3E61E-5BFA-412B-2A5F-F8BBC94B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881E8E-E001-08B0-EBF2-94A6D009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6BC9C4-31EE-6474-9456-9079129C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2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3BCECA-CD8A-A673-3B2D-CDA68479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21277A-6B1D-8EC4-58EC-FBE3FAC2F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367E3C-50D7-D660-3588-DC4B8D22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FCD14F-6862-0BDB-B333-18D74925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0E9185-244A-CA2D-04B2-8E820B5A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50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EF5C6-E3F2-A26A-A910-CAA37586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F2771D-1F78-3408-334E-3B6C2564B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40930C-C6D6-1F7B-095C-7DAF92D9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FF12FB-0406-567F-509A-C43A794A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D8CC51-D2F0-FAB3-E2B1-0888915F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76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74D67-38EC-1B1C-5A6B-2DCF4CE4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68F77-A99E-77D4-11C4-CCEBE807C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CA8426-CB32-1334-EF96-6ED551A5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2B282EE-8D5B-A33A-75A8-D9314CBD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6D05BA-DC0A-8E4B-73C1-F0FC9D81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0BEDCD2-4DE6-4569-8A33-52FD3CD6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63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D766B-B4F6-B588-B237-2B168BA0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FEF2C3-A1EE-FE8C-1F97-10EC80E1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BECF090-4E98-6E01-8882-85B27C00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4C4CABB-C56F-E095-E311-A7D8562D4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EB342B0-CAC2-F781-C2E8-0CA61A8BB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0F0C1B9-91D4-BEBC-D5BD-A8DBE2E5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05B3443-38CA-C2A7-83D9-C0DF0326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AE4112F-E3C0-D313-9061-D47C5483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12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AC967E-5BC9-CA29-2A2B-70B56CA3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54A0A49-235F-018A-7A85-23A25B73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A78EE4-35C7-FD0B-A078-B09FF154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727982-0B33-79E2-861F-44374665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94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B6E6FE-008F-FC17-1A7A-EF1C3ED3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95B85D8-B4C4-732C-3C7E-0B0D8BF7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4E680C-0BEB-920C-5687-06427FA7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34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A75D6B-F1B7-C1F5-8CF0-5BF28174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BFEF68-E22F-1ACA-C8B3-E0C408C4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14BBF7-4945-D5E8-A2EE-367C2309C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6A53164-5B6F-A65D-004E-E5C8A59E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AA6513-BF2B-3D32-F942-7754B847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68E1964-F1F2-235B-7299-67D6989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56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6F3F86-4443-28E0-B4E9-94C20429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860471B-420D-F942-8CDB-533497940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C17A86-B2C6-343C-29BA-6D957D2EA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3AED07-8C66-D02C-D3FA-4E6D7D00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2EDE82-1FBF-DCBD-4DE4-86861447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22960A-8C4E-1BFE-0655-09B1449C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01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5F61D19-42A2-8F6F-53E2-852CF8F4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84F0E6-8AF9-550E-6186-0237BDCA2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6C7564-4E90-8212-3AE4-B640645EB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1EBC-9F4F-4FF6-B006-CEFE2DABDD3D}" type="datetimeFigureOut">
              <a:rPr kumimoji="1" lang="ja-JP" altLang="en-US" smtClean="0"/>
              <a:t>2023/9/19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3416C4-1F35-A2B1-A15A-BDC26C794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B4D70F-E2D4-E19D-8EE2-42E841636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C98E1-C4EC-4ED3-AD59-6D72EF7F0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70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gif"/><Relationship Id="rId9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0A9D9C-4932-F112-1EBE-F31C16B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60A5CA-8FBC-20E9-DBB0-B8D83DC38FB8}"/>
              </a:ext>
            </a:extLst>
          </p:cNvPr>
          <p:cNvSpPr txBox="1"/>
          <p:nvPr/>
        </p:nvSpPr>
        <p:spPr>
          <a:xfrm>
            <a:off x="885179" y="345498"/>
            <a:ext cx="7873809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Molecular Dynamics for Spin Systems</a:t>
            </a: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Toshiki MARUYAMA  (JAEA)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Nobutoshi YASUTAKE (Chiba Inst. Tech.)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B0286E-D7E9-73A9-39BA-ACE3FADC862C}"/>
              </a:ext>
            </a:extLst>
          </p:cNvPr>
          <p:cNvSpPr txBox="1"/>
          <p:nvPr/>
        </p:nvSpPr>
        <p:spPr>
          <a:xfrm>
            <a:off x="2111468" y="2592517"/>
            <a:ext cx="9361062" cy="34624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We have developed “Color </a:t>
            </a:r>
            <a:r>
              <a:rPr lang="en-US" altLang="ja-JP" sz="2400" dirty="0" err="1">
                <a:solidFill>
                  <a:schemeClr val="tx1"/>
                </a:solidFill>
              </a:rPr>
              <a:t>Moleculuar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</a:rPr>
              <a:t>Dunamics</a:t>
            </a:r>
            <a:r>
              <a:rPr lang="en-US" altLang="ja-JP" sz="2400" dirty="0">
                <a:solidFill>
                  <a:schemeClr val="tx1"/>
                </a:solidFill>
              </a:rPr>
              <a:t>” for quark systems and applied it to the EOS of matter.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1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Spin of quarks are fixed. Only each color is time-dependent.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But spin of quarks is important for baryon mass spectra,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There is no reason to leave spin of quarks time-independent.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So, we should consider time-dependent spins together with colors of quarks.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But let’s first consider only the system of time-dependent spins.</a:t>
            </a:r>
          </a:p>
        </p:txBody>
      </p:sp>
    </p:spTree>
    <p:extLst>
      <p:ext uri="{BB962C8B-B14F-4D97-AF65-F5344CB8AC3E}">
        <p14:creationId xmlns:p14="http://schemas.microsoft.com/office/powerpoint/2010/main" val="378505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0A9D9C-4932-F112-1EBE-F31C16B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60A5CA-8FBC-20E9-DBB0-B8D83DC38FB8}"/>
              </a:ext>
            </a:extLst>
          </p:cNvPr>
          <p:cNvSpPr txBox="1"/>
          <p:nvPr/>
        </p:nvSpPr>
        <p:spPr>
          <a:xfrm>
            <a:off x="885179" y="345498"/>
            <a:ext cx="78738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Summary -- Molecular Dynamics for Spin Systems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B0286E-D7E9-73A9-39BA-ACE3FADC862C}"/>
              </a:ext>
            </a:extLst>
          </p:cNvPr>
          <p:cNvSpPr txBox="1"/>
          <p:nvPr/>
        </p:nvSpPr>
        <p:spPr>
          <a:xfrm>
            <a:off x="1968588" y="945525"/>
            <a:ext cx="9361062" cy="48936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Molecular dynamics of particles with time-dependent spin.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Ferromagnetism and </a:t>
            </a:r>
            <a:r>
              <a:rPr lang="en-US" altLang="ja-JP" sz="2400" dirty="0" err="1">
                <a:solidFill>
                  <a:schemeClr val="tx1"/>
                </a:solidFill>
              </a:rPr>
              <a:t>antiferromagnetism</a:t>
            </a:r>
            <a:r>
              <a:rPr lang="en-US" altLang="ja-JP" sz="2400" dirty="0">
                <a:solidFill>
                  <a:schemeClr val="tx1"/>
                </a:solidFill>
              </a:rPr>
              <a:t> or </a:t>
            </a:r>
            <a:r>
              <a:rPr lang="en-US" altLang="ja-JP" sz="2400" dirty="0" err="1">
                <a:solidFill>
                  <a:schemeClr val="tx1"/>
                </a:solidFill>
              </a:rPr>
              <a:t>paramagnetism</a:t>
            </a:r>
            <a:r>
              <a:rPr lang="en-US" altLang="ja-JP" sz="2400" dirty="0">
                <a:solidFill>
                  <a:schemeClr val="tx1"/>
                </a:solidFill>
              </a:rPr>
              <a:t> are observed for different spin-spin interaction parameters and different densities.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For ferromagnetism, </a:t>
            </a:r>
            <a:r>
              <a:rPr lang="en-US" altLang="ja-JP" sz="2400" dirty="0" err="1">
                <a:solidFill>
                  <a:schemeClr val="tx1"/>
                </a:solidFill>
              </a:rPr>
              <a:t>clusterization</a:t>
            </a:r>
            <a:r>
              <a:rPr lang="en-US" altLang="ja-JP" sz="2400" dirty="0">
                <a:solidFill>
                  <a:schemeClr val="tx1"/>
                </a:solidFill>
              </a:rPr>
              <a:t> of particles due to the ferromagnetic attraction was observed.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EOS should be modified by magnetic feature of matter.</a:t>
            </a:r>
            <a:r>
              <a:rPr lang="en-US" altLang="ja-JP" sz="2400" dirty="0">
                <a:solidFill>
                  <a:schemeClr val="tx1"/>
                </a:solidFill>
                <a:sym typeface="Wingdings" panose="05000000000000000000" pitchFamily="2" charset="2"/>
              </a:rPr>
              <a:t> Future work!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  <a:sym typeface="Wingdings" panose="05000000000000000000" pitchFamily="2" charset="2"/>
              </a:rPr>
              <a:t>In the quark system, strong spin pair correlation may cause color interaction among three pairs as well as spin interaction between two baryons.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>
              <a:solidFill>
                <a:schemeClr val="tx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5FA28DC-44C9-8A85-983C-5E35B08E0578}"/>
              </a:ext>
            </a:extLst>
          </p:cNvPr>
          <p:cNvGrpSpPr/>
          <p:nvPr/>
        </p:nvGrpSpPr>
        <p:grpSpPr>
          <a:xfrm>
            <a:off x="8050053" y="5386183"/>
            <a:ext cx="1125253" cy="663881"/>
            <a:chOff x="4141941" y="1515649"/>
            <a:chExt cx="1125253" cy="663881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4628910-CB33-29B8-57E1-0E9A0CC49A7F}"/>
                </a:ext>
              </a:extLst>
            </p:cNvPr>
            <p:cNvCxnSpPr/>
            <p:nvPr/>
          </p:nvCxnSpPr>
          <p:spPr>
            <a:xfrm flipV="1">
              <a:off x="4434214" y="1636737"/>
              <a:ext cx="532356" cy="36742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0CA3841F-39D0-5CE9-C954-44327F8B35EE}"/>
                </a:ext>
              </a:extLst>
            </p:cNvPr>
            <p:cNvSpPr/>
            <p:nvPr/>
          </p:nvSpPr>
          <p:spPr>
            <a:xfrm>
              <a:off x="4872621" y="1515649"/>
              <a:ext cx="237995" cy="1753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C91754B6-8681-6A71-C0E8-39F2DB80A166}"/>
                </a:ext>
              </a:extLst>
            </p:cNvPr>
            <p:cNvSpPr/>
            <p:nvPr/>
          </p:nvSpPr>
          <p:spPr>
            <a:xfrm>
              <a:off x="4260935" y="1855939"/>
              <a:ext cx="237995" cy="1753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F1B3976E-290F-8CE6-13C6-3505ADF41F8A}"/>
                </a:ext>
              </a:extLst>
            </p:cNvPr>
            <p:cNvSpPr/>
            <p:nvPr/>
          </p:nvSpPr>
          <p:spPr>
            <a:xfrm>
              <a:off x="4832958" y="1676401"/>
              <a:ext cx="215030" cy="189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CD898D90-7D8F-9709-A552-B302F20EF867}"/>
                </a:ext>
              </a:extLst>
            </p:cNvPr>
            <p:cNvSpPr/>
            <p:nvPr/>
          </p:nvSpPr>
          <p:spPr>
            <a:xfrm>
              <a:off x="4371583" y="2004165"/>
              <a:ext cx="237995" cy="1753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D1DEE6F5-7605-D777-AA67-7CF09609B1B7}"/>
                </a:ext>
              </a:extLst>
            </p:cNvPr>
            <p:cNvSpPr/>
            <p:nvPr/>
          </p:nvSpPr>
          <p:spPr>
            <a:xfrm>
              <a:off x="5029199" y="1647175"/>
              <a:ext cx="237995" cy="17536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3A2BEDD-A229-A726-138A-C4674BC6774E}"/>
                </a:ext>
              </a:extLst>
            </p:cNvPr>
            <p:cNvSpPr/>
            <p:nvPr/>
          </p:nvSpPr>
          <p:spPr>
            <a:xfrm>
              <a:off x="4141941" y="1987465"/>
              <a:ext cx="237995" cy="17536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2DC791C-527B-41E5-D500-F5CACCD1824D}"/>
              </a:ext>
            </a:extLst>
          </p:cNvPr>
          <p:cNvGrpSpPr/>
          <p:nvPr/>
        </p:nvGrpSpPr>
        <p:grpSpPr>
          <a:xfrm>
            <a:off x="6252571" y="5290153"/>
            <a:ext cx="929011" cy="699369"/>
            <a:chOff x="2557401" y="2709797"/>
            <a:chExt cx="929011" cy="699369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4EC32F7-D5DA-FDD2-FD4C-16CB637FBAC1}"/>
                </a:ext>
              </a:extLst>
            </p:cNvPr>
            <p:cNvCxnSpPr>
              <a:cxnSpLocks/>
            </p:cNvCxnSpPr>
            <p:nvPr/>
          </p:nvCxnSpPr>
          <p:spPr>
            <a:xfrm>
              <a:off x="2903955" y="2810006"/>
              <a:ext cx="466185" cy="49414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876D41BF-2400-28A0-97F4-6D1F977D84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9131" y="3251960"/>
              <a:ext cx="478713" cy="11962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71601BD-56E3-1539-1036-C1634665A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4517" y="2891425"/>
              <a:ext cx="139877" cy="36534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0B4BAFCC-107D-7737-2345-D80FE0E61A0D}"/>
                </a:ext>
              </a:extLst>
            </p:cNvPr>
            <p:cNvSpPr/>
            <p:nvPr/>
          </p:nvSpPr>
          <p:spPr>
            <a:xfrm>
              <a:off x="3248417" y="3060523"/>
              <a:ext cx="237995" cy="1753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5A60E0CB-8C47-5632-DE28-3D5BD3E9AC37}"/>
                </a:ext>
              </a:extLst>
            </p:cNvPr>
            <p:cNvSpPr/>
            <p:nvPr/>
          </p:nvSpPr>
          <p:spPr>
            <a:xfrm>
              <a:off x="2699361" y="2749461"/>
              <a:ext cx="237995" cy="1753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5D5B26D2-1352-CC2F-FC7A-A396D2572E8E}"/>
                </a:ext>
              </a:extLst>
            </p:cNvPr>
            <p:cNvSpPr/>
            <p:nvPr/>
          </p:nvSpPr>
          <p:spPr>
            <a:xfrm>
              <a:off x="3202489" y="3139855"/>
              <a:ext cx="237995" cy="1753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1845DABE-0921-FE0A-96E4-9DCDB9DCEC69}"/>
                </a:ext>
              </a:extLst>
            </p:cNvPr>
            <p:cNvSpPr/>
            <p:nvPr/>
          </p:nvSpPr>
          <p:spPr>
            <a:xfrm>
              <a:off x="2557401" y="3233801"/>
              <a:ext cx="237995" cy="1753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F1EAD55E-78B6-62F5-29CD-C6B88CF93D32}"/>
                </a:ext>
              </a:extLst>
            </p:cNvPr>
            <p:cNvSpPr/>
            <p:nvPr/>
          </p:nvSpPr>
          <p:spPr>
            <a:xfrm>
              <a:off x="2847587" y="2709797"/>
              <a:ext cx="237995" cy="17536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60EE2A9D-6D53-7B1B-574F-03394C204880}"/>
                </a:ext>
              </a:extLst>
            </p:cNvPr>
            <p:cNvSpPr/>
            <p:nvPr/>
          </p:nvSpPr>
          <p:spPr>
            <a:xfrm>
              <a:off x="2691013" y="3192049"/>
              <a:ext cx="237995" cy="17536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3953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56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0A9D9C-4932-F112-1EBE-F31C16B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75DE773-7F88-CD7A-954D-5F116E61CDAD}"/>
                  </a:ext>
                </a:extLst>
              </p:cNvPr>
              <p:cNvSpPr txBox="1"/>
              <p:nvPr/>
            </p:nvSpPr>
            <p:spPr>
              <a:xfrm>
                <a:off x="871426" y="701326"/>
                <a:ext cx="9267183" cy="616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Internal degrees of freedom (spin and/or color) are time-dependent as well as the position and momentum.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ja-JP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ja-JP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ja-JP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ja-JP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wave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function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（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spatial</m:t>
                          </m:r>
                          <m:r>
                            <a:rPr lang="en-US" altLang="ja-JP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spin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）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ja-JP" altLang="ja-JP" dirty="0"/>
              </a:p>
              <a:p>
                <a:pPr algn="just"/>
                <a:endParaRPr lang="en-US" altLang="ja-JP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ja-JP" i="1" kern="100">
                                              <a:latin typeface="Cambria Math" panose="02040503050406030204" pitchFamily="18" charset="0"/>
                                              <a:ea typeface="游明朝" panose="02020400000000000000" pitchFamily="18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1" i="1" kern="100">
                                              <a:latin typeface="Cambria Math" panose="02040503050406030204" pitchFamily="18" charset="0"/>
                                              <a:ea typeface="游明朝" panose="02020400000000000000" pitchFamily="18" charset="-128"/>
                                              <a:cs typeface="Times New Roman" panose="02020603050405020304" pitchFamily="18" charset="0"/>
                                            </a:rPr>
                                            <m:t>𝒓</m:t>
                                          </m:r>
                                          <m:r>
                                            <a:rPr lang="en-US" altLang="ja-JP" i="1" kern="100">
                                              <a:latin typeface="Cambria Math" panose="02040503050406030204" pitchFamily="18" charset="0"/>
                                              <a:ea typeface="游明朝" panose="02020400000000000000" pitchFamily="18" charset="-128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ja-JP" i="1" kern="100">
                                                  <a:latin typeface="Cambria Math" panose="02040503050406030204" pitchFamily="18" charset="0"/>
                                                  <a:ea typeface="游明朝" panose="02020400000000000000" pitchFamily="18" charset="-128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b="1" i="1" kern="100">
                                                  <a:latin typeface="Cambria Math" panose="02040503050406030204" pitchFamily="18" charset="0"/>
                                                  <a:ea typeface="游明朝" panose="02020400000000000000" pitchFamily="18" charset="-128"/>
                                                  <a:cs typeface="Times New Roman" panose="020206030504050203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i="1" kern="100">
                                                  <a:latin typeface="Cambria Math" panose="02040503050406030204" pitchFamily="18" charset="0"/>
                                                  <a:ea typeface="游明朝" panose="02020400000000000000" pitchFamily="18" charset="-128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ja-JP" b="1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b="1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⋅</m:t>
                              </m:r>
                              <m:r>
                                <a:rPr lang="en-US" altLang="ja-JP" b="1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  <m:r>
                                <a:rPr lang="en-US" altLang="ja-JP" b="1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/ℏ</m:t>
                              </m:r>
                            </m:e>
                          </m:d>
                        </m:e>
                      </m:fun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ja-JP" i="0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spatial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distribution</m:t>
                      </m:r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Gaussian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is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usually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assumed</m:t>
                      </m:r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）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func>
                                <m:func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sSup>
                                <m:sSup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func>
                                <m:func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eqArr>
                        </m:e>
                      </m:d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ja-JP" altLang="en-US" i="0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spin</m:t>
                      </m:r>
                      <m:r>
                        <a:rPr lang="ja-JP" altLang="en-US" i="0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SU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）</m:t>
                      </m:r>
                      <m:r>
                        <m:rPr>
                          <m:sty m:val="p"/>
                        </m:rP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supinor</m:t>
                      </m:r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）</m:t>
                      </m:r>
                      <m:r>
                        <a:rPr lang="ja-JP" altLang="en-US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</m:t>
                      </m:r>
                    </m:oMath>
                  </m:oMathPara>
                </a14:m>
                <a:endParaRPr lang="en-US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kern="100" dirty="0" err="1"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Lagrangian</a:t>
                </a:r>
                <a:r>
                  <a:rPr lang="en-US" altLang="ja-JP" kern="100" dirty="0"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 for internal degree of freedom</a:t>
                </a:r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𝔏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 ℏ</m:t>
                      </m:r>
                      <m:acc>
                        <m:accPr>
                          <m:chr m:val="̇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𝐻</m:t>
                      </m:r>
                      <m:d>
                        <m:d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,⋯</m:t>
                          </m:r>
                        </m:e>
                      </m:d>
                    </m:oMath>
                  </m:oMathPara>
                </a14:m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kern="100" dirty="0"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Time-dependent variational principle</a:t>
                </a:r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ja-JP" altLang="en-US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𝔏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ja-JP" altLang="en-US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𝔏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altLang="ja-JP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and</m:t>
                      </m:r>
                      <m:r>
                        <a:rPr lang="en-US" altLang="ja-JP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substitute</m:t>
                      </m:r>
                      <m:r>
                        <a:rPr lang="en-US" altLang="ja-JP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then</m:t>
                      </m:r>
                    </m:oMath>
                  </m:oMathPara>
                </a14:m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Equations of motion are derived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ja-JP" altLang="ja-JP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for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  −2ℏ</m:t>
                      </m:r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=0         </m:t>
                      </m:r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2ℏ</m:t>
                          </m:r>
                          <m:func>
                            <m:func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for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−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ℏ</m:t>
                      </m:r>
                      <m:func>
                        <m:func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=−2ℏ</m:t>
                      </m:r>
                      <m:acc>
                        <m:accPr>
                          <m:chr m:val="̇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func>
                        <m:func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⇒    </m:t>
                      </m:r>
                      <m:acc>
                        <m:accPr>
                          <m:chr m:val="̇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2ℏ</m:t>
                          </m:r>
                          <m:func>
                            <m:func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     </m:t>
                      </m:r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ja-JP" altLang="ja-JP" kern="100" dirty="0"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kern="100" dirty="0"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 </a:t>
                </a:r>
                <a:endParaRPr lang="ja-JP" altLang="en-US" dirty="0"/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75DE773-7F88-CD7A-954D-5F116E61C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26" y="701326"/>
                <a:ext cx="9267183" cy="6161687"/>
              </a:xfrm>
              <a:prstGeom prst="rect">
                <a:avLst/>
              </a:prstGeom>
              <a:blipFill>
                <a:blip r:embed="rId2"/>
                <a:stretch>
                  <a:fillRect l="-592" t="-4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60A5CA-8FBC-20E9-DBB0-B8D83DC38FB8}"/>
              </a:ext>
            </a:extLst>
          </p:cNvPr>
          <p:cNvSpPr txBox="1"/>
          <p:nvPr/>
        </p:nvSpPr>
        <p:spPr>
          <a:xfrm>
            <a:off x="885179" y="345498"/>
            <a:ext cx="78738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Molecular Dynamics for Spin Systems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E3D2749-8622-6C21-E07D-0904DFFF444D}"/>
              </a:ext>
            </a:extLst>
          </p:cNvPr>
          <p:cNvSpPr/>
          <p:nvPr/>
        </p:nvSpPr>
        <p:spPr>
          <a:xfrm>
            <a:off x="6922859" y="4956544"/>
            <a:ext cx="2922181" cy="189259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9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09399BB-0DC2-5508-F64A-7F580097EE10}"/>
                  </a:ext>
                </a:extLst>
              </p:cNvPr>
              <p:cNvSpPr txBox="1"/>
              <p:nvPr/>
            </p:nvSpPr>
            <p:spPr>
              <a:xfrm>
                <a:off x="3049089" y="555538"/>
                <a:ext cx="6093822" cy="4724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err="1"/>
                  <a:t>Condidion</a:t>
                </a:r>
                <a:r>
                  <a:rPr lang="en-US" altLang="ja-JP" sz="2400" dirty="0"/>
                  <a:t> of spin to be time-dependent</a:t>
                </a:r>
              </a:p>
              <a:p>
                <a:endParaRPr lang="en-US" altLang="ja-JP" b="0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Spin state vector</a:t>
                </a:r>
                <a:endParaRPr lang="en-US" altLang="ja-JP" b="0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func>
                                <m:func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sSup>
                                <m:sSup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func>
                                <m:funcPr>
                                  <m:ctrlPr>
                                    <a:rPr lang="ja-JP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eqArr>
                        </m:e>
                      </m:d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ja-JP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en-US" altLang="ja-JP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b="0" kern="100" dirty="0">
                    <a:solidFill>
                      <a:srgbClr val="FF0000"/>
                    </a:solidFill>
                    <a:ea typeface="游明朝" panose="02020400000000000000" pitchFamily="18" charset="-128"/>
                    <a:cs typeface="Times New Roman" panose="02020603050405020304" pitchFamily="18" charset="0"/>
                  </a:rPr>
                  <a:t>Time-dependent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b="0" i="1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ja-JP" b="0" i="1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kern="100" dirty="0">
                    <a:solidFill>
                      <a:srgbClr val="FF0000"/>
                    </a:solidFill>
                    <a:ea typeface="游明朝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will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make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spins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time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-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dependent</m:t>
                    </m:r>
                    <m:r>
                      <m:rPr>
                        <m:nor/>
                      </m:rPr>
                      <a:rPr lang="en-US" altLang="ja-JP" i="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ja-JP" i="1" kern="100" dirty="0">
                  <a:solidFill>
                    <a:srgbClr val="FF0000"/>
                  </a:solidFill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en-US" altLang="ja-JP" i="1" kern="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ja-JP" altLang="ja-JP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2ℏ</m:t>
                          </m:r>
                          <m:func>
                            <m:func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2ℏ</m:t>
                          </m:r>
                          <m:func>
                            <m:funcPr>
                              <m:ctrlPr>
                                <a:rPr lang="ja-JP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ja-JP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en-US" altLang="ja-JP" b="0" i="0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then</m:t>
                      </m:r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should</m:t>
                      </m:r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include</m:t>
                      </m:r>
                      <m:r>
                        <m:rPr>
                          <m:nor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en-US" altLang="ja-JP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en-US" altLang="ja-JP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ja-JP" altLang="en-US" dirty="0"/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09399BB-0DC2-5508-F64A-7F580097E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89" y="555538"/>
                <a:ext cx="6093822" cy="4724114"/>
              </a:xfrm>
              <a:prstGeom prst="rect">
                <a:avLst/>
              </a:prstGeom>
              <a:blipFill>
                <a:blip r:embed="rId2"/>
                <a:stretch>
                  <a:fillRect l="-1500" t="-10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6C0CE1-6B00-82E8-E397-92BBBB0DB547}"/>
              </a:ext>
            </a:extLst>
          </p:cNvPr>
          <p:cNvGrpSpPr/>
          <p:nvPr/>
        </p:nvGrpSpPr>
        <p:grpSpPr>
          <a:xfrm>
            <a:off x="6240376" y="1810507"/>
            <a:ext cx="729918" cy="328868"/>
            <a:chOff x="6240376" y="1596188"/>
            <a:chExt cx="729918" cy="328868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1DDC4B39-41DE-7E00-31F8-A624B7000E6A}"/>
                </a:ext>
              </a:extLst>
            </p:cNvPr>
            <p:cNvCxnSpPr/>
            <p:nvPr/>
          </p:nvCxnSpPr>
          <p:spPr>
            <a:xfrm>
              <a:off x="6240376" y="1925056"/>
              <a:ext cx="72189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0FE64442-52FE-A14F-3271-32353E73439A}"/>
                </a:ext>
              </a:extLst>
            </p:cNvPr>
            <p:cNvCxnSpPr/>
            <p:nvPr/>
          </p:nvCxnSpPr>
          <p:spPr>
            <a:xfrm>
              <a:off x="6248399" y="1596188"/>
              <a:ext cx="72189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77BDFD9-98A2-94AF-11D9-CF85F9D32F5F}"/>
                  </a:ext>
                </a:extLst>
              </p:cNvPr>
              <p:cNvSpPr txBox="1"/>
              <p:nvPr/>
            </p:nvSpPr>
            <p:spPr>
              <a:xfrm>
                <a:off x="6955613" y="2804369"/>
                <a:ext cx="1166632" cy="12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𝐸𝑂𝑀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77BDFD9-98A2-94AF-11D9-CF85F9D32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613" y="2804369"/>
                <a:ext cx="1166632" cy="12320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5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3500993-B706-1A55-61F2-176ED056562A}"/>
                  </a:ext>
                </a:extLst>
              </p:cNvPr>
              <p:cNvSpPr txBox="1"/>
              <p:nvPr/>
            </p:nvSpPr>
            <p:spPr>
              <a:xfrm>
                <a:off x="1034716" y="653201"/>
                <a:ext cx="10291010" cy="543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Hamiltonian determines the behavior of the system.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nary>
                    </m:oMath>
                  </m:oMathPara>
                </a14:m>
                <a:endParaRPr lang="ja-JP" altLang="ja-JP" dirty="0"/>
              </a:p>
              <a:p>
                <a:pPr algn="just"/>
                <a:endParaRPr lang="en-US" altLang="ja-JP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000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ja-JP" sz="2000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ja-JP" sz="2000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ja-JP" sz="2000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altLang="ja-JP" sz="2000" b="1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altLang="ja-JP" sz="2000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b="0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</m:t>
                      </m:r>
                      <m:d>
                        <m:d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is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set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of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Pauli</m:t>
                          </m:r>
                          <m: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b="0" i="0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matrices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ja-JP" b="0" i="0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altLang="ja-JP" kern="100" dirty="0"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b="0" i="1" kern="10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b="0" i="1" kern="100" smtClean="0">
                                          <a:latin typeface="Cambria Math" panose="02040503050406030204" pitchFamily="18" charset="0"/>
                                          <a:ea typeface="游明朝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altLang="ja-JP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sz="2800" b="0" kern="100" dirty="0">
                    <a:solidFill>
                      <a:srgbClr val="FF0000"/>
                    </a:solidFill>
                    <a:ea typeface="游明朝" panose="02020400000000000000" pitchFamily="18" charset="-128"/>
                    <a:cs typeface="Times New Roman" panose="02020603050405020304" pitchFamily="18" charset="0"/>
                  </a:rPr>
                  <a:t>How are the spins time-dependent?</a:t>
                </a:r>
              </a:p>
              <a:p>
                <a:pPr algn="just"/>
                <a:r>
                  <a:rPr lang="en-US" altLang="ja-JP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Among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spin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will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be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changed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by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m:rPr>
                        <m:nor/>
                      </m:rPr>
                      <a:rPr lang="en-US" altLang="ja-JP" kern="100" dirty="0"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ja-JP" b="0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 but not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ja-JP" b="0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.(</a:t>
                </a:r>
                <a:r>
                  <a:rPr lang="en-US" altLang="ja-JP" b="0" kern="100" dirty="0">
                    <a:highlight>
                      <a:srgbClr val="FFFF00"/>
                    </a:highlight>
                    <a:ea typeface="游明朝" panose="02020400000000000000" pitchFamily="18" charset="-128"/>
                    <a:cs typeface="Times New Roman" panose="02020603050405020304" pitchFamily="18" charset="0"/>
                  </a:rPr>
                  <a:t>include </a:t>
                </a:r>
                <a14:m>
                  <m:oMath xmlns:m="http://schemas.openxmlformats.org/officeDocument/2006/math">
                    <m:r>
                      <a:rPr lang="en-US" altLang="ja-JP" b="0" i="1" kern="10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altLang="ja-JP" b="0" kern="100" dirty="0">
                    <a:highlight>
                      <a:srgbClr val="FFFF00"/>
                    </a:highlight>
                    <a:ea typeface="游明朝" panose="02020400000000000000" pitchFamily="18" charset="-128"/>
                    <a:cs typeface="Times New Roman" panose="02020603050405020304" pitchFamily="18" charset="0"/>
                  </a:rPr>
                  <a:t> or not</a:t>
                </a:r>
                <a:r>
                  <a:rPr lang="en-US" altLang="ja-JP" b="0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e>
                          <m:sSup>
                            <m:sSup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  <m:r>
                                  <a:rPr lang="en-US" altLang="ja-JP" sz="1800" b="0" i="1" kern="100" smtClean="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altLang="ja-JP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  </m:t>
                          </m:r>
                          <m:r>
                            <m:rPr>
                              <m:sty m:val="p"/>
                            </m:rPr>
                            <a:rPr lang="en-US" altLang="ja-JP" sz="1800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ja-JP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800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ja-JP" altLang="ja-JP" sz="1800" kern="100" dirty="0">
                  <a:effectLst/>
                  <a:highlight>
                    <a:srgbClr val="FFFF00"/>
                  </a:highlight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e>
                          <m:sSup>
                            <m:sSupPr>
                              <m:ctrlP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ja-JP" sz="1800" b="0" i="1" kern="100" smtClean="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800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ja-JP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800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ja-JP" sz="1800" i="1" kern="100"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altLang="ja-JP" sz="1800" kern="100" dirty="0">
                  <a:effectLst/>
                  <a:highlight>
                    <a:srgbClr val="FFFF00"/>
                  </a:highlight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e>
                          <m:sSup>
                            <m:sSupPr>
                              <m:ctrlP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800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sSup>
                            <m:sSup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800" b="0" i="1" kern="100" smtClean="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altLang="ja-JP" sz="1800" i="1" kern="100">
                                  <a:effectLst/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800" i="1" kern="100">
                                    <a:effectLst/>
                                    <a:latin typeface="Cambria Math" panose="02040503050406030204" pitchFamily="18" charset="0"/>
                                    <a:ea typeface="游明朝" panose="02020400000000000000" pitchFamily="18" charset="-128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ja-JP" altLang="ja-JP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  <m:e>
                              <m:func>
                                <m:func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800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ja-JP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800" i="1" kern="100">
                                      <a:effectLst/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800" i="1" kern="10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ja-JP" sz="1800" b="0" i="1" kern="100" smtClean="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func>
                        <m:funcPr>
                          <m:ctrlPr>
                            <a:rPr lang="ja-JP" altLang="ja-JP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800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ja-JP" sz="1800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altLang="ja-JP" sz="1800" b="0" i="1" kern="100" smtClean="0">
                          <a:effectLst/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           </m:t>
                      </m:r>
                    </m:oMath>
                  </m:oMathPara>
                </a14:m>
                <a:endParaRPr lang="ja-JP" altLang="ja-JP" sz="1800" kern="100" dirty="0"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The time-dependence of spins comes from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e>
                        <m:sSup>
                          <m:s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</m:d>
                    <m:r>
                      <a:rPr lang="en-US" altLang="ja-JP" i="1" kern="10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sz="1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sz="1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e>
                        <m:sSup>
                          <m:s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</m:e>
                      <m:e>
                        <m:r>
                          <a:rPr lang="en-US" altLang="ja-JP" sz="1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</m:d>
                  </m:oMath>
                </a14:m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 in the Hamiltonian</a:t>
                </a:r>
              </a:p>
            </p:txBody>
          </p:sp>
        </mc:Choice>
        <mc:Fallback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3500993-B706-1A55-61F2-176ED0565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716" y="653201"/>
                <a:ext cx="10291010" cy="5436360"/>
              </a:xfrm>
              <a:prstGeom prst="rect">
                <a:avLst/>
              </a:prstGeom>
              <a:blipFill>
                <a:blip r:embed="rId2"/>
                <a:stretch>
                  <a:fillRect l="-1244" t="-561" b="-3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18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CA6753-99C7-34B6-D481-B139DE3294A3}"/>
                  </a:ext>
                </a:extLst>
              </p:cNvPr>
              <p:cNvSpPr txBox="1"/>
              <p:nvPr/>
            </p:nvSpPr>
            <p:spPr>
              <a:xfrm>
                <a:off x="2912210" y="2398301"/>
                <a:ext cx="6987340" cy="1799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</m:oMath>
                </a14:m>
                <a:r>
                  <a:rPr lang="ja-JP" altLang="ja-JP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,</m:t>
                    </m:r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  <m:r>
                      <m:rPr>
                        <m:nor/>
                      </m:rPr>
                      <a:rPr lang="ja-JP" altLang="ja-JP" kern="100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</m:oMath>
                </a14:m>
                <a:endParaRPr lang="en-US" altLang="ja-JP" b="0" i="0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</m:oMath>
                </a14:m>
                <a:r>
                  <a:rPr lang="ja-JP" altLang="ja-JP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  <m:r>
                      <a:rPr lang="en-US" altLang="ja-JP" i="1" kern="10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ja-JP" b="0" i="0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b="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</m:oMath>
                </a14:m>
                <a:r>
                  <a:rPr lang="ja-JP" altLang="ja-JP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b="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</m:oMath>
                </a14:m>
                <a:endParaRPr lang="ja-JP" altLang="en-US" dirty="0"/>
              </a:p>
              <a:p>
                <a:r>
                  <a:rPr lang="en-US" altLang="ja-JP" dirty="0"/>
                  <a:t>	</a:t>
                </a:r>
              </a:p>
              <a:p>
                <a:r>
                  <a:rPr lang="en-US" altLang="ja-JP" sz="2400" kern="100" dirty="0">
                    <a:solidFill>
                      <a:srgbClr val="0070C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4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 kern="10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bSup>
                    <m:r>
                      <a:rPr lang="en-US" altLang="ja-JP" sz="2400" b="0" i="1" kern="1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ja-JP" sz="2400" b="0" i="1" kern="1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𝑎𝑛𝑑</m:t>
                    </m:r>
                    <m:r>
                      <a:rPr lang="en-US" altLang="ja-JP" sz="2400" b="0" i="1" kern="1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ja-JP" sz="24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4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 kern="10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sup>
                    </m:sSubSup>
                  </m:oMath>
                </a14:m>
                <a:r>
                  <a:rPr lang="ja-JP" altLang="en-US" sz="24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70C0"/>
                    </a:solidFill>
                  </a:rPr>
                  <a:t>will change spins</a:t>
                </a:r>
                <a:endParaRPr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CA6753-99C7-34B6-D481-B139DE329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210" y="2398301"/>
                <a:ext cx="6987340" cy="1799147"/>
              </a:xfrm>
              <a:prstGeom prst="rect">
                <a:avLst/>
              </a:prstGeom>
              <a:blipFill>
                <a:blip r:embed="rId2"/>
                <a:stretch>
                  <a:fillRect b="-57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A4FF9EE-4F96-E18D-DC67-291487B60D2E}"/>
                  </a:ext>
                </a:extLst>
              </p:cNvPr>
              <p:cNvSpPr txBox="1"/>
              <p:nvPr/>
            </p:nvSpPr>
            <p:spPr>
              <a:xfrm>
                <a:off x="2727151" y="4598687"/>
                <a:ext cx="6415846" cy="2148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b="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b="0" i="1" kern="100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</m:oMath>
                </a14:m>
                <a:r>
                  <a:rPr lang="ja-JP" altLang="ja-JP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b="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kern="1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⟩"/>
                        <m:sepChr m:val="∣"/>
                        <m:ctrlPr>
                          <a:rPr lang="ja-JP" altLang="ja-JP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  <m:e>
                        <m:sSubSup>
                          <m:sSubSupPr>
                            <m:ctrlP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</m:d>
                          </m:sup>
                        </m:sSubSup>
                      </m:e>
                      <m:e>
                        <m:r>
                          <a:rPr lang="en-US" altLang="ja-JP" i="1" kern="10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↑</m:t>
                        </m:r>
                      </m:e>
                    </m:d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,</m:t>
                    </m:r>
                  </m:oMath>
                </a14:m>
                <a:endParaRPr lang="en-US" altLang="ja-JP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↑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↑</m:t>
                          </m:r>
                        </m:e>
                      </m:d>
                      <m:r>
                        <m:rPr>
                          <m:nor/>
                        </m:rPr>
                        <a:rPr lang="ja-JP" altLang="ja-JP" kern="100" dirty="0"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↑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and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↓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↓</m:t>
                          </m:r>
                        </m:e>
                      </m:d>
                      <m:r>
                        <m:rPr>
                          <m:nor/>
                        </m:rPr>
                        <a:rPr lang="ja-JP" altLang="ja-JP" kern="100" dirty="0"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sepChr m:val="∣"/>
                          <m:ctrlPr>
                            <a:rPr lang="ja-JP" altLang="ja-JP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↓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↓</m:t>
                          </m:r>
                        </m:e>
                      </m:d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             </m:t>
                      </m:r>
                    </m:oMath>
                  </m:oMathPara>
                </a14:m>
                <a:endParaRPr lang="en-US" altLang="ja-JP" b="0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lang="en-US" altLang="ja-JP" dirty="0"/>
              </a:p>
              <a:p>
                <a:r>
                  <a:rPr lang="en-US" altLang="ja-JP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4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4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 kern="10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d>
                      </m:sup>
                    </m:sSubSup>
                  </m:oMath>
                </a14:m>
                <a:r>
                  <a:rPr lang="ja-JP" altLang="en-US" sz="24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70C0"/>
                    </a:solidFill>
                  </a:rPr>
                  <a:t>will not change spins</a:t>
                </a:r>
                <a:endParaRPr lang="ja-JP" altLang="en-US" sz="2400" dirty="0">
                  <a:solidFill>
                    <a:srgbClr val="0070C0"/>
                  </a:solidFill>
                </a:endParaRPr>
              </a:p>
              <a:p>
                <a:endParaRPr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A4FF9EE-4F96-E18D-DC67-291487B6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151" y="4598687"/>
                <a:ext cx="6415846" cy="21488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9EB9654-E089-C284-2906-C88C46689084}"/>
              </a:ext>
            </a:extLst>
          </p:cNvPr>
          <p:cNvCxnSpPr>
            <a:cxnSpLocks/>
          </p:cNvCxnSpPr>
          <p:nvPr/>
        </p:nvCxnSpPr>
        <p:spPr>
          <a:xfrm flipV="1">
            <a:off x="9448496" y="4783752"/>
            <a:ext cx="504972" cy="254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3EEC350-BC51-AA5C-3CC8-AC058795D9A4}"/>
              </a:ext>
            </a:extLst>
          </p:cNvPr>
          <p:cNvGrpSpPr/>
          <p:nvPr/>
        </p:nvGrpSpPr>
        <p:grpSpPr>
          <a:xfrm>
            <a:off x="9448280" y="4774524"/>
            <a:ext cx="14335" cy="699854"/>
            <a:chOff x="8957204" y="3451041"/>
            <a:chExt cx="14335" cy="699854"/>
          </a:xfrm>
        </p:grpSpPr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F2FF0B32-79CF-76D1-7AD0-7AD4369577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000A9336-3E35-F329-8608-1CE5908BF9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2268FEA1-5BA9-B49D-0ECB-ECEA902D8573}"/>
              </a:ext>
            </a:extLst>
          </p:cNvPr>
          <p:cNvGrpSpPr/>
          <p:nvPr/>
        </p:nvGrpSpPr>
        <p:grpSpPr>
          <a:xfrm>
            <a:off x="9961094" y="4776450"/>
            <a:ext cx="14335" cy="699854"/>
            <a:chOff x="8957204" y="3451041"/>
            <a:chExt cx="14335" cy="699854"/>
          </a:xfrm>
        </p:grpSpPr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E6465265-75C7-5B25-258E-DAA4F39494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1BAF4E15-0D6B-264C-A1A3-648CEC8DA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30254DFF-0382-FD86-57E1-688435B805ED}"/>
              </a:ext>
            </a:extLst>
          </p:cNvPr>
          <p:cNvGrpSpPr/>
          <p:nvPr/>
        </p:nvGrpSpPr>
        <p:grpSpPr>
          <a:xfrm>
            <a:off x="9438636" y="4087759"/>
            <a:ext cx="14335" cy="699854"/>
            <a:chOff x="8957204" y="3451041"/>
            <a:chExt cx="14335" cy="699854"/>
          </a:xfrm>
        </p:grpSpPr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0459A1AA-3A22-2580-A6AE-EA1A88FAC2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CA131C47-7C36-BE08-3F80-7E5CAEA3F7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13813A4E-811E-2184-3B62-AA4414BA5CA4}"/>
              </a:ext>
            </a:extLst>
          </p:cNvPr>
          <p:cNvGrpSpPr/>
          <p:nvPr/>
        </p:nvGrpSpPr>
        <p:grpSpPr>
          <a:xfrm>
            <a:off x="9944067" y="4083898"/>
            <a:ext cx="14335" cy="699854"/>
            <a:chOff x="8957204" y="3451041"/>
            <a:chExt cx="14335" cy="699854"/>
          </a:xfrm>
        </p:grpSpPr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F3A68C14-EE86-653A-E01A-F27D3FBF7B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3FCDCD3F-E0AF-9959-C104-944A06E986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4C2B038-E607-F856-4670-2A92161D28C8}"/>
              </a:ext>
            </a:extLst>
          </p:cNvPr>
          <p:cNvCxnSpPr>
            <a:cxnSpLocks/>
          </p:cNvCxnSpPr>
          <p:nvPr/>
        </p:nvCxnSpPr>
        <p:spPr>
          <a:xfrm flipV="1">
            <a:off x="10387971" y="4779890"/>
            <a:ext cx="504972" cy="254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688CBD07-906F-0A76-94DB-7800BDEB5617}"/>
              </a:ext>
            </a:extLst>
          </p:cNvPr>
          <p:cNvGrpSpPr/>
          <p:nvPr/>
        </p:nvGrpSpPr>
        <p:grpSpPr>
          <a:xfrm>
            <a:off x="10389352" y="4770662"/>
            <a:ext cx="14335" cy="699854"/>
            <a:chOff x="8957204" y="3451041"/>
            <a:chExt cx="14335" cy="699854"/>
          </a:xfrm>
        </p:grpSpPr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6BE5B45C-528C-66AE-2473-5C8358233C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FE532FE3-8878-3A4C-B005-D54A63EA7D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C1F1BBC8-3281-21D7-29E6-DACB64472D8A}"/>
              </a:ext>
            </a:extLst>
          </p:cNvPr>
          <p:cNvGrpSpPr/>
          <p:nvPr/>
        </p:nvGrpSpPr>
        <p:grpSpPr>
          <a:xfrm>
            <a:off x="10900569" y="4772588"/>
            <a:ext cx="14335" cy="699854"/>
            <a:chOff x="8957204" y="3451041"/>
            <a:chExt cx="14335" cy="699854"/>
          </a:xfrm>
        </p:grpSpPr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92E29AB7-F700-D79C-CA60-F4542939D4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388E042B-8CA6-A185-858F-CFB95EAA13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15792537-6D3A-A26F-CBF5-B956BDD3D294}"/>
              </a:ext>
            </a:extLst>
          </p:cNvPr>
          <p:cNvGrpSpPr/>
          <p:nvPr/>
        </p:nvGrpSpPr>
        <p:grpSpPr>
          <a:xfrm>
            <a:off x="10379708" y="4083897"/>
            <a:ext cx="14335" cy="699854"/>
            <a:chOff x="8957204" y="3451041"/>
            <a:chExt cx="14335" cy="699854"/>
          </a:xfrm>
        </p:grpSpPr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819EFD2D-2D2E-CE85-4070-99A12D8ACF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B2C000AD-CD57-86FA-E246-7C7FF59257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29700CD2-F67E-A3C8-0CA2-85BD955D96B8}"/>
              </a:ext>
            </a:extLst>
          </p:cNvPr>
          <p:cNvGrpSpPr/>
          <p:nvPr/>
        </p:nvGrpSpPr>
        <p:grpSpPr>
          <a:xfrm>
            <a:off x="10885139" y="4080036"/>
            <a:ext cx="14335" cy="699854"/>
            <a:chOff x="8957204" y="3451041"/>
            <a:chExt cx="14335" cy="699854"/>
          </a:xfrm>
        </p:grpSpPr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53FFB61C-E0A8-BE5C-21D8-F09B5D54AB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43AFAEFE-F149-6BAD-B7C4-ED9BC3631E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0D1FF399-E843-197B-8F0A-78641B6326BF}"/>
              </a:ext>
            </a:extLst>
          </p:cNvPr>
          <p:cNvCxnSpPr>
            <a:cxnSpLocks/>
          </p:cNvCxnSpPr>
          <p:nvPr/>
        </p:nvCxnSpPr>
        <p:spPr>
          <a:xfrm>
            <a:off x="8972564" y="2782664"/>
            <a:ext cx="496104" cy="632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BEBFA8E2-2896-DE2F-481C-A451E4E3B6A4}"/>
              </a:ext>
            </a:extLst>
          </p:cNvPr>
          <p:cNvGrpSpPr/>
          <p:nvPr/>
        </p:nvGrpSpPr>
        <p:grpSpPr>
          <a:xfrm>
            <a:off x="8965397" y="2785617"/>
            <a:ext cx="14335" cy="699854"/>
            <a:chOff x="8957204" y="3451041"/>
            <a:chExt cx="14335" cy="699854"/>
          </a:xfrm>
        </p:grpSpPr>
        <p:cxnSp>
          <p:nvCxnSpPr>
            <p:cNvPr id="74" name="直線矢印コネクタ 73">
              <a:extLst>
                <a:ext uri="{FF2B5EF4-FFF2-40B4-BE49-F238E27FC236}">
                  <a16:creationId xmlns:a16="http://schemas.microsoft.com/office/drawing/2014/main" id="{44787902-C5B7-46C6-8840-A699802002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47A7E762-E94A-43C2-2AC9-C441EA556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648B4473-CAEB-3CF1-EB94-83B6484DFEDE}"/>
              </a:ext>
            </a:extLst>
          </p:cNvPr>
          <p:cNvGrpSpPr/>
          <p:nvPr/>
        </p:nvGrpSpPr>
        <p:grpSpPr>
          <a:xfrm>
            <a:off x="9476614" y="2787543"/>
            <a:ext cx="14335" cy="699854"/>
            <a:chOff x="8957204" y="3451041"/>
            <a:chExt cx="14335" cy="699854"/>
          </a:xfrm>
        </p:grpSpPr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C8AC6200-0E3D-3DB5-9C28-A5380F87D2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1347800C-9703-F49F-8169-F3064E1371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DF4DEDF7-A184-3315-BC69-54745E41E381}"/>
              </a:ext>
            </a:extLst>
          </p:cNvPr>
          <p:cNvCxnSpPr>
            <a:cxnSpLocks/>
          </p:cNvCxnSpPr>
          <p:nvPr/>
        </p:nvCxnSpPr>
        <p:spPr>
          <a:xfrm flipH="1" flipV="1">
            <a:off x="8948592" y="2420765"/>
            <a:ext cx="16805" cy="364852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9511A0B-0935-3D3D-E11F-1B429200E6B8}"/>
              </a:ext>
            </a:extLst>
          </p:cNvPr>
          <p:cNvCxnSpPr>
            <a:cxnSpLocks/>
          </p:cNvCxnSpPr>
          <p:nvPr/>
        </p:nvCxnSpPr>
        <p:spPr>
          <a:xfrm flipH="1" flipV="1">
            <a:off x="8948592" y="2116521"/>
            <a:ext cx="6811" cy="357704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8385AE3C-B412-0985-0BDA-20E93020CB6F}"/>
              </a:ext>
            </a:extLst>
          </p:cNvPr>
          <p:cNvGrpSpPr/>
          <p:nvPr/>
        </p:nvGrpSpPr>
        <p:grpSpPr>
          <a:xfrm>
            <a:off x="9461184" y="2094991"/>
            <a:ext cx="14335" cy="699854"/>
            <a:chOff x="8957204" y="3451041"/>
            <a:chExt cx="14335" cy="699854"/>
          </a:xfrm>
        </p:grpSpPr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96138A73-FF77-073E-781A-FE0C43E791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B9B035CE-3DF1-2810-7858-D8926A2FC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522D5FBA-99B8-7255-B162-B0FFEE822203}"/>
              </a:ext>
            </a:extLst>
          </p:cNvPr>
          <p:cNvCxnSpPr>
            <a:cxnSpLocks/>
          </p:cNvCxnSpPr>
          <p:nvPr/>
        </p:nvCxnSpPr>
        <p:spPr>
          <a:xfrm flipV="1">
            <a:off x="9885494" y="2790987"/>
            <a:ext cx="504972" cy="254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290C44A1-EA09-08F4-97AC-E951F3FA883E}"/>
              </a:ext>
            </a:extLst>
          </p:cNvPr>
          <p:cNvGrpSpPr/>
          <p:nvPr/>
        </p:nvGrpSpPr>
        <p:grpSpPr>
          <a:xfrm>
            <a:off x="9885855" y="2782664"/>
            <a:ext cx="14335" cy="699854"/>
            <a:chOff x="8957204" y="3451041"/>
            <a:chExt cx="14335" cy="699854"/>
          </a:xfrm>
        </p:grpSpPr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2107A4BF-C499-9030-E4C7-01910D7906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CA10F0CD-8825-AA8D-35D2-CEB81FE76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B0735EF6-A6A9-E6E7-7664-D352229C3B8C}"/>
              </a:ext>
            </a:extLst>
          </p:cNvPr>
          <p:cNvGrpSpPr/>
          <p:nvPr/>
        </p:nvGrpSpPr>
        <p:grpSpPr>
          <a:xfrm>
            <a:off x="10398729" y="2783685"/>
            <a:ext cx="14335" cy="699854"/>
            <a:chOff x="8957204" y="3451041"/>
            <a:chExt cx="14335" cy="699854"/>
          </a:xfrm>
        </p:grpSpPr>
        <p:cxnSp>
          <p:nvCxnSpPr>
            <p:cNvPr id="90" name="直線矢印コネクタ 89">
              <a:extLst>
                <a:ext uri="{FF2B5EF4-FFF2-40B4-BE49-F238E27FC236}">
                  <a16:creationId xmlns:a16="http://schemas.microsoft.com/office/drawing/2014/main" id="{319672E8-26D5-0D01-BDED-5B21639790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FDA3ADA7-FE70-EB5F-9929-B8F0144716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664E59CF-339E-29E1-BEC2-0FC72142E500}"/>
              </a:ext>
            </a:extLst>
          </p:cNvPr>
          <p:cNvGrpSpPr/>
          <p:nvPr/>
        </p:nvGrpSpPr>
        <p:grpSpPr>
          <a:xfrm>
            <a:off x="9877868" y="2094994"/>
            <a:ext cx="14335" cy="699854"/>
            <a:chOff x="8957204" y="3451041"/>
            <a:chExt cx="14335" cy="699854"/>
          </a:xfrm>
        </p:grpSpPr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1E517A3E-37F4-CDAA-CCBE-C37A676D8C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A6D989BA-5306-9FCE-186A-61069250CF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B227F9D5-CB1E-849F-5D25-E84758A70E42}"/>
              </a:ext>
            </a:extLst>
          </p:cNvPr>
          <p:cNvGrpSpPr/>
          <p:nvPr/>
        </p:nvGrpSpPr>
        <p:grpSpPr>
          <a:xfrm>
            <a:off x="10383299" y="2091133"/>
            <a:ext cx="14335" cy="699854"/>
            <a:chOff x="8957204" y="3451041"/>
            <a:chExt cx="14335" cy="699854"/>
          </a:xfrm>
        </p:grpSpPr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4C3CE71F-29AD-F59F-0335-E7C8A54B94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D46DFB22-42DD-1F81-8682-4234368005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BD62D42-3B93-0752-AA22-F045F878F72A}"/>
              </a:ext>
            </a:extLst>
          </p:cNvPr>
          <p:cNvCxnSpPr>
            <a:cxnSpLocks/>
          </p:cNvCxnSpPr>
          <p:nvPr/>
        </p:nvCxnSpPr>
        <p:spPr>
          <a:xfrm flipV="1">
            <a:off x="11319968" y="4771560"/>
            <a:ext cx="504972" cy="254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087B851F-6D5B-C6DC-F411-6DB76285650B}"/>
              </a:ext>
            </a:extLst>
          </p:cNvPr>
          <p:cNvGrpSpPr/>
          <p:nvPr/>
        </p:nvGrpSpPr>
        <p:grpSpPr>
          <a:xfrm>
            <a:off x="11321986" y="4762332"/>
            <a:ext cx="14335" cy="699854"/>
            <a:chOff x="8957204" y="3451041"/>
            <a:chExt cx="14335" cy="699854"/>
          </a:xfrm>
        </p:grpSpPr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03DFBC63-5758-3247-445A-4912AF6492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8B81C4AB-E6B4-B901-33E6-6E78285237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BE2345CA-6816-034F-E6E2-341CF2F7B134}"/>
              </a:ext>
            </a:extLst>
          </p:cNvPr>
          <p:cNvGrpSpPr/>
          <p:nvPr/>
        </p:nvGrpSpPr>
        <p:grpSpPr>
          <a:xfrm>
            <a:off x="11833203" y="4764258"/>
            <a:ext cx="14335" cy="699854"/>
            <a:chOff x="8957204" y="3451041"/>
            <a:chExt cx="14335" cy="699854"/>
          </a:xfrm>
        </p:grpSpPr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F97ABFA4-ACC4-044F-9886-82A5843575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414FD98E-7B68-C26A-FC96-92C8830BF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C719E50-A61B-EF53-4DCC-43DFBAEA5BAE}"/>
              </a:ext>
            </a:extLst>
          </p:cNvPr>
          <p:cNvGrpSpPr/>
          <p:nvPr/>
        </p:nvGrpSpPr>
        <p:grpSpPr>
          <a:xfrm>
            <a:off x="11311705" y="4071706"/>
            <a:ext cx="14335" cy="699854"/>
            <a:chOff x="8957204" y="3451041"/>
            <a:chExt cx="14335" cy="699854"/>
          </a:xfrm>
        </p:grpSpPr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FC80E809-3118-C50D-F64E-8587AFB6CC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361153E1-2E14-6D60-83D7-C0198C278C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E1FD439-6A50-2222-4198-443CB4F6424E}"/>
              </a:ext>
            </a:extLst>
          </p:cNvPr>
          <p:cNvGrpSpPr/>
          <p:nvPr/>
        </p:nvGrpSpPr>
        <p:grpSpPr>
          <a:xfrm>
            <a:off x="11817773" y="4071706"/>
            <a:ext cx="14335" cy="699854"/>
            <a:chOff x="8957204" y="3451041"/>
            <a:chExt cx="14335" cy="699854"/>
          </a:xfrm>
        </p:grpSpPr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CFD9B0BD-B5BD-A957-76FF-81222121D7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92433002-A931-CD66-5CE9-19952D17B8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E98695D4-A92C-3220-235B-3AC928132015}"/>
              </a:ext>
            </a:extLst>
          </p:cNvPr>
          <p:cNvSpPr txBox="1"/>
          <p:nvPr/>
        </p:nvSpPr>
        <p:spPr>
          <a:xfrm>
            <a:off x="3304674" y="10024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kern="100" dirty="0">
                <a:latin typeface="Cambria Math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This fact is </a:t>
            </a:r>
            <a:r>
              <a:rPr lang="en-US" altLang="ja-JP" kern="100" dirty="0">
                <a:latin typeface="Cambria Math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consistent with the diagrams below.</a:t>
            </a: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51F10A23-AA67-7912-8E75-3A9E3DFEDE52}"/>
              </a:ext>
            </a:extLst>
          </p:cNvPr>
          <p:cNvCxnSpPr>
            <a:cxnSpLocks/>
          </p:cNvCxnSpPr>
          <p:nvPr/>
        </p:nvCxnSpPr>
        <p:spPr>
          <a:xfrm flipV="1">
            <a:off x="8477948" y="4759690"/>
            <a:ext cx="504972" cy="254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1669BF91-E0A1-AB33-00AD-70DD355213B5}"/>
              </a:ext>
            </a:extLst>
          </p:cNvPr>
          <p:cNvGrpSpPr/>
          <p:nvPr/>
        </p:nvGrpSpPr>
        <p:grpSpPr>
          <a:xfrm>
            <a:off x="8477732" y="4746487"/>
            <a:ext cx="14335" cy="699854"/>
            <a:chOff x="8957204" y="3451041"/>
            <a:chExt cx="14335" cy="699854"/>
          </a:xfrm>
        </p:grpSpPr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47694E34-9214-6F28-104B-D906B44F8B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6AAB99C4-F2CA-6D2C-67B4-79D85E200A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E15ADDE-EB41-D78B-6DAD-D2D0CAE0FC1A}"/>
              </a:ext>
            </a:extLst>
          </p:cNvPr>
          <p:cNvGrpSpPr/>
          <p:nvPr/>
        </p:nvGrpSpPr>
        <p:grpSpPr>
          <a:xfrm>
            <a:off x="8988949" y="4748413"/>
            <a:ext cx="14335" cy="699854"/>
            <a:chOff x="8957204" y="3451041"/>
            <a:chExt cx="14335" cy="699854"/>
          </a:xfrm>
        </p:grpSpPr>
        <p:cxnSp>
          <p:nvCxnSpPr>
            <p:cNvPr id="118" name="直線矢印コネクタ 117">
              <a:extLst>
                <a:ext uri="{FF2B5EF4-FFF2-40B4-BE49-F238E27FC236}">
                  <a16:creationId xmlns:a16="http://schemas.microsoft.com/office/drawing/2014/main" id="{EBBFE36C-27FA-9042-8DCA-90D80280ED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19E2CF40-7508-68F6-9F3A-D38D6A5CF2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AFAF655E-ECB9-3745-9767-C57C36D272F5}"/>
              </a:ext>
            </a:extLst>
          </p:cNvPr>
          <p:cNvGrpSpPr/>
          <p:nvPr/>
        </p:nvGrpSpPr>
        <p:grpSpPr>
          <a:xfrm>
            <a:off x="8468088" y="4059722"/>
            <a:ext cx="14335" cy="699854"/>
            <a:chOff x="8957204" y="3451041"/>
            <a:chExt cx="14335" cy="699854"/>
          </a:xfrm>
        </p:grpSpPr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9417E41F-9532-3204-53AB-AB602933F2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B50681C2-80FC-03FB-2F3A-FFA8049C56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8CDB4BB1-6637-3B00-EAD7-68E87B73E5FE}"/>
              </a:ext>
            </a:extLst>
          </p:cNvPr>
          <p:cNvGrpSpPr/>
          <p:nvPr/>
        </p:nvGrpSpPr>
        <p:grpSpPr>
          <a:xfrm>
            <a:off x="8973519" y="4055861"/>
            <a:ext cx="14335" cy="699854"/>
            <a:chOff x="8957204" y="3451041"/>
            <a:chExt cx="14335" cy="699854"/>
          </a:xfrm>
        </p:grpSpPr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30DDEE2E-4890-8995-BF62-E36DC0AAFE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4371" y="3778719"/>
              <a:ext cx="6572" cy="37217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C09EE5B0-AB5B-757F-26F5-4F34BDFF1D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7204" y="3451041"/>
              <a:ext cx="14335" cy="4271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13BD6260-283D-B5C5-3756-A17D954BF85C}"/>
                  </a:ext>
                </a:extLst>
              </p:cNvPr>
              <p:cNvSpPr txBox="1"/>
              <p:nvPr/>
            </p:nvSpPr>
            <p:spPr>
              <a:xfrm>
                <a:off x="8697008" y="3419652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13BD6260-283D-B5C5-3756-A17D954BF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008" y="3419652"/>
                <a:ext cx="6052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テキスト ボックス 127">
                <a:extLst>
                  <a:ext uri="{FF2B5EF4-FFF2-40B4-BE49-F238E27FC236}">
                    <a16:creationId xmlns:a16="http://schemas.microsoft.com/office/drawing/2014/main" id="{6044287F-886D-CA24-6D7C-3837C4F4F66F}"/>
                  </a:ext>
                </a:extLst>
              </p:cNvPr>
              <p:cNvSpPr txBox="1"/>
              <p:nvPr/>
            </p:nvSpPr>
            <p:spPr>
              <a:xfrm>
                <a:off x="9202333" y="3411632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8" name="テキスト ボックス 127">
                <a:extLst>
                  <a:ext uri="{FF2B5EF4-FFF2-40B4-BE49-F238E27FC236}">
                    <a16:creationId xmlns:a16="http://schemas.microsoft.com/office/drawing/2014/main" id="{6044287F-886D-CA24-6D7C-3837C4F4F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333" y="3411632"/>
                <a:ext cx="6052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9BAF9D2D-A194-DC92-4AA6-0B0C7FA13DB7}"/>
                  </a:ext>
                </a:extLst>
              </p:cNvPr>
              <p:cNvSpPr txBox="1"/>
              <p:nvPr/>
            </p:nvSpPr>
            <p:spPr>
              <a:xfrm>
                <a:off x="10108712" y="3435696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9BAF9D2D-A194-DC92-4AA6-0B0C7FA13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712" y="3435696"/>
                <a:ext cx="6052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82D96042-EC60-7DF1-6719-73D29FDF3ADF}"/>
                  </a:ext>
                </a:extLst>
              </p:cNvPr>
              <p:cNvSpPr txBox="1"/>
              <p:nvPr/>
            </p:nvSpPr>
            <p:spPr>
              <a:xfrm>
                <a:off x="11576566" y="5384811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82D96042-EC60-7DF1-6719-73D29FDF3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566" y="5384811"/>
                <a:ext cx="605224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A2B2BBAF-C34A-21EC-EB67-161AFAF6EC58}"/>
                  </a:ext>
                </a:extLst>
              </p:cNvPr>
              <p:cNvSpPr txBox="1"/>
              <p:nvPr/>
            </p:nvSpPr>
            <p:spPr>
              <a:xfrm>
                <a:off x="10630078" y="5384813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A2B2BBAF-C34A-21EC-EB67-161AFAF6E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0078" y="5384813"/>
                <a:ext cx="605224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3CBABECF-0999-4FEB-49D6-615C8F425503}"/>
                  </a:ext>
                </a:extLst>
              </p:cNvPr>
              <p:cNvSpPr txBox="1"/>
              <p:nvPr/>
            </p:nvSpPr>
            <p:spPr>
              <a:xfrm>
                <a:off x="9675575" y="5392835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3CBABECF-0999-4FEB-49D6-615C8F42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575" y="5392835"/>
                <a:ext cx="605224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D0C89B50-BCC7-8455-317E-7E661DED9A67}"/>
                  </a:ext>
                </a:extLst>
              </p:cNvPr>
              <p:cNvSpPr txBox="1"/>
              <p:nvPr/>
            </p:nvSpPr>
            <p:spPr>
              <a:xfrm>
                <a:off x="8705027" y="5368773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D0C89B50-BCC7-8455-317E-7E661DED9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027" y="5368773"/>
                <a:ext cx="605224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07F99735-5AB4-162E-F697-5EEAB9B8E231}"/>
                  </a:ext>
                </a:extLst>
              </p:cNvPr>
              <p:cNvSpPr txBox="1"/>
              <p:nvPr/>
            </p:nvSpPr>
            <p:spPr>
              <a:xfrm>
                <a:off x="8199704" y="5392837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07F99735-5AB4-162E-F697-5EEAB9B8E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704" y="5392837"/>
                <a:ext cx="60522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63A3CB69-CB25-7FC0-FE25-D6BF16C9E760}"/>
                  </a:ext>
                </a:extLst>
              </p:cNvPr>
              <p:cNvSpPr txBox="1"/>
              <p:nvPr/>
            </p:nvSpPr>
            <p:spPr>
              <a:xfrm>
                <a:off x="9170249" y="5400859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63A3CB69-CB25-7FC0-FE25-D6BF16C9E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249" y="5400859"/>
                <a:ext cx="60522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2D3EC799-AEB8-42CB-6789-7E3DD0027507}"/>
                  </a:ext>
                </a:extLst>
              </p:cNvPr>
              <p:cNvSpPr txBox="1"/>
              <p:nvPr/>
            </p:nvSpPr>
            <p:spPr>
              <a:xfrm>
                <a:off x="10108711" y="5392839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2D3EC799-AEB8-42CB-6789-7E3DD0027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711" y="5392839"/>
                <a:ext cx="6052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585E8017-3B4A-F315-4302-ED4AD28C81AD}"/>
                  </a:ext>
                </a:extLst>
              </p:cNvPr>
              <p:cNvSpPr txBox="1"/>
              <p:nvPr/>
            </p:nvSpPr>
            <p:spPr>
              <a:xfrm>
                <a:off x="8702458" y="3019837"/>
                <a:ext cx="252945" cy="40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　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585E8017-3B4A-F315-4302-ED4AD28C8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458" y="3019837"/>
                <a:ext cx="252945" cy="403124"/>
              </a:xfrm>
              <a:prstGeom prst="rect">
                <a:avLst/>
              </a:prstGeom>
              <a:blipFill>
                <a:blip r:embed="rId14"/>
                <a:stretch>
                  <a:fillRect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8874D1E3-CB9E-DC3E-85D7-D9C87ECEC77F}"/>
                  </a:ext>
                </a:extLst>
              </p:cNvPr>
              <p:cNvSpPr txBox="1"/>
              <p:nvPr/>
            </p:nvSpPr>
            <p:spPr>
              <a:xfrm>
                <a:off x="11031136" y="5400861"/>
                <a:ext cx="605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8874D1E3-CB9E-DC3E-85D7-D9C87ECEC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1136" y="5400861"/>
                <a:ext cx="60522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2C475FB-4808-6F51-1077-4A2144A39230}"/>
                  </a:ext>
                </a:extLst>
              </p:cNvPr>
              <p:cNvSpPr txBox="1"/>
              <p:nvPr/>
            </p:nvSpPr>
            <p:spPr>
              <a:xfrm>
                <a:off x="8707094" y="2258260"/>
                <a:ext cx="2986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2C475FB-4808-6F51-1077-4A2144A39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094" y="2258260"/>
                <a:ext cx="29866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0595487-8BF0-D572-EC25-62C4CA3C74DB}"/>
                  </a:ext>
                </a:extLst>
              </p:cNvPr>
              <p:cNvSpPr txBox="1"/>
              <p:nvPr/>
            </p:nvSpPr>
            <p:spPr>
              <a:xfrm>
                <a:off x="9269196" y="3057927"/>
                <a:ext cx="2529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0595487-8BF0-D572-EC25-62C4CA3C7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196" y="3057927"/>
                <a:ext cx="252945" cy="369332"/>
              </a:xfrm>
              <a:prstGeom prst="rect">
                <a:avLst/>
              </a:prstGeom>
              <a:blipFill>
                <a:blip r:embed="rId17"/>
                <a:stretch>
                  <a:fillRect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1EE41DA-1926-080F-A295-1CB7356F282C}"/>
                  </a:ext>
                </a:extLst>
              </p:cNvPr>
              <p:cNvSpPr txBox="1"/>
              <p:nvPr/>
            </p:nvSpPr>
            <p:spPr>
              <a:xfrm>
                <a:off x="9240801" y="2242471"/>
                <a:ext cx="252945" cy="40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　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1EE41DA-1926-080F-A295-1CB7356F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801" y="2242471"/>
                <a:ext cx="252945" cy="403124"/>
              </a:xfrm>
              <a:prstGeom prst="rect">
                <a:avLst/>
              </a:prstGeom>
              <a:blipFill>
                <a:blip r:embed="rId18"/>
                <a:stretch>
                  <a:fillRect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99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D0DBA07-C344-70FB-61EE-FED6320A13FE}"/>
                  </a:ext>
                </a:extLst>
              </p:cNvPr>
              <p:cNvSpPr txBox="1"/>
              <p:nvPr/>
            </p:nvSpPr>
            <p:spPr>
              <a:xfrm>
                <a:off x="3046912" y="1192545"/>
                <a:ext cx="6093822" cy="3547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ja-JP" b="0" dirty="0">
                    <a:latin typeface="Cambria Math" panose="02040503050406030204" pitchFamily="18" charset="0"/>
                  </a:rPr>
                  <a:t>Response of matter depends on the two-body interaction.</a:t>
                </a:r>
              </a:p>
              <a:p>
                <a:pPr algn="just"/>
                <a:endParaRPr lang="en-US" altLang="ja-JP" b="0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nary>
                    </m:oMath>
                  </m:oMathPara>
                </a14:m>
                <a:endParaRPr lang="ja-JP" altLang="ja-JP" dirty="0"/>
              </a:p>
              <a:p>
                <a:pPr algn="just"/>
                <a:endParaRPr lang="en-US" altLang="ja-JP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ja-JP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ja-JP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altLang="ja-JP" b="1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altLang="ja-JP" b="0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b="0" kern="100" dirty="0"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b="0" kern="100" dirty="0">
                    <a:ea typeface="游明朝" panose="02020400000000000000" pitchFamily="18" charset="-128"/>
                    <a:cs typeface="Times New Roman" panose="02020603050405020304" pitchFamily="18" charset="0"/>
                  </a:rPr>
                  <a:t>If</a:t>
                </a:r>
                <a14:m>
                  <m:oMath xmlns:m="http://schemas.openxmlformats.org/officeDocument/2006/math"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&gt;0  </m:t>
                    </m:r>
                  </m:oMath>
                </a14:m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the system expects </a:t>
                </a:r>
                <a:r>
                  <a:rPr lang="en-US" altLang="ja-JP" sz="2800" b="0" i="0" kern="100" dirty="0" err="1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antiferromagnetism</a:t>
                </a:r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 or </a:t>
                </a:r>
                <a:r>
                  <a:rPr lang="en-US" altLang="ja-JP" sz="2800" b="0" i="0" kern="100" dirty="0" err="1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paramagnetism</a:t>
                </a:r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altLang="ja-JP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ja-JP" b="0" i="1" kern="10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altLang="ja-JP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 it shows </a:t>
                </a:r>
                <a:r>
                  <a:rPr lang="en-US" altLang="ja-JP" sz="2800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ferromagnetism</a:t>
                </a:r>
                <a:r>
                  <a:rPr lang="en-US" altLang="ja-JP" sz="2400" b="0" i="0" kern="100" dirty="0">
                    <a:latin typeface="Cambria Math" panose="02040503050406030204" pitchFamily="18" charset="0"/>
                    <a:ea typeface="游明朝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altLang="ja-JP" b="0" i="0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D0DBA07-C344-70FB-61EE-FED6320A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912" y="1192545"/>
                <a:ext cx="6093822" cy="3547959"/>
              </a:xfrm>
              <a:prstGeom prst="rect">
                <a:avLst/>
              </a:prstGeom>
              <a:blipFill>
                <a:blip r:embed="rId2"/>
                <a:stretch>
                  <a:fillRect l="-901" t="-1203" r="-2102" b="-3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49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7AC1B7A9-3904-3E16-7D62-7BFC2BEEF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7"/>
          <a:stretch/>
        </p:blipFill>
        <p:spPr>
          <a:xfrm>
            <a:off x="6062406" y="1987792"/>
            <a:ext cx="4996120" cy="34709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DDEFED-76FD-7059-0DFD-489D61067F0A}"/>
                  </a:ext>
                </a:extLst>
              </p:cNvPr>
              <p:cNvSpPr txBox="1"/>
              <p:nvPr/>
            </p:nvSpPr>
            <p:spPr>
              <a:xfrm>
                <a:off x="698505" y="701326"/>
                <a:ext cx="5575296" cy="22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Particles-on-the-Lattice Simulation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nary>
                    </m:oMath>
                  </m:oMathPara>
                </a14:m>
                <a:endParaRPr lang="ja-JP" altLang="ja-JP" dirty="0"/>
              </a:p>
              <a:p>
                <a:pPr algn="just"/>
                <a:endParaRPr lang="en-US" altLang="ja-JP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kern="1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sz="2000" i="1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ja-JP" sz="2000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sz="2000" b="0" i="1" kern="100" smtClean="0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2000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ja-JP" sz="2000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en-US" altLang="ja-JP" sz="2000" b="0" i="1" kern="100" smtClean="0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ja-JP" sz="2000" b="0" i="1" kern="100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altLang="ja-JP" sz="2000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Harmonic</m:t>
                      </m:r>
                      <m:r>
                        <a:rPr lang="en-US" altLang="ja-JP" sz="2000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oscillator</m:t>
                      </m:r>
                      <m:r>
                        <a:rPr lang="en-US" altLang="ja-JP" sz="2000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ja-JP" b="0" i="1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altLang="ja-JP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ja-JP" b="0" i="1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Lattice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position</m:t>
                      </m:r>
                      <m:r>
                        <a:rPr lang="en-US" altLang="ja-JP" b="0" i="0" kern="100" smtClean="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given</m:t>
                      </m:r>
                      <m:r>
                        <a:rPr lang="en-US" altLang="ja-JP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by</m:t>
                      </m:r>
                      <m:r>
                        <a:rPr lang="en-US" altLang="ja-JP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kern="100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hand</m:t>
                      </m:r>
                    </m:oMath>
                  </m:oMathPara>
                </a14:m>
                <a:endParaRPr lang="en-US" altLang="ja-JP" b="0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b="0" i="0" kern="100" dirty="0">
                  <a:latin typeface="Cambria Math" panose="02040503050406030204" pitchFamily="18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DDEFED-76FD-7059-0DFD-489D61067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5" y="701326"/>
                <a:ext cx="5575296" cy="2274790"/>
              </a:xfrm>
              <a:prstGeom prst="rect">
                <a:avLst/>
              </a:prstGeom>
              <a:blipFill>
                <a:blip r:embed="rId3"/>
                <a:stretch>
                  <a:fillRect l="-1204" t="-13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46263187-1656-F7BA-E3B5-A3D8752E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30119" r="20714" b="38003"/>
          <a:stretch/>
        </p:blipFill>
        <p:spPr>
          <a:xfrm>
            <a:off x="5911845" y="1947468"/>
            <a:ext cx="5275287" cy="3551584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0AB7AA8-80E2-B950-58D7-A24846796327}"/>
              </a:ext>
            </a:extLst>
          </p:cNvPr>
          <p:cNvCxnSpPr/>
          <p:nvPr/>
        </p:nvCxnSpPr>
        <p:spPr>
          <a:xfrm>
            <a:off x="4000500" y="3505195"/>
            <a:ext cx="0" cy="211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B08B6FB7-F614-8E33-E127-7F16E5CB7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1" t="9530" r="20525" b="18984"/>
          <a:stretch/>
        </p:blipFill>
        <p:spPr>
          <a:xfrm>
            <a:off x="1504950" y="2914561"/>
            <a:ext cx="3600450" cy="30734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6E3ED96-8154-7F4B-79A2-5F48ACF708E4}"/>
                  </a:ext>
                </a:extLst>
              </p:cNvPr>
              <p:cNvSpPr txBox="1"/>
              <p:nvPr/>
            </p:nvSpPr>
            <p:spPr>
              <a:xfrm>
                <a:off x="3225016" y="4133849"/>
                <a:ext cx="609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1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sz="2400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altLang="ja-JP" sz="2400" b="0" i="1" kern="1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6E3ED96-8154-7F4B-79A2-5F48ACF70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016" y="4133849"/>
                <a:ext cx="609600" cy="461665"/>
              </a:xfrm>
              <a:prstGeom prst="rect">
                <a:avLst/>
              </a:prstGeom>
              <a:blipFill>
                <a:blip r:embed="rId6"/>
                <a:stretch>
                  <a:fillRect l="-2000" b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87B420B5-4A11-7090-04E1-7ABC25990741}"/>
                  </a:ext>
                </a:extLst>
              </p:cNvPr>
              <p:cNvSpPr txBox="1"/>
              <p:nvPr/>
            </p:nvSpPr>
            <p:spPr>
              <a:xfrm>
                <a:off x="3448050" y="5060949"/>
                <a:ext cx="609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1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sz="24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87B420B5-4A11-7090-04E1-7ABC2599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050" y="5060949"/>
                <a:ext cx="609600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44E582B-44B2-D3B3-DD5C-C1EBF09428D2}"/>
              </a:ext>
            </a:extLst>
          </p:cNvPr>
          <p:cNvSpPr txBox="1"/>
          <p:nvPr/>
        </p:nvSpPr>
        <p:spPr>
          <a:xfrm>
            <a:off x="4973053" y="5677722"/>
            <a:ext cx="6495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Due to </a:t>
            </a:r>
            <a:r>
              <a:rPr lang="en-US" altLang="ja-JP" b="1" dirty="0"/>
              <a:t>attraction</a:t>
            </a:r>
            <a:r>
              <a:rPr lang="en-US" altLang="ja-JP" dirty="0"/>
              <a:t> among particles in the magnetic site and </a:t>
            </a:r>
            <a:r>
              <a:rPr lang="en-US" altLang="ja-JP" b="1" dirty="0"/>
              <a:t>repulsion</a:t>
            </a:r>
            <a:r>
              <a:rPr lang="en-US" altLang="ja-JP" dirty="0"/>
              <a:t> between magnetic sites, clusters are formed.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C161B5-E404-3186-2401-B2C53A04C2E9}"/>
                  </a:ext>
                </a:extLst>
              </p:cNvPr>
              <p:cNvSpPr txBox="1"/>
              <p:nvPr/>
            </p:nvSpPr>
            <p:spPr>
              <a:xfrm>
                <a:off x="5936068" y="465653"/>
                <a:ext cx="557529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dirty="0"/>
                  <a:t>Starting from randomly distributed spin direction, we cool down the system by a Monte-Carlo spin-flip.</a:t>
                </a:r>
              </a:p>
              <a:p>
                <a:r>
                  <a:rPr lang="en-US" altLang="ja-JP" dirty="0"/>
                  <a:t>In the case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&lt;0 </m:t>
                    </m:r>
                  </m:oMath>
                </a14:m>
                <a:r>
                  <a:rPr lang="en-US" altLang="ja-JP" dirty="0"/>
                  <a:t> ferromagnetism is observed.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C161B5-E404-3186-2401-B2C53A04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068" y="465653"/>
                <a:ext cx="5575296" cy="1200329"/>
              </a:xfrm>
              <a:prstGeom prst="rect">
                <a:avLst/>
              </a:prstGeom>
              <a:blipFill>
                <a:blip r:embed="rId9"/>
                <a:stretch>
                  <a:fillRect l="-985" t="-2538" b="-76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844092" y="6228877"/>
            <a:ext cx="2216180" cy="500531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E6AE067-B9AF-8FEE-0467-36BDCA20B74A}"/>
                  </a:ext>
                </a:extLst>
              </p:cNvPr>
              <p:cNvSpPr txBox="1"/>
              <p:nvPr/>
            </p:nvSpPr>
            <p:spPr>
              <a:xfrm flipH="1">
                <a:off x="806503" y="396372"/>
                <a:ext cx="51451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In the case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the system shows </a:t>
                </a:r>
                <a:r>
                  <a:rPr lang="en-US" altLang="ja-JP" dirty="0" err="1"/>
                  <a:t>antiferromagnetism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at lower density and </a:t>
                </a:r>
                <a:r>
                  <a:rPr lang="en-US" altLang="ja-JP" dirty="0" err="1"/>
                  <a:t>paramagnetism</a:t>
                </a:r>
                <a:r>
                  <a:rPr lang="en-US" altLang="ja-JP" dirty="0"/>
                  <a:t> at higher density.</a:t>
                </a:r>
                <a:endParaRPr lang="ja-JP" altLang="en-US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E6AE067-B9AF-8FEE-0467-36BDCA20B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06503" y="396372"/>
                <a:ext cx="5145118" cy="923330"/>
              </a:xfrm>
              <a:prstGeom prst="rect">
                <a:avLst/>
              </a:prstGeom>
              <a:blipFill>
                <a:blip r:embed="rId2"/>
                <a:stretch>
                  <a:fillRect l="-948" t="-2649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29809-B7EB-4E7E-7CEF-69C2FD359AEB}"/>
              </a:ext>
            </a:extLst>
          </p:cNvPr>
          <p:cNvSpPr txBox="1"/>
          <p:nvPr/>
        </p:nvSpPr>
        <p:spPr>
          <a:xfrm flipH="1">
            <a:off x="7632414" y="1222315"/>
            <a:ext cx="3958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Density-dependence</a:t>
            </a:r>
            <a:r>
              <a:rPr lang="ja-JP" altLang="en-US" sz="2000" b="1" dirty="0"/>
              <a:t> </a:t>
            </a:r>
            <a:r>
              <a:rPr lang="en-US" altLang="ja-JP" sz="2000" b="1" dirty="0"/>
              <a:t>of </a:t>
            </a:r>
            <a:r>
              <a:rPr lang="en-US" altLang="ja-JP" sz="2000" b="1" dirty="0" err="1"/>
              <a:t>antiferromagnetism</a:t>
            </a:r>
            <a:r>
              <a:rPr lang="en-US" altLang="ja-JP" sz="2000" b="1" dirty="0"/>
              <a:t> and </a:t>
            </a:r>
            <a:r>
              <a:rPr lang="en-US" altLang="ja-JP" sz="2000" b="1" dirty="0" err="1"/>
              <a:t>paramagnetism</a:t>
            </a:r>
            <a:endParaRPr lang="ja-JP" altLang="en-US" sz="1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DC4A78-4158-A379-0347-8405FA6A8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4" t="31692" r="2973" b="29202"/>
          <a:stretch/>
        </p:blipFill>
        <p:spPr>
          <a:xfrm>
            <a:off x="8019241" y="2906823"/>
            <a:ext cx="4267201" cy="26819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CDB433-6CE7-3423-6760-3684369171D2}"/>
              </a:ext>
            </a:extLst>
          </p:cNvPr>
          <p:cNvSpPr txBox="1"/>
          <p:nvPr/>
        </p:nvSpPr>
        <p:spPr>
          <a:xfrm flipH="1">
            <a:off x="7857015" y="2455030"/>
            <a:ext cx="338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Monotonity</a:t>
            </a:r>
            <a:r>
              <a:rPr lang="en-US" altLang="ja-JP" dirty="0"/>
              <a:t> of spin direction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2E900C-AF17-CCF4-456D-7F1A8F0130C5}"/>
              </a:ext>
            </a:extLst>
          </p:cNvPr>
          <p:cNvSpPr txBox="1"/>
          <p:nvPr/>
        </p:nvSpPr>
        <p:spPr>
          <a:xfrm flipH="1">
            <a:off x="9553469" y="5419007"/>
            <a:ext cx="137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Time step</a:t>
            </a:r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82610A-8030-308C-E41D-8C3010171EF7}"/>
                  </a:ext>
                </a:extLst>
              </p:cNvPr>
              <p:cNvSpPr txBox="1"/>
              <p:nvPr/>
            </p:nvSpPr>
            <p:spPr>
              <a:xfrm rot="16200000" flipH="1">
                <a:off x="6858056" y="3728200"/>
                <a:ext cx="2298331" cy="420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dirty="0"/>
                  <a:t>  </a:t>
                </a: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82610A-8030-308C-E41D-8C301017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6858056" y="3728200"/>
                <a:ext cx="2298331" cy="420693"/>
              </a:xfrm>
              <a:prstGeom prst="rect">
                <a:avLst/>
              </a:prstGeom>
              <a:blipFill>
                <a:blip r:embed="rId4"/>
                <a:stretch>
                  <a:fillRect l="-100000" r="-156522" b="-145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173FF18-E01D-F2A6-D319-F8BA1FEEF2AB}"/>
              </a:ext>
            </a:extLst>
          </p:cNvPr>
          <p:cNvSpPr/>
          <p:nvPr/>
        </p:nvSpPr>
        <p:spPr>
          <a:xfrm>
            <a:off x="457200" y="2226473"/>
            <a:ext cx="7098579" cy="38738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ロゴ&#10;&#10;自動的に生成された説明">
            <a:extLst>
              <a:ext uri="{FF2B5EF4-FFF2-40B4-BE49-F238E27FC236}">
                <a16:creationId xmlns:a16="http://schemas.microsoft.com/office/drawing/2014/main" id="{4F43AB73-1D5A-2D2F-274B-000C5E695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t="30526" r="26312" b="37895"/>
          <a:stretch/>
        </p:blipFill>
        <p:spPr>
          <a:xfrm>
            <a:off x="4305399" y="2661896"/>
            <a:ext cx="3060697" cy="289960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4C7C5A-DB76-2B31-24B5-1BF189364234}"/>
              </a:ext>
            </a:extLst>
          </p:cNvPr>
          <p:cNvSpPr txBox="1"/>
          <p:nvPr/>
        </p:nvSpPr>
        <p:spPr>
          <a:xfrm flipH="1">
            <a:off x="10781221" y="3069661"/>
            <a:ext cx="126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/>
              <a:t>antiferro</a:t>
            </a:r>
            <a:endParaRPr lang="ja-JP" altLang="en-US" sz="1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856986-AD36-FEB6-D410-FCA0368430BD}"/>
              </a:ext>
            </a:extLst>
          </p:cNvPr>
          <p:cNvSpPr txBox="1"/>
          <p:nvPr/>
        </p:nvSpPr>
        <p:spPr>
          <a:xfrm flipH="1">
            <a:off x="11021303" y="4687603"/>
            <a:ext cx="126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para</a:t>
            </a:r>
            <a:endParaRPr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260E61-F177-AD91-A84B-B68A6D267AB8}"/>
              </a:ext>
            </a:extLst>
          </p:cNvPr>
          <p:cNvSpPr txBox="1"/>
          <p:nvPr/>
        </p:nvSpPr>
        <p:spPr>
          <a:xfrm flipH="1">
            <a:off x="1060475" y="1531799"/>
            <a:ext cx="306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Density=0.512 </a:t>
            </a:r>
            <a:r>
              <a:rPr lang="en-US" altLang="ja-JP" sz="2000" b="1" dirty="0" err="1"/>
              <a:t>antiferromagnetism</a:t>
            </a:r>
            <a:endParaRPr lang="ja-JP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08C1EF-65BB-DE8B-5EBA-0ADD4111DD5B}"/>
              </a:ext>
            </a:extLst>
          </p:cNvPr>
          <p:cNvSpPr txBox="1"/>
          <p:nvPr/>
        </p:nvSpPr>
        <p:spPr>
          <a:xfrm flipH="1">
            <a:off x="4871035" y="1530263"/>
            <a:ext cx="24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Density=8.000  </a:t>
            </a:r>
            <a:r>
              <a:rPr lang="en-US" altLang="ja-JP" sz="2000" b="1" dirty="0" err="1"/>
              <a:t>paramagnetism</a:t>
            </a:r>
            <a:endParaRPr lang="ja-JP" altLang="en-US" sz="1600" dirty="0"/>
          </a:p>
        </p:txBody>
      </p:sp>
      <p:pic>
        <p:nvPicPr>
          <p:cNvPr id="19" name="図 18" descr="散布図 が含まれている画像&#10;&#10;自動的に生成された説明">
            <a:extLst>
              <a:ext uri="{FF2B5EF4-FFF2-40B4-BE49-F238E27FC236}">
                <a16:creationId xmlns:a16="http://schemas.microsoft.com/office/drawing/2014/main" id="{57233250-7365-6844-43D7-DFBBA1B369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12211" r="-3482" b="15216"/>
          <a:stretch/>
        </p:blipFill>
        <p:spPr>
          <a:xfrm>
            <a:off x="614363" y="2226473"/>
            <a:ext cx="3964604" cy="38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14CC96-C6FE-E683-6719-5BAA5022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" t="27945" r="10349" b="26393"/>
          <a:stretch/>
        </p:blipFill>
        <p:spPr>
          <a:xfrm>
            <a:off x="3759901" y="928302"/>
            <a:ext cx="5862181" cy="43231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2BB2B58-A610-B8D7-403B-4445EF1D265B}"/>
                  </a:ext>
                </a:extLst>
              </p:cNvPr>
              <p:cNvSpPr txBox="1"/>
              <p:nvPr/>
            </p:nvSpPr>
            <p:spPr>
              <a:xfrm>
                <a:off x="8192026" y="2279735"/>
                <a:ext cx="1415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b="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2BB2B58-A610-B8D7-403B-4445EF1D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026" y="2279735"/>
                <a:ext cx="141544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973025-31B6-B23B-1821-2D0DE7B4155F}"/>
                  </a:ext>
                </a:extLst>
              </p:cNvPr>
              <p:cNvSpPr txBox="1"/>
              <p:nvPr/>
            </p:nvSpPr>
            <p:spPr>
              <a:xfrm>
                <a:off x="8118958" y="1680575"/>
                <a:ext cx="1415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973025-31B6-B23B-1821-2D0DE7B4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958" y="1680575"/>
                <a:ext cx="141544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2B9D0E-7FD5-77F1-B1B4-3A799D0B02A0}"/>
                  </a:ext>
                </a:extLst>
              </p:cNvPr>
              <p:cNvSpPr txBox="1"/>
              <p:nvPr/>
            </p:nvSpPr>
            <p:spPr>
              <a:xfrm>
                <a:off x="8219166" y="4073041"/>
                <a:ext cx="1415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b="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2B9D0E-7FD5-77F1-B1B4-3A799D0B0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66" y="4073041"/>
                <a:ext cx="141544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E023832-E9AB-F37E-89A8-DFF00F633418}"/>
                  </a:ext>
                </a:extLst>
              </p:cNvPr>
              <p:cNvSpPr txBox="1"/>
              <p:nvPr/>
            </p:nvSpPr>
            <p:spPr>
              <a:xfrm>
                <a:off x="8133572" y="3398725"/>
                <a:ext cx="1415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E023832-E9AB-F37E-89A8-DFF00F633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572" y="3398725"/>
                <a:ext cx="141544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E4A477A-1462-1963-C5E4-346745AEF35C}"/>
                  </a:ext>
                </a:extLst>
              </p:cNvPr>
              <p:cNvSpPr txBox="1"/>
              <p:nvPr/>
            </p:nvSpPr>
            <p:spPr>
              <a:xfrm>
                <a:off x="5202487" y="780791"/>
                <a:ext cx="37932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Monotonity of spin direction with and without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E4A477A-1462-1963-C5E4-346745AEF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487" y="780791"/>
                <a:ext cx="3793293" cy="646331"/>
              </a:xfrm>
              <a:prstGeom prst="rect">
                <a:avLst/>
              </a:prstGeom>
              <a:blipFill>
                <a:blip r:embed="rId7"/>
                <a:stretch>
                  <a:fillRect l="-1284" t="-4717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6D9F665-942D-AC05-0777-FF54D2C9DDDD}"/>
                  </a:ext>
                </a:extLst>
              </p:cNvPr>
              <p:cNvSpPr txBox="1"/>
              <p:nvPr/>
            </p:nvSpPr>
            <p:spPr>
              <a:xfrm>
                <a:off x="9338155" y="2098109"/>
                <a:ext cx="2853845" cy="1301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In case of completely random direction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US" altLang="ja-JP" b="0" i="1" dirty="0">
                  <a:latin typeface="Cambria Math" panose="02040503050406030204" pitchFamily="18" charset="0"/>
                </a:endParaRPr>
              </a:p>
              <a:p>
                <a:r>
                  <a:rPr lang="en-US" altLang="ja-JP" b="0" dirty="0"/>
                  <a:t>and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nary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6D9F665-942D-AC05-0777-FF54D2C9D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155" y="2098109"/>
                <a:ext cx="2853845" cy="1301767"/>
              </a:xfrm>
              <a:prstGeom prst="rect">
                <a:avLst/>
              </a:prstGeom>
              <a:blipFill>
                <a:blip r:embed="rId8"/>
                <a:stretch>
                  <a:fillRect l="-11966" t="-2336" b="-495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031ADF8-0523-6FD7-3D68-8E6B70397D33}"/>
                  </a:ext>
                </a:extLst>
              </p:cNvPr>
              <p:cNvSpPr txBox="1"/>
              <p:nvPr/>
            </p:nvSpPr>
            <p:spPr>
              <a:xfrm rot="16200000">
                <a:off x="3501041" y="2736935"/>
                <a:ext cx="1415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031ADF8-0523-6FD7-3D68-8E6B70397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01041" y="2736935"/>
                <a:ext cx="1415441" cy="369332"/>
              </a:xfrm>
              <a:prstGeom prst="rect">
                <a:avLst/>
              </a:prstGeom>
              <a:blipFill>
                <a:blip r:embed="rId9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E97B823-FF3B-0502-4FC1-291EE32AE598}"/>
              </a:ext>
            </a:extLst>
          </p:cNvPr>
          <p:cNvSpPr txBox="1"/>
          <p:nvPr/>
        </p:nvSpPr>
        <p:spPr>
          <a:xfrm rot="16200000">
            <a:off x="2343997" y="2568021"/>
            <a:ext cx="31533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                              </a:t>
            </a:r>
          </a:p>
          <a:p>
            <a:r>
              <a:rPr lang="en-US" altLang="ja-JP" i="1" dirty="0"/>
              <a:t>                   </a:t>
            </a:r>
          </a:p>
          <a:p>
            <a:endParaRPr kumimoji="1" lang="ja-JP" altLang="en-US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79F164C-B35B-9B8F-98F5-DC3E49A4FC97}"/>
                  </a:ext>
                </a:extLst>
              </p:cNvPr>
              <p:cNvSpPr txBox="1"/>
              <p:nvPr/>
            </p:nvSpPr>
            <p:spPr>
              <a:xfrm rot="16200000">
                <a:off x="3324635" y="3474607"/>
                <a:ext cx="1768254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79F164C-B35B-9B8F-98F5-DC3E49A4F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324635" y="3474607"/>
                <a:ext cx="1768254" cy="7958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F4521B-FF05-C2FB-E6C4-DD29F918A513}"/>
                  </a:ext>
                </a:extLst>
              </p:cNvPr>
              <p:cNvSpPr txBox="1"/>
              <p:nvPr/>
            </p:nvSpPr>
            <p:spPr>
              <a:xfrm rot="16200000">
                <a:off x="3263612" y="1885414"/>
                <a:ext cx="1961279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d>
                        </m:e>
                      </m:nary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i="1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F4521B-FF05-C2FB-E6C4-DD29F918A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63612" y="1885414"/>
                <a:ext cx="1961279" cy="7958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 descr="ロゴ&#10;&#10;中程度の精度で自動的に生成された説明">
            <a:extLst>
              <a:ext uri="{FF2B5EF4-FFF2-40B4-BE49-F238E27FC236}">
                <a16:creationId xmlns:a16="http://schemas.microsoft.com/office/drawing/2014/main" id="{B3B18A04-0F7F-668C-BAEA-400A15BA0F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t="30494" r="25953" b="40564"/>
          <a:stretch/>
        </p:blipFill>
        <p:spPr>
          <a:xfrm>
            <a:off x="515290" y="1472597"/>
            <a:ext cx="3053767" cy="2602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47EBA6D-BFCB-D4F2-8EB8-3E4B82938500}"/>
                  </a:ext>
                </a:extLst>
              </p:cNvPr>
              <p:cNvSpPr txBox="1"/>
              <p:nvPr/>
            </p:nvSpPr>
            <p:spPr>
              <a:xfrm>
                <a:off x="480186" y="4363227"/>
                <a:ext cx="3070795" cy="1200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Polarization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  <m:t>⟨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⟩/</m:t>
                        </m:r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nary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=(0.00, 0.00, 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.31)</m:t>
                    </m:r>
                  </m:oMath>
                </a14:m>
                <a:r>
                  <a:rPr kumimoji="1" lang="ja-JP" altLang="en-US" i="1" dirty="0"/>
                  <a:t> </a:t>
                </a:r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while it is (0.00, 0.00, 0.00) for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47EBA6D-BFCB-D4F2-8EB8-3E4B82938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86" y="4363227"/>
                <a:ext cx="3070795" cy="1200650"/>
              </a:xfrm>
              <a:prstGeom prst="rect">
                <a:avLst/>
              </a:prstGeom>
              <a:blipFill>
                <a:blip r:embed="rId13"/>
                <a:stretch>
                  <a:fillRect l="-1786" t="-37056" b="-76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2A639E7-442F-D699-BDCD-ED5D37750667}"/>
              </a:ext>
            </a:extLst>
          </p:cNvPr>
          <p:cNvSpPr txBox="1"/>
          <p:nvPr/>
        </p:nvSpPr>
        <p:spPr>
          <a:xfrm>
            <a:off x="8271358" y="5791191"/>
            <a:ext cx="141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	</a:t>
            </a:r>
            <a:endParaRPr kumimoji="1" lang="ja-JP" altLang="en-US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B3957C-A50E-7816-A747-F86A146131C9}"/>
                  </a:ext>
                </a:extLst>
              </p:cNvPr>
              <p:cNvSpPr txBox="1"/>
              <p:nvPr/>
            </p:nvSpPr>
            <p:spPr>
              <a:xfrm>
                <a:off x="216080" y="291329"/>
                <a:ext cx="609391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altLang="ja-JP" sz="2400" dirty="0"/>
                  <a:t>Effect of external field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ja-JP" altLang="en-US" sz="2400" b="1" dirty="0"/>
                  <a:t> </a:t>
                </a:r>
                <a:r>
                  <a:rPr lang="en-US" altLang="ja-JP" sz="2400" dirty="0"/>
                  <a:t>on the paramagnetic matter</a:t>
                </a:r>
                <a:endParaRPr lang="ja-JP" altLang="en-US" sz="2400" b="1" dirty="0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B3957C-A50E-7816-A747-F86A14613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0" y="291329"/>
                <a:ext cx="6093912" cy="830997"/>
              </a:xfrm>
              <a:prstGeom prst="rect">
                <a:avLst/>
              </a:prstGeom>
              <a:blipFill>
                <a:blip r:embed="rId14"/>
                <a:stretch>
                  <a:fillRect l="-1500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249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37741</TotalTime>
  <Words>713</Words>
  <Application>Microsoft Office PowerPoint</Application>
  <PresentationFormat>ワイド画面</PresentationFormat>
  <Paragraphs>127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游ゴシック</vt:lpstr>
      <vt:lpstr>游ゴシック Light</vt:lpstr>
      <vt:lpstr>游明朝</vt:lpstr>
      <vt:lpstr>Arial</vt:lpstr>
      <vt:lpstr>Cambria Math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toshiki maruyama</dc:creator>
  <cp:lastModifiedBy>toshiki maruyama</cp:lastModifiedBy>
  <cp:revision>33</cp:revision>
  <dcterms:created xsi:type="dcterms:W3CDTF">2023-08-18T12:33:13Z</dcterms:created>
  <dcterms:modified xsi:type="dcterms:W3CDTF">2023-09-21T21:57:53Z</dcterms:modified>
</cp:coreProperties>
</file>