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6" r:id="rId5"/>
    <p:sldId id="258" r:id="rId6"/>
    <p:sldId id="279" r:id="rId7"/>
    <p:sldId id="280" r:id="rId8"/>
    <p:sldId id="282" r:id="rId9"/>
    <p:sldId id="281" r:id="rId10"/>
    <p:sldId id="283" r:id="rId11"/>
    <p:sldId id="285" r:id="rId12"/>
    <p:sldId id="284" r:id="rId13"/>
    <p:sldId id="288" r:id="rId14"/>
    <p:sldId id="268" r:id="rId15"/>
    <p:sldId id="311" r:id="rId16"/>
    <p:sldId id="286" r:id="rId17"/>
    <p:sldId id="289" r:id="rId18"/>
    <p:sldId id="287" r:id="rId19"/>
    <p:sldId id="290" r:id="rId20"/>
    <p:sldId id="291" r:id="rId21"/>
    <p:sldId id="294" r:id="rId22"/>
    <p:sldId id="296" r:id="rId23"/>
    <p:sldId id="297" r:id="rId24"/>
    <p:sldId id="301" r:id="rId25"/>
    <p:sldId id="273" r:id="rId26"/>
    <p:sldId id="276" r:id="rId27"/>
    <p:sldId id="277" r:id="rId28"/>
    <p:sldId id="299" r:id="rId29"/>
    <p:sldId id="298" r:id="rId30"/>
    <p:sldId id="300" r:id="rId31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8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FB051F-321E-4D40-8410-FC1924D4ACAB}" v="6" dt="2023-09-24T09:26:12.1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0704" autoAdjust="0"/>
  </p:normalViewPr>
  <p:slideViewPr>
    <p:cSldViewPr snapToGrid="0">
      <p:cViewPr varScale="1">
        <p:scale>
          <a:sx n="97" d="100"/>
          <a:sy n="97" d="100"/>
        </p:scale>
        <p:origin x="57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4632" y="14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pt-BR"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pt-BR" sz="1200"/>
            </a:lvl1pPr>
          </a:lstStyle>
          <a:p>
            <a:pPr rtl="0"/>
            <a:fld id="{5CCFDB2C-2934-4A17-87C5-D86B1F797B80}" type="datetime1">
              <a:rPr lang="pt-BR" smtClean="0"/>
              <a:t>24/09/2023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pt-BR"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pt-BR" sz="1200"/>
            </a:lvl1pPr>
          </a:lstStyle>
          <a:p>
            <a:pPr rtl="0"/>
            <a:fld id="{28EEFA9E-C190-4F5C-8394-BD5F1CD55C0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pt-BR"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pt-BR" sz="1200"/>
            </a:lvl1pPr>
          </a:lstStyle>
          <a:p>
            <a:fld id="{A046F3FD-5258-45F1-A056-CFAF800E03AA}" type="datetime1">
              <a:rPr lang="pt-BR" smtClean="0"/>
              <a:pPr/>
              <a:t>24/09/2023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pt-BR"/>
            </a:defPPr>
          </a:lstStyle>
          <a:p>
            <a:pPr rtl="0"/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pt-BR"/>
            </a:defPPr>
          </a:lstStyle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pt-BR" sz="1200"/>
            </a:lvl1pPr>
          </a:lstStyle>
          <a:p>
            <a:pPr rtl="0"/>
            <a:endParaRPr lang="pt-BR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pt-BR" sz="1200"/>
            </a:lvl1pPr>
          </a:lstStyle>
          <a:p>
            <a:pPr rtl="0"/>
            <a:fld id="{22289C57-55D7-40A4-A101-E74FAC7A092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289C57-55D7-40A4-A101-E74FAC7A092B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3920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2289C57-55D7-40A4-A101-E74FAC7A092B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882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rtlCol="0" anchor="b">
            <a:noAutofit/>
          </a:bodyPr>
          <a:lstStyle>
            <a:lvl1pPr algn="l">
              <a:defRPr lang="pt-BR" sz="3600" spc="150" baseline="0"/>
            </a:lvl1pPr>
          </a:lstStyle>
          <a:p>
            <a:pPr rtl="0"/>
            <a:r>
              <a:rPr lang="pt-BR"/>
              <a:t>CLIQUE PARA EDITAR O ESTILO DO TÍTULO PRINCIPAL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 rtlCol="0">
            <a:normAutofit/>
          </a:bodyPr>
          <a:lstStyle>
            <a:lvl1pPr marL="0" indent="0" algn="l">
              <a:buNone/>
              <a:defRPr lang="pt-BR" sz="1600"/>
            </a:lvl1pPr>
            <a:lvl2pPr marL="457200" indent="0" algn="ctr">
              <a:buNone/>
              <a:defRPr lang="pt-BR" sz="2000"/>
            </a:lvl2pPr>
            <a:lvl3pPr marL="914400" indent="0" algn="ctr">
              <a:buNone/>
              <a:defRPr lang="pt-BR" sz="1800"/>
            </a:lvl3pPr>
            <a:lvl4pPr marL="1371600" indent="0" algn="ctr">
              <a:buNone/>
              <a:defRPr lang="pt-BR" sz="1600"/>
            </a:lvl4pPr>
            <a:lvl5pPr marL="1828800" indent="0" algn="ctr">
              <a:buNone/>
              <a:defRPr lang="pt-BR" sz="1600"/>
            </a:lvl5pPr>
            <a:lvl6pPr marL="2286000" indent="0" algn="ctr">
              <a:buNone/>
              <a:defRPr lang="pt-BR" sz="1600"/>
            </a:lvl6pPr>
            <a:lvl7pPr marL="2743200" indent="0" algn="ctr">
              <a:buNone/>
              <a:defRPr lang="pt-BR" sz="1600"/>
            </a:lvl7pPr>
            <a:lvl8pPr marL="3200400" indent="0" algn="ctr">
              <a:buNone/>
              <a:defRPr lang="pt-BR" sz="1600"/>
            </a:lvl8pPr>
            <a:lvl9pPr marL="3657600" indent="0" algn="ctr">
              <a:buNone/>
              <a:defRPr lang="pt-BR" sz="1600"/>
            </a:lvl9pPr>
          </a:lstStyle>
          <a:p>
            <a:pPr rtl="0"/>
            <a:r>
              <a:rPr lang="pt-BR"/>
              <a:t>Clique para editar o estilo do subtítulo Mestre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E786F69D-D4FA-4075-A7EC-8D31A184F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66988B2D-0240-4256-8268-4B9FF1E723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D8EEAAE1-3D04-41C3-B2D2-B3BEF34C3B2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lang="pt-BR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pt-BR"/>
              <a:t>CLIQUE PARA EDITAR O ESTILO DO TÍTULO PRINCIPAL</a:t>
            </a:r>
          </a:p>
        </p:txBody>
      </p:sp>
      <p:sp>
        <p:nvSpPr>
          <p:cNvPr id="7" name="Espaço Reservado para SmartArt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11375"/>
            <a:ext cx="10515600" cy="3744913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r>
              <a:rPr lang="pt-BR"/>
              <a:t>Clique no ícone para adicionar elemento gráfico SmartArt</a:t>
            </a:r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pt-BR" sz="900"/>
            </a:lvl1pPr>
          </a:lstStyle>
          <a:p>
            <a:pPr rtl="0"/>
            <a:fld id="{A49DFD55-3C28-40EF-9E31-A92D2E4017FF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311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ha do t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áfico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pt-BR"/>
            </a:defPPr>
          </a:lstStyle>
          <a:p>
            <a:pPr rtl="0"/>
            <a:endParaRPr lang="pt-BR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 rtlCol="0">
            <a:normAutofit/>
          </a:bodyPr>
          <a:lstStyle>
            <a:lvl1pPr>
              <a:defRPr lang="pt-BR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pt-BR" noProof="0" dirty="0"/>
              <a:t>CLIQUE PARA EDITAR O TÍTULO</a:t>
            </a:r>
          </a:p>
        </p:txBody>
      </p: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074" y="1507772"/>
            <a:ext cx="2141764" cy="514350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lang="pt-BR" sz="2000"/>
            </a:lvl1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7" name="Espaço Reservado para Texto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2131" y="2584097"/>
            <a:ext cx="2141764" cy="514350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lang="pt-BR" sz="2000"/>
            </a:lvl1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8" name="Espaço Reservado para Texto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8556" y="3660422"/>
            <a:ext cx="2141764" cy="514350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lang="pt-BR" sz="2000"/>
            </a:lvl1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9" name="Espaço Reservado para Texto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2756" y="4736748"/>
            <a:ext cx="2141764" cy="514350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lang="pt-BR" sz="2000"/>
            </a:lvl1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34" name="Espaço Reservado para Texto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6" y="1613528"/>
            <a:ext cx="5102680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pt-BR" sz="1400" spc="50" baseline="0"/>
            </a:lvl1pPr>
          </a:lstStyle>
          <a:p>
            <a:pPr lvl="0" rtl="0"/>
            <a:r>
              <a:rPr lang="pt-BR" noProof="0" dirty="0"/>
              <a:t>Clique para editar os estilos de texto mestre</a:t>
            </a:r>
          </a:p>
        </p:txBody>
      </p:sp>
      <p:sp>
        <p:nvSpPr>
          <p:cNvPr id="35" name="Espaço Reservado para Texto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9" y="2682564"/>
            <a:ext cx="5102680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pt-BR" sz="1400" spc="50" baseline="0"/>
            </a:lvl1pPr>
          </a:lstStyle>
          <a:p>
            <a:pPr lvl="0" rtl="0"/>
            <a:r>
              <a:rPr lang="pt-BR" noProof="0" dirty="0"/>
              <a:t>Clique para editar os estilos de texto mestre</a:t>
            </a:r>
          </a:p>
        </p:txBody>
      </p:sp>
      <p:sp>
        <p:nvSpPr>
          <p:cNvPr id="36" name="Espaço Reservado para Texto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8" y="3755394"/>
            <a:ext cx="5102680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pt-BR" sz="1400" spc="50" baseline="0"/>
            </a:lvl1pPr>
          </a:lstStyle>
          <a:p>
            <a:pPr lvl="0" rtl="0"/>
            <a:r>
              <a:rPr lang="pt-BR" noProof="0" dirty="0"/>
              <a:t>Clique para editar os estilos de texto mestre</a:t>
            </a:r>
          </a:p>
        </p:txBody>
      </p:sp>
      <p:sp>
        <p:nvSpPr>
          <p:cNvPr id="37" name="Espaço Reservado para Texto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80" y="4824430"/>
            <a:ext cx="5102680" cy="101084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pt-BR" sz="1400" spc="50" baseline="0"/>
            </a:lvl1pPr>
          </a:lstStyle>
          <a:p>
            <a:pPr lvl="0" rtl="0"/>
            <a:r>
              <a:rPr lang="pt-BR" noProof="0" dirty="0"/>
              <a:t>Clique para editar os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pt-BR"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pt-BR" noProof="0" dirty="0"/>
              <a:t>20XX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9143" y="6356350"/>
            <a:ext cx="3775981" cy="365125"/>
          </a:xfrm>
        </p:spPr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 rtlCol="0"/>
          <a:lstStyle>
            <a:lvl1pPr>
              <a:defRPr lang="pt-BR" sz="900"/>
            </a:lvl1pPr>
          </a:lstStyle>
          <a:p>
            <a:pPr rtl="0"/>
            <a:fld id="{A49DFD55-3C28-40EF-9E31-A92D2E4017FF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25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Dois conteúd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 rtlCol="0">
            <a:normAutofit/>
          </a:bodyPr>
          <a:lstStyle>
            <a:lvl1pPr>
              <a:defRPr lang="pt-BR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pt-BR"/>
              <a:t>CLIQUE PARA EDITAR O ESTILO DO TÍTULO PRINCIPAL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pt-BR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lang="pt-BR" sz="1400" spc="50" baseline="0"/>
            </a:lvl1pPr>
            <a:lvl2pPr marL="457200" indent="0">
              <a:lnSpc>
                <a:spcPct val="100000"/>
              </a:lnSpc>
              <a:buNone/>
              <a:defRPr lang="pt-BR" sz="1400" spc="50" baseline="0"/>
            </a:lvl2pPr>
            <a:lvl3pPr marL="914400" indent="0">
              <a:lnSpc>
                <a:spcPct val="100000"/>
              </a:lnSpc>
              <a:buNone/>
              <a:defRPr lang="pt-BR" sz="1400" spc="50" baseline="0"/>
            </a:lvl3pPr>
            <a:lvl4pPr marL="1371600" indent="0">
              <a:lnSpc>
                <a:spcPct val="100000"/>
              </a:lnSpc>
              <a:buNone/>
              <a:defRPr lang="pt-BR" sz="1400" spc="50" baseline="0"/>
            </a:lvl4pPr>
            <a:lvl5pPr marL="1828800" indent="0">
              <a:lnSpc>
                <a:spcPct val="100000"/>
              </a:lnSpc>
              <a:buNone/>
              <a:defRPr lang="pt-BR" sz="1400" spc="50" baseline="0"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pt-BR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lang="pt-BR" sz="1400" spc="50" baseline="0"/>
            </a:lvl1pPr>
            <a:lvl2pPr marL="457200" indent="0">
              <a:lnSpc>
                <a:spcPct val="100000"/>
              </a:lnSpc>
              <a:buNone/>
              <a:defRPr lang="pt-BR" sz="1400" spc="50" baseline="0"/>
            </a:lvl2pPr>
            <a:lvl3pPr marL="914400" indent="0">
              <a:lnSpc>
                <a:spcPct val="100000"/>
              </a:lnSpc>
              <a:buNone/>
              <a:defRPr lang="pt-BR" sz="1400" spc="50" baseline="0"/>
            </a:lvl3pPr>
            <a:lvl4pPr marL="1371600" indent="0">
              <a:lnSpc>
                <a:spcPct val="100000"/>
              </a:lnSpc>
              <a:buNone/>
              <a:defRPr lang="pt-BR" sz="1400" spc="50" baseline="0"/>
            </a:lvl4pPr>
            <a:lvl5pPr marL="1828800" indent="0">
              <a:lnSpc>
                <a:spcPct val="100000"/>
              </a:lnSpc>
              <a:buNone/>
              <a:defRPr lang="pt-BR" sz="1400" spc="50" baseline="0"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20XX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pt-BR" sz="900"/>
            </a:lvl1pPr>
          </a:lstStyle>
          <a:p>
            <a:pPr rtl="0"/>
            <a:fld id="{A49DFD55-3C28-40EF-9E31-A92D2E4017FF}" type="slidenum">
              <a:rPr lang="pt-BR" smtClean="0"/>
              <a:pPr rtl="0"/>
              <a:t>‹nº›</a:t>
            </a:fld>
            <a:endParaRPr lang="pt-BR" dirty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ês Partes de Conteúd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pt-BR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pt-BR"/>
              <a:t>CLIQUE PARA EDITAR O ESTILO DO TÍTULO PRINCIPAL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pt-BR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lang="pt-BR" sz="1400" spc="50" baseline="0"/>
            </a:lvl1pPr>
            <a:lvl2pPr marL="457200" indent="0">
              <a:lnSpc>
                <a:spcPct val="100000"/>
              </a:lnSpc>
              <a:buNone/>
              <a:defRPr lang="pt-BR" sz="1400" spc="50" baseline="0"/>
            </a:lvl2pPr>
            <a:lvl3pPr marL="914400" indent="0">
              <a:lnSpc>
                <a:spcPct val="100000"/>
              </a:lnSpc>
              <a:buNone/>
              <a:defRPr lang="pt-BR" sz="1400" spc="50" baseline="0"/>
            </a:lvl3pPr>
            <a:lvl4pPr marL="1371600" indent="0">
              <a:lnSpc>
                <a:spcPct val="100000"/>
              </a:lnSpc>
              <a:buNone/>
              <a:defRPr lang="pt-BR" sz="1400" spc="50" baseline="0"/>
            </a:lvl4pPr>
            <a:lvl5pPr marL="1828800" indent="0">
              <a:lnSpc>
                <a:spcPct val="100000"/>
              </a:lnSpc>
              <a:buNone/>
              <a:defRPr lang="pt-BR" sz="1400" spc="50" baseline="0"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pt-BR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lang="pt-BR" sz="1400" spc="50" baseline="0"/>
            </a:lvl1pPr>
            <a:lvl2pPr marL="457200" indent="0">
              <a:lnSpc>
                <a:spcPct val="100000"/>
              </a:lnSpc>
              <a:buNone/>
              <a:defRPr lang="pt-BR" sz="1400" spc="50" baseline="0"/>
            </a:lvl2pPr>
            <a:lvl3pPr marL="914400" indent="0">
              <a:lnSpc>
                <a:spcPct val="100000"/>
              </a:lnSpc>
              <a:buNone/>
              <a:defRPr lang="pt-BR" sz="1400" spc="50" baseline="0"/>
            </a:lvl3pPr>
            <a:lvl4pPr marL="1371600" indent="0">
              <a:lnSpc>
                <a:spcPct val="100000"/>
              </a:lnSpc>
              <a:buNone/>
              <a:defRPr lang="pt-BR" sz="1400" spc="50" baseline="0"/>
            </a:lvl4pPr>
            <a:lvl5pPr marL="1828800" indent="0">
              <a:lnSpc>
                <a:spcPct val="100000"/>
              </a:lnSpc>
              <a:buNone/>
              <a:defRPr lang="pt-BR" sz="1400" spc="50" baseline="0"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rtlCol="0" anchor="b">
            <a:noAutofit/>
          </a:bodyPr>
          <a:lstStyle>
            <a:lvl1pPr marL="0" indent="0">
              <a:buNone/>
              <a:defRPr lang="pt-BR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 O TEXTO MESTRE</a:t>
            </a:r>
          </a:p>
        </p:txBody>
      </p:sp>
      <p:sp>
        <p:nvSpPr>
          <p:cNvPr id="22" name="Espaço Reservado para Conteúdo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lang="pt-BR" sz="1400" spc="50" baseline="0"/>
            </a:lvl1pPr>
            <a:lvl2pPr marL="457200" indent="0">
              <a:lnSpc>
                <a:spcPct val="100000"/>
              </a:lnSpc>
              <a:buNone/>
              <a:defRPr lang="pt-BR" sz="1400" spc="50" baseline="0"/>
            </a:lvl2pPr>
            <a:lvl3pPr marL="914400" indent="0">
              <a:lnSpc>
                <a:spcPct val="100000"/>
              </a:lnSpc>
              <a:buNone/>
              <a:defRPr lang="pt-BR" sz="1400" spc="50" baseline="0"/>
            </a:lvl3pPr>
            <a:lvl4pPr marL="1371600" indent="0">
              <a:lnSpc>
                <a:spcPct val="100000"/>
              </a:lnSpc>
              <a:buNone/>
              <a:defRPr lang="pt-BR" sz="1400" spc="50" baseline="0"/>
            </a:lvl4pPr>
            <a:lvl5pPr marL="1828800" indent="0">
              <a:lnSpc>
                <a:spcPct val="100000"/>
              </a:lnSpc>
              <a:buNone/>
              <a:defRPr lang="pt-BR" sz="1400" spc="50" baseline="0"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20XX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pt-BR" sz="900"/>
            </a:lvl1pPr>
          </a:lstStyle>
          <a:p>
            <a:pPr rtl="0"/>
            <a:fld id="{A49DFD55-3C28-40EF-9E31-A92D2E4017FF}" type="slidenum">
              <a:rPr lang="pt-BR" smtClean="0"/>
              <a:pPr rtl="0"/>
              <a:t>‹nº›</a:t>
            </a:fld>
            <a:endParaRPr lang="pt-BR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B2368EF4-1233-48C7-8DB5-75844BFCD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238376" cy="3105150"/>
            <a:chOff x="0" y="0"/>
            <a:chExt cx="2238376" cy="3105150"/>
          </a:xfrm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463D7850-C2A6-43CE-BBE4-8E81A0A593B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EBAD3E03-2E3B-440C-9105-6F9D33006D6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8896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Resu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rtlCol="0" anchor="b">
            <a:normAutofit/>
          </a:bodyPr>
          <a:lstStyle>
            <a:lvl1pPr>
              <a:defRPr lang="pt-BR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pt-BR"/>
              <a:t>CLIQUE PARA EDITAR O ESTILO DO TÍTULO PRINCIPAL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60774"/>
            <a:ext cx="5111750" cy="152558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lang="pt-BR"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lang="pt-BR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pt-BR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pt-BR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pt-BR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pt-BR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pt-BR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pt-BR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pt-BR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D74AA03A-263D-4B5F-B05B-7D6923A9A4D3}"/>
              </a:ext>
            </a:extLst>
          </p:cNvPr>
          <p:cNvGrpSpPr/>
          <p:nvPr userDrawn="1"/>
        </p:nvGrpSpPr>
        <p:grpSpPr>
          <a:xfrm>
            <a:off x="0" y="0"/>
            <a:ext cx="4762501" cy="5186363"/>
            <a:chOff x="0" y="0"/>
            <a:chExt cx="4762501" cy="5186363"/>
          </a:xfrm>
        </p:grpSpPr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A768C87F-B9C3-4DFF-8454-F3F52CE4346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Espaço Reservado para Data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20XX</a:t>
            </a:r>
          </a:p>
        </p:txBody>
      </p:sp>
      <p:sp>
        <p:nvSpPr>
          <p:cNvPr id="22" name="Espaço Reservado para Rodapé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24" name="Espaço Reservado para o Número do Slide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 lang="pt-BR" sz="900"/>
            </a:lvl1pPr>
          </a:lstStyle>
          <a:p>
            <a:pPr rtl="0"/>
            <a:fld id="{A49DFD55-3C28-40EF-9E31-A92D2E4017FF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echamen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rtlCol="0" anchor="b">
            <a:noAutofit/>
          </a:bodyPr>
          <a:lstStyle>
            <a:lvl1pPr algn="l">
              <a:defRPr lang="pt-BR" sz="36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CLIQUE PARA EDITAR O ESTILO DO TÍTULO PRINCIPAL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1371997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buNone/>
              <a:defRPr lang="pt-BR"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lang="pt-BR" sz="2000"/>
            </a:lvl2pPr>
            <a:lvl3pPr marL="914400" indent="0" algn="ctr">
              <a:buNone/>
              <a:defRPr lang="pt-BR" sz="1800"/>
            </a:lvl3pPr>
            <a:lvl4pPr marL="1371600" indent="0" algn="ctr">
              <a:buNone/>
              <a:defRPr lang="pt-BR" sz="1600"/>
            </a:lvl4pPr>
            <a:lvl5pPr marL="1828800" indent="0" algn="ctr">
              <a:buNone/>
              <a:defRPr lang="pt-BR" sz="1600"/>
            </a:lvl5pPr>
            <a:lvl6pPr marL="2286000" indent="0" algn="ctr">
              <a:buNone/>
              <a:defRPr lang="pt-BR" sz="1600"/>
            </a:lvl6pPr>
            <a:lvl7pPr marL="2743200" indent="0" algn="ctr">
              <a:buNone/>
              <a:defRPr lang="pt-BR" sz="1600"/>
            </a:lvl7pPr>
            <a:lvl8pPr marL="3200400" indent="0" algn="ctr">
              <a:buNone/>
              <a:defRPr lang="pt-BR" sz="1600"/>
            </a:lvl8pPr>
            <a:lvl9pPr marL="3657600" indent="0" algn="ctr">
              <a:buNone/>
              <a:defRPr lang="pt-BR" sz="1600"/>
            </a:lvl9pPr>
          </a:lstStyle>
          <a:p>
            <a:pPr rtl="0"/>
            <a:r>
              <a:rPr lang="pt-BR"/>
              <a:t>Clique para editar o estilo do subtítulo Mestre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Espaço Reservado para Data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20XX</a:t>
            </a:r>
          </a:p>
        </p:txBody>
      </p:sp>
      <p:sp>
        <p:nvSpPr>
          <p:cNvPr id="10" name="Espaço Reservado para Rodapé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11" name="Espaço Reservado para o Número do Slide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 rtlCol="0"/>
          <a:lstStyle>
            <a:lvl1pPr>
              <a:defRPr lang="pt-BR" sz="900"/>
            </a:lvl1pPr>
          </a:lstStyle>
          <a:p>
            <a:pPr rtl="0"/>
            <a:fld id="{A49DFD55-3C28-40EF-9E31-A92D2E4017FF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lemento Gráfico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rtlCol="0" anchor="b">
            <a:normAutofit/>
          </a:bodyPr>
          <a:lstStyle>
            <a:lvl1pPr>
              <a:defRPr lang="pt-BR" sz="28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CLIQUE PARA EDITAR O ESTILO DO TÍTULO PRINCIPAL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924175"/>
            <a:ext cx="2895600" cy="2519363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lang="pt-BR"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lang="pt-BR" sz="1400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lang="pt-BR" sz="1400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lang="pt-BR" sz="1400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lang="pt-BR"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 rtlCol="0"/>
          <a:lstStyle>
            <a:lvl1pPr>
              <a:defRPr lang="pt-BR" sz="900"/>
            </a:lvl1pPr>
          </a:lstStyle>
          <a:p>
            <a:pPr rtl="0"/>
            <a:fld id="{A49DFD55-3C28-40EF-9E31-A92D2E4017FF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rtlCol="0" anchor="b">
            <a:normAutofit/>
          </a:bodyPr>
          <a:lstStyle>
            <a:lvl1pPr>
              <a:defRPr lang="pt-BR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pt-BR"/>
              <a:t>CLIQUE PARA EDITAR O ESTILO DO TÍTULO PRINCIPAL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lang="pt-BR"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lang="pt-BR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pt-BR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pt-BR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pt-BR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pt-BR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pt-BR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pt-BR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pt-BR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11EBF9-6826-475B-8079-C1112899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19200" cy="365125"/>
          </a:xfrm>
        </p:spPr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B726A3-DF54-47D2-8C3A-34FD43A19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3800" y="6356350"/>
            <a:ext cx="3479800" cy="365125"/>
          </a:xfrm>
        </p:spPr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D0CD125A-4493-4967-9146-841D0EF3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pt-BR" sz="900"/>
            </a:lvl1pPr>
          </a:lstStyle>
          <a:p>
            <a:pPr rtl="0"/>
            <a:fld id="{A49DFD55-3C28-40EF-9E31-A92D2E4017FF}" type="slidenum">
              <a:rPr lang="pt-BR" smtClean="0"/>
              <a:pPr rtl="0"/>
              <a:t>‹nº›</a:t>
            </a:fld>
            <a:endParaRPr lang="pt-BR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D7A1CF8B-3479-49A3-A30E-2F2ECE962075}"/>
              </a:ext>
            </a:extLst>
          </p:cNvPr>
          <p:cNvGrpSpPr/>
          <p:nvPr userDrawn="1"/>
        </p:nvGrpSpPr>
        <p:grpSpPr>
          <a:xfrm>
            <a:off x="6953250" y="-25401"/>
            <a:ext cx="5238750" cy="6902451"/>
            <a:chOff x="6953250" y="-25401"/>
            <a:chExt cx="5238750" cy="6902451"/>
          </a:xfrm>
        </p:grpSpPr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49FBD260-5143-4B12-B9F8-33E48D548909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/>
            <p:nvPr userDrawn="1"/>
          </p:nvCxnSpPr>
          <p:spPr>
            <a:xfrm flipH="1">
              <a:off x="6953250" y="-25401"/>
              <a:ext cx="3790950" cy="6902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ebra de seçã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148840"/>
            <a:ext cx="4179570" cy="1715531"/>
          </a:xfrm>
        </p:spPr>
        <p:txBody>
          <a:bodyPr rtlCol="0" anchor="b">
            <a:noAutofit/>
          </a:bodyPr>
          <a:lstStyle>
            <a:lvl1pPr algn="l">
              <a:defRPr lang="pt-BR" sz="3600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BR"/>
              <a:t>CLIQUE PARA EDITAR O ESTILO DO TÍTULO PRINCIPAL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50" y="3962003"/>
            <a:ext cx="4179570" cy="365125"/>
          </a:xfrm>
        </p:spPr>
        <p:txBody>
          <a:bodyPr rtlCol="0">
            <a:normAutofit/>
          </a:bodyPr>
          <a:lstStyle>
            <a:lvl1pPr marL="0" indent="0" algn="l">
              <a:buNone/>
              <a:defRPr lang="pt-BR" sz="1600">
                <a:solidFill>
                  <a:schemeClr val="bg1"/>
                </a:solidFill>
              </a:defRPr>
            </a:lvl1pPr>
            <a:lvl2pPr marL="457200" indent="0" algn="ctr">
              <a:buNone/>
              <a:defRPr lang="pt-BR" sz="2000"/>
            </a:lvl2pPr>
            <a:lvl3pPr marL="914400" indent="0" algn="ctr">
              <a:buNone/>
              <a:defRPr lang="pt-BR" sz="1800"/>
            </a:lvl3pPr>
            <a:lvl4pPr marL="1371600" indent="0" algn="ctr">
              <a:buNone/>
              <a:defRPr lang="pt-BR" sz="1600"/>
            </a:lvl4pPr>
            <a:lvl5pPr marL="1828800" indent="0" algn="ctr">
              <a:buNone/>
              <a:defRPr lang="pt-BR" sz="1600"/>
            </a:lvl5pPr>
            <a:lvl6pPr marL="2286000" indent="0" algn="ctr">
              <a:buNone/>
              <a:defRPr lang="pt-BR" sz="1600"/>
            </a:lvl6pPr>
            <a:lvl7pPr marL="2743200" indent="0" algn="ctr">
              <a:buNone/>
              <a:defRPr lang="pt-BR" sz="1600"/>
            </a:lvl7pPr>
            <a:lvl8pPr marL="3200400" indent="0" algn="ctr">
              <a:buNone/>
              <a:defRPr lang="pt-BR" sz="1600"/>
            </a:lvl8pPr>
            <a:lvl9pPr marL="3657600" indent="0" algn="ctr">
              <a:buNone/>
              <a:defRPr lang="pt-BR" sz="1600"/>
            </a:lvl9pPr>
          </a:lstStyle>
          <a:p>
            <a:pPr rtl="0"/>
            <a:r>
              <a:rPr lang="pt-BR"/>
              <a:t>Clique para editar o estilo do subtítulo Mestre</a:t>
            </a:r>
          </a:p>
        </p:txBody>
      </p:sp>
      <p:pic>
        <p:nvPicPr>
          <p:cNvPr id="5" name="Elemento Gráfico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lang="pt-BR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pt-BR"/>
              <a:t>CLIQUE PARA EDITAR O ESTILO DO TÍTULO PRINCIPAL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pt-BR" sz="900"/>
            </a:lvl1pPr>
          </a:lstStyle>
          <a:p>
            <a:pPr rtl="0"/>
            <a:fld id="{A49DFD55-3C28-40EF-9E31-A92D2E4017FF}" type="slidenum">
              <a:rPr lang="pt-BR" smtClean="0"/>
              <a:pPr rtl="0"/>
              <a:t>‹nº›</a:t>
            </a:fld>
            <a:endParaRPr lang="pt-BR" dirty="0"/>
          </a:p>
        </p:txBody>
      </p:sp>
      <p:sp>
        <p:nvSpPr>
          <p:cNvPr id="7" name="Espaço Reservado para o Gráfico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111608"/>
            <a:ext cx="10515600" cy="3744912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r>
              <a:rPr lang="pt-BR"/>
              <a:t>Clique no ícone para adicionar gráfico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527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lang="pt-BR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pt-BR"/>
              <a:t>CLIQUE PARA EDITAR O ESTILO DO TÍTULO PRINCIPAL</a:t>
            </a:r>
          </a:p>
        </p:txBody>
      </p:sp>
      <p:sp>
        <p:nvSpPr>
          <p:cNvPr id="8" name="Espaço Reservado para Tabela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r>
              <a:rPr lang="pt-BR"/>
              <a:t>Clique no ícone para adicionar tabela</a:t>
            </a:r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pt-BR" sz="900"/>
            </a:lvl1pPr>
          </a:lstStyle>
          <a:p>
            <a:pPr rtl="0"/>
            <a:fld id="{A49DFD55-3C28-40EF-9E31-A92D2E4017FF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lemento Gráfico 6">
            <a:extLst>
              <a:ext uri="{FF2B5EF4-FFF2-40B4-BE49-F238E27FC236}">
                <a16:creationId xmlns:a16="http://schemas.microsoft.com/office/drawing/2014/main" id="{AEE644D4-F9A4-4237-BD5C-4B97ABA93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724" y="2809875"/>
            <a:ext cx="6696075" cy="1909763"/>
          </a:xfrm>
        </p:spPr>
        <p:txBody>
          <a:bodyPr rtlCol="0" anchor="b">
            <a:normAutofit/>
          </a:bodyPr>
          <a:lstStyle>
            <a:lvl1pPr>
              <a:defRPr lang="pt-BR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pt-BR"/>
              <a:t>CLIQUE PARA EDITAR O ESTILO DO TÍTULO PRINCIPAL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104828DA-5EC5-4A00-9A7B-CD9668EF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725" y="5028803"/>
            <a:ext cx="6696074" cy="365125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lang="pt-BR"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lang="pt-BR" sz="2000"/>
            </a:lvl2pPr>
            <a:lvl3pPr marL="914400" indent="0" algn="ctr">
              <a:buNone/>
              <a:defRPr lang="pt-BR" sz="1800"/>
            </a:lvl3pPr>
            <a:lvl4pPr marL="1371600" indent="0" algn="ctr">
              <a:buNone/>
              <a:defRPr lang="pt-BR" sz="1600"/>
            </a:lvl4pPr>
            <a:lvl5pPr marL="1828800" indent="0" algn="ctr">
              <a:buNone/>
              <a:defRPr lang="pt-BR" sz="1600"/>
            </a:lvl5pPr>
            <a:lvl6pPr marL="2286000" indent="0" algn="ctr">
              <a:buNone/>
              <a:defRPr lang="pt-BR" sz="1600"/>
            </a:lvl6pPr>
            <a:lvl7pPr marL="2743200" indent="0" algn="ctr">
              <a:buNone/>
              <a:defRPr lang="pt-BR" sz="1600"/>
            </a:lvl7pPr>
            <a:lvl8pPr marL="3200400" indent="0" algn="ctr">
              <a:buNone/>
              <a:defRPr lang="pt-BR" sz="1600"/>
            </a:lvl8pPr>
            <a:lvl9pPr marL="3657600" indent="0" algn="ctr">
              <a:buNone/>
              <a:defRPr lang="pt-BR" sz="1600"/>
            </a:lvl9pPr>
          </a:lstStyle>
          <a:p>
            <a:pPr rtl="0"/>
            <a:r>
              <a:rPr lang="pt-BR"/>
              <a:t>Clique para editar o estilo do subtítulo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9303E9A-96BC-4283-A6E1-5948AEB1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76774" y="6356350"/>
            <a:ext cx="1695450" cy="365125"/>
          </a:xfrm>
        </p:spPr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20XX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5A19C49-052B-4D3E-B227-1D787463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3699" y="6356350"/>
            <a:ext cx="2543175" cy="365125"/>
          </a:xfrm>
        </p:spPr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4E5E724A-95F0-41B6-A77E-EDD06727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8350" y="6356350"/>
            <a:ext cx="1695450" cy="365125"/>
          </a:xfrm>
        </p:spPr>
        <p:txBody>
          <a:bodyPr rtlCol="0"/>
          <a:lstStyle>
            <a:lvl1pPr>
              <a:defRPr lang="pt-BR" sz="900"/>
            </a:lvl1pPr>
          </a:lstStyle>
          <a:p>
            <a:pPr rtl="0"/>
            <a:fld id="{A49DFD55-3C28-40EF-9E31-A92D2E4017FF}" type="slidenum">
              <a:rPr lang="pt-BR" smtClean="0"/>
              <a:pPr rtl="0"/>
              <a:t>‹nº›</a:t>
            </a:fld>
            <a:endParaRPr lang="pt-BR" dirty="0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DAC7E4E-FE06-4E90-8107-6B543E551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06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ssoas da Equipe do Slid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pt-BR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pt-BR"/>
              <a:t>CLIQUE PARA EDITAR O ESTILO DO TÍTULO PRINCIPAL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defPPr>
              <a:defRPr lang="pt-BR"/>
            </a:defPPr>
          </a:lstStyle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8568" y="5084524"/>
            <a:ext cx="2317707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pt-BR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26" name="Espaço Reservado para Texto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pt-BR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17" name="Espaço Reservado para Imagem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defPPr>
              <a:defRPr lang="pt-BR"/>
            </a:defPPr>
          </a:lstStyle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3" name="Espaço Reservado para Texto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78300" y="5084524"/>
            <a:ext cx="2330816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pt-BR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27" name="Espaço Reservado para Texto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pt-BR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18" name="Espaço Reservado para Imagem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defPPr>
              <a:defRPr lang="pt-BR"/>
            </a:defPPr>
          </a:lstStyle>
          <a:p>
            <a:pPr lvl="1"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4" name="Espaço Reservado para Texto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68964" y="5084524"/>
            <a:ext cx="2317707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pt-BR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28" name="Espaço Reservado para Texto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pt-BR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19" name="Espaço Reservado para Imagem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defPPr>
              <a:defRPr lang="pt-BR"/>
            </a:defPPr>
          </a:lstStyle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5" name="Espaço Reservado para Texto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488845" y="5084524"/>
            <a:ext cx="2317706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pt-BR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29" name="Espaço Reservado para Texto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pt-BR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20XX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pt-BR" sz="900"/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pt-BR" sz="900"/>
            </a:lvl1pPr>
          </a:lstStyle>
          <a:p>
            <a:pPr rtl="0"/>
            <a:fld id="{A49DFD55-3C28-40EF-9E31-A92D2E4017FF}" type="slidenum">
              <a:rPr lang="pt-BR" smtClean="0"/>
              <a:pPr rtl="0"/>
              <a:t>‹nº›</a:t>
            </a:fld>
            <a:endParaRPr lang="pt-BR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73C911F2-9041-416A-B83C-F23B354E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34250" y="0"/>
            <a:ext cx="4857750" cy="1724025"/>
            <a:chOff x="7334250" y="0"/>
            <a:chExt cx="4857750" cy="1724025"/>
          </a:xfrm>
        </p:grpSpPr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4E4B72DA-52CB-4D39-A342-8857B4D959B2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21D9BCDA-DFB7-41A4-A7C7-CEE86CEDCB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122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ssoas da Equipe do Slide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187AAB93-862D-455E-9E73-3D0DAEFDE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73953"/>
            <a:ext cx="12192000" cy="5621336"/>
            <a:chOff x="0" y="473953"/>
            <a:chExt cx="12192000" cy="5621336"/>
          </a:xfrm>
        </p:grpSpPr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B0DFD584-E5CF-41EF-B51E-679CE22DD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473953"/>
              <a:ext cx="2057400" cy="1647825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E5C02DDF-25A6-42C7-9525-F279CE209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9000" y="5180889"/>
              <a:ext cx="1143000" cy="914400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 rtlCol="0">
            <a:normAutofit/>
          </a:bodyPr>
          <a:lstStyle>
            <a:lvl1pPr algn="ctr">
              <a:defRPr lang="pt-BR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pt-BR"/>
              <a:t>CLIQUE PARA EDITAR O ESTILO DO TÍTULO PRINCIPAL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lang="pt-BR" sz="900">
                <a:solidFill>
                  <a:sysClr val="windowText" lastClr="000000"/>
                </a:solidFill>
              </a:defRPr>
            </a:lvl1pPr>
          </a:lstStyle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pt-BR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26" name="Espaço Reservado para Texto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500168" y="3809747"/>
            <a:ext cx="18288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pt-BR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17" name="Espaço Reservado para Imagem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lang="pt-BR" sz="900">
                <a:solidFill>
                  <a:sysClr val="windowText" lastClr="000000"/>
                </a:solidFill>
              </a:defRPr>
            </a:lvl1pPr>
          </a:lstStyle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3" name="Espaço Reservado para Texto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pt-BR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27" name="Espaço Reservado para Texto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49262" y="3809747"/>
            <a:ext cx="18288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pt-BR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32" name="Espaço Reservado para Imagem 10">
            <a:extLst>
              <a:ext uri="{FF2B5EF4-FFF2-40B4-BE49-F238E27FC236}">
                <a16:creationId xmlns:a16="http://schemas.microsoft.com/office/drawing/2014/main" id="{1938DB4D-239F-4E8E-8802-0470B013118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655584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lang="pt-BR" sz="900">
                <a:solidFill>
                  <a:sysClr val="windowText" lastClr="000000"/>
                </a:solidFill>
              </a:defRPr>
            </a:lvl1pPr>
          </a:lstStyle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4" name="Espaço Reservado para Texto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355" y="3654378"/>
            <a:ext cx="2105135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pt-BR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28" name="Espaço Reservado para Texto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095999" y="3809747"/>
            <a:ext cx="2299855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pt-BR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19" name="Espaço Reservado para Imagem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lang="pt-BR" sz="900">
                <a:solidFill>
                  <a:sysClr val="windowText" lastClr="000000"/>
                </a:solidFill>
              </a:defRPr>
            </a:lvl1pPr>
          </a:lstStyle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5" name="Espaço Reservado para Texto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pt-BR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29" name="Espaço Reservado para Texto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4480" y="3809747"/>
            <a:ext cx="1844126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pt-BR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55" name="Espaço Reservado para Imagem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lang="pt-BR" sz="900">
                <a:solidFill>
                  <a:sysClr val="windowText" lastClr="000000"/>
                </a:solidFill>
              </a:defRPr>
            </a:lvl1pPr>
          </a:lstStyle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54" name="Espaço Reservado para Texto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pt-BR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62" name="Espaço Reservado para Texto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500168" y="5668583"/>
            <a:ext cx="18288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pt-BR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56" name="Espaço Reservado para Imagem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lang="pt-BR" sz="900">
                <a:solidFill>
                  <a:sysClr val="windowText" lastClr="000000"/>
                </a:solidFill>
              </a:defRPr>
            </a:lvl1pPr>
          </a:lstStyle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59" name="Espaço Reservado para Texto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pt-BR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63" name="Espaço Reservado para Texto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849262" y="5668583"/>
            <a:ext cx="1828800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pt-BR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33" name="Espaço Reservado para Imagem 10">
            <a:extLst>
              <a:ext uri="{FF2B5EF4-FFF2-40B4-BE49-F238E27FC236}">
                <a16:creationId xmlns:a16="http://schemas.microsoft.com/office/drawing/2014/main" id="{E029C5CA-EDDA-4BF9-9051-8B09E98EE1E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55584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lang="pt-BR" sz="900">
                <a:solidFill>
                  <a:sysClr val="windowText" lastClr="000000"/>
                </a:solidFill>
              </a:defRPr>
            </a:lvl1pPr>
          </a:lstStyle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60" name="Espaço Reservado para Texto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pt-BR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64" name="Espaço Reservado para Texto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339926" y="5668583"/>
            <a:ext cx="1813474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pt-BR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58" name="Espaço Reservado para Imagem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lang="pt-BR" sz="900">
                <a:solidFill>
                  <a:sysClr val="windowText" lastClr="000000"/>
                </a:solidFill>
              </a:defRPr>
            </a:lvl1pPr>
          </a:lstStyle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61" name="Espaço Reservado para Texto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rtlCol="0" anchor="t">
            <a:noAutofit/>
          </a:bodyPr>
          <a:lstStyle>
            <a:lvl1pPr marL="0" indent="0" algn="ctr">
              <a:buNone/>
              <a:defRPr lang="pt-BR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65" name="Espaço Reservado para Texto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744480" y="5668583"/>
            <a:ext cx="1844126" cy="343061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lang="pt-BR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 lvl="0" rtl="0"/>
            <a:r>
              <a:rPr lang="pt-BR"/>
              <a:t>CLIQUE PARA EDITAR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pt-BR"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pt-BR"/>
              <a:t>20XX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pt-BR" sz="900">
                <a:solidFill>
                  <a:srgbClr val="898989"/>
                </a:solidFill>
              </a:defRPr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pt-BR" sz="900">
                <a:solidFill>
                  <a:srgbClr val="898989"/>
                </a:solidFill>
              </a:defRPr>
            </a:lvl1pPr>
          </a:lstStyle>
          <a:p>
            <a:pPr rtl="0"/>
            <a:fld id="{A49DFD55-3C28-40EF-9E31-A92D2E4017FF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7120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</a:lstStyle>
          <a:p>
            <a:pPr rtl="0"/>
            <a:r>
              <a:rPr lang="pt-BR"/>
              <a:t>Clique para editar o estilo de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pt-BR"/>
            </a:defPPr>
          </a:lstStyle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pt-BR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t-BR"/>
              <a:t>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pt-BR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t-BR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pt-BR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49DFD55-3C28-40EF-9E31-A92D2E4017F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66" r:id="rId5"/>
    <p:sldLayoutId id="2147483667" r:id="rId6"/>
    <p:sldLayoutId id="2147483654" r:id="rId7"/>
    <p:sldLayoutId id="2147483663" r:id="rId8"/>
    <p:sldLayoutId id="2147483662" r:id="rId9"/>
    <p:sldLayoutId id="2147483668" r:id="rId10"/>
    <p:sldLayoutId id="2147483652" r:id="rId11"/>
    <p:sldLayoutId id="2147483653" r:id="rId12"/>
    <p:sldLayoutId id="2147483660" r:id="rId13"/>
    <p:sldLayoutId id="2147483664" r:id="rId14"/>
    <p:sldLayoutId id="214748366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pt-BR"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pt-BR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arxiv.org/abs/2306.12326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434840"/>
            <a:ext cx="4941771" cy="1122202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r>
              <a:rPr lang="en-US" dirty="0"/>
              <a:t>Thermal evolution of neutron stars </a:t>
            </a:r>
            <a:br>
              <a:rPr lang="en-US" dirty="0"/>
            </a:b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The nature of </a:t>
            </a:r>
            <a:r>
              <a:rPr lang="en-US" dirty="0" err="1"/>
              <a:t>hess</a:t>
            </a:r>
            <a:r>
              <a:rPr lang="en-US" dirty="0"/>
              <a:t> j1731-347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36A1B4-B8D1-4A72-8E20-0703F54BF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 rtlCol="0">
            <a:normAutofit/>
          </a:bodyPr>
          <a:lstStyle>
            <a:defPPr>
              <a:defRPr lang="pt-BR"/>
            </a:defPPr>
          </a:lstStyle>
          <a:p>
            <a:pPr rtl="0"/>
            <a:r>
              <a:rPr lang="en-US" dirty="0"/>
              <a:t>R</a:t>
            </a:r>
            <a:r>
              <a:rPr lang="pt-BR" dirty="0" err="1"/>
              <a:t>odrigo</a:t>
            </a:r>
            <a:r>
              <a:rPr lang="pt-BR" dirty="0"/>
              <a:t> Negreiros – UFF – RJ/</a:t>
            </a:r>
            <a:r>
              <a:rPr lang="pt-BR" dirty="0" err="1"/>
              <a:t>Brazil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írculo&#10;&#10;Descrição gerada automaticamente">
            <a:extLst>
              <a:ext uri="{FF2B5EF4-FFF2-40B4-BE49-F238E27FC236}">
                <a16:creationId xmlns:a16="http://schemas.microsoft.com/office/drawing/2014/main" id="{AE1B5268-CA6E-938B-6F03-591F61977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19" y="1223644"/>
            <a:ext cx="4564855" cy="4551207"/>
          </a:xfrm>
          <a:prstGeom prst="rect">
            <a:avLst/>
          </a:prstGeom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583B1C7B-E07E-AB78-9C2A-3FECEF48D108}"/>
              </a:ext>
            </a:extLst>
          </p:cNvPr>
          <p:cNvSpPr txBox="1">
            <a:spLocks/>
          </p:cNvSpPr>
          <p:nvPr/>
        </p:nvSpPr>
        <p:spPr>
          <a:xfrm>
            <a:off x="5417484" y="1232712"/>
            <a:ext cx="7188199" cy="6803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solidFill>
                  <a:srgbClr val="FF0000"/>
                </a:solidFill>
                <a:cs typeface="Calibri"/>
              </a:rPr>
              <a:t>Crust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DC5D9B00-5AB0-63BE-0E69-69C986706E72}"/>
              </a:ext>
            </a:extLst>
          </p:cNvPr>
          <p:cNvSpPr txBox="1">
            <a:spLocks/>
          </p:cNvSpPr>
          <p:nvPr/>
        </p:nvSpPr>
        <p:spPr>
          <a:xfrm>
            <a:off x="5417483" y="2018524"/>
            <a:ext cx="7188199" cy="6803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NO DU core</a:t>
            </a:r>
            <a:endParaRPr lang="pt-BR" b="1" dirty="0">
              <a:solidFill>
                <a:schemeClr val="accent5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61F105AB-F215-7981-EA26-7248CE1B73DF}"/>
              </a:ext>
            </a:extLst>
          </p:cNvPr>
          <p:cNvSpPr txBox="1">
            <a:spLocks/>
          </p:cNvSpPr>
          <p:nvPr/>
        </p:nvSpPr>
        <p:spPr>
          <a:xfrm>
            <a:off x="5417483" y="2828149"/>
            <a:ext cx="7188199" cy="6803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cs typeface="Calibri"/>
              </a:rPr>
              <a:t>DU Core</a:t>
            </a:r>
            <a:endParaRPr lang="pt-BR" b="1" dirty="0">
              <a:cs typeface="Calibri"/>
            </a:endParaRP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A886BED2-0F7B-44B6-7054-72A157115040}"/>
              </a:ext>
            </a:extLst>
          </p:cNvPr>
          <p:cNvCxnSpPr/>
          <p:nvPr/>
        </p:nvCxnSpPr>
        <p:spPr>
          <a:xfrm flipV="1">
            <a:off x="5521854" y="3440906"/>
            <a:ext cx="5845968" cy="35718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have Direita 7">
            <a:extLst>
              <a:ext uri="{FF2B5EF4-FFF2-40B4-BE49-F238E27FC236}">
                <a16:creationId xmlns:a16="http://schemas.microsoft.com/office/drawing/2014/main" id="{E263BAEA-9FA7-476A-F25E-B01C67F7A9EC}"/>
              </a:ext>
            </a:extLst>
          </p:cNvPr>
          <p:cNvSpPr/>
          <p:nvPr/>
        </p:nvSpPr>
        <p:spPr>
          <a:xfrm>
            <a:off x="8354017" y="1119187"/>
            <a:ext cx="428624" cy="2131218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36C511-6EE1-8ED6-4590-A9B6E3ABB8CA}"/>
              </a:ext>
            </a:extLst>
          </p:cNvPr>
          <p:cNvSpPr txBox="1">
            <a:spLocks/>
          </p:cNvSpPr>
          <p:nvPr/>
        </p:nvSpPr>
        <p:spPr>
          <a:xfrm>
            <a:off x="9132233" y="1697057"/>
            <a:ext cx="2509043" cy="1013719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dirty="0">
                <a:cs typeface="Calibri"/>
              </a:rPr>
              <a:t>Thermally decoupled</a:t>
            </a:r>
          </a:p>
        </p:txBody>
      </p:sp>
      <p:pic>
        <p:nvPicPr>
          <p:cNvPr id="10" name="Imagem 18">
            <a:extLst>
              <a:ext uri="{FF2B5EF4-FFF2-40B4-BE49-F238E27FC236}">
                <a16:creationId xmlns:a16="http://schemas.microsoft.com/office/drawing/2014/main" id="{82BE8149-AB74-6754-B1F1-E1DABE3F0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17" y="1218493"/>
            <a:ext cx="4564856" cy="4561508"/>
          </a:xfrm>
          <a:prstGeom prst="rect">
            <a:avLst/>
          </a:prstGeom>
        </p:spPr>
      </p:pic>
      <p:pic>
        <p:nvPicPr>
          <p:cNvPr id="11" name="Imagem 19" descr="Uma imagem contendo Forma&#10;&#10;Descrição gerada automaticamente">
            <a:extLst>
              <a:ext uri="{FF2B5EF4-FFF2-40B4-BE49-F238E27FC236}">
                <a16:creationId xmlns:a16="http://schemas.microsoft.com/office/drawing/2014/main" id="{140EF3EF-5390-B464-D1E5-2A130BED9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17" y="1213398"/>
            <a:ext cx="4564856" cy="4571697"/>
          </a:xfrm>
          <a:prstGeom prst="rect">
            <a:avLst/>
          </a:prstGeom>
        </p:spPr>
      </p:pic>
      <p:pic>
        <p:nvPicPr>
          <p:cNvPr id="12" name="Imagem 20" descr="Ícone, Círculo&#10;&#10;Descrição gerada automaticamente">
            <a:extLst>
              <a:ext uri="{FF2B5EF4-FFF2-40B4-BE49-F238E27FC236}">
                <a16:creationId xmlns:a16="http://schemas.microsoft.com/office/drawing/2014/main" id="{F596F22F-3978-976E-2A21-602202AB1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17" y="1237202"/>
            <a:ext cx="4564856" cy="4559807"/>
          </a:xfrm>
          <a:prstGeom prst="rect">
            <a:avLst/>
          </a:prstGeom>
        </p:spPr>
      </p:pic>
      <p:pic>
        <p:nvPicPr>
          <p:cNvPr id="13" name="Imagem 21" descr="Ícone, Círculo&#10;&#10;Descrição gerada automaticamente">
            <a:extLst>
              <a:ext uri="{FF2B5EF4-FFF2-40B4-BE49-F238E27FC236}">
                <a16:creationId xmlns:a16="http://schemas.microsoft.com/office/drawing/2014/main" id="{513DF1C3-66BC-EBD6-16B7-62AB9B222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517" y="1211736"/>
            <a:ext cx="4564856" cy="4551208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C92C0703-FB31-7DB6-7797-362BAACCA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-75406"/>
            <a:ext cx="10515600" cy="1325563"/>
          </a:xfrm>
        </p:spPr>
        <p:txBody>
          <a:bodyPr/>
          <a:lstStyle/>
          <a:p>
            <a:pPr algn="l"/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Thermal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 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Relaxation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1122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861458" y="6413863"/>
            <a:ext cx="6858000" cy="346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rPr>
              <a:t>Negreiros, Schramm and Weber, Phys.Rev. D85 (2012) 104019</a:t>
            </a:r>
          </a:p>
        </p:txBody>
      </p:sp>
      <p:pic>
        <p:nvPicPr>
          <p:cNvPr id="7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2018" y="4750"/>
            <a:ext cx="8964923" cy="685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5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ector reto 5"/>
          <p:cNvSpPr/>
          <p:nvPr/>
        </p:nvSpPr>
        <p:spPr>
          <a:xfrm>
            <a:off x="4427048" y="6639936"/>
            <a:ext cx="6190560" cy="0"/>
          </a:xfrm>
          <a:prstGeom prst="line">
            <a:avLst/>
          </a:prstGeom>
          <a:noFill/>
          <a:ln w="91440">
            <a:solidFill>
              <a:srgbClr val="004A4A"/>
            </a:solidFill>
            <a:prstDash val="solid"/>
          </a:ln>
        </p:spPr>
        <p:txBody>
          <a:bodyPr vert="horz" wrap="none" lIns="135000" tIns="90000" rIns="135000" bIns="9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Forma livre 6"/>
          <p:cNvSpPr/>
          <p:nvPr/>
        </p:nvSpPr>
        <p:spPr>
          <a:xfrm>
            <a:off x="8587208" y="1834656"/>
            <a:ext cx="617760" cy="487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69840" rIns="90000" bIns="45000" anchor="t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8" name="Conector reto 7"/>
          <p:cNvSpPr/>
          <p:nvPr/>
        </p:nvSpPr>
        <p:spPr>
          <a:xfrm>
            <a:off x="10599248" y="1839336"/>
            <a:ext cx="18360" cy="4572000"/>
          </a:xfrm>
          <a:prstGeom prst="line">
            <a:avLst/>
          </a:prstGeom>
          <a:noFill/>
          <a:ln w="91440">
            <a:solidFill>
              <a:srgbClr val="004A4A"/>
            </a:solidFill>
            <a:prstDash val="solid"/>
          </a:ln>
        </p:spPr>
        <p:txBody>
          <a:bodyPr vert="horz" wrap="none" lIns="135000" tIns="90000" rIns="135000" bIns="9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DejaVu Sans" pitchFamily="2"/>
              <a:cs typeface="DejaVu Sans" pitchFamily="2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0014973" y="5912313"/>
            <a:ext cx="990975" cy="919147"/>
            <a:chOff x="9227165" y="6587577"/>
            <a:chExt cx="990975" cy="919147"/>
          </a:xfrm>
        </p:grpSpPr>
        <p:grpSp>
          <p:nvGrpSpPr>
            <p:cNvPr id="10" name="Grupo 9"/>
            <p:cNvGrpSpPr/>
            <p:nvPr/>
          </p:nvGrpSpPr>
          <p:grpSpPr>
            <a:xfrm>
              <a:off x="9227165" y="6587577"/>
              <a:ext cx="919138" cy="919147"/>
              <a:chOff x="9227165" y="6587577"/>
              <a:chExt cx="919138" cy="919147"/>
            </a:xfrm>
          </p:grpSpPr>
          <p:grpSp>
            <p:nvGrpSpPr>
              <p:cNvPr id="14" name="Grupo 13"/>
              <p:cNvGrpSpPr/>
              <p:nvPr/>
            </p:nvGrpSpPr>
            <p:grpSpPr>
              <a:xfrm>
                <a:off x="9475623" y="7097044"/>
                <a:ext cx="670680" cy="409680"/>
                <a:chOff x="9475623" y="7097044"/>
                <a:chExt cx="670680" cy="409680"/>
              </a:xfrm>
            </p:grpSpPr>
            <p:sp>
              <p:nvSpPr>
                <p:cNvPr id="18" name="Forma livre 17"/>
                <p:cNvSpPr/>
                <p:nvPr/>
              </p:nvSpPr>
              <p:spPr>
                <a:xfrm rot="2700000">
                  <a:off x="9718058" y="7096235"/>
                  <a:ext cx="160560" cy="3931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noFill/>
                <a:ln w="18000">
                  <a:solidFill>
                    <a:srgbClr val="000000"/>
                  </a:solidFill>
                  <a:prstDash val="solid"/>
                  <a:round/>
                  <a:tailEnd type="arrow"/>
                </a:ln>
              </p:spPr>
              <p:txBody>
                <a:bodyPr vert="horz" wrap="none" lIns="80640" tIns="37440" rIns="80640" bIns="37440" anchor="ctr" anchorCtr="0" compatLnSpc="0">
                  <a:noAutofit/>
                </a:bodyPr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DejaVu Sans" pitchFamily="2"/>
                    <a:cs typeface="DejaVu Sans" pitchFamily="2"/>
                  </a:endParaRPr>
                </a:p>
              </p:txBody>
            </p:sp>
            <p:sp>
              <p:nvSpPr>
                <p:cNvPr id="19" name="Forma livre 18"/>
                <p:cNvSpPr/>
                <p:nvPr/>
              </p:nvSpPr>
              <p:spPr>
                <a:xfrm rot="2700000">
                  <a:off x="9651749" y="7035284"/>
                  <a:ext cx="282240" cy="48852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noFill/>
                <a:ln w="18000">
                  <a:solidFill>
                    <a:srgbClr val="000000"/>
                  </a:solidFill>
                  <a:prstDash val="solid"/>
                  <a:round/>
                  <a:tailEnd type="arrow"/>
                </a:ln>
              </p:spPr>
              <p:txBody>
                <a:bodyPr vert="horz" wrap="none" lIns="80640" tIns="37440" rIns="80640" bIns="37440" anchor="ctr" anchorCtr="0" compatLnSpc="0">
                  <a:noAutofit/>
                </a:bodyPr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DejaVu Sans" pitchFamily="2"/>
                    <a:cs typeface="DejaVu Sans" pitchFamily="2"/>
                  </a:endParaRPr>
                </a:p>
              </p:txBody>
            </p:sp>
            <p:sp>
              <p:nvSpPr>
                <p:cNvPr id="20" name="Forma livre 19"/>
                <p:cNvSpPr/>
                <p:nvPr/>
              </p:nvSpPr>
              <p:spPr>
                <a:xfrm rot="2700000">
                  <a:off x="9606123" y="6966544"/>
                  <a:ext cx="409680" cy="670680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*/ 5419351 1 1725033"/>
                    <a:gd name="f6" fmla="*/ 10800 10800 1"/>
                    <a:gd name="f7" fmla="+- 0 0 0"/>
                    <a:gd name="f8" fmla="+- 0 0 360"/>
                    <a:gd name="f9" fmla="val 10800"/>
                    <a:gd name="f10" fmla="*/ f3 1 21600"/>
                    <a:gd name="f11" fmla="*/ f4 1 21600"/>
                    <a:gd name="f12" fmla="*/ 0 f5 1"/>
                    <a:gd name="f13" fmla="*/ f7 f0 1"/>
                    <a:gd name="f14" fmla="*/ f8 f0 1"/>
                    <a:gd name="f15" fmla="*/ 3163 f10 1"/>
                    <a:gd name="f16" fmla="*/ 18437 f10 1"/>
                    <a:gd name="f17" fmla="*/ 18437 f11 1"/>
                    <a:gd name="f18" fmla="*/ 3163 f11 1"/>
                    <a:gd name="f19" fmla="*/ f12 1 f2"/>
                    <a:gd name="f20" fmla="*/ f13 1 f2"/>
                    <a:gd name="f21" fmla="*/ f14 1 f2"/>
                    <a:gd name="f22" fmla="*/ 10800 f10 1"/>
                    <a:gd name="f23" fmla="*/ 0 f11 1"/>
                    <a:gd name="f24" fmla="*/ 0 f10 1"/>
                    <a:gd name="f25" fmla="*/ 10800 f11 1"/>
                    <a:gd name="f26" fmla="*/ 21600 f11 1"/>
                    <a:gd name="f27" fmla="*/ 21600 f10 1"/>
                    <a:gd name="f28" fmla="+- 0 0 f19"/>
                    <a:gd name="f29" fmla="+- f20 0 f1"/>
                    <a:gd name="f30" fmla="+- f21 0 f1"/>
                    <a:gd name="f31" fmla="*/ f28 f0 1"/>
                    <a:gd name="f32" fmla="+- f30 0 f29"/>
                    <a:gd name="f33" fmla="*/ f31 1 f5"/>
                    <a:gd name="f34" fmla="+- f33 0 f1"/>
                    <a:gd name="f35" fmla="cos 1 f34"/>
                    <a:gd name="f36" fmla="sin 1 f34"/>
                    <a:gd name="f37" fmla="+- 0 0 f35"/>
                    <a:gd name="f38" fmla="+- 0 0 f36"/>
                    <a:gd name="f39" fmla="*/ 10800 f37 1"/>
                    <a:gd name="f40" fmla="*/ 10800 f38 1"/>
                    <a:gd name="f41" fmla="*/ f39 f39 1"/>
                    <a:gd name="f42" fmla="*/ f40 f40 1"/>
                    <a:gd name="f43" fmla="+- f41 f42 0"/>
                    <a:gd name="f44" fmla="sqrt f43"/>
                    <a:gd name="f45" fmla="*/ f6 1 f44"/>
                    <a:gd name="f46" fmla="*/ f37 f45 1"/>
                    <a:gd name="f47" fmla="*/ f38 f45 1"/>
                    <a:gd name="f48" fmla="+- 10800 0 f46"/>
                    <a:gd name="f49" fmla="+- 10800 0 f47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22" y="f23"/>
                    </a:cxn>
                    <a:cxn ang="f29">
                      <a:pos x="f15" y="f18"/>
                    </a:cxn>
                    <a:cxn ang="f29">
                      <a:pos x="f24" y="f25"/>
                    </a:cxn>
                    <a:cxn ang="f29">
                      <a:pos x="f15" y="f17"/>
                    </a:cxn>
                    <a:cxn ang="f29">
                      <a:pos x="f22" y="f26"/>
                    </a:cxn>
                    <a:cxn ang="f29">
                      <a:pos x="f16" y="f17"/>
                    </a:cxn>
                    <a:cxn ang="f29">
                      <a:pos x="f27" y="f25"/>
                    </a:cxn>
                    <a:cxn ang="f29">
                      <a:pos x="f16" y="f18"/>
                    </a:cxn>
                  </a:cxnLst>
                  <a:rect l="f15" t="f18" r="f16" b="f17"/>
                  <a:pathLst>
                    <a:path w="21600" h="21600">
                      <a:moveTo>
                        <a:pt x="f48" y="f49"/>
                      </a:moveTo>
                      <a:arcTo wR="f9" hR="f9" stAng="f29" swAng="f32"/>
                      <a:close/>
                    </a:path>
                  </a:pathLst>
                </a:custGeom>
                <a:noFill/>
                <a:ln w="18000">
                  <a:solidFill>
                    <a:srgbClr val="000000"/>
                  </a:solidFill>
                  <a:prstDash val="solid"/>
                  <a:round/>
                  <a:tailEnd type="arrow"/>
                </a:ln>
              </p:spPr>
              <p:txBody>
                <a:bodyPr vert="horz" wrap="none" lIns="80640" tIns="37440" rIns="80640" bIns="37440" anchor="ctr" anchorCtr="0" compatLnSpc="0">
                  <a:noAutofit/>
                </a:bodyPr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en-US" sz="1800" b="0" i="0" u="none" strike="noStrike" kern="1200">
                    <a:ln>
                      <a:noFill/>
                    </a:ln>
                    <a:latin typeface="Arial" pitchFamily="18"/>
                    <a:ea typeface="DejaVu Sans" pitchFamily="2"/>
                    <a:cs typeface="DejaVu Sans" pitchFamily="2"/>
                  </a:endParaRPr>
                </a:p>
              </p:txBody>
            </p:sp>
          </p:grpSp>
          <p:sp>
            <p:nvSpPr>
              <p:cNvPr id="15" name="Forma livre 14"/>
              <p:cNvSpPr/>
              <p:nvPr/>
            </p:nvSpPr>
            <p:spPr>
              <a:xfrm rot="18900000" flipH="1">
                <a:off x="9355903" y="6739004"/>
                <a:ext cx="160200" cy="3938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noFill/>
              <a:ln w="18000">
                <a:solidFill>
                  <a:srgbClr val="000000"/>
                </a:solidFill>
                <a:prstDash val="solid"/>
                <a:round/>
                <a:tailEnd type="arrow"/>
              </a:ln>
            </p:spPr>
            <p:txBody>
              <a:bodyPr vert="horz" wrap="none" lIns="80640" tIns="37440" rIns="80640" bIns="3744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DejaVu Sans" pitchFamily="2"/>
                  <a:cs typeface="DejaVu Sans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 rot="18900000" flipH="1">
                <a:off x="9314805" y="6698986"/>
                <a:ext cx="281880" cy="4888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noFill/>
              <a:ln w="18000">
                <a:solidFill>
                  <a:srgbClr val="000000"/>
                </a:solidFill>
                <a:prstDash val="solid"/>
                <a:round/>
                <a:tailEnd type="arrow"/>
              </a:ln>
            </p:spPr>
            <p:txBody>
              <a:bodyPr vert="horz" wrap="none" lIns="80640" tIns="37440" rIns="80640" bIns="3744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DejaVu Sans" pitchFamily="2"/>
                  <a:cs typeface="DejaVu Sans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 rot="18900000" flipH="1">
                <a:off x="9227165" y="6587577"/>
                <a:ext cx="409680" cy="6706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noFill/>
              <a:ln w="18000">
                <a:solidFill>
                  <a:srgbClr val="000000"/>
                </a:solidFill>
                <a:prstDash val="solid"/>
                <a:round/>
                <a:tailEnd type="arrow"/>
              </a:ln>
            </p:spPr>
            <p:txBody>
              <a:bodyPr vert="horz" wrap="none" lIns="80640" tIns="37440" rIns="80640" bIns="3744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>
                  <a:ln>
                    <a:noFill/>
                  </a:ln>
                  <a:latin typeface="Arial" pitchFamily="18"/>
                  <a:ea typeface="DejaVu Sans" pitchFamily="2"/>
                  <a:cs typeface="DejaVu Sans" pitchFamily="2"/>
                </a:endParaRPr>
              </a:p>
            </p:txBody>
          </p:sp>
        </p:grpSp>
        <p:sp>
          <p:nvSpPr>
            <p:cNvPr id="11" name="Forma livre 10"/>
            <p:cNvSpPr/>
            <p:nvPr/>
          </p:nvSpPr>
          <p:spPr>
            <a:xfrm>
              <a:off x="9410040" y="6872039"/>
              <a:ext cx="454320" cy="4536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00"/>
            </a:solidFill>
            <a:ln w="36000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108000" tIns="63000" rIns="108000" bIns="63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" name="Forma livre 11"/>
            <p:cNvSpPr/>
            <p:nvPr/>
          </p:nvSpPr>
          <p:spPr>
            <a:xfrm rot="18900000" flipV="1">
              <a:off x="9708672" y="6663140"/>
              <a:ext cx="91800" cy="585360"/>
            </a:xfrm>
            <a:custGeom>
              <a:avLst>
                <a:gd name="f0" fmla="val 1534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-2147483647"/>
                <a:gd name="f9" fmla="val 2147483647"/>
                <a:gd name="f10" fmla="+- 0 0 0"/>
                <a:gd name="f11" fmla="*/ f4 1 21600"/>
                <a:gd name="f12" fmla="*/ f5 1 21600"/>
                <a:gd name="f13" fmla="pin 0 f0 21600"/>
                <a:gd name="f14" fmla="*/ f10 f1 1"/>
                <a:gd name="f15" fmla="val f13"/>
                <a:gd name="f16" fmla="*/ f13 1 2"/>
                <a:gd name="f17" fmla="*/ f13 f11 1"/>
                <a:gd name="f18" fmla="*/ f6 f12 1"/>
                <a:gd name="f19" fmla="*/ 18000 f12 1"/>
                <a:gd name="f20" fmla="*/ 10800 f12 1"/>
                <a:gd name="f21" fmla="*/ 10800 f11 1"/>
                <a:gd name="f22" fmla="*/ 0 f12 1"/>
                <a:gd name="f23" fmla="*/ f14 1 f3"/>
                <a:gd name="f24" fmla="*/ 0 f11 1"/>
                <a:gd name="f25" fmla="*/ 21600 f12 1"/>
                <a:gd name="f26" fmla="*/ 21600 f11 1"/>
                <a:gd name="f27" fmla="+- f16 10800 0"/>
                <a:gd name="f28" fmla="+- 21600 0 f15"/>
                <a:gd name="f29" fmla="*/ f16 f11 1"/>
                <a:gd name="f30" fmla="+- f23 0 f2"/>
                <a:gd name="f31" fmla="*/ f28 1 2"/>
                <a:gd name="f32" fmla="*/ f27 f11 1"/>
                <a:gd name="f33" fmla="+- 21600 0 f31"/>
                <a:gd name="f34" fmla="*/ f33 f11 1"/>
              </a:gdLst>
              <a:ahLst>
                <a:ahXY gdRefX="f0" minX="f6" maxX="f7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21" y="f22"/>
                </a:cxn>
                <a:cxn ang="f30">
                  <a:pos x="f29" y="f20"/>
                </a:cxn>
                <a:cxn ang="f30">
                  <a:pos x="f24" y="f25"/>
                </a:cxn>
                <a:cxn ang="f30">
                  <a:pos x="f21" y="f25"/>
                </a:cxn>
                <a:cxn ang="f30">
                  <a:pos x="f26" y="f25"/>
                </a:cxn>
                <a:cxn ang="f30">
                  <a:pos x="f34" y="f20"/>
                </a:cxn>
              </a:cxnLst>
              <a:rect l="f29" t="f20" r="f32" b="f19"/>
              <a:pathLst>
                <a:path w="21600" h="21600">
                  <a:moveTo>
                    <a:pt x="f15" y="f6"/>
                  </a:moveTo>
                  <a:lnTo>
                    <a:pt x="f7" y="f7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000000"/>
            </a:solidFill>
            <a:ln w="36000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108000" tIns="63000" rIns="108000" bIns="63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" name="Forma livre 12"/>
            <p:cNvSpPr/>
            <p:nvPr/>
          </p:nvSpPr>
          <p:spPr>
            <a:xfrm rot="13500000" flipV="1">
              <a:off x="9879560" y="6864828"/>
              <a:ext cx="91800" cy="585360"/>
            </a:xfrm>
            <a:custGeom>
              <a:avLst>
                <a:gd name="f0" fmla="val 1534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0"/>
                <a:gd name="f7" fmla="val 21600"/>
                <a:gd name="f8" fmla="val -2147483647"/>
                <a:gd name="f9" fmla="val 2147483647"/>
                <a:gd name="f10" fmla="+- 0 0 0"/>
                <a:gd name="f11" fmla="*/ f4 1 21600"/>
                <a:gd name="f12" fmla="*/ f5 1 21600"/>
                <a:gd name="f13" fmla="pin 0 f0 21600"/>
                <a:gd name="f14" fmla="*/ f10 f1 1"/>
                <a:gd name="f15" fmla="val f13"/>
                <a:gd name="f16" fmla="*/ f13 1 2"/>
                <a:gd name="f17" fmla="*/ f13 f11 1"/>
                <a:gd name="f18" fmla="*/ f6 f12 1"/>
                <a:gd name="f19" fmla="*/ 18000 f12 1"/>
                <a:gd name="f20" fmla="*/ 10800 f12 1"/>
                <a:gd name="f21" fmla="*/ 10800 f11 1"/>
                <a:gd name="f22" fmla="*/ 0 f12 1"/>
                <a:gd name="f23" fmla="*/ f14 1 f3"/>
                <a:gd name="f24" fmla="*/ 0 f11 1"/>
                <a:gd name="f25" fmla="*/ 21600 f12 1"/>
                <a:gd name="f26" fmla="*/ 21600 f11 1"/>
                <a:gd name="f27" fmla="+- f16 10800 0"/>
                <a:gd name="f28" fmla="+- 21600 0 f15"/>
                <a:gd name="f29" fmla="*/ f16 f11 1"/>
                <a:gd name="f30" fmla="+- f23 0 f2"/>
                <a:gd name="f31" fmla="*/ f28 1 2"/>
                <a:gd name="f32" fmla="*/ f27 f11 1"/>
                <a:gd name="f33" fmla="+- 21600 0 f31"/>
                <a:gd name="f34" fmla="*/ f33 f11 1"/>
              </a:gdLst>
              <a:ahLst>
                <a:ahXY gdRefX="f0" minX="f6" maxX="f7">
                  <a:pos x="f17" y="f18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21" y="f22"/>
                </a:cxn>
                <a:cxn ang="f30">
                  <a:pos x="f29" y="f20"/>
                </a:cxn>
                <a:cxn ang="f30">
                  <a:pos x="f24" y="f25"/>
                </a:cxn>
                <a:cxn ang="f30">
                  <a:pos x="f21" y="f25"/>
                </a:cxn>
                <a:cxn ang="f30">
                  <a:pos x="f26" y="f25"/>
                </a:cxn>
                <a:cxn ang="f30">
                  <a:pos x="f34" y="f20"/>
                </a:cxn>
              </a:cxnLst>
              <a:rect l="f29" t="f20" r="f32" b="f19"/>
              <a:pathLst>
                <a:path w="21600" h="21600">
                  <a:moveTo>
                    <a:pt x="f15" y="f6"/>
                  </a:moveTo>
                  <a:lnTo>
                    <a:pt x="f7" y="f7"/>
                  </a:lnTo>
                  <a:lnTo>
                    <a:pt x="f6" y="f7"/>
                  </a:lnTo>
                  <a:close/>
                </a:path>
              </a:pathLst>
            </a:custGeom>
            <a:solidFill>
              <a:srgbClr val="000000"/>
            </a:solidFill>
            <a:ln w="36000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108000" tIns="63000" rIns="108000" bIns="63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21" name="Forma livre 20"/>
          <p:cNvSpPr/>
          <p:nvPr/>
        </p:nvSpPr>
        <p:spPr>
          <a:xfrm>
            <a:off x="2845208" y="1839336"/>
            <a:ext cx="1600200" cy="9144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3302408" y="1382136"/>
            <a:ext cx="307080" cy="346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rPr>
              <a:t>1</a:t>
            </a: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7808" y="10535"/>
            <a:ext cx="10087200" cy="688716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CaixaDeTexto 25"/>
          <p:cNvSpPr txBox="1"/>
          <p:nvPr/>
        </p:nvSpPr>
        <p:spPr>
          <a:xfrm>
            <a:off x="8564168" y="5136936"/>
            <a:ext cx="307080" cy="346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45310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4DD93F31-DF82-CBB4-7867-E7EBEC93BFCF}"/>
              </a:ext>
            </a:extLst>
          </p:cNvPr>
          <p:cNvSpPr txBox="1">
            <a:spLocks/>
          </p:cNvSpPr>
          <p:nvPr/>
        </p:nvSpPr>
        <p:spPr>
          <a:xfrm>
            <a:off x="5415367" y="1251762"/>
            <a:ext cx="7188199" cy="6803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Crust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D3C42614-C719-EE16-7939-555D228899CE}"/>
              </a:ext>
            </a:extLst>
          </p:cNvPr>
          <p:cNvSpPr txBox="1">
            <a:spLocks/>
          </p:cNvSpPr>
          <p:nvPr/>
        </p:nvSpPr>
        <p:spPr>
          <a:xfrm>
            <a:off x="5415366" y="2704324"/>
            <a:ext cx="7188199" cy="6803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solidFill>
                  <a:srgbClr val="00B0F0"/>
                </a:solidFill>
                <a:cs typeface="Calibri"/>
              </a:rPr>
              <a:t>NO DU core</a:t>
            </a:r>
            <a:endParaRPr lang="pt-BR" b="1" dirty="0">
              <a:solidFill>
                <a:srgbClr val="00B0F0"/>
              </a:solidFill>
              <a:cs typeface="Calibri"/>
            </a:endParaRP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84F75C52-BC43-5108-86D3-418E35A36618}"/>
              </a:ext>
            </a:extLst>
          </p:cNvPr>
          <p:cNvCxnSpPr/>
          <p:nvPr/>
        </p:nvCxnSpPr>
        <p:spPr>
          <a:xfrm flipV="1">
            <a:off x="5519737" y="3459956"/>
            <a:ext cx="5845968" cy="35718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have Direita 5">
            <a:extLst>
              <a:ext uri="{FF2B5EF4-FFF2-40B4-BE49-F238E27FC236}">
                <a16:creationId xmlns:a16="http://schemas.microsoft.com/office/drawing/2014/main" id="{3D7248B9-56FC-1EA9-CDFC-97CA52232E92}"/>
              </a:ext>
            </a:extLst>
          </p:cNvPr>
          <p:cNvSpPr/>
          <p:nvPr/>
        </p:nvSpPr>
        <p:spPr>
          <a:xfrm>
            <a:off x="8351900" y="1138237"/>
            <a:ext cx="428624" cy="2131218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1EBAE50A-E4E8-00D3-3619-93AA68596DDB}"/>
              </a:ext>
            </a:extLst>
          </p:cNvPr>
          <p:cNvSpPr txBox="1">
            <a:spLocks/>
          </p:cNvSpPr>
          <p:nvPr/>
        </p:nvSpPr>
        <p:spPr>
          <a:xfrm>
            <a:off x="9130116" y="1716107"/>
            <a:ext cx="2509043" cy="1013719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dirty="0">
                <a:cs typeface="Calibri"/>
              </a:rPr>
              <a:t>Thermally decoupled</a:t>
            </a:r>
          </a:p>
        </p:txBody>
      </p:sp>
      <p:pic>
        <p:nvPicPr>
          <p:cNvPr id="10" name="Imagem 9" descr="Gráfico, Gráfico de pizza&#10;&#10;Descrição gerada automaticamente">
            <a:extLst>
              <a:ext uri="{FF2B5EF4-FFF2-40B4-BE49-F238E27FC236}">
                <a16:creationId xmlns:a16="http://schemas.microsoft.com/office/drawing/2014/main" id="{5F75FA2A-F90E-2EAD-71E6-602000A49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23962"/>
            <a:ext cx="4564855" cy="4552949"/>
          </a:xfrm>
          <a:prstGeom prst="rect">
            <a:avLst/>
          </a:prstGeom>
        </p:spPr>
      </p:pic>
      <p:pic>
        <p:nvPicPr>
          <p:cNvPr id="11" name="Imagem 11" descr="Gráfico, Gráfico de pizza&#10;&#10;Descrição gerada automaticamente">
            <a:extLst>
              <a:ext uri="{FF2B5EF4-FFF2-40B4-BE49-F238E27FC236}">
                <a16:creationId xmlns:a16="http://schemas.microsoft.com/office/drawing/2014/main" id="{9151BCC5-243D-BCCF-99B0-76FF21D0D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18880"/>
            <a:ext cx="4564856" cy="4539301"/>
          </a:xfrm>
          <a:prstGeom prst="rect">
            <a:avLst/>
          </a:prstGeom>
        </p:spPr>
      </p:pic>
      <p:pic>
        <p:nvPicPr>
          <p:cNvPr id="12" name="Imagem 13">
            <a:extLst>
              <a:ext uri="{FF2B5EF4-FFF2-40B4-BE49-F238E27FC236}">
                <a16:creationId xmlns:a16="http://schemas.microsoft.com/office/drawing/2014/main" id="{ACAFD02B-19AE-91A2-9D1D-97390FE97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218863"/>
            <a:ext cx="4564856" cy="4539335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9119ECB1-F486-5238-751A-4C282D7D7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-75406"/>
            <a:ext cx="10515600" cy="1325563"/>
          </a:xfrm>
        </p:spPr>
        <p:txBody>
          <a:bodyPr/>
          <a:lstStyle/>
          <a:p>
            <a:pPr algn="l"/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Thermal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 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Relaxation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17191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1" descr="Ícone, Círculo&#10;&#10;Descrição gerada automaticamente">
            <a:extLst>
              <a:ext uri="{FF2B5EF4-FFF2-40B4-BE49-F238E27FC236}">
                <a16:creationId xmlns:a16="http://schemas.microsoft.com/office/drawing/2014/main" id="{B325EAEB-2A42-C629-6A8F-406F4DCD6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1" y="2504754"/>
            <a:ext cx="3445669" cy="3432021"/>
          </a:xfrm>
          <a:prstGeom prst="rect">
            <a:avLst/>
          </a:prstGeom>
        </p:spPr>
      </p:pic>
      <p:pic>
        <p:nvPicPr>
          <p:cNvPr id="4" name="Imagem 13">
            <a:extLst>
              <a:ext uri="{FF2B5EF4-FFF2-40B4-BE49-F238E27FC236}">
                <a16:creationId xmlns:a16="http://schemas.microsoft.com/office/drawing/2014/main" id="{A9E35FFB-A865-9A3E-81ED-B1B8FCC5D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744" y="2504738"/>
            <a:ext cx="3445669" cy="3432054"/>
          </a:xfrm>
          <a:prstGeom prst="rect">
            <a:avLst/>
          </a:prstGeom>
        </p:spPr>
      </p:pic>
      <p:pic>
        <p:nvPicPr>
          <p:cNvPr id="5" name="Imagem 12" descr="Logotipo&#10;&#10;Descrição gerada automaticamente">
            <a:extLst>
              <a:ext uri="{FF2B5EF4-FFF2-40B4-BE49-F238E27FC236}">
                <a16:creationId xmlns:a16="http://schemas.microsoft.com/office/drawing/2014/main" id="{455931CB-7850-5C99-4E03-59DFB481A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869" y="1046667"/>
            <a:ext cx="3267076" cy="859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B02766D8-10D5-2F40-740E-52BAA36C06FA}"/>
              </a:ext>
            </a:extLst>
          </p:cNvPr>
          <p:cNvSpPr txBox="1">
            <a:spLocks/>
          </p:cNvSpPr>
          <p:nvPr/>
        </p:nvSpPr>
        <p:spPr>
          <a:xfrm>
            <a:off x="2200679" y="6145232"/>
            <a:ext cx="2008982" cy="4660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>
                <a:cs typeface="Calibri"/>
              </a:rPr>
              <a:t>Fast cooling</a:t>
            </a:r>
            <a:endParaRPr lang="pt-BR" b="1">
              <a:cs typeface="Calibri" panose="020F0502020204030204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CAAFB735-AE87-222C-A0D3-5533F3599D51}"/>
              </a:ext>
            </a:extLst>
          </p:cNvPr>
          <p:cNvSpPr txBox="1">
            <a:spLocks/>
          </p:cNvSpPr>
          <p:nvPr/>
        </p:nvSpPr>
        <p:spPr>
          <a:xfrm>
            <a:off x="7808522" y="6145231"/>
            <a:ext cx="2008982" cy="4660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>
                <a:cs typeface="Calibri"/>
              </a:rPr>
              <a:t>Slow cooling</a:t>
            </a:r>
            <a:endParaRPr lang="pt-BR" b="1">
              <a:cs typeface="Calibri" panose="020F0502020204030204"/>
            </a:endParaRPr>
          </a:p>
        </p:txBody>
      </p:sp>
      <p:pic>
        <p:nvPicPr>
          <p:cNvPr id="8" name="Imagem 20">
            <a:extLst>
              <a:ext uri="{FF2B5EF4-FFF2-40B4-BE49-F238E27FC236}">
                <a16:creationId xmlns:a16="http://schemas.microsoft.com/office/drawing/2014/main" id="{DE6EF532-F06B-57D8-80A0-F33852D92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837" y="937959"/>
            <a:ext cx="5767387" cy="969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F3855C39-CEBA-38EA-C98E-D00CAA1C1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-75406"/>
            <a:ext cx="10515600" cy="1325563"/>
          </a:xfrm>
        </p:spPr>
        <p:txBody>
          <a:bodyPr/>
          <a:lstStyle/>
          <a:p>
            <a:pPr algn="l"/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Thermal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 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Relaxation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017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D1647-0C8B-CAD5-B38D-03F294C2D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BSR8</a:t>
            </a:r>
          </a:p>
        </p:txBody>
      </p:sp>
      <p:pic>
        <p:nvPicPr>
          <p:cNvPr id="3" name="Imagem 3" descr="Diagrama&#10;&#10;Descrição gerada automaticamente">
            <a:extLst>
              <a:ext uri="{FF2B5EF4-FFF2-40B4-BE49-F238E27FC236}">
                <a16:creationId xmlns:a16="http://schemas.microsoft.com/office/drawing/2014/main" id="{C599050B-54AE-D2CE-2B01-9232D652F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8" y="1264328"/>
            <a:ext cx="11089479" cy="54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97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DE749-54EC-25E4-CAA2-E997D0820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BSR8</a:t>
            </a:r>
            <a:endParaRPr lang="en-US" dirty="0"/>
          </a:p>
        </p:txBody>
      </p:sp>
      <p:pic>
        <p:nvPicPr>
          <p:cNvPr id="3" name="Imagem 3" descr="Gráfico, Diagrama&#10;&#10;Descrição gerada automaticamente">
            <a:extLst>
              <a:ext uri="{FF2B5EF4-FFF2-40B4-BE49-F238E27FC236}">
                <a16:creationId xmlns:a16="http://schemas.microsoft.com/office/drawing/2014/main" id="{14BC65EE-1D83-59B9-B77C-B5F8DD6C7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3" y="1231483"/>
            <a:ext cx="11511489" cy="549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85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AC2B4-1C28-B168-2D73-C846E13DD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Mass dependency of relaxation time</a:t>
            </a:r>
            <a:endParaRPr lang="en-US" dirty="0"/>
          </a:p>
        </p:txBody>
      </p:sp>
      <p:pic>
        <p:nvPicPr>
          <p:cNvPr id="3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D418486B-D80B-A39D-281C-4A4E144B7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2" y="1252746"/>
            <a:ext cx="11547208" cy="549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99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594AC3B-B352-027A-5B4B-F2355468F97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Relaxation time x R_DU</a:t>
            </a:r>
          </a:p>
        </p:txBody>
      </p:sp>
      <p:pic>
        <p:nvPicPr>
          <p:cNvPr id="7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DB4DB14-AF62-0EBF-3630-F8805D3E6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88" y="1264456"/>
            <a:ext cx="11426823" cy="548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90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CB3BE419-6079-5C51-72CA-DD5C03E9AC92}"/>
              </a:ext>
            </a:extLst>
          </p:cNvPr>
          <p:cNvSpPr txBox="1">
            <a:spLocks/>
          </p:cNvSpPr>
          <p:nvPr/>
        </p:nvSpPr>
        <p:spPr>
          <a:xfrm>
            <a:off x="376610" y="1157219"/>
            <a:ext cx="9720073" cy="4023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anose="05000000000000000000" pitchFamily="2" charset="2"/>
              <a:buChar char="§"/>
            </a:pPr>
            <a:r>
              <a:rPr lang="en-US" sz="1800" dirty="0"/>
              <a:t> Core relaxation is not so simple....</a:t>
            </a:r>
          </a:p>
          <a:p>
            <a:pPr algn="l">
              <a:buFont typeface="Wingdings" panose="05000000000000000000" pitchFamily="2" charset="2"/>
              <a:buChar char="§"/>
            </a:pPr>
            <a:endParaRPr lang="en-US" sz="1800" dirty="0"/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dirty="0"/>
              <a:t> Unseen behavior.</a:t>
            </a:r>
          </a:p>
          <a:p>
            <a:pPr algn="l">
              <a:buFont typeface="Wingdings" panose="05000000000000000000" pitchFamily="2" charset="2"/>
              <a:buChar char="§"/>
            </a:pPr>
            <a:endParaRPr lang="en-US" sz="1800" dirty="0"/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dirty="0"/>
              <a:t> Stars on the onset of fast neutrino emission may have significantly larger relaxation times.</a:t>
            </a:r>
          </a:p>
          <a:p>
            <a:pPr algn="l">
              <a:buFont typeface="Wingdings" panose="05000000000000000000" pitchFamily="2" charset="2"/>
              <a:buChar char="§"/>
            </a:pPr>
            <a:endParaRPr lang="en-US" sz="1800" dirty="0"/>
          </a:p>
          <a:p>
            <a:pPr algn="l">
              <a:buFont typeface="Wingdings" panose="05000000000000000000" pitchFamily="2" charset="2"/>
              <a:buChar char="§"/>
            </a:pPr>
            <a:r>
              <a:rPr lang="en-US" sz="1800" dirty="0"/>
              <a:t> Could possibly take place in other transition/</a:t>
            </a:r>
            <a:r>
              <a:rPr lang="en-US" sz="1800" dirty="0" err="1"/>
              <a:t>transiente</a:t>
            </a:r>
            <a:r>
              <a:rPr lang="en-US" sz="1800" dirty="0"/>
              <a:t> scenarios, such as in hybrid stars, axions, etc.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130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111" y="466319"/>
            <a:ext cx="5111750" cy="1204912"/>
          </a:xfrm>
        </p:spPr>
        <p:txBody>
          <a:bodyPr rtlCol="0"/>
          <a:lstStyle>
            <a:defPPr>
              <a:defRPr lang="pt-BR"/>
            </a:defPPr>
          </a:lstStyle>
          <a:p>
            <a:pPr rtl="0"/>
            <a:r>
              <a:rPr lang="pt-BR" dirty="0" err="1"/>
              <a:t>Reference</a:t>
            </a:r>
            <a:endParaRPr lang="pt-BR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880E527-D021-BFC0-99D2-053C28C90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9" y="3481343"/>
            <a:ext cx="6003528" cy="124897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C9646B-DF01-D1E3-5B35-835FEAB34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0059" y="3332713"/>
            <a:ext cx="2109004" cy="194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16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622E0DB-CBB4-8403-D79E-E8DDAB50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hess</a:t>
            </a:r>
            <a:r>
              <a:rPr lang="en-US" dirty="0"/>
              <a:t> j1731-347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31A7F33-4919-23DA-31A7-F4FB140D8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22" r="8833"/>
          <a:stretch/>
        </p:blipFill>
        <p:spPr>
          <a:xfrm>
            <a:off x="684817" y="2796862"/>
            <a:ext cx="7912659" cy="72106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C287215-407C-61EC-A4AF-206464C06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503" y="3134690"/>
            <a:ext cx="1880406" cy="187050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6C1050C-4BAF-1F0C-EEBD-38F8B4463D14}"/>
              </a:ext>
            </a:extLst>
          </p:cNvPr>
          <p:cNvSpPr txBox="1"/>
          <p:nvPr/>
        </p:nvSpPr>
        <p:spPr>
          <a:xfrm>
            <a:off x="772319" y="3563478"/>
            <a:ext cx="7376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ACCEPTED FOR PUBLICATION IN THE ASTROPHYSICAL JOURNAL (AJP)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[2306.12326] What is the nature of the HESS J1731-347 compact object? (arxiv.org)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2843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Data 14">
            <a:extLst>
              <a:ext uri="{FF2B5EF4-FFF2-40B4-BE49-F238E27FC236}">
                <a16:creationId xmlns:a16="http://schemas.microsoft.com/office/drawing/2014/main" id="{A8F9D6AF-26BF-4E0A-64AA-2534609D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/>
              <a:t>20XX</a:t>
            </a:r>
          </a:p>
        </p:txBody>
      </p:sp>
      <p:sp>
        <p:nvSpPr>
          <p:cNvPr id="16" name="Espaço Reservado para Rodapé 15">
            <a:extLst>
              <a:ext uri="{FF2B5EF4-FFF2-40B4-BE49-F238E27FC236}">
                <a16:creationId xmlns:a16="http://schemas.microsoft.com/office/drawing/2014/main" id="{A853E341-0789-A4A9-0B18-0146682D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TÍTULO DA APRESENTAÇÃO</a:t>
            </a:r>
          </a:p>
        </p:txBody>
      </p:sp>
      <p:sp>
        <p:nvSpPr>
          <p:cNvPr id="17" name="Espaço Reservado para Número de Slide 16">
            <a:extLst>
              <a:ext uri="{FF2B5EF4-FFF2-40B4-BE49-F238E27FC236}">
                <a16:creationId xmlns:a16="http://schemas.microsoft.com/office/drawing/2014/main" id="{0F5CC679-F868-E085-C5E7-6EAAD795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49DFD55-3C28-40EF-9E31-A92D2E4017FF}" type="slidenum">
              <a:rPr lang="pt-BR" smtClean="0"/>
              <a:pPr rtl="0"/>
              <a:t>21</a:t>
            </a:fld>
            <a:endParaRPr lang="pt-BR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62E5298-9D18-91E5-0142-A4FAF3CED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556" y="923577"/>
            <a:ext cx="6697871" cy="4940844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6DC53B68-28AF-8353-3F85-090DDAB86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508" y="5911801"/>
            <a:ext cx="6210984" cy="8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71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7DF8D-A072-8CD2-B85A-1F5E11365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256" y="373065"/>
            <a:ext cx="8421688" cy="1325563"/>
          </a:xfrm>
        </p:spPr>
        <p:txBody>
          <a:bodyPr/>
          <a:lstStyle/>
          <a:p>
            <a:r>
              <a:rPr lang="en-US" dirty="0"/>
              <a:t>Modelling the </a:t>
            </a:r>
            <a:r>
              <a:rPr lang="en-US" dirty="0" err="1"/>
              <a:t>hess</a:t>
            </a:r>
            <a:r>
              <a:rPr lang="en-US" dirty="0"/>
              <a:t> compact object</a:t>
            </a:r>
            <a:endParaRPr lang="pt-BR" dirty="0"/>
          </a:p>
        </p:txBody>
      </p:sp>
      <p:sp>
        <p:nvSpPr>
          <p:cNvPr id="17" name="Espaço Reservado para Número de Slide 16">
            <a:extLst>
              <a:ext uri="{FF2B5EF4-FFF2-40B4-BE49-F238E27FC236}">
                <a16:creationId xmlns:a16="http://schemas.microsoft.com/office/drawing/2014/main" id="{298B0627-3906-9B65-13EC-03D1283B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49DFD55-3C28-40EF-9E31-A92D2E4017FF}" type="slidenum">
              <a:rPr lang="pt-BR" smtClean="0"/>
              <a:pPr rtl="0"/>
              <a:t>22</a:t>
            </a:fld>
            <a:endParaRPr lang="pt-BR" dirty="0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B408D5EE-E0DC-1F07-0F02-792A0E26B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180" y="1424258"/>
            <a:ext cx="5911640" cy="483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25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7DF8D-A072-8CD2-B85A-1F5E1136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Modelling the neutron star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FC204F-A0F5-CF83-2598-650BC531D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Neutron Star</a:t>
            </a:r>
            <a:endParaRPr lang="pt-BR" dirty="0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D4E38A07-5AD3-475B-AFDE-547F43250B7F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765325" y="5084524"/>
            <a:ext cx="2330816" cy="343061"/>
          </a:xfrm>
        </p:spPr>
        <p:txBody>
          <a:bodyPr/>
          <a:lstStyle/>
          <a:p>
            <a:r>
              <a:rPr lang="en-US" dirty="0"/>
              <a:t>Hybrid Star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5FCFA10D-9560-1FE9-7B89-419718C8A26B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202719" y="4993200"/>
            <a:ext cx="2317707" cy="343061"/>
          </a:xfrm>
        </p:spPr>
        <p:txBody>
          <a:bodyPr/>
          <a:lstStyle/>
          <a:p>
            <a:r>
              <a:rPr lang="en-US" dirty="0"/>
              <a:t>Quark Star</a:t>
            </a:r>
            <a:endParaRPr lang="pt-BR" dirty="0"/>
          </a:p>
        </p:txBody>
      </p:sp>
      <p:sp>
        <p:nvSpPr>
          <p:cNvPr id="15" name="Espaço Reservado para Data 14">
            <a:extLst>
              <a:ext uri="{FF2B5EF4-FFF2-40B4-BE49-F238E27FC236}">
                <a16:creationId xmlns:a16="http://schemas.microsoft.com/office/drawing/2014/main" id="{859ACA3C-CB04-81FA-DF65-89E4F1B47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dirty="0"/>
              <a:t>20XX</a:t>
            </a:r>
          </a:p>
        </p:txBody>
      </p:sp>
      <p:sp>
        <p:nvSpPr>
          <p:cNvPr id="16" name="Espaço Reservado para Rodapé 15">
            <a:extLst>
              <a:ext uri="{FF2B5EF4-FFF2-40B4-BE49-F238E27FC236}">
                <a16:creationId xmlns:a16="http://schemas.microsoft.com/office/drawing/2014/main" id="{15EFA658-706A-E0B7-9060-AD83FEA0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dirty="0"/>
              <a:t>TÍTULO DA APRESENTAÇÃO</a:t>
            </a:r>
          </a:p>
        </p:txBody>
      </p:sp>
      <p:sp>
        <p:nvSpPr>
          <p:cNvPr id="17" name="Espaço Reservado para Número de Slide 16">
            <a:extLst>
              <a:ext uri="{FF2B5EF4-FFF2-40B4-BE49-F238E27FC236}">
                <a16:creationId xmlns:a16="http://schemas.microsoft.com/office/drawing/2014/main" id="{298B0627-3906-9B65-13EC-03D1283B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49DFD55-3C28-40EF-9E31-A92D2E4017FF}" type="slidenum">
              <a:rPr lang="pt-BR" smtClean="0"/>
              <a:pPr rtl="0"/>
              <a:t>23</a:t>
            </a:fld>
            <a:endParaRPr lang="pt-BR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0D1F788-F237-B39B-C8F3-9E84FF5B1A9B}"/>
              </a:ext>
            </a:extLst>
          </p:cNvPr>
          <p:cNvSpPr/>
          <p:nvPr/>
        </p:nvSpPr>
        <p:spPr>
          <a:xfrm>
            <a:off x="1263694" y="2354770"/>
            <a:ext cx="2317706" cy="2265371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 (B)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EoS</a:t>
            </a:r>
            <a:endParaRPr lang="pt-BR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0EC72884-A880-CEBA-8605-44F8759C6DE6}"/>
              </a:ext>
            </a:extLst>
          </p:cNvPr>
          <p:cNvSpPr/>
          <p:nvPr/>
        </p:nvSpPr>
        <p:spPr>
          <a:xfrm>
            <a:off x="5020951" y="2354769"/>
            <a:ext cx="2317706" cy="2265371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597E6095-7660-86FB-FCB0-FCDDC547526D}"/>
              </a:ext>
            </a:extLst>
          </p:cNvPr>
          <p:cNvSpPr/>
          <p:nvPr/>
        </p:nvSpPr>
        <p:spPr>
          <a:xfrm>
            <a:off x="5415242" y="2777154"/>
            <a:ext cx="1563074" cy="1457962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RDF Model</a:t>
            </a:r>
            <a:endParaRPr lang="pt-BR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50DDA2F0-336D-2C76-4910-AE9BCE77F37E}"/>
              </a:ext>
            </a:extLst>
          </p:cNvPr>
          <p:cNvSpPr/>
          <p:nvPr/>
        </p:nvSpPr>
        <p:spPr>
          <a:xfrm>
            <a:off x="8660852" y="2777154"/>
            <a:ext cx="1563074" cy="1457962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 Bag Model</a:t>
            </a:r>
            <a:endParaRPr lang="pt-B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513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7DF8D-A072-8CD2-B85A-1F5E11365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256" y="373065"/>
            <a:ext cx="8421688" cy="1325563"/>
          </a:xfrm>
        </p:spPr>
        <p:txBody>
          <a:bodyPr/>
          <a:lstStyle/>
          <a:p>
            <a:r>
              <a:rPr lang="en-US" dirty="0"/>
              <a:t>Thermal evolution of neutron stars</a:t>
            </a:r>
            <a:endParaRPr lang="pt-BR" dirty="0"/>
          </a:p>
        </p:txBody>
      </p:sp>
      <p:sp>
        <p:nvSpPr>
          <p:cNvPr id="15" name="Espaço Reservado para Data 14">
            <a:extLst>
              <a:ext uri="{FF2B5EF4-FFF2-40B4-BE49-F238E27FC236}">
                <a16:creationId xmlns:a16="http://schemas.microsoft.com/office/drawing/2014/main" id="{859ACA3C-CB04-81FA-DF65-89E4F1B47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dirty="0"/>
              <a:t>20XX</a:t>
            </a:r>
          </a:p>
        </p:txBody>
      </p:sp>
      <p:sp>
        <p:nvSpPr>
          <p:cNvPr id="16" name="Espaço Reservado para Rodapé 15">
            <a:extLst>
              <a:ext uri="{FF2B5EF4-FFF2-40B4-BE49-F238E27FC236}">
                <a16:creationId xmlns:a16="http://schemas.microsoft.com/office/drawing/2014/main" id="{15EFA658-706A-E0B7-9060-AD83FEA0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dirty="0"/>
              <a:t>TÍTULO DA APRESENTAÇÃO</a:t>
            </a:r>
          </a:p>
        </p:txBody>
      </p:sp>
      <p:sp>
        <p:nvSpPr>
          <p:cNvPr id="17" name="Espaço Reservado para Número de Slide 16">
            <a:extLst>
              <a:ext uri="{FF2B5EF4-FFF2-40B4-BE49-F238E27FC236}">
                <a16:creationId xmlns:a16="http://schemas.microsoft.com/office/drawing/2014/main" id="{298B0627-3906-9B65-13EC-03D1283B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49DFD55-3C28-40EF-9E31-A92D2E4017FF}" type="slidenum">
              <a:rPr lang="pt-BR" smtClean="0"/>
              <a:pPr rtl="0"/>
              <a:t>24</a:t>
            </a:fld>
            <a:endParaRPr lang="pt-BR" dirty="0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B408D5EE-E0DC-1F07-0F02-792A0E26B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180" y="1424258"/>
            <a:ext cx="5911640" cy="483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41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7DF8D-A072-8CD2-B85A-1F5E11365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93" y="373063"/>
            <a:ext cx="8421688" cy="1325563"/>
          </a:xfrm>
        </p:spPr>
        <p:txBody>
          <a:bodyPr/>
          <a:lstStyle/>
          <a:p>
            <a:r>
              <a:rPr lang="en-US" dirty="0"/>
              <a:t>Thermal behavior – Neutron STARS - </a:t>
            </a:r>
            <a:endParaRPr lang="pt-BR" dirty="0"/>
          </a:p>
        </p:txBody>
      </p:sp>
      <p:sp>
        <p:nvSpPr>
          <p:cNvPr id="15" name="Espaço Reservado para Data 14">
            <a:extLst>
              <a:ext uri="{FF2B5EF4-FFF2-40B4-BE49-F238E27FC236}">
                <a16:creationId xmlns:a16="http://schemas.microsoft.com/office/drawing/2014/main" id="{859ACA3C-CB04-81FA-DF65-89E4F1B47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dirty="0"/>
              <a:t>20XX</a:t>
            </a:r>
          </a:p>
        </p:txBody>
      </p:sp>
      <p:sp>
        <p:nvSpPr>
          <p:cNvPr id="16" name="Espaço Reservado para Rodapé 15">
            <a:extLst>
              <a:ext uri="{FF2B5EF4-FFF2-40B4-BE49-F238E27FC236}">
                <a16:creationId xmlns:a16="http://schemas.microsoft.com/office/drawing/2014/main" id="{15EFA658-706A-E0B7-9060-AD83FEA0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dirty="0"/>
              <a:t>TÍTULO DA APRESENTAÇÃO</a:t>
            </a:r>
          </a:p>
        </p:txBody>
      </p:sp>
      <p:sp>
        <p:nvSpPr>
          <p:cNvPr id="17" name="Espaço Reservado para Número de Slide 16">
            <a:extLst>
              <a:ext uri="{FF2B5EF4-FFF2-40B4-BE49-F238E27FC236}">
                <a16:creationId xmlns:a16="http://schemas.microsoft.com/office/drawing/2014/main" id="{298B0627-3906-9B65-13EC-03D1283B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49DFD55-3C28-40EF-9E31-A92D2E4017FF}" type="slidenum">
              <a:rPr lang="pt-BR" smtClean="0"/>
              <a:pPr rtl="0"/>
              <a:t>25</a:t>
            </a:fld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7D8FD60-C1BB-C14E-6133-80A81981D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291" y="775452"/>
            <a:ext cx="1866294" cy="52078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1909EB1-EFCA-F0C4-F5B9-617399DFC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703" y="1380743"/>
            <a:ext cx="6179262" cy="53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60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7DF8D-A072-8CD2-B85A-1F5E11365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93" y="373063"/>
            <a:ext cx="8421688" cy="1325563"/>
          </a:xfrm>
        </p:spPr>
        <p:txBody>
          <a:bodyPr/>
          <a:lstStyle/>
          <a:p>
            <a:r>
              <a:rPr lang="en-US" dirty="0"/>
              <a:t>Thermal behavior – HYBRID STARS   - </a:t>
            </a:r>
            <a:endParaRPr lang="pt-BR" dirty="0"/>
          </a:p>
        </p:txBody>
      </p:sp>
      <p:sp>
        <p:nvSpPr>
          <p:cNvPr id="15" name="Espaço Reservado para Data 14">
            <a:extLst>
              <a:ext uri="{FF2B5EF4-FFF2-40B4-BE49-F238E27FC236}">
                <a16:creationId xmlns:a16="http://schemas.microsoft.com/office/drawing/2014/main" id="{859ACA3C-CB04-81FA-DF65-89E4F1B47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dirty="0"/>
              <a:t>20XX</a:t>
            </a:r>
          </a:p>
        </p:txBody>
      </p:sp>
      <p:sp>
        <p:nvSpPr>
          <p:cNvPr id="16" name="Espaço Reservado para Rodapé 15">
            <a:extLst>
              <a:ext uri="{FF2B5EF4-FFF2-40B4-BE49-F238E27FC236}">
                <a16:creationId xmlns:a16="http://schemas.microsoft.com/office/drawing/2014/main" id="{15EFA658-706A-E0B7-9060-AD83FEA0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dirty="0"/>
              <a:t>TÍTULO DA APRESENTAÇÃO</a:t>
            </a:r>
          </a:p>
        </p:txBody>
      </p:sp>
      <p:sp>
        <p:nvSpPr>
          <p:cNvPr id="17" name="Espaço Reservado para Número de Slide 16">
            <a:extLst>
              <a:ext uri="{FF2B5EF4-FFF2-40B4-BE49-F238E27FC236}">
                <a16:creationId xmlns:a16="http://schemas.microsoft.com/office/drawing/2014/main" id="{298B0627-3906-9B65-13EC-03D1283B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49DFD55-3C28-40EF-9E31-A92D2E4017FF}" type="slidenum">
              <a:rPr lang="pt-BR" smtClean="0"/>
              <a:pPr rtl="0"/>
              <a:t>26</a:t>
            </a:fld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7D8FD60-C1BB-C14E-6133-80A81981D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291" y="775452"/>
            <a:ext cx="1866294" cy="52078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D4E3A8B-01B5-F18F-E1F6-1EA54F241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076" y="1415810"/>
            <a:ext cx="6256459" cy="530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5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7DF8D-A072-8CD2-B85A-1F5E11365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93" y="373063"/>
            <a:ext cx="8421688" cy="1325563"/>
          </a:xfrm>
        </p:spPr>
        <p:txBody>
          <a:bodyPr/>
          <a:lstStyle/>
          <a:p>
            <a:r>
              <a:rPr lang="en-US" dirty="0"/>
              <a:t>OUTLOOK</a:t>
            </a:r>
            <a:endParaRPr lang="pt-BR" dirty="0"/>
          </a:p>
        </p:txBody>
      </p:sp>
      <p:sp>
        <p:nvSpPr>
          <p:cNvPr id="17" name="Espaço Reservado para Número de Slide 16">
            <a:extLst>
              <a:ext uri="{FF2B5EF4-FFF2-40B4-BE49-F238E27FC236}">
                <a16:creationId xmlns:a16="http://schemas.microsoft.com/office/drawing/2014/main" id="{298B0627-3906-9B65-13EC-03D1283B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49DFD55-3C28-40EF-9E31-A92D2E4017FF}" type="slidenum">
              <a:rPr lang="pt-BR" smtClean="0"/>
              <a:pPr rtl="0"/>
              <a:t>27</a:t>
            </a:fld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1146C0-D846-4537-3D20-A3154E58ED84}"/>
              </a:ext>
            </a:extLst>
          </p:cNvPr>
          <p:cNvSpPr txBox="1">
            <a:spLocks/>
          </p:cNvSpPr>
          <p:nvPr/>
        </p:nvSpPr>
        <p:spPr>
          <a:xfrm>
            <a:off x="459738" y="1979742"/>
            <a:ext cx="9720073" cy="4023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MR10"/>
              </a:rPr>
              <a:t>We analyzed four different scenarios of the possible internal composition of a  central compact object within the supernova remnant HESS J1731-347 in light of the recent measurement presented by </a:t>
            </a:r>
            <a:r>
              <a:rPr lang="en-US" sz="1800" b="0" i="0" dirty="0" err="1">
                <a:solidFill>
                  <a:srgbClr val="303192"/>
                </a:solidFill>
                <a:effectLst/>
                <a:latin typeface="CMR10"/>
              </a:rPr>
              <a:t>Doroshenko</a:t>
            </a:r>
            <a:r>
              <a:rPr lang="en-US" sz="1800" b="0" i="0" dirty="0">
                <a:solidFill>
                  <a:srgbClr val="303192"/>
                </a:solidFill>
                <a:effectLst/>
                <a:latin typeface="CMR10"/>
              </a:rPr>
              <a:t> et al.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R10"/>
              </a:rPr>
              <a:t>(</a:t>
            </a:r>
            <a:r>
              <a:rPr lang="en-US" sz="1800" b="0" i="0" dirty="0">
                <a:solidFill>
                  <a:srgbClr val="303192"/>
                </a:solidFill>
                <a:effectLst/>
                <a:latin typeface="CMR10"/>
              </a:rPr>
              <a:t>2022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R10"/>
              </a:rPr>
              <a:t>). </a:t>
            </a:r>
            <a:endParaRPr lang="en-US" sz="1800" dirty="0"/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R10"/>
              </a:rPr>
              <a:t>We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SS8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MR10"/>
              </a:rPr>
              <a:t>found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R10"/>
              </a:rPr>
              <a:t> that the soft nucleonic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MR10"/>
              </a:rPr>
              <a:t>EoS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R10"/>
              </a:rPr>
              <a:t> is able to simultaneously reproduce the mass and radius measurements within the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SS8"/>
              </a:rPr>
              <a:t>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R10"/>
              </a:rPr>
              <a:t>1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CMMI10"/>
              </a:rPr>
              <a:t>σ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R10"/>
              </a:rPr>
              <a:t>CI, and give a good description of the surface temperature. </a:t>
            </a:r>
            <a:endParaRPr lang="en-US" sz="2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MR10"/>
              </a:rPr>
              <a:t>This scenario also includes the possibility of the soft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SS8"/>
              </a:rPr>
              <a:t>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R10"/>
              </a:rPr>
              <a:t>hadronic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MR10"/>
              </a:rPr>
              <a:t>EoS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R10"/>
              </a:rPr>
              <a:t> at 1-2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CMMI10"/>
              </a:rPr>
              <a:t>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R7"/>
              </a:rPr>
              <a:t>0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R10"/>
              </a:rPr>
              <a:t>, while at 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CMMI10"/>
              </a:rPr>
              <a:t>n 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CMSY10"/>
              </a:rPr>
              <a:t>≥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R10"/>
              </a:rPr>
              <a:t>2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CMMI10"/>
              </a:rPr>
              <a:t>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R7"/>
              </a:rPr>
              <a:t>0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R10"/>
              </a:rPr>
              <a:t>the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MR10"/>
              </a:rPr>
              <a:t>EoS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R10"/>
              </a:rPr>
              <a:t> could attain an extra stiffening due to, e.g. density dependent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SS8"/>
              </a:rPr>
              <a:t>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R10"/>
              </a:rPr>
              <a:t>repulsion between the constituents.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MR10"/>
              </a:rPr>
              <a:t>From the analysis of various models of pairing gaps, we conclude that a combination of n and p singlet pairing with n triplet pairing described within the SFB, CCDK models, and phenomenological gap obtained from the fit of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SS8"/>
              </a:rPr>
              <a:t>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MR10"/>
              </a:rPr>
              <a:t>Cas A, respectively, light-elements envelope provide the best fit of the data. </a:t>
            </a:r>
            <a:br>
              <a:rPr lang="en-US" sz="4000" dirty="0"/>
            </a:br>
            <a:br>
              <a:rPr lang="en-US" sz="3200" dirty="0"/>
            </a:br>
            <a:br>
              <a:rPr lang="en-US" sz="24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68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Data 14">
            <a:extLst>
              <a:ext uri="{FF2B5EF4-FFF2-40B4-BE49-F238E27FC236}">
                <a16:creationId xmlns:a16="http://schemas.microsoft.com/office/drawing/2014/main" id="{859ACA3C-CB04-81FA-DF65-89E4F1B47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t-BR" dirty="0"/>
              <a:t>20XX</a:t>
            </a:r>
          </a:p>
        </p:txBody>
      </p:sp>
      <p:sp>
        <p:nvSpPr>
          <p:cNvPr id="16" name="Espaço Reservado para Rodapé 15">
            <a:extLst>
              <a:ext uri="{FF2B5EF4-FFF2-40B4-BE49-F238E27FC236}">
                <a16:creationId xmlns:a16="http://schemas.microsoft.com/office/drawing/2014/main" id="{15EFA658-706A-E0B7-9060-AD83FEA0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 dirty="0"/>
              <a:t>TÍTULO DA APRESENTAÇÃO</a:t>
            </a:r>
          </a:p>
        </p:txBody>
      </p:sp>
      <p:sp>
        <p:nvSpPr>
          <p:cNvPr id="17" name="Espaço Reservado para Número de Slide 16">
            <a:extLst>
              <a:ext uri="{FF2B5EF4-FFF2-40B4-BE49-F238E27FC236}">
                <a16:creationId xmlns:a16="http://schemas.microsoft.com/office/drawing/2014/main" id="{298B0627-3906-9B65-13EC-03D1283B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49DFD55-3C28-40EF-9E31-A92D2E4017FF}" type="slidenum">
              <a:rPr lang="pt-BR" smtClean="0"/>
              <a:pPr rtl="0"/>
              <a:t>3</a:t>
            </a:fld>
            <a:endParaRPr lang="pt-BR" dirty="0"/>
          </a:p>
        </p:txBody>
      </p:sp>
      <p:pic>
        <p:nvPicPr>
          <p:cNvPr id="6" name="Picture 7" descr="A picture containing green&#10;&#10;Description automatically generated">
            <a:extLst>
              <a:ext uri="{FF2B5EF4-FFF2-40B4-BE49-F238E27FC236}">
                <a16:creationId xmlns:a16="http://schemas.microsoft.com/office/drawing/2014/main" id="{0E8E8CAE-8982-2DEF-BD33-87360CF5C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209" y="689983"/>
            <a:ext cx="2971800" cy="3000375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C4BA8175-1F1F-E6E6-E8B3-9690D8832A1D}"/>
              </a:ext>
            </a:extLst>
          </p:cNvPr>
          <p:cNvSpPr txBox="1">
            <a:spLocks/>
          </p:cNvSpPr>
          <p:nvPr/>
        </p:nvSpPr>
        <p:spPr>
          <a:xfrm>
            <a:off x="742547" y="1391781"/>
            <a:ext cx="7188199" cy="6015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000" dirty="0">
                <a:cs typeface="Calibri"/>
              </a:rPr>
              <a:t>Einstein’s equation</a:t>
            </a:r>
          </a:p>
          <a:p>
            <a:pPr marL="457200" indent="-457200">
              <a:buFont typeface="Arial"/>
              <a:buChar char="•"/>
            </a:pPr>
            <a:endParaRPr lang="en-US" sz="3000" dirty="0">
              <a:cs typeface="Calibri"/>
            </a:endParaRPr>
          </a:p>
          <a:p>
            <a:endParaRPr lang="en-US" sz="3000" dirty="0">
              <a:cs typeface="Calibri"/>
            </a:endParaRP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1AD4B82D-FB9C-2991-FE40-A09452F12369}"/>
              </a:ext>
            </a:extLst>
          </p:cNvPr>
          <p:cNvSpPr txBox="1">
            <a:spLocks/>
          </p:cNvSpPr>
          <p:nvPr/>
        </p:nvSpPr>
        <p:spPr>
          <a:xfrm>
            <a:off x="742545" y="2611509"/>
            <a:ext cx="7188199" cy="6967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000" dirty="0">
                <a:cs typeface="Calibri"/>
              </a:rPr>
              <a:t>Hydro. </a:t>
            </a:r>
            <a:r>
              <a:rPr lang="en-US" sz="3000" dirty="0" err="1">
                <a:cs typeface="Calibri"/>
              </a:rPr>
              <a:t>equilibriu,m</a:t>
            </a:r>
            <a:endParaRPr lang="en-US" dirty="0">
              <a:cs typeface="Calibri"/>
            </a:endParaRPr>
          </a:p>
          <a:p>
            <a:endParaRPr lang="en-US" sz="3000" dirty="0">
              <a:cs typeface="Calibri"/>
            </a:endParaRPr>
          </a:p>
          <a:p>
            <a:endParaRPr lang="en-US" sz="3000" dirty="0">
              <a:cs typeface="Calibri"/>
            </a:endParaRPr>
          </a:p>
        </p:txBody>
      </p:sp>
      <p:pic>
        <p:nvPicPr>
          <p:cNvPr id="9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D9D3AE0-3A09-A95C-ABE8-A5630FF21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556" y="1987217"/>
            <a:ext cx="3237970" cy="743087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4E28165A-4BA4-6678-2277-8CE9B8B1C6E9}"/>
              </a:ext>
            </a:extLst>
          </p:cNvPr>
          <p:cNvSpPr txBox="1">
            <a:spLocks/>
          </p:cNvSpPr>
          <p:nvPr/>
        </p:nvSpPr>
        <p:spPr>
          <a:xfrm>
            <a:off x="742544" y="5078748"/>
            <a:ext cx="7188199" cy="6967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000" dirty="0">
                <a:cs typeface="Calibri"/>
              </a:rPr>
              <a:t>Boundary conditions</a:t>
            </a:r>
          </a:p>
          <a:p>
            <a:endParaRPr lang="en-US" sz="3000" dirty="0">
              <a:cs typeface="Calibri"/>
            </a:endParaRPr>
          </a:p>
          <a:p>
            <a:endParaRPr lang="en-US" sz="3000" dirty="0">
              <a:cs typeface="Calibri"/>
            </a:endParaRPr>
          </a:p>
        </p:txBody>
      </p:sp>
      <p:pic>
        <p:nvPicPr>
          <p:cNvPr id="11" name="Imagem 4" descr="Texto&#10;&#10;Descrição gerada automaticamente">
            <a:extLst>
              <a:ext uri="{FF2B5EF4-FFF2-40B4-BE49-F238E27FC236}">
                <a16:creationId xmlns:a16="http://schemas.microsoft.com/office/drawing/2014/main" id="{A1EFB7B1-FD1D-613F-2F43-594CB9F02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92" y="3616719"/>
            <a:ext cx="6999022" cy="1477967"/>
          </a:xfrm>
          <a:prstGeom prst="rect">
            <a:avLst/>
          </a:prstGeom>
        </p:spPr>
      </p:pic>
      <p:pic>
        <p:nvPicPr>
          <p:cNvPr id="12" name="Imagem 8" descr="Uma imagem contendo Ícone&#10;&#10;Descrição gerada automaticamente">
            <a:extLst>
              <a:ext uri="{FF2B5EF4-FFF2-40B4-BE49-F238E27FC236}">
                <a16:creationId xmlns:a16="http://schemas.microsoft.com/office/drawing/2014/main" id="{F69D20EC-465E-8C0A-6761-A26BFFFB9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8806" y="5856867"/>
            <a:ext cx="9196387" cy="558964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403E3ABF-1732-C073-0C46-87F4BE9B6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l"/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Structure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 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Equations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058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6">
            <a:extLst>
              <a:ext uri="{FF2B5EF4-FFF2-40B4-BE49-F238E27FC236}">
                <a16:creationId xmlns:a16="http://schemas.microsoft.com/office/drawing/2014/main" id="{4E081760-90D8-2E69-87C7-9695D59A2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01" y="1690082"/>
            <a:ext cx="4762164" cy="4692532"/>
          </a:xfrm>
          <a:prstGeom prst="rect">
            <a:avLst/>
          </a:prstGeom>
        </p:spPr>
      </p:pic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id="{07F5F4BB-E992-8383-C306-05EE714A3089}"/>
              </a:ext>
            </a:extLst>
          </p:cNvPr>
          <p:cNvSpPr txBox="1">
            <a:spLocks/>
          </p:cNvSpPr>
          <p:nvPr/>
        </p:nvSpPr>
        <p:spPr>
          <a:xfrm>
            <a:off x="5745749" y="5090595"/>
            <a:ext cx="6606325" cy="16341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>
                <a:solidFill>
                  <a:srgbClr val="0070C0"/>
                </a:solidFill>
                <a:cs typeface="Calibri"/>
              </a:rPr>
              <a:t>Core:</a:t>
            </a:r>
          </a:p>
          <a:p>
            <a:pPr marL="457200" lvl="1" indent="0">
              <a:buNone/>
            </a:pPr>
            <a:r>
              <a:rPr lang="pt-BR" dirty="0">
                <a:solidFill>
                  <a:srgbClr val="0070C0"/>
                </a:solidFill>
                <a:cs typeface="Calibri"/>
              </a:rPr>
              <a:t>Quantum </a:t>
            </a:r>
            <a:r>
              <a:rPr lang="pt-BR" dirty="0" err="1">
                <a:solidFill>
                  <a:srgbClr val="0070C0"/>
                </a:solidFill>
                <a:cs typeface="Calibri"/>
              </a:rPr>
              <a:t>fluid:neutrons</a:t>
            </a:r>
            <a:r>
              <a:rPr lang="pt-BR" dirty="0">
                <a:solidFill>
                  <a:srgbClr val="0070C0"/>
                </a:solidFill>
                <a:cs typeface="Calibri"/>
              </a:rPr>
              <a:t>, </a:t>
            </a:r>
            <a:r>
              <a:rPr lang="pt-BR" dirty="0" err="1">
                <a:solidFill>
                  <a:srgbClr val="0070C0"/>
                </a:solidFill>
                <a:cs typeface="Calibri"/>
              </a:rPr>
              <a:t>protons</a:t>
            </a:r>
            <a:r>
              <a:rPr lang="pt-BR" dirty="0">
                <a:solidFill>
                  <a:srgbClr val="0070C0"/>
                </a:solidFill>
                <a:cs typeface="Calibri"/>
              </a:rPr>
              <a:t>, e- + </a:t>
            </a:r>
            <a:r>
              <a:rPr lang="pt-BR" dirty="0" err="1">
                <a:solidFill>
                  <a:srgbClr val="0070C0"/>
                </a:solidFill>
                <a:cs typeface="Calibri"/>
              </a:rPr>
              <a:t>hyps</a:t>
            </a:r>
            <a:endParaRPr lang="pt-BR" dirty="0">
              <a:solidFill>
                <a:srgbClr val="0070C0"/>
              </a:solidFill>
              <a:cs typeface="Calibri"/>
            </a:endParaRPr>
          </a:p>
        </p:txBody>
      </p:sp>
      <p:pic>
        <p:nvPicPr>
          <p:cNvPr id="26" name="Imagem 3">
            <a:extLst>
              <a:ext uri="{FF2B5EF4-FFF2-40B4-BE49-F238E27FC236}">
                <a16:creationId xmlns:a16="http://schemas.microsoft.com/office/drawing/2014/main" id="{1733553E-540F-C875-81FD-952C2F5DB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684" y="1913480"/>
            <a:ext cx="2743200" cy="2527024"/>
          </a:xfrm>
          <a:prstGeom prst="rect">
            <a:avLst/>
          </a:prstGeom>
        </p:spPr>
      </p:pic>
      <p:sp>
        <p:nvSpPr>
          <p:cNvPr id="27" name="Espaço Reservado para Conteúdo 2">
            <a:extLst>
              <a:ext uri="{FF2B5EF4-FFF2-40B4-BE49-F238E27FC236}">
                <a16:creationId xmlns:a16="http://schemas.microsoft.com/office/drawing/2014/main" id="{94B60F22-4988-DE67-57D8-1FB5FBA53EF3}"/>
              </a:ext>
            </a:extLst>
          </p:cNvPr>
          <p:cNvSpPr txBox="1">
            <a:spLocks/>
          </p:cNvSpPr>
          <p:nvPr/>
        </p:nvSpPr>
        <p:spPr>
          <a:xfrm>
            <a:off x="5835119" y="1301670"/>
            <a:ext cx="5653826" cy="8235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Crust</a:t>
            </a:r>
          </a:p>
        </p:txBody>
      </p:sp>
      <p:pic>
        <p:nvPicPr>
          <p:cNvPr id="28" name="Imagem 17">
            <a:extLst>
              <a:ext uri="{FF2B5EF4-FFF2-40B4-BE49-F238E27FC236}">
                <a16:creationId xmlns:a16="http://schemas.microsoft.com/office/drawing/2014/main" id="{61C43A22-AF98-4441-C932-0282374C9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286" y="1177856"/>
            <a:ext cx="3473001" cy="611810"/>
          </a:xfrm>
          <a:prstGeom prst="rect">
            <a:avLst/>
          </a:prstGeom>
        </p:spPr>
      </p:pic>
      <p:pic>
        <p:nvPicPr>
          <p:cNvPr id="29" name="Imagem 19" descr="Uma imagem contendo objeto&#10;&#10;Descrição gerada com muito alta confiança">
            <a:extLst>
              <a:ext uri="{FF2B5EF4-FFF2-40B4-BE49-F238E27FC236}">
                <a16:creationId xmlns:a16="http://schemas.microsoft.com/office/drawing/2014/main" id="{26241487-BEBC-CB8D-79F0-F50BC052B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9157" y="4656052"/>
            <a:ext cx="2099257" cy="529092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C231C245-8ECC-77DD-574E-C5B3F253585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Microscopic Composition</a:t>
            </a:r>
          </a:p>
        </p:txBody>
      </p:sp>
    </p:spTree>
    <p:extLst>
      <p:ext uri="{BB962C8B-B14F-4D97-AF65-F5344CB8AC3E}">
        <p14:creationId xmlns:p14="http://schemas.microsoft.com/office/powerpoint/2010/main" val="164319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6E310C90-FA39-B1D9-C769-A4C79796BFBA}"/>
              </a:ext>
            </a:extLst>
          </p:cNvPr>
          <p:cNvSpPr txBox="1">
            <a:spLocks/>
          </p:cNvSpPr>
          <p:nvPr/>
        </p:nvSpPr>
        <p:spPr>
          <a:xfrm>
            <a:off x="707900" y="844160"/>
            <a:ext cx="10749700" cy="525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err="1">
                <a:cs typeface="Calibri"/>
              </a:rPr>
              <a:t>Saturation</a:t>
            </a:r>
            <a:r>
              <a:rPr lang="pt-BR" dirty="0">
                <a:cs typeface="Calibri"/>
              </a:rPr>
              <a:t> </a:t>
            </a:r>
            <a:r>
              <a:rPr lang="pt-BR" dirty="0" err="1">
                <a:cs typeface="Calibri"/>
              </a:rPr>
              <a:t>properties</a:t>
            </a:r>
            <a:endParaRPr lang="pt-BR" dirty="0">
              <a:cs typeface="Calibri"/>
            </a:endParaRPr>
          </a:p>
        </p:txBody>
      </p:sp>
      <p:pic>
        <p:nvPicPr>
          <p:cNvPr id="3" name="Imagem 5" descr="Texto&#10;&#10;Descrição gerada automaticamente">
            <a:extLst>
              <a:ext uri="{FF2B5EF4-FFF2-40B4-BE49-F238E27FC236}">
                <a16:creationId xmlns:a16="http://schemas.microsoft.com/office/drawing/2014/main" id="{78E06544-06D8-A6AD-AD2C-04971D37B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306" y="4618586"/>
            <a:ext cx="3994031" cy="1977166"/>
          </a:xfrm>
          <a:prstGeom prst="rect">
            <a:avLst/>
          </a:prstGeom>
        </p:spPr>
      </p:pic>
      <p:pic>
        <p:nvPicPr>
          <p:cNvPr id="4" name="Imagem 8" descr="Texto&#10;&#10;Descrição gerada automaticamente">
            <a:extLst>
              <a:ext uri="{FF2B5EF4-FFF2-40B4-BE49-F238E27FC236}">
                <a16:creationId xmlns:a16="http://schemas.microsoft.com/office/drawing/2014/main" id="{36CA69F2-643E-1122-9194-1C1C8E515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872" y="1645880"/>
            <a:ext cx="7674633" cy="197035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FBE03BF-826E-ED4F-A3FE-716F74BD6221}"/>
              </a:ext>
            </a:extLst>
          </p:cNvPr>
          <p:cNvSpPr txBox="1"/>
          <p:nvPr/>
        </p:nvSpPr>
        <p:spPr>
          <a:xfrm>
            <a:off x="4361461" y="4219710"/>
            <a:ext cx="505301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/>
              <a:t>(Dutra; Lourenço; e Menezes, 2016)</a:t>
            </a:r>
            <a:endParaRPr lang="pt-BR" sz="2000">
              <a:cs typeface="Calibri"/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8F6CE7B8-FD7A-3954-DA36-7D71AD4CEAAD}"/>
              </a:ext>
            </a:extLst>
          </p:cNvPr>
          <p:cNvSpPr txBox="1">
            <a:spLocks/>
          </p:cNvSpPr>
          <p:nvPr/>
        </p:nvSpPr>
        <p:spPr>
          <a:xfrm>
            <a:off x="702149" y="3685126"/>
            <a:ext cx="10749700" cy="525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err="1">
                <a:cs typeface="Calibri"/>
              </a:rPr>
              <a:t>Macroscopic</a:t>
            </a:r>
            <a:r>
              <a:rPr lang="pt-BR" dirty="0">
                <a:cs typeface="Calibri"/>
              </a:rPr>
              <a:t> </a:t>
            </a:r>
            <a:r>
              <a:rPr lang="pt-BR" dirty="0" err="1">
                <a:cs typeface="Calibri"/>
              </a:rPr>
              <a:t>properties</a:t>
            </a:r>
            <a:endParaRPr lang="pt-BR" dirty="0">
              <a:cs typeface="Calibri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0988C42A-BB14-09DF-09CD-3F6EE14D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-75406"/>
            <a:ext cx="10515600" cy="1325563"/>
          </a:xfrm>
        </p:spPr>
        <p:txBody>
          <a:bodyPr/>
          <a:lstStyle/>
          <a:p>
            <a:pPr algn="l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A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dopted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 models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276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6E05F01B-ED55-9C32-5A14-EA8C86508451}"/>
              </a:ext>
            </a:extLst>
          </p:cNvPr>
          <p:cNvSpPr txBox="1">
            <a:spLocks/>
          </p:cNvSpPr>
          <p:nvPr/>
        </p:nvSpPr>
        <p:spPr>
          <a:xfrm>
            <a:off x="539839" y="3810627"/>
            <a:ext cx="7188199" cy="6803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pt-BR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dirty="0">
                <a:cs typeface="Calibri"/>
              </a:rPr>
              <a:t>Energy transport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6D0C2EB-BE70-B023-586F-17F2BC7B30EB}"/>
              </a:ext>
            </a:extLst>
          </p:cNvPr>
          <p:cNvSpPr txBox="1">
            <a:spLocks/>
          </p:cNvSpPr>
          <p:nvPr/>
        </p:nvSpPr>
        <p:spPr>
          <a:xfrm>
            <a:off x="541985" y="1813362"/>
            <a:ext cx="8390227" cy="1292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cs typeface="Calibri"/>
              </a:rPr>
              <a:t>  Energy conservation</a:t>
            </a:r>
          </a:p>
        </p:txBody>
      </p:sp>
      <p:sp>
        <p:nvSpPr>
          <p:cNvPr id="4" name="Título 7">
            <a:extLst>
              <a:ext uri="{FF2B5EF4-FFF2-40B4-BE49-F238E27FC236}">
                <a16:creationId xmlns:a16="http://schemas.microsoft.com/office/drawing/2014/main" id="{EC9B68DA-78FF-22F0-26C6-78745F26B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l"/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Cooling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  <p:pic>
        <p:nvPicPr>
          <p:cNvPr id="5" name="Imagem 8" descr="Uma imagem contendo Forma&#10;&#10;Descrição gerada automaticamente">
            <a:extLst>
              <a:ext uri="{FF2B5EF4-FFF2-40B4-BE49-F238E27FC236}">
                <a16:creationId xmlns:a16="http://schemas.microsoft.com/office/drawing/2014/main" id="{E73CAFF1-1F36-B5F3-7331-49D86CFBA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044" y="2269670"/>
            <a:ext cx="8390348" cy="1033763"/>
          </a:xfrm>
          <a:prstGeom prst="rect">
            <a:avLst/>
          </a:prstGeom>
        </p:spPr>
      </p:pic>
      <p:pic>
        <p:nvPicPr>
          <p:cNvPr id="6" name="Imagem 9" descr="Uma imagem contendo Forma&#10;&#10;Descrição gerada automaticamente">
            <a:extLst>
              <a:ext uri="{FF2B5EF4-FFF2-40B4-BE49-F238E27FC236}">
                <a16:creationId xmlns:a16="http://schemas.microsoft.com/office/drawing/2014/main" id="{A21269D8-FD15-0A00-45CC-C4718CDE7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121" y="4726186"/>
            <a:ext cx="5812076" cy="90051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81A8E02-AE18-F718-C4A5-CCDAD30AAB11}"/>
              </a:ext>
            </a:extLst>
          </p:cNvPr>
          <p:cNvSpPr txBox="1"/>
          <p:nvPr/>
        </p:nvSpPr>
        <p:spPr>
          <a:xfrm>
            <a:off x="6926381" y="6338931"/>
            <a:ext cx="505301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dirty="0"/>
              <a:t>(Thorne, 1977; </a:t>
            </a:r>
            <a:r>
              <a:rPr lang="pt-BR" sz="2000" dirty="0" err="1"/>
              <a:t>Riper</a:t>
            </a:r>
            <a:r>
              <a:rPr lang="pt-BR" sz="2000" dirty="0"/>
              <a:t>, 1991; Weber, 1999)</a:t>
            </a:r>
            <a:endParaRPr lang="pt-BR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971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0D9976F-E901-68ED-184E-87C847648F43}"/>
              </a:ext>
            </a:extLst>
          </p:cNvPr>
          <p:cNvSpPr/>
          <p:nvPr/>
        </p:nvSpPr>
        <p:spPr>
          <a:xfrm>
            <a:off x="105834" y="95250"/>
            <a:ext cx="11980332" cy="6667499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15F50-4601-A6ED-04C1-C9B36CB2593A}"/>
              </a:ext>
            </a:extLst>
          </p:cNvPr>
          <p:cNvSpPr txBox="1">
            <a:spLocks/>
          </p:cNvSpPr>
          <p:nvPr/>
        </p:nvSpPr>
        <p:spPr>
          <a:xfrm>
            <a:off x="848638" y="3660003"/>
            <a:ext cx="10515600" cy="4937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pt-BR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/>
              <a:buChar char="Ø"/>
            </a:pPr>
            <a:r>
              <a:rPr lang="en-US" sz="2800" dirty="0">
                <a:cs typeface="Calibri"/>
              </a:rPr>
              <a:t>e- e+ </a:t>
            </a:r>
            <a:r>
              <a:rPr lang="en-US" sz="2800" dirty="0" err="1">
                <a:cs typeface="Calibri"/>
              </a:rPr>
              <a:t>anihhilation</a:t>
            </a:r>
            <a:endParaRPr lang="en-US" sz="2800" dirty="0">
              <a:cs typeface="Calibri"/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7DE79DDD-F881-25BC-2EB4-9690538976DB}"/>
              </a:ext>
            </a:extLst>
          </p:cNvPr>
          <p:cNvSpPr txBox="1">
            <a:spLocks/>
          </p:cNvSpPr>
          <p:nvPr/>
        </p:nvSpPr>
        <p:spPr>
          <a:xfrm>
            <a:off x="835819" y="5185048"/>
            <a:ext cx="10515600" cy="4937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20B0604020202020204" pitchFamily="34" charset="0"/>
              <a:buChar char="Ø"/>
            </a:pPr>
            <a:r>
              <a:rPr lang="pt-BR" dirty="0" err="1">
                <a:cs typeface="Calibri"/>
              </a:rPr>
              <a:t>Plasmon</a:t>
            </a:r>
            <a:r>
              <a:rPr lang="pt-BR" dirty="0">
                <a:cs typeface="Calibri"/>
              </a:rPr>
              <a:t> </a:t>
            </a:r>
            <a:r>
              <a:rPr lang="pt-BR" dirty="0" err="1">
                <a:cs typeface="Calibri"/>
              </a:rPr>
              <a:t>decay</a:t>
            </a:r>
            <a:r>
              <a:rPr lang="pt-BR" dirty="0">
                <a:cs typeface="Calibri"/>
              </a:rPr>
              <a:t>: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1D99A60-CA9C-7591-A350-AA96D59F2B0F}"/>
              </a:ext>
            </a:extLst>
          </p:cNvPr>
          <p:cNvSpPr txBox="1">
            <a:spLocks/>
          </p:cNvSpPr>
          <p:nvPr/>
        </p:nvSpPr>
        <p:spPr>
          <a:xfrm>
            <a:off x="846256" y="2107200"/>
            <a:ext cx="10515600" cy="4937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20B0604020202020204" pitchFamily="34" charset="0"/>
              <a:buChar char="Ø"/>
            </a:pPr>
            <a:r>
              <a:rPr lang="pt-BR" dirty="0" err="1">
                <a:cs typeface="Calibri"/>
              </a:rPr>
              <a:t>Bremsstrahlung</a:t>
            </a:r>
            <a:endParaRPr lang="pt-BR" dirty="0">
              <a:cs typeface="Calibri"/>
            </a:endParaRP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0C67FA39-02C6-CC9B-B1A0-EF214EA13839}"/>
              </a:ext>
            </a:extLst>
          </p:cNvPr>
          <p:cNvSpPr txBox="1">
            <a:spLocks/>
          </p:cNvSpPr>
          <p:nvPr/>
        </p:nvSpPr>
        <p:spPr>
          <a:xfrm>
            <a:off x="498086" y="1335106"/>
            <a:ext cx="7188199" cy="6803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FF0000"/>
                </a:solidFill>
                <a:cs typeface="Calibri"/>
              </a:rPr>
              <a:t>Crust</a:t>
            </a:r>
          </a:p>
        </p:txBody>
      </p:sp>
      <p:pic>
        <p:nvPicPr>
          <p:cNvPr id="7" name="Imagem 4" descr="Imagem em preto e branco&#10;&#10;Descrição gerada automaticamente">
            <a:extLst>
              <a:ext uri="{FF2B5EF4-FFF2-40B4-BE49-F238E27FC236}">
                <a16:creationId xmlns:a16="http://schemas.microsoft.com/office/drawing/2014/main" id="{598D0728-445B-A373-6481-5420C39E5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537" y="2878307"/>
            <a:ext cx="5864268" cy="477039"/>
          </a:xfrm>
          <a:prstGeom prst="rect">
            <a:avLst/>
          </a:prstGeom>
        </p:spPr>
      </p:pic>
      <p:pic>
        <p:nvPicPr>
          <p:cNvPr id="8" name="Imagem 5" descr="Uma imagem contendo Gráfico de caixa estreita&#10;&#10;Descrição gerada automaticamente">
            <a:extLst>
              <a:ext uri="{FF2B5EF4-FFF2-40B4-BE49-F238E27FC236}">
                <a16:creationId xmlns:a16="http://schemas.microsoft.com/office/drawing/2014/main" id="{FC426FF0-93D7-4EC9-3A83-3AC3E72B6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473" y="4373233"/>
            <a:ext cx="2743200" cy="479261"/>
          </a:xfrm>
          <a:prstGeom prst="rect">
            <a:avLst/>
          </a:prstGeom>
        </p:spPr>
      </p:pic>
      <p:pic>
        <p:nvPicPr>
          <p:cNvPr id="9" name="Imagem 10" descr="Forma, Seta&#10;&#10;Descrição gerada automaticamente">
            <a:extLst>
              <a:ext uri="{FF2B5EF4-FFF2-40B4-BE49-F238E27FC236}">
                <a16:creationId xmlns:a16="http://schemas.microsoft.com/office/drawing/2014/main" id="{ABFEFDB1-B05B-FF46-6565-552FBD03D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537" y="5920624"/>
            <a:ext cx="2096023" cy="490085"/>
          </a:xfrm>
          <a:prstGeom prst="rect">
            <a:avLst/>
          </a:prstGeom>
        </p:spPr>
      </p:pic>
      <p:sp>
        <p:nvSpPr>
          <p:cNvPr id="17" name="Título 7">
            <a:extLst>
              <a:ext uri="{FF2B5EF4-FFF2-40B4-BE49-F238E27FC236}">
                <a16:creationId xmlns:a16="http://schemas.microsoft.com/office/drawing/2014/main" id="{805895CB-2667-29DB-302B-A43E4E58F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086" y="320284"/>
            <a:ext cx="10515600" cy="1325563"/>
          </a:xfrm>
        </p:spPr>
        <p:txBody>
          <a:bodyPr/>
          <a:lstStyle/>
          <a:p>
            <a:pPr algn="l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Neutrino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Emissivity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176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D1786930-07A5-FA1B-6C46-0E79308373E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937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pt-BR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pt-BR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/>
              <a:buChar char="Ø"/>
            </a:pPr>
            <a:r>
              <a:rPr lang="pt-BR" sz="2800" dirty="0">
                <a:cs typeface="Calibri"/>
              </a:rPr>
              <a:t>Direct Urca:</a:t>
            </a:r>
          </a:p>
        </p:txBody>
      </p:sp>
      <p:pic>
        <p:nvPicPr>
          <p:cNvPr id="3" name="Imagem 4" descr="Uma imagem contendo objeto&#10;&#10;Descrição gerada com muito alta confiança">
            <a:extLst>
              <a:ext uri="{FF2B5EF4-FFF2-40B4-BE49-F238E27FC236}">
                <a16:creationId xmlns:a16="http://schemas.microsoft.com/office/drawing/2014/main" id="{0DBB4B33-4D5F-F823-BC28-A2A47B05C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462" y="2325801"/>
            <a:ext cx="2743200" cy="468086"/>
          </a:xfrm>
          <a:prstGeom prst="rect">
            <a:avLst/>
          </a:prstGeom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5030C363-065B-363C-2C21-3CB7B74610E3}"/>
              </a:ext>
            </a:extLst>
          </p:cNvPr>
          <p:cNvSpPr txBox="1">
            <a:spLocks/>
          </p:cNvSpPr>
          <p:nvPr/>
        </p:nvSpPr>
        <p:spPr>
          <a:xfrm>
            <a:off x="835819" y="3121025"/>
            <a:ext cx="10515600" cy="4937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20B0604020202020204" pitchFamily="34" charset="0"/>
              <a:buChar char="Ø"/>
            </a:pPr>
            <a:r>
              <a:rPr lang="pt-BR" dirty="0" err="1">
                <a:cs typeface="Calibri"/>
              </a:rPr>
              <a:t>Modified</a:t>
            </a:r>
            <a:r>
              <a:rPr lang="pt-BR" dirty="0">
                <a:cs typeface="Calibri"/>
              </a:rPr>
              <a:t> Urca:</a:t>
            </a:r>
          </a:p>
        </p:txBody>
      </p:sp>
      <p:pic>
        <p:nvPicPr>
          <p:cNvPr id="5" name="Imagem 8" descr="Uma imagem contendo objeto, relógio, céu&#10;&#10;Descrição gerada com muito alta confiança">
            <a:extLst>
              <a:ext uri="{FF2B5EF4-FFF2-40B4-BE49-F238E27FC236}">
                <a16:creationId xmlns:a16="http://schemas.microsoft.com/office/drawing/2014/main" id="{3A3F4B48-76AD-5EA8-996F-EE13E80B9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3621452"/>
            <a:ext cx="3624262" cy="912875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DB54B8BC-E6DE-D80D-A099-253C9014F0D5}"/>
              </a:ext>
            </a:extLst>
          </p:cNvPr>
          <p:cNvSpPr txBox="1">
            <a:spLocks/>
          </p:cNvSpPr>
          <p:nvPr/>
        </p:nvSpPr>
        <p:spPr>
          <a:xfrm>
            <a:off x="835818" y="4668837"/>
            <a:ext cx="10515600" cy="4937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20B0604020202020204" pitchFamily="34" charset="0"/>
              <a:buChar char="Ø"/>
            </a:pPr>
            <a:r>
              <a:rPr lang="pt-BR" dirty="0" err="1">
                <a:cs typeface="Calibri"/>
              </a:rPr>
              <a:t>Bremsstrahlung</a:t>
            </a:r>
            <a:r>
              <a:rPr lang="pt-BR" dirty="0">
                <a:cs typeface="Calibri"/>
              </a:rPr>
              <a:t>:</a:t>
            </a:r>
          </a:p>
        </p:txBody>
      </p:sp>
      <p:pic>
        <p:nvPicPr>
          <p:cNvPr id="7" name="Imagem 13" descr="Uma imagem contendo objeto, antena&#10;&#10;Descrição gerada com muito alta confiança">
            <a:extLst>
              <a:ext uri="{FF2B5EF4-FFF2-40B4-BE49-F238E27FC236}">
                <a16:creationId xmlns:a16="http://schemas.microsoft.com/office/drawing/2014/main" id="{82EF4A34-600E-AF7D-F941-09D7D375F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462" y="5060775"/>
            <a:ext cx="4052887" cy="159419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6B07FBD-B675-919B-E313-47F1A87D2B11}"/>
              </a:ext>
            </a:extLst>
          </p:cNvPr>
          <p:cNvSpPr txBox="1">
            <a:spLocks/>
          </p:cNvSpPr>
          <p:nvPr/>
        </p:nvSpPr>
        <p:spPr>
          <a:xfrm>
            <a:off x="498086" y="1156512"/>
            <a:ext cx="7188199" cy="6803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accent5">
                    <a:lumMod val="75000"/>
                  </a:schemeClr>
                </a:solidFill>
                <a:cs typeface="Calibri"/>
              </a:rPr>
              <a:t>Core</a:t>
            </a:r>
          </a:p>
        </p:txBody>
      </p:sp>
      <p:sp>
        <p:nvSpPr>
          <p:cNvPr id="12" name="Título 7">
            <a:extLst>
              <a:ext uri="{FF2B5EF4-FFF2-40B4-BE49-F238E27FC236}">
                <a16:creationId xmlns:a16="http://schemas.microsoft.com/office/drawing/2014/main" id="{126301AA-D20C-8A34-84F4-9D3934E48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57" y="89753"/>
            <a:ext cx="10515600" cy="1325563"/>
          </a:xfrm>
        </p:spPr>
        <p:txBody>
          <a:bodyPr/>
          <a:lstStyle/>
          <a:p>
            <a:pPr algn="l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Neutrino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Emissivity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8418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5" descr="Texto, Tabela&#10;&#10;Descrição gerada automaticamente">
            <a:extLst>
              <a:ext uri="{FF2B5EF4-FFF2-40B4-BE49-F238E27FC236}">
                <a16:creationId xmlns:a16="http://schemas.microsoft.com/office/drawing/2014/main" id="{7ED65434-F429-E6FF-E456-0F44C7F85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204" y="1413112"/>
            <a:ext cx="3648074" cy="2299030"/>
          </a:xfrm>
          <a:prstGeom prst="rect">
            <a:avLst/>
          </a:prstGeom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9CBD14D4-513A-F9F6-C817-6A5A4AC239C8}"/>
              </a:ext>
            </a:extLst>
          </p:cNvPr>
          <p:cNvSpPr txBox="1">
            <a:spLocks/>
          </p:cNvSpPr>
          <p:nvPr/>
        </p:nvSpPr>
        <p:spPr>
          <a:xfrm>
            <a:off x="522343" y="3658404"/>
            <a:ext cx="10749700" cy="525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cs typeface="Calibri"/>
              </a:rPr>
              <a:t>DU </a:t>
            </a:r>
            <a:r>
              <a:rPr lang="pt-BR" dirty="0" err="1">
                <a:cs typeface="Calibri"/>
              </a:rPr>
              <a:t>emissivity</a:t>
            </a:r>
            <a:endParaRPr lang="pt-BR" dirty="0">
              <a:cs typeface="Calibr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CB2D45B-0736-C36E-5E8F-FBFDE856908B}"/>
              </a:ext>
            </a:extLst>
          </p:cNvPr>
          <p:cNvSpPr txBox="1"/>
          <p:nvPr/>
        </p:nvSpPr>
        <p:spPr>
          <a:xfrm>
            <a:off x="6722543" y="1130175"/>
            <a:ext cx="505301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/>
              <a:t>(Dutra; Lourenço; e Menezes, 2016)</a:t>
            </a:r>
            <a:endParaRPr lang="pt-BR" sz="2000"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C8993AB-E2E7-E77C-BE7B-C626440D2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042" y="4184440"/>
            <a:ext cx="7128295" cy="933270"/>
          </a:xfrm>
          <a:prstGeom prst="rect">
            <a:avLst/>
          </a:prstGeom>
        </p:spPr>
      </p:pic>
      <p:pic>
        <p:nvPicPr>
          <p:cNvPr id="7" name="Imagem 7">
            <a:extLst>
              <a:ext uri="{FF2B5EF4-FFF2-40B4-BE49-F238E27FC236}">
                <a16:creationId xmlns:a16="http://schemas.microsoft.com/office/drawing/2014/main" id="{5DBC0652-AB5E-8733-02C8-248926DE9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192" y="5612825"/>
            <a:ext cx="9241765" cy="923218"/>
          </a:xfrm>
          <a:prstGeom prst="rect">
            <a:avLst/>
          </a:prstGeom>
        </p:spPr>
      </p:pic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50825EB8-9FC4-4A25-B73B-48563C2B14C4}"/>
              </a:ext>
            </a:extLst>
          </p:cNvPr>
          <p:cNvSpPr txBox="1">
            <a:spLocks/>
          </p:cNvSpPr>
          <p:nvPr/>
        </p:nvSpPr>
        <p:spPr>
          <a:xfrm>
            <a:off x="645988" y="647785"/>
            <a:ext cx="10749700" cy="525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cs typeface="Calibri"/>
              </a:rPr>
              <a:t>Direct Urca </a:t>
            </a:r>
            <a:r>
              <a:rPr lang="pt-BR" dirty="0" err="1">
                <a:cs typeface="Calibri"/>
              </a:rPr>
              <a:t>Threshold</a:t>
            </a:r>
            <a:endParaRPr lang="pt-BR" dirty="0">
              <a:cs typeface="Calibri"/>
            </a:endParaRP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4D1B1EFF-61AA-AE7A-DF1A-C3F800B3FA1E}"/>
              </a:ext>
            </a:extLst>
          </p:cNvPr>
          <p:cNvSpPr txBox="1">
            <a:spLocks/>
          </p:cNvSpPr>
          <p:nvPr/>
        </p:nvSpPr>
        <p:spPr>
          <a:xfrm>
            <a:off x="574101" y="5119144"/>
            <a:ext cx="10749700" cy="5259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cs typeface="Calibri"/>
              </a:rPr>
              <a:t>MU </a:t>
            </a:r>
            <a:r>
              <a:rPr lang="pt-BR" dirty="0" err="1">
                <a:cs typeface="Calibri"/>
              </a:rPr>
              <a:t>emissivity</a:t>
            </a:r>
            <a:r>
              <a:rPr lang="pt-BR" dirty="0">
                <a:cs typeface="Calibri"/>
              </a:rPr>
              <a:t> </a:t>
            </a:r>
          </a:p>
        </p:txBody>
      </p:sp>
      <p:pic>
        <p:nvPicPr>
          <p:cNvPr id="10" name="Imagem 12" descr="Forma&#10;&#10;Descrição gerada automaticamente">
            <a:extLst>
              <a:ext uri="{FF2B5EF4-FFF2-40B4-BE49-F238E27FC236}">
                <a16:creationId xmlns:a16="http://schemas.microsoft.com/office/drawing/2014/main" id="{03167DF9-1A23-A3C6-63D2-0088706A4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0249" y="1640148"/>
            <a:ext cx="2743200" cy="165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7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Tema do Offic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399600_TF67328976_Win32" id="{E8320FF0-18FA-444D-A42B-A81EBE483301}" vid="{E16F9882-0EC9-4C2F-8371-0CACE7A23B45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D6FE22-81A0-4500-AFD0-342D21BB9A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C43685-694E-4579-B109-3C418D49DA6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C96B61E-1B64-430F-934F-7D1B900280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{A13E56B5-9D42-4380-BC78-F7977DD31F1E}tf67328976_win32</Template>
  <TotalTime>379</TotalTime>
  <Words>504</Words>
  <Application>Microsoft Office PowerPoint</Application>
  <PresentationFormat>Widescreen</PresentationFormat>
  <Paragraphs>101</Paragraphs>
  <Slides>27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CMMI10</vt:lpstr>
      <vt:lpstr>CMR10</vt:lpstr>
      <vt:lpstr>CMR7</vt:lpstr>
      <vt:lpstr>CMSS8</vt:lpstr>
      <vt:lpstr>CMSY10</vt:lpstr>
      <vt:lpstr>Tenorite</vt:lpstr>
      <vt:lpstr>Wingdings</vt:lpstr>
      <vt:lpstr>Tema do Office</vt:lpstr>
      <vt:lpstr>Thermal evolution of neutron stars  and  The nature of hess j1731-347</vt:lpstr>
      <vt:lpstr>Reference</vt:lpstr>
      <vt:lpstr>Structure Equations</vt:lpstr>
      <vt:lpstr>Apresentação do PowerPoint</vt:lpstr>
      <vt:lpstr>Adopted models</vt:lpstr>
      <vt:lpstr>Cooling</vt:lpstr>
      <vt:lpstr>Neutrino Emissivity</vt:lpstr>
      <vt:lpstr>Neutrino Emissivity</vt:lpstr>
      <vt:lpstr>Apresentação do PowerPoint</vt:lpstr>
      <vt:lpstr>Thermal Relaxation</vt:lpstr>
      <vt:lpstr>Apresentação do PowerPoint</vt:lpstr>
      <vt:lpstr>Apresentação do PowerPoint</vt:lpstr>
      <vt:lpstr>Thermal Relaxation</vt:lpstr>
      <vt:lpstr>Thermal Relaxation</vt:lpstr>
      <vt:lpstr>BSR8</vt:lpstr>
      <vt:lpstr>BSR8</vt:lpstr>
      <vt:lpstr>Mass dependency of relaxation time</vt:lpstr>
      <vt:lpstr>Apresentação do PowerPoint</vt:lpstr>
      <vt:lpstr>Apresentação do PowerPoint</vt:lpstr>
      <vt:lpstr>hess j1731-347</vt:lpstr>
      <vt:lpstr>Apresentação do PowerPoint</vt:lpstr>
      <vt:lpstr>Modelling the hess compact object</vt:lpstr>
      <vt:lpstr>Modelling the neutron star</vt:lpstr>
      <vt:lpstr>Thermal evolution of neutron stars</vt:lpstr>
      <vt:lpstr>Thermal behavior – Neutron STARS - </vt:lpstr>
      <vt:lpstr>Thermal behavior – HYBRID STARS   - </vt:lpstr>
      <vt:lpstr>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Thermal evolution of neutron stars  and  The nature of hess j1731-347</dc:title>
  <dc:creator>Rodrigo Picanço Negreiros</dc:creator>
  <cp:lastModifiedBy>Rodrigo Picanço Negreiros</cp:lastModifiedBy>
  <cp:revision>2</cp:revision>
  <dcterms:created xsi:type="dcterms:W3CDTF">2023-09-23T01:12:26Z</dcterms:created>
  <dcterms:modified xsi:type="dcterms:W3CDTF">2023-09-24T09:28:43Z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