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5"/>
  </p:notesMasterIdLst>
  <p:sldIdLst>
    <p:sldId id="256" r:id="rId2"/>
    <p:sldId id="391" r:id="rId3"/>
    <p:sldId id="476" r:id="rId4"/>
    <p:sldId id="410" r:id="rId5"/>
    <p:sldId id="412" r:id="rId6"/>
    <p:sldId id="446" r:id="rId7"/>
    <p:sldId id="447" r:id="rId8"/>
    <p:sldId id="449" r:id="rId9"/>
    <p:sldId id="478" r:id="rId10"/>
    <p:sldId id="414" r:id="rId11"/>
    <p:sldId id="445" r:id="rId12"/>
    <p:sldId id="417" r:id="rId13"/>
    <p:sldId id="477" r:id="rId14"/>
    <p:sldId id="419" r:id="rId15"/>
    <p:sldId id="422" r:id="rId16"/>
    <p:sldId id="479" r:id="rId17"/>
    <p:sldId id="480" r:id="rId18"/>
    <p:sldId id="481" r:id="rId19"/>
    <p:sldId id="458" r:id="rId20"/>
    <p:sldId id="482" r:id="rId21"/>
    <p:sldId id="514" r:id="rId22"/>
    <p:sldId id="483" r:id="rId23"/>
    <p:sldId id="487" r:id="rId24"/>
    <p:sldId id="489" r:id="rId25"/>
    <p:sldId id="492" r:id="rId26"/>
    <p:sldId id="494" r:id="rId27"/>
    <p:sldId id="495" r:id="rId28"/>
    <p:sldId id="512" r:id="rId29"/>
    <p:sldId id="500" r:id="rId30"/>
    <p:sldId id="484" r:id="rId31"/>
    <p:sldId id="503" r:id="rId32"/>
    <p:sldId id="504" r:id="rId33"/>
    <p:sldId id="507" r:id="rId34"/>
    <p:sldId id="508" r:id="rId35"/>
    <p:sldId id="509" r:id="rId36"/>
    <p:sldId id="485" r:id="rId37"/>
    <p:sldId id="511" r:id="rId38"/>
    <p:sldId id="486" r:id="rId39"/>
    <p:sldId id="415" r:id="rId40"/>
    <p:sldId id="501" r:id="rId41"/>
    <p:sldId id="502" r:id="rId42"/>
    <p:sldId id="506" r:id="rId43"/>
    <p:sldId id="510"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Math" panose="02040503050406030204" pitchFamily="18" charset="0"/>
      <p:regular r:id="rId52"/>
    </p:embeddedFont>
    <p:embeddedFont>
      <p:font typeface="等线" panose="02010600030101010101" pitchFamily="2" charset="-122"/>
      <p:regular r:id="rId53"/>
      <p:bold r:id="rId54"/>
    </p:embeddedFont>
    <p:embeddedFont>
      <p:font typeface="微软雅黑" panose="020B0503020204020204" pitchFamily="34" charset="-122"/>
      <p:regular r:id="rId55"/>
      <p:bold r:id="rId56"/>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默认节" id="{EA434E7E-BCD1-4186-96F0-1E25A0468A51}">
          <p14:sldIdLst>
            <p14:sldId id="256"/>
            <p14:sldId id="391"/>
            <p14:sldId id="476"/>
            <p14:sldId id="410"/>
            <p14:sldId id="412"/>
            <p14:sldId id="446"/>
            <p14:sldId id="447"/>
            <p14:sldId id="449"/>
            <p14:sldId id="478"/>
            <p14:sldId id="414"/>
            <p14:sldId id="445"/>
            <p14:sldId id="417"/>
            <p14:sldId id="477"/>
            <p14:sldId id="419"/>
            <p14:sldId id="422"/>
            <p14:sldId id="479"/>
            <p14:sldId id="480"/>
            <p14:sldId id="481"/>
            <p14:sldId id="458"/>
            <p14:sldId id="482"/>
            <p14:sldId id="514"/>
            <p14:sldId id="483"/>
            <p14:sldId id="487"/>
            <p14:sldId id="489"/>
            <p14:sldId id="492"/>
            <p14:sldId id="494"/>
            <p14:sldId id="495"/>
            <p14:sldId id="512"/>
            <p14:sldId id="500"/>
            <p14:sldId id="484"/>
            <p14:sldId id="503"/>
            <p14:sldId id="504"/>
            <p14:sldId id="507"/>
            <p14:sldId id="508"/>
            <p14:sldId id="509"/>
            <p14:sldId id="485"/>
            <p14:sldId id="511"/>
            <p14:sldId id="486"/>
            <p14:sldId id="415"/>
            <p14:sldId id="501"/>
            <p14:sldId id="502"/>
            <p14:sldId id="506"/>
            <p14:sldId id="5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8312"/>
    <a:srgbClr val="66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5262" autoAdjust="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涂 中豪" userId="caed24b91fdc82ef" providerId="LiveId" clId="{98809F3B-EB6B-4BF9-97FE-5757633B6FD7}"/>
    <pc:docChg chg="undo custSel addSld delSld modSld modMainMaster">
      <pc:chgData name="涂 中豪" userId="caed24b91fdc82ef" providerId="LiveId" clId="{98809F3B-EB6B-4BF9-97FE-5757633B6FD7}" dt="2019-08-12T07:11:23.672" v="87"/>
      <pc:docMkLst>
        <pc:docMk/>
      </pc:docMkLst>
      <pc:sldChg chg="addSp delSp modSp">
        <pc:chgData name="涂 中豪" userId="caed24b91fdc82ef" providerId="LiveId" clId="{98809F3B-EB6B-4BF9-97FE-5757633B6FD7}" dt="2019-08-12T07:11:18.145" v="86" actId="1076"/>
        <pc:sldMkLst>
          <pc:docMk/>
          <pc:sldMk cId="0" sldId="269"/>
        </pc:sldMkLst>
        <pc:spChg chg="add del mod">
          <ac:chgData name="涂 中豪" userId="caed24b91fdc82ef" providerId="LiveId" clId="{98809F3B-EB6B-4BF9-97FE-5757633B6FD7}" dt="2019-08-12T07:05:17.325" v="8"/>
          <ac:spMkLst>
            <pc:docMk/>
            <pc:sldMk cId="0" sldId="269"/>
            <ac:spMk id="2" creationId="{DD4D2785-521C-4F39-9776-049CD217D662}"/>
          </ac:spMkLst>
        </pc:spChg>
        <pc:spChg chg="add del mod">
          <ac:chgData name="涂 中豪" userId="caed24b91fdc82ef" providerId="LiveId" clId="{98809F3B-EB6B-4BF9-97FE-5757633B6FD7}" dt="2019-08-12T07:05:17.325" v="8"/>
          <ac:spMkLst>
            <pc:docMk/>
            <pc:sldMk cId="0" sldId="269"/>
            <ac:spMk id="5" creationId="{414DDDC1-91B6-4882-952F-A1A2625038D1}"/>
          </ac:spMkLst>
        </pc:spChg>
        <pc:spChg chg="add mod">
          <ac:chgData name="涂 中豪" userId="caed24b91fdc82ef" providerId="LiveId" clId="{98809F3B-EB6B-4BF9-97FE-5757633B6FD7}" dt="2019-08-12T07:11:18.145" v="86" actId="1076"/>
          <ac:spMkLst>
            <pc:docMk/>
            <pc:sldMk cId="0" sldId="269"/>
            <ac:spMk id="6" creationId="{0DB21645-BB43-47B8-A611-0E462AFD249C}"/>
          </ac:spMkLst>
        </pc:spChg>
        <pc:spChg chg="mod">
          <ac:chgData name="涂 中豪" userId="caed24b91fdc82ef" providerId="LiveId" clId="{98809F3B-EB6B-4BF9-97FE-5757633B6FD7}" dt="2019-08-12T07:03:00.663" v="4" actId="20577"/>
          <ac:spMkLst>
            <pc:docMk/>
            <pc:sldMk cId="0" sldId="269"/>
            <ac:spMk id="10244" creationId="{B8CD767B-9473-4DC0-992C-50B4F6CE40E5}"/>
          </ac:spMkLst>
        </pc:spChg>
      </pc:sldChg>
      <pc:sldChg chg="addSp modSp">
        <pc:chgData name="涂 中豪" userId="caed24b91fdc82ef" providerId="LiveId" clId="{98809F3B-EB6B-4BF9-97FE-5757633B6FD7}" dt="2019-08-12T07:11:23.672" v="87"/>
        <pc:sldMkLst>
          <pc:docMk/>
          <pc:sldMk cId="0" sldId="270"/>
        </pc:sldMkLst>
        <pc:spChg chg="add">
          <ac:chgData name="涂 中豪" userId="caed24b91fdc82ef" providerId="LiveId" clId="{98809F3B-EB6B-4BF9-97FE-5757633B6FD7}" dt="2019-08-12T07:11:23.672" v="87"/>
          <ac:spMkLst>
            <pc:docMk/>
            <pc:sldMk cId="0" sldId="270"/>
            <ac:spMk id="7" creationId="{A1E5AADC-CE89-49D3-B4EB-0467B815F99A}"/>
          </ac:spMkLst>
        </pc:spChg>
        <pc:spChg chg="mod">
          <ac:chgData name="涂 中豪" userId="caed24b91fdc82ef" providerId="LiveId" clId="{98809F3B-EB6B-4BF9-97FE-5757633B6FD7}" dt="2019-08-12T07:04:11.186" v="5"/>
          <ac:spMkLst>
            <pc:docMk/>
            <pc:sldMk cId="0" sldId="270"/>
            <ac:spMk id="11268" creationId="{8AC21E52-6195-484E-90F9-A5A7D5575671}"/>
          </ac:spMkLst>
        </pc:spChg>
      </pc:sldChg>
      <pc:sldChg chg="modSp add">
        <pc:chgData name="涂 中豪" userId="caed24b91fdc82ef" providerId="LiveId" clId="{98809F3B-EB6B-4BF9-97FE-5757633B6FD7}" dt="2019-08-12T07:08:00.938" v="15" actId="20577"/>
        <pc:sldMkLst>
          <pc:docMk/>
          <pc:sldMk cId="1511809203" sldId="271"/>
        </pc:sldMkLst>
        <pc:spChg chg="mod">
          <ac:chgData name="涂 中豪" userId="caed24b91fdc82ef" providerId="LiveId" clId="{98809F3B-EB6B-4BF9-97FE-5757633B6FD7}" dt="2019-08-12T07:08:00.938" v="15" actId="20577"/>
          <ac:spMkLst>
            <pc:docMk/>
            <pc:sldMk cId="1511809203" sldId="271"/>
            <ac:spMk id="10244" creationId="{B8CD767B-9473-4DC0-992C-50B4F6CE40E5}"/>
          </ac:spMkLst>
        </pc:spChg>
      </pc:sldChg>
    </pc:docChg>
  </pc:docChgLst>
  <pc:docChgLst>
    <pc:chgData name="涂 中豪" userId="caed24b91fdc82ef" providerId="LiveId" clId="{AE4859A1-52B2-4F8D-A411-561ADA7997DB}"/>
    <pc:docChg chg="addSld modSld sldOrd">
      <pc:chgData name="涂 中豪" userId="caed24b91fdc82ef" providerId="LiveId" clId="{AE4859A1-52B2-4F8D-A411-561ADA7997DB}" dt="2019-09-05T06:29:44.208" v="31"/>
      <pc:docMkLst>
        <pc:docMk/>
      </pc:docMkLst>
      <pc:sldChg chg="modSp">
        <pc:chgData name="涂 中豪" userId="caed24b91fdc82ef" providerId="LiveId" clId="{AE4859A1-52B2-4F8D-A411-561ADA7997DB}" dt="2019-09-05T06:29:44.208" v="31"/>
        <pc:sldMkLst>
          <pc:docMk/>
          <pc:sldMk cId="0" sldId="256"/>
        </pc:sldMkLst>
        <pc:spChg chg="mod">
          <ac:chgData name="涂 中豪" userId="caed24b91fdc82ef" providerId="LiveId" clId="{AE4859A1-52B2-4F8D-A411-561ADA7997DB}" dt="2019-08-12T12:34:23.509" v="11" actId="20577"/>
          <ac:spMkLst>
            <pc:docMk/>
            <pc:sldMk cId="0" sldId="256"/>
            <ac:spMk id="9218" creationId="{F4ED670D-7A93-462F-A70E-CE0720EF70DA}"/>
          </ac:spMkLst>
        </pc:spChg>
        <pc:spChg chg="mod">
          <ac:chgData name="涂 中豪" userId="caed24b91fdc82ef" providerId="LiveId" clId="{AE4859A1-52B2-4F8D-A411-561ADA7997DB}" dt="2019-09-05T06:29:44.208" v="31"/>
          <ac:spMkLst>
            <pc:docMk/>
            <pc:sldMk cId="0" sldId="256"/>
            <ac:spMk id="9219" creationId="{A5A5CC42-DB22-4612-9A98-7C3D14020328}"/>
          </ac:spMkLst>
        </pc:spChg>
        <pc:spChg chg="mod">
          <ac:chgData name="涂 中豪" userId="caed24b91fdc82ef" providerId="LiveId" clId="{AE4859A1-52B2-4F8D-A411-561ADA7997DB}" dt="2019-08-12T12:34:30.177" v="16" actId="20577"/>
          <ac:spMkLst>
            <pc:docMk/>
            <pc:sldMk cId="0" sldId="256"/>
            <ac:spMk id="9221" creationId="{73B08B98-8C81-4F48-8597-61232A6DE8A2}"/>
          </ac:spMkLst>
        </pc:spChg>
      </pc:sldChg>
      <pc:sldChg chg="modSp">
        <pc:chgData name="涂 中豪" userId="caed24b91fdc82ef" providerId="LiveId" clId="{AE4859A1-52B2-4F8D-A411-561ADA7997DB}" dt="2019-08-14T03:32:23.903" v="23"/>
        <pc:sldMkLst>
          <pc:docMk/>
          <pc:sldMk cId="0" sldId="270"/>
        </pc:sldMkLst>
        <pc:spChg chg="mod">
          <ac:chgData name="涂 中豪" userId="caed24b91fdc82ef" providerId="LiveId" clId="{AE4859A1-52B2-4F8D-A411-561ADA7997DB}" dt="2019-08-14T03:32:23.903" v="23"/>
          <ac:spMkLst>
            <pc:docMk/>
            <pc:sldMk cId="0" sldId="270"/>
            <ac:spMk id="11268" creationId="{8AC21E52-6195-484E-90F9-A5A7D5575671}"/>
          </ac:spMkLst>
        </pc:spChg>
      </pc:sldChg>
      <pc:sldChg chg="modSp">
        <pc:chgData name="涂 中豪" userId="caed24b91fdc82ef" providerId="LiveId" clId="{AE4859A1-52B2-4F8D-A411-561ADA7997DB}" dt="2019-08-12T07:24:01.224" v="1" actId="20577"/>
        <pc:sldMkLst>
          <pc:docMk/>
          <pc:sldMk cId="1511809203" sldId="271"/>
        </pc:sldMkLst>
        <pc:spChg chg="mod">
          <ac:chgData name="涂 中豪" userId="caed24b91fdc82ef" providerId="LiveId" clId="{AE4859A1-52B2-4F8D-A411-561ADA7997DB}" dt="2019-08-12T07:24:01.224" v="1" actId="20577"/>
          <ac:spMkLst>
            <pc:docMk/>
            <pc:sldMk cId="1511809203" sldId="271"/>
            <ac:spMk id="10244" creationId="{B8CD767B-9473-4DC0-992C-50B4F6CE40E5}"/>
          </ac:spMkLst>
        </pc:spChg>
      </pc:sldChg>
      <pc:sldChg chg="modSp add ord">
        <pc:chgData name="涂 中豪" userId="caed24b91fdc82ef" providerId="LiveId" clId="{AE4859A1-52B2-4F8D-A411-561ADA7997DB}" dt="2019-08-12T07:24:36.573" v="10"/>
        <pc:sldMkLst>
          <pc:docMk/>
          <pc:sldMk cId="3044944633" sldId="272"/>
        </pc:sldMkLst>
        <pc:spChg chg="mod">
          <ac:chgData name="涂 中豪" userId="caed24b91fdc82ef" providerId="LiveId" clId="{AE4859A1-52B2-4F8D-A411-561ADA7997DB}" dt="2019-08-12T07:24:28.332" v="9" actId="20577"/>
          <ac:spMkLst>
            <pc:docMk/>
            <pc:sldMk cId="3044944633" sldId="272"/>
            <ac:spMk id="10244" creationId="{B8CD767B-9473-4DC0-992C-50B4F6CE40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5BE00AC-CF02-458A-B11D-D85B47DFBC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206E4A92-989F-4A24-A77F-15C85AE4A53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F187556-1128-46B1-8F20-955B6B2C1B51}" type="datetimeFigureOut">
              <a:rPr lang="zh-CN" altLang="en-US"/>
              <a:pPr>
                <a:defRPr/>
              </a:pPr>
              <a:t>2023/9/23</a:t>
            </a:fld>
            <a:endParaRPr lang="zh-CN" altLang="en-US"/>
          </a:p>
        </p:txBody>
      </p:sp>
      <p:sp>
        <p:nvSpPr>
          <p:cNvPr id="4" name="幻灯片图像占位符 3">
            <a:extLst>
              <a:ext uri="{FF2B5EF4-FFF2-40B4-BE49-F238E27FC236}">
                <a16:creationId xmlns:a16="http://schemas.microsoft.com/office/drawing/2014/main" id="{27DAD0F8-9791-4B46-8CAC-BFEB2ABC0D8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F3FC56F3-590A-47E6-B8FB-BA7F048B86A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F4E31A7A-8077-4C61-BB63-1D94A8E2914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F9D966D6-F5D2-4256-8912-5BD562075C0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9707A1F-ED3F-4072-8972-B53A884DA50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a:t>
            </a:fld>
            <a:endParaRPr lang="zh-CN" altLang="en-US"/>
          </a:p>
        </p:txBody>
      </p:sp>
    </p:spTree>
    <p:extLst>
      <p:ext uri="{BB962C8B-B14F-4D97-AF65-F5344CB8AC3E}">
        <p14:creationId xmlns:p14="http://schemas.microsoft.com/office/powerpoint/2010/main" val="7532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18</a:t>
            </a:fld>
            <a:endParaRPr lang="zh-CN" altLang="en-US"/>
          </a:p>
        </p:txBody>
      </p:sp>
    </p:spTree>
    <p:extLst>
      <p:ext uri="{BB962C8B-B14F-4D97-AF65-F5344CB8AC3E}">
        <p14:creationId xmlns:p14="http://schemas.microsoft.com/office/powerpoint/2010/main" val="257729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22</a:t>
            </a:fld>
            <a:endParaRPr lang="zh-CN" altLang="en-US"/>
          </a:p>
        </p:txBody>
      </p:sp>
    </p:spTree>
    <p:extLst>
      <p:ext uri="{BB962C8B-B14F-4D97-AF65-F5344CB8AC3E}">
        <p14:creationId xmlns:p14="http://schemas.microsoft.com/office/powerpoint/2010/main" val="321514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30</a:t>
            </a:fld>
            <a:endParaRPr lang="zh-CN" altLang="en-US"/>
          </a:p>
        </p:txBody>
      </p:sp>
    </p:spTree>
    <p:extLst>
      <p:ext uri="{BB962C8B-B14F-4D97-AF65-F5344CB8AC3E}">
        <p14:creationId xmlns:p14="http://schemas.microsoft.com/office/powerpoint/2010/main" val="274506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36</a:t>
            </a:fld>
            <a:endParaRPr lang="zh-CN" altLang="en-US"/>
          </a:p>
        </p:txBody>
      </p:sp>
    </p:spTree>
    <p:extLst>
      <p:ext uri="{BB962C8B-B14F-4D97-AF65-F5344CB8AC3E}">
        <p14:creationId xmlns:p14="http://schemas.microsoft.com/office/powerpoint/2010/main" val="135136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38</a:t>
            </a:fld>
            <a:endParaRPr lang="zh-CN" altLang="en-US"/>
          </a:p>
        </p:txBody>
      </p:sp>
    </p:spTree>
    <p:extLst>
      <p:ext uri="{BB962C8B-B14F-4D97-AF65-F5344CB8AC3E}">
        <p14:creationId xmlns:p14="http://schemas.microsoft.com/office/powerpoint/2010/main" val="241993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如果考虑超子配对，我们还需要考虑对力的不确定性。对力的不确定性主要来源于我们没有多超子超核以研究超子的对效应</a:t>
            </a:r>
            <a:r>
              <a:rPr lang="en-US" altLang="zh-CN" dirty="0"/>
              <a:t>……</a:t>
            </a:r>
            <a:r>
              <a:rPr lang="zh-CN" altLang="en-US" dirty="0"/>
              <a:t>。因此，我们只能使用超子</a:t>
            </a:r>
            <a:r>
              <a:rPr lang="en-US" altLang="zh-CN" dirty="0"/>
              <a:t>-</a:t>
            </a:r>
            <a:r>
              <a:rPr lang="zh-CN" altLang="en-US" dirty="0"/>
              <a:t>超子的唯象相互作用代替对力，这些相互作用通常基于不同的理论模型和假设，</a:t>
            </a:r>
            <a:r>
              <a:rPr lang="en-US" altLang="zh-CN" dirty="0"/>
              <a:t>PRC</a:t>
            </a:r>
            <a:r>
              <a:rPr lang="zh-CN" altLang="en-US" dirty="0"/>
              <a:t>的文章告诉我们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39</a:t>
            </a:fld>
            <a:endParaRPr lang="zh-CN" altLang="en-US"/>
          </a:p>
        </p:txBody>
      </p:sp>
    </p:spTree>
    <p:extLst>
      <p:ext uri="{BB962C8B-B14F-4D97-AF65-F5344CB8AC3E}">
        <p14:creationId xmlns:p14="http://schemas.microsoft.com/office/powerpoint/2010/main" val="51248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4</a:t>
            </a:fld>
            <a:endParaRPr lang="zh-CN" altLang="en-US"/>
          </a:p>
        </p:txBody>
      </p:sp>
    </p:spTree>
    <p:extLst>
      <p:ext uri="{BB962C8B-B14F-4D97-AF65-F5344CB8AC3E}">
        <p14:creationId xmlns:p14="http://schemas.microsoft.com/office/powerpoint/2010/main" val="304644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5</a:t>
            </a:fld>
            <a:endParaRPr lang="zh-CN" altLang="en-US"/>
          </a:p>
        </p:txBody>
      </p:sp>
    </p:spTree>
    <p:extLst>
      <p:ext uri="{BB962C8B-B14F-4D97-AF65-F5344CB8AC3E}">
        <p14:creationId xmlns:p14="http://schemas.microsoft.com/office/powerpoint/2010/main" val="186597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6</a:t>
            </a:fld>
            <a:endParaRPr lang="zh-CN" altLang="en-US"/>
          </a:p>
        </p:txBody>
      </p:sp>
    </p:spTree>
    <p:extLst>
      <p:ext uri="{BB962C8B-B14F-4D97-AF65-F5344CB8AC3E}">
        <p14:creationId xmlns:p14="http://schemas.microsoft.com/office/powerpoint/2010/main" val="307101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7</a:t>
            </a:fld>
            <a:endParaRPr lang="zh-CN" altLang="en-US"/>
          </a:p>
        </p:txBody>
      </p:sp>
    </p:spTree>
    <p:extLst>
      <p:ext uri="{BB962C8B-B14F-4D97-AF65-F5344CB8AC3E}">
        <p14:creationId xmlns:p14="http://schemas.microsoft.com/office/powerpoint/2010/main" val="201231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利用上述相互作用的不确定性，我们可以去预言中子星宏观可观测性质的改变；反过来，我们也可以通过已有的天文观约束，减少相互作用的不确定性。这就构成了我们工作的出发点。首先</a:t>
            </a:r>
            <a:r>
              <a:rPr lang="en-US" altLang="zh-CN" dirty="0"/>
              <a:t>……</a:t>
            </a:r>
            <a:r>
              <a:rPr lang="zh-CN" altLang="en-US" dirty="0"/>
              <a:t>其次</a:t>
            </a:r>
            <a:r>
              <a:rPr lang="en-US" altLang="zh-CN" dirty="0"/>
              <a:t>……</a:t>
            </a:r>
            <a:r>
              <a:rPr lang="zh-CN" altLang="en-US" dirty="0"/>
              <a:t>，最后，超子超流不仅取决于对力，也取决于由超子耦合确定的 </a:t>
            </a:r>
            <a:r>
              <a:rPr lang="en-US" altLang="zh-CN" dirty="0"/>
              <a:t>NY </a:t>
            </a:r>
            <a:r>
              <a:rPr lang="zh-CN" altLang="en-US" dirty="0"/>
              <a:t>和 </a:t>
            </a:r>
            <a:r>
              <a:rPr lang="en-US" altLang="zh-CN" dirty="0"/>
              <a:t>YY </a:t>
            </a:r>
            <a:r>
              <a:rPr lang="zh-CN" altLang="en-US" dirty="0"/>
              <a:t>有效相互作用，因此超子超流可以在中子星冷却和超子耦合之间建立联系，我们希望通过讨论</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12</a:t>
            </a:fld>
            <a:endParaRPr lang="zh-CN" altLang="en-US"/>
          </a:p>
        </p:txBody>
      </p:sp>
    </p:spTree>
    <p:extLst>
      <p:ext uri="{BB962C8B-B14F-4D97-AF65-F5344CB8AC3E}">
        <p14:creationId xmlns:p14="http://schemas.microsoft.com/office/powerpoint/2010/main" val="354562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15</a:t>
            </a:fld>
            <a:endParaRPr lang="zh-CN" altLang="en-US"/>
          </a:p>
        </p:txBody>
      </p:sp>
    </p:spTree>
    <p:extLst>
      <p:ext uri="{BB962C8B-B14F-4D97-AF65-F5344CB8AC3E}">
        <p14:creationId xmlns:p14="http://schemas.microsoft.com/office/powerpoint/2010/main" val="216963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16</a:t>
            </a:fld>
            <a:endParaRPr lang="zh-CN" altLang="en-US"/>
          </a:p>
        </p:txBody>
      </p:sp>
    </p:spTree>
    <p:extLst>
      <p:ext uri="{BB962C8B-B14F-4D97-AF65-F5344CB8AC3E}">
        <p14:creationId xmlns:p14="http://schemas.microsoft.com/office/powerpoint/2010/main" val="394692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我们可以去拟合饱和密度处的超子势场深度，首先拟合</a:t>
            </a:r>
            <a:r>
              <a:rPr lang="zh-CN" altLang="en-US" sz="1200" dirty="0">
                <a:latin typeface="微软雅黑" panose="020B0503020204020204" pitchFamily="34" charset="-122"/>
                <a:ea typeface="微软雅黑" panose="020B0503020204020204" pitchFamily="34" charset="-122"/>
              </a:rPr>
              <a:t>对称核物质中的超子势场深度，一个有三个，这个式子是</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，只要我们给定一个势场深度，就会得到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，但是势场深度存在不确定度，</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endParaRPr lang="zh-CN" altLang="en-US" dirty="0"/>
          </a:p>
        </p:txBody>
      </p:sp>
      <p:sp>
        <p:nvSpPr>
          <p:cNvPr id="4" name="灯片编号占位符 3"/>
          <p:cNvSpPr>
            <a:spLocks noGrp="1"/>
          </p:cNvSpPr>
          <p:nvPr>
            <p:ph type="sldNum" sz="quarter" idx="5"/>
          </p:nvPr>
        </p:nvSpPr>
        <p:spPr/>
        <p:txBody>
          <a:bodyPr/>
          <a:lstStyle/>
          <a:p>
            <a:pPr>
              <a:defRPr/>
            </a:pPr>
            <a:fld id="{B9707A1F-ED3F-4072-8972-B53A884DA507}" type="slidenum">
              <a:rPr lang="zh-CN" altLang="en-US" smtClean="0"/>
              <a:pPr>
                <a:defRPr/>
              </a:pPr>
              <a:t>17</a:t>
            </a:fld>
            <a:endParaRPr lang="zh-CN" altLang="en-US"/>
          </a:p>
        </p:txBody>
      </p:sp>
    </p:spTree>
    <p:extLst>
      <p:ext uri="{BB962C8B-B14F-4D97-AF65-F5344CB8AC3E}">
        <p14:creationId xmlns:p14="http://schemas.microsoft.com/office/powerpoint/2010/main" val="31853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759004A-42BD-40F0-A43F-23395CB6BC7B}"/>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29DA7D9-BAC8-4C1B-8FE0-F692933126DB}"/>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78E8073C-D819-46E3-8188-DBD78167DA5A}"/>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7" name="Date Placeholder 3">
            <a:extLst>
              <a:ext uri="{FF2B5EF4-FFF2-40B4-BE49-F238E27FC236}">
                <a16:creationId xmlns:a16="http://schemas.microsoft.com/office/drawing/2014/main" id="{D37FBE8D-4A3C-4191-B2EE-24206A05FA68}"/>
              </a:ext>
            </a:extLst>
          </p:cNvPr>
          <p:cNvSpPr>
            <a:spLocks noGrp="1"/>
          </p:cNvSpPr>
          <p:nvPr>
            <p:ph type="dt" sz="half" idx="10"/>
          </p:nvPr>
        </p:nvSpPr>
        <p:spPr/>
        <p:txBody>
          <a:bodyPr/>
          <a:lstStyle>
            <a:lvl1pPr>
              <a:defRPr/>
            </a:lvl1pPr>
          </a:lstStyle>
          <a:p>
            <a:pPr>
              <a:defRPr/>
            </a:pPr>
            <a:fld id="{416FE10D-8BCB-4B4B-A798-8E384ADCE983}" type="datetime1">
              <a:rPr lang="zh-CN" altLang="en-US" smtClean="0"/>
              <a:t>2023/9/23</a:t>
            </a:fld>
            <a:endParaRPr lang="zh-CN" altLang="en-US"/>
          </a:p>
        </p:txBody>
      </p:sp>
      <p:sp>
        <p:nvSpPr>
          <p:cNvPr id="8" name="Footer Placeholder 4">
            <a:extLst>
              <a:ext uri="{FF2B5EF4-FFF2-40B4-BE49-F238E27FC236}">
                <a16:creationId xmlns:a16="http://schemas.microsoft.com/office/drawing/2014/main" id="{34B59D2D-1EAC-4130-A434-7149BB4BB010}"/>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5056100D-DE2D-4E6A-8CEB-49FA83AC2FD4}"/>
              </a:ext>
            </a:extLst>
          </p:cNvPr>
          <p:cNvSpPr>
            <a:spLocks noGrp="1"/>
          </p:cNvSpPr>
          <p:nvPr>
            <p:ph type="sldNum" sz="quarter" idx="12"/>
          </p:nvPr>
        </p:nvSpPr>
        <p:spPr/>
        <p:txBody>
          <a:bodyPr/>
          <a:lstStyle>
            <a:lvl1pPr>
              <a:defRPr/>
            </a:lvl1pPr>
          </a:lstStyle>
          <a:p>
            <a:pPr>
              <a:defRPr/>
            </a:pPr>
            <a:fld id="{72108487-D502-436C-BCF3-74A0CD833D02}" type="slidenum">
              <a:rPr lang="zh-CN" altLang="en-US"/>
              <a:pPr>
                <a:defRPr/>
              </a:pPr>
              <a:t>‹#›</a:t>
            </a:fld>
            <a:endParaRPr lang="zh-CN" altLang="en-US"/>
          </a:p>
        </p:txBody>
      </p:sp>
    </p:spTree>
    <p:extLst>
      <p:ext uri="{BB962C8B-B14F-4D97-AF65-F5344CB8AC3E}">
        <p14:creationId xmlns:p14="http://schemas.microsoft.com/office/powerpoint/2010/main" val="306519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0AA9653E-FF07-4D9B-AD06-32900BF4C013}"/>
              </a:ext>
            </a:extLst>
          </p:cNvPr>
          <p:cNvSpPr>
            <a:spLocks noGrp="1"/>
          </p:cNvSpPr>
          <p:nvPr>
            <p:ph type="dt" sz="half" idx="10"/>
          </p:nvPr>
        </p:nvSpPr>
        <p:spPr/>
        <p:txBody>
          <a:bodyPr/>
          <a:lstStyle>
            <a:lvl1pPr>
              <a:defRPr/>
            </a:lvl1pPr>
          </a:lstStyle>
          <a:p>
            <a:pPr>
              <a:defRPr/>
            </a:pPr>
            <a:fld id="{A1789A79-20A1-43D5-8E06-89A7AB6BBCF0}" type="datetime1">
              <a:rPr lang="zh-CN" altLang="en-US" smtClean="0"/>
              <a:t>2023/9/23</a:t>
            </a:fld>
            <a:endParaRPr lang="zh-CN" altLang="en-US"/>
          </a:p>
        </p:txBody>
      </p:sp>
      <p:sp>
        <p:nvSpPr>
          <p:cNvPr id="5" name="Footer Placeholder 4">
            <a:extLst>
              <a:ext uri="{FF2B5EF4-FFF2-40B4-BE49-F238E27FC236}">
                <a16:creationId xmlns:a16="http://schemas.microsoft.com/office/drawing/2014/main" id="{DB48D6A3-DB6A-4334-A2BF-60EC7AC4161D}"/>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98F662F-7E2F-4B86-A50D-9B0AFC58ABA1}"/>
              </a:ext>
            </a:extLst>
          </p:cNvPr>
          <p:cNvSpPr>
            <a:spLocks noGrp="1"/>
          </p:cNvSpPr>
          <p:nvPr>
            <p:ph type="sldNum" sz="quarter" idx="12"/>
          </p:nvPr>
        </p:nvSpPr>
        <p:spPr/>
        <p:txBody>
          <a:bodyPr/>
          <a:lstStyle>
            <a:lvl1pPr>
              <a:defRPr/>
            </a:lvl1pPr>
          </a:lstStyle>
          <a:p>
            <a:pPr>
              <a:defRPr/>
            </a:pPr>
            <a:fld id="{16C3E639-C8B6-45C0-BA2B-841216070D42}" type="slidenum">
              <a:rPr lang="zh-CN" altLang="en-US"/>
              <a:pPr>
                <a:defRPr/>
              </a:pPr>
              <a:t>‹#›</a:t>
            </a:fld>
            <a:endParaRPr lang="zh-CN" altLang="en-US"/>
          </a:p>
        </p:txBody>
      </p:sp>
    </p:spTree>
    <p:extLst>
      <p:ext uri="{BB962C8B-B14F-4D97-AF65-F5344CB8AC3E}">
        <p14:creationId xmlns:p14="http://schemas.microsoft.com/office/powerpoint/2010/main" val="136780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C473EF1-C1E0-4822-A558-4FB8CC4B0C91}"/>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5467554A-A6E3-4FD8-85F6-D092DF915001}"/>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Date Placeholder 3">
            <a:extLst>
              <a:ext uri="{FF2B5EF4-FFF2-40B4-BE49-F238E27FC236}">
                <a16:creationId xmlns:a16="http://schemas.microsoft.com/office/drawing/2014/main" id="{C0888AF7-9A96-4FC7-AB63-EEB9B2A3DCFF}"/>
              </a:ext>
            </a:extLst>
          </p:cNvPr>
          <p:cNvSpPr>
            <a:spLocks noGrp="1"/>
          </p:cNvSpPr>
          <p:nvPr>
            <p:ph type="dt" sz="half" idx="10"/>
          </p:nvPr>
        </p:nvSpPr>
        <p:spPr/>
        <p:txBody>
          <a:bodyPr/>
          <a:lstStyle>
            <a:lvl1pPr>
              <a:defRPr/>
            </a:lvl1pPr>
          </a:lstStyle>
          <a:p>
            <a:pPr>
              <a:defRPr/>
            </a:pPr>
            <a:fld id="{4E0682E6-FB7A-4385-9D12-FF846F4833BF}" type="datetime1">
              <a:rPr lang="zh-CN" altLang="en-US" smtClean="0"/>
              <a:t>2023/9/23</a:t>
            </a:fld>
            <a:endParaRPr lang="zh-CN" altLang="en-US"/>
          </a:p>
        </p:txBody>
      </p:sp>
      <p:sp>
        <p:nvSpPr>
          <p:cNvPr id="7" name="Footer Placeholder 4">
            <a:extLst>
              <a:ext uri="{FF2B5EF4-FFF2-40B4-BE49-F238E27FC236}">
                <a16:creationId xmlns:a16="http://schemas.microsoft.com/office/drawing/2014/main" id="{7B34D635-89F3-4863-A2EB-CEFB8FC85265}"/>
              </a:ext>
            </a:extLst>
          </p:cNvPr>
          <p:cNvSpPr>
            <a:spLocks noGrp="1"/>
          </p:cNvSpPr>
          <p:nvPr>
            <p:ph type="ftr" sz="quarter" idx="11"/>
          </p:nvPr>
        </p:nvSpPr>
        <p:spPr/>
        <p:txBody>
          <a:bodyPr/>
          <a:lstStyle>
            <a:lvl1pPr>
              <a:defRPr/>
            </a:lvl1pPr>
          </a:lstStyle>
          <a:p>
            <a:pPr>
              <a:defRPr/>
            </a:pPr>
            <a:endParaRPr lang="zh-CN" altLang="en-US"/>
          </a:p>
        </p:txBody>
      </p:sp>
      <p:sp>
        <p:nvSpPr>
          <p:cNvPr id="8" name="Slide Number Placeholder 5">
            <a:extLst>
              <a:ext uri="{FF2B5EF4-FFF2-40B4-BE49-F238E27FC236}">
                <a16:creationId xmlns:a16="http://schemas.microsoft.com/office/drawing/2014/main" id="{955A4432-E660-4FBE-8011-80FCCA748A2F}"/>
              </a:ext>
            </a:extLst>
          </p:cNvPr>
          <p:cNvSpPr>
            <a:spLocks noGrp="1"/>
          </p:cNvSpPr>
          <p:nvPr>
            <p:ph type="sldNum" sz="quarter" idx="12"/>
          </p:nvPr>
        </p:nvSpPr>
        <p:spPr/>
        <p:txBody>
          <a:bodyPr/>
          <a:lstStyle>
            <a:lvl1pPr>
              <a:defRPr/>
            </a:lvl1pPr>
          </a:lstStyle>
          <a:p>
            <a:pPr>
              <a:defRPr/>
            </a:pPr>
            <a:fld id="{9C010E85-8381-4BD7-AD1C-54DBE786C65B}" type="slidenum">
              <a:rPr lang="zh-CN" altLang="en-US"/>
              <a:pPr>
                <a:defRPr/>
              </a:pPr>
              <a:t>‹#›</a:t>
            </a:fld>
            <a:endParaRPr lang="zh-CN" altLang="en-US"/>
          </a:p>
        </p:txBody>
      </p:sp>
    </p:spTree>
    <p:extLst>
      <p:ext uri="{BB962C8B-B14F-4D97-AF65-F5344CB8AC3E}">
        <p14:creationId xmlns:p14="http://schemas.microsoft.com/office/powerpoint/2010/main" val="376246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7C28B8A8-4B02-4496-B8A3-0C265AAA51B5}"/>
              </a:ext>
            </a:extLst>
          </p:cNvPr>
          <p:cNvSpPr>
            <a:spLocks noGrp="1"/>
          </p:cNvSpPr>
          <p:nvPr>
            <p:ph type="dt" sz="half" idx="10"/>
          </p:nvPr>
        </p:nvSpPr>
        <p:spPr/>
        <p:txBody>
          <a:bodyPr/>
          <a:lstStyle>
            <a:lvl1pPr>
              <a:defRPr/>
            </a:lvl1pPr>
          </a:lstStyle>
          <a:p>
            <a:pPr>
              <a:defRPr/>
            </a:pPr>
            <a:fld id="{CECBA7D0-614F-4C4F-9998-D8797CB471AD}" type="datetime1">
              <a:rPr lang="zh-CN" altLang="en-US" smtClean="0"/>
              <a:t>2023/9/23</a:t>
            </a:fld>
            <a:endParaRPr lang="zh-CN" altLang="en-US"/>
          </a:p>
        </p:txBody>
      </p:sp>
      <p:sp>
        <p:nvSpPr>
          <p:cNvPr id="5" name="Footer Placeholder 4">
            <a:extLst>
              <a:ext uri="{FF2B5EF4-FFF2-40B4-BE49-F238E27FC236}">
                <a16:creationId xmlns:a16="http://schemas.microsoft.com/office/drawing/2014/main" id="{81433124-7747-448E-96D7-A23BCE52650D}"/>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86EA6BF-7942-4000-BFD3-70CA3970456F}"/>
              </a:ext>
            </a:extLst>
          </p:cNvPr>
          <p:cNvSpPr>
            <a:spLocks noGrp="1"/>
          </p:cNvSpPr>
          <p:nvPr>
            <p:ph type="sldNum" sz="quarter" idx="12"/>
          </p:nvPr>
        </p:nvSpPr>
        <p:spPr/>
        <p:txBody>
          <a:bodyPr/>
          <a:lstStyle>
            <a:lvl1pPr>
              <a:defRPr/>
            </a:lvl1pPr>
          </a:lstStyle>
          <a:p>
            <a:pPr>
              <a:defRPr/>
            </a:pPr>
            <a:fld id="{99471330-C9A4-473C-B1B5-5B02B47A2A1F}" type="slidenum">
              <a:rPr lang="zh-CN" altLang="en-US"/>
              <a:pPr>
                <a:defRPr/>
              </a:pPr>
              <a:t>‹#›</a:t>
            </a:fld>
            <a:endParaRPr lang="zh-CN" altLang="en-US"/>
          </a:p>
        </p:txBody>
      </p:sp>
    </p:spTree>
    <p:extLst>
      <p:ext uri="{BB962C8B-B14F-4D97-AF65-F5344CB8AC3E}">
        <p14:creationId xmlns:p14="http://schemas.microsoft.com/office/powerpoint/2010/main" val="160108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2793B5A-8FDA-48AC-851E-FD91F9F490E5}"/>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89CE79A6-BC2E-468C-AF8C-8F7DCE0C56C4}"/>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6EC5DFC9-93A6-4B4A-8B1C-F370DBE9D247}"/>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7" name="Date Placeholder 3">
            <a:extLst>
              <a:ext uri="{FF2B5EF4-FFF2-40B4-BE49-F238E27FC236}">
                <a16:creationId xmlns:a16="http://schemas.microsoft.com/office/drawing/2014/main" id="{CAEFEA71-1997-422B-8BDA-064A660DFBBE}"/>
              </a:ext>
            </a:extLst>
          </p:cNvPr>
          <p:cNvSpPr>
            <a:spLocks noGrp="1"/>
          </p:cNvSpPr>
          <p:nvPr>
            <p:ph type="dt" sz="half" idx="10"/>
          </p:nvPr>
        </p:nvSpPr>
        <p:spPr/>
        <p:txBody>
          <a:bodyPr/>
          <a:lstStyle>
            <a:lvl1pPr>
              <a:defRPr/>
            </a:lvl1pPr>
          </a:lstStyle>
          <a:p>
            <a:pPr>
              <a:defRPr/>
            </a:pPr>
            <a:fld id="{E66A0DE5-2B74-49A1-A64C-4771ABA806BA}" type="datetime1">
              <a:rPr lang="zh-CN" altLang="en-US" smtClean="0"/>
              <a:t>2023/9/23</a:t>
            </a:fld>
            <a:endParaRPr lang="zh-CN" altLang="en-US"/>
          </a:p>
        </p:txBody>
      </p:sp>
      <p:sp>
        <p:nvSpPr>
          <p:cNvPr id="8" name="Footer Placeholder 4">
            <a:extLst>
              <a:ext uri="{FF2B5EF4-FFF2-40B4-BE49-F238E27FC236}">
                <a16:creationId xmlns:a16="http://schemas.microsoft.com/office/drawing/2014/main" id="{720FFCDE-5491-4387-AB9E-CCD1414DA18F}"/>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39118191-3375-451C-8B16-EEF726E1D5AC}"/>
              </a:ext>
            </a:extLst>
          </p:cNvPr>
          <p:cNvSpPr>
            <a:spLocks noGrp="1"/>
          </p:cNvSpPr>
          <p:nvPr>
            <p:ph type="sldNum" sz="quarter" idx="12"/>
          </p:nvPr>
        </p:nvSpPr>
        <p:spPr/>
        <p:txBody>
          <a:bodyPr/>
          <a:lstStyle>
            <a:lvl1pPr>
              <a:defRPr/>
            </a:lvl1pPr>
          </a:lstStyle>
          <a:p>
            <a:pPr>
              <a:defRPr/>
            </a:pPr>
            <a:fld id="{48CA7233-CF8B-456D-8414-D1CCF49D4D7E}" type="slidenum">
              <a:rPr lang="zh-CN" altLang="en-US"/>
              <a:pPr>
                <a:defRPr/>
              </a:pPr>
              <a:t>‹#›</a:t>
            </a:fld>
            <a:endParaRPr lang="zh-CN" altLang="en-US"/>
          </a:p>
        </p:txBody>
      </p:sp>
    </p:spTree>
    <p:extLst>
      <p:ext uri="{BB962C8B-B14F-4D97-AF65-F5344CB8AC3E}">
        <p14:creationId xmlns:p14="http://schemas.microsoft.com/office/powerpoint/2010/main" val="208299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a:extLst>
              <a:ext uri="{FF2B5EF4-FFF2-40B4-BE49-F238E27FC236}">
                <a16:creationId xmlns:a16="http://schemas.microsoft.com/office/drawing/2014/main" id="{3C56FC10-2A65-488F-90E9-57CFEFFA592A}"/>
              </a:ext>
            </a:extLst>
          </p:cNvPr>
          <p:cNvSpPr>
            <a:spLocks noGrp="1"/>
          </p:cNvSpPr>
          <p:nvPr>
            <p:ph type="dt" sz="half" idx="10"/>
          </p:nvPr>
        </p:nvSpPr>
        <p:spPr/>
        <p:txBody>
          <a:bodyPr/>
          <a:lstStyle>
            <a:lvl1pPr>
              <a:defRPr/>
            </a:lvl1pPr>
          </a:lstStyle>
          <a:p>
            <a:pPr>
              <a:defRPr/>
            </a:pPr>
            <a:fld id="{3CC5FB17-2BAB-4964-9F6C-50C0FEAE73E5}" type="datetime1">
              <a:rPr lang="zh-CN" altLang="en-US" smtClean="0"/>
              <a:t>2023/9/23</a:t>
            </a:fld>
            <a:endParaRPr lang="zh-CN" altLang="en-US"/>
          </a:p>
        </p:txBody>
      </p:sp>
      <p:sp>
        <p:nvSpPr>
          <p:cNvPr id="6" name="Footer Placeholder 4">
            <a:extLst>
              <a:ext uri="{FF2B5EF4-FFF2-40B4-BE49-F238E27FC236}">
                <a16:creationId xmlns:a16="http://schemas.microsoft.com/office/drawing/2014/main" id="{5A66B6A9-FFF9-4DA5-8738-57988F9D5AD3}"/>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8F9A513-3195-49B5-BD0C-7BE2C534E5DE}"/>
              </a:ext>
            </a:extLst>
          </p:cNvPr>
          <p:cNvSpPr>
            <a:spLocks noGrp="1"/>
          </p:cNvSpPr>
          <p:nvPr>
            <p:ph type="sldNum" sz="quarter" idx="12"/>
          </p:nvPr>
        </p:nvSpPr>
        <p:spPr/>
        <p:txBody>
          <a:bodyPr/>
          <a:lstStyle>
            <a:lvl1pPr>
              <a:defRPr/>
            </a:lvl1pPr>
          </a:lstStyle>
          <a:p>
            <a:pPr>
              <a:defRPr/>
            </a:pPr>
            <a:fld id="{9FEED994-58BD-4BAD-85E7-C48213980EA5}" type="slidenum">
              <a:rPr lang="zh-CN" altLang="en-US"/>
              <a:pPr>
                <a:defRPr/>
              </a:pPr>
              <a:t>‹#›</a:t>
            </a:fld>
            <a:endParaRPr lang="zh-CN" altLang="en-US"/>
          </a:p>
        </p:txBody>
      </p:sp>
    </p:spTree>
    <p:extLst>
      <p:ext uri="{BB962C8B-B14F-4D97-AF65-F5344CB8AC3E}">
        <p14:creationId xmlns:p14="http://schemas.microsoft.com/office/powerpoint/2010/main" val="45987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a:extLst>
              <a:ext uri="{FF2B5EF4-FFF2-40B4-BE49-F238E27FC236}">
                <a16:creationId xmlns:a16="http://schemas.microsoft.com/office/drawing/2014/main" id="{D6BA73E3-3DB0-4301-8C73-448CE0D806E7}"/>
              </a:ext>
            </a:extLst>
          </p:cNvPr>
          <p:cNvSpPr>
            <a:spLocks noGrp="1"/>
          </p:cNvSpPr>
          <p:nvPr>
            <p:ph type="dt" sz="half" idx="10"/>
          </p:nvPr>
        </p:nvSpPr>
        <p:spPr/>
        <p:txBody>
          <a:bodyPr/>
          <a:lstStyle>
            <a:lvl1pPr>
              <a:defRPr/>
            </a:lvl1pPr>
          </a:lstStyle>
          <a:p>
            <a:pPr>
              <a:defRPr/>
            </a:pPr>
            <a:fld id="{98EFFC06-F1F3-49F4-BC89-5B62FEFD8F73}" type="datetime1">
              <a:rPr lang="zh-CN" altLang="en-US" smtClean="0"/>
              <a:t>2023/9/23</a:t>
            </a:fld>
            <a:endParaRPr lang="zh-CN" altLang="en-US"/>
          </a:p>
        </p:txBody>
      </p:sp>
      <p:sp>
        <p:nvSpPr>
          <p:cNvPr id="8" name="Footer Placeholder 4">
            <a:extLst>
              <a:ext uri="{FF2B5EF4-FFF2-40B4-BE49-F238E27FC236}">
                <a16:creationId xmlns:a16="http://schemas.microsoft.com/office/drawing/2014/main" id="{2299221C-B16B-44AF-BFA9-AC85E591D046}"/>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8FE6590B-4781-4371-B482-70693DBA39F5}"/>
              </a:ext>
            </a:extLst>
          </p:cNvPr>
          <p:cNvSpPr>
            <a:spLocks noGrp="1"/>
          </p:cNvSpPr>
          <p:nvPr>
            <p:ph type="sldNum" sz="quarter" idx="12"/>
          </p:nvPr>
        </p:nvSpPr>
        <p:spPr/>
        <p:txBody>
          <a:bodyPr/>
          <a:lstStyle>
            <a:lvl1pPr>
              <a:defRPr/>
            </a:lvl1pPr>
          </a:lstStyle>
          <a:p>
            <a:pPr>
              <a:defRPr/>
            </a:pPr>
            <a:fld id="{99B1CCE3-ADE2-43F4-B6FE-A98413197378}" type="slidenum">
              <a:rPr lang="zh-CN" altLang="en-US"/>
              <a:pPr>
                <a:defRPr/>
              </a:pPr>
              <a:t>‹#›</a:t>
            </a:fld>
            <a:endParaRPr lang="zh-CN" altLang="en-US"/>
          </a:p>
        </p:txBody>
      </p:sp>
    </p:spTree>
    <p:extLst>
      <p:ext uri="{BB962C8B-B14F-4D97-AF65-F5344CB8AC3E}">
        <p14:creationId xmlns:p14="http://schemas.microsoft.com/office/powerpoint/2010/main" val="288396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07B7F104-9AFE-46E1-AD21-61A0EAD76E27}"/>
              </a:ext>
            </a:extLst>
          </p:cNvPr>
          <p:cNvSpPr>
            <a:spLocks noGrp="1"/>
          </p:cNvSpPr>
          <p:nvPr>
            <p:ph type="dt" sz="half" idx="10"/>
          </p:nvPr>
        </p:nvSpPr>
        <p:spPr/>
        <p:txBody>
          <a:bodyPr/>
          <a:lstStyle>
            <a:lvl1pPr>
              <a:defRPr/>
            </a:lvl1pPr>
          </a:lstStyle>
          <a:p>
            <a:pPr>
              <a:defRPr/>
            </a:pPr>
            <a:fld id="{456B9D86-160E-4408-9B56-1E727D6313D0}" type="datetime1">
              <a:rPr lang="zh-CN" altLang="en-US" smtClean="0"/>
              <a:t>2023/9/23</a:t>
            </a:fld>
            <a:endParaRPr lang="zh-CN" altLang="en-US"/>
          </a:p>
        </p:txBody>
      </p:sp>
      <p:sp>
        <p:nvSpPr>
          <p:cNvPr id="4" name="Footer Placeholder 4">
            <a:extLst>
              <a:ext uri="{FF2B5EF4-FFF2-40B4-BE49-F238E27FC236}">
                <a16:creationId xmlns:a16="http://schemas.microsoft.com/office/drawing/2014/main" id="{C847FB65-87E3-40F2-BE73-0700227F556D}"/>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F43ECEB5-AA11-4EEE-9E15-1CE71EB32574}"/>
              </a:ext>
            </a:extLst>
          </p:cNvPr>
          <p:cNvSpPr>
            <a:spLocks noGrp="1"/>
          </p:cNvSpPr>
          <p:nvPr>
            <p:ph type="sldNum" sz="quarter" idx="12"/>
          </p:nvPr>
        </p:nvSpPr>
        <p:spPr/>
        <p:txBody>
          <a:bodyPr/>
          <a:lstStyle>
            <a:lvl1pPr>
              <a:defRPr/>
            </a:lvl1pPr>
          </a:lstStyle>
          <a:p>
            <a:pPr>
              <a:defRPr/>
            </a:pPr>
            <a:fld id="{E18A3547-4932-44D7-870B-B85FD220B757}" type="slidenum">
              <a:rPr lang="zh-CN" altLang="en-US"/>
              <a:pPr>
                <a:defRPr/>
              </a:pPr>
              <a:t>‹#›</a:t>
            </a:fld>
            <a:endParaRPr lang="zh-CN" altLang="en-US"/>
          </a:p>
        </p:txBody>
      </p:sp>
    </p:spTree>
    <p:extLst>
      <p:ext uri="{BB962C8B-B14F-4D97-AF65-F5344CB8AC3E}">
        <p14:creationId xmlns:p14="http://schemas.microsoft.com/office/powerpoint/2010/main" val="129014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4B829C-1B8C-463A-918E-156F98062284}"/>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473D5415-BEC3-453A-B378-EEAB6E64C1A7}"/>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4E8A443F-07D9-4470-9231-3C3ED0991412}"/>
              </a:ext>
            </a:extLst>
          </p:cNvPr>
          <p:cNvSpPr>
            <a:spLocks noGrp="1"/>
          </p:cNvSpPr>
          <p:nvPr>
            <p:ph type="dt" sz="half" idx="10"/>
          </p:nvPr>
        </p:nvSpPr>
        <p:spPr/>
        <p:txBody>
          <a:bodyPr/>
          <a:lstStyle>
            <a:lvl1pPr>
              <a:defRPr sz="2400"/>
            </a:lvl1pPr>
          </a:lstStyle>
          <a:p>
            <a:pPr>
              <a:defRPr/>
            </a:pPr>
            <a:fld id="{6E112E29-ED93-4755-92A1-38AD8F406727}" type="datetime1">
              <a:rPr lang="zh-CN" altLang="en-US" smtClean="0"/>
              <a:t>2023/9/23</a:t>
            </a:fld>
            <a:endParaRPr lang="zh-CN" altLang="en-US" dirty="0"/>
          </a:p>
        </p:txBody>
      </p:sp>
      <p:sp>
        <p:nvSpPr>
          <p:cNvPr id="5" name="Footer Placeholder 7">
            <a:extLst>
              <a:ext uri="{FF2B5EF4-FFF2-40B4-BE49-F238E27FC236}">
                <a16:creationId xmlns:a16="http://schemas.microsoft.com/office/drawing/2014/main" id="{211F0728-801C-4C46-8D6E-2771CAD6B8DE}"/>
              </a:ext>
            </a:extLst>
          </p:cNvPr>
          <p:cNvSpPr>
            <a:spLocks noGrp="1"/>
          </p:cNvSpPr>
          <p:nvPr>
            <p:ph type="ftr" sz="quarter" idx="11"/>
          </p:nvPr>
        </p:nvSpPr>
        <p:spPr/>
        <p:txBody>
          <a:bodyPr/>
          <a:lstStyle>
            <a:lvl1pPr>
              <a:defRPr>
                <a:solidFill>
                  <a:srgbClr val="FFFFFF"/>
                </a:solidFill>
              </a:defRPr>
            </a:lvl1pPr>
          </a:lstStyle>
          <a:p>
            <a:pPr>
              <a:defRPr/>
            </a:pPr>
            <a:endParaRPr lang="zh-CN" altLang="en-US"/>
          </a:p>
        </p:txBody>
      </p:sp>
      <p:sp>
        <p:nvSpPr>
          <p:cNvPr id="6" name="Slide Number Placeholder 8">
            <a:extLst>
              <a:ext uri="{FF2B5EF4-FFF2-40B4-BE49-F238E27FC236}">
                <a16:creationId xmlns:a16="http://schemas.microsoft.com/office/drawing/2014/main" id="{0FCFA6AD-6F34-4DE4-9AAB-25FD60AAA535}"/>
              </a:ext>
            </a:extLst>
          </p:cNvPr>
          <p:cNvSpPr>
            <a:spLocks noGrp="1"/>
          </p:cNvSpPr>
          <p:nvPr>
            <p:ph type="sldNum" sz="quarter" idx="12"/>
          </p:nvPr>
        </p:nvSpPr>
        <p:spPr/>
        <p:txBody>
          <a:bodyPr/>
          <a:lstStyle>
            <a:lvl1pPr>
              <a:defRPr sz="2400"/>
            </a:lvl1pPr>
          </a:lstStyle>
          <a:p>
            <a:pPr>
              <a:defRPr/>
            </a:pPr>
            <a:fld id="{276A7459-573B-48E0-B22F-6F16C28BEBB3}" type="slidenum">
              <a:rPr lang="zh-CN" altLang="en-US"/>
              <a:pPr>
                <a:defRPr/>
              </a:pPr>
              <a:t>‹#›</a:t>
            </a:fld>
            <a:endParaRPr lang="zh-CN" altLang="en-US" dirty="0"/>
          </a:p>
        </p:txBody>
      </p:sp>
    </p:spTree>
    <p:extLst>
      <p:ext uri="{BB962C8B-B14F-4D97-AF65-F5344CB8AC3E}">
        <p14:creationId xmlns:p14="http://schemas.microsoft.com/office/powerpoint/2010/main" val="409129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FB091C-0A0B-4B8D-A956-BFD390E40E03}"/>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ABAFE13C-B7E2-47C6-B0A1-929042C61D2B}"/>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7" name="Date Placeholder 4">
            <a:extLst>
              <a:ext uri="{FF2B5EF4-FFF2-40B4-BE49-F238E27FC236}">
                <a16:creationId xmlns:a16="http://schemas.microsoft.com/office/drawing/2014/main" id="{AEC16FEA-38AE-4633-9DF4-A05ABBA6052B}"/>
              </a:ext>
            </a:extLst>
          </p:cNvPr>
          <p:cNvSpPr>
            <a:spLocks noGrp="1"/>
          </p:cNvSpPr>
          <p:nvPr>
            <p:ph type="dt" sz="half" idx="10"/>
          </p:nvPr>
        </p:nvSpPr>
        <p:spPr>
          <a:xfrm>
            <a:off x="465138" y="6459538"/>
            <a:ext cx="2619375" cy="365125"/>
          </a:xfrm>
        </p:spPr>
        <p:txBody>
          <a:bodyPr/>
          <a:lstStyle>
            <a:lvl1pPr algn="l">
              <a:defRPr/>
            </a:lvl1pPr>
          </a:lstStyle>
          <a:p>
            <a:pPr>
              <a:defRPr/>
            </a:pPr>
            <a:fld id="{CC93EC85-1205-49F8-B9A7-48D4A3B3C106}" type="datetime1">
              <a:rPr lang="zh-CN" altLang="en-US" smtClean="0"/>
              <a:t>2023/9/23</a:t>
            </a:fld>
            <a:endParaRPr lang="zh-CN" altLang="en-US"/>
          </a:p>
        </p:txBody>
      </p:sp>
      <p:sp>
        <p:nvSpPr>
          <p:cNvPr id="8" name="Footer Placeholder 5">
            <a:extLst>
              <a:ext uri="{FF2B5EF4-FFF2-40B4-BE49-F238E27FC236}">
                <a16:creationId xmlns:a16="http://schemas.microsoft.com/office/drawing/2014/main" id="{3C34D3E5-C9B6-451B-B611-C398A34C0B6C}"/>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zh-CN" altLang="en-US"/>
          </a:p>
        </p:txBody>
      </p:sp>
      <p:sp>
        <p:nvSpPr>
          <p:cNvPr id="9" name="Slide Number Placeholder 6">
            <a:extLst>
              <a:ext uri="{FF2B5EF4-FFF2-40B4-BE49-F238E27FC236}">
                <a16:creationId xmlns:a16="http://schemas.microsoft.com/office/drawing/2014/main" id="{C256F57F-D46E-4196-99E1-46DBE61C09D9}"/>
              </a:ext>
            </a:extLst>
          </p:cNvPr>
          <p:cNvSpPr>
            <a:spLocks noGrp="1"/>
          </p:cNvSpPr>
          <p:nvPr>
            <p:ph type="sldNum" sz="quarter" idx="12"/>
          </p:nvPr>
        </p:nvSpPr>
        <p:spPr/>
        <p:txBody>
          <a:bodyPr/>
          <a:lstStyle>
            <a:lvl1pPr>
              <a:defRPr>
                <a:solidFill>
                  <a:schemeClr val="tx2"/>
                </a:solidFill>
              </a:defRPr>
            </a:lvl1pPr>
          </a:lstStyle>
          <a:p>
            <a:pPr>
              <a:defRPr/>
            </a:pPr>
            <a:fld id="{C275208C-EA0D-44C9-9AE7-DFAA17C34EF2}" type="slidenum">
              <a:rPr lang="zh-CN" altLang="en-US"/>
              <a:pPr>
                <a:defRPr/>
              </a:pPr>
              <a:t>‹#›</a:t>
            </a:fld>
            <a:endParaRPr lang="zh-CN" altLang="en-US"/>
          </a:p>
        </p:txBody>
      </p:sp>
    </p:spTree>
    <p:extLst>
      <p:ext uri="{BB962C8B-B14F-4D97-AF65-F5344CB8AC3E}">
        <p14:creationId xmlns:p14="http://schemas.microsoft.com/office/powerpoint/2010/main" val="377495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98EE41-B6E3-4B87-A0CC-039133A9C46B}"/>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7DCF860-602A-4425-9015-3CD0E7817557}"/>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7" name="Date Placeholder 4">
            <a:extLst>
              <a:ext uri="{FF2B5EF4-FFF2-40B4-BE49-F238E27FC236}">
                <a16:creationId xmlns:a16="http://schemas.microsoft.com/office/drawing/2014/main" id="{7FCC1583-F320-46D9-BCF3-E4A919326353}"/>
              </a:ext>
            </a:extLst>
          </p:cNvPr>
          <p:cNvSpPr>
            <a:spLocks noGrp="1"/>
          </p:cNvSpPr>
          <p:nvPr>
            <p:ph type="dt" sz="half" idx="10"/>
          </p:nvPr>
        </p:nvSpPr>
        <p:spPr/>
        <p:txBody>
          <a:bodyPr/>
          <a:lstStyle>
            <a:lvl1pPr>
              <a:defRPr/>
            </a:lvl1pPr>
          </a:lstStyle>
          <a:p>
            <a:pPr>
              <a:defRPr/>
            </a:pPr>
            <a:fld id="{DA30DE84-28E9-446F-906E-D43632D727E0}" type="datetime1">
              <a:rPr lang="zh-CN" altLang="en-US" smtClean="0"/>
              <a:t>2023/9/23</a:t>
            </a:fld>
            <a:endParaRPr lang="zh-CN" altLang="en-US"/>
          </a:p>
        </p:txBody>
      </p:sp>
      <p:sp>
        <p:nvSpPr>
          <p:cNvPr id="8" name="Footer Placeholder 5">
            <a:extLst>
              <a:ext uri="{FF2B5EF4-FFF2-40B4-BE49-F238E27FC236}">
                <a16:creationId xmlns:a16="http://schemas.microsoft.com/office/drawing/2014/main" id="{DDD4F7AE-171E-4B70-A24E-EF4AC29ACD19}"/>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6">
            <a:extLst>
              <a:ext uri="{FF2B5EF4-FFF2-40B4-BE49-F238E27FC236}">
                <a16:creationId xmlns:a16="http://schemas.microsoft.com/office/drawing/2014/main" id="{572703A6-064B-4AA0-8637-821D17C5BC9E}"/>
              </a:ext>
            </a:extLst>
          </p:cNvPr>
          <p:cNvSpPr>
            <a:spLocks noGrp="1"/>
          </p:cNvSpPr>
          <p:nvPr>
            <p:ph type="sldNum" sz="quarter" idx="12"/>
          </p:nvPr>
        </p:nvSpPr>
        <p:spPr/>
        <p:txBody>
          <a:bodyPr/>
          <a:lstStyle>
            <a:lvl1pPr>
              <a:defRPr/>
            </a:lvl1pPr>
          </a:lstStyle>
          <a:p>
            <a:pPr>
              <a:defRPr/>
            </a:pPr>
            <a:fld id="{ED0AD2AC-68DA-4F1B-8EC3-F70902645949}" type="slidenum">
              <a:rPr lang="zh-CN" altLang="en-US"/>
              <a:pPr>
                <a:defRPr/>
              </a:pPr>
              <a:t>‹#›</a:t>
            </a:fld>
            <a:endParaRPr lang="zh-CN" altLang="en-US"/>
          </a:p>
        </p:txBody>
      </p:sp>
    </p:spTree>
    <p:extLst>
      <p:ext uri="{BB962C8B-B14F-4D97-AF65-F5344CB8AC3E}">
        <p14:creationId xmlns:p14="http://schemas.microsoft.com/office/powerpoint/2010/main" val="184898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3FC526-C91C-4EC6-99AC-7E4267689BE5}"/>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68C762F7-306D-4BAC-8C03-9392559FB4F2}"/>
              </a:ext>
            </a:extLst>
          </p:cNvPr>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03D88537-012F-408A-839B-E5410D0AD915}"/>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1029" name="Text Placeholder 2">
            <a:extLst>
              <a:ext uri="{FF2B5EF4-FFF2-40B4-BE49-F238E27FC236}">
                <a16:creationId xmlns:a16="http://schemas.microsoft.com/office/drawing/2014/main" id="{F9651D91-2B94-4CBE-989D-27BC003744FA}"/>
              </a:ext>
            </a:extLst>
          </p:cNvPr>
          <p:cNvSpPr>
            <a:spLocks noGrp="1" noChangeArrowheads="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a:extLst>
              <a:ext uri="{FF2B5EF4-FFF2-40B4-BE49-F238E27FC236}">
                <a16:creationId xmlns:a16="http://schemas.microsoft.com/office/drawing/2014/main" id="{E5FC8F8C-1115-4FC7-A717-0201D67B831A}"/>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76956A49-10DF-4868-B29F-4856A78E70D5}" type="datetime1">
              <a:rPr lang="zh-CN" altLang="en-US" smtClean="0"/>
              <a:t>2023/9/23</a:t>
            </a:fld>
            <a:endParaRPr lang="zh-CN" altLang="en-US"/>
          </a:p>
        </p:txBody>
      </p:sp>
      <p:sp>
        <p:nvSpPr>
          <p:cNvPr id="5" name="Footer Placeholder 4">
            <a:extLst>
              <a:ext uri="{FF2B5EF4-FFF2-40B4-BE49-F238E27FC236}">
                <a16:creationId xmlns:a16="http://schemas.microsoft.com/office/drawing/2014/main" id="{9B1CAC8B-7F6B-4C51-B510-8E4E64A4A22B}"/>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zh-CN" altLang="en-US"/>
          </a:p>
        </p:txBody>
      </p:sp>
      <p:sp>
        <p:nvSpPr>
          <p:cNvPr id="6" name="Slide Number Placeholder 5">
            <a:extLst>
              <a:ext uri="{FF2B5EF4-FFF2-40B4-BE49-F238E27FC236}">
                <a16:creationId xmlns:a16="http://schemas.microsoft.com/office/drawing/2014/main" id="{A47BB1CA-E6F8-405A-8FC9-E2BDEC7E1F60}"/>
              </a:ext>
            </a:extLst>
          </p:cNvPr>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6128B753-4ED3-4B4F-B277-FA4EFFA64A65}" type="slidenum">
              <a:rPr lang="zh-CN" altLang="en-US"/>
              <a:pPr>
                <a:defRPr/>
              </a:pPr>
              <a:t>‹#›</a:t>
            </a:fld>
            <a:endParaRPr lang="zh-CN" altLang="en-US"/>
          </a:p>
        </p:txBody>
      </p:sp>
      <p:cxnSp>
        <p:nvCxnSpPr>
          <p:cNvPr id="10" name="Straight Connector 9">
            <a:extLst>
              <a:ext uri="{FF2B5EF4-FFF2-40B4-BE49-F238E27FC236}">
                <a16:creationId xmlns:a16="http://schemas.microsoft.com/office/drawing/2014/main" id="{615ACF64-8FF7-4664-BD42-2B26469C67E5}"/>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4" r:id="rId1"/>
    <p:sldLayoutId id="2147483729" r:id="rId2"/>
    <p:sldLayoutId id="2147483735" r:id="rId3"/>
    <p:sldLayoutId id="2147483730" r:id="rId4"/>
    <p:sldLayoutId id="2147483731" r:id="rId5"/>
    <p:sldLayoutId id="2147483732" r:id="rId6"/>
    <p:sldLayoutId id="2147483736" r:id="rId7"/>
    <p:sldLayoutId id="2147483737" r:id="rId8"/>
    <p:sldLayoutId id="2147483738" r:id="rId9"/>
    <p:sldLayoutId id="2147483733" r:id="rId10"/>
    <p:sldLayoutId id="2147483739" r:id="rId11"/>
  </p:sldLayoutIdLst>
  <p:hf hdr="0" ftr="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28.png"/><Relationship Id="rId21" Type="http://schemas.openxmlformats.org/officeDocument/2006/relationships/image" Target="../media/image40.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20"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media/image34.png"/><Relationship Id="rId1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62.png"/><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13" Type="http://schemas.openxmlformats.org/officeDocument/2006/relationships/image" Target="../media/image62.png"/><Relationship Id="rId3"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47.png"/><Relationship Id="rId1" Type="http://schemas.openxmlformats.org/officeDocument/2006/relationships/slideLayout" Target="../slideLayouts/slideLayout7.xml"/><Relationship Id="rId15" Type="http://schemas.openxmlformats.org/officeDocument/2006/relationships/image" Target="../media/image46.png"/><Relationship Id="rId4" Type="http://schemas.openxmlformats.org/officeDocument/2006/relationships/image" Target="../media/image38.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45.png"/><Relationship Id="rId3" Type="http://schemas.openxmlformats.org/officeDocument/2006/relationships/image" Target="../media/image42.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52.png"/><Relationship Id="rId1" Type="http://schemas.openxmlformats.org/officeDocument/2006/relationships/slideLayout" Target="../slideLayouts/slideLayout7.xml"/><Relationship Id="rId15" Type="http://schemas.openxmlformats.org/officeDocument/2006/relationships/image" Target="../media/image46.png"/><Relationship Id="rId19" Type="http://schemas.openxmlformats.org/officeDocument/2006/relationships/image" Target="../media/image48.png"/><Relationship Id="rId4" Type="http://schemas.openxmlformats.org/officeDocument/2006/relationships/image" Target="../media/image38.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49.png"/><Relationship Id="rId12"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7.xml"/><Relationship Id="rId11" Type="http://schemas.openxmlformats.org/officeDocument/2006/relationships/image" Target="../media/image61.png"/><Relationship Id="rId10" Type="http://schemas.openxmlformats.org/officeDocument/2006/relationships/image" Target="../media/image60.png"/><Relationship Id="rId4" Type="http://schemas.openxmlformats.org/officeDocument/2006/relationships/image" Target="../media/image410.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5.png"/><Relationship Id="rId7" Type="http://schemas.openxmlformats.org/officeDocument/2006/relationships/image" Target="../media/image52.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image" Target="../media/image590.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hyperlink" Target="https://sites.ualberta.ca/~pogosyan/teaching/ASTRO_122/lect19/lecture19.html" TargetMode="External"/><Relationship Id="rId4" Type="http://schemas.openxmlformats.org/officeDocument/2006/relationships/hyperlink" Target="https://heasarc.gsfc.nasa.gov/Images/nicer/" TargetMode="Externa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80.jp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3">
            <a:extLst>
              <a:ext uri="{FF2B5EF4-FFF2-40B4-BE49-F238E27FC236}">
                <a16:creationId xmlns:a16="http://schemas.microsoft.com/office/drawing/2014/main" id="{F4ED670D-7A93-462F-A70E-CE0720EF70DA}"/>
              </a:ext>
            </a:extLst>
          </p:cNvPr>
          <p:cNvSpPr txBox="1">
            <a:spLocks noChangeArrowheads="1"/>
          </p:cNvSpPr>
          <p:nvPr/>
        </p:nvSpPr>
        <p:spPr bwMode="auto">
          <a:xfrm>
            <a:off x="725180" y="1984839"/>
            <a:ext cx="11161336" cy="99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400" b="1" baseline="-25000" dirty="0">
                <a:latin typeface="Times New Roman" panose="02020603050405020304" pitchFamily="18" charset="0"/>
                <a:ea typeface="微软雅黑" panose="020B0503020204020204" pitchFamily="34" charset="-122"/>
                <a:cs typeface="Times New Roman" panose="02020603050405020304" pitchFamily="18" charset="0"/>
              </a:rPr>
              <a:t>The Hyperon Superfluidity and the Hyperon Couplings in Neutron Stars within the Relativistic Mean Field Model</a:t>
            </a:r>
            <a:endParaRPr lang="zh-CN" altLang="en-US" sz="4400" b="1"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220" name="图片 2">
            <a:extLst>
              <a:ext uri="{FF2B5EF4-FFF2-40B4-BE49-F238E27FC236}">
                <a16:creationId xmlns:a16="http://schemas.microsoft.com/office/drawing/2014/main" id="{BDED7BF4-4CC5-4618-9C83-795A3FA4E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6" y="150892"/>
            <a:ext cx="855287" cy="85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日期占位符 8">
            <a:extLst>
              <a:ext uri="{FF2B5EF4-FFF2-40B4-BE49-F238E27FC236}">
                <a16:creationId xmlns:a16="http://schemas.microsoft.com/office/drawing/2014/main" id="{B3D0D86D-9B5B-460C-814F-3EA5252DF6F4}"/>
              </a:ext>
            </a:extLst>
          </p:cNvPr>
          <p:cNvSpPr>
            <a:spLocks noGrp="1"/>
          </p:cNvSpPr>
          <p:nvPr>
            <p:ph type="dt" sz="quarter" idx="10"/>
          </p:nvPr>
        </p:nvSpPr>
        <p:spPr/>
        <p:txBody>
          <a:bodyPr/>
          <a:lstStyle/>
          <a:p>
            <a:pPr>
              <a:defRPr/>
            </a:pPr>
            <a:fld id="{EE9DC0C2-B4E0-48F0-A8CB-286D5506612F}" type="datetime1">
              <a:rPr lang="zh-CN" altLang="en-US" smtClean="0"/>
              <a:t>2023/9/23</a:t>
            </a:fld>
            <a:endParaRPr lang="zh-CN" altLang="en-US" dirty="0"/>
          </a:p>
        </p:txBody>
      </p:sp>
      <p:sp>
        <p:nvSpPr>
          <p:cNvPr id="5" name="文本框 4">
            <a:extLst>
              <a:ext uri="{FF2B5EF4-FFF2-40B4-BE49-F238E27FC236}">
                <a16:creationId xmlns:a16="http://schemas.microsoft.com/office/drawing/2014/main" id="{54CFE64B-6F66-525C-0BDF-E4E7CC8D2EFF}"/>
              </a:ext>
            </a:extLst>
          </p:cNvPr>
          <p:cNvSpPr txBox="1"/>
          <p:nvPr/>
        </p:nvSpPr>
        <p:spPr bwMode="auto">
          <a:xfrm>
            <a:off x="1271129" y="3825267"/>
            <a:ext cx="80027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Speaker:	       Zhong-Hao Tu           </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latin typeface="微软雅黑" panose="020B0503020204020204" pitchFamily="34" charset="-122"/>
                <a:ea typeface="微软雅黑" panose="020B0503020204020204" pitchFamily="34" charset="-122"/>
              </a:rPr>
              <a:t>涂中豪</a:t>
            </a:r>
            <a:r>
              <a:rPr lang="en-US" altLang="zh-CN" sz="2400" dirty="0">
                <a:latin typeface="微软雅黑" panose="020B0503020204020204" pitchFamily="34" charset="-122"/>
                <a:ea typeface="微软雅黑" panose="020B0503020204020204" pitchFamily="34" charset="-122"/>
              </a:rPr>
              <a:t>)</a:t>
            </a:r>
          </a:p>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Supervisor:	 Prof. Ang Li               </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李昂 教授</a:t>
            </a:r>
            <a:r>
              <a:rPr lang="en-US" altLang="zh-CN" sz="2400" dirty="0">
                <a:latin typeface="微软雅黑" panose="020B0503020204020204" pitchFamily="34" charset="-122"/>
                <a:ea typeface="微软雅黑" panose="020B0503020204020204" pitchFamily="34" charset="-122"/>
              </a:rPr>
              <a:t>)</a:t>
            </a:r>
          </a:p>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Collaborator:</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Prof. Shan-Gui Zhou</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周善贵 研究员</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B7CC4719-093A-68BC-A492-A50CEA703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640" y="176436"/>
            <a:ext cx="5441360" cy="634269"/>
          </a:xfrm>
          <a:prstGeom prst="rect">
            <a:avLst/>
          </a:prstGeom>
        </p:spPr>
      </p:pic>
      <p:sp>
        <p:nvSpPr>
          <p:cNvPr id="9219" name="文本框 8">
            <a:extLst>
              <a:ext uri="{FF2B5EF4-FFF2-40B4-BE49-F238E27FC236}">
                <a16:creationId xmlns:a16="http://schemas.microsoft.com/office/drawing/2014/main" id="{A5A5CC42-DB22-4612-9A98-7C3D14020328}"/>
              </a:ext>
            </a:extLst>
          </p:cNvPr>
          <p:cNvSpPr txBox="1">
            <a:spLocks noChangeArrowheads="1"/>
          </p:cNvSpPr>
          <p:nvPr/>
        </p:nvSpPr>
        <p:spPr bwMode="auto">
          <a:xfrm>
            <a:off x="1271129" y="176436"/>
            <a:ext cx="63740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zh-CN" altLang="en-US" sz="2800" b="1" dirty="0">
                <a:latin typeface="微软雅黑" panose="020B0503020204020204" pitchFamily="34" charset="-122"/>
                <a:ea typeface="微软雅黑" panose="020B0503020204020204" pitchFamily="34" charset="-122"/>
                <a:cs typeface="Times New Roman" panose="02020603050405020304" pitchFamily="18" charset="0"/>
              </a:rPr>
              <a:t>厦门大学物理科学与技术学院</a:t>
            </a:r>
            <a:endParaRPr lang="en-US" altLang="zh-CN" sz="2800" b="1"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r>
              <a:rPr lang="en-US" altLang="zh-CN" sz="1600" b="1" dirty="0">
                <a:latin typeface="Times New Roman" panose="02020603050405020304" pitchFamily="18" charset="0"/>
                <a:cs typeface="Times New Roman" panose="02020603050405020304" pitchFamily="18" charset="0"/>
              </a:rPr>
              <a:t>College of Physical Science and Technology, Xiamen University</a:t>
            </a:r>
            <a:endParaRPr lang="en-US" altLang="zh-CN"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819CB30-85BA-FB82-3FC4-8A8CA838A1CF}"/>
              </a:ext>
            </a:extLst>
          </p:cNvPr>
          <p:cNvSpPr txBox="1"/>
          <p:nvPr/>
        </p:nvSpPr>
        <p:spPr bwMode="auto">
          <a:xfrm>
            <a:off x="3953284" y="5471732"/>
            <a:ext cx="7688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0" i="0" dirty="0">
                <a:solidFill>
                  <a:srgbClr val="000000"/>
                </a:solidFill>
                <a:effectLst/>
                <a:latin typeface="Times New Roman" panose="02020603050405020304" pitchFamily="18" charset="0"/>
                <a:cs typeface="Times New Roman" panose="02020603050405020304" pitchFamily="18" charset="0"/>
              </a:rPr>
              <a:t>CGC, Yangzhou University, Yangzhou, China; Sept </a:t>
            </a:r>
            <a:r>
              <a:rPr lang="en-US" altLang="zh-CN" sz="2400" b="0" i="0" dirty="0">
                <a:solidFill>
                  <a:srgbClr val="FF0000"/>
                </a:solidFill>
                <a:effectLst/>
                <a:latin typeface="Times New Roman" panose="02020603050405020304" pitchFamily="18" charset="0"/>
                <a:cs typeface="Times New Roman" panose="02020603050405020304" pitchFamily="18" charset="0"/>
              </a:rPr>
              <a:t>23</a:t>
            </a:r>
            <a:r>
              <a:rPr lang="en-US" altLang="zh-CN" sz="2400" b="0" i="0" dirty="0">
                <a:solidFill>
                  <a:srgbClr val="000000"/>
                </a:solidFill>
                <a:effectLst/>
                <a:latin typeface="Times New Roman" panose="02020603050405020304" pitchFamily="18" charset="0"/>
                <a:cs typeface="Times New Roman" panose="02020603050405020304" pitchFamily="18" charset="0"/>
              </a:rPr>
              <a:t>, 2023</a:t>
            </a:r>
            <a:endParaRPr lang="zh-CN" altLang="en-US" sz="2400"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BD7E0244-BCB6-729B-A459-D73F40593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36" y="5416186"/>
            <a:ext cx="3286828" cy="535065"/>
          </a:xfrm>
          <a:prstGeom prst="rect">
            <a:avLst/>
          </a:prstGeom>
        </p:spPr>
      </p:pic>
      <p:sp>
        <p:nvSpPr>
          <p:cNvPr id="11" name="文本框 10">
            <a:extLst>
              <a:ext uri="{FF2B5EF4-FFF2-40B4-BE49-F238E27FC236}">
                <a16:creationId xmlns:a16="http://schemas.microsoft.com/office/drawing/2014/main" id="{C79624C5-75DB-5C28-F4D2-BB05A4033064}"/>
              </a:ext>
            </a:extLst>
          </p:cNvPr>
          <p:cNvSpPr txBox="1"/>
          <p:nvPr/>
        </p:nvSpPr>
        <p:spPr bwMode="auto">
          <a:xfrm>
            <a:off x="7522591" y="3788112"/>
            <a:ext cx="3398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dirty="0">
                <a:solidFill>
                  <a:srgbClr val="0070C0"/>
                </a:solidFill>
                <a:latin typeface="Times New Roman" panose="02020603050405020304" pitchFamily="18" charset="0"/>
                <a:cs typeface="Times New Roman" panose="02020603050405020304" pitchFamily="18" charset="0"/>
              </a:rPr>
              <a:t>tuzhonghao@xmu.edu.cn</a:t>
            </a:r>
            <a:endParaRPr lang="zh-CN" altLang="en-US" sz="24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4330113-6DCA-9ACA-9308-4144766B0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71" y="1816648"/>
            <a:ext cx="6906883" cy="4032437"/>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7E38502-F414-4DFE-9B56-BA0506FDC312}"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5</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4">
            <a:extLst>
              <a:ext uri="{FF2B5EF4-FFF2-40B4-BE49-F238E27FC236}">
                <a16:creationId xmlns:a16="http://schemas.microsoft.com/office/drawing/2014/main" id="{454B9E0F-D56B-B2A5-BDB5-BBADB1B09D82}"/>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cs typeface="Times New Roman" panose="02020603050405020304" pitchFamily="18" charset="0"/>
              </a:rPr>
              <a:t>Uncertainties of Nuclear Interactions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a:extLst>
              <a:ext uri="{FF2B5EF4-FFF2-40B4-BE49-F238E27FC236}">
                <a16:creationId xmlns:a16="http://schemas.microsoft.com/office/drawing/2014/main" id="{992DD32B-F8FE-D27A-1D7F-4619BEA09A8A}"/>
              </a:ext>
            </a:extLst>
          </p:cNvPr>
          <p:cNvSpPr txBox="1"/>
          <p:nvPr/>
        </p:nvSpPr>
        <p:spPr bwMode="auto">
          <a:xfrm>
            <a:off x="2895012" y="5881832"/>
            <a:ext cx="3481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L.W. Chen </a:t>
            </a:r>
            <a:r>
              <a:rPr lang="en-US" altLang="zh-CN" sz="1600" i="1" dirty="0">
                <a:solidFill>
                  <a:srgbClr val="00B0F0"/>
                </a:solidFill>
              </a:rPr>
              <a:t>et al</a:t>
            </a:r>
            <a:r>
              <a:rPr lang="en-US" altLang="zh-CN" sz="1600" dirty="0">
                <a:solidFill>
                  <a:srgbClr val="00B0F0"/>
                </a:solidFill>
              </a:rPr>
              <a:t>., NPR 34 (2017) 20</a:t>
            </a:r>
            <a:endParaRPr lang="zh-CN" altLang="en-US" sz="1600" dirty="0"/>
          </a:p>
        </p:txBody>
      </p:sp>
      <p:sp>
        <p:nvSpPr>
          <p:cNvPr id="33" name="文本框 32">
            <a:extLst>
              <a:ext uri="{FF2B5EF4-FFF2-40B4-BE49-F238E27FC236}">
                <a16:creationId xmlns:a16="http://schemas.microsoft.com/office/drawing/2014/main" id="{7F9E5370-8473-E128-8285-458D446BA514}"/>
              </a:ext>
            </a:extLst>
          </p:cNvPr>
          <p:cNvSpPr txBox="1"/>
          <p:nvPr/>
        </p:nvSpPr>
        <p:spPr bwMode="auto">
          <a:xfrm>
            <a:off x="314325" y="1252558"/>
            <a:ext cx="4577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342900" indent="-342900" algn="l">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Nucleon-nucleon</a:t>
            </a:r>
            <a:r>
              <a:rPr lang="en-US" altLang="zh-CN" sz="2000" dirty="0">
                <a:latin typeface="微软雅黑" panose="020B0503020204020204" pitchFamily="34" charset="-122"/>
                <a:ea typeface="微软雅黑" panose="020B0503020204020204" pitchFamily="34" charset="-122"/>
              </a:rPr>
              <a:t> (</a:t>
            </a: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NN</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interaction</a:t>
            </a:r>
          </a:p>
        </p:txBody>
      </p:sp>
      <p:sp>
        <p:nvSpPr>
          <p:cNvPr id="12" name="文本框 11">
            <a:extLst>
              <a:ext uri="{FF2B5EF4-FFF2-40B4-BE49-F238E27FC236}">
                <a16:creationId xmlns:a16="http://schemas.microsoft.com/office/drawing/2014/main" id="{4182B5AF-09D9-114E-9B50-78112B8A6034}"/>
              </a:ext>
            </a:extLst>
          </p:cNvPr>
          <p:cNvSpPr txBox="1"/>
          <p:nvPr/>
        </p:nvSpPr>
        <p:spPr bwMode="auto">
          <a:xfrm>
            <a:off x="7923211" y="2673328"/>
            <a:ext cx="3954464"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285750" indent="-285750" algn="l">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Nuclear matter is well constrained at the saturation density</a:t>
            </a:r>
          </a:p>
          <a:p>
            <a:pPr marL="285750" indent="-285750" algn="l">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Extrapolation to high density is highly uncertain</a:t>
            </a:r>
          </a:p>
        </p:txBody>
      </p:sp>
      <p:sp>
        <p:nvSpPr>
          <p:cNvPr id="13" name="椭圆 12">
            <a:extLst>
              <a:ext uri="{FF2B5EF4-FFF2-40B4-BE49-F238E27FC236}">
                <a16:creationId xmlns:a16="http://schemas.microsoft.com/office/drawing/2014/main" id="{C9A63523-7927-2D2D-9F60-53880F351036}"/>
              </a:ext>
            </a:extLst>
          </p:cNvPr>
          <p:cNvSpPr/>
          <p:nvPr/>
        </p:nvSpPr>
        <p:spPr>
          <a:xfrm>
            <a:off x="1911766" y="3987538"/>
            <a:ext cx="501496" cy="603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a:extLst>
              <a:ext uri="{FF2B5EF4-FFF2-40B4-BE49-F238E27FC236}">
                <a16:creationId xmlns:a16="http://schemas.microsoft.com/office/drawing/2014/main" id="{39D04D0A-AF74-63A4-5EC9-947C0AD27F69}"/>
              </a:ext>
            </a:extLst>
          </p:cNvPr>
          <p:cNvSpPr/>
          <p:nvPr/>
        </p:nvSpPr>
        <p:spPr>
          <a:xfrm>
            <a:off x="4892207" y="3987538"/>
            <a:ext cx="501496" cy="603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6EB5D418-6821-4118-802F-C137662DC41F}"/>
              </a:ext>
            </a:extLst>
          </p:cNvPr>
          <p:cNvSpPr/>
          <p:nvPr/>
        </p:nvSpPr>
        <p:spPr>
          <a:xfrm>
            <a:off x="7923212" y="1752534"/>
            <a:ext cx="1164228" cy="650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F0895948-1B14-662B-14F0-DB27B3D564DF}"/>
              </a:ext>
            </a:extLst>
          </p:cNvPr>
          <p:cNvSpPr txBox="1"/>
          <p:nvPr/>
        </p:nvSpPr>
        <p:spPr bwMode="auto">
          <a:xfrm>
            <a:off x="8148933" y="1893093"/>
            <a:ext cx="86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Why?</a:t>
            </a:r>
            <a:endParaRPr lang="zh-CN" altLang="en-US"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2041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3DF135D-5771-463B-F97F-1135E8DE3D42}"/>
              </a:ext>
            </a:extLst>
          </p:cNvPr>
          <p:cNvSpPr txBox="1"/>
          <p:nvPr/>
        </p:nvSpPr>
        <p:spPr bwMode="auto">
          <a:xfrm>
            <a:off x="314325" y="1251963"/>
            <a:ext cx="8699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342900" indent="-342900" algn="l">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Nucleon-hyperon</a:t>
            </a:r>
            <a:r>
              <a:rPr lang="en-US" altLang="zh-CN" sz="2000" dirty="0">
                <a:latin typeface="微软雅黑" panose="020B0503020204020204" pitchFamily="34" charset="-122"/>
                <a:ea typeface="微软雅黑" panose="020B0503020204020204" pitchFamily="34" charset="-122"/>
              </a:rPr>
              <a:t> (</a:t>
            </a: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and </a:t>
            </a: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interactions</a:t>
            </a:r>
          </a:p>
        </p:txBody>
      </p:sp>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7E38502-F414-4DFE-9B56-BA0506FDC312}"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6</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 name="图片 16">
            <a:extLst>
              <a:ext uri="{FF2B5EF4-FFF2-40B4-BE49-F238E27FC236}">
                <a16:creationId xmlns:a16="http://schemas.microsoft.com/office/drawing/2014/main" id="{BD88FDF6-B575-450F-4C03-6D4FDB67B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253" y="1876301"/>
            <a:ext cx="7750747" cy="3412136"/>
          </a:xfrm>
          <a:prstGeom prst="rect">
            <a:avLst/>
          </a:prstGeom>
        </p:spPr>
      </p:pic>
      <p:sp>
        <p:nvSpPr>
          <p:cNvPr id="21" name="文本框 20">
            <a:extLst>
              <a:ext uri="{FF2B5EF4-FFF2-40B4-BE49-F238E27FC236}">
                <a16:creationId xmlns:a16="http://schemas.microsoft.com/office/drawing/2014/main" id="{F070B9AA-F28C-F2A8-62A1-012C8B59BAF2}"/>
              </a:ext>
            </a:extLst>
          </p:cNvPr>
          <p:cNvSpPr txBox="1"/>
          <p:nvPr/>
        </p:nvSpPr>
        <p:spPr bwMode="auto">
          <a:xfrm>
            <a:off x="7296601" y="5435721"/>
            <a:ext cx="4051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Y.T. Rong </a:t>
            </a:r>
            <a:r>
              <a:rPr lang="en-US" altLang="zh-CN" sz="1600" i="1" dirty="0">
                <a:solidFill>
                  <a:srgbClr val="00B0F0"/>
                </a:solidFill>
              </a:rPr>
              <a:t>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PRC 104 (2022) 054321</a:t>
            </a: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1F59C7C-A00B-777C-17C1-B44CEA78290D}"/>
                  </a:ext>
                </a:extLst>
              </p:cNvPr>
              <p:cNvSpPr txBox="1"/>
              <p:nvPr/>
            </p:nvSpPr>
            <p:spPr bwMode="auto">
              <a:xfrm>
                <a:off x="485775" y="2884717"/>
                <a:ext cx="3755355" cy="11967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lgn="l">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Lack of scatter experimental data</a:t>
                </a:r>
              </a:p>
              <a:p>
                <a:pPr marL="285750" indent="-285750" algn="l">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Few single-</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rPr>
                      <m:t>Λ</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hypernuclei</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Fewer multi-</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rPr>
                      <m:t>Λ</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hypernuclei</a:t>
                </a:r>
              </a:p>
            </p:txBody>
          </p:sp>
        </mc:Choice>
        <mc:Fallback xmlns="">
          <p:sp>
            <p:nvSpPr>
              <p:cNvPr id="27" name="文本框 26">
                <a:extLst>
                  <a:ext uri="{FF2B5EF4-FFF2-40B4-BE49-F238E27FC236}">
                    <a16:creationId xmlns:a16="http://schemas.microsoft.com/office/drawing/2014/main" id="{F1F59C7C-A00B-777C-17C1-B44CEA78290D}"/>
                  </a:ext>
                </a:extLst>
              </p:cNvPr>
              <p:cNvSpPr txBox="1">
                <a:spLocks noRot="1" noChangeAspect="1" noMove="1" noResize="1" noEditPoints="1" noAdjustHandles="1" noChangeArrowheads="1" noChangeShapeType="1" noTextEdit="1"/>
              </p:cNvSpPr>
              <p:nvPr/>
            </p:nvSpPr>
            <p:spPr bwMode="auto">
              <a:xfrm>
                <a:off x="485775" y="2884717"/>
                <a:ext cx="3755355" cy="1196738"/>
              </a:xfrm>
              <a:prstGeom prst="rect">
                <a:avLst/>
              </a:prstGeom>
              <a:blipFill>
                <a:blip r:embed="rId3"/>
                <a:stretch>
                  <a:fillRect l="-3571" b="-111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9" name="右大括号 28">
            <a:extLst>
              <a:ext uri="{FF2B5EF4-FFF2-40B4-BE49-F238E27FC236}">
                <a16:creationId xmlns:a16="http://schemas.microsoft.com/office/drawing/2014/main" id="{5BC19C84-2716-BF84-7AF1-70B12FB8071A}"/>
              </a:ext>
            </a:extLst>
          </p:cNvPr>
          <p:cNvSpPr/>
          <p:nvPr/>
        </p:nvSpPr>
        <p:spPr>
          <a:xfrm>
            <a:off x="3437404" y="3459133"/>
            <a:ext cx="197745" cy="5057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7ACFC8BD-5569-3AEB-9D1F-96C0BD506D55}"/>
              </a:ext>
            </a:extLst>
          </p:cNvPr>
          <p:cNvSpPr txBox="1"/>
          <p:nvPr/>
        </p:nvSpPr>
        <p:spPr bwMode="auto">
          <a:xfrm>
            <a:off x="3614091" y="3527355"/>
            <a:ext cx="1918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only</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dirty="0">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F1920FE1-6C65-7E7C-DA1C-8C43472F1952}"/>
              </a:ext>
            </a:extLst>
          </p:cNvPr>
          <p:cNvSpPr/>
          <p:nvPr/>
        </p:nvSpPr>
        <p:spPr>
          <a:xfrm>
            <a:off x="838117" y="1941953"/>
            <a:ext cx="1164228" cy="650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1D1A8107-E7B1-DD06-09C3-92AF4C638E71}"/>
              </a:ext>
            </a:extLst>
          </p:cNvPr>
          <p:cNvSpPr txBox="1"/>
          <p:nvPr/>
        </p:nvSpPr>
        <p:spPr bwMode="auto">
          <a:xfrm>
            <a:off x="1063838" y="2082512"/>
            <a:ext cx="86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Why?</a:t>
            </a:r>
            <a:endParaRPr lang="zh-CN" altLang="en-US"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4">
            <a:extLst>
              <a:ext uri="{FF2B5EF4-FFF2-40B4-BE49-F238E27FC236}">
                <a16:creationId xmlns:a16="http://schemas.microsoft.com/office/drawing/2014/main" id="{66C135DB-17BC-155C-B2A3-F038BB2D9638}"/>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cs typeface="Times New Roman" panose="02020603050405020304" pitchFamily="18" charset="0"/>
              </a:rPr>
              <a:t>Uncertainties of Nuclear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3918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2CD904F5-F087-42F0-AE32-B1B73ED654F7}"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7</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4">
            <a:extLst>
              <a:ext uri="{FF2B5EF4-FFF2-40B4-BE49-F238E27FC236}">
                <a16:creationId xmlns:a16="http://schemas.microsoft.com/office/drawing/2014/main" id="{454B9E0F-D56B-B2A5-BDB5-BBADB1B09D82}"/>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kumimoji="0" lang="en-US" altLang="zh-CN"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What do we want to do?</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074" name="Picture 2" descr="Figure caption">
            <a:extLst>
              <a:ext uri="{FF2B5EF4-FFF2-40B4-BE49-F238E27FC236}">
                <a16:creationId xmlns:a16="http://schemas.microsoft.com/office/drawing/2014/main" id="{94A6652B-2B0B-89BA-419D-D1BE5239D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376" y="2153533"/>
            <a:ext cx="3386612" cy="16933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utron Star">
            <a:extLst>
              <a:ext uri="{FF2B5EF4-FFF2-40B4-BE49-F238E27FC236}">
                <a16:creationId xmlns:a16="http://schemas.microsoft.com/office/drawing/2014/main" id="{80921E4C-F5FB-C731-0CB2-3F3086D03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314" y="1634139"/>
            <a:ext cx="2732096" cy="2732096"/>
          </a:xfrm>
          <a:prstGeom prst="rect">
            <a:avLst/>
          </a:prstGeom>
          <a:noFill/>
          <a:extLst>
            <a:ext uri="{909E8E84-426E-40DD-AFC4-6F175D3DCCD1}">
              <a14:hiddenFill xmlns:a14="http://schemas.microsoft.com/office/drawing/2010/main">
                <a:solidFill>
                  <a:srgbClr val="FFFFFF"/>
                </a:solidFill>
              </a14:hiddenFill>
            </a:ext>
          </a:extLst>
        </p:spPr>
      </p:pic>
      <p:sp>
        <p:nvSpPr>
          <p:cNvPr id="2" name="箭头: 右 1">
            <a:extLst>
              <a:ext uri="{FF2B5EF4-FFF2-40B4-BE49-F238E27FC236}">
                <a16:creationId xmlns:a16="http://schemas.microsoft.com/office/drawing/2014/main" id="{2B747162-143E-B59B-317C-D4E4C0D7F30E}"/>
              </a:ext>
            </a:extLst>
          </p:cNvPr>
          <p:cNvSpPr/>
          <p:nvPr/>
        </p:nvSpPr>
        <p:spPr>
          <a:xfrm>
            <a:off x="5354424" y="2639504"/>
            <a:ext cx="1989055" cy="2262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E4078D98-8EDD-843B-F90D-F9AFF93629A1}"/>
              </a:ext>
            </a:extLst>
          </p:cNvPr>
          <p:cNvSpPr/>
          <p:nvPr/>
        </p:nvSpPr>
        <p:spPr>
          <a:xfrm rot="10800000">
            <a:off x="5332428" y="3000187"/>
            <a:ext cx="1989055" cy="2262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D2AF8EA-78E0-F6FC-6E60-349BD467EE88}"/>
              </a:ext>
            </a:extLst>
          </p:cNvPr>
          <p:cNvSpPr txBox="1"/>
          <p:nvPr/>
        </p:nvSpPr>
        <p:spPr bwMode="auto">
          <a:xfrm>
            <a:off x="5786179" y="2251894"/>
            <a:ext cx="1125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predict</a:t>
            </a:r>
            <a:endParaRPr lang="zh-CN" altLang="en-US"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8CCE9720-0AA1-5F9A-F14B-FAA38C378384}"/>
              </a:ext>
            </a:extLst>
          </p:cNvPr>
          <p:cNvSpPr txBox="1"/>
          <p:nvPr/>
        </p:nvSpPr>
        <p:spPr bwMode="auto">
          <a:xfrm>
            <a:off x="5711174" y="3281093"/>
            <a:ext cx="1403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constrain</a:t>
            </a:r>
            <a:endParaRPr lang="zh-CN" altLang="en-US" b="1"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3F70180-1EE5-EE12-5D0D-C429B27AE0D8}"/>
              </a:ext>
            </a:extLst>
          </p:cNvPr>
          <p:cNvSpPr txBox="1"/>
          <p:nvPr/>
        </p:nvSpPr>
        <p:spPr bwMode="auto">
          <a:xfrm>
            <a:off x="1096963" y="4451151"/>
            <a:ext cx="10287303" cy="20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lgn="l">
              <a:lnSpc>
                <a:spcPct val="150000"/>
              </a:lnSpc>
              <a:buFont typeface="Wingdings" panose="05000000000000000000" pitchFamily="2" charset="2"/>
              <a:buChar char="l"/>
            </a:pPr>
            <a:r>
              <a:rPr lang="en-US" altLang="zh-CN"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How do the uncertainties of nuclear interactions affect the hyperon superfluidity?</a:t>
            </a:r>
          </a:p>
          <a:p>
            <a:pPr marL="285750" indent="-285750">
              <a:lnSpc>
                <a:spcPct val="150000"/>
              </a:lnSpc>
              <a:buFont typeface="Wingdings" panose="05000000000000000000" pitchFamily="2" charset="2"/>
              <a:buChar char="l"/>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How do the uncertainties of nuclear interactions affect the NS cooling?</a:t>
            </a:r>
          </a:p>
          <a:p>
            <a:pPr marL="285750" indent="-285750" algn="l">
              <a:lnSpc>
                <a:spcPct val="150000"/>
              </a:lnSpc>
              <a:buFont typeface="Wingdings" panose="05000000000000000000" pitchFamily="2" charset="2"/>
              <a:buChar char="l"/>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Can we constrain the nuclear interactions by the observations of NS cooling?</a:t>
            </a:r>
          </a:p>
          <a:p>
            <a:pPr marL="285750" indent="-285750" algn="l">
              <a:lnSpc>
                <a:spcPct val="150000"/>
              </a:lnSpc>
              <a:buFont typeface="Wingdings" panose="05000000000000000000" pitchFamily="2" charset="2"/>
              <a:buChar char="l"/>
            </a:pPr>
            <a:endParaRPr lang="en-US" altLang="zh-CN" sz="20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3334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solidFill>
            <a:schemeClr val="bg1">
              <a:alpha val="25000"/>
            </a:schemeClr>
          </a:solidFill>
          <a:ln>
            <a:noFill/>
          </a:ln>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8267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18A7525-D4D7-4B07-8EBF-E3157861A64C}"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8</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EoS</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of NSs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文本框 12">
            <a:extLst>
              <a:ext uri="{FF2B5EF4-FFF2-40B4-BE49-F238E27FC236}">
                <a16:creationId xmlns:a16="http://schemas.microsoft.com/office/drawing/2014/main" id="{79FCBBBA-8CA0-4C2A-36FC-C3408338640A}"/>
              </a:ext>
            </a:extLst>
          </p:cNvPr>
          <p:cNvSpPr txBox="1"/>
          <p:nvPr/>
        </p:nvSpPr>
        <p:spPr bwMode="auto">
          <a:xfrm>
            <a:off x="314325" y="1207778"/>
            <a:ext cx="825565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effective </a:t>
            </a: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Lagrangian</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density for the relativistic mean field (RMF) model</a:t>
            </a:r>
            <a:endParaRPr lang="en-US" altLang="zh-CN"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algn="l"/>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95FF7F2C-A2D5-C899-CB1D-3E0894467E73}"/>
              </a:ext>
            </a:extLst>
          </p:cNvPr>
          <p:cNvSpPr txBox="1"/>
          <p:nvPr/>
        </p:nvSpPr>
        <p:spPr bwMode="auto">
          <a:xfrm>
            <a:off x="720867" y="4152360"/>
            <a:ext cx="43393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lgn="l">
              <a:buFont typeface="Wingdings" panose="05000000000000000000" pitchFamily="2" charset="2"/>
              <a:buChar char="Ø"/>
            </a:pP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Density dependent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meson exchange</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RMF model</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34C0D30F-9754-A1D0-1870-63455350A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447" y="4593919"/>
            <a:ext cx="4649539" cy="1138823"/>
          </a:xfrm>
          <a:prstGeom prst="rect">
            <a:avLst/>
          </a:prstGeom>
          <a:ln w="28575">
            <a:noFill/>
          </a:ln>
        </p:spPr>
      </p:pic>
      <p:pic>
        <p:nvPicPr>
          <p:cNvPr id="16" name="图片 15">
            <a:extLst>
              <a:ext uri="{FF2B5EF4-FFF2-40B4-BE49-F238E27FC236}">
                <a16:creationId xmlns:a16="http://schemas.microsoft.com/office/drawing/2014/main" id="{1279D913-D755-D370-A736-1CA87BD36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61" y="1765739"/>
            <a:ext cx="6581329" cy="2238942"/>
          </a:xfrm>
          <a:prstGeom prst="rect">
            <a:avLst/>
          </a:prstGeom>
        </p:spPr>
      </p:pic>
      <p:pic>
        <p:nvPicPr>
          <p:cNvPr id="19" name="图片 18">
            <a:extLst>
              <a:ext uri="{FF2B5EF4-FFF2-40B4-BE49-F238E27FC236}">
                <a16:creationId xmlns:a16="http://schemas.microsoft.com/office/drawing/2014/main" id="{B0AE091E-EAF8-65F7-40AC-3E824C583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228" y="4737097"/>
            <a:ext cx="853514" cy="388654"/>
          </a:xfrm>
          <a:prstGeom prst="rect">
            <a:avLst/>
          </a:prstGeom>
        </p:spPr>
      </p:pic>
      <p:pic>
        <p:nvPicPr>
          <p:cNvPr id="21" name="图片 20">
            <a:extLst>
              <a:ext uri="{FF2B5EF4-FFF2-40B4-BE49-F238E27FC236}">
                <a16:creationId xmlns:a16="http://schemas.microsoft.com/office/drawing/2014/main" id="{613DAAE0-D9C3-1D4E-FE7A-F09C0E6FC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263" y="4721856"/>
            <a:ext cx="1653683" cy="373412"/>
          </a:xfrm>
          <a:prstGeom prst="rect">
            <a:avLst/>
          </a:prstGeom>
        </p:spPr>
      </p:pic>
      <p:sp>
        <p:nvSpPr>
          <p:cNvPr id="2" name="矩形: 圆角 1">
            <a:extLst>
              <a:ext uri="{FF2B5EF4-FFF2-40B4-BE49-F238E27FC236}">
                <a16:creationId xmlns:a16="http://schemas.microsoft.com/office/drawing/2014/main" id="{A9DD571F-4629-E790-85BC-EE208DE29768}"/>
              </a:ext>
            </a:extLst>
          </p:cNvPr>
          <p:cNvSpPr/>
          <p:nvPr/>
        </p:nvSpPr>
        <p:spPr>
          <a:xfrm>
            <a:off x="6309289" y="4472791"/>
            <a:ext cx="4829666" cy="1492678"/>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183D4B8-1425-C1A0-660A-C9B803121A0C}"/>
                  </a:ext>
                </a:extLst>
              </p:cNvPr>
              <p:cNvSpPr txBox="1"/>
              <p:nvPr/>
            </p:nvSpPr>
            <p:spPr bwMode="auto">
              <a:xfrm>
                <a:off x="7744079" y="2124182"/>
                <a:ext cx="358694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baryon octet </a:t>
                </a:r>
                <a:r>
                  <a:rPr lang="en-US" altLang="zh-CN" sz="2400" dirty="0">
                    <a:latin typeface="微软雅黑" panose="020B0503020204020204" pitchFamily="34" charset="-122"/>
                    <a:ea typeface="微软雅黑" panose="020B0503020204020204" pitchFamily="34" charset="-122"/>
                  </a:rPr>
                  <a:t>+ (</a:t>
                </a:r>
                <a14:m>
                  <m:oMath xmlns:m="http://schemas.openxmlformats.org/officeDocument/2006/math">
                    <m:r>
                      <a:rPr lang="zh-CN" altLang="en-US" sz="2400" i="1" smtClean="0">
                        <a:latin typeface="Cambria Math" panose="02040503050406030204" pitchFamily="18" charset="0"/>
                        <a:ea typeface="微软雅黑" panose="020B0503020204020204" pitchFamily="34" charset="-122"/>
                      </a:rPr>
                      <m:t>𝜎𝜔𝜌</m:t>
                    </m:r>
                    <m:sSup>
                      <m:sSupPr>
                        <m:ctrlPr>
                          <a:rPr lang="en-US" altLang="zh-CN" sz="2400" i="1" smtClean="0">
                            <a:solidFill>
                              <a:schemeClr val="accent1"/>
                            </a:solidFill>
                            <a:latin typeface="Cambria Math" panose="02040503050406030204" pitchFamily="18" charset="0"/>
                            <a:ea typeface="微软雅黑" panose="020B0503020204020204" pitchFamily="34" charset="-122"/>
                          </a:rPr>
                        </m:ctrlPr>
                      </m:sSupPr>
                      <m:e>
                        <m:r>
                          <a:rPr lang="zh-CN" altLang="en-US" sz="2400" i="1" smtClean="0">
                            <a:solidFill>
                              <a:schemeClr val="accent1"/>
                            </a:solidFill>
                            <a:latin typeface="Cambria Math" panose="02040503050406030204" pitchFamily="18" charset="0"/>
                            <a:ea typeface="微软雅黑" panose="020B0503020204020204" pitchFamily="34" charset="-122"/>
                          </a:rPr>
                          <m:t>𝜎</m:t>
                        </m:r>
                      </m:e>
                      <m:sup>
                        <m:r>
                          <a:rPr lang="en-US" altLang="zh-CN" sz="2400" b="0" i="1" smtClean="0">
                            <a:solidFill>
                              <a:schemeClr val="accent1"/>
                            </a:solidFill>
                            <a:latin typeface="Cambria Math" panose="02040503050406030204" pitchFamily="18" charset="0"/>
                            <a:ea typeface="微软雅黑" panose="020B0503020204020204" pitchFamily="34" charset="-122"/>
                          </a:rPr>
                          <m:t>∗</m:t>
                        </m:r>
                      </m:sup>
                    </m:sSup>
                    <m:r>
                      <a:rPr lang="zh-CN" altLang="en-US" sz="2400" i="1" smtClean="0">
                        <a:solidFill>
                          <a:schemeClr val="accent1"/>
                        </a:solidFill>
                        <a:latin typeface="Cambria Math" panose="02040503050406030204" pitchFamily="18" charset="0"/>
                        <a:ea typeface="微软雅黑" panose="020B0503020204020204" pitchFamily="34" charset="-122"/>
                      </a:rPr>
                      <m:t>𝜙</m:t>
                    </m:r>
                  </m:oMath>
                </a14:m>
                <a:r>
                  <a:rPr lang="en-US" altLang="zh-CN" sz="2400" dirty="0">
                    <a:latin typeface="微软雅黑" panose="020B0503020204020204" pitchFamily="34" charset="-122"/>
                    <a:ea typeface="微软雅黑" panose="020B0503020204020204" pitchFamily="34" charset="-122"/>
                  </a:rPr>
                  <a:t>)</a:t>
                </a:r>
              </a:p>
            </p:txBody>
          </p:sp>
        </mc:Choice>
        <mc:Fallback xmlns="">
          <p:sp>
            <p:nvSpPr>
              <p:cNvPr id="7" name="文本框 6">
                <a:extLst>
                  <a:ext uri="{FF2B5EF4-FFF2-40B4-BE49-F238E27FC236}">
                    <a16:creationId xmlns:a16="http://schemas.microsoft.com/office/drawing/2014/main" id="{9183D4B8-1425-C1A0-660A-C9B803121A0C}"/>
                  </a:ext>
                </a:extLst>
              </p:cNvPr>
              <p:cNvSpPr txBox="1">
                <a:spLocks noRot="1" noChangeAspect="1" noMove="1" noResize="1" noEditPoints="1" noAdjustHandles="1" noChangeArrowheads="1" noChangeShapeType="1" noTextEdit="1"/>
              </p:cNvSpPr>
              <p:nvPr/>
            </p:nvSpPr>
            <p:spPr bwMode="auto">
              <a:xfrm>
                <a:off x="7744079" y="2124182"/>
                <a:ext cx="3586940" cy="461665"/>
              </a:xfrm>
              <a:prstGeom prst="rect">
                <a:avLst/>
              </a:prstGeom>
              <a:blipFill>
                <a:blip r:embed="rId6"/>
                <a:stretch>
                  <a:fillRect l="-2547"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矩形: 圆角 9">
            <a:extLst>
              <a:ext uri="{FF2B5EF4-FFF2-40B4-BE49-F238E27FC236}">
                <a16:creationId xmlns:a16="http://schemas.microsoft.com/office/drawing/2014/main" id="{59B9AB39-4A9D-A8A5-AA2A-79D1FF9F227A}"/>
              </a:ext>
            </a:extLst>
          </p:cNvPr>
          <p:cNvSpPr/>
          <p:nvPr/>
        </p:nvSpPr>
        <p:spPr>
          <a:xfrm>
            <a:off x="7643876" y="2029168"/>
            <a:ext cx="3929463" cy="681792"/>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6266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9</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NN</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文本框 12">
            <a:extLst>
              <a:ext uri="{FF2B5EF4-FFF2-40B4-BE49-F238E27FC236}">
                <a16:creationId xmlns:a16="http://schemas.microsoft.com/office/drawing/2014/main" id="{79FCBBBA-8CA0-4C2A-36FC-C3408338640A}"/>
              </a:ext>
            </a:extLst>
          </p:cNvPr>
          <p:cNvSpPr txBox="1"/>
          <p:nvPr/>
        </p:nvSpPr>
        <p:spPr bwMode="auto">
          <a:xfrm>
            <a:off x="314325" y="1207778"/>
            <a:ext cx="645412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characteristic coefficients of nuclear matter:</a:t>
            </a:r>
          </a:p>
          <a:p>
            <a:pPr marL="742950" lvl="1" indent="-285750">
              <a:buFont typeface="Wingdings" panose="05000000000000000000" pitchFamily="2" charset="2"/>
              <a:buChar char="Ø"/>
            </a:pP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163842-1315-1DEA-EDAE-82750AA3AB82}"/>
                  </a:ext>
                </a:extLst>
              </p:cNvPr>
              <p:cNvSpPr txBox="1"/>
              <p:nvPr/>
            </p:nvSpPr>
            <p:spPr bwMode="auto">
              <a:xfrm>
                <a:off x="8576453" y="14037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m:t>
                        </m:r>
                        <m:r>
                          <m:rPr>
                            <m:sty m:val="p"/>
                          </m:rPr>
                          <a:rPr lang="el-GR" altLang="zh-CN" sz="1600" b="0" i="1" dirty="0" smtClean="0">
                            <a:solidFill>
                              <a:schemeClr val="bg1"/>
                            </a:solidFill>
                            <a:latin typeface="Cambria Math" panose="02040503050406030204" pitchFamily="18" charset="0"/>
                            <a:ea typeface="Cambria Math" panose="02040503050406030204" pitchFamily="18" charset="0"/>
                          </a:rPr>
                          <m:t>Λ</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23" name="文本框 22">
                <a:extLst>
                  <a:ext uri="{FF2B5EF4-FFF2-40B4-BE49-F238E27FC236}">
                    <a16:creationId xmlns:a16="http://schemas.microsoft.com/office/drawing/2014/main" id="{4D163842-1315-1DEA-EDAE-82750AA3AB82}"/>
                  </a:ext>
                </a:extLst>
              </p:cNvPr>
              <p:cNvSpPr txBox="1">
                <a:spLocks noRot="1" noChangeAspect="1" noMove="1" noResize="1" noEditPoints="1" noAdjustHandles="1" noChangeArrowheads="1" noChangeShapeType="1" noTextEdit="1"/>
              </p:cNvSpPr>
              <p:nvPr/>
            </p:nvSpPr>
            <p:spPr bwMode="auto">
              <a:xfrm>
                <a:off x="8576453" y="1403781"/>
                <a:ext cx="1607265" cy="246221"/>
              </a:xfrm>
              <a:prstGeom prst="rect">
                <a:avLst/>
              </a:prstGeom>
              <a:blipFill>
                <a:blip r:embed="rId13"/>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9DD5D5FF-6B09-1D4D-ED91-A9F15736C4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1090" y="1581550"/>
            <a:ext cx="5243550" cy="1151023"/>
          </a:xfrm>
          <a:prstGeom prst="rect">
            <a:avLst/>
          </a:prstGeom>
        </p:spPr>
      </p:pic>
      <p:pic>
        <p:nvPicPr>
          <p:cNvPr id="10" name="图片 9">
            <a:extLst>
              <a:ext uri="{FF2B5EF4-FFF2-40B4-BE49-F238E27FC236}">
                <a16:creationId xmlns:a16="http://schemas.microsoft.com/office/drawing/2014/main" id="{CF4DB394-D980-BEA5-9E07-1EDB98D23E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1601" y="2736715"/>
            <a:ext cx="2174155" cy="383674"/>
          </a:xfrm>
          <a:prstGeom prst="rect">
            <a:avLst/>
          </a:prstGeom>
        </p:spPr>
      </p:pic>
      <p:pic>
        <p:nvPicPr>
          <p:cNvPr id="12" name="图片 11">
            <a:extLst>
              <a:ext uri="{FF2B5EF4-FFF2-40B4-BE49-F238E27FC236}">
                <a16:creationId xmlns:a16="http://schemas.microsoft.com/office/drawing/2014/main" id="{0C2F257E-9FF8-4783-63AB-944D357A9B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70064" y="2760046"/>
            <a:ext cx="1705220" cy="358096"/>
          </a:xfrm>
          <a:prstGeom prst="rect">
            <a:avLst/>
          </a:prstGeom>
        </p:spPr>
      </p:pic>
      <p:pic>
        <p:nvPicPr>
          <p:cNvPr id="16" name="图片 15">
            <a:extLst>
              <a:ext uri="{FF2B5EF4-FFF2-40B4-BE49-F238E27FC236}">
                <a16:creationId xmlns:a16="http://schemas.microsoft.com/office/drawing/2014/main" id="{04A328EE-A137-A398-8D4D-7DC3C821EB1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78663" y="95250"/>
            <a:ext cx="4133850" cy="3333750"/>
          </a:xfrm>
          <a:prstGeom prst="rect">
            <a:avLst/>
          </a:prstGeom>
        </p:spPr>
      </p:pic>
      <p:sp>
        <p:nvSpPr>
          <p:cNvPr id="18" name="矩形: 圆角 17">
            <a:extLst>
              <a:ext uri="{FF2B5EF4-FFF2-40B4-BE49-F238E27FC236}">
                <a16:creationId xmlns:a16="http://schemas.microsoft.com/office/drawing/2014/main" id="{BEFBA090-4088-579E-EE5D-5F84BF98E1E9}"/>
              </a:ext>
            </a:extLst>
          </p:cNvPr>
          <p:cNvSpPr/>
          <p:nvPr/>
        </p:nvSpPr>
        <p:spPr>
          <a:xfrm>
            <a:off x="8529761" y="95250"/>
            <a:ext cx="989193" cy="3270628"/>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FCDC9806-AC65-37EB-1039-559012CED6B2}"/>
              </a:ext>
            </a:extLst>
          </p:cNvPr>
          <p:cNvPicPr>
            <a:picLocks noChangeAspect="1"/>
          </p:cNvPicPr>
          <p:nvPr/>
        </p:nvPicPr>
        <p:blipFill rotWithShape="1">
          <a:blip r:embed="rId18">
            <a:extLst>
              <a:ext uri="{28A0092B-C50C-407E-A947-70E740481C1C}">
                <a14:useLocalDpi xmlns:a14="http://schemas.microsoft.com/office/drawing/2010/main" val="0"/>
              </a:ext>
            </a:extLst>
          </a:blip>
          <a:srcRect l="-13375" t="62030" r="13375" b="2480"/>
          <a:stretch/>
        </p:blipFill>
        <p:spPr>
          <a:xfrm>
            <a:off x="641090" y="4704768"/>
            <a:ext cx="4649539" cy="404170"/>
          </a:xfrm>
          <a:prstGeom prst="rect">
            <a:avLst/>
          </a:prstGeom>
          <a:ln w="28575">
            <a:noFill/>
          </a:ln>
        </p:spPr>
      </p:pic>
      <p:pic>
        <p:nvPicPr>
          <p:cNvPr id="20" name="图片 19">
            <a:extLst>
              <a:ext uri="{FF2B5EF4-FFF2-40B4-BE49-F238E27FC236}">
                <a16:creationId xmlns:a16="http://schemas.microsoft.com/office/drawing/2014/main" id="{5D2FAB03-926F-EEEF-C025-7153DCD6A2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38366" y="4284861"/>
            <a:ext cx="853514" cy="388654"/>
          </a:xfrm>
          <a:prstGeom prst="rect">
            <a:avLst/>
          </a:prstGeom>
        </p:spPr>
      </p:pic>
      <p:pic>
        <p:nvPicPr>
          <p:cNvPr id="21" name="图片 20">
            <a:extLst>
              <a:ext uri="{FF2B5EF4-FFF2-40B4-BE49-F238E27FC236}">
                <a16:creationId xmlns:a16="http://schemas.microsoft.com/office/drawing/2014/main" id="{1541B974-22A7-6E1B-540E-E5B872309B7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14401" y="4269620"/>
            <a:ext cx="1653683" cy="373412"/>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0538F316-459C-09D0-2433-BBC079B3426E}"/>
                  </a:ext>
                </a:extLst>
              </p:cNvPr>
              <p:cNvSpPr txBox="1"/>
              <p:nvPr/>
            </p:nvSpPr>
            <p:spPr bwMode="auto">
              <a:xfrm>
                <a:off x="160810" y="3353068"/>
                <a:ext cx="6818956" cy="882036"/>
              </a:xfrm>
              <a:prstGeom prst="rect">
                <a:avLst/>
              </a:prstGeom>
              <a:noFill/>
              <a:ln>
                <a:noFill/>
              </a:ln>
            </p:spPr>
            <p:txBody>
              <a:bodyPr wrap="square" lIns="0" tIns="0" rIns="0" bIns="0" rtlCol="0">
                <a:spAutoFit/>
              </a:bodyPr>
              <a:lstStyle/>
              <a:p>
                <a:pPr algn="just"/>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Based on DD-ME2, the effective NN interactions with different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rPr>
                        </m:ctrlPr>
                      </m:sSubPr>
                      <m:e>
                        <m:r>
                          <a:rPr lang="en-US" altLang="zh-CN" i="1">
                            <a:solidFill>
                              <a:srgbClr val="FF0000"/>
                            </a:solidFill>
                            <a:latin typeface="Cambria Math" panose="02040503050406030204" pitchFamily="18" charset="0"/>
                            <a:ea typeface="微软雅黑" panose="020B0503020204020204" pitchFamily="34" charset="-122"/>
                          </a:rPr>
                          <m:t>𝐿</m:t>
                        </m:r>
                      </m:e>
                      <m:sub>
                        <m:r>
                          <m:rPr>
                            <m:sty m:val="p"/>
                          </m:rPr>
                          <a:rPr lang="en-US" altLang="zh-CN">
                            <a:solidFill>
                              <a:srgbClr val="FF0000"/>
                            </a:solidFill>
                            <a:latin typeface="Cambria Math" panose="02040503050406030204" pitchFamily="18" charset="0"/>
                            <a:ea typeface="微软雅黑" panose="020B0503020204020204" pitchFamily="34" charset="-122"/>
                          </a:rPr>
                          <m:t>sym</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are obtained by adjusting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𝑔</m:t>
                        </m:r>
                      </m:e>
                      <m:sub>
                        <m:r>
                          <a:rPr lang="zh-CN" altLang="en-US"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𝜌</m:t>
                        </m:r>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𝑁</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and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𝑎</m:t>
                        </m:r>
                      </m:e>
                      <m:sub>
                        <m:r>
                          <a:rPr lang="zh-CN" altLang="en-US"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𝜌</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but fix </a:t>
                </a:r>
                <a14:m>
                  <m:oMath xmlns:m="http://schemas.openxmlformats.org/officeDocument/2006/math">
                    <m:sSub>
                      <m:sSubPr>
                        <m:ctrlPr>
                          <a:rPr lang="en-US" altLang="zh-CN" i="1">
                            <a:solidFill>
                              <a:srgbClr val="FF0000"/>
                            </a:solidFill>
                            <a:latin typeface="Cambria Math" panose="02040503050406030204" pitchFamily="18" charset="0"/>
                            <a:ea typeface="微软雅黑" panose="020B0503020204020204" pitchFamily="34" charset="-122"/>
                          </a:rPr>
                        </m:ctrlPr>
                      </m:sSubPr>
                      <m:e>
                        <m:r>
                          <a:rPr lang="en-US" altLang="zh-CN" b="0" i="1" smtClean="0">
                            <a:solidFill>
                              <a:srgbClr val="FF0000"/>
                            </a:solidFill>
                            <a:latin typeface="Cambria Math" panose="02040503050406030204" pitchFamily="18" charset="0"/>
                            <a:ea typeface="微软雅黑" panose="020B0503020204020204" pitchFamily="34" charset="-122"/>
                          </a:rPr>
                          <m:t>𝐸</m:t>
                        </m:r>
                      </m:e>
                      <m:sub>
                        <m:r>
                          <m:rPr>
                            <m:sty m:val="p"/>
                          </m:rPr>
                          <a:rPr lang="en-US" altLang="zh-CN" b="0" i="0" smtClean="0">
                            <a:solidFill>
                              <a:srgbClr val="FF0000"/>
                            </a:solidFill>
                            <a:latin typeface="Cambria Math" panose="02040503050406030204" pitchFamily="18" charset="0"/>
                            <a:ea typeface="微软雅黑" panose="020B0503020204020204" pitchFamily="34" charset="-122"/>
                          </a:rPr>
                          <m:t>sym</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=27.09 MeV at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𝜌</m:t>
                        </m:r>
                      </m:e>
                      <m:sub>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𝐵</m:t>
                        </m:r>
                      </m:sub>
                    </m:sSub>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=0.11</m:t>
                    </m:r>
                    <m:r>
                      <a:rPr lang="en-US" altLang="zh-CN" b="0" i="0"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 </m:t>
                    </m:r>
                    <m:sSup>
                      <m:sSupPr>
                        <m:ctrlPr>
                          <a:rPr lang="en-US" altLang="zh-CN"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sSupPr>
                      <m:e>
                        <m:r>
                          <m:rPr>
                            <m:sty m:val="p"/>
                          </m:rPr>
                          <a:rPr lang="en-US" altLang="zh-CN" b="0" i="0"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fm</m:t>
                        </m:r>
                      </m:e>
                      <m:sup>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−3</m:t>
                        </m:r>
                      </m:sup>
                    </m:sSup>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0538F316-459C-09D0-2433-BBC079B3426E}"/>
                  </a:ext>
                </a:extLst>
              </p:cNvPr>
              <p:cNvSpPr txBox="1">
                <a:spLocks noRot="1" noChangeAspect="1" noMove="1" noResize="1" noEditPoints="1" noAdjustHandles="1" noChangeArrowheads="1" noChangeShapeType="1" noTextEdit="1"/>
              </p:cNvSpPr>
              <p:nvPr/>
            </p:nvSpPr>
            <p:spPr bwMode="auto">
              <a:xfrm>
                <a:off x="160810" y="3353068"/>
                <a:ext cx="6818956" cy="882036"/>
              </a:xfrm>
              <a:prstGeom prst="rect">
                <a:avLst/>
              </a:prstGeom>
              <a:blipFill>
                <a:blip r:embed="rId21"/>
                <a:stretch>
                  <a:fillRect l="-2055" t="-8966" r="-2055" b="-2759"/>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27" name="表格 27">
                <a:extLst>
                  <a:ext uri="{FF2B5EF4-FFF2-40B4-BE49-F238E27FC236}">
                    <a16:creationId xmlns:a16="http://schemas.microsoft.com/office/drawing/2014/main" id="{E257DF39-F5D8-60E8-EFF4-3A47A780071D}"/>
                  </a:ext>
                </a:extLst>
              </p:cNvPr>
              <p:cNvGraphicFramePr>
                <a:graphicFrameLocks noGrp="1"/>
              </p:cNvGraphicFramePr>
              <p:nvPr>
                <p:extLst>
                  <p:ext uri="{D42A27DB-BD31-4B8C-83A1-F6EECF244321}">
                    <p14:modId xmlns:p14="http://schemas.microsoft.com/office/powerpoint/2010/main" val="1229471289"/>
                  </p:ext>
                </p:extLst>
              </p:nvPr>
            </p:nvGraphicFramePr>
            <p:xfrm>
              <a:off x="7384777" y="4303713"/>
              <a:ext cx="3801894" cy="1854073"/>
            </p:xfrm>
            <a:graphic>
              <a:graphicData uri="http://schemas.openxmlformats.org/drawingml/2006/table">
                <a:tbl>
                  <a:tblPr firstRow="1" bandRow="1">
                    <a:tableStyleId>{5C22544A-7EE6-4342-B048-85BDC9FD1C3A}</a:tableStyleId>
                  </a:tblPr>
                  <a:tblGrid>
                    <a:gridCol w="1267298">
                      <a:extLst>
                        <a:ext uri="{9D8B030D-6E8A-4147-A177-3AD203B41FA5}">
                          <a16:colId xmlns:a16="http://schemas.microsoft.com/office/drawing/2014/main" val="3876603552"/>
                        </a:ext>
                      </a:extLst>
                    </a:gridCol>
                    <a:gridCol w="1267298">
                      <a:extLst>
                        <a:ext uri="{9D8B030D-6E8A-4147-A177-3AD203B41FA5}">
                          <a16:colId xmlns:a16="http://schemas.microsoft.com/office/drawing/2014/main" val="2870811572"/>
                        </a:ext>
                      </a:extLst>
                    </a:gridCol>
                    <a:gridCol w="1267298">
                      <a:extLst>
                        <a:ext uri="{9D8B030D-6E8A-4147-A177-3AD203B41FA5}">
                          <a16:colId xmlns:a16="http://schemas.microsoft.com/office/drawing/2014/main" val="2079925084"/>
                        </a:ext>
                      </a:extLst>
                    </a:gridCol>
                  </a:tblGrid>
                  <a:tr h="0">
                    <a:tc>
                      <a:txBody>
                        <a:bodyPr/>
                        <a:lstStyle/>
                        <a:p>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𝐿</m:t>
                                  </m:r>
                                </m:e>
                                <m:sub>
                                  <m:r>
                                    <m:rPr>
                                      <m:sty m:val="p"/>
                                    </m:rPr>
                                    <a:rPr lang="en-US" altLang="zh-CN" b="0" i="0" smtClean="0">
                                      <a:latin typeface="Cambria Math" panose="02040503050406030204" pitchFamily="18" charset="0"/>
                                      <a:ea typeface="微软雅黑" panose="020B0503020204020204" pitchFamily="34" charset="-122"/>
                                    </a:rPr>
                                    <m:t>sym</m:t>
                                  </m:r>
                                </m:sub>
                              </m:sSub>
                            </m:oMath>
                          </a14:m>
                          <a:r>
                            <a:rPr lang="zh-CN" altLang="en-US" dirty="0"/>
                            <a:t> </a:t>
                          </a:r>
                          <a:r>
                            <a:rPr lang="en-US" altLang="zh-CN" dirty="0">
                              <a:latin typeface="Times New Roman" panose="02020603050405020304" pitchFamily="18" charset="0"/>
                              <a:cs typeface="Times New Roman" panose="02020603050405020304" pitchFamily="18" charset="0"/>
                            </a:rPr>
                            <a:t>(MeV)</a:t>
                          </a:r>
                          <a:endParaRPr lang="zh-CN" altLang="en-US"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t>𝑔</m:t>
                                    </m:r>
                                  </m:e>
                                  <m:sub>
                                    <m:r>
                                      <a:rPr lang="zh-CN" altLang="en-US" b="0"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t>𝜌</m:t>
                                    </m:r>
                                    <m:r>
                                      <a:rPr lang="en-US" altLang="zh-CN" b="0"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t>𝑁</m:t>
                                    </m:r>
                                  </m:sub>
                                </m:sSub>
                              </m:oMath>
                            </m:oMathPara>
                          </a14:m>
                          <a:endParaRPr lang="zh-CN" altLang="en-US" dirty="0"/>
                        </a:p>
                      </a:txBody>
                      <a:tcPr/>
                    </a:tc>
                    <a:tc>
                      <a:txBody>
                        <a:bodyPr/>
                        <a:lstStyle/>
                        <a:p>
                          <a:pPr algn="ctr"/>
                          <a14:m>
                            <m:oMath xmlns:m="http://schemas.openxmlformats.org/officeDocument/2006/math">
                              <m:sSub>
                                <m:sSubPr>
                                  <m:ctrlPr>
                                    <a:rPr lang="en-US" altLang="zh-CN"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t>𝑎</m:t>
                                  </m:r>
                                </m:e>
                                <m:sub>
                                  <m:r>
                                    <a:rPr lang="zh-CN" altLang="en-US" b="0" i="1" smtClean="0">
                                      <a:solidFill>
                                        <a:schemeClr val="bg1"/>
                                      </a:solidFill>
                                      <a:latin typeface="Cambria Math" panose="02040503050406030204" pitchFamily="18" charset="0"/>
                                      <a:ea typeface="微软雅黑" panose="020B0503020204020204" pitchFamily="34" charset="-122"/>
                                      <a:cs typeface="Times New Roman" panose="02020603050405020304" pitchFamily="18" charset="0"/>
                                    </a:rPr>
                                    <m:t>𝜌</m:t>
                                  </m:r>
                                </m:sub>
                              </m:sSub>
                            </m:oMath>
                          </a14:m>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p>
                      </a:txBody>
                      <a:tcPr/>
                    </a:tc>
                    <a:extLst>
                      <a:ext uri="{0D108BD9-81ED-4DB2-BD59-A6C34878D82A}">
                        <a16:rowId xmlns:a16="http://schemas.microsoft.com/office/drawing/2014/main" val="795123623"/>
                      </a:ext>
                    </a:extLst>
                  </a:tr>
                  <a:tr h="301594">
                    <a:tc>
                      <a:txBody>
                        <a:bodyPr/>
                        <a:lstStyle/>
                        <a:p>
                          <a:pPr algn="ctr"/>
                          <a:r>
                            <a:rPr lang="en-US" altLang="zh-CN" dirty="0"/>
                            <a:t>30</a:t>
                          </a:r>
                          <a:endParaRPr lang="zh-CN" altLang="en-US" dirty="0"/>
                        </a:p>
                      </a:txBody>
                      <a:tcPr/>
                    </a:tc>
                    <a:tc>
                      <a:txBody>
                        <a:bodyPr/>
                        <a:lstStyle/>
                        <a:p>
                          <a:pPr algn="ctr"/>
                          <a:r>
                            <a:rPr lang="en-US" altLang="zh-CN" dirty="0"/>
                            <a:t>3.0314</a:t>
                          </a:r>
                          <a:endParaRPr lang="zh-CN" altLang="en-US" dirty="0"/>
                        </a:p>
                      </a:txBody>
                      <a:tcPr/>
                    </a:tc>
                    <a:tc>
                      <a:txBody>
                        <a:bodyPr/>
                        <a:lstStyle/>
                        <a:p>
                          <a:pPr algn="ctr"/>
                          <a:r>
                            <a:rPr lang="en-US" altLang="zh-CN" dirty="0"/>
                            <a:t>0.8889</a:t>
                          </a:r>
                          <a:endParaRPr lang="zh-CN" altLang="en-US" dirty="0"/>
                        </a:p>
                      </a:txBody>
                      <a:tcPr/>
                    </a:tc>
                    <a:extLst>
                      <a:ext uri="{0D108BD9-81ED-4DB2-BD59-A6C34878D82A}">
                        <a16:rowId xmlns:a16="http://schemas.microsoft.com/office/drawing/2014/main" val="3789898328"/>
                      </a:ext>
                    </a:extLst>
                  </a:tr>
                  <a:tr h="301594">
                    <a:tc>
                      <a:txBody>
                        <a:bodyPr/>
                        <a:lstStyle/>
                        <a:p>
                          <a:pPr algn="ctr"/>
                          <a:r>
                            <a:rPr lang="en-US" altLang="zh-CN" dirty="0"/>
                            <a:t>51.26</a:t>
                          </a:r>
                          <a:endParaRPr lang="zh-CN" altLang="en-US" dirty="0"/>
                        </a:p>
                      </a:txBody>
                      <a:tcPr/>
                    </a:tc>
                    <a:tc>
                      <a:txBody>
                        <a:bodyPr/>
                        <a:lstStyle/>
                        <a:p>
                          <a:pPr algn="ctr"/>
                          <a:r>
                            <a:rPr lang="en-US" altLang="zh-CN" dirty="0"/>
                            <a:t>3.6836</a:t>
                          </a:r>
                          <a:endParaRPr lang="zh-CN" altLang="en-US" dirty="0"/>
                        </a:p>
                      </a:txBody>
                      <a:tcPr/>
                    </a:tc>
                    <a:tc>
                      <a:txBody>
                        <a:bodyPr/>
                        <a:lstStyle/>
                        <a:p>
                          <a:pPr algn="ctr"/>
                          <a:r>
                            <a:rPr lang="en-US" altLang="zh-CN" dirty="0"/>
                            <a:t>0.5647</a:t>
                          </a:r>
                          <a:endParaRPr lang="zh-CN" altLang="en-US" dirty="0"/>
                        </a:p>
                      </a:txBody>
                      <a:tcPr/>
                    </a:tc>
                    <a:extLst>
                      <a:ext uri="{0D108BD9-81ED-4DB2-BD59-A6C34878D82A}">
                        <a16:rowId xmlns:a16="http://schemas.microsoft.com/office/drawing/2014/main" val="2094470119"/>
                      </a:ext>
                    </a:extLst>
                  </a:tr>
                  <a:tr h="301594">
                    <a:tc>
                      <a:txBody>
                        <a:bodyPr/>
                        <a:lstStyle/>
                        <a:p>
                          <a:pPr algn="ctr"/>
                          <a:r>
                            <a:rPr lang="en-US" altLang="zh-CN" dirty="0"/>
                            <a:t>80</a:t>
                          </a:r>
                          <a:endParaRPr lang="zh-CN" altLang="en-US" dirty="0"/>
                        </a:p>
                      </a:txBody>
                      <a:tcPr/>
                    </a:tc>
                    <a:tc>
                      <a:txBody>
                        <a:bodyPr/>
                        <a:lstStyle/>
                        <a:p>
                          <a:pPr algn="ctr"/>
                          <a:r>
                            <a:rPr lang="en-US" altLang="zh-CN" dirty="0"/>
                            <a:t>3.8892</a:t>
                          </a:r>
                          <a:endParaRPr lang="zh-CN" altLang="en-US" dirty="0"/>
                        </a:p>
                      </a:txBody>
                      <a:tcPr/>
                    </a:tc>
                    <a:tc>
                      <a:txBody>
                        <a:bodyPr/>
                        <a:lstStyle/>
                        <a:p>
                          <a:pPr algn="ctr"/>
                          <a:r>
                            <a:rPr lang="en-US" altLang="zh-CN" dirty="0"/>
                            <a:t>0.2576</a:t>
                          </a:r>
                          <a:endParaRPr lang="zh-CN" altLang="en-US" dirty="0"/>
                        </a:p>
                      </a:txBody>
                      <a:tcPr/>
                    </a:tc>
                    <a:extLst>
                      <a:ext uri="{0D108BD9-81ED-4DB2-BD59-A6C34878D82A}">
                        <a16:rowId xmlns:a16="http://schemas.microsoft.com/office/drawing/2014/main" val="2361209791"/>
                      </a:ext>
                    </a:extLst>
                  </a:tr>
                  <a:tr h="301594">
                    <a:tc>
                      <a:txBody>
                        <a:bodyPr/>
                        <a:lstStyle/>
                        <a:p>
                          <a:pPr algn="ctr"/>
                          <a:r>
                            <a:rPr lang="en-US" altLang="zh-CN" dirty="0"/>
                            <a:t>100</a:t>
                          </a:r>
                          <a:endParaRPr lang="zh-CN" altLang="en-US" dirty="0"/>
                        </a:p>
                      </a:txBody>
                      <a:tcPr/>
                    </a:tc>
                    <a:tc>
                      <a:txBody>
                        <a:bodyPr/>
                        <a:lstStyle/>
                        <a:p>
                          <a:pPr algn="ctr"/>
                          <a:r>
                            <a:rPr lang="en-US" altLang="zh-CN" dirty="0"/>
                            <a:t>4.1544</a:t>
                          </a:r>
                          <a:endParaRPr lang="zh-CN" altLang="en-US" dirty="0"/>
                        </a:p>
                      </a:txBody>
                      <a:tcPr/>
                    </a:tc>
                    <a:tc>
                      <a:txBody>
                        <a:bodyPr/>
                        <a:lstStyle/>
                        <a:p>
                          <a:pPr algn="ctr"/>
                          <a:r>
                            <a:rPr lang="en-US" altLang="zh-CN" dirty="0"/>
                            <a:t>0.0905</a:t>
                          </a:r>
                          <a:endParaRPr lang="zh-CN" altLang="en-US" dirty="0"/>
                        </a:p>
                      </a:txBody>
                      <a:tcPr/>
                    </a:tc>
                    <a:extLst>
                      <a:ext uri="{0D108BD9-81ED-4DB2-BD59-A6C34878D82A}">
                        <a16:rowId xmlns:a16="http://schemas.microsoft.com/office/drawing/2014/main" val="377839663"/>
                      </a:ext>
                    </a:extLst>
                  </a:tr>
                </a:tbl>
              </a:graphicData>
            </a:graphic>
          </p:graphicFrame>
        </mc:Choice>
        <mc:Fallback xmlns="">
          <p:graphicFrame>
            <p:nvGraphicFramePr>
              <p:cNvPr id="27" name="表格 27">
                <a:extLst>
                  <a:ext uri="{FF2B5EF4-FFF2-40B4-BE49-F238E27FC236}">
                    <a16:creationId xmlns:a16="http://schemas.microsoft.com/office/drawing/2014/main" id="{E257DF39-F5D8-60E8-EFF4-3A47A780071D}"/>
                  </a:ext>
                </a:extLst>
              </p:cNvPr>
              <p:cNvGraphicFramePr>
                <a:graphicFrameLocks noGrp="1"/>
              </p:cNvGraphicFramePr>
              <p:nvPr>
                <p:extLst>
                  <p:ext uri="{D42A27DB-BD31-4B8C-83A1-F6EECF244321}">
                    <p14:modId xmlns:p14="http://schemas.microsoft.com/office/powerpoint/2010/main" val="1229471289"/>
                  </p:ext>
                </p:extLst>
              </p:nvPr>
            </p:nvGraphicFramePr>
            <p:xfrm>
              <a:off x="7384777" y="4303713"/>
              <a:ext cx="3801894" cy="1854073"/>
            </p:xfrm>
            <a:graphic>
              <a:graphicData uri="http://schemas.openxmlformats.org/drawingml/2006/table">
                <a:tbl>
                  <a:tblPr firstRow="1" bandRow="1">
                    <a:tableStyleId>{5C22544A-7EE6-4342-B048-85BDC9FD1C3A}</a:tableStyleId>
                  </a:tblPr>
                  <a:tblGrid>
                    <a:gridCol w="1267298">
                      <a:extLst>
                        <a:ext uri="{9D8B030D-6E8A-4147-A177-3AD203B41FA5}">
                          <a16:colId xmlns:a16="http://schemas.microsoft.com/office/drawing/2014/main" val="3876603552"/>
                        </a:ext>
                      </a:extLst>
                    </a:gridCol>
                    <a:gridCol w="1267298">
                      <a:extLst>
                        <a:ext uri="{9D8B030D-6E8A-4147-A177-3AD203B41FA5}">
                          <a16:colId xmlns:a16="http://schemas.microsoft.com/office/drawing/2014/main" val="2870811572"/>
                        </a:ext>
                      </a:extLst>
                    </a:gridCol>
                    <a:gridCol w="1267298">
                      <a:extLst>
                        <a:ext uri="{9D8B030D-6E8A-4147-A177-3AD203B41FA5}">
                          <a16:colId xmlns:a16="http://schemas.microsoft.com/office/drawing/2014/main" val="2079925084"/>
                        </a:ext>
                      </a:extLst>
                    </a:gridCol>
                  </a:tblGrid>
                  <a:tr h="391033">
                    <a:tc>
                      <a:txBody>
                        <a:bodyPr/>
                        <a:lstStyle/>
                        <a:p>
                          <a:endParaRPr lang="zh-CN"/>
                        </a:p>
                      </a:txBody>
                      <a:tcPr>
                        <a:blipFill>
                          <a:blip r:embed="rId22"/>
                          <a:stretch>
                            <a:fillRect l="-481" t="-7692" r="-202404" b="-393846"/>
                          </a:stretch>
                        </a:blipFill>
                      </a:tcPr>
                    </a:tc>
                    <a:tc>
                      <a:txBody>
                        <a:bodyPr/>
                        <a:lstStyle/>
                        <a:p>
                          <a:endParaRPr lang="zh-CN"/>
                        </a:p>
                      </a:txBody>
                      <a:tcPr>
                        <a:blipFill>
                          <a:blip r:embed="rId22"/>
                          <a:stretch>
                            <a:fillRect l="-100000" t="-7692" r="-101435" b="-393846"/>
                          </a:stretch>
                        </a:blipFill>
                      </a:tcPr>
                    </a:tc>
                    <a:tc>
                      <a:txBody>
                        <a:bodyPr/>
                        <a:lstStyle/>
                        <a:p>
                          <a:endParaRPr lang="zh-CN"/>
                        </a:p>
                      </a:txBody>
                      <a:tcPr>
                        <a:blipFill>
                          <a:blip r:embed="rId22"/>
                          <a:stretch>
                            <a:fillRect l="-200962" t="-7692" r="-1923" b="-393846"/>
                          </a:stretch>
                        </a:blipFill>
                      </a:tcPr>
                    </a:tc>
                    <a:extLst>
                      <a:ext uri="{0D108BD9-81ED-4DB2-BD59-A6C34878D82A}">
                        <a16:rowId xmlns:a16="http://schemas.microsoft.com/office/drawing/2014/main" val="795123623"/>
                      </a:ext>
                    </a:extLst>
                  </a:tr>
                  <a:tr h="365760">
                    <a:tc>
                      <a:txBody>
                        <a:bodyPr/>
                        <a:lstStyle/>
                        <a:p>
                          <a:pPr algn="ctr"/>
                          <a:r>
                            <a:rPr lang="en-US" altLang="zh-CN" dirty="0"/>
                            <a:t>30</a:t>
                          </a:r>
                          <a:endParaRPr lang="zh-CN" altLang="en-US" dirty="0"/>
                        </a:p>
                      </a:txBody>
                      <a:tcPr/>
                    </a:tc>
                    <a:tc>
                      <a:txBody>
                        <a:bodyPr/>
                        <a:lstStyle/>
                        <a:p>
                          <a:pPr algn="ctr"/>
                          <a:r>
                            <a:rPr lang="en-US" altLang="zh-CN" dirty="0"/>
                            <a:t>3.0314</a:t>
                          </a:r>
                          <a:endParaRPr lang="zh-CN" altLang="en-US" dirty="0"/>
                        </a:p>
                      </a:txBody>
                      <a:tcPr/>
                    </a:tc>
                    <a:tc>
                      <a:txBody>
                        <a:bodyPr/>
                        <a:lstStyle/>
                        <a:p>
                          <a:pPr algn="ctr"/>
                          <a:r>
                            <a:rPr lang="en-US" altLang="zh-CN" dirty="0"/>
                            <a:t>0.8889</a:t>
                          </a:r>
                          <a:endParaRPr lang="zh-CN" altLang="en-US" dirty="0"/>
                        </a:p>
                      </a:txBody>
                      <a:tcPr/>
                    </a:tc>
                    <a:extLst>
                      <a:ext uri="{0D108BD9-81ED-4DB2-BD59-A6C34878D82A}">
                        <a16:rowId xmlns:a16="http://schemas.microsoft.com/office/drawing/2014/main" val="3789898328"/>
                      </a:ext>
                    </a:extLst>
                  </a:tr>
                  <a:tr h="365760">
                    <a:tc>
                      <a:txBody>
                        <a:bodyPr/>
                        <a:lstStyle/>
                        <a:p>
                          <a:pPr algn="ctr"/>
                          <a:r>
                            <a:rPr lang="en-US" altLang="zh-CN" dirty="0"/>
                            <a:t>51.26</a:t>
                          </a:r>
                          <a:endParaRPr lang="zh-CN" altLang="en-US" dirty="0"/>
                        </a:p>
                      </a:txBody>
                      <a:tcPr/>
                    </a:tc>
                    <a:tc>
                      <a:txBody>
                        <a:bodyPr/>
                        <a:lstStyle/>
                        <a:p>
                          <a:pPr algn="ctr"/>
                          <a:r>
                            <a:rPr lang="en-US" altLang="zh-CN" dirty="0"/>
                            <a:t>3.6836</a:t>
                          </a:r>
                          <a:endParaRPr lang="zh-CN" altLang="en-US" dirty="0"/>
                        </a:p>
                      </a:txBody>
                      <a:tcPr/>
                    </a:tc>
                    <a:tc>
                      <a:txBody>
                        <a:bodyPr/>
                        <a:lstStyle/>
                        <a:p>
                          <a:pPr algn="ctr"/>
                          <a:r>
                            <a:rPr lang="en-US" altLang="zh-CN" dirty="0"/>
                            <a:t>0.5647</a:t>
                          </a:r>
                          <a:endParaRPr lang="zh-CN" altLang="en-US" dirty="0"/>
                        </a:p>
                      </a:txBody>
                      <a:tcPr/>
                    </a:tc>
                    <a:extLst>
                      <a:ext uri="{0D108BD9-81ED-4DB2-BD59-A6C34878D82A}">
                        <a16:rowId xmlns:a16="http://schemas.microsoft.com/office/drawing/2014/main" val="2094470119"/>
                      </a:ext>
                    </a:extLst>
                  </a:tr>
                  <a:tr h="365760">
                    <a:tc>
                      <a:txBody>
                        <a:bodyPr/>
                        <a:lstStyle/>
                        <a:p>
                          <a:pPr algn="ctr"/>
                          <a:r>
                            <a:rPr lang="en-US" altLang="zh-CN" dirty="0"/>
                            <a:t>80</a:t>
                          </a:r>
                          <a:endParaRPr lang="zh-CN" altLang="en-US" dirty="0"/>
                        </a:p>
                      </a:txBody>
                      <a:tcPr/>
                    </a:tc>
                    <a:tc>
                      <a:txBody>
                        <a:bodyPr/>
                        <a:lstStyle/>
                        <a:p>
                          <a:pPr algn="ctr"/>
                          <a:r>
                            <a:rPr lang="en-US" altLang="zh-CN" dirty="0"/>
                            <a:t>3.8892</a:t>
                          </a:r>
                          <a:endParaRPr lang="zh-CN" altLang="en-US" dirty="0"/>
                        </a:p>
                      </a:txBody>
                      <a:tcPr/>
                    </a:tc>
                    <a:tc>
                      <a:txBody>
                        <a:bodyPr/>
                        <a:lstStyle/>
                        <a:p>
                          <a:pPr algn="ctr"/>
                          <a:r>
                            <a:rPr lang="en-US" altLang="zh-CN" dirty="0"/>
                            <a:t>0.2576</a:t>
                          </a:r>
                          <a:endParaRPr lang="zh-CN" altLang="en-US" dirty="0"/>
                        </a:p>
                      </a:txBody>
                      <a:tcPr/>
                    </a:tc>
                    <a:extLst>
                      <a:ext uri="{0D108BD9-81ED-4DB2-BD59-A6C34878D82A}">
                        <a16:rowId xmlns:a16="http://schemas.microsoft.com/office/drawing/2014/main" val="2361209791"/>
                      </a:ext>
                    </a:extLst>
                  </a:tr>
                  <a:tr h="365760">
                    <a:tc>
                      <a:txBody>
                        <a:bodyPr/>
                        <a:lstStyle/>
                        <a:p>
                          <a:pPr algn="ctr"/>
                          <a:r>
                            <a:rPr lang="en-US" altLang="zh-CN" dirty="0"/>
                            <a:t>100</a:t>
                          </a:r>
                          <a:endParaRPr lang="zh-CN" altLang="en-US" dirty="0"/>
                        </a:p>
                      </a:txBody>
                      <a:tcPr/>
                    </a:tc>
                    <a:tc>
                      <a:txBody>
                        <a:bodyPr/>
                        <a:lstStyle/>
                        <a:p>
                          <a:pPr algn="ctr"/>
                          <a:r>
                            <a:rPr lang="en-US" altLang="zh-CN" dirty="0"/>
                            <a:t>4.1544</a:t>
                          </a:r>
                          <a:endParaRPr lang="zh-CN" altLang="en-US" dirty="0"/>
                        </a:p>
                      </a:txBody>
                      <a:tcPr/>
                    </a:tc>
                    <a:tc>
                      <a:txBody>
                        <a:bodyPr/>
                        <a:lstStyle/>
                        <a:p>
                          <a:pPr algn="ctr"/>
                          <a:r>
                            <a:rPr lang="en-US" altLang="zh-CN" dirty="0"/>
                            <a:t>0.0905</a:t>
                          </a:r>
                          <a:endParaRPr lang="zh-CN" altLang="en-US" dirty="0"/>
                        </a:p>
                      </a:txBody>
                      <a:tcPr/>
                    </a:tc>
                    <a:extLst>
                      <a:ext uri="{0D108BD9-81ED-4DB2-BD59-A6C34878D82A}">
                        <a16:rowId xmlns:a16="http://schemas.microsoft.com/office/drawing/2014/main" val="377839663"/>
                      </a:ext>
                    </a:extLst>
                  </a:tr>
                </a:tbl>
              </a:graphicData>
            </a:graphic>
          </p:graphicFrame>
        </mc:Fallback>
      </mc:AlternateContent>
      <p:sp>
        <p:nvSpPr>
          <p:cNvPr id="29" name="文本框 28">
            <a:extLst>
              <a:ext uri="{FF2B5EF4-FFF2-40B4-BE49-F238E27FC236}">
                <a16:creationId xmlns:a16="http://schemas.microsoft.com/office/drawing/2014/main" id="{9F20FCDA-10E5-C552-3646-4F6F7D794FF2}"/>
              </a:ext>
            </a:extLst>
          </p:cNvPr>
          <p:cNvSpPr txBox="1"/>
          <p:nvPr/>
        </p:nvSpPr>
        <p:spPr bwMode="auto">
          <a:xfrm>
            <a:off x="7190786" y="3778681"/>
            <a:ext cx="4378598" cy="4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From Prof. Jia-Jie Li of Southwest University </a:t>
            </a:r>
          </a:p>
        </p:txBody>
      </p:sp>
      <p:sp>
        <p:nvSpPr>
          <p:cNvPr id="30" name="文本框 29">
            <a:extLst>
              <a:ext uri="{FF2B5EF4-FFF2-40B4-BE49-F238E27FC236}">
                <a16:creationId xmlns:a16="http://schemas.microsoft.com/office/drawing/2014/main" id="{43271237-8907-0B64-A3BA-F65D740E87D8}"/>
              </a:ext>
            </a:extLst>
          </p:cNvPr>
          <p:cNvSpPr txBox="1"/>
          <p:nvPr/>
        </p:nvSpPr>
        <p:spPr bwMode="auto">
          <a:xfrm>
            <a:off x="781601" y="5330735"/>
            <a:ext cx="438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H.R. Fu </a:t>
            </a:r>
            <a:r>
              <a:rPr lang="en-US" altLang="zh-CN" sz="1600" i="1" dirty="0">
                <a:solidFill>
                  <a:srgbClr val="00B0F0"/>
                </a:solidFill>
              </a:rPr>
              <a:t>et al., </a:t>
            </a:r>
            <a:r>
              <a:rPr lang="en-US" altLang="zh-CN" sz="1600" dirty="0">
                <a:solidFill>
                  <a:srgbClr val="00B0F0"/>
                </a:solidFill>
              </a:rPr>
              <a:t>PLB 834 (2022) 137470</a:t>
            </a:r>
          </a:p>
          <a:p>
            <a:r>
              <a:rPr lang="da-DK" altLang="zh-CN" sz="1600" dirty="0">
                <a:solidFill>
                  <a:srgbClr val="00B0F0"/>
                </a:solidFill>
              </a:rPr>
              <a:t>J.J. Li and A. Sedrakian, PRC 100 (2019) 015809</a:t>
            </a:r>
            <a:endParaRPr lang="en-US" altLang="zh-CN" sz="1600" dirty="0">
              <a:solidFill>
                <a:srgbClr val="00B0F0"/>
              </a:solidFill>
            </a:endParaRPr>
          </a:p>
        </p:txBody>
      </p:sp>
      <p:sp>
        <p:nvSpPr>
          <p:cNvPr id="32" name="文本框 31">
            <a:extLst>
              <a:ext uri="{FF2B5EF4-FFF2-40B4-BE49-F238E27FC236}">
                <a16:creationId xmlns:a16="http://schemas.microsoft.com/office/drawing/2014/main" id="{210E7117-2A1C-4197-0186-3ED6B94FCEA7}"/>
              </a:ext>
            </a:extLst>
          </p:cNvPr>
          <p:cNvSpPr txBox="1"/>
          <p:nvPr/>
        </p:nvSpPr>
        <p:spPr bwMode="auto">
          <a:xfrm>
            <a:off x="7314152" y="3394721"/>
            <a:ext cx="3723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G.A.</a:t>
            </a:r>
            <a:r>
              <a:rPr lang="zh-CN" altLang="en-US" sz="1600" dirty="0">
                <a:solidFill>
                  <a:srgbClr val="00B0F0"/>
                </a:solidFill>
              </a:rPr>
              <a:t> </a:t>
            </a:r>
            <a:r>
              <a:rPr lang="en-US" altLang="zh-CN" sz="1600" dirty="0" err="1">
                <a:solidFill>
                  <a:srgbClr val="00B0F0"/>
                </a:solidFill>
              </a:rPr>
              <a:t>Lalazissis</a:t>
            </a:r>
            <a:r>
              <a:rPr lang="en-US" altLang="zh-CN" sz="1600" dirty="0">
                <a:solidFill>
                  <a:srgbClr val="00B0F0"/>
                </a:solidFill>
              </a:rPr>
              <a:t> </a:t>
            </a:r>
            <a:r>
              <a:rPr lang="en-US" altLang="zh-CN" sz="1600" i="1" dirty="0">
                <a:solidFill>
                  <a:srgbClr val="00B0F0"/>
                </a:solidFill>
              </a:rPr>
              <a:t>et al</a:t>
            </a:r>
            <a:r>
              <a:rPr lang="en-US" altLang="zh-CN" sz="1600" dirty="0">
                <a:solidFill>
                  <a:srgbClr val="00B0F0"/>
                </a:solidFill>
              </a:rPr>
              <a:t>., PRC 71 (2005) 024312</a:t>
            </a:r>
          </a:p>
        </p:txBody>
      </p:sp>
    </p:spTree>
    <p:extLst>
      <p:ext uri="{BB962C8B-B14F-4D97-AF65-F5344CB8AC3E}">
        <p14:creationId xmlns:p14="http://schemas.microsoft.com/office/powerpoint/2010/main" val="680146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10</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FCBBBA-8CA0-4C2A-36FC-C3408338640A}"/>
                  </a:ext>
                </a:extLst>
              </p:cNvPr>
              <p:cNvSpPr txBox="1"/>
              <p:nvPr/>
            </p:nvSpPr>
            <p:spPr bwMode="auto">
              <a:xfrm>
                <a:off x="314324" y="1207778"/>
                <a:ext cx="8575151" cy="39119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Fitting the hyperon potential at the saturation density </a:t>
                </a:r>
                <a:r>
                  <a:rPr lang="en-US" altLang="zh-CN" sz="2000" dirty="0">
                    <a:latin typeface="微软雅黑" panose="020B0503020204020204" pitchFamily="34" charset="-122"/>
                    <a:ea typeface="微软雅黑" panose="020B0503020204020204" pitchFamily="34" charset="-122"/>
                  </a:rPr>
                  <a:t>(</a:t>
                </a:r>
                <a14:m>
                  <m:oMath xmlns:m="http://schemas.openxmlformats.org/officeDocument/2006/math">
                    <m:r>
                      <m:rPr>
                        <m:nor/>
                      </m:rP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m:t>scalar</m:t>
                    </m:r>
                    <m:r>
                      <m:rPr>
                        <m:nor/>
                      </m:rP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m:t> </m:t>
                    </m:r>
                    <m:r>
                      <m:rPr>
                        <m:nor/>
                      </m:rP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m:t>mesons</m:t>
                    </m:r>
                    <m:r>
                      <m:rPr>
                        <m:nor/>
                      </m:rP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m:t> </m:t>
                    </m:r>
                    <m:r>
                      <a:rPr lang="zh-CN" altLang="en-US" sz="2000" i="1">
                        <a:latin typeface="Cambria Math" panose="02040503050406030204" pitchFamily="18" charset="0"/>
                        <a:ea typeface="微软雅黑" panose="020B0503020204020204" pitchFamily="34" charset="-122"/>
                      </a:rPr>
                      <m:t>𝜎</m:t>
                    </m:r>
                    <m:sSup>
                      <m:sSupPr>
                        <m:ctrlPr>
                          <a:rPr lang="en-US" altLang="zh-CN" sz="2000" i="1">
                            <a:solidFill>
                              <a:schemeClr val="accent1"/>
                            </a:solidFill>
                            <a:latin typeface="Cambria Math" panose="02040503050406030204" pitchFamily="18" charset="0"/>
                            <a:ea typeface="微软雅黑" panose="020B0503020204020204" pitchFamily="34" charset="-122"/>
                          </a:rPr>
                        </m:ctrlPr>
                      </m:sSupPr>
                      <m:e>
                        <m:r>
                          <a:rPr lang="zh-CN" altLang="en-US" sz="2000" i="1">
                            <a:solidFill>
                              <a:schemeClr val="accent1"/>
                            </a:solidFill>
                            <a:latin typeface="Cambria Math" panose="02040503050406030204" pitchFamily="18" charset="0"/>
                            <a:ea typeface="微软雅黑" panose="020B0503020204020204" pitchFamily="34" charset="-122"/>
                          </a:rPr>
                          <m:t>𝜎</m:t>
                        </m:r>
                      </m:e>
                      <m:sup>
                        <m:r>
                          <a:rPr lang="en-US" altLang="zh-CN" sz="2000" i="1">
                            <a:solidFill>
                              <a:schemeClr val="accent1"/>
                            </a:solidFill>
                            <a:latin typeface="Cambria Math" panose="02040503050406030204" pitchFamily="18" charset="0"/>
                            <a:ea typeface="微软雅黑" panose="020B0503020204020204" pitchFamily="34" charset="-122"/>
                          </a:rPr>
                          <m:t>∗</m:t>
                        </m:r>
                      </m:sup>
                    </m:sSup>
                  </m:oMath>
                </a14:m>
                <a:r>
                  <a:rPr lang="en-US" altLang="zh-CN" sz="2000" dirty="0">
                    <a:latin typeface="微软雅黑" panose="020B0503020204020204" pitchFamily="34" charset="-122"/>
                    <a:ea typeface="微软雅黑" panose="020B0503020204020204" pitchFamily="34" charset="-122"/>
                  </a:rPr>
                  <a:t>)</a:t>
                </a:r>
              </a:p>
              <a:p>
                <a:pPr marL="742950" lvl="1" indent="-28575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empirical hyperon potentials in symmetric nuclear matter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r>
                  <a:rPr lang="en-US" altLang="zh-CN" dirty="0">
                    <a:solidFill>
                      <a:srgbClr val="FF0000"/>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Λ</m:t>
                        </m:r>
                      </m:sub>
                      <m:sup>
                        <m:r>
                          <a:rPr lang="en-US" altLang="zh-CN" sz="1600" i="1">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Σ</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Ξ</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endParaRPr lang="en-US" altLang="zh-CN" dirty="0">
                  <a:solidFill>
                    <a:srgbClr val="FF0000"/>
                  </a:solidFill>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p:txBody>
          </p:sp>
        </mc:Choice>
        <mc:Fallback xmlns="">
          <p:sp>
            <p:nvSpPr>
              <p:cNvPr id="13" name="文本框 12">
                <a:extLst>
                  <a:ext uri="{FF2B5EF4-FFF2-40B4-BE49-F238E27FC236}">
                    <a16:creationId xmlns:a16="http://schemas.microsoft.com/office/drawing/2014/main" id="{79FCBBBA-8CA0-4C2A-36FC-C3408338640A}"/>
                  </a:ext>
                </a:extLst>
              </p:cNvPr>
              <p:cNvSpPr txBox="1">
                <a:spLocks noRot="1" noChangeAspect="1" noMove="1" noResize="1" noEditPoints="1" noAdjustHandles="1" noChangeArrowheads="1" noChangeShapeType="1" noTextEdit="1"/>
              </p:cNvSpPr>
              <p:nvPr/>
            </p:nvSpPr>
            <p:spPr bwMode="auto">
              <a:xfrm>
                <a:off x="314324" y="1207778"/>
                <a:ext cx="8575151" cy="3911905"/>
              </a:xfrm>
              <a:prstGeom prst="rect">
                <a:avLst/>
              </a:prstGeom>
              <a:blipFill>
                <a:blip r:embed="rId3"/>
                <a:stretch>
                  <a:fillRect l="-1707" t="-20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6BF1329-E294-8C88-0727-19AE40B2F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41" y="2393955"/>
            <a:ext cx="3909399" cy="586791"/>
          </a:xfrm>
          <a:prstGeom prst="rect">
            <a:avLst/>
          </a:prstGeom>
        </p:spPr>
      </p:pic>
      <p:sp>
        <p:nvSpPr>
          <p:cNvPr id="15" name="矩形 14">
            <a:extLst>
              <a:ext uri="{FF2B5EF4-FFF2-40B4-BE49-F238E27FC236}">
                <a16:creationId xmlns:a16="http://schemas.microsoft.com/office/drawing/2014/main" id="{F6C3FFB7-1971-09F5-F8CA-D41952FBA6AC}"/>
              </a:ext>
            </a:extLst>
          </p:cNvPr>
          <p:cNvSpPr/>
          <p:nvPr/>
        </p:nvSpPr>
        <p:spPr>
          <a:xfrm>
            <a:off x="1962647" y="259728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AC8FBB7-05D1-4C23-6FE3-D4ABF76DC04B}"/>
              </a:ext>
            </a:extLst>
          </p:cNvPr>
          <p:cNvSpPr/>
          <p:nvPr/>
        </p:nvSpPr>
        <p:spPr>
          <a:xfrm>
            <a:off x="3147629" y="260556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163842-1315-1DEA-EDAE-82750AA3AB82}"/>
                  </a:ext>
                </a:extLst>
              </p:cNvPr>
              <p:cNvSpPr txBox="1"/>
              <p:nvPr/>
            </p:nvSpPr>
            <p:spPr bwMode="auto">
              <a:xfrm>
                <a:off x="8576453" y="14037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m:t>
                        </m:r>
                        <m:r>
                          <m:rPr>
                            <m:sty m:val="p"/>
                          </m:rPr>
                          <a:rPr lang="el-GR" altLang="zh-CN" sz="1600" b="0" i="1" dirty="0" smtClean="0">
                            <a:solidFill>
                              <a:schemeClr val="bg1"/>
                            </a:solidFill>
                            <a:latin typeface="Cambria Math" panose="02040503050406030204" pitchFamily="18" charset="0"/>
                            <a:ea typeface="Cambria Math" panose="02040503050406030204" pitchFamily="18" charset="0"/>
                          </a:rPr>
                          <m:t>Λ</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23" name="文本框 22">
                <a:extLst>
                  <a:ext uri="{FF2B5EF4-FFF2-40B4-BE49-F238E27FC236}">
                    <a16:creationId xmlns:a16="http://schemas.microsoft.com/office/drawing/2014/main" id="{4D163842-1315-1DEA-EDAE-82750AA3AB82}"/>
                  </a:ext>
                </a:extLst>
              </p:cNvPr>
              <p:cNvSpPr txBox="1">
                <a:spLocks noRot="1" noChangeAspect="1" noMove="1" noResize="1" noEditPoints="1" noAdjustHandles="1" noChangeArrowheads="1" noChangeShapeType="1" noTextEdit="1"/>
              </p:cNvSpPr>
              <p:nvPr/>
            </p:nvSpPr>
            <p:spPr bwMode="auto">
              <a:xfrm>
                <a:off x="8576453" y="1403781"/>
                <a:ext cx="1607265" cy="246221"/>
              </a:xfrm>
              <a:prstGeom prst="rect">
                <a:avLst/>
              </a:prstGeom>
              <a:blipFill>
                <a:blip r:embed="rId13"/>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4" name="矩形: 圆角 33">
            <a:extLst>
              <a:ext uri="{FF2B5EF4-FFF2-40B4-BE49-F238E27FC236}">
                <a16:creationId xmlns:a16="http://schemas.microsoft.com/office/drawing/2014/main" id="{EB018026-16F0-0DC1-73EC-18BF186E7B9A}"/>
              </a:ext>
            </a:extLst>
          </p:cNvPr>
          <p:cNvSpPr/>
          <p:nvPr/>
        </p:nvSpPr>
        <p:spPr>
          <a:xfrm>
            <a:off x="10033114" y="1418108"/>
            <a:ext cx="1875935" cy="4637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CD0D8F2B-C0D3-6519-AA16-9975FE62A5CF}"/>
                  </a:ext>
                </a:extLst>
              </p:cNvPr>
              <p:cNvSpPr txBox="1"/>
              <p:nvPr/>
            </p:nvSpPr>
            <p:spPr bwMode="auto">
              <a:xfrm>
                <a:off x="10233438" y="1540555"/>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6" name="文本框 35">
                <a:extLst>
                  <a:ext uri="{FF2B5EF4-FFF2-40B4-BE49-F238E27FC236}">
                    <a16:creationId xmlns:a16="http://schemas.microsoft.com/office/drawing/2014/main" id="{CD0D8F2B-C0D3-6519-AA16-9975FE62A5CF}"/>
                  </a:ext>
                </a:extLst>
              </p:cNvPr>
              <p:cNvSpPr txBox="1">
                <a:spLocks noRot="1" noChangeAspect="1" noMove="1" noResize="1" noEditPoints="1" noAdjustHandles="1" noChangeArrowheads="1" noChangeShapeType="1" noTextEdit="1"/>
              </p:cNvSpPr>
              <p:nvPr/>
            </p:nvSpPr>
            <p:spPr bwMode="auto">
              <a:xfrm>
                <a:off x="10233438" y="1540555"/>
                <a:ext cx="1607265" cy="246221"/>
              </a:xfrm>
              <a:prstGeom prst="rect">
                <a:avLst/>
              </a:prstGeom>
              <a:blipFill>
                <a:blip r:embed="rId14"/>
                <a:stretch>
                  <a:fillRect l="-4563" b="-3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41B2A02D-08D9-F33E-B1AE-2A8FCEFAB1E3}"/>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07289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10</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FCBBBA-8CA0-4C2A-36FC-C3408338640A}"/>
                  </a:ext>
                </a:extLst>
              </p:cNvPr>
              <p:cNvSpPr txBox="1"/>
              <p:nvPr/>
            </p:nvSpPr>
            <p:spPr bwMode="auto">
              <a:xfrm>
                <a:off x="314324" y="1207778"/>
                <a:ext cx="8575151" cy="42196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Fitting the hyperon potential at the saturation density </a:t>
                </a:r>
                <a:r>
                  <a:rPr lang="en-US" altLang="zh-CN" sz="2000" dirty="0">
                    <a:latin typeface="微软雅黑" panose="020B0503020204020204" pitchFamily="34" charset="-122"/>
                    <a:ea typeface="微软雅黑" panose="020B0503020204020204" pitchFamily="34" charset="-122"/>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scalar mesons </a:t>
                </a:r>
                <a14:m>
                  <m:oMath xmlns:m="http://schemas.openxmlformats.org/officeDocument/2006/math">
                    <m:r>
                      <a:rPr lang="zh-CN" altLang="en-US" sz="2000" i="1">
                        <a:latin typeface="Cambria Math" panose="02040503050406030204" pitchFamily="18" charset="0"/>
                        <a:ea typeface="微软雅黑" panose="020B0503020204020204" pitchFamily="34" charset="-122"/>
                      </a:rPr>
                      <m:t>𝜎</m:t>
                    </m:r>
                    <m:sSup>
                      <m:sSupPr>
                        <m:ctrlPr>
                          <a:rPr lang="en-US" altLang="zh-CN" sz="2000" i="1">
                            <a:solidFill>
                              <a:schemeClr val="accent1"/>
                            </a:solidFill>
                            <a:latin typeface="Cambria Math" panose="02040503050406030204" pitchFamily="18" charset="0"/>
                            <a:ea typeface="微软雅黑" panose="020B0503020204020204" pitchFamily="34" charset="-122"/>
                          </a:rPr>
                        </m:ctrlPr>
                      </m:sSupPr>
                      <m:e>
                        <m:r>
                          <a:rPr lang="zh-CN" altLang="en-US" sz="2000" i="1">
                            <a:solidFill>
                              <a:schemeClr val="accent1"/>
                            </a:solidFill>
                            <a:latin typeface="Cambria Math" panose="02040503050406030204" pitchFamily="18" charset="0"/>
                            <a:ea typeface="微软雅黑" panose="020B0503020204020204" pitchFamily="34" charset="-122"/>
                          </a:rPr>
                          <m:t>𝜎</m:t>
                        </m:r>
                      </m:e>
                      <m:sup>
                        <m:r>
                          <a:rPr lang="en-US" altLang="zh-CN" sz="2000" i="1">
                            <a:solidFill>
                              <a:schemeClr val="accent1"/>
                            </a:solidFill>
                            <a:latin typeface="Cambria Math" panose="02040503050406030204" pitchFamily="18" charset="0"/>
                            <a:ea typeface="微软雅黑" panose="020B0503020204020204" pitchFamily="34" charset="-122"/>
                          </a:rPr>
                          <m:t>∗</m:t>
                        </m:r>
                      </m:sup>
                    </m:sSup>
                  </m:oMath>
                </a14:m>
                <a:r>
                  <a:rPr lang="en-US" altLang="zh-CN" sz="2000" dirty="0">
                    <a:latin typeface="微软雅黑" panose="020B0503020204020204" pitchFamily="34" charset="-122"/>
                    <a:ea typeface="微软雅黑" panose="020B0503020204020204" pitchFamily="34" charset="-122"/>
                  </a:rPr>
                  <a:t>)</a:t>
                </a:r>
              </a:p>
              <a:p>
                <a:pPr marL="742950" lvl="1" indent="-28575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empirical hyperon potentials in symmetric nuclear matter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r>
                  <a:rPr lang="en-US" altLang="zh-CN" dirty="0">
                    <a:solidFill>
                      <a:srgbClr val="FF0000"/>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Λ</m:t>
                        </m:r>
                      </m:sub>
                      <m:sup>
                        <m:r>
                          <a:rPr lang="en-US" altLang="zh-CN" sz="1600" i="1">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Σ</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Ξ</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r>
                      <a:rPr lang="en-US" altLang="zh-CN" sz="1600" b="0" i="1" smtClean="0">
                        <a:solidFill>
                          <a:schemeClr val="tx1"/>
                        </a:solidFill>
                        <a:latin typeface="Cambria Math" panose="02040503050406030204" pitchFamily="18" charset="0"/>
                      </a:rPr>
                      <m:t> </m:t>
                    </m:r>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p:txBody>
          </p:sp>
        </mc:Choice>
        <mc:Fallback xmlns="">
          <p:sp>
            <p:nvSpPr>
              <p:cNvPr id="13" name="文本框 12">
                <a:extLst>
                  <a:ext uri="{FF2B5EF4-FFF2-40B4-BE49-F238E27FC236}">
                    <a16:creationId xmlns:a16="http://schemas.microsoft.com/office/drawing/2014/main" id="{79FCBBBA-8CA0-4C2A-36FC-C3408338640A}"/>
                  </a:ext>
                </a:extLst>
              </p:cNvPr>
              <p:cNvSpPr txBox="1">
                <a:spLocks noRot="1" noChangeAspect="1" noMove="1" noResize="1" noEditPoints="1" noAdjustHandles="1" noChangeArrowheads="1" noChangeShapeType="1" noTextEdit="1"/>
              </p:cNvSpPr>
              <p:nvPr/>
            </p:nvSpPr>
            <p:spPr bwMode="auto">
              <a:xfrm>
                <a:off x="314324" y="1207778"/>
                <a:ext cx="8575151" cy="4219681"/>
              </a:xfrm>
              <a:prstGeom prst="rect">
                <a:avLst/>
              </a:prstGeom>
              <a:blipFill>
                <a:blip r:embed="rId3"/>
                <a:stretch>
                  <a:fillRect l="-1707" t="-18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6BF1329-E294-8C88-0727-19AE40B2F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41" y="2393955"/>
            <a:ext cx="3909399" cy="586791"/>
          </a:xfrm>
          <a:prstGeom prst="rect">
            <a:avLst/>
          </a:prstGeom>
        </p:spPr>
      </p:pic>
      <p:sp>
        <p:nvSpPr>
          <p:cNvPr id="15" name="矩形 14">
            <a:extLst>
              <a:ext uri="{FF2B5EF4-FFF2-40B4-BE49-F238E27FC236}">
                <a16:creationId xmlns:a16="http://schemas.microsoft.com/office/drawing/2014/main" id="{F6C3FFB7-1971-09F5-F8CA-D41952FBA6AC}"/>
              </a:ext>
            </a:extLst>
          </p:cNvPr>
          <p:cNvSpPr/>
          <p:nvPr/>
        </p:nvSpPr>
        <p:spPr>
          <a:xfrm>
            <a:off x="1962647" y="259728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AC8FBB7-05D1-4C23-6FE3-D4ABF76DC04B}"/>
              </a:ext>
            </a:extLst>
          </p:cNvPr>
          <p:cNvSpPr/>
          <p:nvPr/>
        </p:nvSpPr>
        <p:spPr>
          <a:xfrm>
            <a:off x="3147629" y="260556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163842-1315-1DEA-EDAE-82750AA3AB82}"/>
                  </a:ext>
                </a:extLst>
              </p:cNvPr>
              <p:cNvSpPr txBox="1"/>
              <p:nvPr/>
            </p:nvSpPr>
            <p:spPr bwMode="auto">
              <a:xfrm>
                <a:off x="8576453" y="14037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m:t>
                        </m:r>
                        <m:r>
                          <m:rPr>
                            <m:sty m:val="p"/>
                          </m:rPr>
                          <a:rPr lang="el-GR" altLang="zh-CN" sz="1600" b="0" i="1" dirty="0" smtClean="0">
                            <a:solidFill>
                              <a:schemeClr val="bg1"/>
                            </a:solidFill>
                            <a:latin typeface="Cambria Math" panose="02040503050406030204" pitchFamily="18" charset="0"/>
                            <a:ea typeface="Cambria Math" panose="02040503050406030204" pitchFamily="18" charset="0"/>
                          </a:rPr>
                          <m:t>Λ</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23" name="文本框 22">
                <a:extLst>
                  <a:ext uri="{FF2B5EF4-FFF2-40B4-BE49-F238E27FC236}">
                    <a16:creationId xmlns:a16="http://schemas.microsoft.com/office/drawing/2014/main" id="{4D163842-1315-1DEA-EDAE-82750AA3AB82}"/>
                  </a:ext>
                </a:extLst>
              </p:cNvPr>
              <p:cNvSpPr txBox="1">
                <a:spLocks noRot="1" noChangeAspect="1" noMove="1" noResize="1" noEditPoints="1" noAdjustHandles="1" noChangeArrowheads="1" noChangeShapeType="1" noTextEdit="1"/>
              </p:cNvSpPr>
              <p:nvPr/>
            </p:nvSpPr>
            <p:spPr bwMode="auto">
              <a:xfrm>
                <a:off x="8576453" y="1403781"/>
                <a:ext cx="1607265" cy="246221"/>
              </a:xfrm>
              <a:prstGeom prst="rect">
                <a:avLst/>
              </a:prstGeom>
              <a:blipFill>
                <a:blip r:embed="rId13"/>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4" name="矩形: 圆角 33">
            <a:extLst>
              <a:ext uri="{FF2B5EF4-FFF2-40B4-BE49-F238E27FC236}">
                <a16:creationId xmlns:a16="http://schemas.microsoft.com/office/drawing/2014/main" id="{EB018026-16F0-0DC1-73EC-18BF186E7B9A}"/>
              </a:ext>
            </a:extLst>
          </p:cNvPr>
          <p:cNvSpPr/>
          <p:nvPr/>
        </p:nvSpPr>
        <p:spPr>
          <a:xfrm>
            <a:off x="10033114" y="1418108"/>
            <a:ext cx="1875935" cy="4637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CD0D8F2B-C0D3-6519-AA16-9975FE62A5CF}"/>
                  </a:ext>
                </a:extLst>
              </p:cNvPr>
              <p:cNvSpPr txBox="1"/>
              <p:nvPr/>
            </p:nvSpPr>
            <p:spPr bwMode="auto">
              <a:xfrm>
                <a:off x="10233438" y="1540555"/>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6" name="文本框 35">
                <a:extLst>
                  <a:ext uri="{FF2B5EF4-FFF2-40B4-BE49-F238E27FC236}">
                    <a16:creationId xmlns:a16="http://schemas.microsoft.com/office/drawing/2014/main" id="{CD0D8F2B-C0D3-6519-AA16-9975FE62A5CF}"/>
                  </a:ext>
                </a:extLst>
              </p:cNvPr>
              <p:cNvSpPr txBox="1">
                <a:spLocks noRot="1" noChangeAspect="1" noMove="1" noResize="1" noEditPoints="1" noAdjustHandles="1" noChangeArrowheads="1" noChangeShapeType="1" noTextEdit="1"/>
              </p:cNvSpPr>
              <p:nvPr/>
            </p:nvSpPr>
            <p:spPr bwMode="auto">
              <a:xfrm>
                <a:off x="10233438" y="1540555"/>
                <a:ext cx="1607265" cy="246221"/>
              </a:xfrm>
              <a:prstGeom prst="rect">
                <a:avLst/>
              </a:prstGeom>
              <a:blipFill>
                <a:blip r:embed="rId14"/>
                <a:stretch>
                  <a:fillRect l="-4563" b="-3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41B2A02D-08D9-F33E-B1AE-2A8FCEFAB1E3}"/>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80A0FBC-943E-99FF-8618-8A3C06B04216}"/>
                  </a:ext>
                </a:extLst>
              </p:cNvPr>
              <p:cNvSpPr txBox="1"/>
              <p:nvPr/>
            </p:nvSpPr>
            <p:spPr bwMode="auto">
              <a:xfrm>
                <a:off x="5431345" y="2699440"/>
                <a:ext cx="2610216" cy="12566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smtClean="0">
                              <a:latin typeface="Cambria Math" panose="02040503050406030204" pitchFamily="18" charset="0"/>
                              <a:ea typeface="Cambria Math" panose="02040503050406030204" pitchFamily="18" charset="0"/>
                            </a:rPr>
                            <m:t>Λ</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−30 </m:t>
                      </m:r>
                      <m:r>
                        <m:rPr>
                          <m:sty m:val="p"/>
                        </m:rPr>
                        <a:rPr lang="en-US" altLang="zh-CN" sz="2000" b="0" i="0" smtClean="0">
                          <a:latin typeface="Cambria Math" panose="02040503050406030204" pitchFamily="18" charset="0"/>
                          <a:ea typeface="Cambria Math" panose="02040503050406030204" pitchFamily="18" charset="0"/>
                        </a:rPr>
                        <m:t>MeV</m:t>
                      </m:r>
                    </m:oMath>
                  </m:oMathPara>
                </a14:m>
                <a:endParaRPr lang="en-US" altLang="zh-CN" sz="2000" dirty="0"/>
              </a:p>
              <a:p>
                <a14:m>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a:latin typeface="Cambria Math" panose="02040503050406030204" pitchFamily="18" charset="0"/>
                            <a:ea typeface="Cambria Math" panose="02040503050406030204" pitchFamily="18" charset="0"/>
                          </a:rPr>
                          <m:t>Σ</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b="0" i="1" smtClean="0">
                        <a:latin typeface="Cambria Math" panose="02040503050406030204" pitchFamily="18" charset="0"/>
                      </a:rPr>
                      <m:t>=−10</m:t>
                    </m:r>
                  </m:oMath>
                </a14:m>
                <a:r>
                  <a:rPr lang="en-US" altLang="zh-CN" sz="2000" dirty="0"/>
                  <a:t>-</a:t>
                </a:r>
                <a14:m>
                  <m:oMath xmlns:m="http://schemas.openxmlformats.org/officeDocument/2006/math">
                    <m:r>
                      <a:rPr lang="en-US" altLang="zh-CN" sz="2000" b="0" i="1" dirty="0" smtClean="0">
                        <a:latin typeface="Cambria Math" panose="02040503050406030204" pitchFamily="18" charset="0"/>
                      </a:rPr>
                      <m:t>30 </m:t>
                    </m:r>
                    <m:r>
                      <m:rPr>
                        <m:sty m:val="p"/>
                      </m:rPr>
                      <a:rPr lang="en-US" altLang="zh-CN" sz="2000" b="0" i="0" dirty="0" smtClean="0">
                        <a:latin typeface="Cambria Math" panose="02040503050406030204" pitchFamily="18" charset="0"/>
                      </a:rPr>
                      <m:t>MeV</m:t>
                    </m:r>
                  </m:oMath>
                </a14:m>
                <a:endParaRPr lang="en-US" altLang="zh-CN" sz="2000" dirty="0"/>
              </a:p>
              <a:p>
                <a14:m>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a:latin typeface="Cambria Math" panose="02040503050406030204" pitchFamily="18" charset="0"/>
                            <a:ea typeface="Cambria Math" panose="02040503050406030204" pitchFamily="18" charset="0"/>
                          </a:rPr>
                          <m:t>Ξ</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b="0" i="1" smtClean="0">
                        <a:latin typeface="Cambria Math" panose="02040503050406030204" pitchFamily="18" charset="0"/>
                      </a:rPr>
                      <m:t>=−(11</m:t>
                    </m:r>
                  </m:oMath>
                </a14:m>
                <a:r>
                  <a:rPr lang="en-US" altLang="zh-CN" sz="2000" dirty="0"/>
                  <a:t>-</a:t>
                </a:r>
                <a14:m>
                  <m:oMath xmlns:m="http://schemas.openxmlformats.org/officeDocument/2006/math">
                    <m:r>
                      <a:rPr lang="en-US" altLang="zh-CN" sz="2000" i="1" dirty="0">
                        <a:latin typeface="Cambria Math" panose="02040503050406030204" pitchFamily="18" charset="0"/>
                      </a:rPr>
                      <m:t>2</m:t>
                    </m:r>
                    <m:r>
                      <a:rPr lang="en-US" altLang="zh-CN" sz="2000" b="0" i="1" dirty="0" smtClean="0">
                        <a:latin typeface="Cambria Math" panose="02040503050406030204" pitchFamily="18" charset="0"/>
                      </a:rPr>
                      <m:t>3) </m:t>
                    </m:r>
                    <m:r>
                      <m:rPr>
                        <m:sty m:val="p"/>
                      </m:rPr>
                      <a:rPr lang="en-US" altLang="zh-CN" sz="2000" b="0" i="0" dirty="0" smtClean="0">
                        <a:latin typeface="Cambria Math" panose="02040503050406030204" pitchFamily="18" charset="0"/>
                      </a:rPr>
                      <m:t>MeV</m:t>
                    </m:r>
                  </m:oMath>
                </a14:m>
                <a:r>
                  <a:rPr lang="en-US" altLang="zh-CN" sz="2000" dirty="0"/>
                  <a:t> </a:t>
                </a:r>
              </a:p>
            </p:txBody>
          </p:sp>
        </mc:Choice>
        <mc:Fallback xmlns="">
          <p:sp>
            <p:nvSpPr>
              <p:cNvPr id="5" name="文本框 4">
                <a:extLst>
                  <a:ext uri="{FF2B5EF4-FFF2-40B4-BE49-F238E27FC236}">
                    <a16:creationId xmlns:a16="http://schemas.microsoft.com/office/drawing/2014/main" id="{980A0FBC-943E-99FF-8618-8A3C06B04216}"/>
                  </a:ext>
                </a:extLst>
              </p:cNvPr>
              <p:cNvSpPr txBox="1">
                <a:spLocks noRot="1" noChangeAspect="1" noMove="1" noResize="1" noEditPoints="1" noAdjustHandles="1" noChangeArrowheads="1" noChangeShapeType="1" noTextEdit="1"/>
              </p:cNvSpPr>
              <p:nvPr/>
            </p:nvSpPr>
            <p:spPr bwMode="auto">
              <a:xfrm>
                <a:off x="5431345" y="2699440"/>
                <a:ext cx="2610216" cy="1256691"/>
              </a:xfrm>
              <a:prstGeom prst="rect">
                <a:avLst/>
              </a:prstGeom>
              <a:blipFill>
                <a:blip r:embed="rId15"/>
                <a:stretch>
                  <a:fillRect b="-67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BB6B86C9-B115-AF6D-6E73-23B8031BF074}"/>
              </a:ext>
            </a:extLst>
          </p:cNvPr>
          <p:cNvSpPr txBox="1"/>
          <p:nvPr/>
        </p:nvSpPr>
        <p:spPr bwMode="auto">
          <a:xfrm>
            <a:off x="8428956" y="3421900"/>
            <a:ext cx="37783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A. </a:t>
            </a:r>
            <a:r>
              <a:rPr lang="en-US" altLang="zh-CN" sz="1600" dirty="0" err="1">
                <a:solidFill>
                  <a:srgbClr val="00B0F0"/>
                </a:solidFill>
              </a:rPr>
              <a:t>Bouyssy</a:t>
            </a:r>
            <a:r>
              <a:rPr lang="en-US" altLang="zh-CN" sz="1600" dirty="0">
                <a:solidFill>
                  <a:srgbClr val="00B0F0"/>
                </a:solidFill>
              </a:rPr>
              <a:t> </a:t>
            </a:r>
            <a:r>
              <a:rPr lang="en-US" altLang="zh-CN" sz="1600" i="1" dirty="0">
                <a:solidFill>
                  <a:srgbClr val="00B0F0"/>
                </a:solidFill>
              </a:rPr>
              <a:t>et al</a:t>
            </a:r>
            <a:r>
              <a:rPr lang="en-US" altLang="zh-CN" sz="1600" dirty="0">
                <a:solidFill>
                  <a:srgbClr val="00B0F0"/>
                </a:solidFill>
              </a:rPr>
              <a:t>., PLB 64 (1976) 276</a:t>
            </a:r>
          </a:p>
          <a:p>
            <a:r>
              <a:rPr lang="en-US" altLang="zh-CN" sz="1600" dirty="0">
                <a:solidFill>
                  <a:srgbClr val="00B0F0"/>
                </a:solidFill>
              </a:rPr>
              <a:t>C. Providencia </a:t>
            </a:r>
            <a:r>
              <a:rPr lang="en-US" altLang="zh-CN" sz="1600" i="1" dirty="0">
                <a:solidFill>
                  <a:srgbClr val="00B0F0"/>
                </a:solidFill>
              </a:rPr>
              <a:t>et al.,</a:t>
            </a:r>
            <a:r>
              <a:rPr lang="en-US" altLang="zh-CN" sz="1600" dirty="0">
                <a:solidFill>
                  <a:srgbClr val="00B0F0"/>
                </a:solidFill>
              </a:rPr>
              <a:t> 2019 FASS 6 (2019) 13</a:t>
            </a:r>
          </a:p>
          <a:p>
            <a:r>
              <a:rPr lang="en-US" altLang="zh-CN" sz="1600" dirty="0">
                <a:solidFill>
                  <a:srgbClr val="00B0F0"/>
                </a:solidFill>
              </a:rPr>
              <a:t>T. Harada </a:t>
            </a:r>
            <a:r>
              <a:rPr lang="en-US" altLang="zh-CN" sz="1600" i="1" dirty="0">
                <a:solidFill>
                  <a:srgbClr val="00B0F0"/>
                </a:solidFill>
              </a:rPr>
              <a:t>et al</a:t>
            </a:r>
            <a:r>
              <a:rPr lang="en-US" altLang="zh-CN" sz="1600" dirty="0">
                <a:solidFill>
                  <a:srgbClr val="00B0F0"/>
                </a:solidFill>
              </a:rPr>
              <a:t>., RRC 103 (2021) 024605</a:t>
            </a:r>
          </a:p>
          <a:p>
            <a:r>
              <a:rPr lang="en-US" altLang="zh-CN" sz="1600" dirty="0">
                <a:solidFill>
                  <a:srgbClr val="00B0F0"/>
                </a:solidFill>
              </a:rPr>
              <a:t>J.N. Hu </a:t>
            </a:r>
            <a:r>
              <a:rPr lang="en-US" altLang="zh-CN" sz="1600" i="1" dirty="0">
                <a:solidFill>
                  <a:srgbClr val="00B0F0"/>
                </a:solidFill>
              </a:rPr>
              <a:t>et al</a:t>
            </a:r>
            <a:r>
              <a:rPr lang="en-US" altLang="zh-CN" sz="1600" dirty="0">
                <a:solidFill>
                  <a:srgbClr val="00B0F0"/>
                </a:solidFill>
              </a:rPr>
              <a:t>., JPG 49 (2022) 025104 </a:t>
            </a:r>
          </a:p>
        </p:txBody>
      </p:sp>
      <p:sp>
        <p:nvSpPr>
          <p:cNvPr id="10" name="矩形: 圆角 9">
            <a:extLst>
              <a:ext uri="{FF2B5EF4-FFF2-40B4-BE49-F238E27FC236}">
                <a16:creationId xmlns:a16="http://schemas.microsoft.com/office/drawing/2014/main" id="{61761EA6-3485-B629-6999-3454D11EA400}"/>
              </a:ext>
            </a:extLst>
          </p:cNvPr>
          <p:cNvSpPr/>
          <p:nvPr/>
        </p:nvSpPr>
        <p:spPr>
          <a:xfrm>
            <a:off x="5021417" y="2705400"/>
            <a:ext cx="3156418" cy="1327570"/>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A94A00B9-3CAE-0D30-7778-9472052F33A4}"/>
              </a:ext>
            </a:extLst>
          </p:cNvPr>
          <p:cNvSpPr/>
          <p:nvPr/>
        </p:nvSpPr>
        <p:spPr>
          <a:xfrm>
            <a:off x="8549102" y="2746809"/>
            <a:ext cx="3291601" cy="463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A4E280F-0C4B-D442-FDAF-21BABA66C4FB}"/>
                  </a:ext>
                </a:extLst>
              </p:cNvPr>
              <p:cNvSpPr txBox="1"/>
              <p:nvPr/>
            </p:nvSpPr>
            <p:spPr bwMode="auto">
              <a:xfrm>
                <a:off x="8381357" y="2807711"/>
                <a:ext cx="3451813" cy="5565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lvl="1"/>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free parameters</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sSubSup>
                      <m:sSubSupPr>
                        <m:ctrlPr>
                          <a:rPr lang="en-US" altLang="zh-CN" sz="1600" i="1" smtClean="0">
                            <a:solidFill>
                              <a:schemeClr val="bg1"/>
                            </a:solidFill>
                            <a:latin typeface="Cambria Math" panose="02040503050406030204" pitchFamily="18" charset="0"/>
                          </a:rPr>
                        </m:ctrlPr>
                      </m:sSubSupPr>
                      <m:e>
                        <m:r>
                          <a:rPr lang="en-US" altLang="zh-CN" sz="1600" b="0" i="1" smtClean="0">
                            <a:solidFill>
                              <a:schemeClr val="bg1"/>
                            </a:solidFill>
                            <a:latin typeface="Cambria Math" panose="02040503050406030204" pitchFamily="18" charset="0"/>
                          </a:rPr>
                          <m:t>𝑈</m:t>
                        </m:r>
                      </m:e>
                      <m:sub>
                        <m:r>
                          <m:rPr>
                            <m:sty m:val="p"/>
                          </m:rPr>
                          <a:rPr lang="el-GR" altLang="zh-CN" sz="1600" i="1">
                            <a:solidFill>
                              <a:schemeClr val="bg1"/>
                            </a:solidFill>
                            <a:latin typeface="Cambria Math" panose="02040503050406030204" pitchFamily="18" charset="0"/>
                            <a:ea typeface="Cambria Math" panose="02040503050406030204" pitchFamily="18" charset="0"/>
                          </a:rPr>
                          <m:t>Σ</m:t>
                        </m:r>
                      </m:sub>
                      <m:sup>
                        <m:r>
                          <a:rPr lang="en-US" altLang="zh-CN" sz="1600" b="0" i="1" smtClean="0">
                            <a:solidFill>
                              <a:schemeClr val="bg1"/>
                            </a:solidFill>
                            <a:latin typeface="Cambria Math" panose="02040503050406030204" pitchFamily="18" charset="0"/>
                          </a:rPr>
                          <m:t>(</m:t>
                        </m:r>
                        <m:r>
                          <a:rPr lang="en-US" altLang="zh-CN" sz="1600" b="0" i="1" smtClean="0">
                            <a:solidFill>
                              <a:schemeClr val="bg1"/>
                            </a:solidFill>
                            <a:latin typeface="Cambria Math" panose="02040503050406030204" pitchFamily="18" charset="0"/>
                          </a:rPr>
                          <m:t>𝑁</m:t>
                        </m:r>
                        <m:r>
                          <a:rPr lang="en-US" altLang="zh-CN" sz="1600" b="0" i="1" smtClean="0">
                            <a:solidFill>
                              <a:schemeClr val="bg1"/>
                            </a:solidFill>
                            <a:latin typeface="Cambria Math" panose="02040503050406030204" pitchFamily="18" charset="0"/>
                          </a:rPr>
                          <m:t>)</m:t>
                        </m:r>
                      </m:sup>
                    </m:sSubSup>
                  </m:oMath>
                </a14:m>
                <a:r>
                  <a:rPr lang="en-US" altLang="zh-CN" sz="1600"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sz="1600" i="1">
                            <a:solidFill>
                              <a:schemeClr val="bg1"/>
                            </a:solidFill>
                            <a:latin typeface="Cambria Math" panose="02040503050406030204" pitchFamily="18" charset="0"/>
                          </a:rPr>
                        </m:ctrlPr>
                      </m:sSubSupPr>
                      <m:e>
                        <m:r>
                          <a:rPr lang="en-US" altLang="zh-CN" sz="1600" i="1">
                            <a:solidFill>
                              <a:schemeClr val="bg1"/>
                            </a:solidFill>
                            <a:latin typeface="Cambria Math" panose="02040503050406030204" pitchFamily="18" charset="0"/>
                          </a:rPr>
                          <m:t>𝑈</m:t>
                        </m:r>
                      </m:e>
                      <m:sub>
                        <m:r>
                          <m:rPr>
                            <m:sty m:val="p"/>
                          </m:rPr>
                          <a:rPr lang="el-GR" altLang="zh-CN" sz="1600" i="1">
                            <a:solidFill>
                              <a:schemeClr val="bg1"/>
                            </a:solidFill>
                            <a:latin typeface="Cambria Math" panose="02040503050406030204" pitchFamily="18" charset="0"/>
                            <a:ea typeface="Cambria Math" panose="02040503050406030204" pitchFamily="18" charset="0"/>
                          </a:rPr>
                          <m:t>Ξ</m:t>
                        </m:r>
                      </m:sub>
                      <m:sup>
                        <m:r>
                          <a:rPr lang="en-US" altLang="zh-CN" sz="1600" i="1">
                            <a:solidFill>
                              <a:schemeClr val="bg1"/>
                            </a:solidFill>
                            <a:latin typeface="Cambria Math" panose="02040503050406030204" pitchFamily="18" charset="0"/>
                          </a:rPr>
                          <m:t>(</m:t>
                        </m:r>
                        <m:r>
                          <a:rPr lang="en-US" altLang="zh-CN" sz="1600" i="1">
                            <a:solidFill>
                              <a:schemeClr val="bg1"/>
                            </a:solidFill>
                            <a:latin typeface="Cambria Math" panose="02040503050406030204" pitchFamily="18" charset="0"/>
                          </a:rPr>
                          <m:t>𝑁</m:t>
                        </m:r>
                        <m:r>
                          <a:rPr lang="en-US" altLang="zh-CN" sz="1600" i="1">
                            <a:solidFill>
                              <a:schemeClr val="bg1"/>
                            </a:solidFill>
                            <a:latin typeface="Cambria Math" panose="02040503050406030204" pitchFamily="18" charset="0"/>
                          </a:rPr>
                          <m:t>)</m:t>
                        </m:r>
                      </m:sup>
                    </m:sSubSup>
                  </m:oMath>
                </a14:m>
                <a:r>
                  <a:rPr lang="en-US" altLang="zh-CN" sz="1600" dirty="0">
                    <a:solidFill>
                      <a:schemeClr val="bg1"/>
                    </a:solidFill>
                    <a:latin typeface="微软雅黑" panose="020B0503020204020204" pitchFamily="34" charset="-122"/>
                    <a:ea typeface="微软雅黑" panose="020B0503020204020204" pitchFamily="34" charset="-122"/>
                  </a:rPr>
                  <a:t>)</a:t>
                </a:r>
              </a:p>
              <a:p>
                <a:pPr algn="l"/>
                <a:endParaRPr lang="en-US" altLang="zh-CN" sz="1600" dirty="0">
                  <a:solidFill>
                    <a:schemeClr val="bg1"/>
                  </a:solidFill>
                  <a:latin typeface="微软雅黑" panose="020B0503020204020204" pitchFamily="34" charset="-122"/>
                  <a:ea typeface="微软雅黑" panose="020B0503020204020204" pitchFamily="34" charset="-122"/>
                </a:endParaRPr>
              </a:p>
            </p:txBody>
          </p:sp>
        </mc:Choice>
        <mc:Fallback xmlns="">
          <p:sp>
            <p:nvSpPr>
              <p:cNvPr id="12" name="文本框 11">
                <a:extLst>
                  <a:ext uri="{FF2B5EF4-FFF2-40B4-BE49-F238E27FC236}">
                    <a16:creationId xmlns:a16="http://schemas.microsoft.com/office/drawing/2014/main" id="{2A4E280F-0C4B-D442-FDAF-21BABA66C4FB}"/>
                  </a:ext>
                </a:extLst>
              </p:cNvPr>
              <p:cNvSpPr txBox="1">
                <a:spLocks noRot="1" noChangeAspect="1" noMove="1" noResize="1" noEditPoints="1" noAdjustHandles="1" noChangeArrowheads="1" noChangeShapeType="1" noTextEdit="1"/>
              </p:cNvSpPr>
              <p:nvPr/>
            </p:nvSpPr>
            <p:spPr bwMode="auto">
              <a:xfrm>
                <a:off x="8381357" y="2807711"/>
                <a:ext cx="3451813" cy="556563"/>
              </a:xfrm>
              <a:prstGeom prst="rect">
                <a:avLst/>
              </a:prstGeom>
              <a:blipFill>
                <a:blip r:embed="rId16"/>
                <a:stretch>
                  <a:fillRect t="-98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AFFA4B12-B3A8-4D52-E744-03F2189FE299}"/>
              </a:ext>
            </a:extLst>
          </p:cNvPr>
          <p:cNvSpPr txBox="1"/>
          <p:nvPr/>
        </p:nvSpPr>
        <p:spPr bwMode="auto">
          <a:xfrm>
            <a:off x="4923804" y="2271826"/>
            <a:ext cx="3625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uncertain range of hyperon potentials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6843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10</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FCBBBA-8CA0-4C2A-36FC-C3408338640A}"/>
                  </a:ext>
                </a:extLst>
              </p:cNvPr>
              <p:cNvSpPr txBox="1"/>
              <p:nvPr/>
            </p:nvSpPr>
            <p:spPr bwMode="auto">
              <a:xfrm>
                <a:off x="314324" y="1207778"/>
                <a:ext cx="8575151" cy="45659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Fitting the hyperon potential at the saturation density </a:t>
                </a:r>
                <a:r>
                  <a:rPr lang="en-US" altLang="zh-CN" sz="2000" dirty="0">
                    <a:latin typeface="微软雅黑" panose="020B0503020204020204" pitchFamily="34" charset="-122"/>
                    <a:ea typeface="微软雅黑" panose="020B0503020204020204" pitchFamily="34" charset="-122"/>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scalar mesons </a:t>
                </a:r>
                <a14:m>
                  <m:oMath xmlns:m="http://schemas.openxmlformats.org/officeDocument/2006/math">
                    <m:r>
                      <a:rPr lang="zh-CN" altLang="en-US" sz="2000" i="1" smtClean="0">
                        <a:latin typeface="Cambria Math" panose="02040503050406030204" pitchFamily="18" charset="0"/>
                        <a:ea typeface="微软雅黑" panose="020B0503020204020204" pitchFamily="34" charset="-122"/>
                      </a:rPr>
                      <m:t>𝜎</m:t>
                    </m:r>
                    <m:sSup>
                      <m:sSupPr>
                        <m:ctrlPr>
                          <a:rPr lang="en-US" altLang="zh-CN" sz="2000" i="1" smtClean="0">
                            <a:solidFill>
                              <a:schemeClr val="accent1"/>
                            </a:solidFill>
                            <a:latin typeface="Cambria Math" panose="02040503050406030204" pitchFamily="18" charset="0"/>
                            <a:ea typeface="微软雅黑" panose="020B0503020204020204" pitchFamily="34" charset="-122"/>
                          </a:rPr>
                        </m:ctrlPr>
                      </m:sSupPr>
                      <m:e>
                        <m:r>
                          <a:rPr lang="zh-CN" altLang="en-US" sz="2000" i="1" smtClean="0">
                            <a:solidFill>
                              <a:schemeClr val="accent1"/>
                            </a:solidFill>
                            <a:latin typeface="Cambria Math" panose="02040503050406030204" pitchFamily="18" charset="0"/>
                            <a:ea typeface="微软雅黑" panose="020B0503020204020204" pitchFamily="34" charset="-122"/>
                          </a:rPr>
                          <m:t>𝜎</m:t>
                        </m:r>
                      </m:e>
                      <m:sup>
                        <m:r>
                          <a:rPr lang="en-US" altLang="zh-CN" sz="2000" b="0" i="1" smtClean="0">
                            <a:solidFill>
                              <a:schemeClr val="accent1"/>
                            </a:solidFill>
                            <a:latin typeface="Cambria Math" panose="02040503050406030204" pitchFamily="18" charset="0"/>
                            <a:ea typeface="微软雅黑" panose="020B0503020204020204" pitchFamily="34" charset="-122"/>
                          </a:rPr>
                          <m:t>∗</m:t>
                        </m:r>
                      </m:sup>
                    </m:sSup>
                  </m:oMath>
                </a14:m>
                <a:r>
                  <a:rPr lang="en-US" altLang="zh-CN" sz="2000" dirty="0">
                    <a:latin typeface="微软雅黑" panose="020B0503020204020204" pitchFamily="34" charset="-122"/>
                    <a:ea typeface="微软雅黑" panose="020B0503020204020204" pitchFamily="34" charset="-122"/>
                  </a:rPr>
                  <a:t>)</a:t>
                </a:r>
              </a:p>
              <a:p>
                <a:pPr marL="742950" lvl="1" indent="-28575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empirical hyperon potentials in symmetric nuclear matter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r>
                  <a:rPr lang="en-US" altLang="zh-CN" dirty="0">
                    <a:solidFill>
                      <a:srgbClr val="FF0000"/>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Λ</m:t>
                        </m:r>
                      </m:sub>
                      <m:sup>
                        <m:r>
                          <a:rPr lang="en-US" altLang="zh-CN" sz="1600" i="1">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Σ</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rPr>
                  <a:t>, </a:t>
                </a:r>
                <a14:m>
                  <m:oMath xmlns:m="http://schemas.openxmlformats.org/officeDocument/2006/math">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𝑈</m:t>
                        </m:r>
                      </m:e>
                      <m:sub>
                        <m:r>
                          <m:rPr>
                            <m:sty m:val="p"/>
                          </m:rPr>
                          <a:rPr lang="el-GR" altLang="zh-CN" sz="1600" i="1" smtClean="0">
                            <a:solidFill>
                              <a:schemeClr val="tx1"/>
                            </a:solidFill>
                            <a:latin typeface="Cambria Math" panose="02040503050406030204" pitchFamily="18" charset="0"/>
                            <a:ea typeface="Cambria Math" panose="02040503050406030204" pitchFamily="18" charset="0"/>
                          </a:rPr>
                          <m:t>Ξ</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𝑁</m:t>
                        </m:r>
                        <m:r>
                          <a:rPr lang="en-US" altLang="zh-CN" sz="1600" i="1">
                            <a:solidFill>
                              <a:schemeClr val="tx1"/>
                            </a:solidFill>
                            <a:latin typeface="Cambria Math" panose="02040503050406030204" pitchFamily="18" charset="0"/>
                          </a:rPr>
                          <m:t>)</m:t>
                        </m:r>
                      </m:sup>
                    </m:sSubSup>
                    <m:r>
                      <a:rPr lang="en-US" altLang="zh-CN" sz="1600" b="0" i="1" smtClean="0">
                        <a:solidFill>
                          <a:schemeClr val="tx1"/>
                        </a:solidFill>
                        <a:latin typeface="Cambria Math" panose="02040503050406030204" pitchFamily="18" charset="0"/>
                      </a:rPr>
                      <m:t> </m:t>
                    </m:r>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hyperon potentials in symmetric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hypernuclear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matter: </a:t>
                </a:r>
                <a14:m>
                  <m:oMath xmlns:m="http://schemas.openxmlformats.org/officeDocument/2006/math">
                    <m:sSubSup>
                      <m:sSubSupPr>
                        <m:ctrlPr>
                          <a:rPr lang="en-US" altLang="zh-CN"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𝑈</m:t>
                        </m:r>
                      </m:e>
                      <m:sub>
                        <m:r>
                          <a:rPr lang="en-US" altLang="zh-CN" b="0" i="1" smtClean="0">
                            <a:solidFill>
                              <a:schemeClr val="tx1"/>
                            </a:solidFill>
                            <a:latin typeface="Cambria Math" panose="02040503050406030204" pitchFamily="18" charset="0"/>
                          </a:rPr>
                          <m:t>𝑌</m:t>
                        </m:r>
                      </m:sub>
                      <m:sup>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𝑌</m:t>
                        </m:r>
                        <m:r>
                          <a:rPr lang="en-US" altLang="zh-CN" b="0" i="1" smtClean="0">
                            <a:solidFill>
                              <a:schemeClr val="tx1"/>
                            </a:solidFill>
                            <a:latin typeface="Cambria Math" panose="02040503050406030204" pitchFamily="18" charset="0"/>
                          </a:rPr>
                          <m:t>)</m:t>
                        </m:r>
                      </m:sup>
                    </m:sSubSup>
                  </m:oMath>
                </a14:m>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lvl="1"/>
                <a:endParaRPr lang="en-US" altLang="zh-CN" dirty="0">
                  <a:latin typeface="微软雅黑" panose="020B0503020204020204" pitchFamily="34" charset="-122"/>
                  <a:ea typeface="微软雅黑" panose="020B0503020204020204" pitchFamily="34" charset="-122"/>
                </a:endParaRPr>
              </a:p>
            </p:txBody>
          </p:sp>
        </mc:Choice>
        <mc:Fallback xmlns="">
          <p:sp>
            <p:nvSpPr>
              <p:cNvPr id="13" name="文本框 12">
                <a:extLst>
                  <a:ext uri="{FF2B5EF4-FFF2-40B4-BE49-F238E27FC236}">
                    <a16:creationId xmlns:a16="http://schemas.microsoft.com/office/drawing/2014/main" id="{79FCBBBA-8CA0-4C2A-36FC-C3408338640A}"/>
                  </a:ext>
                </a:extLst>
              </p:cNvPr>
              <p:cNvSpPr txBox="1">
                <a:spLocks noRot="1" noChangeAspect="1" noMove="1" noResize="1" noEditPoints="1" noAdjustHandles="1" noChangeArrowheads="1" noChangeShapeType="1" noTextEdit="1"/>
              </p:cNvSpPr>
              <p:nvPr/>
            </p:nvSpPr>
            <p:spPr bwMode="auto">
              <a:xfrm>
                <a:off x="314324" y="1207778"/>
                <a:ext cx="8575151" cy="4565930"/>
              </a:xfrm>
              <a:prstGeom prst="rect">
                <a:avLst/>
              </a:prstGeom>
              <a:blipFill>
                <a:blip r:embed="rId3"/>
                <a:stretch>
                  <a:fillRect l="-1707" t="-17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6BF1329-E294-8C88-0727-19AE40B2F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41" y="2393955"/>
            <a:ext cx="3909399" cy="586791"/>
          </a:xfrm>
          <a:prstGeom prst="rect">
            <a:avLst/>
          </a:prstGeom>
        </p:spPr>
      </p:pic>
      <p:sp>
        <p:nvSpPr>
          <p:cNvPr id="15" name="矩形 14">
            <a:extLst>
              <a:ext uri="{FF2B5EF4-FFF2-40B4-BE49-F238E27FC236}">
                <a16:creationId xmlns:a16="http://schemas.microsoft.com/office/drawing/2014/main" id="{F6C3FFB7-1971-09F5-F8CA-D41952FBA6AC}"/>
              </a:ext>
            </a:extLst>
          </p:cNvPr>
          <p:cNvSpPr/>
          <p:nvPr/>
        </p:nvSpPr>
        <p:spPr>
          <a:xfrm>
            <a:off x="1962647" y="259728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AC8FBB7-05D1-4C23-6FE3-D4ABF76DC04B}"/>
              </a:ext>
            </a:extLst>
          </p:cNvPr>
          <p:cNvSpPr/>
          <p:nvPr/>
        </p:nvSpPr>
        <p:spPr>
          <a:xfrm>
            <a:off x="3147629" y="2605565"/>
            <a:ext cx="414716" cy="2861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163842-1315-1DEA-EDAE-82750AA3AB82}"/>
                  </a:ext>
                </a:extLst>
              </p:cNvPr>
              <p:cNvSpPr txBox="1"/>
              <p:nvPr/>
            </p:nvSpPr>
            <p:spPr bwMode="auto">
              <a:xfrm>
                <a:off x="8576453" y="14037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m:t>
                        </m:r>
                        <m:r>
                          <m:rPr>
                            <m:sty m:val="p"/>
                          </m:rPr>
                          <a:rPr lang="el-GR" altLang="zh-CN" sz="1600" b="0" i="1" dirty="0" smtClean="0">
                            <a:solidFill>
                              <a:schemeClr val="bg1"/>
                            </a:solidFill>
                            <a:latin typeface="Cambria Math" panose="02040503050406030204" pitchFamily="18" charset="0"/>
                            <a:ea typeface="Cambria Math" panose="02040503050406030204" pitchFamily="18" charset="0"/>
                          </a:rPr>
                          <m:t>Λ</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23" name="文本框 22">
                <a:extLst>
                  <a:ext uri="{FF2B5EF4-FFF2-40B4-BE49-F238E27FC236}">
                    <a16:creationId xmlns:a16="http://schemas.microsoft.com/office/drawing/2014/main" id="{4D163842-1315-1DEA-EDAE-82750AA3AB82}"/>
                  </a:ext>
                </a:extLst>
              </p:cNvPr>
              <p:cNvSpPr txBox="1">
                <a:spLocks noRot="1" noChangeAspect="1" noMove="1" noResize="1" noEditPoints="1" noAdjustHandles="1" noChangeArrowheads="1" noChangeShapeType="1" noTextEdit="1"/>
              </p:cNvSpPr>
              <p:nvPr/>
            </p:nvSpPr>
            <p:spPr bwMode="auto">
              <a:xfrm>
                <a:off x="8576453" y="1403781"/>
                <a:ext cx="1607265" cy="246221"/>
              </a:xfrm>
              <a:prstGeom prst="rect">
                <a:avLst/>
              </a:prstGeom>
              <a:blipFill>
                <a:blip r:embed="rId13"/>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4" name="矩形: 圆角 33">
            <a:extLst>
              <a:ext uri="{FF2B5EF4-FFF2-40B4-BE49-F238E27FC236}">
                <a16:creationId xmlns:a16="http://schemas.microsoft.com/office/drawing/2014/main" id="{EB018026-16F0-0DC1-73EC-18BF186E7B9A}"/>
              </a:ext>
            </a:extLst>
          </p:cNvPr>
          <p:cNvSpPr/>
          <p:nvPr/>
        </p:nvSpPr>
        <p:spPr>
          <a:xfrm>
            <a:off x="10033114" y="1418108"/>
            <a:ext cx="1875935" cy="4637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CD0D8F2B-C0D3-6519-AA16-9975FE62A5CF}"/>
                  </a:ext>
                </a:extLst>
              </p:cNvPr>
              <p:cNvSpPr txBox="1"/>
              <p:nvPr/>
            </p:nvSpPr>
            <p:spPr bwMode="auto">
              <a:xfrm>
                <a:off x="10233438" y="1540555"/>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6" name="文本框 35">
                <a:extLst>
                  <a:ext uri="{FF2B5EF4-FFF2-40B4-BE49-F238E27FC236}">
                    <a16:creationId xmlns:a16="http://schemas.microsoft.com/office/drawing/2014/main" id="{CD0D8F2B-C0D3-6519-AA16-9975FE62A5CF}"/>
                  </a:ext>
                </a:extLst>
              </p:cNvPr>
              <p:cNvSpPr txBox="1">
                <a:spLocks noRot="1" noChangeAspect="1" noMove="1" noResize="1" noEditPoints="1" noAdjustHandles="1" noChangeArrowheads="1" noChangeShapeType="1" noTextEdit="1"/>
              </p:cNvSpPr>
              <p:nvPr/>
            </p:nvSpPr>
            <p:spPr bwMode="auto">
              <a:xfrm>
                <a:off x="10233438" y="1540555"/>
                <a:ext cx="1607265" cy="246221"/>
              </a:xfrm>
              <a:prstGeom prst="rect">
                <a:avLst/>
              </a:prstGeom>
              <a:blipFill>
                <a:blip r:embed="rId14"/>
                <a:stretch>
                  <a:fillRect l="-4563" b="-3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41B2A02D-08D9-F33E-B1AE-2A8FCEFAB1E3}"/>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80A0FBC-943E-99FF-8618-8A3C06B04216}"/>
                  </a:ext>
                </a:extLst>
              </p:cNvPr>
              <p:cNvSpPr txBox="1"/>
              <p:nvPr/>
            </p:nvSpPr>
            <p:spPr bwMode="auto">
              <a:xfrm>
                <a:off x="5431345" y="2699440"/>
                <a:ext cx="2610216" cy="12566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smtClean="0">
                              <a:latin typeface="Cambria Math" panose="02040503050406030204" pitchFamily="18" charset="0"/>
                              <a:ea typeface="Cambria Math" panose="02040503050406030204" pitchFamily="18" charset="0"/>
                            </a:rPr>
                            <m:t>Λ</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−30 </m:t>
                      </m:r>
                      <m:r>
                        <m:rPr>
                          <m:sty m:val="p"/>
                        </m:rPr>
                        <a:rPr lang="en-US" altLang="zh-CN" sz="2000" b="0" i="0" smtClean="0">
                          <a:latin typeface="Cambria Math" panose="02040503050406030204" pitchFamily="18" charset="0"/>
                          <a:ea typeface="Cambria Math" panose="02040503050406030204" pitchFamily="18" charset="0"/>
                        </a:rPr>
                        <m:t>MeV</m:t>
                      </m:r>
                    </m:oMath>
                  </m:oMathPara>
                </a14:m>
                <a:endParaRPr lang="en-US" altLang="zh-CN" sz="2000" dirty="0"/>
              </a:p>
              <a:p>
                <a14:m>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a:latin typeface="Cambria Math" panose="02040503050406030204" pitchFamily="18" charset="0"/>
                            <a:ea typeface="Cambria Math" panose="02040503050406030204" pitchFamily="18" charset="0"/>
                          </a:rPr>
                          <m:t>Σ</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b="0" i="1" smtClean="0">
                        <a:latin typeface="Cambria Math" panose="02040503050406030204" pitchFamily="18" charset="0"/>
                      </a:rPr>
                      <m:t>=−10</m:t>
                    </m:r>
                  </m:oMath>
                </a14:m>
                <a:r>
                  <a:rPr lang="en-US" altLang="zh-CN" sz="2000" dirty="0"/>
                  <a:t>-</a:t>
                </a:r>
                <a14:m>
                  <m:oMath xmlns:m="http://schemas.openxmlformats.org/officeDocument/2006/math">
                    <m:r>
                      <a:rPr lang="en-US" altLang="zh-CN" sz="2000" b="0" i="1" dirty="0" smtClean="0">
                        <a:latin typeface="Cambria Math" panose="02040503050406030204" pitchFamily="18" charset="0"/>
                      </a:rPr>
                      <m:t>30 </m:t>
                    </m:r>
                    <m:r>
                      <m:rPr>
                        <m:sty m:val="p"/>
                      </m:rPr>
                      <a:rPr lang="en-US" altLang="zh-CN" sz="2000" b="0" i="0" dirty="0" smtClean="0">
                        <a:latin typeface="Cambria Math" panose="02040503050406030204" pitchFamily="18" charset="0"/>
                      </a:rPr>
                      <m:t>MeV</m:t>
                    </m:r>
                  </m:oMath>
                </a14:m>
                <a:endParaRPr lang="en-US" altLang="zh-CN" sz="2000" dirty="0"/>
              </a:p>
              <a:p>
                <a14:m>
                  <m:oMath xmlns:m="http://schemas.openxmlformats.org/officeDocument/2006/math">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𝑈</m:t>
                        </m:r>
                      </m:e>
                      <m:sub>
                        <m:r>
                          <m:rPr>
                            <m:sty m:val="p"/>
                          </m:rPr>
                          <a:rPr lang="el-GR" altLang="zh-CN" sz="2000" i="1">
                            <a:latin typeface="Cambria Math" panose="02040503050406030204" pitchFamily="18" charset="0"/>
                            <a:ea typeface="Cambria Math" panose="02040503050406030204" pitchFamily="18" charset="0"/>
                          </a:rPr>
                          <m:t>Ξ</m:t>
                        </m:r>
                      </m:sub>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sup>
                    </m:sSubSup>
                    <m:r>
                      <a:rPr lang="en-US" altLang="zh-CN" sz="2000" b="0" i="1" smtClean="0">
                        <a:latin typeface="Cambria Math" panose="02040503050406030204" pitchFamily="18" charset="0"/>
                      </a:rPr>
                      <m:t>=−(11</m:t>
                    </m:r>
                  </m:oMath>
                </a14:m>
                <a:r>
                  <a:rPr lang="en-US" altLang="zh-CN" sz="2000" dirty="0"/>
                  <a:t>-</a:t>
                </a:r>
                <a14:m>
                  <m:oMath xmlns:m="http://schemas.openxmlformats.org/officeDocument/2006/math">
                    <m:r>
                      <a:rPr lang="en-US" altLang="zh-CN" sz="2000" i="1" dirty="0">
                        <a:latin typeface="Cambria Math" panose="02040503050406030204" pitchFamily="18" charset="0"/>
                      </a:rPr>
                      <m:t>2</m:t>
                    </m:r>
                    <m:r>
                      <a:rPr lang="en-US" altLang="zh-CN" sz="2000" b="0" i="1" dirty="0" smtClean="0">
                        <a:latin typeface="Cambria Math" panose="02040503050406030204" pitchFamily="18" charset="0"/>
                      </a:rPr>
                      <m:t>3) </m:t>
                    </m:r>
                    <m:r>
                      <m:rPr>
                        <m:sty m:val="p"/>
                      </m:rPr>
                      <a:rPr lang="en-US" altLang="zh-CN" sz="2000" b="0" i="0" dirty="0" smtClean="0">
                        <a:latin typeface="Cambria Math" panose="02040503050406030204" pitchFamily="18" charset="0"/>
                      </a:rPr>
                      <m:t>MeV</m:t>
                    </m:r>
                  </m:oMath>
                </a14:m>
                <a:r>
                  <a:rPr lang="en-US" altLang="zh-CN" sz="2000" dirty="0"/>
                  <a:t> </a:t>
                </a:r>
              </a:p>
            </p:txBody>
          </p:sp>
        </mc:Choice>
        <mc:Fallback xmlns="">
          <p:sp>
            <p:nvSpPr>
              <p:cNvPr id="5" name="文本框 4">
                <a:extLst>
                  <a:ext uri="{FF2B5EF4-FFF2-40B4-BE49-F238E27FC236}">
                    <a16:creationId xmlns:a16="http://schemas.microsoft.com/office/drawing/2014/main" id="{980A0FBC-943E-99FF-8618-8A3C06B04216}"/>
                  </a:ext>
                </a:extLst>
              </p:cNvPr>
              <p:cNvSpPr txBox="1">
                <a:spLocks noRot="1" noChangeAspect="1" noMove="1" noResize="1" noEditPoints="1" noAdjustHandles="1" noChangeArrowheads="1" noChangeShapeType="1" noTextEdit="1"/>
              </p:cNvSpPr>
              <p:nvPr/>
            </p:nvSpPr>
            <p:spPr bwMode="auto">
              <a:xfrm>
                <a:off x="5431345" y="2699440"/>
                <a:ext cx="2610216" cy="1256691"/>
              </a:xfrm>
              <a:prstGeom prst="rect">
                <a:avLst/>
              </a:prstGeom>
              <a:blipFill>
                <a:blip r:embed="rId15"/>
                <a:stretch>
                  <a:fillRect b="-67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BB6B86C9-B115-AF6D-6E73-23B8031BF074}"/>
              </a:ext>
            </a:extLst>
          </p:cNvPr>
          <p:cNvSpPr txBox="1"/>
          <p:nvPr/>
        </p:nvSpPr>
        <p:spPr bwMode="auto">
          <a:xfrm>
            <a:off x="8428956" y="3421900"/>
            <a:ext cx="37783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A. </a:t>
            </a:r>
            <a:r>
              <a:rPr lang="en-US" altLang="zh-CN" sz="1600" dirty="0" err="1">
                <a:solidFill>
                  <a:srgbClr val="00B0F0"/>
                </a:solidFill>
              </a:rPr>
              <a:t>Bouyssy</a:t>
            </a:r>
            <a:r>
              <a:rPr lang="en-US" altLang="zh-CN" sz="1600" dirty="0">
                <a:solidFill>
                  <a:srgbClr val="00B0F0"/>
                </a:solidFill>
              </a:rPr>
              <a:t> </a:t>
            </a:r>
            <a:r>
              <a:rPr lang="en-US" altLang="zh-CN" sz="1600" i="1" dirty="0">
                <a:solidFill>
                  <a:srgbClr val="00B0F0"/>
                </a:solidFill>
              </a:rPr>
              <a:t>et al</a:t>
            </a:r>
            <a:r>
              <a:rPr lang="en-US" altLang="zh-CN" sz="1600" dirty="0">
                <a:solidFill>
                  <a:srgbClr val="00B0F0"/>
                </a:solidFill>
              </a:rPr>
              <a:t>., PLB 64 (1976) 276</a:t>
            </a:r>
          </a:p>
          <a:p>
            <a:r>
              <a:rPr lang="en-US" altLang="zh-CN" sz="1600" dirty="0">
                <a:solidFill>
                  <a:srgbClr val="00B0F0"/>
                </a:solidFill>
              </a:rPr>
              <a:t>C. Providencia </a:t>
            </a:r>
            <a:r>
              <a:rPr lang="en-US" altLang="zh-CN" sz="1600" i="1" dirty="0">
                <a:solidFill>
                  <a:srgbClr val="00B0F0"/>
                </a:solidFill>
              </a:rPr>
              <a:t>et al.,</a:t>
            </a:r>
            <a:r>
              <a:rPr lang="en-US" altLang="zh-CN" sz="1600" dirty="0">
                <a:solidFill>
                  <a:srgbClr val="00B0F0"/>
                </a:solidFill>
              </a:rPr>
              <a:t> 2019 FASS 6 (2019) 13</a:t>
            </a:r>
          </a:p>
          <a:p>
            <a:r>
              <a:rPr lang="en-US" altLang="zh-CN" sz="1600" dirty="0">
                <a:solidFill>
                  <a:srgbClr val="00B0F0"/>
                </a:solidFill>
              </a:rPr>
              <a:t>T. Harada </a:t>
            </a:r>
            <a:r>
              <a:rPr lang="en-US" altLang="zh-CN" sz="1600" i="1" dirty="0">
                <a:solidFill>
                  <a:srgbClr val="00B0F0"/>
                </a:solidFill>
              </a:rPr>
              <a:t>et al</a:t>
            </a:r>
            <a:r>
              <a:rPr lang="en-US" altLang="zh-CN" sz="1600" dirty="0">
                <a:solidFill>
                  <a:srgbClr val="00B0F0"/>
                </a:solidFill>
              </a:rPr>
              <a:t>., RRC 103 (2021) 024605</a:t>
            </a:r>
          </a:p>
          <a:p>
            <a:r>
              <a:rPr lang="en-US" altLang="zh-CN" sz="1600" dirty="0">
                <a:solidFill>
                  <a:srgbClr val="00B0F0"/>
                </a:solidFill>
              </a:rPr>
              <a:t>J.N. Hu </a:t>
            </a:r>
            <a:r>
              <a:rPr lang="en-US" altLang="zh-CN" sz="1600" i="1" dirty="0">
                <a:solidFill>
                  <a:srgbClr val="00B0F0"/>
                </a:solidFill>
              </a:rPr>
              <a:t>et al</a:t>
            </a:r>
            <a:r>
              <a:rPr lang="en-US" altLang="zh-CN" sz="1600" dirty="0">
                <a:solidFill>
                  <a:srgbClr val="00B0F0"/>
                </a:solidFill>
              </a:rPr>
              <a:t>., JPG 49 (2022) 025104 </a:t>
            </a:r>
          </a:p>
        </p:txBody>
      </p:sp>
      <p:sp>
        <p:nvSpPr>
          <p:cNvPr id="10" name="矩形: 圆角 9">
            <a:extLst>
              <a:ext uri="{FF2B5EF4-FFF2-40B4-BE49-F238E27FC236}">
                <a16:creationId xmlns:a16="http://schemas.microsoft.com/office/drawing/2014/main" id="{61761EA6-3485-B629-6999-3454D11EA400}"/>
              </a:ext>
            </a:extLst>
          </p:cNvPr>
          <p:cNvSpPr/>
          <p:nvPr/>
        </p:nvSpPr>
        <p:spPr>
          <a:xfrm>
            <a:off x="5021417" y="2705400"/>
            <a:ext cx="3156418" cy="1327570"/>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A94A00B9-3CAE-0D30-7778-9472052F33A4}"/>
              </a:ext>
            </a:extLst>
          </p:cNvPr>
          <p:cNvSpPr/>
          <p:nvPr/>
        </p:nvSpPr>
        <p:spPr>
          <a:xfrm>
            <a:off x="8549102" y="2746809"/>
            <a:ext cx="3291601" cy="463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A4E280F-0C4B-D442-FDAF-21BABA66C4FB}"/>
                  </a:ext>
                </a:extLst>
              </p:cNvPr>
              <p:cNvSpPr txBox="1"/>
              <p:nvPr/>
            </p:nvSpPr>
            <p:spPr bwMode="auto">
              <a:xfrm>
                <a:off x="8381357" y="2807711"/>
                <a:ext cx="3451813" cy="5565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lvl="1"/>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free parameters</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sSubSup>
                      <m:sSubSupPr>
                        <m:ctrlPr>
                          <a:rPr lang="en-US" altLang="zh-CN" sz="1600" i="1" smtClean="0">
                            <a:solidFill>
                              <a:schemeClr val="bg1"/>
                            </a:solidFill>
                            <a:latin typeface="Cambria Math" panose="02040503050406030204" pitchFamily="18" charset="0"/>
                          </a:rPr>
                        </m:ctrlPr>
                      </m:sSubSupPr>
                      <m:e>
                        <m:r>
                          <a:rPr lang="en-US" altLang="zh-CN" sz="1600" b="0" i="1" smtClean="0">
                            <a:solidFill>
                              <a:schemeClr val="bg1"/>
                            </a:solidFill>
                            <a:latin typeface="Cambria Math" panose="02040503050406030204" pitchFamily="18" charset="0"/>
                          </a:rPr>
                          <m:t>𝑈</m:t>
                        </m:r>
                      </m:e>
                      <m:sub>
                        <m:r>
                          <m:rPr>
                            <m:sty m:val="p"/>
                          </m:rPr>
                          <a:rPr lang="el-GR" altLang="zh-CN" sz="1600" i="1">
                            <a:solidFill>
                              <a:schemeClr val="bg1"/>
                            </a:solidFill>
                            <a:latin typeface="Cambria Math" panose="02040503050406030204" pitchFamily="18" charset="0"/>
                            <a:ea typeface="Cambria Math" panose="02040503050406030204" pitchFamily="18" charset="0"/>
                          </a:rPr>
                          <m:t>Σ</m:t>
                        </m:r>
                      </m:sub>
                      <m:sup>
                        <m:r>
                          <a:rPr lang="en-US" altLang="zh-CN" sz="1600" b="0" i="1" smtClean="0">
                            <a:solidFill>
                              <a:schemeClr val="bg1"/>
                            </a:solidFill>
                            <a:latin typeface="Cambria Math" panose="02040503050406030204" pitchFamily="18" charset="0"/>
                          </a:rPr>
                          <m:t>(</m:t>
                        </m:r>
                        <m:r>
                          <a:rPr lang="en-US" altLang="zh-CN" sz="1600" b="0" i="1" smtClean="0">
                            <a:solidFill>
                              <a:schemeClr val="bg1"/>
                            </a:solidFill>
                            <a:latin typeface="Cambria Math" panose="02040503050406030204" pitchFamily="18" charset="0"/>
                          </a:rPr>
                          <m:t>𝑁</m:t>
                        </m:r>
                        <m:r>
                          <a:rPr lang="en-US" altLang="zh-CN" sz="1600" b="0" i="1" smtClean="0">
                            <a:solidFill>
                              <a:schemeClr val="bg1"/>
                            </a:solidFill>
                            <a:latin typeface="Cambria Math" panose="02040503050406030204" pitchFamily="18" charset="0"/>
                          </a:rPr>
                          <m:t>)</m:t>
                        </m:r>
                      </m:sup>
                    </m:sSubSup>
                  </m:oMath>
                </a14:m>
                <a:r>
                  <a:rPr lang="en-US" altLang="zh-CN" sz="1600"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sz="1600" i="1">
                            <a:solidFill>
                              <a:schemeClr val="bg1"/>
                            </a:solidFill>
                            <a:latin typeface="Cambria Math" panose="02040503050406030204" pitchFamily="18" charset="0"/>
                          </a:rPr>
                        </m:ctrlPr>
                      </m:sSubSupPr>
                      <m:e>
                        <m:r>
                          <a:rPr lang="en-US" altLang="zh-CN" sz="1600" i="1">
                            <a:solidFill>
                              <a:schemeClr val="bg1"/>
                            </a:solidFill>
                            <a:latin typeface="Cambria Math" panose="02040503050406030204" pitchFamily="18" charset="0"/>
                          </a:rPr>
                          <m:t>𝑈</m:t>
                        </m:r>
                      </m:e>
                      <m:sub>
                        <m:r>
                          <m:rPr>
                            <m:sty m:val="p"/>
                          </m:rPr>
                          <a:rPr lang="el-GR" altLang="zh-CN" sz="1600" i="1">
                            <a:solidFill>
                              <a:schemeClr val="bg1"/>
                            </a:solidFill>
                            <a:latin typeface="Cambria Math" panose="02040503050406030204" pitchFamily="18" charset="0"/>
                            <a:ea typeface="Cambria Math" panose="02040503050406030204" pitchFamily="18" charset="0"/>
                          </a:rPr>
                          <m:t>Ξ</m:t>
                        </m:r>
                      </m:sub>
                      <m:sup>
                        <m:r>
                          <a:rPr lang="en-US" altLang="zh-CN" sz="1600" i="1">
                            <a:solidFill>
                              <a:schemeClr val="bg1"/>
                            </a:solidFill>
                            <a:latin typeface="Cambria Math" panose="02040503050406030204" pitchFamily="18" charset="0"/>
                          </a:rPr>
                          <m:t>(</m:t>
                        </m:r>
                        <m:r>
                          <a:rPr lang="en-US" altLang="zh-CN" sz="1600" i="1">
                            <a:solidFill>
                              <a:schemeClr val="bg1"/>
                            </a:solidFill>
                            <a:latin typeface="Cambria Math" panose="02040503050406030204" pitchFamily="18" charset="0"/>
                          </a:rPr>
                          <m:t>𝑁</m:t>
                        </m:r>
                        <m:r>
                          <a:rPr lang="en-US" altLang="zh-CN" sz="1600" i="1">
                            <a:solidFill>
                              <a:schemeClr val="bg1"/>
                            </a:solidFill>
                            <a:latin typeface="Cambria Math" panose="02040503050406030204" pitchFamily="18" charset="0"/>
                          </a:rPr>
                          <m:t>)</m:t>
                        </m:r>
                      </m:sup>
                    </m:sSubSup>
                  </m:oMath>
                </a14:m>
                <a:r>
                  <a:rPr lang="en-US" altLang="zh-CN" sz="1600" dirty="0">
                    <a:solidFill>
                      <a:schemeClr val="bg1"/>
                    </a:solidFill>
                    <a:latin typeface="微软雅黑" panose="020B0503020204020204" pitchFamily="34" charset="-122"/>
                    <a:ea typeface="微软雅黑" panose="020B0503020204020204" pitchFamily="34" charset="-122"/>
                  </a:rPr>
                  <a:t>)</a:t>
                </a:r>
              </a:p>
              <a:p>
                <a:pPr algn="l"/>
                <a:endParaRPr lang="en-US" altLang="zh-CN" sz="1600" dirty="0">
                  <a:solidFill>
                    <a:schemeClr val="bg1"/>
                  </a:solidFill>
                  <a:latin typeface="微软雅黑" panose="020B0503020204020204" pitchFamily="34" charset="-122"/>
                  <a:ea typeface="微软雅黑" panose="020B0503020204020204" pitchFamily="34" charset="-122"/>
                </a:endParaRPr>
              </a:p>
            </p:txBody>
          </p:sp>
        </mc:Choice>
        <mc:Fallback xmlns="">
          <p:sp>
            <p:nvSpPr>
              <p:cNvPr id="12" name="文本框 11">
                <a:extLst>
                  <a:ext uri="{FF2B5EF4-FFF2-40B4-BE49-F238E27FC236}">
                    <a16:creationId xmlns:a16="http://schemas.microsoft.com/office/drawing/2014/main" id="{2A4E280F-0C4B-D442-FDAF-21BABA66C4FB}"/>
                  </a:ext>
                </a:extLst>
              </p:cNvPr>
              <p:cNvSpPr txBox="1">
                <a:spLocks noRot="1" noChangeAspect="1" noMove="1" noResize="1" noEditPoints="1" noAdjustHandles="1" noChangeArrowheads="1" noChangeShapeType="1" noTextEdit="1"/>
              </p:cNvSpPr>
              <p:nvPr/>
            </p:nvSpPr>
            <p:spPr bwMode="auto">
              <a:xfrm>
                <a:off x="8381357" y="2807711"/>
                <a:ext cx="3451813" cy="556563"/>
              </a:xfrm>
              <a:prstGeom prst="rect">
                <a:avLst/>
              </a:prstGeom>
              <a:blipFill>
                <a:blip r:embed="rId16"/>
                <a:stretch>
                  <a:fillRect t="-98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AFFA4B12-B3A8-4D52-E744-03F2189FE299}"/>
              </a:ext>
            </a:extLst>
          </p:cNvPr>
          <p:cNvSpPr txBox="1"/>
          <p:nvPr/>
        </p:nvSpPr>
        <p:spPr bwMode="auto">
          <a:xfrm>
            <a:off x="4923804" y="2271826"/>
            <a:ext cx="3625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uncertain range of hyperon potentials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0A464D58-9921-8C56-D777-C2D13AC311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1316" y="4688696"/>
            <a:ext cx="6309907" cy="518205"/>
          </a:xfrm>
          <a:prstGeom prst="rect">
            <a:avLst/>
          </a:prstGeom>
        </p:spPr>
      </p:pic>
      <p:pic>
        <p:nvPicPr>
          <p:cNvPr id="18" name="图片 17">
            <a:extLst>
              <a:ext uri="{FF2B5EF4-FFF2-40B4-BE49-F238E27FC236}">
                <a16:creationId xmlns:a16="http://schemas.microsoft.com/office/drawing/2014/main" id="{ACBD1E5F-905E-B61D-B3C0-667ED4B7B7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1316" y="5489202"/>
            <a:ext cx="4374259" cy="396274"/>
          </a:xfrm>
          <a:prstGeom prst="rect">
            <a:avLst/>
          </a:prstGeom>
        </p:spPr>
      </p:pic>
      <p:pic>
        <p:nvPicPr>
          <p:cNvPr id="19" name="图片 18">
            <a:extLst>
              <a:ext uri="{FF2B5EF4-FFF2-40B4-BE49-F238E27FC236}">
                <a16:creationId xmlns:a16="http://schemas.microsoft.com/office/drawing/2014/main" id="{AC0499A1-C82F-AD36-1E15-C9B24DEAC7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5752" y="5931873"/>
            <a:ext cx="1234547" cy="297206"/>
          </a:xfrm>
          <a:prstGeom prst="rect">
            <a:avLst/>
          </a:prstGeom>
        </p:spPr>
      </p:pic>
      <p:sp>
        <p:nvSpPr>
          <p:cNvPr id="20" name="文本框 19">
            <a:extLst>
              <a:ext uri="{FF2B5EF4-FFF2-40B4-BE49-F238E27FC236}">
                <a16:creationId xmlns:a16="http://schemas.microsoft.com/office/drawing/2014/main" id="{669E1EC4-5031-A3DD-57F5-F9B9185C6153}"/>
              </a:ext>
            </a:extLst>
          </p:cNvPr>
          <p:cNvSpPr txBox="1"/>
          <p:nvPr/>
        </p:nvSpPr>
        <p:spPr bwMode="auto">
          <a:xfrm>
            <a:off x="8431695" y="5284942"/>
            <a:ext cx="3351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J. Schaffner </a:t>
            </a:r>
            <a:r>
              <a:rPr lang="en-US" altLang="zh-CN" sz="1600" i="1" dirty="0">
                <a:solidFill>
                  <a:srgbClr val="00B0F0"/>
                </a:solidFill>
              </a:rPr>
              <a:t>et al., </a:t>
            </a:r>
            <a:r>
              <a:rPr lang="en-US" altLang="zh-CN" sz="1600" dirty="0" err="1">
                <a:solidFill>
                  <a:srgbClr val="00B0F0"/>
                </a:solidFill>
              </a:rPr>
              <a:t>AoP</a:t>
            </a:r>
            <a:r>
              <a:rPr lang="en-US" altLang="zh-CN" sz="1600" dirty="0">
                <a:solidFill>
                  <a:srgbClr val="00B0F0"/>
                </a:solidFill>
              </a:rPr>
              <a:t> 235 (1994) 35.</a:t>
            </a:r>
          </a:p>
        </p:txBody>
      </p:sp>
      <p:sp>
        <p:nvSpPr>
          <p:cNvPr id="21" name="矩形 20">
            <a:extLst>
              <a:ext uri="{FF2B5EF4-FFF2-40B4-BE49-F238E27FC236}">
                <a16:creationId xmlns:a16="http://schemas.microsoft.com/office/drawing/2014/main" id="{B81557AC-FA85-7524-6672-58391061ABEF}"/>
              </a:ext>
            </a:extLst>
          </p:cNvPr>
          <p:cNvSpPr/>
          <p:nvPr/>
        </p:nvSpPr>
        <p:spPr>
          <a:xfrm>
            <a:off x="4388532" y="4840471"/>
            <a:ext cx="455399" cy="31855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E5B46AD7-726B-FFE1-E688-5857B7D472F1}"/>
              </a:ext>
            </a:extLst>
          </p:cNvPr>
          <p:cNvSpPr/>
          <p:nvPr/>
        </p:nvSpPr>
        <p:spPr>
          <a:xfrm>
            <a:off x="5683376" y="4840471"/>
            <a:ext cx="455399" cy="31855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5012F621-BFCC-3B62-C69A-9AA2BE97F8A9}"/>
              </a:ext>
            </a:extLst>
          </p:cNvPr>
          <p:cNvSpPr/>
          <p:nvPr/>
        </p:nvSpPr>
        <p:spPr>
          <a:xfrm>
            <a:off x="958862" y="5365986"/>
            <a:ext cx="4829666" cy="912731"/>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36C3BF75-C6BD-E5D2-31AB-C86FE8E223B4}"/>
              </a:ext>
            </a:extLst>
          </p:cNvPr>
          <p:cNvSpPr/>
          <p:nvPr/>
        </p:nvSpPr>
        <p:spPr>
          <a:xfrm>
            <a:off x="6194140" y="5563299"/>
            <a:ext cx="1253295" cy="463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BB9D6F15-CF9C-0CBD-F420-BA550FE3D7EE}"/>
                  </a:ext>
                </a:extLst>
              </p:cNvPr>
              <p:cNvSpPr txBox="1"/>
              <p:nvPr/>
            </p:nvSpPr>
            <p:spPr bwMode="auto">
              <a:xfrm>
                <a:off x="6356809" y="5619787"/>
                <a:ext cx="1165833" cy="3462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Fixed</a:t>
                </a:r>
                <a:r>
                  <a:rPr lang="en-US" altLang="zh-CN"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smtClean="0">
                            <a:solidFill>
                              <a:schemeClr val="bg1"/>
                            </a:solidFill>
                            <a:latin typeface="Cambria Math" panose="02040503050406030204" pitchFamily="18" charset="0"/>
                          </a:rPr>
                        </m:ctrlPr>
                      </m:sSubSupPr>
                      <m:e>
                        <m:r>
                          <a:rPr lang="en-US" altLang="zh-CN" b="0" i="1" smtClean="0">
                            <a:solidFill>
                              <a:schemeClr val="bg1"/>
                            </a:solidFill>
                            <a:latin typeface="Cambria Math" panose="02040503050406030204" pitchFamily="18" charset="0"/>
                          </a:rPr>
                          <m:t>𝑈</m:t>
                        </m:r>
                      </m:e>
                      <m:sub>
                        <m:r>
                          <a:rPr lang="en-US" altLang="zh-CN" b="0" i="1" smtClean="0">
                            <a:solidFill>
                              <a:schemeClr val="bg1"/>
                            </a:solidFill>
                            <a:latin typeface="Cambria Math" panose="02040503050406030204" pitchFamily="18" charset="0"/>
                          </a:rPr>
                          <m:t>𝑌</m:t>
                        </m:r>
                      </m:sub>
                      <m:sup>
                        <m:r>
                          <a:rPr lang="en-US" altLang="zh-CN" b="0" i="1" smtClean="0">
                            <a:solidFill>
                              <a:schemeClr val="bg1"/>
                            </a:solidFill>
                            <a:latin typeface="Cambria Math" panose="02040503050406030204" pitchFamily="18" charset="0"/>
                          </a:rPr>
                          <m:t>(</m:t>
                        </m:r>
                        <m:r>
                          <a:rPr lang="en-US" altLang="zh-CN" b="0" i="1" smtClean="0">
                            <a:solidFill>
                              <a:schemeClr val="bg1"/>
                            </a:solidFill>
                            <a:latin typeface="Cambria Math" panose="02040503050406030204" pitchFamily="18" charset="0"/>
                          </a:rPr>
                          <m:t>𝑌</m:t>
                        </m:r>
                        <m:r>
                          <a:rPr lang="en-US" altLang="zh-CN" b="0" i="1" smtClean="0">
                            <a:solidFill>
                              <a:schemeClr val="bg1"/>
                            </a:solidFill>
                            <a:latin typeface="Cambria Math" panose="02040503050406030204" pitchFamily="18" charset="0"/>
                          </a:rPr>
                          <m:t>)</m:t>
                        </m:r>
                      </m:sup>
                    </m:sSubSup>
                  </m:oMath>
                </a14:m>
                <a:r>
                  <a:rPr lang="en-US" altLang="zh-CN" dirty="0">
                    <a:solidFill>
                      <a:schemeClr val="bg1"/>
                    </a:solidFill>
                    <a:latin typeface="微软雅黑" panose="020B0503020204020204" pitchFamily="34" charset="-122"/>
                    <a:ea typeface="微软雅黑" panose="020B0503020204020204" pitchFamily="34" charset="-122"/>
                  </a:rPr>
                  <a:t> </a:t>
                </a:r>
              </a:p>
            </p:txBody>
          </p:sp>
        </mc:Choice>
        <mc:Fallback xmlns="">
          <p:sp>
            <p:nvSpPr>
              <p:cNvPr id="26" name="文本框 25">
                <a:extLst>
                  <a:ext uri="{FF2B5EF4-FFF2-40B4-BE49-F238E27FC236}">
                    <a16:creationId xmlns:a16="http://schemas.microsoft.com/office/drawing/2014/main" id="{BB9D6F15-CF9C-0CBD-F420-BA550FE3D7EE}"/>
                  </a:ext>
                </a:extLst>
              </p:cNvPr>
              <p:cNvSpPr txBox="1">
                <a:spLocks noRot="1" noChangeAspect="1" noMove="1" noResize="1" noEditPoints="1" noAdjustHandles="1" noChangeArrowheads="1" noChangeShapeType="1" noTextEdit="1"/>
              </p:cNvSpPr>
              <p:nvPr/>
            </p:nvSpPr>
            <p:spPr bwMode="auto">
              <a:xfrm>
                <a:off x="6356809" y="5619787"/>
                <a:ext cx="1165833" cy="346249"/>
              </a:xfrm>
              <a:prstGeom prst="rect">
                <a:avLst/>
              </a:prstGeom>
              <a:blipFill>
                <a:blip r:embed="rId20"/>
                <a:stretch>
                  <a:fillRect l="-12565" t="-7018" b="-350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352166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11</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FCBBBA-8CA0-4C2A-36FC-C3408338640A}"/>
                  </a:ext>
                </a:extLst>
              </p:cNvPr>
              <p:cNvSpPr txBox="1"/>
              <p:nvPr/>
            </p:nvSpPr>
            <p:spPr bwMode="auto">
              <a:xfrm>
                <a:off x="314325" y="1207778"/>
                <a:ext cx="429354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SU(3)</a:t>
                </a:r>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symmetry</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(vector mesons</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zh-CN" altLang="en-US" sz="2000" i="1" smtClean="0">
                        <a:latin typeface="Cambria Math" panose="02040503050406030204" pitchFamily="18" charset="0"/>
                        <a:ea typeface="微软雅黑" panose="020B0503020204020204" pitchFamily="34" charset="-122"/>
                      </a:rPr>
                      <m:t>𝜔𝜌</m:t>
                    </m:r>
                    <m:r>
                      <a:rPr lang="zh-CN" altLang="en-US" sz="2000" i="1" smtClean="0">
                        <a:solidFill>
                          <a:schemeClr val="accent1"/>
                        </a:solidFill>
                        <a:latin typeface="Cambria Math" panose="02040503050406030204" pitchFamily="18" charset="0"/>
                        <a:ea typeface="微软雅黑" panose="020B0503020204020204" pitchFamily="34" charset="-122"/>
                      </a:rPr>
                      <m:t>𝜙</m:t>
                    </m:r>
                  </m:oMath>
                </a14:m>
                <a:r>
                  <a:rPr lang="en-US" altLang="zh-CN" sz="2000" dirty="0">
                    <a:latin typeface="微软雅黑" panose="020B0503020204020204" pitchFamily="34" charset="-122"/>
                    <a:ea typeface="微软雅黑" panose="020B0503020204020204" pitchFamily="34" charset="-122"/>
                  </a:rPr>
                  <a:t>)</a:t>
                </a:r>
              </a:p>
            </p:txBody>
          </p:sp>
        </mc:Choice>
        <mc:Fallback xmlns="">
          <p:sp>
            <p:nvSpPr>
              <p:cNvPr id="13" name="文本框 12">
                <a:extLst>
                  <a:ext uri="{FF2B5EF4-FFF2-40B4-BE49-F238E27FC236}">
                    <a16:creationId xmlns:a16="http://schemas.microsoft.com/office/drawing/2014/main" id="{79FCBBBA-8CA0-4C2A-36FC-C3408338640A}"/>
                  </a:ext>
                </a:extLst>
              </p:cNvPr>
              <p:cNvSpPr txBox="1">
                <a:spLocks noRot="1" noChangeAspect="1" noMove="1" noResize="1" noEditPoints="1" noAdjustHandles="1" noChangeArrowheads="1" noChangeShapeType="1" noTextEdit="1"/>
              </p:cNvSpPr>
              <p:nvPr/>
            </p:nvSpPr>
            <p:spPr bwMode="auto">
              <a:xfrm>
                <a:off x="314325" y="1207778"/>
                <a:ext cx="4293548" cy="307777"/>
              </a:xfrm>
              <a:prstGeom prst="rect">
                <a:avLst/>
              </a:prstGeom>
              <a:blipFill>
                <a:blip r:embed="rId2"/>
                <a:stretch>
                  <a:fillRect l="-3409" t="-25490" r="-2699" b="-490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BB4EC006-EC12-24E3-0C45-5522A65D0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5" y="1960770"/>
            <a:ext cx="6294665" cy="1082134"/>
          </a:xfrm>
          <a:prstGeom prst="rect">
            <a:avLst/>
          </a:prstGeom>
        </p:spPr>
      </p:pic>
      <p:sp>
        <p:nvSpPr>
          <p:cNvPr id="14" name="文本框 13">
            <a:extLst>
              <a:ext uri="{FF2B5EF4-FFF2-40B4-BE49-F238E27FC236}">
                <a16:creationId xmlns:a16="http://schemas.microsoft.com/office/drawing/2014/main" id="{B0637469-C99C-F6CD-753B-12C53AA3BDB7}"/>
              </a:ext>
            </a:extLst>
          </p:cNvPr>
          <p:cNvSpPr txBox="1"/>
          <p:nvPr/>
        </p:nvSpPr>
        <p:spPr bwMode="auto">
          <a:xfrm>
            <a:off x="7833317" y="2044869"/>
            <a:ext cx="3629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J.J. de Swart, RMP 35 (1963) 916</a:t>
            </a:r>
          </a:p>
          <a:p>
            <a:r>
              <a:rPr lang="en-US" altLang="zh-CN" sz="1600" dirty="0">
                <a:solidFill>
                  <a:srgbClr val="00B0F0"/>
                </a:solidFill>
              </a:rPr>
              <a:t>Y. Lim </a:t>
            </a:r>
            <a:r>
              <a:rPr lang="en-US" altLang="zh-CN" sz="1600" i="1" dirty="0">
                <a:solidFill>
                  <a:srgbClr val="00B0F0"/>
                </a:solidFill>
              </a:rPr>
              <a:t>et al</a:t>
            </a:r>
            <a:r>
              <a:rPr lang="en-US" altLang="zh-CN" sz="1600" dirty="0">
                <a:solidFill>
                  <a:srgbClr val="00B0F0"/>
                </a:solidFill>
              </a:rPr>
              <a:t>., PRD 97 (2018) 023010</a:t>
            </a:r>
          </a:p>
        </p:txBody>
      </p:sp>
      <p:sp>
        <p:nvSpPr>
          <p:cNvPr id="21" name="矩形 20">
            <a:extLst>
              <a:ext uri="{FF2B5EF4-FFF2-40B4-BE49-F238E27FC236}">
                <a16:creationId xmlns:a16="http://schemas.microsoft.com/office/drawing/2014/main" id="{3EAE3065-1C75-C94B-F028-1A932EB5A276}"/>
              </a:ext>
            </a:extLst>
          </p:cNvPr>
          <p:cNvSpPr/>
          <p:nvPr/>
        </p:nvSpPr>
        <p:spPr>
          <a:xfrm>
            <a:off x="1721992" y="2101599"/>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16B414B-5646-E311-6032-FBD7028B0CCA}"/>
              </a:ext>
            </a:extLst>
          </p:cNvPr>
          <p:cNvSpPr/>
          <p:nvPr/>
        </p:nvSpPr>
        <p:spPr>
          <a:xfrm>
            <a:off x="1721991" y="2627295"/>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E1A2629F-F13C-8207-8D6B-5A6CF9D163F5}"/>
              </a:ext>
            </a:extLst>
          </p:cNvPr>
          <p:cNvSpPr/>
          <p:nvPr/>
        </p:nvSpPr>
        <p:spPr>
          <a:xfrm>
            <a:off x="2333625" y="2099763"/>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A575E39E-CEE5-F442-334B-8EE76A254D40}"/>
              </a:ext>
            </a:extLst>
          </p:cNvPr>
          <p:cNvSpPr/>
          <p:nvPr/>
        </p:nvSpPr>
        <p:spPr>
          <a:xfrm>
            <a:off x="8528529" y="1433734"/>
            <a:ext cx="1875935" cy="4637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4CECE46-F4B3-DF0B-0B25-D947F13F70CE}"/>
                  </a:ext>
                </a:extLst>
              </p:cNvPr>
              <p:cNvSpPr txBox="1"/>
              <p:nvPr/>
            </p:nvSpPr>
            <p:spPr bwMode="auto">
              <a:xfrm>
                <a:off x="8728853" y="15561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1" name="文本框 30">
                <a:extLst>
                  <a:ext uri="{FF2B5EF4-FFF2-40B4-BE49-F238E27FC236}">
                    <a16:creationId xmlns:a16="http://schemas.microsoft.com/office/drawing/2014/main" id="{84CECE46-F4B3-DF0B-0B25-D947F13F70CE}"/>
                  </a:ext>
                </a:extLst>
              </p:cNvPr>
              <p:cNvSpPr txBox="1">
                <a:spLocks noRot="1" noChangeAspect="1" noMove="1" noResize="1" noEditPoints="1" noAdjustHandles="1" noChangeArrowheads="1" noChangeShapeType="1" noTextEdit="1"/>
              </p:cNvSpPr>
              <p:nvPr/>
            </p:nvSpPr>
            <p:spPr bwMode="auto">
              <a:xfrm>
                <a:off x="8728853" y="1556181"/>
                <a:ext cx="1607265" cy="246221"/>
              </a:xfrm>
              <a:prstGeom prst="rect">
                <a:avLst/>
              </a:prstGeom>
              <a:blipFill>
                <a:blip r:embed="rId4"/>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E3D043A0-F096-8F3E-7EE0-4136B8B89010}"/>
                  </a:ext>
                </a:extLst>
              </p:cNvPr>
              <p:cNvSpPr txBox="1"/>
              <p:nvPr/>
            </p:nvSpPr>
            <p:spPr bwMode="auto">
              <a:xfrm>
                <a:off x="178174" y="3120577"/>
                <a:ext cx="2340830"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rPr>
                        <m:t>𝑧</m:t>
                      </m:r>
                      <m:r>
                        <a:rPr lang="en-US" altLang="zh-CN" sz="2000" i="1">
                          <a:latin typeface="Cambria Math" panose="02040503050406030204" pitchFamily="18" charset="0"/>
                          <a:ea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8</m:t>
                          </m:r>
                        </m:sub>
                      </m:sSub>
                      <m:r>
                        <a:rPr lang="en-US" altLang="zh-CN" sz="2000" i="1" dirty="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1</m:t>
                          </m:r>
                        </m:sub>
                      </m:sSub>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41" name="文本框 40">
                <a:extLst>
                  <a:ext uri="{FF2B5EF4-FFF2-40B4-BE49-F238E27FC236}">
                    <a16:creationId xmlns:a16="http://schemas.microsoft.com/office/drawing/2014/main" id="{E3D043A0-F096-8F3E-7EE0-4136B8B89010}"/>
                  </a:ext>
                </a:extLst>
              </p:cNvPr>
              <p:cNvSpPr txBox="1">
                <a:spLocks noRot="1" noChangeAspect="1" noMove="1" noResize="1" noEditPoints="1" noAdjustHandles="1" noChangeArrowheads="1" noChangeShapeType="1" noTextEdit="1"/>
              </p:cNvSpPr>
              <p:nvPr/>
            </p:nvSpPr>
            <p:spPr bwMode="auto">
              <a:xfrm>
                <a:off x="178174" y="3120577"/>
                <a:ext cx="2340830" cy="400110"/>
              </a:xfrm>
              <a:prstGeom prst="rect">
                <a:avLst/>
              </a:prstGeom>
              <a:blipFill>
                <a:blip r:embed="rId5"/>
                <a:stretch>
                  <a:fillRect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3CC38302-6796-BABF-6873-FD02F43D8AD7}"/>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3BE4EDAF-D488-4377-25A9-7CE2D1534253}"/>
              </a:ext>
            </a:extLst>
          </p:cNvPr>
          <p:cNvPicPr>
            <a:picLocks noChangeAspect="1"/>
          </p:cNvPicPr>
          <p:nvPr/>
        </p:nvPicPr>
        <p:blipFill rotWithShape="1">
          <a:blip r:embed="rId6">
            <a:extLst>
              <a:ext uri="{28A0092B-C50C-407E-A947-70E740481C1C}">
                <a14:useLocalDpi xmlns:a14="http://schemas.microsoft.com/office/drawing/2010/main" val="0"/>
              </a:ext>
            </a:extLst>
          </a:blip>
          <a:srcRect b="50000"/>
          <a:stretch/>
        </p:blipFill>
        <p:spPr>
          <a:xfrm>
            <a:off x="667585" y="3994632"/>
            <a:ext cx="4073598" cy="2083581"/>
          </a:xfrm>
          <a:prstGeom prst="rect">
            <a:avLst/>
          </a:prstGeom>
        </p:spPr>
      </p:pic>
      <p:sp>
        <p:nvSpPr>
          <p:cNvPr id="7" name="文本框 6">
            <a:extLst>
              <a:ext uri="{FF2B5EF4-FFF2-40B4-BE49-F238E27FC236}">
                <a16:creationId xmlns:a16="http://schemas.microsoft.com/office/drawing/2014/main" id="{AEEE3189-4037-261E-2D8C-7F204BF327D6}"/>
              </a:ext>
            </a:extLst>
          </p:cNvPr>
          <p:cNvSpPr txBox="1"/>
          <p:nvPr/>
        </p:nvSpPr>
        <p:spPr bwMode="auto">
          <a:xfrm>
            <a:off x="534275" y="3639146"/>
            <a:ext cx="2340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Example</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2084322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1475242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11</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FCBBBA-8CA0-4C2A-36FC-C3408338640A}"/>
                  </a:ext>
                </a:extLst>
              </p:cNvPr>
              <p:cNvSpPr txBox="1"/>
              <p:nvPr/>
            </p:nvSpPr>
            <p:spPr bwMode="auto">
              <a:xfrm>
                <a:off x="314325" y="1207778"/>
                <a:ext cx="429354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SU(3)</a:t>
                </a:r>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symmetry</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(vector mesons</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zh-CN" altLang="en-US" sz="2000" i="1" smtClean="0">
                        <a:latin typeface="Cambria Math" panose="02040503050406030204" pitchFamily="18" charset="0"/>
                        <a:ea typeface="微软雅黑" panose="020B0503020204020204" pitchFamily="34" charset="-122"/>
                      </a:rPr>
                      <m:t>𝜔𝜌</m:t>
                    </m:r>
                    <m:r>
                      <a:rPr lang="zh-CN" altLang="en-US" sz="2000" i="1" smtClean="0">
                        <a:solidFill>
                          <a:schemeClr val="accent1"/>
                        </a:solidFill>
                        <a:latin typeface="Cambria Math" panose="02040503050406030204" pitchFamily="18" charset="0"/>
                        <a:ea typeface="微软雅黑" panose="020B0503020204020204" pitchFamily="34" charset="-122"/>
                      </a:rPr>
                      <m:t>𝜙</m:t>
                    </m:r>
                  </m:oMath>
                </a14:m>
                <a:r>
                  <a:rPr lang="en-US" altLang="zh-CN" sz="2000" dirty="0">
                    <a:latin typeface="微软雅黑" panose="020B0503020204020204" pitchFamily="34" charset="-122"/>
                    <a:ea typeface="微软雅黑" panose="020B0503020204020204" pitchFamily="34" charset="-122"/>
                  </a:rPr>
                  <a:t>)</a:t>
                </a:r>
              </a:p>
            </p:txBody>
          </p:sp>
        </mc:Choice>
        <mc:Fallback xmlns="">
          <p:sp>
            <p:nvSpPr>
              <p:cNvPr id="13" name="文本框 12">
                <a:extLst>
                  <a:ext uri="{FF2B5EF4-FFF2-40B4-BE49-F238E27FC236}">
                    <a16:creationId xmlns:a16="http://schemas.microsoft.com/office/drawing/2014/main" id="{79FCBBBA-8CA0-4C2A-36FC-C3408338640A}"/>
                  </a:ext>
                </a:extLst>
              </p:cNvPr>
              <p:cNvSpPr txBox="1">
                <a:spLocks noRot="1" noChangeAspect="1" noMove="1" noResize="1" noEditPoints="1" noAdjustHandles="1" noChangeArrowheads="1" noChangeShapeType="1" noTextEdit="1"/>
              </p:cNvSpPr>
              <p:nvPr/>
            </p:nvSpPr>
            <p:spPr bwMode="auto">
              <a:xfrm>
                <a:off x="314325" y="1207778"/>
                <a:ext cx="4293548" cy="307777"/>
              </a:xfrm>
              <a:prstGeom prst="rect">
                <a:avLst/>
              </a:prstGeom>
              <a:blipFill>
                <a:blip r:embed="rId2"/>
                <a:stretch>
                  <a:fillRect l="-3409" t="-25490" r="-2699" b="-490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BB4EC006-EC12-24E3-0C45-5522A65D0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5" y="1960770"/>
            <a:ext cx="6294665" cy="1082134"/>
          </a:xfrm>
          <a:prstGeom prst="rect">
            <a:avLst/>
          </a:prstGeom>
        </p:spPr>
      </p:pic>
      <p:sp>
        <p:nvSpPr>
          <p:cNvPr id="14" name="文本框 13">
            <a:extLst>
              <a:ext uri="{FF2B5EF4-FFF2-40B4-BE49-F238E27FC236}">
                <a16:creationId xmlns:a16="http://schemas.microsoft.com/office/drawing/2014/main" id="{B0637469-C99C-F6CD-753B-12C53AA3BDB7}"/>
              </a:ext>
            </a:extLst>
          </p:cNvPr>
          <p:cNvSpPr txBox="1"/>
          <p:nvPr/>
        </p:nvSpPr>
        <p:spPr bwMode="auto">
          <a:xfrm>
            <a:off x="7833317" y="2044869"/>
            <a:ext cx="3629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J.J. de Swart, RMP 35 (1963) 916</a:t>
            </a:r>
          </a:p>
          <a:p>
            <a:r>
              <a:rPr lang="en-US" altLang="zh-CN" sz="1600" dirty="0">
                <a:solidFill>
                  <a:srgbClr val="00B0F0"/>
                </a:solidFill>
              </a:rPr>
              <a:t>Y. Lim </a:t>
            </a:r>
            <a:r>
              <a:rPr lang="en-US" altLang="zh-CN" sz="1600" i="1" dirty="0">
                <a:solidFill>
                  <a:srgbClr val="00B0F0"/>
                </a:solidFill>
              </a:rPr>
              <a:t>et al</a:t>
            </a:r>
            <a:r>
              <a:rPr lang="en-US" altLang="zh-CN" sz="1600" dirty="0">
                <a:solidFill>
                  <a:srgbClr val="00B0F0"/>
                </a:solidFill>
              </a:rPr>
              <a:t>., PRD 97 (2018) 023010</a:t>
            </a:r>
          </a:p>
        </p:txBody>
      </p:sp>
      <p:sp>
        <p:nvSpPr>
          <p:cNvPr id="21" name="矩形 20">
            <a:extLst>
              <a:ext uri="{FF2B5EF4-FFF2-40B4-BE49-F238E27FC236}">
                <a16:creationId xmlns:a16="http://schemas.microsoft.com/office/drawing/2014/main" id="{3EAE3065-1C75-C94B-F028-1A932EB5A276}"/>
              </a:ext>
            </a:extLst>
          </p:cNvPr>
          <p:cNvSpPr/>
          <p:nvPr/>
        </p:nvSpPr>
        <p:spPr>
          <a:xfrm>
            <a:off x="1721992" y="2101599"/>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16B414B-5646-E311-6032-FBD7028B0CCA}"/>
              </a:ext>
            </a:extLst>
          </p:cNvPr>
          <p:cNvSpPr/>
          <p:nvPr/>
        </p:nvSpPr>
        <p:spPr>
          <a:xfrm>
            <a:off x="1721991" y="2627295"/>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E1A2629F-F13C-8207-8D6B-5A6CF9D163F5}"/>
              </a:ext>
            </a:extLst>
          </p:cNvPr>
          <p:cNvSpPr/>
          <p:nvPr/>
        </p:nvSpPr>
        <p:spPr>
          <a:xfrm>
            <a:off x="2333625" y="2099763"/>
            <a:ext cx="370759" cy="289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A575E39E-CEE5-F442-334B-8EE76A254D40}"/>
              </a:ext>
            </a:extLst>
          </p:cNvPr>
          <p:cNvSpPr/>
          <p:nvPr/>
        </p:nvSpPr>
        <p:spPr>
          <a:xfrm>
            <a:off x="8528529" y="1433734"/>
            <a:ext cx="1875935" cy="4637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4CECE46-F4B3-DF0B-0B25-D947F13F70CE}"/>
                  </a:ext>
                </a:extLst>
              </p:cNvPr>
              <p:cNvSpPr txBox="1"/>
              <p:nvPr/>
            </p:nvSpPr>
            <p:spPr bwMode="auto">
              <a:xfrm>
                <a:off x="8728853" y="1556181"/>
                <a:ext cx="1607265" cy="2462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l"/>
                <a14:m>
                  <m:oMath xmlns:m="http://schemas.openxmlformats.org/officeDocument/2006/math">
                    <m:sSub>
                      <m:sSubPr>
                        <m:ctrlPr>
                          <a:rPr lang="en-US" altLang="zh-CN" sz="160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𝑅</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𝑚𝑌</m:t>
                        </m:r>
                      </m:sub>
                    </m:sSub>
                    <m:r>
                      <a:rPr lang="en-US" altLang="zh-CN" sz="16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1600" b="0" i="1" dirty="0" smtClean="0">
                            <a:solidFill>
                              <a:schemeClr val="bg1"/>
                            </a:solidFill>
                            <a:latin typeface="Cambria Math" panose="02040503050406030204" pitchFamily="18" charset="0"/>
                            <a:ea typeface="微软雅黑" panose="020B0503020204020204" pitchFamily="34" charset="-122"/>
                          </a:rPr>
                        </m:ctrlPr>
                      </m:sSubPr>
                      <m:e>
                        <m:r>
                          <a:rPr lang="en-US" altLang="zh-CN" sz="1600" b="0" i="1" dirty="0" smtClean="0">
                            <a:solidFill>
                              <a:schemeClr val="bg1"/>
                            </a:solidFill>
                            <a:latin typeface="Cambria Math" panose="02040503050406030204" pitchFamily="18" charset="0"/>
                            <a:ea typeface="微软雅黑" panose="020B0503020204020204" pitchFamily="34" charset="-122"/>
                          </a:rPr>
                          <m:t>𝑔</m:t>
                        </m:r>
                      </m:e>
                      <m:sub>
                        <m:r>
                          <a:rPr lang="en-US" altLang="zh-CN" sz="1600" b="0" i="1" dirty="0" smtClean="0">
                            <a:solidFill>
                              <a:schemeClr val="bg1"/>
                            </a:solidFill>
                            <a:latin typeface="Cambria Math" panose="02040503050406030204" pitchFamily="18" charset="0"/>
                            <a:ea typeface="微软雅黑" panose="020B0503020204020204" pitchFamily="34" charset="-122"/>
                          </a:rPr>
                          <m:t>𝑚𝑁</m:t>
                        </m:r>
                      </m:sub>
                    </m:sSub>
                  </m:oMath>
                </a14:m>
                <a:r>
                  <a:rPr lang="zh-CN" altLang="en-US"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1" name="文本框 30">
                <a:extLst>
                  <a:ext uri="{FF2B5EF4-FFF2-40B4-BE49-F238E27FC236}">
                    <a16:creationId xmlns:a16="http://schemas.microsoft.com/office/drawing/2014/main" id="{84CECE46-F4B3-DF0B-0B25-D947F13F70CE}"/>
                  </a:ext>
                </a:extLst>
              </p:cNvPr>
              <p:cNvSpPr txBox="1">
                <a:spLocks noRot="1" noChangeAspect="1" noMove="1" noResize="1" noEditPoints="1" noAdjustHandles="1" noChangeArrowheads="1" noChangeShapeType="1" noTextEdit="1"/>
              </p:cNvSpPr>
              <p:nvPr/>
            </p:nvSpPr>
            <p:spPr bwMode="auto">
              <a:xfrm>
                <a:off x="8728853" y="1556181"/>
                <a:ext cx="1607265" cy="246221"/>
              </a:xfrm>
              <a:prstGeom prst="rect">
                <a:avLst/>
              </a:prstGeom>
              <a:blipFill>
                <a:blip r:embed="rId4"/>
                <a:stretch>
                  <a:fillRect l="-4545" b="-341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3CC38302-6796-BABF-6873-FD02F43D8AD7}"/>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3200" b="1" i="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219AA2A-54B6-4844-AFDE-64A2DD7B9827}"/>
                  </a:ext>
                </a:extLst>
              </p:cNvPr>
              <p:cNvSpPr txBox="1"/>
              <p:nvPr/>
            </p:nvSpPr>
            <p:spPr bwMode="auto">
              <a:xfrm>
                <a:off x="8523168" y="4593106"/>
                <a:ext cx="1710931" cy="73686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r>
                      <a:rPr lang="en-US" altLang="zh-CN" sz="2000" b="0" i="1" smtClean="0">
                        <a:latin typeface="Cambria Math" panose="02040503050406030204" pitchFamily="18" charset="0"/>
                        <a:ea typeface="Cambria Math" panose="02040503050406030204" pitchFamily="18" charset="0"/>
                      </a:rPr>
                      <m:t>𝑧</m:t>
                    </m:r>
                    <m:r>
                      <a:rPr lang="en-US" altLang="zh-CN" sz="2000" b="0" i="1" dirty="0" smtClean="0">
                        <a:latin typeface="Cambria Math" panose="02040503050406030204" pitchFamily="18" charset="0"/>
                      </a:rPr>
                      <m:t>=0</m:t>
                    </m:r>
                  </m:oMath>
                </a14:m>
                <a:r>
                  <a:rPr lang="en-US" altLang="zh-CN" sz="2000" dirty="0"/>
                  <a:t>-</a:t>
                </a:r>
                <a14:m>
                  <m:oMath xmlns:m="http://schemas.openxmlformats.org/officeDocument/2006/math">
                    <m:r>
                      <a:rPr lang="en-US" altLang="zh-CN" sz="2000" b="0" i="0" dirty="0" smtClean="0">
                        <a:latin typeface="Cambria Math" panose="02040503050406030204" pitchFamily="18" charset="0"/>
                      </a:rPr>
                      <m:t>2/</m:t>
                    </m:r>
                    <m:rad>
                      <m:radPr>
                        <m:degHide m:val="on"/>
                        <m:ctrlPr>
                          <a:rPr lang="en-US" altLang="zh-CN" sz="2000" i="1" dirty="0" smtClean="0">
                            <a:latin typeface="Cambria Math" panose="02040503050406030204" pitchFamily="18" charset="0"/>
                          </a:rPr>
                        </m:ctrlPr>
                      </m:radPr>
                      <m:deg/>
                      <m:e>
                        <m:r>
                          <a:rPr lang="en-US" altLang="zh-CN" sz="2000" b="0" i="1" dirty="0" smtClean="0">
                            <a:latin typeface="Cambria Math" panose="02040503050406030204" pitchFamily="18" charset="0"/>
                          </a:rPr>
                          <m:t>6</m:t>
                        </m:r>
                      </m:e>
                    </m:rad>
                  </m:oMath>
                </a14:m>
                <a:endParaRPr lang="en-US" altLang="zh-CN" sz="2000" dirty="0"/>
              </a:p>
              <a:p>
                <a14:m>
                  <m:oMath xmlns:m="http://schemas.openxmlformats.org/officeDocument/2006/math">
                    <m:sSub>
                      <m:sSubPr>
                        <m:ctrlPr>
                          <a:rPr lang="en-US" altLang="zh-CN" sz="20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20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20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𝑉</m:t>
                        </m:r>
                      </m:sub>
                    </m:sSub>
                    <m:r>
                      <a:rPr lang="en-US" altLang="zh-CN" sz="20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=0</m:t>
                    </m:r>
                  </m:oMath>
                </a14:m>
                <a:r>
                  <a:rPr lang="en-US" altLang="zh-CN" sz="2000" dirty="0"/>
                  <a:t>-</a:t>
                </a:r>
                <a14:m>
                  <m:oMath xmlns:m="http://schemas.openxmlformats.org/officeDocument/2006/math">
                    <m:r>
                      <a:rPr lang="en-US" altLang="zh-CN" sz="2000" b="0" i="1" dirty="0" smtClean="0">
                        <a:latin typeface="Cambria Math" panose="02040503050406030204" pitchFamily="18" charset="0"/>
                      </a:rPr>
                      <m:t>1</m:t>
                    </m:r>
                  </m:oMath>
                </a14:m>
                <a:endParaRPr lang="en-US" altLang="zh-CN" sz="2000" dirty="0"/>
              </a:p>
            </p:txBody>
          </p:sp>
        </mc:Choice>
        <mc:Fallback xmlns="">
          <p:sp>
            <p:nvSpPr>
              <p:cNvPr id="5" name="文本框 4">
                <a:extLst>
                  <a:ext uri="{FF2B5EF4-FFF2-40B4-BE49-F238E27FC236}">
                    <a16:creationId xmlns:a16="http://schemas.microsoft.com/office/drawing/2014/main" id="{E219AA2A-54B6-4844-AFDE-64A2DD7B9827}"/>
                  </a:ext>
                </a:extLst>
              </p:cNvPr>
              <p:cNvSpPr txBox="1">
                <a:spLocks noRot="1" noChangeAspect="1" noMove="1" noResize="1" noEditPoints="1" noAdjustHandles="1" noChangeArrowheads="1" noChangeShapeType="1" noTextEdit="1"/>
              </p:cNvSpPr>
              <p:nvPr/>
            </p:nvSpPr>
            <p:spPr bwMode="auto">
              <a:xfrm>
                <a:off x="8523168" y="4593106"/>
                <a:ext cx="1710931" cy="736868"/>
              </a:xfrm>
              <a:prstGeom prst="rect">
                <a:avLst/>
              </a:prstGeom>
              <a:blipFill>
                <a:blip r:embed="rId9"/>
                <a:stretch>
                  <a:fillRect b="-140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 name="矩形: 圆角 5">
            <a:extLst>
              <a:ext uri="{FF2B5EF4-FFF2-40B4-BE49-F238E27FC236}">
                <a16:creationId xmlns:a16="http://schemas.microsoft.com/office/drawing/2014/main" id="{245F96FD-7AED-9002-2E6D-A0A9C3E29875}"/>
              </a:ext>
            </a:extLst>
          </p:cNvPr>
          <p:cNvSpPr/>
          <p:nvPr/>
        </p:nvSpPr>
        <p:spPr>
          <a:xfrm>
            <a:off x="7748687" y="4371308"/>
            <a:ext cx="2977793" cy="1120632"/>
          </a:xfrm>
          <a:prstGeom prst="roundRect">
            <a:avLst/>
          </a:prstGeom>
          <a:noFill/>
          <a:ln w="3810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DD613A8-B581-9D55-A6F3-74F5CD8E9F7C}"/>
              </a:ext>
            </a:extLst>
          </p:cNvPr>
          <p:cNvSpPr txBox="1"/>
          <p:nvPr/>
        </p:nvSpPr>
        <p:spPr bwMode="auto">
          <a:xfrm>
            <a:off x="7716227" y="4054526"/>
            <a:ext cx="37465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uncertain range within SU(3) symmetry</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4DEF10D-A0FE-3C8A-9299-EA7A5D34E23B}"/>
                  </a:ext>
                </a:extLst>
              </p:cNvPr>
              <p:cNvSpPr txBox="1"/>
              <p:nvPr/>
            </p:nvSpPr>
            <p:spPr bwMode="auto">
              <a:xfrm>
                <a:off x="7478814" y="2677951"/>
                <a:ext cx="4625202" cy="830997"/>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Ø"/>
                </a:pPr>
                <a14:m>
                  <m:oMath xmlns:m="http://schemas.openxmlformats.org/officeDocument/2006/math">
                    <m:r>
                      <a:rPr lang="en-US" altLang="zh-CN" sz="1600" i="1" smtClean="0">
                        <a:latin typeface="Cambria Math" panose="02040503050406030204" pitchFamily="18" charset="0"/>
                        <a:ea typeface="Cambria Math" panose="02040503050406030204" pitchFamily="18" charset="0"/>
                      </a:rPr>
                      <m:t>𝑧</m:t>
                    </m:r>
                    <m:r>
                      <a:rPr lang="en-US" altLang="zh-CN" sz="1600" b="0" i="0" smtClean="0">
                        <a:latin typeface="Cambria Math" panose="02040503050406030204" pitchFamily="18" charset="0"/>
                        <a:ea typeface="Cambria Math" panose="02040503050406030204" pitchFamily="18" charset="0"/>
                      </a:rPr>
                      <m:t>: </m:t>
                    </m:r>
                    <m:r>
                      <a:rPr lang="zh-CN" altLang="en-US" sz="1600" i="1">
                        <a:latin typeface="Cambria Math" panose="02040503050406030204" pitchFamily="18" charset="0"/>
                        <a:ea typeface="微软雅黑" panose="020B0503020204020204" pitchFamily="34" charset="-122"/>
                      </a:rPr>
                      <m:t>𝜔</m:t>
                    </m:r>
                  </m:oMath>
                </a14:m>
                <a:r>
                  <a:rPr lang="en-US" altLang="zh-CN" sz="1600" dirty="0">
                    <a:latin typeface="微软雅黑" panose="020B0503020204020204" pitchFamily="34" charset="-122"/>
                    <a:ea typeface="微软雅黑" panose="020B0503020204020204" pitchFamily="34" charset="-122"/>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exchange to be repulsive for all baryons</a:t>
                </a:r>
              </a:p>
              <a:p>
                <a:pPr marL="285750" indent="-285750">
                  <a:buFont typeface="Wingdings" panose="05000000000000000000" pitchFamily="2" charset="2"/>
                  <a:buChar char="Ø"/>
                </a:pPr>
                <a14:m>
                  <m:oMath xmlns:m="http://schemas.openxmlformats.org/officeDocument/2006/math">
                    <m:sSub>
                      <m:sSubPr>
                        <m:ctrlPr>
                          <a:rPr lang="en-US" altLang="zh-CN" sz="16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16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1600" b="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𝑉</m:t>
                        </m:r>
                      </m:sub>
                    </m:sSub>
                    <m:r>
                      <a:rPr lang="en-US" altLang="zh-CN" sz="1600" b="0" i="0"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t>: </m:t>
                    </m:r>
                  </m:oMath>
                </a14:m>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weight factor for the contributions of symmetric and the antisymmetric couplings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A4DEF10D-A0FE-3C8A-9299-EA7A5D34E23B}"/>
                  </a:ext>
                </a:extLst>
              </p:cNvPr>
              <p:cNvSpPr txBox="1">
                <a:spLocks noRot="1" noChangeAspect="1" noMove="1" noResize="1" noEditPoints="1" noAdjustHandles="1" noChangeArrowheads="1" noChangeShapeType="1" noTextEdit="1"/>
              </p:cNvSpPr>
              <p:nvPr/>
            </p:nvSpPr>
            <p:spPr bwMode="auto">
              <a:xfrm>
                <a:off x="7478814" y="2677951"/>
                <a:ext cx="4625202" cy="830997"/>
              </a:xfrm>
              <a:prstGeom prst="rect">
                <a:avLst/>
              </a:prstGeom>
              <a:blipFill>
                <a:blip r:embed="rId10"/>
                <a:stretch>
                  <a:fillRect l="-527" t="-2190" b="-8029"/>
                </a:stretch>
              </a:blipFill>
              <a:ln w="9525">
                <a:noFill/>
                <a:miter lim="800000"/>
                <a:headEnd/>
                <a:tailEnd/>
              </a:ln>
            </p:spPr>
            <p:txBody>
              <a:bodyPr/>
              <a:lstStyle/>
              <a:p>
                <a:r>
                  <a:rPr lang="zh-CN" altLang="en-US">
                    <a:noFill/>
                  </a:rPr>
                  <a:t> </a:t>
                </a:r>
              </a:p>
            </p:txBody>
          </p:sp>
        </mc:Fallback>
      </mc:AlternateContent>
      <p:sp>
        <p:nvSpPr>
          <p:cNvPr id="11" name="箭头: 下 10">
            <a:extLst>
              <a:ext uri="{FF2B5EF4-FFF2-40B4-BE49-F238E27FC236}">
                <a16:creationId xmlns:a16="http://schemas.microsoft.com/office/drawing/2014/main" id="{AD2BA3BD-7160-6AA8-01C5-AFBC6A7A3EEF}"/>
              </a:ext>
            </a:extLst>
          </p:cNvPr>
          <p:cNvSpPr/>
          <p:nvPr/>
        </p:nvSpPr>
        <p:spPr>
          <a:xfrm>
            <a:off x="9237583" y="3477945"/>
            <a:ext cx="282103" cy="55898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D7AAA8A5-6B73-1B16-3F94-C95CC4FCBF89}"/>
              </a:ext>
            </a:extLst>
          </p:cNvPr>
          <p:cNvSpPr/>
          <p:nvPr/>
        </p:nvSpPr>
        <p:spPr>
          <a:xfrm>
            <a:off x="7920812" y="5712088"/>
            <a:ext cx="2763063" cy="463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313DB760-7196-9EFA-ED03-7DE137B7F324}"/>
                  </a:ext>
                </a:extLst>
              </p:cNvPr>
              <p:cNvSpPr txBox="1"/>
              <p:nvPr/>
            </p:nvSpPr>
            <p:spPr bwMode="auto">
              <a:xfrm>
                <a:off x="7748687" y="5805129"/>
                <a:ext cx="2977793" cy="4924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lvl="1"/>
                <a:r>
                  <a:rPr lang="en-US" altLang="zh-CN" sz="1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free parameters </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r>
                      <a:rPr lang="en-US" altLang="zh-CN" sz="1600" b="0" i="1" dirty="0" smtClean="0">
                        <a:solidFill>
                          <a:schemeClr val="bg1"/>
                        </a:solidFill>
                        <a:latin typeface="Cambria Math" panose="02040503050406030204" pitchFamily="18" charset="0"/>
                        <a:sym typeface="Wingdings" panose="05000000000000000000" pitchFamily="2" charset="2"/>
                      </a:rPr>
                      <m:t>𝑧</m:t>
                    </m:r>
                  </m:oMath>
                </a14:m>
                <a:r>
                  <a:rPr lang="en-US" altLang="zh-CN" sz="1600"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600" i="1" smtClean="0">
                            <a:solidFill>
                              <a:schemeClr val="bg1"/>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1600" i="1">
                            <a:solidFill>
                              <a:schemeClr val="bg1"/>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1600" i="1">
                            <a:solidFill>
                              <a:schemeClr val="bg1"/>
                            </a:solidFill>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sz="1600" dirty="0">
                    <a:solidFill>
                      <a:schemeClr val="bg1"/>
                    </a:solidFill>
                    <a:latin typeface="微软雅黑" panose="020B0503020204020204" pitchFamily="34" charset="-122"/>
                    <a:ea typeface="微软雅黑" panose="020B0503020204020204" pitchFamily="34" charset="-122"/>
                  </a:rPr>
                  <a:t>)</a:t>
                </a:r>
              </a:p>
              <a:p>
                <a:pPr algn="l"/>
                <a:endParaRPr lang="en-US" altLang="zh-CN" sz="1600" dirty="0">
                  <a:solidFill>
                    <a:schemeClr val="bg1"/>
                  </a:solidFill>
                  <a:latin typeface="微软雅黑" panose="020B0503020204020204" pitchFamily="34" charset="-122"/>
                  <a:ea typeface="微软雅黑" panose="020B0503020204020204" pitchFamily="34" charset="-122"/>
                </a:endParaRPr>
              </a:p>
            </p:txBody>
          </p:sp>
        </mc:Choice>
        <mc:Fallback xmlns="">
          <p:sp>
            <p:nvSpPr>
              <p:cNvPr id="15" name="文本框 14">
                <a:extLst>
                  <a:ext uri="{FF2B5EF4-FFF2-40B4-BE49-F238E27FC236}">
                    <a16:creationId xmlns:a16="http://schemas.microsoft.com/office/drawing/2014/main" id="{313DB760-7196-9EFA-ED03-7DE137B7F324}"/>
                  </a:ext>
                </a:extLst>
              </p:cNvPr>
              <p:cNvSpPr txBox="1">
                <a:spLocks noRot="1" noChangeAspect="1" noMove="1" noResize="1" noEditPoints="1" noAdjustHandles="1" noChangeArrowheads="1" noChangeShapeType="1" noTextEdit="1"/>
              </p:cNvSpPr>
              <p:nvPr/>
            </p:nvSpPr>
            <p:spPr bwMode="auto">
              <a:xfrm>
                <a:off x="7748687" y="5805129"/>
                <a:ext cx="2977793" cy="492443"/>
              </a:xfrm>
              <a:prstGeom prst="rect">
                <a:avLst/>
              </a:prstGeom>
              <a:blipFill>
                <a:blip r:embed="rId11"/>
                <a:stretch>
                  <a:fillRect t="-123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974D7096-0B19-D4DE-0388-414037432D9E}"/>
                  </a:ext>
                </a:extLst>
              </p:cNvPr>
              <p:cNvSpPr txBox="1"/>
              <p:nvPr/>
            </p:nvSpPr>
            <p:spPr bwMode="auto">
              <a:xfrm>
                <a:off x="178174" y="3120577"/>
                <a:ext cx="2340830"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rPr>
                        <m:t>𝑧</m:t>
                      </m:r>
                      <m:r>
                        <a:rPr lang="en-US" altLang="zh-CN" sz="2000" i="1">
                          <a:latin typeface="Cambria Math" panose="02040503050406030204" pitchFamily="18" charset="0"/>
                          <a:ea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8</m:t>
                          </m:r>
                        </m:sub>
                      </m:sSub>
                      <m:r>
                        <a:rPr lang="en-US" altLang="zh-CN" sz="2000" i="1" dirty="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1</m:t>
                          </m:r>
                        </m:sub>
                      </m:sSub>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16" name="文本框 15">
                <a:extLst>
                  <a:ext uri="{FF2B5EF4-FFF2-40B4-BE49-F238E27FC236}">
                    <a16:creationId xmlns:a16="http://schemas.microsoft.com/office/drawing/2014/main" id="{974D7096-0B19-D4DE-0388-414037432D9E}"/>
                  </a:ext>
                </a:extLst>
              </p:cNvPr>
              <p:cNvSpPr txBox="1">
                <a:spLocks noRot="1" noChangeAspect="1" noMove="1" noResize="1" noEditPoints="1" noAdjustHandles="1" noChangeArrowheads="1" noChangeShapeType="1" noTextEdit="1"/>
              </p:cNvSpPr>
              <p:nvPr/>
            </p:nvSpPr>
            <p:spPr bwMode="auto">
              <a:xfrm>
                <a:off x="178174" y="3120577"/>
                <a:ext cx="2340830" cy="400110"/>
              </a:xfrm>
              <a:prstGeom prst="rect">
                <a:avLst/>
              </a:prstGeom>
              <a:blipFill>
                <a:blip r:embed="rId12"/>
                <a:stretch>
                  <a:fillRect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A976BFAA-8365-EE36-2E1E-70A9205227E3}"/>
              </a:ext>
            </a:extLst>
          </p:cNvPr>
          <p:cNvPicPr>
            <a:picLocks noChangeAspect="1"/>
          </p:cNvPicPr>
          <p:nvPr/>
        </p:nvPicPr>
        <p:blipFill rotWithShape="1">
          <a:blip r:embed="rId13">
            <a:extLst>
              <a:ext uri="{28A0092B-C50C-407E-A947-70E740481C1C}">
                <a14:useLocalDpi xmlns:a14="http://schemas.microsoft.com/office/drawing/2010/main" val="0"/>
              </a:ext>
            </a:extLst>
          </a:blip>
          <a:srcRect b="50000"/>
          <a:stretch/>
        </p:blipFill>
        <p:spPr>
          <a:xfrm>
            <a:off x="667585" y="3994632"/>
            <a:ext cx="4073598" cy="2083581"/>
          </a:xfrm>
          <a:prstGeom prst="rect">
            <a:avLst/>
          </a:prstGeom>
        </p:spPr>
      </p:pic>
      <p:sp>
        <p:nvSpPr>
          <p:cNvPr id="18" name="文本框 17">
            <a:extLst>
              <a:ext uri="{FF2B5EF4-FFF2-40B4-BE49-F238E27FC236}">
                <a16:creationId xmlns:a16="http://schemas.microsoft.com/office/drawing/2014/main" id="{3F916B9B-9DF8-2B07-2EE9-AE1EFA17AA2E}"/>
              </a:ext>
            </a:extLst>
          </p:cNvPr>
          <p:cNvSpPr txBox="1"/>
          <p:nvPr/>
        </p:nvSpPr>
        <p:spPr bwMode="auto">
          <a:xfrm>
            <a:off x="534275" y="3639146"/>
            <a:ext cx="2340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Example</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1684573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305C1D62-B0FC-91F3-0EDE-0AD9C6C01C16}"/>
              </a:ext>
            </a:extLst>
          </p:cNvPr>
          <p:cNvSpPr/>
          <p:nvPr/>
        </p:nvSpPr>
        <p:spPr>
          <a:xfrm>
            <a:off x="6391158" y="3312900"/>
            <a:ext cx="2174776" cy="10790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文本框 4">
            <a:extLst>
              <a:ext uri="{FF2B5EF4-FFF2-40B4-BE49-F238E27FC236}">
                <a16:creationId xmlns:a16="http://schemas.microsoft.com/office/drawing/2014/main" id="{180AA4BC-D154-387F-24F6-548E96664ADE}"/>
              </a:ext>
            </a:extLst>
          </p:cNvPr>
          <p:cNvSpPr txBox="1"/>
          <p:nvPr/>
        </p:nvSpPr>
        <p:spPr bwMode="auto">
          <a:xfrm>
            <a:off x="2573051" y="2473322"/>
            <a:ext cx="70011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NY</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and</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interactions are determined by two groups parameters</a:t>
            </a:r>
            <a:endParaRPr lang="zh-CN" altLang="en-US" sz="2000" dirty="0">
              <a:latin typeface="Times New Roman" panose="02020603050405020304" pitchFamily="18" charset="0"/>
              <a:cs typeface="Times New Roman" panose="02020603050405020304" pitchFamily="18" charset="0"/>
            </a:endParaRPr>
          </a:p>
        </p:txBody>
      </p:sp>
      <p:sp>
        <p:nvSpPr>
          <p:cNvPr id="6" name="矩形: 圆角 5">
            <a:extLst>
              <a:ext uri="{FF2B5EF4-FFF2-40B4-BE49-F238E27FC236}">
                <a16:creationId xmlns:a16="http://schemas.microsoft.com/office/drawing/2014/main" id="{1C6933D3-9DD6-ECC2-6DF7-FC46DAAA9F76}"/>
              </a:ext>
            </a:extLst>
          </p:cNvPr>
          <p:cNvSpPr/>
          <p:nvPr/>
        </p:nvSpPr>
        <p:spPr>
          <a:xfrm>
            <a:off x="3114448" y="3312900"/>
            <a:ext cx="2174776" cy="10790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10CAFEFF-801A-EDED-8732-40D8E4F00D7F}"/>
                  </a:ext>
                </a:extLst>
              </p:cNvPr>
              <p:cNvSpPr txBox="1"/>
              <p:nvPr/>
            </p:nvSpPr>
            <p:spPr bwMode="auto">
              <a:xfrm>
                <a:off x="3114448" y="3650771"/>
                <a:ext cx="2174777"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r>
                      <a:rPr lang="en-US" altLang="zh-CN" sz="2000" b="0" i="1" dirty="0" smtClean="0">
                        <a:solidFill>
                          <a:schemeClr val="bg1"/>
                        </a:solidFill>
                        <a:latin typeface="Cambria Math" panose="02040503050406030204" pitchFamily="18" charset="0"/>
                        <a:sym typeface="Wingdings" panose="05000000000000000000" pitchFamily="2" charset="2"/>
                      </a:rPr>
                      <m:t>𝑧</m:t>
                    </m:r>
                  </m:oMath>
                </a14:m>
                <a:r>
                  <a:rPr lang="en-US" altLang="zh-CN" sz="2000"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2000" i="1" smtClean="0">
                            <a:solidFill>
                              <a:schemeClr val="bg1"/>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2000" i="1">
                            <a:solidFill>
                              <a:schemeClr val="bg1"/>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2000" i="1">
                            <a:solidFill>
                              <a:schemeClr val="bg1"/>
                            </a:solidFill>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sz="2000" dirty="0">
                    <a:solidFill>
                      <a:schemeClr val="bg1"/>
                    </a:solidFill>
                    <a:latin typeface="微软雅黑" panose="020B0503020204020204" pitchFamily="34" charset="-122"/>
                    <a:ea typeface="微软雅黑" panose="020B0503020204020204" pitchFamily="34" charset="-122"/>
                  </a:rPr>
                  <a:t>)</a:t>
                </a:r>
              </a:p>
            </p:txBody>
          </p:sp>
        </mc:Choice>
        <mc:Fallback xmlns="">
          <p:sp>
            <p:nvSpPr>
              <p:cNvPr id="49" name="文本框 48">
                <a:extLst>
                  <a:ext uri="{FF2B5EF4-FFF2-40B4-BE49-F238E27FC236}">
                    <a16:creationId xmlns:a16="http://schemas.microsoft.com/office/drawing/2014/main" id="{10CAFEFF-801A-EDED-8732-40D8E4F00D7F}"/>
                  </a:ext>
                </a:extLst>
              </p:cNvPr>
              <p:cNvSpPr txBox="1">
                <a:spLocks noRot="1" noChangeAspect="1" noMove="1" noResize="1" noEditPoints="1" noAdjustHandles="1" noChangeArrowheads="1" noChangeShapeType="1" noTextEdit="1"/>
              </p:cNvSpPr>
              <p:nvPr/>
            </p:nvSpPr>
            <p:spPr bwMode="auto">
              <a:xfrm>
                <a:off x="3114448" y="3650771"/>
                <a:ext cx="2174777" cy="307777"/>
              </a:xfrm>
              <a:prstGeom prst="rect">
                <a:avLst/>
              </a:prstGeom>
              <a:blipFill>
                <a:blip r:embed="rId2"/>
                <a:stretch>
                  <a:fillRect t="-26000" b="-5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加号 9">
            <a:extLst>
              <a:ext uri="{FF2B5EF4-FFF2-40B4-BE49-F238E27FC236}">
                <a16:creationId xmlns:a16="http://schemas.microsoft.com/office/drawing/2014/main" id="{BD4D918E-4500-F856-0DF9-8536ED8ECA86}"/>
              </a:ext>
            </a:extLst>
          </p:cNvPr>
          <p:cNvSpPr/>
          <p:nvPr/>
        </p:nvSpPr>
        <p:spPr>
          <a:xfrm>
            <a:off x="5534079" y="3495928"/>
            <a:ext cx="612223" cy="662728"/>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9C5A372-5152-9EAA-3FE5-2A3111EC8F9E}"/>
                  </a:ext>
                </a:extLst>
              </p:cNvPr>
              <p:cNvSpPr txBox="1"/>
              <p:nvPr/>
            </p:nvSpPr>
            <p:spPr bwMode="auto">
              <a:xfrm>
                <a:off x="6392781" y="3617154"/>
                <a:ext cx="1769943" cy="6340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lvl="1"/>
                <a:r>
                  <a:rPr lang="en-US" altLang="zh-CN" sz="2000"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sSubSup>
                      <m:sSubSupPr>
                        <m:ctrlPr>
                          <a:rPr lang="en-US" altLang="zh-CN" sz="2000" i="1">
                            <a:solidFill>
                              <a:schemeClr val="bg1"/>
                            </a:solidFill>
                            <a:latin typeface="Cambria Math" panose="02040503050406030204" pitchFamily="18" charset="0"/>
                          </a:rPr>
                        </m:ctrlPr>
                      </m:sSubSupPr>
                      <m:e>
                        <m:r>
                          <a:rPr lang="en-US" altLang="zh-CN" sz="2000" i="1">
                            <a:solidFill>
                              <a:schemeClr val="bg1"/>
                            </a:solidFill>
                            <a:latin typeface="Cambria Math" panose="02040503050406030204" pitchFamily="18" charset="0"/>
                          </a:rPr>
                          <m:t>𝑈</m:t>
                        </m:r>
                      </m:e>
                      <m:sub>
                        <m:r>
                          <m:rPr>
                            <m:sty m:val="p"/>
                          </m:rPr>
                          <a:rPr lang="el-GR" altLang="zh-CN" sz="2000" i="1">
                            <a:solidFill>
                              <a:schemeClr val="bg1"/>
                            </a:solidFill>
                            <a:latin typeface="Cambria Math" panose="02040503050406030204" pitchFamily="18" charset="0"/>
                            <a:ea typeface="Cambria Math" panose="02040503050406030204" pitchFamily="18" charset="0"/>
                          </a:rPr>
                          <m:t>Σ</m:t>
                        </m:r>
                      </m:sub>
                      <m:sup>
                        <m:r>
                          <a:rPr lang="en-US" altLang="zh-CN" sz="2000" i="1">
                            <a:solidFill>
                              <a:schemeClr val="bg1"/>
                            </a:solidFill>
                            <a:latin typeface="Cambria Math" panose="02040503050406030204" pitchFamily="18" charset="0"/>
                          </a:rPr>
                          <m:t>(</m:t>
                        </m:r>
                        <m:r>
                          <a:rPr lang="en-US" altLang="zh-CN" sz="2000" i="1">
                            <a:solidFill>
                              <a:schemeClr val="bg1"/>
                            </a:solidFill>
                            <a:latin typeface="Cambria Math" panose="02040503050406030204" pitchFamily="18" charset="0"/>
                          </a:rPr>
                          <m:t>𝑁</m:t>
                        </m:r>
                        <m:r>
                          <a:rPr lang="en-US" altLang="zh-CN" sz="2000" i="1">
                            <a:solidFill>
                              <a:schemeClr val="bg1"/>
                            </a:solidFill>
                            <a:latin typeface="Cambria Math" panose="02040503050406030204" pitchFamily="18" charset="0"/>
                          </a:rPr>
                          <m:t>)</m:t>
                        </m:r>
                      </m:sup>
                    </m:sSubSup>
                  </m:oMath>
                </a14:m>
                <a:r>
                  <a:rPr lang="en-US" altLang="zh-CN" sz="2000" dirty="0">
                    <a:solidFill>
                      <a:schemeClr val="bg1"/>
                    </a:solidFill>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sz="2000" i="1">
                            <a:solidFill>
                              <a:schemeClr val="bg1"/>
                            </a:solidFill>
                            <a:latin typeface="Cambria Math" panose="02040503050406030204" pitchFamily="18" charset="0"/>
                          </a:rPr>
                        </m:ctrlPr>
                      </m:sSubSupPr>
                      <m:e>
                        <m:r>
                          <a:rPr lang="en-US" altLang="zh-CN" sz="2000" i="1">
                            <a:solidFill>
                              <a:schemeClr val="bg1"/>
                            </a:solidFill>
                            <a:latin typeface="Cambria Math" panose="02040503050406030204" pitchFamily="18" charset="0"/>
                          </a:rPr>
                          <m:t>𝑈</m:t>
                        </m:r>
                      </m:e>
                      <m:sub>
                        <m:r>
                          <m:rPr>
                            <m:sty m:val="p"/>
                          </m:rPr>
                          <a:rPr lang="el-GR" altLang="zh-CN" sz="2000" i="1">
                            <a:solidFill>
                              <a:schemeClr val="bg1"/>
                            </a:solidFill>
                            <a:latin typeface="Cambria Math" panose="02040503050406030204" pitchFamily="18" charset="0"/>
                            <a:ea typeface="Cambria Math" panose="02040503050406030204" pitchFamily="18" charset="0"/>
                          </a:rPr>
                          <m:t>Ξ</m:t>
                        </m:r>
                      </m:sub>
                      <m:sup>
                        <m:r>
                          <a:rPr lang="en-US" altLang="zh-CN" sz="2000" i="1">
                            <a:solidFill>
                              <a:schemeClr val="bg1"/>
                            </a:solidFill>
                            <a:latin typeface="Cambria Math" panose="02040503050406030204" pitchFamily="18" charset="0"/>
                          </a:rPr>
                          <m:t>(</m:t>
                        </m:r>
                        <m:r>
                          <a:rPr lang="en-US" altLang="zh-CN" sz="2000" i="1">
                            <a:solidFill>
                              <a:schemeClr val="bg1"/>
                            </a:solidFill>
                            <a:latin typeface="Cambria Math" panose="02040503050406030204" pitchFamily="18" charset="0"/>
                          </a:rPr>
                          <m:t>𝑁</m:t>
                        </m:r>
                        <m:r>
                          <a:rPr lang="en-US" altLang="zh-CN" sz="2000" i="1">
                            <a:solidFill>
                              <a:schemeClr val="bg1"/>
                            </a:solidFill>
                            <a:latin typeface="Cambria Math" panose="02040503050406030204" pitchFamily="18" charset="0"/>
                          </a:rPr>
                          <m:t>)</m:t>
                        </m:r>
                      </m:sup>
                    </m:sSubSup>
                  </m:oMath>
                </a14:m>
                <a:r>
                  <a:rPr lang="en-US" altLang="zh-CN" sz="2000" dirty="0">
                    <a:solidFill>
                      <a:schemeClr val="bg1"/>
                    </a:solidFill>
                    <a:latin typeface="微软雅黑" panose="020B0503020204020204" pitchFamily="34" charset="-122"/>
                    <a:ea typeface="微软雅黑" panose="020B0503020204020204" pitchFamily="34" charset="-122"/>
                  </a:rPr>
                  <a:t>)</a:t>
                </a:r>
              </a:p>
              <a:p>
                <a:pPr algn="l"/>
                <a:endParaRPr lang="en-US" altLang="zh-CN" sz="1600" dirty="0">
                  <a:solidFill>
                    <a:schemeClr val="bg1"/>
                  </a:solidFill>
                  <a:latin typeface="微软雅黑" panose="020B0503020204020204" pitchFamily="34" charset="-122"/>
                  <a:ea typeface="微软雅黑" panose="020B0503020204020204" pitchFamily="34" charset="-122"/>
                </a:endParaRPr>
              </a:p>
            </p:txBody>
          </p:sp>
        </mc:Choice>
        <mc:Fallback xmlns="">
          <p:sp>
            <p:nvSpPr>
              <p:cNvPr id="12" name="文本框 11">
                <a:extLst>
                  <a:ext uri="{FF2B5EF4-FFF2-40B4-BE49-F238E27FC236}">
                    <a16:creationId xmlns:a16="http://schemas.microsoft.com/office/drawing/2014/main" id="{C9C5A372-5152-9EAA-3FE5-2A3111EC8F9E}"/>
                  </a:ext>
                </a:extLst>
              </p:cNvPr>
              <p:cNvSpPr txBox="1">
                <a:spLocks noRot="1" noChangeAspect="1" noMove="1" noResize="1" noEditPoints="1" noAdjustHandles="1" noChangeArrowheads="1" noChangeShapeType="1" noTextEdit="1"/>
              </p:cNvSpPr>
              <p:nvPr/>
            </p:nvSpPr>
            <p:spPr bwMode="auto">
              <a:xfrm>
                <a:off x="6392781" y="3617154"/>
                <a:ext cx="1769943" cy="634084"/>
              </a:xfrm>
              <a:prstGeom prst="rect">
                <a:avLst/>
              </a:prstGeom>
              <a:blipFill>
                <a:blip r:embed="rId3"/>
                <a:stretch>
                  <a:fillRect t="-2885" r="-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5AC3023-EBDE-F937-0E41-F645C7A45D10}"/>
                  </a:ext>
                </a:extLst>
              </p:cNvPr>
              <p:cNvSpPr txBox="1"/>
              <p:nvPr/>
            </p:nvSpPr>
            <p:spPr bwMode="auto">
              <a:xfrm>
                <a:off x="8249647" y="3571654"/>
                <a:ext cx="1769943" cy="3350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dirty="0" smtClean="0">
                              <a:solidFill>
                                <a:schemeClr val="bg1"/>
                              </a:solidFill>
                              <a:latin typeface="Cambria Math" panose="02040503050406030204" pitchFamily="18" charset="0"/>
                              <a:ea typeface="微软雅黑" panose="020B0503020204020204" pitchFamily="34" charset="-122"/>
                            </a:rPr>
                          </m:ctrlPr>
                        </m:sSubPr>
                        <m:e>
                          <m:r>
                            <a:rPr lang="en-US" altLang="zh-CN" sz="2000" i="1" dirty="0">
                              <a:solidFill>
                                <a:schemeClr val="bg1"/>
                              </a:solidFill>
                              <a:latin typeface="Cambria Math" panose="02040503050406030204" pitchFamily="18" charset="0"/>
                              <a:ea typeface="微软雅黑" panose="020B0503020204020204" pitchFamily="34" charset="-122"/>
                            </a:rPr>
                            <m:t>𝑅</m:t>
                          </m:r>
                        </m:e>
                        <m:sub>
                          <m:r>
                            <a:rPr lang="zh-CN" altLang="en-US" sz="2000" i="1" dirty="0" smtClean="0">
                              <a:solidFill>
                                <a:schemeClr val="bg1"/>
                              </a:solidFill>
                              <a:latin typeface="Cambria Math" panose="02040503050406030204" pitchFamily="18" charset="0"/>
                              <a:ea typeface="微软雅黑" panose="020B0503020204020204" pitchFamily="34" charset="-122"/>
                            </a:rPr>
                            <m:t>𝛿</m:t>
                          </m:r>
                          <m:r>
                            <a:rPr lang="en-US" altLang="zh-CN" sz="2000" i="1" dirty="0">
                              <a:solidFill>
                                <a:schemeClr val="bg1"/>
                              </a:solidFill>
                              <a:latin typeface="Cambria Math" panose="02040503050406030204" pitchFamily="18" charset="0"/>
                              <a:ea typeface="微软雅黑" panose="020B0503020204020204" pitchFamily="34" charset="-122"/>
                            </a:rPr>
                            <m:t>𝑌</m:t>
                          </m:r>
                        </m:sub>
                      </m:sSub>
                      <m:r>
                        <a:rPr lang="en-US" altLang="zh-CN" sz="2000" b="0" i="1" dirty="0" smtClean="0">
                          <a:solidFill>
                            <a:schemeClr val="bg1"/>
                          </a:solidFill>
                          <a:latin typeface="Cambria Math" panose="02040503050406030204" pitchFamily="18" charset="0"/>
                          <a:ea typeface="微软雅黑" panose="020B0503020204020204" pitchFamily="34" charset="-122"/>
                        </a:rPr>
                        <m:t>=</m:t>
                      </m:r>
                      <m:sSub>
                        <m:sSubPr>
                          <m:ctrlPr>
                            <a:rPr lang="en-US" altLang="zh-CN" sz="2000" i="1" dirty="0">
                              <a:solidFill>
                                <a:schemeClr val="bg1"/>
                              </a:solidFill>
                              <a:latin typeface="Cambria Math" panose="02040503050406030204" pitchFamily="18" charset="0"/>
                              <a:ea typeface="微软雅黑" panose="020B0503020204020204" pitchFamily="34" charset="-122"/>
                            </a:rPr>
                          </m:ctrlPr>
                        </m:sSubPr>
                        <m:e>
                          <m:r>
                            <a:rPr lang="en-US" altLang="zh-CN" sz="2000" i="1" dirty="0">
                              <a:solidFill>
                                <a:schemeClr val="bg1"/>
                              </a:solidFill>
                              <a:latin typeface="Cambria Math" panose="02040503050406030204" pitchFamily="18" charset="0"/>
                              <a:ea typeface="微软雅黑" panose="020B0503020204020204" pitchFamily="34" charset="-122"/>
                            </a:rPr>
                            <m:t>𝑅</m:t>
                          </m:r>
                        </m:e>
                        <m:sub>
                          <m:r>
                            <a:rPr lang="zh-CN" altLang="en-US" sz="2000" i="1" dirty="0" smtClean="0">
                              <a:solidFill>
                                <a:schemeClr val="bg1"/>
                              </a:solidFill>
                              <a:latin typeface="Cambria Math" panose="02040503050406030204" pitchFamily="18" charset="0"/>
                              <a:ea typeface="微软雅黑" panose="020B0503020204020204" pitchFamily="34" charset="-122"/>
                            </a:rPr>
                            <m:t>𝜌</m:t>
                          </m:r>
                          <m:r>
                            <a:rPr lang="en-US" altLang="zh-CN" sz="2000" i="1" dirty="0">
                              <a:solidFill>
                                <a:schemeClr val="bg1"/>
                              </a:solidFill>
                              <a:latin typeface="Cambria Math" panose="02040503050406030204" pitchFamily="18" charset="0"/>
                              <a:ea typeface="微软雅黑" panose="020B0503020204020204" pitchFamily="34" charset="-122"/>
                            </a:rPr>
                            <m:t>𝑌</m:t>
                          </m:r>
                        </m:sub>
                      </m:sSub>
                    </m:oMath>
                  </m:oMathPara>
                </a14:m>
                <a:endParaRPr lang="en-US" altLang="zh-CN" sz="1600" dirty="0">
                  <a:solidFill>
                    <a:schemeClr val="bg1"/>
                  </a:solidFill>
                  <a:latin typeface="微软雅黑" panose="020B0503020204020204" pitchFamily="34" charset="-122"/>
                  <a:ea typeface="微软雅黑" panose="020B0503020204020204" pitchFamily="34" charset="-122"/>
                </a:endParaRPr>
              </a:p>
            </p:txBody>
          </p:sp>
        </mc:Choice>
        <mc:Fallback xmlns="">
          <p:sp>
            <p:nvSpPr>
              <p:cNvPr id="18" name="文本框 17">
                <a:extLst>
                  <a:ext uri="{FF2B5EF4-FFF2-40B4-BE49-F238E27FC236}">
                    <a16:creationId xmlns:a16="http://schemas.microsoft.com/office/drawing/2014/main" id="{D5AC3023-EBDE-F937-0E41-F645C7A45D10}"/>
                  </a:ext>
                </a:extLst>
              </p:cNvPr>
              <p:cNvSpPr txBox="1">
                <a:spLocks noRot="1" noChangeAspect="1" noMove="1" noResize="1" noEditPoints="1" noAdjustHandles="1" noChangeArrowheads="1" noChangeShapeType="1" noTextEdit="1"/>
              </p:cNvSpPr>
              <p:nvPr/>
            </p:nvSpPr>
            <p:spPr bwMode="auto">
              <a:xfrm>
                <a:off x="8249647" y="3571654"/>
                <a:ext cx="1769943" cy="335092"/>
              </a:xfrm>
              <a:prstGeom prst="rect">
                <a:avLst/>
              </a:prstGeom>
              <a:blipFill>
                <a:blip r:embed="rId4"/>
                <a:stretch>
                  <a:fillRect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9ED4F68C-ABEC-07EC-6F96-A08DB33D6E0E}"/>
                  </a:ext>
                </a:extLst>
              </p:cNvPr>
              <p:cNvSpPr txBox="1"/>
              <p:nvPr/>
            </p:nvSpPr>
            <p:spPr bwMode="auto">
              <a:xfrm>
                <a:off x="2689532" y="2933879"/>
                <a:ext cx="305185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zh-CN" sz="1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Vector mesons</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t>
                </a:r>
                <a14:m>
                  <m:oMath xmlns:m="http://schemas.openxmlformats.org/officeDocument/2006/math">
                    <m:r>
                      <a:rPr lang="zh-CN" altLang="en-US" sz="1800" i="1" smtClean="0">
                        <a:solidFill>
                          <a:schemeClr val="tx1"/>
                        </a:solidFill>
                        <a:latin typeface="Cambria Math" panose="02040503050406030204" pitchFamily="18" charset="0"/>
                        <a:ea typeface="微软雅黑" panose="020B0503020204020204" pitchFamily="34" charset="-122"/>
                      </a:rPr>
                      <m:t>𝜔</m:t>
                    </m:r>
                    <m:r>
                      <a:rPr lang="en-US" altLang="zh-CN" sz="1800" b="0" i="1" smtClean="0">
                        <a:solidFill>
                          <a:schemeClr val="tx1"/>
                        </a:solidFill>
                        <a:latin typeface="Cambria Math" panose="02040503050406030204" pitchFamily="18" charset="0"/>
                        <a:ea typeface="微软雅黑" panose="020B0503020204020204" pitchFamily="34" charset="-122"/>
                      </a:rPr>
                      <m:t>+</m:t>
                    </m:r>
                    <m:r>
                      <a:rPr lang="zh-CN" altLang="en-US" sz="1800" b="0" i="1" smtClean="0">
                        <a:solidFill>
                          <a:schemeClr val="tx1"/>
                        </a:solidFill>
                        <a:latin typeface="Cambria Math" panose="02040503050406030204" pitchFamily="18" charset="0"/>
                        <a:ea typeface="微软雅黑" panose="020B0503020204020204" pitchFamily="34" charset="-122"/>
                      </a:rPr>
                      <m:t>𝜙</m:t>
                    </m:r>
                    <m:r>
                      <a:rPr lang="en-US" altLang="zh-CN" sz="1800" b="0" i="1" smtClean="0">
                        <a:solidFill>
                          <a:schemeClr val="tx1"/>
                        </a:solidFill>
                        <a:latin typeface="Cambria Math" panose="02040503050406030204" pitchFamily="18" charset="0"/>
                        <a:ea typeface="微软雅黑" panose="020B0503020204020204" pitchFamily="34" charset="-122"/>
                      </a:rPr>
                      <m:t>+</m:t>
                    </m:r>
                    <m:r>
                      <a:rPr lang="zh-CN" altLang="en-US" sz="1800" b="0" i="1" smtClean="0">
                        <a:solidFill>
                          <a:schemeClr val="tx1"/>
                        </a:solidFill>
                        <a:latin typeface="Cambria Math" panose="02040503050406030204" pitchFamily="18" charset="0"/>
                        <a:ea typeface="微软雅黑" panose="020B0503020204020204" pitchFamily="34" charset="-122"/>
                      </a:rPr>
                      <m:t>𝜌</m:t>
                    </m:r>
                  </m:oMath>
                </a14:m>
                <a:r>
                  <a:rPr lang="en-US" altLang="zh-CN" sz="1800" dirty="0">
                    <a:solidFill>
                      <a:schemeClr val="tx1"/>
                    </a:solidFill>
                    <a:latin typeface="微软雅黑" panose="020B0503020204020204" pitchFamily="34" charset="-122"/>
                    <a:ea typeface="微软雅黑" panose="020B0503020204020204" pitchFamily="34" charset="-122"/>
                  </a:rPr>
                  <a:t>)</a:t>
                </a:r>
              </a:p>
            </p:txBody>
          </p:sp>
        </mc:Choice>
        <mc:Fallback xmlns="">
          <p:sp>
            <p:nvSpPr>
              <p:cNvPr id="20" name="文本框 19">
                <a:extLst>
                  <a:ext uri="{FF2B5EF4-FFF2-40B4-BE49-F238E27FC236}">
                    <a16:creationId xmlns:a16="http://schemas.microsoft.com/office/drawing/2014/main" id="{9ED4F68C-ABEC-07EC-6F96-A08DB33D6E0E}"/>
                  </a:ext>
                </a:extLst>
              </p:cNvPr>
              <p:cNvSpPr txBox="1">
                <a:spLocks noRot="1" noChangeAspect="1" noMove="1" noResize="1" noEditPoints="1" noAdjustHandles="1" noChangeArrowheads="1" noChangeShapeType="1" noTextEdit="1"/>
              </p:cNvSpPr>
              <p:nvPr/>
            </p:nvSpPr>
            <p:spPr bwMode="auto">
              <a:xfrm>
                <a:off x="2689532" y="2933879"/>
                <a:ext cx="3051858" cy="369332"/>
              </a:xfrm>
              <a:prstGeom prst="rect">
                <a:avLst/>
              </a:prstGeom>
              <a:blipFill>
                <a:blip r:embed="rId5"/>
                <a:stretch>
                  <a:fillRect t="-8197" b="-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5A867581-9BFE-1179-1294-E09DF77B1A19}"/>
                  </a:ext>
                </a:extLst>
              </p:cNvPr>
              <p:cNvSpPr txBox="1"/>
              <p:nvPr/>
            </p:nvSpPr>
            <p:spPr bwMode="auto">
              <a:xfrm>
                <a:off x="6175819" y="2942922"/>
                <a:ext cx="2726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Scalar mesons</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微软雅黑" panose="020B0503020204020204" pitchFamily="34" charset="-122"/>
                    <a:ea typeface="微软雅黑" panose="020B0503020204020204" pitchFamily="34" charset="-122"/>
                  </a:rPr>
                  <a:t>(</a:t>
                </a:r>
                <a14:m>
                  <m:oMath xmlns:m="http://schemas.openxmlformats.org/officeDocument/2006/math">
                    <m:r>
                      <a:rPr lang="zh-CN" altLang="en-US" i="1" smtClean="0">
                        <a:solidFill>
                          <a:schemeClr val="tx1"/>
                        </a:solidFill>
                        <a:latin typeface="Cambria Math" panose="02040503050406030204" pitchFamily="18" charset="0"/>
                        <a:ea typeface="微软雅黑" panose="020B0503020204020204" pitchFamily="34" charset="-122"/>
                      </a:rPr>
                      <m:t>𝜎</m:t>
                    </m:r>
                    <m:r>
                      <a:rPr lang="en-US" altLang="zh-CN" b="0" i="1" smtClean="0">
                        <a:solidFill>
                          <a:schemeClr val="tx1"/>
                        </a:solidFill>
                        <a:latin typeface="Cambria Math" panose="02040503050406030204" pitchFamily="18" charset="0"/>
                        <a:ea typeface="微软雅黑" panose="020B0503020204020204" pitchFamily="34" charset="-122"/>
                      </a:rPr>
                      <m:t>+</m:t>
                    </m:r>
                    <m:sSup>
                      <m:sSupPr>
                        <m:ctrlPr>
                          <a:rPr lang="en-US" altLang="zh-CN" b="0" i="1" smtClean="0">
                            <a:solidFill>
                              <a:schemeClr val="tx1"/>
                            </a:solidFill>
                            <a:latin typeface="Cambria Math" panose="02040503050406030204" pitchFamily="18" charset="0"/>
                            <a:ea typeface="微软雅黑" panose="020B0503020204020204" pitchFamily="34" charset="-122"/>
                          </a:rPr>
                        </m:ctrlPr>
                      </m:sSupPr>
                      <m:e>
                        <m:r>
                          <a:rPr lang="zh-CN" altLang="en-US" b="0" i="1" smtClean="0">
                            <a:solidFill>
                              <a:schemeClr val="tx1"/>
                            </a:solidFill>
                            <a:latin typeface="Cambria Math" panose="02040503050406030204" pitchFamily="18" charset="0"/>
                            <a:ea typeface="微软雅黑" panose="020B0503020204020204" pitchFamily="34" charset="-122"/>
                          </a:rPr>
                          <m:t>𝜎</m:t>
                        </m:r>
                      </m:e>
                      <m:sup>
                        <m:r>
                          <a:rPr lang="en-US" altLang="zh-CN" b="0" i="1" smtClean="0">
                            <a:solidFill>
                              <a:schemeClr val="tx1"/>
                            </a:solidFill>
                            <a:latin typeface="Cambria Math" panose="02040503050406030204" pitchFamily="18" charset="0"/>
                            <a:ea typeface="微软雅黑" panose="020B0503020204020204" pitchFamily="34" charset="-122"/>
                          </a:rPr>
                          <m:t>∗</m:t>
                        </m:r>
                      </m:sup>
                    </m:sSup>
                  </m:oMath>
                </a14:m>
                <a:r>
                  <a:rPr lang="en-US" altLang="zh-CN" dirty="0">
                    <a:solidFill>
                      <a:schemeClr val="tx1"/>
                    </a:solidFill>
                    <a:latin typeface="微软雅黑" panose="020B0503020204020204" pitchFamily="34" charset="-122"/>
                    <a:ea typeface="微软雅黑" panose="020B0503020204020204" pitchFamily="34" charset="-122"/>
                  </a:rPr>
                  <a:t>)</a:t>
                </a:r>
              </a:p>
            </p:txBody>
          </p:sp>
        </mc:Choice>
        <mc:Fallback xmlns="">
          <p:sp>
            <p:nvSpPr>
              <p:cNvPr id="23" name="文本框 22">
                <a:extLst>
                  <a:ext uri="{FF2B5EF4-FFF2-40B4-BE49-F238E27FC236}">
                    <a16:creationId xmlns:a16="http://schemas.microsoft.com/office/drawing/2014/main" id="{5A867581-9BFE-1179-1294-E09DF77B1A19}"/>
                  </a:ext>
                </a:extLst>
              </p:cNvPr>
              <p:cNvSpPr txBox="1">
                <a:spLocks noRot="1" noChangeAspect="1" noMove="1" noResize="1" noEditPoints="1" noAdjustHandles="1" noChangeArrowheads="1" noChangeShapeType="1" noTextEdit="1"/>
              </p:cNvSpPr>
              <p:nvPr/>
            </p:nvSpPr>
            <p:spPr bwMode="auto">
              <a:xfrm>
                <a:off x="6175819" y="2942922"/>
                <a:ext cx="2726701" cy="369332"/>
              </a:xfrm>
              <a:prstGeom prst="rect">
                <a:avLst/>
              </a:prstGeom>
              <a:blipFill>
                <a:blip r:embed="rId6"/>
                <a:stretch>
                  <a:fillRect t="-10000"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FEDDF4F5-20CA-CD70-9530-6B3947E6E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429" y="5238847"/>
            <a:ext cx="4758293" cy="378086"/>
          </a:xfrm>
          <a:prstGeom prst="rect">
            <a:avLst/>
          </a:prstGeom>
        </p:spPr>
      </p:pic>
      <p:sp>
        <p:nvSpPr>
          <p:cNvPr id="16" name="文本框 15">
            <a:extLst>
              <a:ext uri="{FF2B5EF4-FFF2-40B4-BE49-F238E27FC236}">
                <a16:creationId xmlns:a16="http://schemas.microsoft.com/office/drawing/2014/main" id="{78F5360E-3F10-B06A-4A45-B3F5183654AD}"/>
              </a:ext>
            </a:extLst>
          </p:cNvPr>
          <p:cNvSpPr txBox="1"/>
          <p:nvPr/>
        </p:nvSpPr>
        <p:spPr bwMode="auto">
          <a:xfrm>
            <a:off x="7927460" y="5905425"/>
            <a:ext cx="3594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Z.H. Tu, PRC 106 (2022) 025806</a:t>
            </a:r>
          </a:p>
        </p:txBody>
      </p:sp>
      <p:sp>
        <p:nvSpPr>
          <p:cNvPr id="17" name="矩形: 圆角 16">
            <a:extLst>
              <a:ext uri="{FF2B5EF4-FFF2-40B4-BE49-F238E27FC236}">
                <a16:creationId xmlns:a16="http://schemas.microsoft.com/office/drawing/2014/main" id="{CDD9B314-AC42-C7E9-A8F5-E0B367508671}"/>
              </a:ext>
            </a:extLst>
          </p:cNvPr>
          <p:cNvSpPr/>
          <p:nvPr/>
        </p:nvSpPr>
        <p:spPr>
          <a:xfrm>
            <a:off x="6942499" y="5059039"/>
            <a:ext cx="4892966" cy="7022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6E7D1E3-05ED-785E-BBE5-547D5D30078B}"/>
              </a:ext>
            </a:extLst>
          </p:cNvPr>
          <p:cNvSpPr txBox="1"/>
          <p:nvPr/>
        </p:nvSpPr>
        <p:spPr bwMode="auto">
          <a:xfrm>
            <a:off x="6481463" y="4580902"/>
            <a:ext cx="272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Pairing force in this talk:</a:t>
            </a:r>
            <a:endParaRPr lang="en-US" altLang="zh-CN" sz="1800" dirty="0">
              <a:solidFill>
                <a:schemeClr val="tx1"/>
              </a:solidFill>
              <a:latin typeface="微软雅黑" panose="020B0503020204020204" pitchFamily="34" charset="-122"/>
              <a:ea typeface="微软雅黑" panose="020B0503020204020204" pitchFamily="34" charset="-122"/>
            </a:endParaRPr>
          </a:p>
        </p:txBody>
      </p:sp>
      <p:cxnSp>
        <p:nvCxnSpPr>
          <p:cNvPr id="22" name="直接连接符 21">
            <a:extLst>
              <a:ext uri="{FF2B5EF4-FFF2-40B4-BE49-F238E27FC236}">
                <a16:creationId xmlns:a16="http://schemas.microsoft.com/office/drawing/2014/main" id="{421C20C9-9031-6157-432C-BD7B4B9766DD}"/>
              </a:ext>
            </a:extLst>
          </p:cNvPr>
          <p:cNvCxnSpPr/>
          <p:nvPr/>
        </p:nvCxnSpPr>
        <p:spPr>
          <a:xfrm>
            <a:off x="314325" y="2473322"/>
            <a:ext cx="11139242" cy="90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13C2A8D-C1C2-BEBD-358C-430C6E7B5571}"/>
              </a:ext>
            </a:extLst>
          </p:cNvPr>
          <p:cNvCxnSpPr/>
          <p:nvPr/>
        </p:nvCxnSpPr>
        <p:spPr>
          <a:xfrm>
            <a:off x="314325" y="4435730"/>
            <a:ext cx="11139242" cy="90769"/>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26">
            <a:extLst>
              <a:ext uri="{FF2B5EF4-FFF2-40B4-BE49-F238E27FC236}">
                <a16:creationId xmlns:a16="http://schemas.microsoft.com/office/drawing/2014/main" id="{3CC7FD67-1862-32E3-9980-8FB1B047D2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396" y="1241992"/>
            <a:ext cx="5243550" cy="1151023"/>
          </a:xfrm>
          <a:prstGeom prst="rect">
            <a:avLst/>
          </a:prstGeom>
        </p:spPr>
      </p:pic>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05DE5FE7-8DE1-136D-83DC-6E28A5FD60CE}"/>
                  </a:ext>
                </a:extLst>
              </p:cNvPr>
              <p:cNvSpPr txBox="1"/>
              <p:nvPr/>
            </p:nvSpPr>
            <p:spPr bwMode="auto">
              <a:xfrm>
                <a:off x="7682178" y="1494485"/>
                <a:ext cx="3450877" cy="4283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symmetry energy slope   </a:t>
                </a:r>
                <a14:m>
                  <m:oMath xmlns:m="http://schemas.openxmlformats.org/officeDocument/2006/math">
                    <m:sSub>
                      <m:sSubPr>
                        <m:ctrlPr>
                          <a:rPr lang="en-US" altLang="zh-CN" sz="2000" i="1" smtClean="0">
                            <a:solidFill>
                              <a:schemeClr val="tx1"/>
                            </a:solidFill>
                            <a:latin typeface="Cambria Math" panose="02040503050406030204" pitchFamily="18" charset="0"/>
                            <a:ea typeface="微软雅黑" panose="020B0503020204020204" pitchFamily="34" charset="-122"/>
                          </a:rPr>
                        </m:ctrlPr>
                      </m:sSubPr>
                      <m:e>
                        <m:r>
                          <a:rPr lang="en-US" altLang="zh-CN" sz="2000" i="1">
                            <a:solidFill>
                              <a:schemeClr val="tx1"/>
                            </a:solidFill>
                            <a:latin typeface="Cambria Math" panose="02040503050406030204" pitchFamily="18" charset="0"/>
                            <a:ea typeface="微软雅黑" panose="020B0503020204020204" pitchFamily="34" charset="-122"/>
                          </a:rPr>
                          <m:t>𝐿</m:t>
                        </m:r>
                      </m:e>
                      <m:sub>
                        <m:r>
                          <m:rPr>
                            <m:sty m:val="p"/>
                          </m:rPr>
                          <a:rPr lang="en-US" altLang="zh-CN" sz="2000">
                            <a:solidFill>
                              <a:schemeClr val="tx1"/>
                            </a:solidFill>
                            <a:latin typeface="Cambria Math" panose="02040503050406030204" pitchFamily="18" charset="0"/>
                            <a:ea typeface="微软雅黑" panose="020B0503020204020204" pitchFamily="34" charset="-122"/>
                          </a:rPr>
                          <m:t>sym</m:t>
                        </m:r>
                      </m:sub>
                    </m:sSub>
                  </m:oMath>
                </a14:m>
                <a:endParaRPr lang="zh-CN" altLang="en-US" sz="2000" dirty="0">
                  <a:latin typeface="Times New Roman" panose="02020603050405020304" pitchFamily="18" charset="0"/>
                  <a:cs typeface="Times New Roman" panose="02020603050405020304" pitchFamily="18" charset="0"/>
                </a:endParaRPr>
              </a:p>
            </p:txBody>
          </p:sp>
        </mc:Choice>
        <mc:Fallback>
          <p:sp>
            <p:nvSpPr>
              <p:cNvPr id="28" name="文本框 27">
                <a:extLst>
                  <a:ext uri="{FF2B5EF4-FFF2-40B4-BE49-F238E27FC236}">
                    <a16:creationId xmlns:a16="http://schemas.microsoft.com/office/drawing/2014/main" id="{05DE5FE7-8DE1-136D-83DC-6E28A5FD60CE}"/>
                  </a:ext>
                </a:extLst>
              </p:cNvPr>
              <p:cNvSpPr txBox="1">
                <a:spLocks noRot="1" noChangeAspect="1" noMove="1" noResize="1" noEditPoints="1" noAdjustHandles="1" noChangeArrowheads="1" noChangeShapeType="1" noTextEdit="1"/>
              </p:cNvSpPr>
              <p:nvPr/>
            </p:nvSpPr>
            <p:spPr bwMode="auto">
              <a:xfrm>
                <a:off x="7682178" y="1494485"/>
                <a:ext cx="3450877" cy="428322"/>
              </a:xfrm>
              <a:prstGeom prst="rect">
                <a:avLst/>
              </a:prstGeom>
              <a:blipFill>
                <a:blip r:embed="rId9"/>
                <a:stretch>
                  <a:fillRect l="-1767" t="-7143" b="-1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椭圆 14">
            <a:extLst>
              <a:ext uri="{FF2B5EF4-FFF2-40B4-BE49-F238E27FC236}">
                <a16:creationId xmlns:a16="http://schemas.microsoft.com/office/drawing/2014/main" id="{A7816143-5E77-B139-5E97-949BF74300E9}"/>
              </a:ext>
            </a:extLst>
          </p:cNvPr>
          <p:cNvSpPr/>
          <p:nvPr/>
        </p:nvSpPr>
        <p:spPr>
          <a:xfrm>
            <a:off x="10179481" y="1420678"/>
            <a:ext cx="789221" cy="603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a:extLst>
              <a:ext uri="{FF2B5EF4-FFF2-40B4-BE49-F238E27FC236}">
                <a16:creationId xmlns:a16="http://schemas.microsoft.com/office/drawing/2014/main" id="{B4ADD607-1AA2-3B14-AE76-A05389FE9A8F}"/>
              </a:ext>
            </a:extLst>
          </p:cNvPr>
          <p:cNvSpPr/>
          <p:nvPr/>
        </p:nvSpPr>
        <p:spPr>
          <a:xfrm>
            <a:off x="3804206" y="3534392"/>
            <a:ext cx="789221" cy="603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2DBF91A5-1920-697E-F819-DABED3BE8860}"/>
              </a:ext>
            </a:extLst>
          </p:cNvPr>
          <p:cNvSpPr/>
          <p:nvPr/>
        </p:nvSpPr>
        <p:spPr>
          <a:xfrm>
            <a:off x="6696920" y="3525420"/>
            <a:ext cx="1686164" cy="603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a:extLst>
              <a:ext uri="{FF2B5EF4-FFF2-40B4-BE49-F238E27FC236}">
                <a16:creationId xmlns:a16="http://schemas.microsoft.com/office/drawing/2014/main" id="{0FA52B35-81A5-B852-AF7F-EEB4888733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325" y="5291175"/>
            <a:ext cx="5517358" cy="967824"/>
          </a:xfrm>
          <a:prstGeom prst="rect">
            <a:avLst/>
          </a:prstGeom>
        </p:spPr>
      </p:pic>
      <p:sp>
        <p:nvSpPr>
          <p:cNvPr id="30" name="矩形 29">
            <a:extLst>
              <a:ext uri="{FF2B5EF4-FFF2-40B4-BE49-F238E27FC236}">
                <a16:creationId xmlns:a16="http://schemas.microsoft.com/office/drawing/2014/main" id="{57EB1BBE-27B2-C1D3-A0C7-E8AC5E142EC2}"/>
              </a:ext>
            </a:extLst>
          </p:cNvPr>
          <p:cNvSpPr/>
          <p:nvPr/>
        </p:nvSpPr>
        <p:spPr>
          <a:xfrm>
            <a:off x="3443238" y="5315900"/>
            <a:ext cx="1225367" cy="373024"/>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1" name="对话气泡: 椭圆形 30">
            <a:extLst>
              <a:ext uri="{FF2B5EF4-FFF2-40B4-BE49-F238E27FC236}">
                <a16:creationId xmlns:a16="http://schemas.microsoft.com/office/drawing/2014/main" id="{3BB39BCF-E894-4B44-6374-2E5197C125E5}"/>
              </a:ext>
            </a:extLst>
          </p:cNvPr>
          <p:cNvSpPr/>
          <p:nvPr/>
        </p:nvSpPr>
        <p:spPr>
          <a:xfrm>
            <a:off x="4191436" y="4567043"/>
            <a:ext cx="1534087" cy="633070"/>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C1F7E6D0-4B10-B499-DC9F-23061F33CF75}"/>
              </a:ext>
            </a:extLst>
          </p:cNvPr>
          <p:cNvSpPr txBox="1"/>
          <p:nvPr/>
        </p:nvSpPr>
        <p:spPr bwMode="auto">
          <a:xfrm>
            <a:off x="4323413" y="4693341"/>
            <a:ext cx="1595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Pairing force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 name="文本框 4">
            <a:extLst>
              <a:ext uri="{FF2B5EF4-FFF2-40B4-BE49-F238E27FC236}">
                <a16:creationId xmlns:a16="http://schemas.microsoft.com/office/drawing/2014/main" id="{72F41B14-33DB-0548-7F9B-18441BA45732}"/>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cs typeface="Times New Roman" panose="02020603050405020304" pitchFamily="18" charset="0"/>
              </a:rPr>
              <a:t>Uncertainties of Nuclear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7088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solidFill>
            <a:schemeClr val="bg1">
              <a:alpha val="25000"/>
            </a:schemeClr>
          </a:solidFill>
          <a:ln>
            <a:noFill/>
          </a:ln>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2368053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13</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6" name="图片 15">
            <a:extLst>
              <a:ext uri="{FF2B5EF4-FFF2-40B4-BE49-F238E27FC236}">
                <a16:creationId xmlns:a16="http://schemas.microsoft.com/office/drawing/2014/main" id="{07C45478-3BED-DF15-CE84-7DEAC387E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45" y="1669233"/>
            <a:ext cx="4171014" cy="3871061"/>
          </a:xfrm>
          <a:prstGeom prst="rect">
            <a:avLst/>
          </a:prstGeom>
        </p:spPr>
      </p:pic>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4171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Hyperon potentials and </a:t>
            </a: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M-R</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relations</a:t>
            </a:r>
            <a:endParaRPr lang="en-US" altLang="zh-CN" sz="20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2CC854B7-F82E-3725-902C-33ED097F62E2}"/>
              </a:ext>
            </a:extLst>
          </p:cNvPr>
          <p:cNvSpPr txBox="1"/>
          <p:nvPr/>
        </p:nvSpPr>
        <p:spPr bwMode="auto">
          <a:xfrm>
            <a:off x="1623440" y="5642229"/>
            <a:ext cx="36973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T.E.</a:t>
            </a:r>
            <a:r>
              <a:rPr lang="zh-CN" altLang="en-US" sz="1600" dirty="0">
                <a:solidFill>
                  <a:srgbClr val="00B0F0"/>
                </a:solidFill>
              </a:rPr>
              <a:t> </a:t>
            </a:r>
            <a:r>
              <a:rPr lang="en-US" altLang="zh-CN" sz="1600" dirty="0">
                <a:solidFill>
                  <a:srgbClr val="00B0F0"/>
                </a:solidFill>
              </a:rPr>
              <a:t>Riley</a:t>
            </a:r>
            <a:r>
              <a:rPr lang="zh-CN" altLang="en-US" sz="1600" dirty="0">
                <a:solidFill>
                  <a:srgbClr val="00B0F0"/>
                </a:solidFill>
              </a:rPr>
              <a:t> </a:t>
            </a:r>
            <a:r>
              <a:rPr lang="en-US" altLang="zh-CN" sz="1600" i="1" dirty="0">
                <a:solidFill>
                  <a:srgbClr val="00B0F0"/>
                </a:solidFill>
              </a:rPr>
              <a:t>et al</a:t>
            </a:r>
            <a:r>
              <a:rPr lang="en-US" altLang="zh-CN" sz="1600" dirty="0">
                <a:solidFill>
                  <a:srgbClr val="00B0F0"/>
                </a:solidFill>
              </a:rPr>
              <a:t>., </a:t>
            </a:r>
            <a:r>
              <a:rPr lang="en-US" altLang="zh-CN" sz="1600" dirty="0" err="1">
                <a:solidFill>
                  <a:srgbClr val="00B0F0"/>
                </a:solidFill>
              </a:rPr>
              <a:t>ApJL</a:t>
            </a:r>
            <a:r>
              <a:rPr lang="en-US" altLang="zh-CN" sz="1600" dirty="0">
                <a:solidFill>
                  <a:srgbClr val="00B0F0"/>
                </a:solidFill>
              </a:rPr>
              <a:t> 887 (2019) L21</a:t>
            </a:r>
          </a:p>
          <a:p>
            <a:r>
              <a:rPr lang="en-US" altLang="zh-CN" sz="1600" dirty="0">
                <a:solidFill>
                  <a:srgbClr val="00B0F0"/>
                </a:solidFill>
              </a:rPr>
              <a:t>M.C.</a:t>
            </a:r>
            <a:r>
              <a:rPr lang="zh-CN" altLang="en-US" sz="1600" dirty="0">
                <a:solidFill>
                  <a:srgbClr val="00B0F0"/>
                </a:solidFill>
              </a:rPr>
              <a:t> </a:t>
            </a:r>
            <a:r>
              <a:rPr lang="en-US" altLang="zh-CN" sz="1600" dirty="0">
                <a:solidFill>
                  <a:srgbClr val="00B0F0"/>
                </a:solidFill>
              </a:rPr>
              <a:t>Miller</a:t>
            </a:r>
            <a:r>
              <a:rPr lang="zh-CN" altLang="en-US" sz="1600" dirty="0">
                <a:solidFill>
                  <a:srgbClr val="00B0F0"/>
                </a:solidFill>
              </a:rPr>
              <a:t> </a:t>
            </a:r>
            <a:r>
              <a:rPr lang="en-US" altLang="zh-CN" sz="1600" i="1" dirty="0">
                <a:solidFill>
                  <a:srgbClr val="00B0F0"/>
                </a:solidFill>
              </a:rPr>
              <a:t>et al</a:t>
            </a:r>
            <a:r>
              <a:rPr lang="en-US" altLang="zh-CN" sz="1600" dirty="0">
                <a:solidFill>
                  <a:srgbClr val="00B0F0"/>
                </a:solidFill>
              </a:rPr>
              <a:t>., </a:t>
            </a:r>
            <a:r>
              <a:rPr lang="en-US" altLang="zh-CN" sz="1600" dirty="0" err="1">
                <a:solidFill>
                  <a:srgbClr val="00B0F0"/>
                </a:solidFill>
              </a:rPr>
              <a:t>ApJL</a:t>
            </a:r>
            <a:r>
              <a:rPr lang="en-US" altLang="zh-CN" sz="1600" dirty="0">
                <a:solidFill>
                  <a:srgbClr val="00B0F0"/>
                </a:solidFill>
              </a:rPr>
              <a:t> 887 (2019) L24</a:t>
            </a:r>
          </a:p>
        </p:txBody>
      </p:sp>
      <p:sp>
        <p:nvSpPr>
          <p:cNvPr id="21" name="文本框 20">
            <a:extLst>
              <a:ext uri="{FF2B5EF4-FFF2-40B4-BE49-F238E27FC236}">
                <a16:creationId xmlns:a16="http://schemas.microsoft.com/office/drawing/2014/main" id="{B8D5C439-CB05-FB7F-D550-162EFA2D036E}"/>
              </a:ext>
            </a:extLst>
          </p:cNvPr>
          <p:cNvSpPr txBox="1"/>
          <p:nvPr/>
        </p:nvSpPr>
        <p:spPr bwMode="auto">
          <a:xfrm>
            <a:off x="199608" y="5703783"/>
            <a:ext cx="1423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NICER</a:t>
            </a:r>
            <a:endParaRPr lang="en-US" altLang="zh-CN" sz="24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5623458" y="2240129"/>
                <a:ext cx="5407757" cy="2591415"/>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SU(6)</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symmetry is applied</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variations of maximum mass induced by</a:t>
                </a:r>
                <a:r>
                  <a:rPr lang="en-US" altLang="zh-CN" dirty="0">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and hyperon potentials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are less than </a:t>
                </a:r>
                <a14:m>
                  <m:oMath xmlns:m="http://schemas.openxmlformats.org/officeDocument/2006/math">
                    <m:r>
                      <a:rPr lang="en-US" altLang="zh-CN" i="1">
                        <a:latin typeface="Cambria Math" panose="02040503050406030204" pitchFamily="18" charset="0"/>
                        <a:ea typeface="微软雅黑" panose="020B0503020204020204" pitchFamily="34" charset="-122"/>
                        <a:cs typeface="Times New Roman" panose="02020603050405020304" pitchFamily="18" charset="0"/>
                      </a:rPr>
                      <m:t>0.1 </m:t>
                    </m:r>
                    <m:sSub>
                      <m:sSubPr>
                        <m:ctrlPr>
                          <a:rPr lang="en-US" altLang="zh-CN" i="1">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latin typeface="Cambria Math" panose="02040503050406030204" pitchFamily="18" charset="0"/>
                            <a:ea typeface="微软雅黑" panose="020B0503020204020204" pitchFamily="34" charset="-122"/>
                            <a:cs typeface="Times New Roman" panose="02020603050405020304" pitchFamily="18" charset="0"/>
                          </a:rPr>
                          <m:t>𝑀</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a:t>
                </a:r>
                <a14:m>
                  <m:oMath xmlns:m="http://schemas.openxmlformats.org/officeDocument/2006/math">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0.03 </m:t>
                    </m:r>
                    <m:sSub>
                      <m:sSubPr>
                        <m:ctrlP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𝑀</m:t>
                        </m:r>
                      </m:e>
                      <m:sub>
                        <m:r>
                          <a:rPr lang="en-US" altLang="zh-CN"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b>
                    </m:sSub>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respectively</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It is hard to distinguish the hyperon potential by global properties (mass and radius, etc.)</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5623458" y="2240129"/>
                <a:ext cx="5407757" cy="2591415"/>
              </a:xfrm>
              <a:prstGeom prst="rect">
                <a:avLst/>
              </a:prstGeom>
              <a:blipFill>
                <a:blip r:embed="rId3"/>
                <a:stretch>
                  <a:fillRect l="-676" b="-2582"/>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Tree>
    <p:extLst>
      <p:ext uri="{BB962C8B-B14F-4D97-AF65-F5344CB8AC3E}">
        <p14:creationId xmlns:p14="http://schemas.microsoft.com/office/powerpoint/2010/main" val="238068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14</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693290" cy="3261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Λ</m:t>
                        </m:r>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693290" cy="326180"/>
              </a:xfrm>
              <a:prstGeom prst="rect">
                <a:avLst/>
              </a:prstGeom>
              <a:blipFill>
                <a:blip r:embed="rId2"/>
                <a:stretch>
                  <a:fillRect l="-2570" t="-18519" r="-1713" b="-46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6020243" y="2306117"/>
                <a:ext cx="5407757" cy="2544351"/>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variation of the maximum pairing gap in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parameter space is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less than 0.08 MeV (~15%)</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maximum pairing gap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is slightly sensitive to </a:t>
                </a:r>
                <a14:m>
                  <m:oMath xmlns:m="http://schemas.openxmlformats.org/officeDocument/2006/math">
                    <m:sSubSup>
                      <m:sSubSupPr>
                        <m:ctrlPr>
                          <a:rPr lang="en-US" altLang="zh-CN" i="1" smtClean="0">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but is insensitive to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smaller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14:m>
                  <m:oMath xmlns:m="http://schemas.openxmlformats.org/officeDocument/2006/math">
                    <m:sSubSup>
                      <m:sSubSupPr>
                        <m:ctrlPr>
                          <a:rPr lang="en-US" altLang="zh-CN" i="1" smtClean="0">
                            <a:solidFill>
                              <a:srgbClr val="FF0000"/>
                            </a:solidFill>
                            <a:latin typeface="Cambria Math" panose="02040503050406030204" pitchFamily="18" charset="0"/>
                          </a:rPr>
                        </m:ctrlPr>
                      </m:sSubSupPr>
                      <m:e>
                        <m:r>
                          <a:rPr lang="en-US" altLang="zh-CN" i="1">
                            <a:solidFill>
                              <a:srgbClr val="FF0000"/>
                            </a:solidFill>
                            <a:latin typeface="Cambria Math" panose="02040503050406030204" pitchFamily="18" charset="0"/>
                          </a:rPr>
                          <m:t>𝑈</m:t>
                        </m:r>
                      </m:e>
                      <m:sub>
                        <m:r>
                          <m:rPr>
                            <m:sty m:val="p"/>
                          </m:rPr>
                          <a:rPr lang="el-GR" altLang="zh-CN" i="1">
                            <a:solidFill>
                              <a:srgbClr val="FF0000"/>
                            </a:solidFill>
                            <a:latin typeface="Cambria Math" panose="02040503050406030204" pitchFamily="18" charset="0"/>
                            <a:ea typeface="Cambria Math" panose="02040503050406030204" pitchFamily="18" charset="0"/>
                          </a:rPr>
                          <m:t>Σ</m:t>
                        </m:r>
                      </m:sub>
                      <m:sup>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𝑁</m:t>
                        </m:r>
                        <m:r>
                          <a:rPr lang="en-US" altLang="zh-CN" i="1">
                            <a:solidFill>
                              <a:srgbClr val="FF0000"/>
                            </a:solidFill>
                            <a:latin typeface="Cambria Math" panose="02040503050406030204" pitchFamily="18" charset="0"/>
                          </a:rPr>
                          <m:t>)</m:t>
                        </m:r>
                      </m:sup>
                    </m:sSubSup>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has a greater impact on </a:t>
                </a:r>
                <a14:m>
                  <m:oMath xmlns:m="http://schemas.openxmlformats.org/officeDocument/2006/math">
                    <m:r>
                      <m:rPr>
                        <m:sty m:val="p"/>
                      </m:rPr>
                      <a:rPr lang="el-GR" altLang="zh-CN" i="1">
                        <a:solidFill>
                          <a:srgbClr val="FF0000"/>
                        </a:solidFill>
                        <a:latin typeface="Cambria Math" panose="02040503050406030204" pitchFamily="18" charset="0"/>
                        <a:ea typeface="Cambria Math" panose="02040503050406030204" pitchFamily="18" charset="0"/>
                      </a:rPr>
                      <m:t>ΛΛ</m:t>
                    </m:r>
                  </m:oMath>
                </a14:m>
                <a:r>
                  <a:rPr lang="en-US" altLang="zh-CN" dirty="0">
                    <a:solidFill>
                      <a:srgbClr val="FF0000"/>
                    </a:solidFill>
                    <a:latin typeface="微软雅黑" panose="020B0503020204020204" pitchFamily="34" charset="-122"/>
                    <a:ea typeface="微软雅黑" panose="020B0503020204020204" pitchFamily="34" charset="-122"/>
                  </a:rPr>
                  <a:t>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6020243" y="2306117"/>
                <a:ext cx="5407757" cy="2544351"/>
              </a:xfrm>
              <a:prstGeom prst="rect">
                <a:avLst/>
              </a:prstGeom>
              <a:blipFill>
                <a:blip r:embed="rId3"/>
                <a:stretch>
                  <a:fillRect l="-789" b="-1914"/>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C3795EB7-5BEE-20E9-FBD4-1CE0910D4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53" y="2110299"/>
            <a:ext cx="5647944" cy="3605784"/>
          </a:xfrm>
          <a:prstGeom prst="rect">
            <a:avLst/>
          </a:prstGeom>
        </p:spPr>
      </p:pic>
    </p:spTree>
    <p:extLst>
      <p:ext uri="{BB962C8B-B14F-4D97-AF65-F5344CB8AC3E}">
        <p14:creationId xmlns:p14="http://schemas.microsoft.com/office/powerpoint/2010/main" val="1024579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15</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693290" cy="3261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Λ</m:t>
                        </m:r>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693290" cy="326180"/>
              </a:xfrm>
              <a:prstGeom prst="rect">
                <a:avLst/>
              </a:prstGeom>
              <a:blipFill>
                <a:blip r:embed="rId2"/>
                <a:stretch>
                  <a:fillRect l="-2570" t="-18519" r="-1713" b="-46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4FA82D20-07CF-DAFA-4C97-B41EB4B82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46" y="1626582"/>
            <a:ext cx="4259940" cy="2719649"/>
          </a:xfrm>
          <a:prstGeom prst="rect">
            <a:avLst/>
          </a:prstGeom>
        </p:spPr>
      </p:pic>
      <p:pic>
        <p:nvPicPr>
          <p:cNvPr id="10" name="图片 9">
            <a:extLst>
              <a:ext uri="{FF2B5EF4-FFF2-40B4-BE49-F238E27FC236}">
                <a16:creationId xmlns:a16="http://schemas.microsoft.com/office/drawing/2014/main" id="{3534769D-B4C9-3A43-1FB4-F172F018E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765" y="1626583"/>
            <a:ext cx="4259940" cy="2719649"/>
          </a:xfrm>
          <a:prstGeom prst="rect">
            <a:avLst/>
          </a:prstGeom>
        </p:spPr>
      </p:pic>
      <p:pic>
        <p:nvPicPr>
          <p:cNvPr id="12" name="图片 11">
            <a:extLst>
              <a:ext uri="{FF2B5EF4-FFF2-40B4-BE49-F238E27FC236}">
                <a16:creationId xmlns:a16="http://schemas.microsoft.com/office/drawing/2014/main" id="{D472520A-C2B2-4C44-F0CD-48AA9CBE0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746" y="4043060"/>
            <a:ext cx="4259940" cy="2719649"/>
          </a:xfrm>
          <a:prstGeom prst="rect">
            <a:avLst/>
          </a:prstGeom>
        </p:spPr>
      </p:pic>
      <p:pic>
        <p:nvPicPr>
          <p:cNvPr id="14" name="图片 13">
            <a:extLst>
              <a:ext uri="{FF2B5EF4-FFF2-40B4-BE49-F238E27FC236}">
                <a16:creationId xmlns:a16="http://schemas.microsoft.com/office/drawing/2014/main" id="{ED42353C-FB7C-8F93-C3FA-68D4FB2686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765" y="4043060"/>
            <a:ext cx="4259940" cy="2719649"/>
          </a:xfrm>
          <a:prstGeom prst="rect">
            <a:avLst/>
          </a:prstGeom>
        </p:spPr>
      </p:pic>
    </p:spTree>
    <p:extLst>
      <p:ext uri="{BB962C8B-B14F-4D97-AF65-F5344CB8AC3E}">
        <p14:creationId xmlns:p14="http://schemas.microsoft.com/office/powerpoint/2010/main" val="365295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402B6C3-CFC2-C8FA-EFDD-FC18028E3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09" y="1867488"/>
            <a:ext cx="5449824" cy="3563112"/>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16</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096000" y="2227444"/>
                <a:ext cx="5734639" cy="29493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maximum and minimum of the maximum pairing gap slightly increase as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variation of the maximum pairing gap decrease as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a:p>
                <a:pPr marL="800100" lvl="1" indent="-342900">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Larger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rPr>
                        </m:ctrlPr>
                      </m:sSubPr>
                      <m:e>
                        <m:r>
                          <a:rPr lang="en-US" altLang="zh-CN" i="1">
                            <a:solidFill>
                              <a:srgbClr val="FF0000"/>
                            </a:solidFill>
                            <a:latin typeface="Cambria Math" panose="02040503050406030204" pitchFamily="18" charset="0"/>
                            <a:ea typeface="微软雅黑" panose="020B0503020204020204" pitchFamily="34" charset="-122"/>
                          </a:rPr>
                          <m:t>𝐿</m:t>
                        </m:r>
                      </m:e>
                      <m:sub>
                        <m:r>
                          <m:rPr>
                            <m:sty m:val="p"/>
                          </m:rPr>
                          <a:rPr lang="en-US" altLang="zh-CN">
                            <a:solidFill>
                              <a:srgbClr val="FF0000"/>
                            </a:solidFill>
                            <a:latin typeface="Cambria Math" panose="02040503050406030204" pitchFamily="18" charset="0"/>
                            <a:ea typeface="微软雅黑" panose="020B0503020204020204" pitchFamily="34" charset="-122"/>
                          </a:rPr>
                          <m:t>sym</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suppress the effects of hyperon potentials on the </a:t>
                </a:r>
                <a14:m>
                  <m:oMath xmlns:m="http://schemas.openxmlformats.org/officeDocument/2006/math">
                    <m:r>
                      <m:rPr>
                        <m:sty m:val="p"/>
                      </m:rPr>
                      <a:rPr lang="el-GR" altLang="zh-CN" i="1">
                        <a:solidFill>
                          <a:srgbClr val="FF0000"/>
                        </a:solidFill>
                        <a:latin typeface="Cambria Math" panose="02040503050406030204" pitchFamily="18" charset="0"/>
                        <a:ea typeface="Cambria Math" panose="02040503050406030204" pitchFamily="18" charset="0"/>
                      </a:rPr>
                      <m:t>ΛΛ</m:t>
                    </m:r>
                  </m:oMath>
                </a14:m>
                <a:r>
                  <a:rPr lang="en-US" altLang="zh-CN" dirty="0">
                    <a:solidFill>
                      <a:srgbClr val="FF0000"/>
                    </a:solidFill>
                    <a:latin typeface="微软雅黑" panose="020B0503020204020204" pitchFamily="34" charset="-122"/>
                    <a:ea typeface="微软雅黑" panose="020B0503020204020204" pitchFamily="34" charset="-122"/>
                  </a:rPr>
                  <a:t>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value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=(20 MeV, </a:t>
                </a:r>
                <a14:m>
                  <m:oMath xmlns:m="http://schemas.openxmlformats.org/officeDocument/2006/math">
                    <m: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17 MeV) has similar behavior</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800100" lvl="1" indent="-342900">
                  <a:buFont typeface="Wingdings" panose="05000000000000000000" pitchFamily="2" charset="2"/>
                  <a:buChar char="Ø"/>
                </a:pPr>
                <a:endPar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096000" y="2227444"/>
                <a:ext cx="5734639" cy="2949397"/>
              </a:xfrm>
              <a:prstGeom prst="rect">
                <a:avLst/>
              </a:prstGeom>
              <a:blipFill>
                <a:blip r:embed="rId3"/>
                <a:stretch>
                  <a:fillRect l="-2550" t="-2686" r="-13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0672DAF9-50D2-FDDA-9529-CE5FD85E187F}"/>
              </a:ext>
            </a:extLst>
          </p:cNvPr>
          <p:cNvSpPr/>
          <p:nvPr/>
        </p:nvSpPr>
        <p:spPr>
          <a:xfrm rot="2778577">
            <a:off x="5482920" y="2186808"/>
            <a:ext cx="121359" cy="15478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EA0D7206-D797-CBFB-BADE-50CC75B10E0E}"/>
              </a:ext>
            </a:extLst>
          </p:cNvPr>
          <p:cNvSpPr txBox="1"/>
          <p:nvPr/>
        </p:nvSpPr>
        <p:spPr bwMode="auto">
          <a:xfrm>
            <a:off x="1434352" y="5583913"/>
            <a:ext cx="5060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S.</a:t>
            </a:r>
            <a:r>
              <a:rPr lang="zh-CN" altLang="en-US" sz="1600" dirty="0">
                <a:solidFill>
                  <a:srgbClr val="00B0F0"/>
                </a:solidFill>
              </a:rPr>
              <a:t> </a:t>
            </a:r>
            <a:r>
              <a:rPr lang="en-US" altLang="zh-CN" sz="1600" dirty="0" err="1">
                <a:solidFill>
                  <a:srgbClr val="00B0F0"/>
                </a:solidFill>
              </a:rPr>
              <a:t>Tagami</a:t>
            </a:r>
            <a:r>
              <a:rPr lang="en-US" altLang="zh-CN" sz="1600" i="1" dirty="0">
                <a:solidFill>
                  <a:srgbClr val="00B0F0"/>
                </a:solidFill>
              </a:rPr>
              <a:t> 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Results in Physics 43 (2022) 106037</a:t>
            </a:r>
          </a:p>
          <a:p>
            <a:r>
              <a:rPr lang="en-US" altLang="zh-CN" sz="1600" dirty="0">
                <a:solidFill>
                  <a:srgbClr val="00B0F0"/>
                </a:solidFill>
              </a:rPr>
              <a:t>T.G. Yue </a:t>
            </a:r>
            <a:r>
              <a:rPr lang="en-US" altLang="zh-CN" sz="1600" i="1" dirty="0">
                <a:solidFill>
                  <a:srgbClr val="00B0F0"/>
                </a:solidFill>
              </a:rPr>
              <a:t>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PRR 4 (2022) L022054</a:t>
            </a:r>
          </a:p>
        </p:txBody>
      </p:sp>
    </p:spTree>
    <p:extLst>
      <p:ext uri="{BB962C8B-B14F-4D97-AF65-F5344CB8AC3E}">
        <p14:creationId xmlns:p14="http://schemas.microsoft.com/office/powerpoint/2010/main" val="201518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17</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773183" cy="3247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ΣΣ</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773183" cy="324704"/>
              </a:xfrm>
              <a:prstGeom prst="rect">
                <a:avLst/>
              </a:prstGeom>
              <a:blipFill>
                <a:blip r:embed="rId2"/>
                <a:stretch>
                  <a:fillRect l="-2534" t="-18868" r="-1690" b="-49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6020243" y="2306117"/>
                <a:ext cx="5407757" cy="2377639"/>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Strong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sSup>
                      <m:sSupPr>
                        <m:ctrlP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pairing appear in the area with smaller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&lt; 15 MeV)</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sSup>
                      <m:sSupPr>
                        <m:ctrlP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pairing at larger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smaller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effect of hyperon potentials on </a:t>
                </a:r>
                <a14:m>
                  <m:oMath xmlns:m="http://schemas.openxmlformats.org/officeDocument/2006/math">
                    <m:sSup>
                      <m:sSupPr>
                        <m:ctrlPr>
                          <a:rPr lang="en-US" altLang="zh-CN"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b="0" i="1" smtClean="0">
                            <a:solidFill>
                              <a:srgbClr val="FF0000"/>
                            </a:solidFill>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sSup>
                      <m:sSupPr>
                        <m:ctrlPr>
                          <a:rPr lang="en-US" altLang="zh-CN" i="1">
                            <a:solidFill>
                              <a:srgbClr val="FF0000"/>
                            </a:solidFill>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i="1">
                            <a:solidFill>
                              <a:srgbClr val="FF0000"/>
                            </a:solidFill>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pairing is more significant than </a:t>
                </a:r>
                <a14:m>
                  <m:oMath xmlns:m="http://schemas.openxmlformats.org/officeDocument/2006/math">
                    <m:r>
                      <m:rPr>
                        <m:sty m:val="p"/>
                      </m:rPr>
                      <a:rPr lang="el-GR" altLang="zh-CN" i="1">
                        <a:solidFill>
                          <a:srgbClr val="FF0000"/>
                        </a:solidFill>
                        <a:latin typeface="Cambria Math" panose="02040503050406030204" pitchFamily="18" charset="0"/>
                        <a:ea typeface="Cambria Math" panose="02040503050406030204" pitchFamily="18" charset="0"/>
                      </a:rPr>
                      <m:t>ΛΛ</m:t>
                    </m:r>
                  </m:oMath>
                </a14:m>
                <a:r>
                  <a:rPr lang="en-US" altLang="zh-CN" dirty="0">
                    <a:solidFill>
                      <a:srgbClr val="FF0000"/>
                    </a:solidFill>
                    <a:latin typeface="微软雅黑" panose="020B0503020204020204" pitchFamily="34" charset="-122"/>
                    <a:ea typeface="微软雅黑" panose="020B0503020204020204" pitchFamily="34" charset="-122"/>
                  </a:rPr>
                  <a:t>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a:t>
                </a: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6020243" y="2306117"/>
                <a:ext cx="5407757" cy="2377639"/>
              </a:xfrm>
              <a:prstGeom prst="rect">
                <a:avLst/>
              </a:prstGeom>
              <a:blipFill>
                <a:blip r:embed="rId3"/>
                <a:stretch>
                  <a:fillRect l="-789" b="-1538"/>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E03A17B4-AEB3-140E-828A-1D0EAA207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89" y="1989886"/>
            <a:ext cx="4767091" cy="3709270"/>
          </a:xfrm>
          <a:prstGeom prst="rect">
            <a:avLst/>
          </a:prstGeom>
        </p:spPr>
      </p:pic>
    </p:spTree>
    <p:extLst>
      <p:ext uri="{BB962C8B-B14F-4D97-AF65-F5344CB8AC3E}">
        <p14:creationId xmlns:p14="http://schemas.microsoft.com/office/powerpoint/2010/main" val="282731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18</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773183" cy="3247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ΣΣ</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773183" cy="324704"/>
              </a:xfrm>
              <a:prstGeom prst="rect">
                <a:avLst/>
              </a:prstGeom>
              <a:blipFill>
                <a:blip r:embed="rId2"/>
                <a:stretch>
                  <a:fillRect l="-2534" t="-18868" r="-1690" b="-49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E1BE8BF-2C3E-0EE7-AA70-3780D1226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5" y="2250710"/>
            <a:ext cx="3161552" cy="2460002"/>
          </a:xfrm>
          <a:prstGeom prst="rect">
            <a:avLst/>
          </a:prstGeom>
        </p:spPr>
      </p:pic>
      <p:pic>
        <p:nvPicPr>
          <p:cNvPr id="10" name="图片 9">
            <a:extLst>
              <a:ext uri="{FF2B5EF4-FFF2-40B4-BE49-F238E27FC236}">
                <a16:creationId xmlns:a16="http://schemas.microsoft.com/office/drawing/2014/main" id="{32D0653F-9F98-C0A0-1F2E-A928C5E70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69" y="2250710"/>
            <a:ext cx="3161552" cy="2460002"/>
          </a:xfrm>
          <a:prstGeom prst="rect">
            <a:avLst/>
          </a:prstGeom>
        </p:spPr>
      </p:pic>
      <p:pic>
        <p:nvPicPr>
          <p:cNvPr id="12" name="图片 11">
            <a:extLst>
              <a:ext uri="{FF2B5EF4-FFF2-40B4-BE49-F238E27FC236}">
                <a16:creationId xmlns:a16="http://schemas.microsoft.com/office/drawing/2014/main" id="{25BE77FD-44B6-6797-4020-4CB051AEA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723" y="2238926"/>
            <a:ext cx="3161552" cy="2460002"/>
          </a:xfrm>
          <a:prstGeom prst="rect">
            <a:avLst/>
          </a:prstGeom>
        </p:spPr>
      </p:pic>
      <p:pic>
        <p:nvPicPr>
          <p:cNvPr id="14" name="图片 13">
            <a:extLst>
              <a:ext uri="{FF2B5EF4-FFF2-40B4-BE49-F238E27FC236}">
                <a16:creationId xmlns:a16="http://schemas.microsoft.com/office/drawing/2014/main" id="{C58956F0-44F9-C66D-3560-C3596016F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979" y="2250710"/>
            <a:ext cx="3161552" cy="2460002"/>
          </a:xfrm>
          <a:prstGeom prst="rect">
            <a:avLst/>
          </a:prstGeom>
        </p:spPr>
      </p:pic>
    </p:spTree>
    <p:extLst>
      <p:ext uri="{BB962C8B-B14F-4D97-AF65-F5344CB8AC3E}">
        <p14:creationId xmlns:p14="http://schemas.microsoft.com/office/powerpoint/2010/main" val="183435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FE80716-B41A-BEB0-9CA4-22B787E6C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09" y="1867488"/>
            <a:ext cx="5449824" cy="3563112"/>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19</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096000" y="2227444"/>
                <a:ext cx="5734639" cy="21649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maximum of the maximum pairing gap slightly decrease as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value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=(20 MeV, </a:t>
                </a:r>
                <a14:m>
                  <m:oMath xmlns:m="http://schemas.openxmlformats.org/officeDocument/2006/math">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15 MeV) decrease sharply</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800100" lvl="1" indent="-342900">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Larger </a:t>
                </a:r>
                <a14:m>
                  <m:oMath xmlns:m="http://schemas.openxmlformats.org/officeDocument/2006/math">
                    <m:sSub>
                      <m:sSubPr>
                        <m:ctrlPr>
                          <a:rPr lang="en-US" altLang="zh-CN" i="1" smtClean="0">
                            <a:solidFill>
                              <a:srgbClr val="FF0000"/>
                            </a:solidFill>
                            <a:latin typeface="Cambria Math" panose="02040503050406030204" pitchFamily="18" charset="0"/>
                            <a:ea typeface="微软雅黑" panose="020B0503020204020204" pitchFamily="34" charset="-122"/>
                          </a:rPr>
                        </m:ctrlPr>
                      </m:sSubPr>
                      <m:e>
                        <m:r>
                          <a:rPr lang="en-US" altLang="zh-CN" i="1">
                            <a:solidFill>
                              <a:srgbClr val="FF0000"/>
                            </a:solidFill>
                            <a:latin typeface="Cambria Math" panose="02040503050406030204" pitchFamily="18" charset="0"/>
                            <a:ea typeface="微软雅黑" panose="020B0503020204020204" pitchFamily="34" charset="-122"/>
                          </a:rPr>
                          <m:t>𝐿</m:t>
                        </m:r>
                      </m:e>
                      <m:sub>
                        <m:r>
                          <m:rPr>
                            <m:sty m:val="p"/>
                          </m:rPr>
                          <a:rPr lang="en-US" altLang="zh-CN">
                            <a:solidFill>
                              <a:srgbClr val="FF0000"/>
                            </a:solidFill>
                            <a:latin typeface="Cambria Math" panose="02040503050406030204" pitchFamily="18" charset="0"/>
                            <a:ea typeface="微软雅黑" panose="020B0503020204020204" pitchFamily="34" charset="-122"/>
                          </a:rPr>
                          <m:t>sym</m:t>
                        </m:r>
                      </m:sub>
                    </m:sSub>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is unfavored to </a:t>
                </a:r>
                <a14:m>
                  <m:oMath xmlns:m="http://schemas.openxmlformats.org/officeDocument/2006/math">
                    <m:sSup>
                      <m:sSupPr>
                        <m:ctrlPr>
                          <a:rPr lang="el-GR"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 although strong </a:t>
                </a:r>
                <a14:m>
                  <m:oMath xmlns:m="http://schemas.openxmlformats.org/officeDocument/2006/math">
                    <m:sSup>
                      <m:sSupPr>
                        <m:ctrl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 always can be found at low </a:t>
                </a:r>
                <a14:m>
                  <m:oMath xmlns:m="http://schemas.openxmlformats.org/officeDocument/2006/math">
                    <m:sSubSup>
                      <m:sSubSupPr>
                        <m:ctrlPr>
                          <a:rPr lang="en-US" altLang="zh-CN" i="1" smtClean="0">
                            <a:solidFill>
                              <a:srgbClr val="FF0000"/>
                            </a:solidFill>
                            <a:latin typeface="Cambria Math" panose="02040503050406030204" pitchFamily="18" charset="0"/>
                          </a:rPr>
                        </m:ctrlPr>
                      </m:sSubSupPr>
                      <m:e>
                        <m:r>
                          <a:rPr lang="en-US" altLang="zh-CN" i="1">
                            <a:solidFill>
                              <a:srgbClr val="FF0000"/>
                            </a:solidFill>
                            <a:latin typeface="Cambria Math" panose="02040503050406030204" pitchFamily="18" charset="0"/>
                          </a:rPr>
                          <m:t>𝑈</m:t>
                        </m:r>
                      </m:e>
                      <m:sub>
                        <m:r>
                          <m:rPr>
                            <m:sty m:val="p"/>
                          </m:rPr>
                          <a:rPr lang="el-GR" altLang="zh-CN" i="1">
                            <a:solidFill>
                              <a:srgbClr val="FF0000"/>
                            </a:solidFill>
                            <a:latin typeface="Cambria Math" panose="02040503050406030204" pitchFamily="18" charset="0"/>
                            <a:ea typeface="Cambria Math" panose="02040503050406030204" pitchFamily="18" charset="0"/>
                          </a:rPr>
                          <m:t>Σ</m:t>
                        </m:r>
                      </m:sub>
                      <m:sup>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𝑁</m:t>
                        </m:r>
                        <m:r>
                          <a:rPr lang="en-US" altLang="zh-CN" i="1">
                            <a:solidFill>
                              <a:srgbClr val="FF0000"/>
                            </a:solidFill>
                            <a:latin typeface="Cambria Math" panose="02040503050406030204" pitchFamily="18" charset="0"/>
                          </a:rPr>
                          <m:t>)</m:t>
                        </m:r>
                      </m:sup>
                    </m:sSubSup>
                  </m:oMath>
                </a14:m>
                <a:endPar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096000" y="2227444"/>
                <a:ext cx="5734639" cy="2164952"/>
              </a:xfrm>
              <a:prstGeom prst="rect">
                <a:avLst/>
              </a:prstGeom>
              <a:blipFill>
                <a:blip r:embed="rId3"/>
                <a:stretch>
                  <a:fillRect l="-2550" t="-3652" b="-47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2" name="箭头: 下 11">
            <a:extLst>
              <a:ext uri="{FF2B5EF4-FFF2-40B4-BE49-F238E27FC236}">
                <a16:creationId xmlns:a16="http://schemas.microsoft.com/office/drawing/2014/main" id="{B3BB93FD-DE2B-69D1-DB1F-FDEE25EA4986}"/>
              </a:ext>
            </a:extLst>
          </p:cNvPr>
          <p:cNvSpPr/>
          <p:nvPr/>
        </p:nvSpPr>
        <p:spPr>
          <a:xfrm rot="3671624">
            <a:off x="5524106" y="2290168"/>
            <a:ext cx="113122" cy="867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663CF6D-CA94-D7BA-2955-24A4D14EECB2}"/>
              </a:ext>
            </a:extLst>
          </p:cNvPr>
          <p:cNvSpPr txBox="1"/>
          <p:nvPr/>
        </p:nvSpPr>
        <p:spPr bwMode="auto">
          <a:xfrm>
            <a:off x="1434352" y="5583913"/>
            <a:ext cx="5060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S.</a:t>
            </a:r>
            <a:r>
              <a:rPr lang="zh-CN" altLang="en-US" sz="1600" dirty="0">
                <a:solidFill>
                  <a:srgbClr val="00B0F0"/>
                </a:solidFill>
              </a:rPr>
              <a:t> </a:t>
            </a:r>
            <a:r>
              <a:rPr lang="en-US" altLang="zh-CN" sz="1600" dirty="0" err="1">
                <a:solidFill>
                  <a:srgbClr val="00B0F0"/>
                </a:solidFill>
              </a:rPr>
              <a:t>Tagami</a:t>
            </a:r>
            <a:r>
              <a:rPr lang="en-US" altLang="zh-CN" sz="1600" i="1" dirty="0">
                <a:solidFill>
                  <a:srgbClr val="00B0F0"/>
                </a:solidFill>
              </a:rPr>
              <a:t> 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Results in Physics 43 (2022) 106037</a:t>
            </a:r>
          </a:p>
          <a:p>
            <a:r>
              <a:rPr lang="en-US" altLang="zh-CN" sz="1600" dirty="0">
                <a:solidFill>
                  <a:srgbClr val="00B0F0"/>
                </a:solidFill>
              </a:rPr>
              <a:t>T.G. Yue </a:t>
            </a:r>
            <a:r>
              <a:rPr lang="en-US" altLang="zh-CN" sz="1600" i="1" dirty="0">
                <a:solidFill>
                  <a:srgbClr val="00B0F0"/>
                </a:solidFill>
              </a:rPr>
              <a:t>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PRR 4 (2022) L022054</a:t>
            </a:r>
          </a:p>
        </p:txBody>
      </p:sp>
    </p:spTree>
    <p:extLst>
      <p:ext uri="{BB962C8B-B14F-4D97-AF65-F5344CB8AC3E}">
        <p14:creationId xmlns:p14="http://schemas.microsoft.com/office/powerpoint/2010/main" val="107850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1534808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solidFill>
            <a:schemeClr val="bg1">
              <a:alpha val="25000"/>
            </a:schemeClr>
          </a:solidFill>
          <a:ln>
            <a:noFill/>
          </a:ln>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3475655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20</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4490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M-R</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relations under the SU(3) symmetry</a:t>
            </a:r>
            <a:endParaRPr lang="en-US" altLang="zh-CN" sz="20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2CC854B7-F82E-3725-902C-33ED097F62E2}"/>
              </a:ext>
            </a:extLst>
          </p:cNvPr>
          <p:cNvSpPr txBox="1"/>
          <p:nvPr/>
        </p:nvSpPr>
        <p:spPr bwMode="auto">
          <a:xfrm>
            <a:off x="1623440" y="5642229"/>
            <a:ext cx="36973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T.E.</a:t>
            </a:r>
            <a:r>
              <a:rPr lang="zh-CN" altLang="en-US" sz="1600" dirty="0">
                <a:solidFill>
                  <a:srgbClr val="00B0F0"/>
                </a:solidFill>
              </a:rPr>
              <a:t> </a:t>
            </a:r>
            <a:r>
              <a:rPr lang="en-US" altLang="zh-CN" sz="1600" dirty="0">
                <a:solidFill>
                  <a:srgbClr val="00B0F0"/>
                </a:solidFill>
              </a:rPr>
              <a:t>Riley</a:t>
            </a:r>
            <a:r>
              <a:rPr lang="zh-CN" altLang="en-US" sz="1600" dirty="0">
                <a:solidFill>
                  <a:srgbClr val="00B0F0"/>
                </a:solidFill>
              </a:rPr>
              <a:t> </a:t>
            </a:r>
            <a:r>
              <a:rPr lang="en-US" altLang="zh-CN" sz="1600" i="1" dirty="0">
                <a:solidFill>
                  <a:srgbClr val="00B0F0"/>
                </a:solidFill>
              </a:rPr>
              <a:t>et al</a:t>
            </a:r>
            <a:r>
              <a:rPr lang="en-US" altLang="zh-CN" sz="1600" dirty="0">
                <a:solidFill>
                  <a:srgbClr val="00B0F0"/>
                </a:solidFill>
              </a:rPr>
              <a:t>., </a:t>
            </a:r>
            <a:r>
              <a:rPr lang="en-US" altLang="zh-CN" sz="1600" dirty="0" err="1">
                <a:solidFill>
                  <a:srgbClr val="00B0F0"/>
                </a:solidFill>
              </a:rPr>
              <a:t>ApJL</a:t>
            </a:r>
            <a:r>
              <a:rPr lang="en-US" altLang="zh-CN" sz="1600" dirty="0">
                <a:solidFill>
                  <a:srgbClr val="00B0F0"/>
                </a:solidFill>
              </a:rPr>
              <a:t> 887 (2019) L21</a:t>
            </a:r>
          </a:p>
          <a:p>
            <a:r>
              <a:rPr lang="en-US" altLang="zh-CN" sz="1600" dirty="0">
                <a:solidFill>
                  <a:srgbClr val="00B0F0"/>
                </a:solidFill>
              </a:rPr>
              <a:t>M.C.</a:t>
            </a:r>
            <a:r>
              <a:rPr lang="zh-CN" altLang="en-US" sz="1600" dirty="0">
                <a:solidFill>
                  <a:srgbClr val="00B0F0"/>
                </a:solidFill>
              </a:rPr>
              <a:t> </a:t>
            </a:r>
            <a:r>
              <a:rPr lang="en-US" altLang="zh-CN" sz="1600" dirty="0">
                <a:solidFill>
                  <a:srgbClr val="00B0F0"/>
                </a:solidFill>
              </a:rPr>
              <a:t>Miller</a:t>
            </a:r>
            <a:r>
              <a:rPr lang="zh-CN" altLang="en-US" sz="1600" dirty="0">
                <a:solidFill>
                  <a:srgbClr val="00B0F0"/>
                </a:solidFill>
              </a:rPr>
              <a:t> </a:t>
            </a:r>
            <a:r>
              <a:rPr lang="en-US" altLang="zh-CN" sz="1600" i="1" dirty="0">
                <a:solidFill>
                  <a:srgbClr val="00B0F0"/>
                </a:solidFill>
              </a:rPr>
              <a:t>et al</a:t>
            </a:r>
            <a:r>
              <a:rPr lang="en-US" altLang="zh-CN" sz="1600" dirty="0">
                <a:solidFill>
                  <a:srgbClr val="00B0F0"/>
                </a:solidFill>
              </a:rPr>
              <a:t>., </a:t>
            </a:r>
            <a:r>
              <a:rPr lang="en-US" altLang="zh-CN" sz="1600" dirty="0" err="1">
                <a:solidFill>
                  <a:srgbClr val="00B0F0"/>
                </a:solidFill>
              </a:rPr>
              <a:t>ApJL</a:t>
            </a:r>
            <a:r>
              <a:rPr lang="en-US" altLang="zh-CN" sz="1600" dirty="0">
                <a:solidFill>
                  <a:srgbClr val="00B0F0"/>
                </a:solidFill>
              </a:rPr>
              <a:t> 887 (2019) L24</a:t>
            </a:r>
          </a:p>
        </p:txBody>
      </p:sp>
      <p:sp>
        <p:nvSpPr>
          <p:cNvPr id="21" name="文本框 20">
            <a:extLst>
              <a:ext uri="{FF2B5EF4-FFF2-40B4-BE49-F238E27FC236}">
                <a16:creationId xmlns:a16="http://schemas.microsoft.com/office/drawing/2014/main" id="{B8D5C439-CB05-FB7F-D550-162EFA2D036E}"/>
              </a:ext>
            </a:extLst>
          </p:cNvPr>
          <p:cNvSpPr txBox="1"/>
          <p:nvPr/>
        </p:nvSpPr>
        <p:spPr bwMode="auto">
          <a:xfrm>
            <a:off x="199608" y="5703783"/>
            <a:ext cx="1423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NICER</a:t>
            </a:r>
            <a:endParaRPr lang="en-US" altLang="zh-CN" sz="24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5623458" y="2240129"/>
                <a:ext cx="5407757" cy="2236959"/>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a:t>
                </a:r>
                <a14:m>
                  <m:oMath xmlns:m="http://schemas.openxmlformats.org/officeDocument/2006/math">
                    <m:sSubSup>
                      <m:sSubSup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Sup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𝑈</m:t>
                        </m:r>
                      </m:e>
                      <m:sub>
                        <m:r>
                          <m:rPr>
                            <m:sty m:val="p"/>
                          </m:rPr>
                          <a:rPr kumimoji="0" lang="el-GR" altLang="zh-CN"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Σ</m:t>
                        </m:r>
                      </m:sub>
                      <m:sup>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𝑁</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sup>
                    </m:sSubSup>
                  </m:oMath>
                </a14:m>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14:m>
                  <m:oMath xmlns:m="http://schemas.openxmlformats.org/officeDocument/2006/math">
                    <m:sSubSup>
                      <m:sSubSup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Sup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𝑈</m:t>
                        </m:r>
                      </m:e>
                      <m:sub>
                        <m:r>
                          <m:rPr>
                            <m:sty m:val="p"/>
                          </m:rPr>
                          <a:rPr kumimoji="0" lang="el-GR" altLang="zh-CN"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Ξ</m:t>
                        </m:r>
                      </m:sub>
                      <m:sup>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𝑁</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sup>
                    </m:sSubSup>
                  </m:oMath>
                </a14:m>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is fixed</a:t>
                </a:r>
                <a:r>
                  <a:rPr kumimoji="0" lang="en-US" altLang="zh-CN" sz="1800" b="0" i="0" u="none" strike="noStrike" kern="1200" cap="none" spc="0" normalizeH="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at</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(20 MeV, </a:t>
                </a:r>
                <a14:m>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oMath>
                </a14:m>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17 MeV) </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variations of maximum mass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under the SU(3) symmetry</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are distinctly different (&gt; 0.85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latin typeface="Cambria Math" panose="02040503050406030204" pitchFamily="18" charset="0"/>
                            <a:ea typeface="微软雅黑" panose="020B0503020204020204" pitchFamily="34" charset="-122"/>
                            <a:cs typeface="Times New Roman" panose="02020603050405020304" pitchFamily="18" charset="0"/>
                          </a:rPr>
                          <m:t>𝑀</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fraction of hyperons is related to the maximum mass</a:t>
                </a: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5623458" y="2240129"/>
                <a:ext cx="5407757" cy="2236959"/>
              </a:xfrm>
              <a:prstGeom prst="rect">
                <a:avLst/>
              </a:prstGeom>
              <a:blipFill>
                <a:blip r:embed="rId2"/>
                <a:stretch>
                  <a:fillRect l="-676" b="-3542"/>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7A0F5617-5969-1416-404F-284C4FE3A1D4}"/>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DAF7D91C-FCC4-7A8D-289B-625058DAB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58" y="1735677"/>
            <a:ext cx="4083979" cy="3790285"/>
          </a:xfrm>
          <a:prstGeom prst="rect">
            <a:avLst/>
          </a:prstGeom>
        </p:spPr>
      </p:pic>
      <p:sp>
        <p:nvSpPr>
          <p:cNvPr id="7" name="矩形: 圆角 6">
            <a:extLst>
              <a:ext uri="{FF2B5EF4-FFF2-40B4-BE49-F238E27FC236}">
                <a16:creationId xmlns:a16="http://schemas.microsoft.com/office/drawing/2014/main" id="{2C5C0B62-EA6A-02E7-5790-B1A97E416F84}"/>
              </a:ext>
            </a:extLst>
          </p:cNvPr>
          <p:cNvSpPr/>
          <p:nvPr/>
        </p:nvSpPr>
        <p:spPr>
          <a:xfrm>
            <a:off x="6096000" y="5261379"/>
            <a:ext cx="4705317" cy="9656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CB0CFD9-7A26-CD05-DB43-E4E17CAD0D75}"/>
              </a:ext>
            </a:extLst>
          </p:cNvPr>
          <p:cNvSpPr txBox="1"/>
          <p:nvPr/>
        </p:nvSpPr>
        <p:spPr bwMode="auto">
          <a:xfrm>
            <a:off x="6266827" y="5390249"/>
            <a:ext cx="4435059"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How are hyperon paired inside NSs under the SU(3) symmetry?</a:t>
            </a:r>
            <a:endParaRPr lang="en-US" altLang="zh-CN" sz="20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CA30A879-B0CC-FAEA-AB94-41A26B6571BA}"/>
              </a:ext>
            </a:extLst>
          </p:cNvPr>
          <p:cNvSpPr txBox="1"/>
          <p:nvPr/>
        </p:nvSpPr>
        <p:spPr bwMode="auto">
          <a:xfrm>
            <a:off x="6647429" y="4582567"/>
            <a:ext cx="438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H.R. Fu </a:t>
            </a:r>
            <a:r>
              <a:rPr lang="en-US" altLang="zh-CN" sz="1600" i="1" dirty="0">
                <a:solidFill>
                  <a:srgbClr val="00B0F0"/>
                </a:solidFill>
              </a:rPr>
              <a:t>et al., </a:t>
            </a:r>
            <a:r>
              <a:rPr lang="en-US" altLang="zh-CN" sz="1600" dirty="0">
                <a:solidFill>
                  <a:srgbClr val="00B0F0"/>
                </a:solidFill>
              </a:rPr>
              <a:t>PLB 834 (2022) 137470</a:t>
            </a:r>
          </a:p>
          <a:p>
            <a:r>
              <a:rPr lang="da-DK" altLang="zh-CN" sz="1600" dirty="0">
                <a:solidFill>
                  <a:srgbClr val="00B0F0"/>
                </a:solidFill>
              </a:rPr>
              <a:t>S. Weissenborn </a:t>
            </a:r>
            <a:r>
              <a:rPr lang="da-DK" altLang="zh-CN" sz="1600" i="1" dirty="0">
                <a:solidFill>
                  <a:srgbClr val="00B0F0"/>
                </a:solidFill>
              </a:rPr>
              <a:t>et al</a:t>
            </a:r>
            <a:r>
              <a:rPr lang="da-DK" altLang="zh-CN" sz="1600" dirty="0">
                <a:solidFill>
                  <a:srgbClr val="00B0F0"/>
                </a:solidFill>
              </a:rPr>
              <a:t>.,, PRC 85 (2012) 065802</a:t>
            </a:r>
            <a:endParaRPr lang="en-US" altLang="zh-CN" sz="1600" dirty="0">
              <a:solidFill>
                <a:srgbClr val="00B0F0"/>
              </a:solidFill>
            </a:endParaRPr>
          </a:p>
        </p:txBody>
      </p:sp>
    </p:spTree>
    <p:extLst>
      <p:ext uri="{BB962C8B-B14F-4D97-AF65-F5344CB8AC3E}">
        <p14:creationId xmlns:p14="http://schemas.microsoft.com/office/powerpoint/2010/main" val="3843233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21</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693290" cy="3261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Λ</m:t>
                        </m:r>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693290" cy="326180"/>
              </a:xfrm>
              <a:prstGeom prst="rect">
                <a:avLst/>
              </a:prstGeom>
              <a:blipFill>
                <a:blip r:embed="rId2"/>
                <a:stretch>
                  <a:fillRect l="-2570" t="-18519" r="-1713" b="-46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6275640" y="3840762"/>
                <a:ext cx="5720129" cy="2536207"/>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variation of the maximum pairing gap under SU(3) symmetry is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evident (~1.0 MeV)</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maximum pairing gap decreases as </a:t>
                </a:r>
                <a14:m>
                  <m:oMath xmlns:m="http://schemas.openxmlformats.org/officeDocument/2006/math">
                    <m:r>
                      <a:rPr kumimoji="0" lang="en-US" altLang="zh-CN"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𝑧</m:t>
                    </m:r>
                  </m:oMath>
                </a14:m>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a:t>
                </a: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and</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a:t>
                </a:r>
                <a14:m>
                  <m:oMath xmlns:m="http://schemas.openxmlformats.org/officeDocument/2006/math">
                    <m:sSub>
                      <m:sSubPr>
                        <m:ctrlPr>
                          <a:rPr kumimoji="0" lang="en-US" altLang="zh-CN"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sym typeface="Wingdings" panose="05000000000000000000" pitchFamily="2" charset="2"/>
                          </a:rPr>
                        </m:ctrlPr>
                      </m:sSubPr>
                      <m:e>
                        <m:r>
                          <a:rPr kumimoji="0" lang="zh-CN" altLang="en-US"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sym typeface="Wingdings" panose="05000000000000000000" pitchFamily="2" charset="2"/>
                          </a:rPr>
                          <m:t>𝛼</m:t>
                        </m:r>
                      </m:e>
                      <m:sub>
                        <m:r>
                          <a:rPr kumimoji="0" lang="en-US" altLang="zh-CN"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decrease, which is opposite to the behavior of maximum mass</a:t>
                </a:r>
              </a:p>
              <a:p>
                <a:pPr marL="285750" indent="-285750">
                  <a:lnSpc>
                    <a:spcPct val="150000"/>
                  </a:lnSpc>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existence of massive NS is unfavored to </a:t>
                </a:r>
                <a14:m>
                  <m:oMath xmlns:m="http://schemas.openxmlformats.org/officeDocument/2006/math">
                    <m:r>
                      <m:rPr>
                        <m:sty m:val="p"/>
                      </m:rPr>
                      <a:rPr lang="el-GR" altLang="zh-CN" sz="1800" i="1" smtClean="0">
                        <a:solidFill>
                          <a:srgbClr val="FF0000"/>
                        </a:solidFill>
                        <a:latin typeface="Cambria Math" panose="02040503050406030204" pitchFamily="18" charset="0"/>
                        <a:ea typeface="Cambria Math" panose="02040503050406030204" pitchFamily="18" charset="0"/>
                      </a:rPr>
                      <m:t>ΛΛ</m:t>
                    </m:r>
                  </m:oMath>
                </a14:m>
                <a:r>
                  <a:rPr lang="en-US" altLang="zh-CN" sz="1800" dirty="0">
                    <a:solidFill>
                      <a:srgbClr val="FF0000"/>
                    </a:solidFill>
                    <a:latin typeface="微软雅黑" panose="020B0503020204020204" pitchFamily="34" charset="-122"/>
                    <a:ea typeface="微软雅黑" panose="020B0503020204020204" pitchFamily="34" charset="-122"/>
                  </a:rPr>
                  <a:t> </a:t>
                </a:r>
                <a:r>
                  <a:rPr lang="en-US"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6275640" y="3840762"/>
                <a:ext cx="5720129" cy="2536207"/>
              </a:xfrm>
              <a:prstGeom prst="rect">
                <a:avLst/>
              </a:prstGeom>
              <a:blipFill>
                <a:blip r:embed="rId3"/>
                <a:stretch>
                  <a:fillRect l="-639" r="-319" b="-2885"/>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6672796E-B7DF-EE49-F4AD-05DA0D6BE9A1}"/>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2438D2FD-913A-C24B-5421-9ED496008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78" y="2067512"/>
            <a:ext cx="5510784" cy="3630168"/>
          </a:xfrm>
          <a:prstGeom prst="rect">
            <a:avLst/>
          </a:prstGeom>
        </p:spPr>
      </p:pic>
      <p:pic>
        <p:nvPicPr>
          <p:cNvPr id="13" name="图片 12">
            <a:extLst>
              <a:ext uri="{FF2B5EF4-FFF2-40B4-BE49-F238E27FC236}">
                <a16:creationId xmlns:a16="http://schemas.microsoft.com/office/drawing/2014/main" id="{A0152DC8-8941-29E5-F498-86AB3C94C496}"/>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a:stretch/>
        </p:blipFill>
        <p:spPr>
          <a:xfrm>
            <a:off x="6420173" y="1251963"/>
            <a:ext cx="5511154" cy="2619956"/>
          </a:xfrm>
          <a:prstGeom prst="rect">
            <a:avLst/>
          </a:prstGeom>
        </p:spPr>
      </p:pic>
    </p:spTree>
    <p:extLst>
      <p:ext uri="{BB962C8B-B14F-4D97-AF65-F5344CB8AC3E}">
        <p14:creationId xmlns:p14="http://schemas.microsoft.com/office/powerpoint/2010/main" val="2623234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773183" cy="3247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ΣΣ</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773183" cy="324704"/>
              </a:xfrm>
              <a:prstGeom prst="rect">
                <a:avLst/>
              </a:prstGeom>
              <a:blipFill>
                <a:blip r:embed="rId2"/>
                <a:stretch>
                  <a:fillRect l="-2534" t="-18868" r="-1690" b="-49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9CCDBCE-B28C-E888-80E8-564CB58D6330}"/>
                  </a:ext>
                </a:extLst>
              </p:cNvPr>
              <p:cNvSpPr txBox="1"/>
              <p:nvPr/>
            </p:nvSpPr>
            <p:spPr bwMode="auto">
              <a:xfrm>
                <a:off x="6020243" y="2306117"/>
                <a:ext cx="5407757" cy="2535566"/>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Strong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sSup>
                      <m:sSupPr>
                        <m:ctrlP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pairing appear in the area with larger </a:t>
                </a:r>
                <a14:m>
                  <m:oMath xmlns:m="http://schemas.openxmlformats.org/officeDocument/2006/math">
                    <m:r>
                      <a:rPr lang="en-US" altLang="zh-CN" i="1">
                        <a:solidFill>
                          <a:srgbClr val="000000"/>
                        </a:solidFill>
                        <a:latin typeface="Cambria Math" panose="02040503050406030204" pitchFamily="18" charset="0"/>
                        <a:ea typeface="Cambria Math" panose="02040503050406030204" pitchFamily="18" charset="0"/>
                      </a:rPr>
                      <m:t>𝑧</m:t>
                    </m:r>
                  </m:oMath>
                </a14:m>
                <a:r>
                  <a:rPr lang="zh-CN" altLang="en-US" dirty="0">
                    <a:solidFill>
                      <a:srgbClr val="000000"/>
                    </a:solidFill>
                    <a:latin typeface="微软雅黑" panose="020B0503020204020204" pitchFamily="34" charset="-122"/>
                    <a:ea typeface="微软雅黑" panose="020B0503020204020204" pitchFamily="34" charset="-122"/>
                  </a:rPr>
                  <a:t> </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dirty="0">
                    <a:solidFill>
                      <a:srgbClr val="000000"/>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solidFill>
                              <a:srgbClr val="000000"/>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i="1">
                            <a:solidFill>
                              <a:srgbClr val="000000"/>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i="1">
                            <a:solidFill>
                              <a:srgbClr val="000000"/>
                            </a:solidFill>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sSup>
                      <m:sSupPr>
                        <m:ctrlP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ctrlPr>
                      </m:sSupPr>
                      <m:e>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Σ</m:t>
                        </m:r>
                      </m:e>
                      <m:sup>
                        <m:r>
                          <a:rPr lang="en-US" altLang="zh-CN" i="1">
                            <a:latin typeface="Cambria Math" panose="02040503050406030204" pitchFamily="18" charset="0"/>
                            <a:ea typeface="微软雅黑" panose="020B0503020204020204" pitchFamily="34" charset="-122"/>
                            <a:cs typeface="Times New Roman" panose="02020603050405020304" pitchFamily="18" charset="0"/>
                            <a:sym typeface="Wingdings" panose="05000000000000000000" pitchFamily="2" charset="2"/>
                          </a:rPr>
                          <m:t>−</m:t>
                        </m:r>
                      </m:sup>
                    </m:s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pairing at the area corresponding to low maximum mass</a:t>
                </a:r>
              </a:p>
              <a:p>
                <a:pPr marL="285750" indent="-285750">
                  <a:lnSpc>
                    <a:spcPct val="150000"/>
                  </a:lnSpc>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The existence of massive NS is favored to </a:t>
                </a:r>
                <a14:m>
                  <m:oMath xmlns:m="http://schemas.openxmlformats.org/officeDocument/2006/math">
                    <m:r>
                      <m:rPr>
                        <m:sty m:val="p"/>
                      </m:rPr>
                      <a:rPr lang="el-GR" altLang="zh-CN" i="1" smtClean="0">
                        <a:solidFill>
                          <a:srgbClr val="FF0000"/>
                        </a:solidFill>
                        <a:latin typeface="Cambria Math" panose="02040503050406030204" pitchFamily="18" charset="0"/>
                        <a:ea typeface="Cambria Math" panose="02040503050406030204" pitchFamily="18" charset="0"/>
                      </a:rPr>
                      <m:t>ΣΣ</m:t>
                    </m:r>
                  </m:oMath>
                </a14:m>
                <a:r>
                  <a:rPr lang="en-US" altLang="zh-CN" dirty="0">
                    <a:solidFill>
                      <a:srgbClr val="FF0000"/>
                    </a:solidFill>
                    <a:latin typeface="微软雅黑" panose="020B0503020204020204" pitchFamily="34" charset="-122"/>
                    <a:ea typeface="微软雅黑" panose="020B0503020204020204" pitchFamily="34" charset="-122"/>
                  </a:rPr>
                  <a:t>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E9CCDBCE-B28C-E888-80E8-564CB58D6330}"/>
                  </a:ext>
                </a:extLst>
              </p:cNvPr>
              <p:cNvSpPr txBox="1">
                <a:spLocks noRot="1" noChangeAspect="1" noMove="1" noResize="1" noEditPoints="1" noAdjustHandles="1" noChangeArrowheads="1" noChangeShapeType="1" noTextEdit="1"/>
              </p:cNvSpPr>
              <p:nvPr/>
            </p:nvSpPr>
            <p:spPr bwMode="auto">
              <a:xfrm>
                <a:off x="6020243" y="2306117"/>
                <a:ext cx="5407757" cy="2535566"/>
              </a:xfrm>
              <a:prstGeom prst="rect">
                <a:avLst/>
              </a:prstGeom>
              <a:blipFill>
                <a:blip r:embed="rId3"/>
                <a:stretch>
                  <a:fillRect l="-789"/>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A614F17C-27CE-57E7-D928-B05A32DC6F19}"/>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5A8A6A12-C7EA-7026-8566-0CB75CC02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76" y="2025495"/>
            <a:ext cx="4533977" cy="3673661"/>
          </a:xfrm>
          <a:prstGeom prst="rect">
            <a:avLst/>
          </a:prstGeom>
        </p:spPr>
      </p:pic>
    </p:spTree>
    <p:extLst>
      <p:ext uri="{BB962C8B-B14F-4D97-AF65-F5344CB8AC3E}">
        <p14:creationId xmlns:p14="http://schemas.microsoft.com/office/powerpoint/2010/main" val="2390136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23</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773183" cy="3247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ΣΣ</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773183" cy="324704"/>
              </a:xfrm>
              <a:prstGeom prst="rect">
                <a:avLst/>
              </a:prstGeom>
              <a:blipFill>
                <a:blip r:embed="rId2"/>
                <a:stretch>
                  <a:fillRect l="-2534" t="-18868" r="-1690" b="-49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4">
            <a:extLst>
              <a:ext uri="{FF2B5EF4-FFF2-40B4-BE49-F238E27FC236}">
                <a16:creationId xmlns:a16="http://schemas.microsoft.com/office/drawing/2014/main" id="{A614F17C-27CE-57E7-D928-B05A32DC6F19}"/>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089739A4-C090-72F4-FF7A-15517E96E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9347"/>
            <a:ext cx="3230165" cy="2617246"/>
          </a:xfrm>
          <a:prstGeom prst="rect">
            <a:avLst/>
          </a:prstGeom>
        </p:spPr>
      </p:pic>
      <p:pic>
        <p:nvPicPr>
          <p:cNvPr id="11" name="图片 10">
            <a:extLst>
              <a:ext uri="{FF2B5EF4-FFF2-40B4-BE49-F238E27FC236}">
                <a16:creationId xmlns:a16="http://schemas.microsoft.com/office/drawing/2014/main" id="{2C357B10-4E40-338F-D79C-1C96B090D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834" y="1979346"/>
            <a:ext cx="3230165" cy="2617246"/>
          </a:xfrm>
          <a:prstGeom prst="rect">
            <a:avLst/>
          </a:prstGeom>
        </p:spPr>
      </p:pic>
      <p:pic>
        <p:nvPicPr>
          <p:cNvPr id="13" name="图片 12">
            <a:extLst>
              <a:ext uri="{FF2B5EF4-FFF2-40B4-BE49-F238E27FC236}">
                <a16:creationId xmlns:a16="http://schemas.microsoft.com/office/drawing/2014/main" id="{EB455067-B4A9-A86E-7AEB-010665933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8001" y="1979346"/>
            <a:ext cx="3230165" cy="2617246"/>
          </a:xfrm>
          <a:prstGeom prst="rect">
            <a:avLst/>
          </a:prstGeom>
        </p:spPr>
      </p:pic>
      <p:pic>
        <p:nvPicPr>
          <p:cNvPr id="15" name="图片 14">
            <a:extLst>
              <a:ext uri="{FF2B5EF4-FFF2-40B4-BE49-F238E27FC236}">
                <a16:creationId xmlns:a16="http://schemas.microsoft.com/office/drawing/2014/main" id="{9E88976D-B1DE-2162-E2A4-FFF5E94D4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168" y="1979346"/>
            <a:ext cx="3230165" cy="2617246"/>
          </a:xfrm>
          <a:prstGeom prst="rect">
            <a:avLst/>
          </a:prstGeom>
        </p:spPr>
      </p:pic>
    </p:spTree>
    <p:extLst>
      <p:ext uri="{BB962C8B-B14F-4D97-AF65-F5344CB8AC3E}">
        <p14:creationId xmlns:p14="http://schemas.microsoft.com/office/powerpoint/2010/main" val="1964409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EC68FE4-8025-F94C-B02E-97AB00AF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8" y="1892541"/>
            <a:ext cx="5449824" cy="3563112"/>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24</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146505" y="2425878"/>
                <a:ext cx="5734639" cy="14904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maximum of the maximum pairing gap slightly increase as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a:p>
                <a:pPr marL="800100" lvl="1" indent="-342900">
                  <a:buFont typeface="Wingdings" panose="05000000000000000000" pitchFamily="2" charset="2"/>
                  <a:buChar char="Ø"/>
                </a:pP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From the overall picture, </a:t>
                </a:r>
                <a14:m>
                  <m:oMath xmlns:m="http://schemas.openxmlformats.org/officeDocument/2006/math">
                    <m:sSup>
                      <m:sSupPr>
                        <m:ctrlPr>
                          <a:rPr lang="el-GR"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pairing is suppressed by larger </a:t>
                </a:r>
                <a14:m>
                  <m:oMath xmlns:m="http://schemas.openxmlformats.org/officeDocument/2006/math">
                    <m:sSub>
                      <m:sSubPr>
                        <m:ctrlPr>
                          <a:rPr lang="en-US" altLang="zh-CN" i="1">
                            <a:solidFill>
                              <a:srgbClr val="FF0000"/>
                            </a:solidFill>
                            <a:latin typeface="Cambria Math" panose="02040503050406030204" pitchFamily="18" charset="0"/>
                            <a:ea typeface="微软雅黑" panose="020B0503020204020204" pitchFamily="34" charset="-122"/>
                          </a:rPr>
                        </m:ctrlPr>
                      </m:sSubPr>
                      <m:e>
                        <m:r>
                          <a:rPr lang="en-US" altLang="zh-CN" i="1">
                            <a:solidFill>
                              <a:srgbClr val="FF0000"/>
                            </a:solidFill>
                            <a:latin typeface="Cambria Math" panose="02040503050406030204" pitchFamily="18" charset="0"/>
                            <a:ea typeface="微软雅黑" panose="020B0503020204020204" pitchFamily="34" charset="-122"/>
                          </a:rPr>
                          <m:t>𝐿</m:t>
                        </m:r>
                      </m:e>
                      <m:sub>
                        <m:r>
                          <m:rPr>
                            <m:sty m:val="p"/>
                          </m:rPr>
                          <a:rPr lang="en-US" altLang="zh-CN">
                            <a:solidFill>
                              <a:srgbClr val="FF0000"/>
                            </a:solidFill>
                            <a:latin typeface="Cambria Math" panose="02040503050406030204" pitchFamily="18" charset="0"/>
                            <a:ea typeface="微软雅黑" panose="020B0503020204020204" pitchFamily="34" charset="-122"/>
                          </a:rPr>
                          <m:t>sym</m:t>
                        </m:r>
                      </m:sub>
                    </m:sSub>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146505" y="2425878"/>
                <a:ext cx="5734639" cy="1490473"/>
              </a:xfrm>
              <a:prstGeom prst="rect">
                <a:avLst/>
              </a:prstGeom>
              <a:blipFill>
                <a:blip r:embed="rId3"/>
                <a:stretch>
                  <a:fillRect l="-2550" t="-5328" r="-638" b="-53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0672DAF9-50D2-FDDA-9529-CE5FD85E187F}"/>
              </a:ext>
            </a:extLst>
          </p:cNvPr>
          <p:cNvSpPr/>
          <p:nvPr/>
        </p:nvSpPr>
        <p:spPr>
          <a:xfrm rot="4094855">
            <a:off x="5194165" y="2523871"/>
            <a:ext cx="113122" cy="867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4">
            <a:extLst>
              <a:ext uri="{FF2B5EF4-FFF2-40B4-BE49-F238E27FC236}">
                <a16:creationId xmlns:a16="http://schemas.microsoft.com/office/drawing/2014/main" id="{6BAE0010-9F59-0FCC-A2F2-38289A2B6FB0}"/>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C653FDD6-0438-C89B-ABEE-88F2972D4B63}"/>
              </a:ext>
            </a:extLst>
          </p:cNvPr>
          <p:cNvSpPr txBox="1"/>
          <p:nvPr/>
        </p:nvSpPr>
        <p:spPr bwMode="auto">
          <a:xfrm>
            <a:off x="1434352" y="5583913"/>
            <a:ext cx="5060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S.</a:t>
            </a:r>
            <a:r>
              <a:rPr lang="zh-CN" altLang="en-US" sz="1600" dirty="0">
                <a:solidFill>
                  <a:srgbClr val="00B0F0"/>
                </a:solidFill>
              </a:rPr>
              <a:t> </a:t>
            </a:r>
            <a:r>
              <a:rPr lang="en-US" altLang="zh-CN" sz="1600" dirty="0" err="1">
                <a:solidFill>
                  <a:srgbClr val="00B0F0"/>
                </a:solidFill>
              </a:rPr>
              <a:t>Tagami</a:t>
            </a:r>
            <a:r>
              <a:rPr lang="en-US" altLang="zh-CN" sz="1600" i="1" dirty="0">
                <a:solidFill>
                  <a:srgbClr val="00B0F0"/>
                </a:solidFill>
              </a:rPr>
              <a:t> 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Results in Physics 43 (2022) 106037</a:t>
            </a:r>
          </a:p>
          <a:p>
            <a:r>
              <a:rPr lang="en-US" altLang="zh-CN" sz="1600" dirty="0">
                <a:solidFill>
                  <a:srgbClr val="00B0F0"/>
                </a:solidFill>
              </a:rPr>
              <a:t>T.G. Yue </a:t>
            </a:r>
            <a:r>
              <a:rPr lang="en-US" altLang="zh-CN" sz="1600" i="1" dirty="0">
                <a:solidFill>
                  <a:srgbClr val="00B0F0"/>
                </a:solidFill>
              </a:rPr>
              <a:t>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PRR 4 (2022) L022054</a:t>
            </a:r>
          </a:p>
        </p:txBody>
      </p:sp>
    </p:spTree>
    <p:extLst>
      <p:ext uri="{BB962C8B-B14F-4D97-AF65-F5344CB8AC3E}">
        <p14:creationId xmlns:p14="http://schemas.microsoft.com/office/powerpoint/2010/main" val="1374612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36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9560068-ECCC-4055-E28C-2AE9C1219918}"/>
              </a:ext>
            </a:extLst>
          </p:cNvPr>
          <p:cNvSpPr txBox="1"/>
          <p:nvPr/>
        </p:nvSpPr>
        <p:spPr bwMode="auto">
          <a:xfrm>
            <a:off x="455728" y="1439832"/>
            <a:ext cx="4491614" cy="3615862"/>
          </a:xfrm>
          <a:prstGeom prst="rect">
            <a:avLst/>
          </a:prstGeom>
          <a:solidFill>
            <a:schemeClr val="bg1"/>
          </a:solidFill>
          <a:ln>
            <a:noFill/>
          </a:ln>
        </p:spPr>
        <p:txBody>
          <a:bodyPr wrap="none" lIns="0" tIns="0" rIns="0" bIns="0" rtlCol="0">
            <a:spAutoFit/>
          </a:bodyPr>
          <a:lstStyle/>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Background</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Theoretical Framework</a:t>
            </a:r>
          </a:p>
          <a:p>
            <a:pPr marL="457200" indent="-457200" algn="l">
              <a:lnSpc>
                <a:spcPct val="150000"/>
              </a:lnSpc>
              <a:buFont typeface="Wingdings" panose="05000000000000000000" pitchFamily="2" charset="2"/>
              <a:buChar char="l"/>
            </a:pPr>
            <a:r>
              <a:rPr lang="en-US" altLang="zh-CN" sz="28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Results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hyperon potentials</a:t>
            </a:r>
          </a:p>
          <a:p>
            <a:pPr marL="742950" lvl="1" indent="-285750">
              <a:lnSpc>
                <a:spcPct val="150000"/>
              </a:lnSpc>
              <a:buFont typeface="Wingdings" panose="05000000000000000000" pitchFamily="2" charset="2"/>
              <a:buChar char="Ø"/>
            </a:pPr>
            <a:r>
              <a:rPr lang="en-US" altLang="zh-CN" sz="2400" b="1" dirty="0">
                <a:solidFill>
                  <a:schemeClr val="accent1">
                    <a:lumMod val="75000"/>
                    <a:alpha val="25000"/>
                  </a:schemeClr>
                </a:solidFill>
                <a:latin typeface="Times New Roman" panose="02020603050405020304" pitchFamily="18" charset="0"/>
                <a:ea typeface="微软雅黑" panose="020B0503020204020204" pitchFamily="34" charset="-122"/>
                <a:cs typeface="Times New Roman" panose="02020603050405020304" pitchFamily="18" charset="0"/>
              </a:rPr>
              <a:t>SU(3) symmetry</a:t>
            </a:r>
          </a:p>
          <a:p>
            <a:pPr marL="457200" indent="-457200" algn="l">
              <a:lnSpc>
                <a:spcPct val="150000"/>
              </a:lnSpc>
              <a:buFont typeface="Wingdings" panose="05000000000000000000" pitchFamily="2" charset="2"/>
              <a:buChar char="l"/>
            </a:pPr>
            <a:r>
              <a:rPr lang="en-US" altLang="zh-CN" sz="28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p:spTree>
    <p:extLst>
      <p:ext uri="{BB962C8B-B14F-4D97-AF65-F5344CB8AC3E}">
        <p14:creationId xmlns:p14="http://schemas.microsoft.com/office/powerpoint/2010/main" val="3519562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25</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4">
            <a:extLst>
              <a:ext uri="{FF2B5EF4-FFF2-40B4-BE49-F238E27FC236}">
                <a16:creationId xmlns:a16="http://schemas.microsoft.com/office/drawing/2014/main" id="{6BAE0010-9F59-0FCC-A2F2-38289A2B6FB0}"/>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 and Perspective</a:t>
            </a:r>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6F02D590-AA74-EBFF-3973-DCC3DBF42BB6}"/>
                  </a:ext>
                </a:extLst>
              </p:cNvPr>
              <p:cNvSpPr txBox="1"/>
              <p:nvPr/>
            </p:nvSpPr>
            <p:spPr bwMode="auto">
              <a:xfrm>
                <a:off x="361361" y="1368065"/>
                <a:ext cx="10762268" cy="45833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Summary:</a:t>
                </a: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 systematic study of the effects of hyperon couplings on hyperon superfluidity is conducted using the relativistic mean field model</a:t>
                </a: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Varying hyperon potentials,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is strong and it magnitude shows little variation; </a:t>
                </a:r>
                <a14:m>
                  <m:oMath xmlns:m="http://schemas.openxmlformats.org/officeDocument/2006/math">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 is more sensitive to hyperon potentials and </a:t>
                </a:r>
                <a14:m>
                  <m:oMath xmlns:m="http://schemas.openxmlformats.org/officeDocument/2006/math">
                    <m:sSub>
                      <m:sSubPr>
                        <m:ctrlPr>
                          <a:rPr lang="en-US" altLang="zh-CN" sz="2000" i="1">
                            <a:latin typeface="Cambria Math" panose="02040503050406030204" pitchFamily="18" charset="0"/>
                            <a:ea typeface="微软雅黑" panose="020B0503020204020204" pitchFamily="34" charset="-122"/>
                          </a:rPr>
                        </m:ctrlPr>
                      </m:sSubPr>
                      <m:e>
                        <m:r>
                          <a:rPr lang="en-US" altLang="zh-CN" sz="2000" i="1">
                            <a:latin typeface="Cambria Math" panose="02040503050406030204" pitchFamily="18" charset="0"/>
                            <a:ea typeface="微软雅黑" panose="020B0503020204020204" pitchFamily="34" charset="-122"/>
                          </a:rPr>
                          <m:t>𝐿</m:t>
                        </m:r>
                      </m:e>
                      <m:sub>
                        <m:r>
                          <m:rPr>
                            <m:sty m:val="p"/>
                          </m:rPr>
                          <a:rPr lang="en-US" altLang="zh-CN" sz="2000">
                            <a:latin typeface="Cambria Math" panose="02040503050406030204" pitchFamily="18" charset="0"/>
                            <a:ea typeface="微软雅黑" panose="020B0503020204020204" pitchFamily="34" charset="-122"/>
                          </a:rPr>
                          <m:t>sym</m:t>
                        </m:r>
                      </m:sub>
                    </m:sSub>
                  </m:oMath>
                </a14:m>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Under the SU(3) symmetry, the existence of massive NSs is unfavored to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 but is favored to </a:t>
                </a:r>
                <a14:m>
                  <m:oMath xmlns:m="http://schemas.openxmlformats.org/officeDocument/2006/math">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Σ</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a:t>
                </a: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Hyperon superfluidity associated with astrophysical processes could be an essential window to probe the physics of neutron star cores</a:t>
                </a:r>
              </a:p>
              <a:p>
                <a:pPr marL="800100" lvl="1" indent="-342900">
                  <a:buFont typeface="Wingdings" panose="05000000000000000000" pitchFamily="2" charset="2"/>
                  <a:buChar char="Ø"/>
                </a:pP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l"/>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Perspective:</a:t>
                </a: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How the uncertainties of nuclear interactions affect the NS cooling?</a:t>
                </a:r>
              </a:p>
              <a:p>
                <a:pPr marL="800100" lvl="1" indent="-342900">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Can we constrain the nuclear interactions by the observations of NS cooling?</a:t>
                </a:r>
              </a:p>
              <a:p>
                <a:pPr marL="914400" lvl="1" indent="-457200">
                  <a:buFont typeface="Wingdings" panose="05000000000000000000" pitchFamily="2" charset="2"/>
                  <a:buChar char="Ø"/>
                </a:pP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p:sp>
            <p:nvSpPr>
              <p:cNvPr id="6" name="文本框 5">
                <a:extLst>
                  <a:ext uri="{FF2B5EF4-FFF2-40B4-BE49-F238E27FC236}">
                    <a16:creationId xmlns:a16="http://schemas.microsoft.com/office/drawing/2014/main" id="{6F02D590-AA74-EBFF-3973-DCC3DBF42BB6}"/>
                  </a:ext>
                </a:extLst>
              </p:cNvPr>
              <p:cNvSpPr txBox="1">
                <a:spLocks noRot="1" noChangeAspect="1" noMove="1" noResize="1" noEditPoints="1" noAdjustHandles="1" noChangeArrowheads="1" noChangeShapeType="1" noTextEdit="1"/>
              </p:cNvSpPr>
              <p:nvPr/>
            </p:nvSpPr>
            <p:spPr bwMode="auto">
              <a:xfrm>
                <a:off x="361361" y="1368065"/>
                <a:ext cx="10762268" cy="4583306"/>
              </a:xfrm>
              <a:prstGeom prst="rect">
                <a:avLst/>
              </a:prstGeom>
              <a:blipFill>
                <a:blip r:embed="rId2"/>
                <a:stretch>
                  <a:fillRect l="-1812" t="-23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1944089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93EFADF5-063B-48F4-A722-D0FE653E18BA}" type="datetime1">
              <a:rPr lang="zh-CN" altLang="en-US" smtClean="0"/>
              <a:t>2023/9/23</a:t>
            </a:fld>
            <a:endParaRPr lang="zh-CN" altLang="en-US" dirty="0"/>
          </a:p>
        </p:txBody>
      </p:sp>
      <p:sp>
        <p:nvSpPr>
          <p:cNvPr id="2" name="文本框 1">
            <a:extLst>
              <a:ext uri="{FF2B5EF4-FFF2-40B4-BE49-F238E27FC236}">
                <a16:creationId xmlns:a16="http://schemas.microsoft.com/office/drawing/2014/main" id="{52D6F8B2-77FA-EE8A-16E9-4CE4F5E69598}"/>
              </a:ext>
            </a:extLst>
          </p:cNvPr>
          <p:cNvSpPr txBox="1">
            <a:spLocks noChangeArrowheads="1"/>
          </p:cNvSpPr>
          <p:nvPr/>
        </p:nvSpPr>
        <p:spPr bwMode="auto">
          <a:xfrm>
            <a:off x="1228783" y="2175716"/>
            <a:ext cx="10356603" cy="90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zh-CN" sz="4000" dirty="0">
                <a:solidFill>
                  <a:srgbClr val="E48312"/>
                </a:solidFill>
                <a:latin typeface="Times New Roman" panose="02020603050405020304" pitchFamily="18" charset="0"/>
                <a:ea typeface="微软雅黑" panose="020B0503020204020204" pitchFamily="34" charset="-122"/>
                <a:cs typeface="Times New Roman" panose="02020603050405020304" pitchFamily="18" charset="0"/>
              </a:rPr>
              <a:t>Thanks for your attention!</a:t>
            </a:r>
            <a:endParaRPr lang="zh-CN" altLang="en-US" sz="6600" dirty="0">
              <a:solidFill>
                <a:srgbClr val="E48312"/>
              </a:solidFill>
              <a:latin typeface="Times New Roman" panose="02020603050405020304" pitchFamily="18" charset="0"/>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43345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C69B1EE3-8CCF-46BB-8C2C-41A3C50EA17C}"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7</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文本框 4">
            <a:extLst>
              <a:ext uri="{FF2B5EF4-FFF2-40B4-BE49-F238E27FC236}">
                <a16:creationId xmlns:a16="http://schemas.microsoft.com/office/drawing/2014/main" id="{C6AA3EA2-2206-8D8F-ECF3-21EE6FEE9EAD}"/>
              </a:ext>
            </a:extLst>
          </p:cNvPr>
          <p:cNvSpPr txBox="1"/>
          <p:nvPr/>
        </p:nvSpPr>
        <p:spPr bwMode="auto">
          <a:xfrm>
            <a:off x="314325" y="1258718"/>
            <a:ext cx="3583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342900" indent="-342900" algn="l">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force</a:t>
            </a:r>
          </a:p>
        </p:txBody>
      </p:sp>
      <p:pic>
        <p:nvPicPr>
          <p:cNvPr id="6" name="图片 5">
            <a:extLst>
              <a:ext uri="{FF2B5EF4-FFF2-40B4-BE49-F238E27FC236}">
                <a16:creationId xmlns:a16="http://schemas.microsoft.com/office/drawing/2014/main" id="{22161A6D-E5EC-8225-3873-E10787D75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991" y="1211358"/>
            <a:ext cx="5424261" cy="3056627"/>
          </a:xfrm>
          <a:prstGeom prst="rect">
            <a:avLst/>
          </a:prstGeom>
        </p:spPr>
      </p:pic>
      <p:sp>
        <p:nvSpPr>
          <p:cNvPr id="14" name="文本框 13">
            <a:extLst>
              <a:ext uri="{FF2B5EF4-FFF2-40B4-BE49-F238E27FC236}">
                <a16:creationId xmlns:a16="http://schemas.microsoft.com/office/drawing/2014/main" id="{A1136649-9714-325A-238D-512C5246339A}"/>
              </a:ext>
            </a:extLst>
          </p:cNvPr>
          <p:cNvSpPr txBox="1"/>
          <p:nvPr/>
        </p:nvSpPr>
        <p:spPr bwMode="auto">
          <a:xfrm>
            <a:off x="7088878" y="4267985"/>
            <a:ext cx="3594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Y.N. Wang </a:t>
            </a:r>
            <a:r>
              <a:rPr lang="en-US" altLang="zh-CN" sz="1600" i="1" dirty="0">
                <a:solidFill>
                  <a:srgbClr val="00B0F0"/>
                </a:solidFill>
              </a:rPr>
              <a:t>et al</a:t>
            </a:r>
            <a:r>
              <a:rPr lang="en-US" altLang="zh-CN" sz="1600" dirty="0">
                <a:solidFill>
                  <a:srgbClr val="00B0F0"/>
                </a:solidFill>
              </a:rPr>
              <a:t>., PRC 81 (2010) 025801</a:t>
            </a:r>
          </a:p>
        </p:txBody>
      </p:sp>
      <p:sp>
        <p:nvSpPr>
          <p:cNvPr id="16" name="矩形: 圆角 15">
            <a:extLst>
              <a:ext uri="{FF2B5EF4-FFF2-40B4-BE49-F238E27FC236}">
                <a16:creationId xmlns:a16="http://schemas.microsoft.com/office/drawing/2014/main" id="{E372D5EA-71E1-83EC-67BC-759339E7C1B3}"/>
              </a:ext>
            </a:extLst>
          </p:cNvPr>
          <p:cNvSpPr/>
          <p:nvPr/>
        </p:nvSpPr>
        <p:spPr>
          <a:xfrm>
            <a:off x="10420494" y="2197249"/>
            <a:ext cx="865762" cy="18677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44FA89D-8D15-1039-77EC-8073D6F90A51}"/>
                  </a:ext>
                </a:extLst>
              </p:cNvPr>
              <p:cNvSpPr txBox="1"/>
              <p:nvPr/>
            </p:nvSpPr>
            <p:spPr bwMode="auto">
              <a:xfrm>
                <a:off x="838117" y="2739672"/>
                <a:ext cx="4645107" cy="16122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 date for multi-</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Λ</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hypernuclei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𝑆</m:t>
                    </m:r>
                    <m:r>
                      <a:rPr lang="en-US" altLang="zh-CN" i="1">
                        <a:latin typeface="Cambria Math" panose="02040503050406030204" pitchFamily="18" charset="0"/>
                        <a:ea typeface="微软雅黑" panose="020B0503020204020204" pitchFamily="34" charset="-122"/>
                      </a:rPr>
                      <m:t>&gt;2</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ΛΛ</m:t>
                    </m:r>
                    <m:r>
                      <a:rPr lang="el-GR" altLang="zh-CN" i="1">
                        <a:latin typeface="Cambria Math" panose="02040503050406030204" pitchFamily="18" charset="0"/>
                        <a:ea typeface="Cambria Math" panose="02040503050406030204" pitchFamily="18" charset="0"/>
                      </a:rPr>
                      <m:t> </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 effect in double-</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Λ</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hypernuclei</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l">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Σ</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hypernuclei</a:t>
                </a:r>
              </a:p>
              <a:p>
                <a:pPr marL="285750" indent="-285750">
                  <a:lnSpc>
                    <a:spcPct val="150000"/>
                  </a:lnSpc>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 date for multi-</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Ξ</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hypernuclei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𝑆</m:t>
                    </m:r>
                    <m:r>
                      <a:rPr lang="en-US" altLang="zh-CN" i="1">
                        <a:latin typeface="Cambria Math" panose="02040503050406030204" pitchFamily="18" charset="0"/>
                        <a:ea typeface="微软雅黑" panose="020B0503020204020204" pitchFamily="34" charset="-122"/>
                      </a:rPr>
                      <m:t>&gt;1</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p:txBody>
          </p:sp>
        </mc:Choice>
        <mc:Fallback xmlns="">
          <p:sp>
            <p:nvSpPr>
              <p:cNvPr id="20" name="文本框 19">
                <a:extLst>
                  <a:ext uri="{FF2B5EF4-FFF2-40B4-BE49-F238E27FC236}">
                    <a16:creationId xmlns:a16="http://schemas.microsoft.com/office/drawing/2014/main" id="{844FA89D-8D15-1039-77EC-8073D6F90A51}"/>
                  </a:ext>
                </a:extLst>
              </p:cNvPr>
              <p:cNvSpPr txBox="1">
                <a:spLocks noRot="1" noChangeAspect="1" noMove="1" noResize="1" noEditPoints="1" noAdjustHandles="1" noChangeArrowheads="1" noChangeShapeType="1" noTextEdit="1"/>
              </p:cNvSpPr>
              <p:nvPr/>
            </p:nvSpPr>
            <p:spPr bwMode="auto">
              <a:xfrm>
                <a:off x="838117" y="2739672"/>
                <a:ext cx="4645107" cy="1612236"/>
              </a:xfrm>
              <a:prstGeom prst="rect">
                <a:avLst/>
              </a:prstGeom>
              <a:blipFill>
                <a:blip r:embed="rId4"/>
                <a:stretch>
                  <a:fillRect l="-2756" b="-79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椭圆 9">
            <a:extLst>
              <a:ext uri="{FF2B5EF4-FFF2-40B4-BE49-F238E27FC236}">
                <a16:creationId xmlns:a16="http://schemas.microsoft.com/office/drawing/2014/main" id="{B6E53521-D7FF-8E7C-E566-18E4D2A33975}"/>
              </a:ext>
            </a:extLst>
          </p:cNvPr>
          <p:cNvSpPr/>
          <p:nvPr/>
        </p:nvSpPr>
        <p:spPr>
          <a:xfrm>
            <a:off x="838117" y="1941953"/>
            <a:ext cx="1164228" cy="650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15FEB1DC-99F0-26F2-F3B3-0F820624195F}"/>
              </a:ext>
            </a:extLst>
          </p:cNvPr>
          <p:cNvSpPr txBox="1"/>
          <p:nvPr/>
        </p:nvSpPr>
        <p:spPr bwMode="auto">
          <a:xfrm>
            <a:off x="1063838" y="2082512"/>
            <a:ext cx="86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Why?</a:t>
            </a:r>
            <a:endParaRPr lang="zh-CN" altLang="en-US"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圆角 11">
            <a:extLst>
              <a:ext uri="{FF2B5EF4-FFF2-40B4-BE49-F238E27FC236}">
                <a16:creationId xmlns:a16="http://schemas.microsoft.com/office/drawing/2014/main" id="{F1D93A46-8B87-8F88-231C-3AA3E65CE508}"/>
              </a:ext>
            </a:extLst>
          </p:cNvPr>
          <p:cNvSpPr/>
          <p:nvPr/>
        </p:nvSpPr>
        <p:spPr>
          <a:xfrm>
            <a:off x="838117" y="4558640"/>
            <a:ext cx="3271101" cy="13300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E4C8EC79-E738-8567-CCA8-478294A03CD9}"/>
              </a:ext>
            </a:extLst>
          </p:cNvPr>
          <p:cNvSpPr txBox="1"/>
          <p:nvPr/>
        </p:nvSpPr>
        <p:spPr bwMode="auto">
          <a:xfrm>
            <a:off x="965967" y="4733676"/>
            <a:ext cx="3048290"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The pairing gap could be significant different due to the choice of pairing force</a:t>
            </a:r>
            <a:endPar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4">
            <a:extLst>
              <a:ext uri="{FF2B5EF4-FFF2-40B4-BE49-F238E27FC236}">
                <a16:creationId xmlns:a16="http://schemas.microsoft.com/office/drawing/2014/main" id="{59F5689A-618A-1B41-00D3-F0273B045FCB}"/>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cs typeface="Times New Roman" panose="02020603050405020304" pitchFamily="18" charset="0"/>
              </a:rPr>
              <a:t>Uncertainties of Nuclear Interactions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4B165736-66E1-579C-FA4D-5981F23C7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997" y="5365568"/>
            <a:ext cx="4758293" cy="378086"/>
          </a:xfrm>
          <a:prstGeom prst="rect">
            <a:avLst/>
          </a:prstGeom>
        </p:spPr>
      </p:pic>
      <p:sp>
        <p:nvSpPr>
          <p:cNvPr id="15" name="文本框 14">
            <a:extLst>
              <a:ext uri="{FF2B5EF4-FFF2-40B4-BE49-F238E27FC236}">
                <a16:creationId xmlns:a16="http://schemas.microsoft.com/office/drawing/2014/main" id="{5040E0FD-AE3F-3864-5588-75699311D1EE}"/>
              </a:ext>
            </a:extLst>
          </p:cNvPr>
          <p:cNvSpPr txBox="1"/>
          <p:nvPr/>
        </p:nvSpPr>
        <p:spPr bwMode="auto">
          <a:xfrm>
            <a:off x="7318028" y="6032146"/>
            <a:ext cx="3594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Z.H. Tu, PRC 106 (2022) 025806</a:t>
            </a:r>
          </a:p>
        </p:txBody>
      </p:sp>
      <p:sp>
        <p:nvSpPr>
          <p:cNvPr id="17" name="矩形: 圆角 16">
            <a:extLst>
              <a:ext uri="{FF2B5EF4-FFF2-40B4-BE49-F238E27FC236}">
                <a16:creationId xmlns:a16="http://schemas.microsoft.com/office/drawing/2014/main" id="{213AC773-1B00-0A69-A979-DBCF06CD9278}"/>
              </a:ext>
            </a:extLst>
          </p:cNvPr>
          <p:cNvSpPr/>
          <p:nvPr/>
        </p:nvSpPr>
        <p:spPr>
          <a:xfrm>
            <a:off x="6333067" y="5185760"/>
            <a:ext cx="4892966" cy="7022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A0D7DE6-2AB2-CB90-F5F5-B6641336502F}"/>
              </a:ext>
            </a:extLst>
          </p:cNvPr>
          <p:cNvSpPr txBox="1"/>
          <p:nvPr/>
        </p:nvSpPr>
        <p:spPr bwMode="auto">
          <a:xfrm>
            <a:off x="5872031" y="4707623"/>
            <a:ext cx="272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Pairing force in this talk:</a:t>
            </a:r>
            <a:endParaRPr lang="en-US" altLang="zh-CN" sz="1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1323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C2D0A9A-EB24-43CE-9B8C-73F6B008D3D8}"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1</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8CB46900-6031-4246-9BA9-9825F14AEBE2}"/>
              </a:ext>
            </a:extLst>
          </p:cNvPr>
          <p:cNvSpPr/>
          <p:nvPr/>
        </p:nvSpPr>
        <p:spPr>
          <a:xfrm>
            <a:off x="830424" y="5243804"/>
            <a:ext cx="4217437" cy="29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4">
            <a:extLst>
              <a:ext uri="{FF2B5EF4-FFF2-40B4-BE49-F238E27FC236}">
                <a16:creationId xmlns:a16="http://schemas.microsoft.com/office/drawing/2014/main" id="{6968ECFE-7F4E-7848-BD26-BF96899FE25D}"/>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Neutron Stars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050" name="Picture 2">
            <a:extLst>
              <a:ext uri="{FF2B5EF4-FFF2-40B4-BE49-F238E27FC236}">
                <a16:creationId xmlns:a16="http://schemas.microsoft.com/office/drawing/2014/main" id="{5CA842EF-9545-48EE-C127-085B4828A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51963"/>
            <a:ext cx="1168289" cy="1577487"/>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5A162B5D-EBF5-58BF-DF6C-255E2ABEF5BE}"/>
              </a:ext>
            </a:extLst>
          </p:cNvPr>
          <p:cNvSpPr txBox="1"/>
          <p:nvPr/>
        </p:nvSpPr>
        <p:spPr bwMode="auto">
          <a:xfrm>
            <a:off x="7314369" y="5437313"/>
            <a:ext cx="3722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hlinkClick r:id="rId4"/>
              </a:rPr>
              <a:t>Index of /Images/nicer (nasa.gov)</a:t>
            </a:r>
            <a:endParaRPr lang="zh-CN" altLang="en-US" sz="1600" dirty="0"/>
          </a:p>
        </p:txBody>
      </p:sp>
      <p:pic>
        <p:nvPicPr>
          <p:cNvPr id="11" name="图片 10">
            <a:extLst>
              <a:ext uri="{FF2B5EF4-FFF2-40B4-BE49-F238E27FC236}">
                <a16:creationId xmlns:a16="http://schemas.microsoft.com/office/drawing/2014/main" id="{43C0C42B-1B69-1BF1-4DB0-8477F506C837}"/>
              </a:ext>
            </a:extLst>
          </p:cNvPr>
          <p:cNvPicPr>
            <a:picLocks noChangeAspect="1"/>
          </p:cNvPicPr>
          <p:nvPr/>
        </p:nvPicPr>
        <p:blipFill>
          <a:blip r:embed="rId5"/>
          <a:stretch>
            <a:fillRect/>
          </a:stretch>
        </p:blipFill>
        <p:spPr>
          <a:xfrm>
            <a:off x="1958419" y="1251963"/>
            <a:ext cx="1157408" cy="1572814"/>
          </a:xfrm>
          <a:prstGeom prst="rect">
            <a:avLst/>
          </a:prstGeom>
        </p:spPr>
      </p:pic>
      <p:sp>
        <p:nvSpPr>
          <p:cNvPr id="15" name="文本框 14">
            <a:extLst>
              <a:ext uri="{FF2B5EF4-FFF2-40B4-BE49-F238E27FC236}">
                <a16:creationId xmlns:a16="http://schemas.microsoft.com/office/drawing/2014/main" id="{D600CB99-5D8A-A877-0A7A-06AF98AF902C}"/>
              </a:ext>
            </a:extLst>
          </p:cNvPr>
          <p:cNvSpPr txBox="1"/>
          <p:nvPr/>
        </p:nvSpPr>
        <p:spPr bwMode="auto">
          <a:xfrm>
            <a:off x="1984679" y="2883350"/>
            <a:ext cx="1343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0" i="0" dirty="0">
                <a:solidFill>
                  <a:srgbClr val="000000"/>
                </a:solidFill>
                <a:effectLst/>
                <a:latin typeface="Arial" panose="020B0604020202020204" pitchFamily="34" charset="0"/>
              </a:rPr>
              <a:t>Fritz Zwicky</a:t>
            </a:r>
            <a:endParaRPr lang="zh-CN" altLang="en-US" sz="1400" dirty="0"/>
          </a:p>
        </p:txBody>
      </p:sp>
      <p:pic>
        <p:nvPicPr>
          <p:cNvPr id="2052" name="Picture 4" descr="Jocelyn Bell, la grande dame des petites étoiles - Le Temps">
            <a:extLst>
              <a:ext uri="{FF2B5EF4-FFF2-40B4-BE49-F238E27FC236}">
                <a16:creationId xmlns:a16="http://schemas.microsoft.com/office/drawing/2014/main" id="{696CEFDE-F025-8CF4-97D6-58432BAFB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698159"/>
            <a:ext cx="1168289" cy="172039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844D9080-85B7-F0EB-E9E4-E5D47C08E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0520" y="4047436"/>
            <a:ext cx="3717961" cy="1360893"/>
          </a:xfrm>
          <a:prstGeom prst="rect">
            <a:avLst/>
          </a:prstGeom>
        </p:spPr>
      </p:pic>
      <p:sp>
        <p:nvSpPr>
          <p:cNvPr id="18" name="文本框 17">
            <a:extLst>
              <a:ext uri="{FF2B5EF4-FFF2-40B4-BE49-F238E27FC236}">
                <a16:creationId xmlns:a16="http://schemas.microsoft.com/office/drawing/2014/main" id="{7EE79573-E6EE-2800-E44A-811141E9AA45}"/>
              </a:ext>
            </a:extLst>
          </p:cNvPr>
          <p:cNvSpPr txBox="1"/>
          <p:nvPr/>
        </p:nvSpPr>
        <p:spPr bwMode="auto">
          <a:xfrm>
            <a:off x="457200" y="5452702"/>
            <a:ext cx="1343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0" i="0" dirty="0">
                <a:solidFill>
                  <a:srgbClr val="000000"/>
                </a:solidFill>
                <a:effectLst/>
                <a:latin typeface="Arial" panose="020B0604020202020204" pitchFamily="34" charset="0"/>
              </a:rPr>
              <a:t>Jocelyn Bell</a:t>
            </a:r>
            <a:endParaRPr lang="zh-CN" altLang="en-US" sz="1400" dirty="0"/>
          </a:p>
        </p:txBody>
      </p:sp>
      <p:sp>
        <p:nvSpPr>
          <p:cNvPr id="19" name="文本框 18">
            <a:extLst>
              <a:ext uri="{FF2B5EF4-FFF2-40B4-BE49-F238E27FC236}">
                <a16:creationId xmlns:a16="http://schemas.microsoft.com/office/drawing/2014/main" id="{7A7B8F5C-4F8D-F05A-2ED9-6896FA1986C0}"/>
              </a:ext>
            </a:extLst>
          </p:cNvPr>
          <p:cNvSpPr txBox="1"/>
          <p:nvPr/>
        </p:nvSpPr>
        <p:spPr bwMode="auto">
          <a:xfrm>
            <a:off x="457199" y="3246667"/>
            <a:ext cx="45906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1930’s</a:t>
            </a:r>
            <a:r>
              <a:rPr lang="zh-CN" altLang="en-US" sz="1600" dirty="0">
                <a:solidFill>
                  <a:srgbClr val="FF0000"/>
                </a:solidFill>
                <a:latin typeface="微软雅黑" panose="020B0503020204020204" pitchFamily="34" charset="-122"/>
                <a:ea typeface="微软雅黑" panose="020B0503020204020204" pitchFamily="34" charset="-122"/>
              </a:rPr>
              <a:t>，</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possible existence of neutron stars</a:t>
            </a:r>
            <a:endPar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7A7CDA09-8235-A14D-6FBE-D911E4CABF48}"/>
              </a:ext>
            </a:extLst>
          </p:cNvPr>
          <p:cNvSpPr txBox="1"/>
          <p:nvPr/>
        </p:nvSpPr>
        <p:spPr bwMode="auto">
          <a:xfrm>
            <a:off x="457200" y="5911543"/>
            <a:ext cx="38145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1967</a:t>
            </a:r>
            <a:r>
              <a:rPr lang="zh-CN" altLang="en-US" sz="1600" dirty="0">
                <a:solidFill>
                  <a:srgbClr val="FF0000"/>
                </a:solidFill>
                <a:latin typeface="微软雅黑" panose="020B0503020204020204" pitchFamily="34" charset="-122"/>
                <a:ea typeface="微软雅黑" panose="020B0503020204020204" pitchFamily="34" charset="-122"/>
              </a:rPr>
              <a:t>，</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first observation of pulsar </a:t>
            </a:r>
            <a:endPar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4D90C299-5AE0-81F3-2410-B565B6A3E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3847" y="1208519"/>
            <a:ext cx="3284351" cy="1538894"/>
          </a:xfrm>
          <a:prstGeom prst="rect">
            <a:avLst/>
          </a:prstGeom>
        </p:spPr>
      </p:pic>
      <p:pic>
        <p:nvPicPr>
          <p:cNvPr id="2054" name="Picture 6">
            <a:extLst>
              <a:ext uri="{FF2B5EF4-FFF2-40B4-BE49-F238E27FC236}">
                <a16:creationId xmlns:a16="http://schemas.microsoft.com/office/drawing/2014/main" id="{E64AF892-11BE-A77D-0D8F-8A0AD4F9D3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7768" y="1077775"/>
            <a:ext cx="5269843" cy="4330554"/>
          </a:xfrm>
          <a:prstGeom prst="rect">
            <a:avLst/>
          </a:prstGeom>
          <a:noFill/>
          <a:extLst>
            <a:ext uri="{909E8E84-426E-40DD-AFC4-6F175D3DCCD1}">
              <a14:hiddenFill xmlns:a14="http://schemas.microsoft.com/office/drawing/2010/main">
                <a:solidFill>
                  <a:srgbClr val="FFFFFF"/>
                </a:solidFill>
              </a14:hiddenFill>
            </a:ext>
          </a:extLst>
        </p:spPr>
      </p:pic>
      <p:sp>
        <p:nvSpPr>
          <p:cNvPr id="31" name="箭头: 圆角右 30">
            <a:extLst>
              <a:ext uri="{FF2B5EF4-FFF2-40B4-BE49-F238E27FC236}">
                <a16:creationId xmlns:a16="http://schemas.microsoft.com/office/drawing/2014/main" id="{8ABB4366-6D57-8457-F6D4-7B6612A39109}"/>
              </a:ext>
            </a:extLst>
          </p:cNvPr>
          <p:cNvSpPr/>
          <p:nvPr/>
        </p:nvSpPr>
        <p:spPr>
          <a:xfrm flipV="1">
            <a:off x="4430598" y="2803074"/>
            <a:ext cx="2138504" cy="850146"/>
          </a:xfrm>
          <a:prstGeom prst="bentArrow">
            <a:avLst>
              <a:gd name="adj1" fmla="val 19008"/>
              <a:gd name="adj2" fmla="val 17589"/>
              <a:gd name="adj3" fmla="val 49255"/>
              <a:gd name="adj4" fmla="val 333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矩形 33">
            <a:extLst>
              <a:ext uri="{FF2B5EF4-FFF2-40B4-BE49-F238E27FC236}">
                <a16:creationId xmlns:a16="http://schemas.microsoft.com/office/drawing/2014/main" id="{5E55F38B-F764-BF1C-B115-D652B7009083}"/>
              </a:ext>
            </a:extLst>
          </p:cNvPr>
          <p:cNvSpPr/>
          <p:nvPr/>
        </p:nvSpPr>
        <p:spPr>
          <a:xfrm>
            <a:off x="10218656" y="2824777"/>
            <a:ext cx="1516144" cy="22950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34C3A828-93F6-010D-C1F3-2C5340BF81B4}"/>
              </a:ext>
            </a:extLst>
          </p:cNvPr>
          <p:cNvSpPr txBox="1"/>
          <p:nvPr/>
        </p:nvSpPr>
        <p:spPr bwMode="auto">
          <a:xfrm>
            <a:off x="1984679" y="5463990"/>
            <a:ext cx="38145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hlinkClick r:id="rId10"/>
              </a:rPr>
              <a:t>Lecture 19: Neutron Stars (ualberta.ca)</a:t>
            </a:r>
            <a:endParaRPr lang="zh-CN" altLang="en-US" sz="1600" dirty="0"/>
          </a:p>
        </p:txBody>
      </p:sp>
      <p:sp>
        <p:nvSpPr>
          <p:cNvPr id="7" name="文本框 6">
            <a:extLst>
              <a:ext uri="{FF2B5EF4-FFF2-40B4-BE49-F238E27FC236}">
                <a16:creationId xmlns:a16="http://schemas.microsoft.com/office/drawing/2014/main" id="{6302717E-077A-6641-F055-50AA234DE12C}"/>
              </a:ext>
            </a:extLst>
          </p:cNvPr>
          <p:cNvSpPr txBox="1"/>
          <p:nvPr/>
        </p:nvSpPr>
        <p:spPr bwMode="auto">
          <a:xfrm>
            <a:off x="457200" y="2883349"/>
            <a:ext cx="1343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0" i="0" dirty="0">
                <a:solidFill>
                  <a:srgbClr val="000000"/>
                </a:solidFill>
                <a:effectLst/>
                <a:latin typeface="Arial" panose="020B0604020202020204" pitchFamily="34" charset="0"/>
              </a:rPr>
              <a:t>Walter Baade</a:t>
            </a:r>
            <a:endParaRPr lang="zh-CN" altLang="en-US" sz="1400" dirty="0"/>
          </a:p>
        </p:txBody>
      </p:sp>
    </p:spTree>
    <p:extLst>
      <p:ext uri="{BB962C8B-B14F-4D97-AF65-F5344CB8AC3E}">
        <p14:creationId xmlns:p14="http://schemas.microsoft.com/office/powerpoint/2010/main" val="2154213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21</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C9D9A1E-2CFF-304E-8439-99D9A3C5E88A}"/>
                  </a:ext>
                </a:extLst>
              </p:cNvPr>
              <p:cNvSpPr txBox="1"/>
              <p:nvPr/>
            </p:nvSpPr>
            <p:spPr bwMode="auto">
              <a:xfrm>
                <a:off x="314325" y="1207778"/>
                <a:ext cx="5912644" cy="3615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rtlCol="0">
                <a:spAutoFit/>
              </a:bodyPr>
              <a:lstStyle/>
              <a:p>
                <a:pPr marL="285750" indent="-285750">
                  <a:buFont typeface="Wingdings" panose="05000000000000000000" pitchFamily="2" charset="2"/>
                  <a:buChar char="l"/>
                </a:pP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ΞΞ</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the maximum pairing gap </a:t>
                </a:r>
                <a14:m>
                  <m:oMath xmlns:m="http://schemas.openxmlformats.org/officeDocument/2006/math">
                    <m:sSubSup>
                      <m:sSubSup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20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Ξ</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0,−</m:t>
                            </m:r>
                          </m:sup>
                        </m:sSup>
                      </m:sub>
                      <m:sup>
                        <m:r>
                          <m:rPr>
                            <m:sty m:val="p"/>
                          </m:rPr>
                          <a:rPr lang="en-US" altLang="zh-CN" sz="20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inside NSs</a:t>
                </a:r>
              </a:p>
            </p:txBody>
          </p:sp>
        </mc:Choice>
        <mc:Fallback xmlns="">
          <p:sp>
            <p:nvSpPr>
              <p:cNvPr id="17" name="文本框 16">
                <a:extLst>
                  <a:ext uri="{FF2B5EF4-FFF2-40B4-BE49-F238E27FC236}">
                    <a16:creationId xmlns:a16="http://schemas.microsoft.com/office/drawing/2014/main" id="{0C9D9A1E-2CFF-304E-8439-99D9A3C5E88A}"/>
                  </a:ext>
                </a:extLst>
              </p:cNvPr>
              <p:cNvSpPr txBox="1">
                <a:spLocks noRot="1" noChangeAspect="1" noMove="1" noResize="1" noEditPoints="1" noAdjustHandles="1" noChangeArrowheads="1" noChangeShapeType="1" noTextEdit="1"/>
              </p:cNvSpPr>
              <p:nvPr/>
            </p:nvSpPr>
            <p:spPr bwMode="auto">
              <a:xfrm>
                <a:off x="314325" y="1207778"/>
                <a:ext cx="5912644" cy="361509"/>
              </a:xfrm>
              <a:prstGeom prst="rect">
                <a:avLst/>
              </a:prstGeom>
              <a:blipFill>
                <a:blip r:embed="rId2"/>
                <a:stretch>
                  <a:fillRect l="-2477" t="-13559" r="-1651" b="-372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09EF4E9D-C059-5E42-1EB7-0FABD7562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840999"/>
            <a:ext cx="5672328" cy="3535680"/>
          </a:xfrm>
          <a:prstGeom prst="rect">
            <a:avLst/>
          </a:prstGeom>
        </p:spPr>
      </p:pic>
      <p:pic>
        <p:nvPicPr>
          <p:cNvPr id="10" name="图片 9">
            <a:extLst>
              <a:ext uri="{FF2B5EF4-FFF2-40B4-BE49-F238E27FC236}">
                <a16:creationId xmlns:a16="http://schemas.microsoft.com/office/drawing/2014/main" id="{D8F89554-9220-2092-1AAD-3E8941906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653" y="1840999"/>
            <a:ext cx="5647944" cy="3535680"/>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CA8610C-9C83-9FA1-CE79-FB949E73745C}"/>
                  </a:ext>
                </a:extLst>
              </p:cNvPr>
              <p:cNvSpPr txBox="1"/>
              <p:nvPr/>
            </p:nvSpPr>
            <p:spPr bwMode="auto">
              <a:xfrm>
                <a:off x="1834743" y="5284956"/>
                <a:ext cx="9712994" cy="982320"/>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p>
                <a:pPr marL="285750" indent="-285750">
                  <a:lnSpc>
                    <a:spcPct val="150000"/>
                  </a:lnSpc>
                  <a:buFont typeface="Wingdings" panose="05000000000000000000" pitchFamily="2" charset="2"/>
                  <a:buChar char="Ø"/>
                </a:pPr>
                <a14:m>
                  <m:oMath xmlns:m="http://schemas.openxmlformats.org/officeDocument/2006/math">
                    <m:sSubSup>
                      <m:sSubSupPr>
                        <m:ctrlPr>
                          <a:rPr lang="en-US" altLang="zh-CN" sz="1800" i="1" smtClean="0">
                            <a:latin typeface="Cambria Math" panose="02040503050406030204" pitchFamily="18" charset="0"/>
                            <a:ea typeface="微软雅黑" panose="020B0503020204020204" pitchFamily="34" charset="-122"/>
                            <a:cs typeface="Times New Roman" panose="02020603050405020304" pitchFamily="18" charset="0"/>
                          </a:rPr>
                        </m:ctrlPr>
                      </m:sSubSupPr>
                      <m:e>
                        <m:r>
                          <m:rPr>
                            <m:sty m:val="p"/>
                          </m:rPr>
                          <a:rPr lang="el-GR" altLang="zh-CN" sz="1800" i="1">
                            <a:latin typeface="Cambria Math" panose="02040503050406030204" pitchFamily="18" charset="0"/>
                            <a:ea typeface="Cambria Math" panose="02040503050406030204" pitchFamily="18" charset="0"/>
                            <a:cs typeface="Times New Roman" panose="02020603050405020304" pitchFamily="18" charset="0"/>
                          </a:rPr>
                          <m:t>Δ</m:t>
                        </m:r>
                      </m:e>
                      <m:sub>
                        <m:sSup>
                          <m:sSupPr>
                            <m:ctrlPr>
                              <a:rPr lang="el-GR" altLang="zh-CN" sz="18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i="1">
                                <a:latin typeface="Cambria Math" panose="02040503050406030204" pitchFamily="18" charset="0"/>
                                <a:ea typeface="Cambria Math" panose="02040503050406030204" pitchFamily="18" charset="0"/>
                                <a:cs typeface="Times New Roman" panose="02020603050405020304" pitchFamily="18" charset="0"/>
                              </a:rPr>
                              <m:t>Ξ</m:t>
                            </m:r>
                          </m:e>
                          <m:sup>
                            <m: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t>0</m:t>
                            </m:r>
                          </m:sup>
                        </m:sSup>
                      </m:sub>
                      <m:sup>
                        <m:r>
                          <m:rPr>
                            <m:sty m:val="p"/>
                          </m:rPr>
                          <a:rPr lang="en-US" altLang="zh-CN" sz="1800">
                            <a:latin typeface="Cambria Math" panose="02040503050406030204" pitchFamily="18" charset="0"/>
                            <a:ea typeface="微软雅黑" panose="020B0503020204020204" pitchFamily="34" charset="-122"/>
                            <a:cs typeface="Times New Roman" panose="02020603050405020304" pitchFamily="18" charset="0"/>
                          </a:rPr>
                          <m:t>F</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depends on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Ξ</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higher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𝑈</m:t>
                        </m:r>
                      </m:e>
                      <m:sub>
                        <m:r>
                          <m:rPr>
                            <m:sty m:val="p"/>
                          </m:rPr>
                          <a:rPr lang="el-GR" altLang="zh-CN" i="1">
                            <a:latin typeface="Cambria Math" panose="02040503050406030204" pitchFamily="18" charset="0"/>
                            <a:ea typeface="Cambria Math" panose="02040503050406030204" pitchFamily="18" charset="0"/>
                          </a:rPr>
                          <m:t>Σ</m:t>
                        </m:r>
                      </m:sub>
                      <m:sup>
                        <m:r>
                          <a:rPr lang="en-US" altLang="zh-CN" i="1">
                            <a:latin typeface="Cambria Math" panose="02040503050406030204" pitchFamily="18" charset="0"/>
                          </a:rPr>
                          <m:t>(</m:t>
                        </m:r>
                        <m:r>
                          <a:rPr lang="en-US" altLang="zh-CN" i="1">
                            <a:latin typeface="Cambria Math" panose="02040503050406030204" pitchFamily="18" charset="0"/>
                          </a:rPr>
                          <m:t>𝑁</m:t>
                        </m:r>
                        <m:r>
                          <a:rPr lang="en-US" altLang="zh-CN" i="1">
                            <a:latin typeface="Cambria Math" panose="02040503050406030204" pitchFamily="18" charset="0"/>
                          </a:rPr>
                          <m:t>)</m:t>
                        </m:r>
                      </m:sup>
                    </m:sSub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due to the high threshold density of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cs typeface="Times New Roman" panose="02020603050405020304" pitchFamily="18" charset="0"/>
                          </a:rPr>
                        </m:ctrlPr>
                      </m:sSupPr>
                      <m:e>
                        <m:r>
                          <m:rPr>
                            <m:sty m:val="p"/>
                          </m:rPr>
                          <a:rPr lang="el-GR" altLang="zh-CN" i="1" smtClean="0">
                            <a:latin typeface="Cambria Math" panose="02040503050406030204" pitchFamily="18" charset="0"/>
                            <a:ea typeface="Cambria Math" panose="02040503050406030204" pitchFamily="18" charset="0"/>
                            <a:cs typeface="Times New Roman" panose="02020603050405020304" pitchFamily="18" charset="0"/>
                          </a:rPr>
                          <m:t>Ξ</m:t>
                        </m:r>
                      </m:e>
                      <m:sup>
                        <m:r>
                          <a:rPr lang="en-US" altLang="zh-CN" b="0" i="1" smtClean="0">
                            <a:latin typeface="Cambria Math" panose="02040503050406030204" pitchFamily="18" charset="0"/>
                            <a:ea typeface="微软雅黑" panose="020B0503020204020204" pitchFamily="34" charset="-122"/>
                            <a:cs typeface="Times New Roman" panose="02020603050405020304" pitchFamily="18" charset="0"/>
                          </a:rPr>
                          <m:t>0</m:t>
                        </m:r>
                      </m:sup>
                    </m:sSup>
                  </m:oMath>
                </a14:m>
                <a:endPar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14:m>
                  <m:oMath xmlns:m="http://schemas.openxmlformats.org/officeDocument/2006/math">
                    <m:sSup>
                      <m:sSupPr>
                        <m:ctrlPr>
                          <a:rPr lang="el-GR" altLang="zh-CN" i="1" smtClean="0">
                            <a:latin typeface="Cambria Math" panose="02040503050406030204" pitchFamily="18" charset="0"/>
                            <a:ea typeface="Cambria Math" panose="02040503050406030204" pitchFamily="18" charset="0"/>
                          </a:rPr>
                        </m:ctrlPr>
                      </m:sSupPr>
                      <m:e>
                        <m:r>
                          <m:rPr>
                            <m:sty m:val="p"/>
                          </m:rPr>
                          <a:rPr lang="el-GR" altLang="zh-CN" i="1" smtClean="0">
                            <a:latin typeface="Cambria Math" panose="02040503050406030204" pitchFamily="18" charset="0"/>
                            <a:ea typeface="Cambria Math" panose="02040503050406030204" pitchFamily="18" charset="0"/>
                          </a:rPr>
                          <m:t>Ξ</m:t>
                        </m:r>
                      </m:e>
                      <m:sup>
                        <m:r>
                          <a:rPr lang="en-US" altLang="zh-CN" b="0" i="1" smtClean="0">
                            <a:latin typeface="Cambria Math" panose="02040503050406030204" pitchFamily="18" charset="0"/>
                            <a:ea typeface="Cambria Math" panose="02040503050406030204" pitchFamily="18" charset="0"/>
                          </a:rPr>
                          <m:t>−</m:t>
                        </m:r>
                      </m:sup>
                    </m:sSup>
                    <m:sSup>
                      <m:sSupPr>
                        <m:ctrlPr>
                          <a:rPr lang="el-GR" altLang="zh-CN" i="1">
                            <a:latin typeface="Cambria Math" panose="02040503050406030204" pitchFamily="18" charset="0"/>
                            <a:ea typeface="Cambria Math" panose="02040503050406030204" pitchFamily="18" charset="0"/>
                          </a:rPr>
                        </m:ctrlPr>
                      </m:sSupPr>
                      <m:e>
                        <m:r>
                          <m:rPr>
                            <m:sty m:val="p"/>
                          </m:rPr>
                          <a:rPr lang="el-GR" altLang="zh-CN" i="1">
                            <a:latin typeface="Cambria Math" panose="02040503050406030204" pitchFamily="18" charset="0"/>
                            <a:ea typeface="Cambria Math" panose="02040503050406030204" pitchFamily="18" charset="0"/>
                          </a:rPr>
                          <m:t>Ξ</m:t>
                        </m:r>
                      </m:e>
                      <m:sup>
                        <m:r>
                          <a:rPr lang="en-US" altLang="zh-CN" i="1">
                            <a:latin typeface="Cambria Math" panose="02040503050406030204" pitchFamily="18" charset="0"/>
                            <a:ea typeface="Cambria Math" panose="02040503050406030204" pitchFamily="18" charset="0"/>
                          </a:rPr>
                          <m:t>−</m:t>
                        </m:r>
                      </m:sup>
                    </m:sSup>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 has similar behaviors as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ΛΛ</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a:t>
                </a:r>
              </a:p>
            </p:txBody>
          </p:sp>
        </mc:Choice>
        <mc:Fallback xmlns="">
          <p:sp>
            <p:nvSpPr>
              <p:cNvPr id="11" name="文本框 10">
                <a:extLst>
                  <a:ext uri="{FF2B5EF4-FFF2-40B4-BE49-F238E27FC236}">
                    <a16:creationId xmlns:a16="http://schemas.microsoft.com/office/drawing/2014/main" id="{0CA8610C-9C83-9FA1-CE79-FB949E73745C}"/>
                  </a:ext>
                </a:extLst>
              </p:cNvPr>
              <p:cNvSpPr txBox="1">
                <a:spLocks noRot="1" noChangeAspect="1" noMove="1" noResize="1" noEditPoints="1" noAdjustHandles="1" noChangeArrowheads="1" noChangeShapeType="1" noTextEdit="1"/>
              </p:cNvSpPr>
              <p:nvPr/>
            </p:nvSpPr>
            <p:spPr bwMode="auto">
              <a:xfrm>
                <a:off x="1834743" y="5284956"/>
                <a:ext cx="9712994" cy="982320"/>
              </a:xfrm>
              <a:prstGeom prst="rect">
                <a:avLst/>
              </a:prstGeom>
              <a:blipFill>
                <a:blip r:embed="rId5"/>
                <a:stretch>
                  <a:fillRect l="-439" b="-9317"/>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Tree>
    <p:extLst>
      <p:ext uri="{BB962C8B-B14F-4D97-AF65-F5344CB8AC3E}">
        <p14:creationId xmlns:p14="http://schemas.microsoft.com/office/powerpoint/2010/main" val="2742758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22</a:t>
            </a:r>
            <a:endParaRPr lang="zh-CN" altLang="en-US" dirty="0"/>
          </a:p>
        </p:txBody>
      </p:sp>
      <p:sp>
        <p:nvSpPr>
          <p:cNvPr id="10244" name="文本框 4">
            <a:extLst>
              <a:ext uri="{FF2B5EF4-FFF2-40B4-BE49-F238E27FC236}">
                <a16:creationId xmlns:a16="http://schemas.microsoft.com/office/drawing/2014/main" id="{B8CD767B-9473-4DC0-992C-50B4F6CE40E5}"/>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hyperon potentials</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6" name="图片 5">
            <a:extLst>
              <a:ext uri="{FF2B5EF4-FFF2-40B4-BE49-F238E27FC236}">
                <a16:creationId xmlns:a16="http://schemas.microsoft.com/office/drawing/2014/main" id="{4030B9CE-A094-C18A-A0C5-701CDBB84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03" y="1593819"/>
            <a:ext cx="4879844" cy="4642290"/>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094299" y="4012586"/>
                <a:ext cx="5734639" cy="8854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r>
                      <m:rPr>
                        <m:sty m:val="p"/>
                      </m:rPr>
                      <a:rPr lang="el-GR" altLang="zh-CN" sz="2000" i="1">
                        <a:latin typeface="Cambria Math" panose="02040503050406030204" pitchFamily="18" charset="0"/>
                        <a:ea typeface="Cambria Math" panose="02040503050406030204" pitchFamily="18" charset="0"/>
                      </a:rPr>
                      <m:t>ΞΞ</m:t>
                    </m:r>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a:t>
                </a:r>
              </a:p>
              <a:p>
                <a:pPr marL="800100" lvl="1" indent="-342900">
                  <a:buFont typeface="Wingdings" panose="05000000000000000000" pitchFamily="2" charset="2"/>
                  <a:buChar char="Ø"/>
                </a:pPr>
                <a14:m>
                  <m:oMath xmlns:m="http://schemas.openxmlformats.org/officeDocument/2006/math">
                    <m:sSup>
                      <m:sSupPr>
                        <m:ctrlPr>
                          <a:rPr lang="el-GR" altLang="zh-CN" i="1" smtClean="0">
                            <a:latin typeface="Cambria Math" panose="02040503050406030204" pitchFamily="18" charset="0"/>
                            <a:ea typeface="Cambria Math" panose="02040503050406030204" pitchFamily="18" charset="0"/>
                          </a:rPr>
                        </m:ctrlPr>
                      </m:sSupPr>
                      <m:e>
                        <m:r>
                          <m:rPr>
                            <m:sty m:val="p"/>
                          </m:rPr>
                          <a:rPr lang="el-GR" altLang="zh-CN" i="1" smtClean="0">
                            <a:latin typeface="Cambria Math" panose="02040503050406030204" pitchFamily="18" charset="0"/>
                            <a:ea typeface="Cambria Math" panose="02040503050406030204" pitchFamily="18" charset="0"/>
                          </a:rPr>
                          <m:t>Ξ</m:t>
                        </m:r>
                      </m:e>
                      <m:sup>
                        <m:r>
                          <a:rPr lang="en-US" altLang="zh-CN" b="0" i="1" smtClean="0">
                            <a:latin typeface="Cambria Math" panose="02040503050406030204" pitchFamily="18" charset="0"/>
                            <a:ea typeface="Cambria Math" panose="02040503050406030204" pitchFamily="18" charset="0"/>
                          </a:rPr>
                          <m:t>−</m:t>
                        </m:r>
                      </m:sup>
                    </m:sSup>
                    <m:sSup>
                      <m:sSupPr>
                        <m:ctrlPr>
                          <a:rPr lang="el-GR" altLang="zh-CN" i="1">
                            <a:latin typeface="Cambria Math" panose="02040503050406030204" pitchFamily="18" charset="0"/>
                            <a:ea typeface="Cambria Math" panose="02040503050406030204" pitchFamily="18" charset="0"/>
                          </a:rPr>
                        </m:ctrlPr>
                      </m:sSupPr>
                      <m:e>
                        <m:r>
                          <m:rPr>
                            <m:sty m:val="p"/>
                          </m:rPr>
                          <a:rPr lang="el-GR" altLang="zh-CN" i="1">
                            <a:latin typeface="Cambria Math" panose="02040503050406030204" pitchFamily="18" charset="0"/>
                            <a:ea typeface="Cambria Math" panose="02040503050406030204" pitchFamily="18" charset="0"/>
                          </a:rPr>
                          <m:t>Ξ</m:t>
                        </m:r>
                      </m:e>
                      <m:sup>
                        <m:r>
                          <a:rPr lang="en-US" altLang="zh-CN" i="1">
                            <a:latin typeface="Cambria Math" panose="02040503050406030204" pitchFamily="18" charset="0"/>
                            <a:ea typeface="Cambria Math" panose="02040503050406030204" pitchFamily="18" charset="0"/>
                          </a:rPr>
                          <m:t>−</m:t>
                        </m:r>
                      </m:sup>
                    </m:sSup>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 has similar behaviors as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ΛΛ</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14:m>
                  <m:oMath xmlns:m="http://schemas.openxmlformats.org/officeDocument/2006/math">
                    <m:sSup>
                      <m:sSupPr>
                        <m:ctrlPr>
                          <a:rPr lang="el-GR" altLang="zh-CN" i="1" smtClean="0">
                            <a:latin typeface="Cambria Math" panose="02040503050406030204" pitchFamily="18" charset="0"/>
                            <a:ea typeface="Cambria Math" panose="02040503050406030204" pitchFamily="18" charset="0"/>
                          </a:rPr>
                        </m:ctrlPr>
                      </m:sSupPr>
                      <m:e>
                        <m:r>
                          <m:rPr>
                            <m:sty m:val="p"/>
                          </m:rPr>
                          <a:rPr lang="el-GR" altLang="zh-CN" i="1" smtClean="0">
                            <a:latin typeface="Cambria Math" panose="02040503050406030204" pitchFamily="18" charset="0"/>
                            <a:ea typeface="Cambria Math" panose="02040503050406030204" pitchFamily="18" charset="0"/>
                          </a:rPr>
                          <m:t>Ξ</m:t>
                        </m:r>
                      </m:e>
                      <m:sup>
                        <m:r>
                          <a:rPr lang="en-US" altLang="zh-CN" b="0" i="1" smtClean="0">
                            <a:latin typeface="Cambria Math" panose="02040503050406030204" pitchFamily="18" charset="0"/>
                            <a:ea typeface="Cambria Math" panose="02040503050406030204" pitchFamily="18" charset="0"/>
                          </a:rPr>
                          <m:t>0</m:t>
                        </m:r>
                      </m:sup>
                    </m:sSup>
                    <m:sSup>
                      <m:sSupPr>
                        <m:ctrlPr>
                          <a:rPr lang="el-GR" altLang="zh-CN" i="1">
                            <a:latin typeface="Cambria Math" panose="02040503050406030204" pitchFamily="18" charset="0"/>
                            <a:ea typeface="Cambria Math" panose="02040503050406030204" pitchFamily="18" charset="0"/>
                          </a:rPr>
                        </m:ctrlPr>
                      </m:sSupPr>
                      <m:e>
                        <m:r>
                          <m:rPr>
                            <m:sty m:val="p"/>
                          </m:rPr>
                          <a:rPr lang="el-GR" altLang="zh-CN" i="1">
                            <a:latin typeface="Cambria Math" panose="02040503050406030204" pitchFamily="18" charset="0"/>
                            <a:ea typeface="Cambria Math" panose="02040503050406030204" pitchFamily="18" charset="0"/>
                          </a:rPr>
                          <m:t>Ξ</m:t>
                        </m:r>
                      </m:e>
                      <m:sup>
                        <m:r>
                          <a:rPr lang="en-US" altLang="zh-CN" b="0" i="1" smtClean="0">
                            <a:latin typeface="Cambria Math" panose="02040503050406030204" pitchFamily="18" charset="0"/>
                            <a:ea typeface="Cambria Math" panose="02040503050406030204" pitchFamily="18" charset="0"/>
                          </a:rPr>
                          <m:t>0</m:t>
                        </m:r>
                      </m:sup>
                    </m:sSup>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 is enhanced as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094299" y="4012586"/>
                <a:ext cx="5734639" cy="885435"/>
              </a:xfrm>
              <a:prstGeom prst="rect">
                <a:avLst/>
              </a:prstGeom>
              <a:blipFill>
                <a:blip r:embed="rId3"/>
                <a:stretch>
                  <a:fillRect l="-2553" t="-8966" b="-131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0672DAF9-50D2-FDDA-9529-CE5FD85E187F}"/>
              </a:ext>
            </a:extLst>
          </p:cNvPr>
          <p:cNvSpPr/>
          <p:nvPr/>
        </p:nvSpPr>
        <p:spPr>
          <a:xfrm rot="3266472">
            <a:off x="5560208" y="4233976"/>
            <a:ext cx="113122" cy="867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35789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031E86-0CC5-F0AF-3D11-DF119815D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8" y="1892541"/>
            <a:ext cx="5449824" cy="3563112"/>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096000" y="2227444"/>
                <a:ext cx="5734639" cy="8872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maximum and minimum of the maximum pairing gap slightly increase as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increases</a:t>
                </a: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096000" y="2227444"/>
                <a:ext cx="5734639" cy="887294"/>
              </a:xfrm>
              <a:prstGeom prst="rect">
                <a:avLst/>
              </a:prstGeom>
              <a:blipFill>
                <a:blip r:embed="rId3"/>
                <a:stretch>
                  <a:fillRect l="-2550" t="-8904" b="-123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0672DAF9-50D2-FDDA-9529-CE5FD85E187F}"/>
              </a:ext>
            </a:extLst>
          </p:cNvPr>
          <p:cNvSpPr/>
          <p:nvPr/>
        </p:nvSpPr>
        <p:spPr>
          <a:xfrm rot="4066096">
            <a:off x="5321014" y="2157460"/>
            <a:ext cx="113122" cy="867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4">
            <a:extLst>
              <a:ext uri="{FF2B5EF4-FFF2-40B4-BE49-F238E27FC236}">
                <a16:creationId xmlns:a16="http://schemas.microsoft.com/office/drawing/2014/main" id="{6BAE0010-9F59-0FCC-A2F2-38289A2B6FB0}"/>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356CCBD6-E3D1-0610-1056-A5CA7B7F500B}"/>
              </a:ext>
            </a:extLst>
          </p:cNvPr>
          <p:cNvSpPr txBox="1"/>
          <p:nvPr/>
        </p:nvSpPr>
        <p:spPr bwMode="auto">
          <a:xfrm>
            <a:off x="1434352" y="5583913"/>
            <a:ext cx="5060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S.</a:t>
            </a:r>
            <a:r>
              <a:rPr lang="zh-CN" altLang="en-US" sz="1600" dirty="0">
                <a:solidFill>
                  <a:srgbClr val="00B0F0"/>
                </a:solidFill>
              </a:rPr>
              <a:t> </a:t>
            </a:r>
            <a:r>
              <a:rPr lang="en-US" altLang="zh-CN" sz="1600" dirty="0" err="1">
                <a:solidFill>
                  <a:srgbClr val="00B0F0"/>
                </a:solidFill>
              </a:rPr>
              <a:t>Tagami</a:t>
            </a:r>
            <a:r>
              <a:rPr lang="en-US" altLang="zh-CN" sz="1600" i="1" dirty="0">
                <a:solidFill>
                  <a:srgbClr val="00B0F0"/>
                </a:solidFill>
              </a:rPr>
              <a:t> 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Results in Physics 43 (2022) 106037</a:t>
            </a:r>
          </a:p>
          <a:p>
            <a:r>
              <a:rPr lang="en-US" altLang="zh-CN" sz="1600" dirty="0">
                <a:solidFill>
                  <a:srgbClr val="00B0F0"/>
                </a:solidFill>
              </a:rPr>
              <a:t>T.G. Yue </a:t>
            </a:r>
            <a:r>
              <a:rPr lang="en-US" altLang="zh-CN" sz="1600" i="1" dirty="0">
                <a:solidFill>
                  <a:srgbClr val="00B0F0"/>
                </a:solidFill>
              </a:rPr>
              <a:t>et</a:t>
            </a:r>
            <a:r>
              <a:rPr lang="zh-CN" altLang="en-US" sz="1600" i="1" dirty="0">
                <a:solidFill>
                  <a:srgbClr val="00B0F0"/>
                </a:solidFill>
              </a:rPr>
              <a:t> </a:t>
            </a:r>
            <a:r>
              <a:rPr lang="en-US" altLang="zh-CN" sz="1600" i="1" dirty="0">
                <a:solidFill>
                  <a:srgbClr val="00B0F0"/>
                </a:solidFill>
              </a:rPr>
              <a:t>al.</a:t>
            </a:r>
            <a:r>
              <a:rPr lang="en-US" altLang="zh-CN" sz="1600" dirty="0">
                <a:solidFill>
                  <a:srgbClr val="00B0F0"/>
                </a:solidFill>
              </a:rPr>
              <a:t>, PRR 4 (2022) L022054</a:t>
            </a:r>
          </a:p>
        </p:txBody>
      </p:sp>
    </p:spTree>
    <p:extLst>
      <p:ext uri="{BB962C8B-B14F-4D97-AF65-F5344CB8AC3E}">
        <p14:creationId xmlns:p14="http://schemas.microsoft.com/office/powerpoint/2010/main" val="1745054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36CEDFB-8722-0521-58BF-DB95A479A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90" y="1636262"/>
            <a:ext cx="4709593" cy="4480326"/>
          </a:xfrm>
          <a:prstGeom prst="rect">
            <a:avLst/>
          </a:prstGeom>
        </p:spPr>
      </p:pic>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857C2C7A-D7FD-4C6F-BDDD-D678D4683D81}"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30</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C68A73F-3061-8EDA-30EE-B3C737BC97FD}"/>
                  </a:ext>
                </a:extLst>
              </p:cNvPr>
              <p:cNvSpPr txBox="1"/>
              <p:nvPr/>
            </p:nvSpPr>
            <p:spPr bwMode="auto">
              <a:xfrm>
                <a:off x="6096000" y="4311239"/>
                <a:ext cx="5734639" cy="17438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ΞΞ</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a:t>
                </a:r>
              </a:p>
              <a:p>
                <a:pPr marL="800100" lvl="1" indent="-342900">
                  <a:buFont typeface="Wingdings" panose="05000000000000000000" pitchFamily="2" charset="2"/>
                  <a:buChar char="Ø"/>
                </a:pP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have no significant effect on the maximum of the maximum pairing gaps</a:t>
                </a:r>
              </a:p>
              <a:p>
                <a:pPr marL="800100" lvl="1" indent="-342900">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larger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𝐿</m:t>
                        </m:r>
                      </m:e>
                      <m:sub>
                        <m:r>
                          <m:rPr>
                            <m:sty m:val="p"/>
                          </m:rPr>
                          <a:rPr lang="en-US" altLang="zh-CN">
                            <a:latin typeface="Cambria Math" panose="02040503050406030204" pitchFamily="18" charset="0"/>
                            <a:ea typeface="微软雅黑" panose="020B0503020204020204" pitchFamily="34" charset="-122"/>
                          </a:rPr>
                          <m:t>sym</m:t>
                        </m:r>
                      </m:sub>
                    </m:sSub>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could be favored to the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ΞΞ</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 for </a:t>
                </a:r>
                <a:r>
                  <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some </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r>
                      <a:rPr lang="en-US" altLang="zh-CN" sz="1800" b="0" i="1" dirty="0" smtClean="0">
                        <a:solidFill>
                          <a:schemeClr val="tx1"/>
                        </a:solidFill>
                        <a:latin typeface="Cambria Math" panose="02040503050406030204" pitchFamily="18" charset="0"/>
                        <a:sym typeface="Wingdings" panose="05000000000000000000" pitchFamily="2" charset="2"/>
                      </a:rPr>
                      <m:t>𝑧</m:t>
                    </m:r>
                  </m:oMath>
                </a14:m>
                <a:r>
                  <a:rPr lang="en-US" altLang="zh-CN" sz="1800" dirty="0">
                    <a:solidFill>
                      <a:schemeClr val="tx1"/>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800" i="1" smtClean="0">
                            <a:solidFill>
                              <a:schemeClr val="tx1"/>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1800" i="1">
                            <a:solidFill>
                              <a:schemeClr val="tx1"/>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1800" i="1">
                            <a:solidFill>
                              <a:schemeClr val="tx1"/>
                            </a:solidFill>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sz="1800" dirty="0">
                    <a:solidFill>
                      <a:schemeClr val="tx1"/>
                    </a:solidFill>
                    <a:latin typeface="微软雅黑" panose="020B0503020204020204" pitchFamily="34" charset="-122"/>
                    <a:ea typeface="微软雅黑" panose="020B0503020204020204" pitchFamily="34" charset="-122"/>
                  </a:rPr>
                  <a:t>) </a:t>
                </a:r>
                <a:r>
                  <a:rPr lang="en-US" altLang="zh-CN" sz="1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combinations</a:t>
                </a:r>
              </a:p>
              <a:p>
                <a:pPr marL="800100" lvl="1" indent="-34290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6C68A73F-3061-8EDA-30EE-B3C737BC97FD}"/>
                  </a:ext>
                </a:extLst>
              </p:cNvPr>
              <p:cNvSpPr txBox="1">
                <a:spLocks noRot="1" noChangeAspect="1" noMove="1" noResize="1" noEditPoints="1" noAdjustHandles="1" noChangeArrowheads="1" noChangeShapeType="1" noTextEdit="1"/>
              </p:cNvSpPr>
              <p:nvPr/>
            </p:nvSpPr>
            <p:spPr bwMode="auto">
              <a:xfrm>
                <a:off x="6096000" y="4311239"/>
                <a:ext cx="5734639" cy="1743811"/>
              </a:xfrm>
              <a:prstGeom prst="rect">
                <a:avLst/>
              </a:prstGeom>
              <a:blipFill>
                <a:blip r:embed="rId3"/>
                <a:stretch>
                  <a:fillRect l="-2550" t="-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箭头: 下 9">
            <a:extLst>
              <a:ext uri="{FF2B5EF4-FFF2-40B4-BE49-F238E27FC236}">
                <a16:creationId xmlns:a16="http://schemas.microsoft.com/office/drawing/2014/main" id="{0672DAF9-50D2-FDDA-9529-CE5FD85E187F}"/>
              </a:ext>
            </a:extLst>
          </p:cNvPr>
          <p:cNvSpPr/>
          <p:nvPr/>
        </p:nvSpPr>
        <p:spPr>
          <a:xfrm rot="4981689">
            <a:off x="5398185" y="4122546"/>
            <a:ext cx="113122" cy="867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4">
            <a:extLst>
              <a:ext uri="{FF2B5EF4-FFF2-40B4-BE49-F238E27FC236}">
                <a16:creationId xmlns:a16="http://schemas.microsoft.com/office/drawing/2014/main" id="{6BAE0010-9F59-0FCC-A2F2-38289A2B6FB0}"/>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Results: SU(3) symmetry</a:t>
            </a:r>
            <a:endParaRPr kumimoji="0" lang="zh-CN" altLang="en-US" sz="3200" b="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9960124-19E9-3DAD-EEC3-FEE4DF0C2FA2}"/>
                  </a:ext>
                </a:extLst>
              </p:cNvPr>
              <p:cNvSpPr txBox="1"/>
              <p:nvPr/>
            </p:nvSpPr>
            <p:spPr bwMode="auto">
              <a:xfrm>
                <a:off x="6127233" y="1981814"/>
                <a:ext cx="5203786" cy="6155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rtlCol="0">
                <a:spAutoFit/>
              </a:bodyPr>
              <a:lstStyle/>
              <a:p>
                <a:r>
                  <a:rPr lang="en-US" altLang="zh-CN" sz="2000" dirty="0">
                    <a:latin typeface="Times New Roman" panose="02020603050405020304" pitchFamily="18" charset="0"/>
                    <a:ea typeface="Cambria Math" panose="02040503050406030204" pitchFamily="18" charset="0"/>
                    <a:cs typeface="Times New Roman" panose="02020603050405020304" pitchFamily="18" charset="0"/>
                  </a:rPr>
                  <a:t>The dependences of </a:t>
                </a:r>
                <a14:m>
                  <m:oMath xmlns:m="http://schemas.openxmlformats.org/officeDocument/2006/math">
                    <m:r>
                      <m:rPr>
                        <m:sty m:val="p"/>
                      </m:rPr>
                      <a:rPr lang="el-GR" altLang="zh-CN" sz="2000" i="1">
                        <a:latin typeface="Cambria Math" panose="02040503050406030204" pitchFamily="18" charset="0"/>
                        <a:ea typeface="Cambria Math" panose="02040503050406030204" pitchFamily="18" charset="0"/>
                      </a:rPr>
                      <m:t>ΞΞ</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 on the </a:t>
                </a:r>
                <a14:m>
                  <m:oMath xmlns:m="http://schemas.openxmlformats.org/officeDocument/2006/math">
                    <m:r>
                      <a:rPr lang="en-US" altLang="zh-CN" sz="2000" i="1">
                        <a:solidFill>
                          <a:srgbClr val="000000"/>
                        </a:solidFill>
                        <a:latin typeface="Cambria Math" panose="02040503050406030204" pitchFamily="18" charset="0"/>
                        <a:ea typeface="Cambria Math" panose="02040503050406030204" pitchFamily="18" charset="0"/>
                      </a:rPr>
                      <m:t>𝑧</m:t>
                    </m:r>
                  </m:oMath>
                </a14:m>
                <a:r>
                  <a:rPr lang="zh-CN" altLang="en-US" sz="2000" dirty="0">
                    <a:solidFill>
                      <a:srgbClr val="000000"/>
                    </a:solidFill>
                    <a:latin typeface="微软雅黑" panose="020B0503020204020204" pitchFamily="34" charset="-122"/>
                    <a:ea typeface="微软雅黑" panose="020B0503020204020204" pitchFamily="34" charset="-122"/>
                  </a:rPr>
                  <a:t> </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2000" dirty="0">
                    <a:solidFill>
                      <a:srgbClr val="000000"/>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2000" i="1">
                            <a:solidFill>
                              <a:srgbClr val="000000"/>
                            </a:solidFill>
                            <a:latin typeface="Cambria Math" panose="02040503050406030204" pitchFamily="18" charset="0"/>
                            <a:ea typeface="微软雅黑" panose="020B0503020204020204" pitchFamily="34" charset="-122"/>
                            <a:sym typeface="Wingdings" panose="05000000000000000000" pitchFamily="2" charset="2"/>
                          </a:rPr>
                        </m:ctrlPr>
                      </m:sSubPr>
                      <m:e>
                        <m:r>
                          <a:rPr lang="zh-CN" altLang="en-US" sz="2000" i="1">
                            <a:solidFill>
                              <a:srgbClr val="000000"/>
                            </a:solidFill>
                            <a:latin typeface="Cambria Math" panose="02040503050406030204" pitchFamily="18" charset="0"/>
                            <a:ea typeface="微软雅黑" panose="020B0503020204020204" pitchFamily="34" charset="-122"/>
                            <a:sym typeface="Wingdings" panose="05000000000000000000" pitchFamily="2" charset="2"/>
                          </a:rPr>
                          <m:t>𝛼</m:t>
                        </m:r>
                      </m:e>
                      <m:sub>
                        <m:r>
                          <a:rPr lang="en-US" altLang="zh-CN" sz="2000" i="1">
                            <a:solidFill>
                              <a:srgbClr val="000000"/>
                            </a:solidFill>
                            <a:latin typeface="Cambria Math" panose="02040503050406030204" pitchFamily="18" charset="0"/>
                            <a:ea typeface="微软雅黑" panose="020B0503020204020204" pitchFamily="34" charset="-122"/>
                            <a:sym typeface="Wingdings" panose="05000000000000000000" pitchFamily="2" charset="2"/>
                          </a:rPr>
                          <m:t>𝑉</m:t>
                        </m:r>
                      </m:sub>
                    </m:sSub>
                  </m:oMath>
                </a14:m>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are similar as </a:t>
                </a:r>
                <a14:m>
                  <m:oMath xmlns:m="http://schemas.openxmlformats.org/officeDocument/2006/math">
                    <m:r>
                      <m:rPr>
                        <m:sty m:val="p"/>
                      </m:rPr>
                      <a:rPr lang="el-GR" altLang="zh-CN" sz="2000" i="1">
                        <a:latin typeface="Cambria Math" panose="02040503050406030204" pitchFamily="18" charset="0"/>
                        <a:ea typeface="Cambria Math" panose="02040503050406030204" pitchFamily="18" charset="0"/>
                      </a:rPr>
                      <m:t>ΛΛ</m:t>
                    </m:r>
                  </m:oMath>
                </a14:m>
                <a:r>
                  <a:rPr lang="en-US" altLang="zh-CN" sz="2000" dirty="0">
                    <a:latin typeface="微软雅黑" panose="020B0503020204020204" pitchFamily="34" charset="-122"/>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pairing</a:t>
                </a:r>
              </a:p>
            </p:txBody>
          </p:sp>
        </mc:Choice>
        <mc:Fallback xmlns="">
          <p:sp>
            <p:nvSpPr>
              <p:cNvPr id="5" name="文本框 4">
                <a:extLst>
                  <a:ext uri="{FF2B5EF4-FFF2-40B4-BE49-F238E27FC236}">
                    <a16:creationId xmlns:a16="http://schemas.microsoft.com/office/drawing/2014/main" id="{89960124-19E9-3DAD-EEC3-FEE4DF0C2FA2}"/>
                  </a:ext>
                </a:extLst>
              </p:cNvPr>
              <p:cNvSpPr txBox="1">
                <a:spLocks noRot="1" noChangeAspect="1" noMove="1" noResize="1" noEditPoints="1" noAdjustHandles="1" noChangeArrowheads="1" noChangeShapeType="1" noTextEdit="1"/>
              </p:cNvSpPr>
              <p:nvPr/>
            </p:nvSpPr>
            <p:spPr bwMode="auto">
              <a:xfrm>
                <a:off x="6127233" y="1981814"/>
                <a:ext cx="5203786" cy="615553"/>
              </a:xfrm>
              <a:prstGeom prst="rect">
                <a:avLst/>
              </a:prstGeom>
              <a:blipFill>
                <a:blip r:embed="rId4"/>
                <a:stretch>
                  <a:fillRect l="-2927" t="-12871" b="-247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3152033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3C0B052-3911-4400-B3FD-A06868E2E55A}"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8CB46900-6031-4246-9BA9-9825F14AEBE2}"/>
              </a:ext>
            </a:extLst>
          </p:cNvPr>
          <p:cNvSpPr/>
          <p:nvPr/>
        </p:nvSpPr>
        <p:spPr>
          <a:xfrm>
            <a:off x="830424" y="5243804"/>
            <a:ext cx="4217437" cy="29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50B85F5-AA4C-458C-9BCB-F0B2F58241DD}"/>
              </a:ext>
            </a:extLst>
          </p:cNvPr>
          <p:cNvSpPr txBox="1"/>
          <p:nvPr/>
        </p:nvSpPr>
        <p:spPr bwMode="auto">
          <a:xfrm>
            <a:off x="1066707" y="5649788"/>
            <a:ext cx="2714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F. Weber, PPNP 54 (2005) 193</a:t>
            </a:r>
          </a:p>
        </p:txBody>
      </p:sp>
      <p:pic>
        <p:nvPicPr>
          <p:cNvPr id="13" name="图片 12">
            <a:extLst>
              <a:ext uri="{FF2B5EF4-FFF2-40B4-BE49-F238E27FC236}">
                <a16:creationId xmlns:a16="http://schemas.microsoft.com/office/drawing/2014/main" id="{E16CE7A5-41E2-3CAE-431E-B6D1C425F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105" y="1156389"/>
            <a:ext cx="6028296" cy="2018944"/>
          </a:xfrm>
          <a:prstGeom prst="rect">
            <a:avLst/>
          </a:prstGeom>
        </p:spPr>
      </p:pic>
      <p:pic>
        <p:nvPicPr>
          <p:cNvPr id="2" name="图片 1">
            <a:extLst>
              <a:ext uri="{FF2B5EF4-FFF2-40B4-BE49-F238E27FC236}">
                <a16:creationId xmlns:a16="http://schemas.microsoft.com/office/drawing/2014/main" id="{B09899E5-B9D2-C884-C821-F77C7AF47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9" y="1589518"/>
            <a:ext cx="5296304" cy="3795899"/>
          </a:xfrm>
          <a:prstGeom prst="rect">
            <a:avLst/>
          </a:prstGeom>
        </p:spPr>
      </p:pic>
      <p:sp>
        <p:nvSpPr>
          <p:cNvPr id="5" name="箭头: 圆角右 4">
            <a:extLst>
              <a:ext uri="{FF2B5EF4-FFF2-40B4-BE49-F238E27FC236}">
                <a16:creationId xmlns:a16="http://schemas.microsoft.com/office/drawing/2014/main" id="{901CD98F-C107-DFFD-F32C-D15B838D2133}"/>
              </a:ext>
            </a:extLst>
          </p:cNvPr>
          <p:cNvSpPr/>
          <p:nvPr/>
        </p:nvSpPr>
        <p:spPr>
          <a:xfrm>
            <a:off x="2684834" y="1243296"/>
            <a:ext cx="3204899" cy="1178891"/>
          </a:xfrm>
          <a:prstGeom prst="bentArrow">
            <a:avLst>
              <a:gd name="adj1" fmla="val 17222"/>
              <a:gd name="adj2" fmla="val 19516"/>
              <a:gd name="adj3" fmla="val 22083"/>
              <a:gd name="adj4" fmla="val 16292"/>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文本框 4">
            <a:extLst>
              <a:ext uri="{FF2B5EF4-FFF2-40B4-BE49-F238E27FC236}">
                <a16:creationId xmlns:a16="http://schemas.microsoft.com/office/drawing/2014/main" id="{454B9E0F-D56B-B2A5-BDB5-BBADB1B09D82}"/>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Neutron Star Compositions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E613CB2-6AD5-320C-A0E2-097423FE6CAA}"/>
                  </a:ext>
                </a:extLst>
              </p:cNvPr>
              <p:cNvSpPr txBox="1"/>
              <p:nvPr/>
            </p:nvSpPr>
            <p:spPr bwMode="auto">
              <a:xfrm>
                <a:off x="5246730" y="3195916"/>
                <a:ext cx="3374984" cy="13542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Other possible compositions:</a:t>
                </a:r>
                <a:endPar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excited nucleon </a:t>
                </a:r>
                <a14:m>
                  <m:oMath xmlns:m="http://schemas.openxmlformats.org/officeDocument/2006/math">
                    <m:r>
                      <m:rPr>
                        <m:sty m:val="p"/>
                      </m:rPr>
                      <a:rPr lang="el-GR" altLang="zh-CN" sz="16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oMath>
                </a14:m>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dark</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matter</a:t>
                </a:r>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a:p>
                <a:endParaRPr lang="zh-CN" altLang="en-US" sz="14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17" name="文本框 16">
                <a:extLst>
                  <a:ext uri="{FF2B5EF4-FFF2-40B4-BE49-F238E27FC236}">
                    <a16:creationId xmlns:a16="http://schemas.microsoft.com/office/drawing/2014/main" id="{0E613CB2-6AD5-320C-A0E2-097423FE6CAA}"/>
                  </a:ext>
                </a:extLst>
              </p:cNvPr>
              <p:cNvSpPr txBox="1">
                <a:spLocks noRot="1" noChangeAspect="1" noMove="1" noResize="1" noEditPoints="1" noAdjustHandles="1" noChangeArrowheads="1" noChangeShapeType="1" noTextEdit="1"/>
              </p:cNvSpPr>
              <p:nvPr/>
            </p:nvSpPr>
            <p:spPr bwMode="auto">
              <a:xfrm>
                <a:off x="5246730" y="3195916"/>
                <a:ext cx="3374984" cy="1354217"/>
              </a:xfrm>
              <a:prstGeom prst="rect">
                <a:avLst/>
              </a:prstGeom>
              <a:blipFill>
                <a:blip r:embed="rId5"/>
                <a:stretch>
                  <a:fillRect l="-1266" t="-22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3840826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3C0B052-3911-4400-B3FD-A06868E2E55A}"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8CB46900-6031-4246-9BA9-9825F14AEBE2}"/>
              </a:ext>
            </a:extLst>
          </p:cNvPr>
          <p:cNvSpPr/>
          <p:nvPr/>
        </p:nvSpPr>
        <p:spPr>
          <a:xfrm>
            <a:off x="830424" y="5243804"/>
            <a:ext cx="4217437" cy="29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50B85F5-AA4C-458C-9BCB-F0B2F58241DD}"/>
              </a:ext>
            </a:extLst>
          </p:cNvPr>
          <p:cNvSpPr txBox="1"/>
          <p:nvPr/>
        </p:nvSpPr>
        <p:spPr bwMode="auto">
          <a:xfrm>
            <a:off x="1066707" y="5649788"/>
            <a:ext cx="2714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F. Weber, PPNP 54 (2005) 193</a:t>
            </a:r>
          </a:p>
        </p:txBody>
      </p:sp>
      <p:pic>
        <p:nvPicPr>
          <p:cNvPr id="13" name="图片 12">
            <a:extLst>
              <a:ext uri="{FF2B5EF4-FFF2-40B4-BE49-F238E27FC236}">
                <a16:creationId xmlns:a16="http://schemas.microsoft.com/office/drawing/2014/main" id="{E16CE7A5-41E2-3CAE-431E-B6D1C425F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105" y="1156389"/>
            <a:ext cx="6028296" cy="2018944"/>
          </a:xfrm>
          <a:prstGeom prst="rect">
            <a:avLst/>
          </a:prstGeom>
        </p:spPr>
      </p:pic>
      <p:pic>
        <p:nvPicPr>
          <p:cNvPr id="2" name="图片 1">
            <a:extLst>
              <a:ext uri="{FF2B5EF4-FFF2-40B4-BE49-F238E27FC236}">
                <a16:creationId xmlns:a16="http://schemas.microsoft.com/office/drawing/2014/main" id="{B09899E5-B9D2-C884-C821-F77C7AF47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9" y="1589518"/>
            <a:ext cx="5296304" cy="3795899"/>
          </a:xfrm>
          <a:prstGeom prst="rect">
            <a:avLst/>
          </a:prstGeom>
        </p:spPr>
      </p:pic>
      <p:sp>
        <p:nvSpPr>
          <p:cNvPr id="10" name="箭头: 圆角右 9">
            <a:extLst>
              <a:ext uri="{FF2B5EF4-FFF2-40B4-BE49-F238E27FC236}">
                <a16:creationId xmlns:a16="http://schemas.microsoft.com/office/drawing/2014/main" id="{281DC6FF-854C-DAC6-7230-29CD0D7B4265}"/>
              </a:ext>
            </a:extLst>
          </p:cNvPr>
          <p:cNvSpPr/>
          <p:nvPr/>
        </p:nvSpPr>
        <p:spPr>
          <a:xfrm>
            <a:off x="2684834" y="1243296"/>
            <a:ext cx="3204899" cy="1178891"/>
          </a:xfrm>
          <a:prstGeom prst="bentArrow">
            <a:avLst>
              <a:gd name="adj1" fmla="val 17222"/>
              <a:gd name="adj2" fmla="val 19516"/>
              <a:gd name="adj3" fmla="val 22083"/>
              <a:gd name="adj4" fmla="val 16292"/>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1F91BBA-DA21-3A35-9B57-1CFB89A405DC}"/>
                  </a:ext>
                </a:extLst>
              </p:cNvPr>
              <p:cNvSpPr txBox="1"/>
              <p:nvPr/>
            </p:nvSpPr>
            <p:spPr bwMode="auto">
              <a:xfrm>
                <a:off x="5246730" y="3195916"/>
                <a:ext cx="3374984" cy="31393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Other possible compositions:</a:t>
                </a:r>
                <a:endPar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excited nucleon </a:t>
                </a:r>
                <a14:m>
                  <m:oMath xmlns:m="http://schemas.openxmlformats.org/officeDocument/2006/math">
                    <m:r>
                      <m:rPr>
                        <m:sty m:val="p"/>
                      </m:rPr>
                      <a:rPr lang="el-GR" altLang="zh-CN" sz="16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oMath>
                </a14:m>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dark</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matter</a:t>
                </a:r>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Core-based classification of neutron stars:</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nucleon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hyperon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quark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hybrid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dark matter mixed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C1F91BBA-DA21-3A35-9B57-1CFB89A405DC}"/>
                  </a:ext>
                </a:extLst>
              </p:cNvPr>
              <p:cNvSpPr txBox="1">
                <a:spLocks noRot="1" noChangeAspect="1" noMove="1" noResize="1" noEditPoints="1" noAdjustHandles="1" noChangeArrowheads="1" noChangeShapeType="1" noTextEdit="1"/>
              </p:cNvSpPr>
              <p:nvPr/>
            </p:nvSpPr>
            <p:spPr bwMode="auto">
              <a:xfrm>
                <a:off x="5246730" y="3195916"/>
                <a:ext cx="3374984" cy="3139321"/>
              </a:xfrm>
              <a:prstGeom prst="rect">
                <a:avLst/>
              </a:prstGeom>
              <a:blipFill>
                <a:blip r:embed="rId5"/>
                <a:stretch>
                  <a:fillRect l="-1266" t="-971" b="-15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1" name="文本框 4">
            <a:extLst>
              <a:ext uri="{FF2B5EF4-FFF2-40B4-BE49-F238E27FC236}">
                <a16:creationId xmlns:a16="http://schemas.microsoft.com/office/drawing/2014/main" id="{ED50F057-E52B-4CA3-BAAC-FBFE5E41D6DB}"/>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Neutron Star Compositions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7368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27F1E22-93D5-E237-5D64-8626F175D725}"/>
              </a:ext>
            </a:extLst>
          </p:cNvPr>
          <p:cNvSpPr/>
          <p:nvPr/>
        </p:nvSpPr>
        <p:spPr>
          <a:xfrm>
            <a:off x="6044078" y="5000956"/>
            <a:ext cx="1164118" cy="31619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B09899E5-B9D2-C884-C821-F77C7AF47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9" y="1589518"/>
            <a:ext cx="5296304" cy="3795899"/>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F573607-A517-4A95-8B2B-BEE2DF7F1A7C}"/>
                  </a:ext>
                </a:extLst>
              </p:cNvPr>
              <p:cNvSpPr txBox="1"/>
              <p:nvPr/>
            </p:nvSpPr>
            <p:spPr bwMode="auto">
              <a:xfrm>
                <a:off x="5246730" y="3195916"/>
                <a:ext cx="3374984" cy="31393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Other possible compositions:</a:t>
                </a:r>
                <a:endPar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excited nucleon </a:t>
                </a:r>
                <a14:m>
                  <m:oMath xmlns:m="http://schemas.openxmlformats.org/officeDocument/2006/math">
                    <m:r>
                      <m:rPr>
                        <m:sty m:val="p"/>
                      </m:rPr>
                      <a:rPr lang="el-GR" altLang="zh-CN" sz="16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oMath>
                </a14:m>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dark</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matter</a:t>
                </a:r>
                <a:endPar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Core-based classification of neutron stars:</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nucleon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hyperon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quark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satr</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hybrid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dark matter mixed star</a:t>
                </a:r>
              </a:p>
              <a:p>
                <a:pPr marL="742950" lvl="1" indent="-285750">
                  <a:buFont typeface="Wingdings" panose="05000000000000000000" pitchFamily="2" charset="2"/>
                  <a:buChar char="Ø"/>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4F573607-A517-4A95-8B2B-BEE2DF7F1A7C}"/>
                  </a:ext>
                </a:extLst>
              </p:cNvPr>
              <p:cNvSpPr txBox="1">
                <a:spLocks noRot="1" noChangeAspect="1" noMove="1" noResize="1" noEditPoints="1" noAdjustHandles="1" noChangeArrowheads="1" noChangeShapeType="1" noTextEdit="1"/>
              </p:cNvSpPr>
              <p:nvPr/>
            </p:nvSpPr>
            <p:spPr bwMode="auto">
              <a:xfrm>
                <a:off x="5246730" y="3195916"/>
                <a:ext cx="3374984" cy="3139321"/>
              </a:xfrm>
              <a:prstGeom prst="rect">
                <a:avLst/>
              </a:prstGeom>
              <a:blipFill>
                <a:blip r:embed="rId4"/>
                <a:stretch>
                  <a:fillRect l="-1266" t="-971" b="-15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3C0B052-3911-4400-B3FD-A06868E2E55A}"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2</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文本框 11">
            <a:extLst>
              <a:ext uri="{FF2B5EF4-FFF2-40B4-BE49-F238E27FC236}">
                <a16:creationId xmlns:a16="http://schemas.microsoft.com/office/drawing/2014/main" id="{650B85F5-AA4C-458C-9BCB-F0B2F58241DD}"/>
              </a:ext>
            </a:extLst>
          </p:cNvPr>
          <p:cNvSpPr txBox="1"/>
          <p:nvPr/>
        </p:nvSpPr>
        <p:spPr bwMode="auto">
          <a:xfrm>
            <a:off x="1066707" y="5649788"/>
            <a:ext cx="2714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F. Weber, PPNP 54 (2005) 193</a:t>
            </a:r>
          </a:p>
        </p:txBody>
      </p:sp>
      <p:pic>
        <p:nvPicPr>
          <p:cNvPr id="13" name="图片 12">
            <a:extLst>
              <a:ext uri="{FF2B5EF4-FFF2-40B4-BE49-F238E27FC236}">
                <a16:creationId xmlns:a16="http://schemas.microsoft.com/office/drawing/2014/main" id="{E16CE7A5-41E2-3CAE-431E-B6D1C425F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1105" y="1156389"/>
            <a:ext cx="6028296" cy="2018944"/>
          </a:xfrm>
          <a:prstGeom prst="rect">
            <a:avLst/>
          </a:prstGeom>
        </p:spPr>
      </p:pic>
      <p:sp>
        <p:nvSpPr>
          <p:cNvPr id="10" name="矩形 9">
            <a:extLst>
              <a:ext uri="{FF2B5EF4-FFF2-40B4-BE49-F238E27FC236}">
                <a16:creationId xmlns:a16="http://schemas.microsoft.com/office/drawing/2014/main" id="{7D458603-344A-81D5-9A1D-BA3F941F03D4}"/>
              </a:ext>
            </a:extLst>
          </p:cNvPr>
          <p:cNvSpPr/>
          <p:nvPr/>
        </p:nvSpPr>
        <p:spPr>
          <a:xfrm>
            <a:off x="10286750" y="2514694"/>
            <a:ext cx="1516144" cy="22950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79A0DF27-7462-B1B4-5E34-1FF6EA066A02}"/>
                  </a:ext>
                </a:extLst>
              </p:cNvPr>
              <p:cNvSpPr txBox="1"/>
              <p:nvPr/>
            </p:nvSpPr>
            <p:spPr bwMode="auto">
              <a:xfrm>
                <a:off x="9792020" y="3273220"/>
                <a:ext cx="178370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p>
                      <m:sSupPr>
                        <m:ctrlP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𝑱</m:t>
                        </m:r>
                      </m:e>
                      <m:sup>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𝑷</m:t>
                        </m:r>
                      </m:sup>
                    </m:sSup>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sSup>
                      <m:sSupPr>
                        <m:ctrlP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f>
                          <m:fPr>
                            <m:type m:val="lin"/>
                            <m:ctrlP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fPr>
                          <m:num>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𝟏</m:t>
                            </m:r>
                          </m:num>
                          <m:den>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𝟐</m:t>
                            </m:r>
                          </m:den>
                        </m:f>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e>
                      <m:sup>
                        <m:r>
                          <a:rPr lang="en-US" altLang="zh-CN" sz="14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sup>
                    </m:sSup>
                  </m:oMath>
                </a14:m>
                <a:r>
                  <a:rPr lang="zh-CN" altLang="en-US" sz="1400" b="1" dirty="0">
                    <a:solidFill>
                      <a:schemeClr val="tx1"/>
                    </a:solidFill>
                    <a:latin typeface="微软雅黑" panose="020B0503020204020204" pitchFamily="34" charset="-122"/>
                    <a:ea typeface="微软雅黑" panose="020B0503020204020204" pitchFamily="34" charset="-122"/>
                  </a:rPr>
                  <a:t> </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octet</a:t>
                </a:r>
                <a:endParaRPr lang="zh-CN" altLang="en-US"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79A0DF27-7462-B1B4-5E34-1FF6EA066A02}"/>
                  </a:ext>
                </a:extLst>
              </p:cNvPr>
              <p:cNvSpPr txBox="1">
                <a:spLocks noRot="1" noChangeAspect="1" noMove="1" noResize="1" noEditPoints="1" noAdjustHandles="1" noChangeArrowheads="1" noChangeShapeType="1" noTextEdit="1"/>
              </p:cNvSpPr>
              <p:nvPr/>
            </p:nvSpPr>
            <p:spPr bwMode="auto">
              <a:xfrm>
                <a:off x="9792020" y="3273220"/>
                <a:ext cx="1783709" cy="369332"/>
              </a:xfrm>
              <a:prstGeom prst="rect">
                <a:avLst/>
              </a:prstGeom>
              <a:blipFill>
                <a:blip r:embed="rId6"/>
                <a:stretch>
                  <a:fillRect t="-63934" b="-1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976EDAD2-853F-BD6B-239A-AF4B1F45A0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1956" y="3627081"/>
            <a:ext cx="3845643" cy="2260956"/>
          </a:xfrm>
          <a:prstGeom prst="rect">
            <a:avLst/>
          </a:prstGeom>
        </p:spPr>
      </p:pic>
      <p:sp>
        <p:nvSpPr>
          <p:cNvPr id="19" name="文本框 18">
            <a:extLst>
              <a:ext uri="{FF2B5EF4-FFF2-40B4-BE49-F238E27FC236}">
                <a16:creationId xmlns:a16="http://schemas.microsoft.com/office/drawing/2014/main" id="{E70CD902-2CA1-DC6B-8C86-84C3F148C984}"/>
              </a:ext>
            </a:extLst>
          </p:cNvPr>
          <p:cNvSpPr txBox="1"/>
          <p:nvPr/>
        </p:nvSpPr>
        <p:spPr bwMode="auto">
          <a:xfrm>
            <a:off x="8311957" y="5880805"/>
            <a:ext cx="3845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C. </a:t>
            </a:r>
            <a:r>
              <a:rPr lang="en-US" altLang="zh-CN" sz="1600" dirty="0" err="1">
                <a:solidFill>
                  <a:srgbClr val="00B0F0"/>
                </a:solidFill>
              </a:rPr>
              <a:t>Alexandrou</a:t>
            </a:r>
            <a:r>
              <a:rPr lang="en-US" altLang="zh-CN" sz="1600" dirty="0">
                <a:solidFill>
                  <a:srgbClr val="00B0F0"/>
                </a:solidFill>
              </a:rPr>
              <a:t> </a:t>
            </a:r>
            <a:r>
              <a:rPr lang="en-US" altLang="zh-CN" sz="1600" i="1" dirty="0">
                <a:solidFill>
                  <a:srgbClr val="00B0F0"/>
                </a:solidFill>
              </a:rPr>
              <a:t>et al</a:t>
            </a:r>
            <a:r>
              <a:rPr lang="en-US" altLang="zh-CN" sz="1600" dirty="0">
                <a:solidFill>
                  <a:srgbClr val="00B0F0"/>
                </a:solidFill>
              </a:rPr>
              <a:t>., PRD 80 (2009) 114503</a:t>
            </a:r>
          </a:p>
        </p:txBody>
      </p:sp>
      <p:sp>
        <p:nvSpPr>
          <p:cNvPr id="11" name="箭头: 圆角右 10">
            <a:extLst>
              <a:ext uri="{FF2B5EF4-FFF2-40B4-BE49-F238E27FC236}">
                <a16:creationId xmlns:a16="http://schemas.microsoft.com/office/drawing/2014/main" id="{F446ED14-DC77-0EB4-0D6E-D325BF3FAB0D}"/>
              </a:ext>
            </a:extLst>
          </p:cNvPr>
          <p:cNvSpPr/>
          <p:nvPr/>
        </p:nvSpPr>
        <p:spPr>
          <a:xfrm>
            <a:off x="2684834" y="1243296"/>
            <a:ext cx="3204899" cy="1178891"/>
          </a:xfrm>
          <a:prstGeom prst="bentArrow">
            <a:avLst>
              <a:gd name="adj1" fmla="val 17222"/>
              <a:gd name="adj2" fmla="val 19516"/>
              <a:gd name="adj3" fmla="val 22083"/>
              <a:gd name="adj4" fmla="val 16292"/>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4">
            <a:extLst>
              <a:ext uri="{FF2B5EF4-FFF2-40B4-BE49-F238E27FC236}">
                <a16:creationId xmlns:a16="http://schemas.microsoft.com/office/drawing/2014/main" id="{8E057F76-E1D1-CBA2-5628-2D099275C04D}"/>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Neutron Star Compositions</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2852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BBC90485-AE5A-43F1-BBF4-74DF39FE95B2}"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3</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4">
            <a:extLst>
              <a:ext uri="{FF2B5EF4-FFF2-40B4-BE49-F238E27FC236}">
                <a16:creationId xmlns:a16="http://schemas.microsoft.com/office/drawing/2014/main" id="{454B9E0F-D56B-B2A5-BDB5-BBADB1B09D82}"/>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Hyperon and Neutron Star Cooling</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85032EC0-92C2-88CA-FB8B-E5C03AE2D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414" y="1553322"/>
            <a:ext cx="4870586" cy="4066168"/>
          </a:xfrm>
          <a:prstGeom prst="rect">
            <a:avLst/>
          </a:prstGeom>
        </p:spPr>
      </p:pic>
      <p:sp>
        <p:nvSpPr>
          <p:cNvPr id="15" name="文本框 14">
            <a:extLst>
              <a:ext uri="{FF2B5EF4-FFF2-40B4-BE49-F238E27FC236}">
                <a16:creationId xmlns:a16="http://schemas.microsoft.com/office/drawing/2014/main" id="{03CAE20C-3072-AF44-5DCB-AD9A27F79AF1}"/>
              </a:ext>
            </a:extLst>
          </p:cNvPr>
          <p:cNvSpPr txBox="1"/>
          <p:nvPr/>
        </p:nvSpPr>
        <p:spPr bwMode="auto">
          <a:xfrm>
            <a:off x="2564663" y="5721958"/>
            <a:ext cx="29155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Y. Xu </a:t>
            </a:r>
            <a:r>
              <a:rPr lang="en-US" altLang="zh-CN" sz="1600" i="1" dirty="0">
                <a:solidFill>
                  <a:srgbClr val="00B0F0"/>
                </a:solidFill>
              </a:rPr>
              <a:t>et al., </a:t>
            </a:r>
            <a:r>
              <a:rPr lang="en-US" altLang="zh-CN" sz="1600" dirty="0">
                <a:solidFill>
                  <a:srgbClr val="00B0F0"/>
                </a:solidFill>
              </a:rPr>
              <a:t>CTP 56 (2011) 521 </a:t>
            </a:r>
          </a:p>
        </p:txBody>
      </p:sp>
      <p:sp>
        <p:nvSpPr>
          <p:cNvPr id="16" name="文本框 15">
            <a:extLst>
              <a:ext uri="{FF2B5EF4-FFF2-40B4-BE49-F238E27FC236}">
                <a16:creationId xmlns:a16="http://schemas.microsoft.com/office/drawing/2014/main" id="{047AE26C-789B-1970-142A-E6B9FC902052}"/>
              </a:ext>
            </a:extLst>
          </p:cNvPr>
          <p:cNvSpPr txBox="1"/>
          <p:nvPr/>
        </p:nvSpPr>
        <p:spPr bwMode="auto">
          <a:xfrm>
            <a:off x="6184900" y="1868534"/>
            <a:ext cx="56578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marL="285750" indent="-285750" algn="l">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direct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Urca</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dUrca</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processes involving hyperons significantly enhance the neutrino luminosity and rapidly cool NSs</a:t>
            </a:r>
          </a:p>
          <a:p>
            <a:pPr marL="285750" indent="-285750" algn="l">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gn="l"/>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l">
              <a:buFont typeface="Wingdings" panose="05000000000000000000" pitchFamily="2" charset="2"/>
              <a:buChar char="Ø"/>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paired hyperons exponentially suppress the neutrino emissivity of hyperon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dUrca</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processes far below the critical temperature</a:t>
            </a:r>
          </a:p>
        </p:txBody>
      </p:sp>
      <p:sp>
        <p:nvSpPr>
          <p:cNvPr id="17" name="文本框 16">
            <a:extLst>
              <a:ext uri="{FF2B5EF4-FFF2-40B4-BE49-F238E27FC236}">
                <a16:creationId xmlns:a16="http://schemas.microsoft.com/office/drawing/2014/main" id="{9582802A-5B47-10D5-9F3F-A54DA025B7F8}"/>
              </a:ext>
            </a:extLst>
          </p:cNvPr>
          <p:cNvSpPr txBox="1"/>
          <p:nvPr/>
        </p:nvSpPr>
        <p:spPr bwMode="auto">
          <a:xfrm>
            <a:off x="1926288" y="1136042"/>
            <a:ext cx="4169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Neutron star cooling + hyperon</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pairing</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a:extLst>
              <a:ext uri="{FF2B5EF4-FFF2-40B4-BE49-F238E27FC236}">
                <a16:creationId xmlns:a16="http://schemas.microsoft.com/office/drawing/2014/main" id="{962C1419-DFBC-14B3-AC9B-0895A3C5B5EC}"/>
              </a:ext>
            </a:extLst>
          </p:cNvPr>
          <p:cNvSpPr/>
          <p:nvPr/>
        </p:nvSpPr>
        <p:spPr>
          <a:xfrm>
            <a:off x="4022417" y="1203759"/>
            <a:ext cx="1605385" cy="28385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D8CDD6DE-9FAA-D456-B3DE-0D8242E0E1BB}"/>
              </a:ext>
            </a:extLst>
          </p:cNvPr>
          <p:cNvSpPr/>
          <p:nvPr/>
        </p:nvSpPr>
        <p:spPr>
          <a:xfrm>
            <a:off x="6711831" y="4795514"/>
            <a:ext cx="4627179" cy="10694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3164A3C-C9E3-73AF-7D05-7647E4E588DF}"/>
              </a:ext>
            </a:extLst>
          </p:cNvPr>
          <p:cNvSpPr txBox="1"/>
          <p:nvPr/>
        </p:nvSpPr>
        <p:spPr bwMode="auto">
          <a:xfrm>
            <a:off x="6794662" y="4954727"/>
            <a:ext cx="4306223"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Hyperon superfluidity is essential to the hyperon star cooling</a:t>
            </a:r>
            <a:endPar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DBAC58E-9535-0BE2-F1DB-A60A6CC8E10F}"/>
                  </a:ext>
                </a:extLst>
              </p:cNvPr>
              <p:cNvSpPr txBox="1"/>
              <p:nvPr/>
            </p:nvSpPr>
            <p:spPr bwMode="auto">
              <a:xfrm>
                <a:off x="2087998" y="4413967"/>
                <a:ext cx="26493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without</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l-GR" altLang="zh-CN" sz="1400" i="1" smtClean="0">
                        <a:latin typeface="Cambria Math" panose="02040503050406030204" pitchFamily="18" charset="0"/>
                        <a:ea typeface="Cambria Math" panose="02040503050406030204" pitchFamily="18" charset="0"/>
                        <a:cs typeface="Times New Roman" panose="02020603050405020304" pitchFamily="18" charset="0"/>
                      </a:rPr>
                      <m:t>ΛΛ</m:t>
                    </m:r>
                  </m:oMath>
                </a14:m>
                <a:r>
                  <a:rPr lang="zh-CN" altLang="en-US" sz="1400" dirty="0">
                    <a:latin typeface="微软雅黑" panose="020B0503020204020204" pitchFamily="34" charset="-122"/>
                    <a:ea typeface="微软雅黑" panose="020B0503020204020204" pitchFamily="34" charset="-122"/>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pairing</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8DBAC58E-9535-0BE2-F1DB-A60A6CC8E10F}"/>
                  </a:ext>
                </a:extLst>
              </p:cNvPr>
              <p:cNvSpPr txBox="1">
                <a:spLocks noRot="1" noChangeAspect="1" noMove="1" noResize="1" noEditPoints="1" noAdjustHandles="1" noChangeArrowheads="1" noChangeShapeType="1" noTextEdit="1"/>
              </p:cNvSpPr>
              <p:nvPr/>
            </p:nvSpPr>
            <p:spPr bwMode="auto">
              <a:xfrm>
                <a:off x="2087998" y="4413967"/>
                <a:ext cx="2649388" cy="307777"/>
              </a:xfrm>
              <a:prstGeom prst="rect">
                <a:avLst/>
              </a:prstGeom>
              <a:blipFill>
                <a:blip r:embed="rId3"/>
                <a:stretch>
                  <a:fillRect l="-691" t="-3922" b="-196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12A16A92-058F-966D-1A49-369241F73F05}"/>
                  </a:ext>
                </a:extLst>
              </p:cNvPr>
              <p:cNvSpPr txBox="1"/>
              <p:nvPr/>
            </p:nvSpPr>
            <p:spPr bwMode="auto">
              <a:xfrm>
                <a:off x="2336162" y="2388612"/>
                <a:ext cx="26493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with</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l-GR" altLang="zh-CN" sz="1400" i="1" smtClean="0">
                        <a:latin typeface="Cambria Math" panose="02040503050406030204" pitchFamily="18" charset="0"/>
                        <a:ea typeface="Cambria Math" panose="02040503050406030204" pitchFamily="18" charset="0"/>
                        <a:cs typeface="Times New Roman" panose="02020603050405020304" pitchFamily="18" charset="0"/>
                      </a:rPr>
                      <m:t>ΛΛ</m:t>
                    </m:r>
                  </m:oMath>
                </a14:m>
                <a:r>
                  <a:rPr lang="zh-CN" altLang="en-US" sz="1400" dirty="0">
                    <a:latin typeface="微软雅黑" panose="020B0503020204020204" pitchFamily="34" charset="-122"/>
                    <a:ea typeface="微软雅黑" panose="020B0503020204020204" pitchFamily="34" charset="-122"/>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pairing</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12A16A92-058F-966D-1A49-369241F73F05}"/>
                  </a:ext>
                </a:extLst>
              </p:cNvPr>
              <p:cNvSpPr txBox="1">
                <a:spLocks noRot="1" noChangeAspect="1" noMove="1" noResize="1" noEditPoints="1" noAdjustHandles="1" noChangeArrowheads="1" noChangeShapeType="1" noTextEdit="1"/>
              </p:cNvSpPr>
              <p:nvPr/>
            </p:nvSpPr>
            <p:spPr bwMode="auto">
              <a:xfrm>
                <a:off x="2336162" y="2388612"/>
                <a:ext cx="2649388" cy="307777"/>
              </a:xfrm>
              <a:prstGeom prst="rect">
                <a:avLst/>
              </a:prstGeom>
              <a:blipFill>
                <a:blip r:embed="rId4"/>
                <a:stretch>
                  <a:fillRect l="-690" t="-4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DE9E23FE-A287-2174-D5D1-7B23A6CDBC49}"/>
              </a:ext>
            </a:extLst>
          </p:cNvPr>
          <p:cNvSpPr txBox="1"/>
          <p:nvPr/>
        </p:nvSpPr>
        <p:spPr bwMode="auto">
          <a:xfrm>
            <a:off x="6422287" y="2699226"/>
            <a:ext cx="3912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M. Prakash </a:t>
            </a:r>
            <a:r>
              <a:rPr lang="en-US" altLang="zh-CN" sz="1600" i="1" dirty="0">
                <a:solidFill>
                  <a:srgbClr val="00B0F0"/>
                </a:solidFill>
              </a:rPr>
              <a:t>et al., </a:t>
            </a:r>
            <a:r>
              <a:rPr lang="en-US" altLang="zh-CN" sz="1600" dirty="0" err="1">
                <a:solidFill>
                  <a:srgbClr val="00B0F0"/>
                </a:solidFill>
              </a:rPr>
              <a:t>ApJ</a:t>
            </a:r>
            <a:r>
              <a:rPr lang="en-US" altLang="zh-CN" sz="1600" dirty="0">
                <a:solidFill>
                  <a:srgbClr val="00B0F0"/>
                </a:solidFill>
              </a:rPr>
              <a:t> 390 (1992) L77</a:t>
            </a:r>
          </a:p>
          <a:p>
            <a:r>
              <a:rPr lang="da-DK" altLang="zh-CN" sz="1600" dirty="0">
                <a:solidFill>
                  <a:srgbClr val="00B0F0"/>
                </a:solidFill>
              </a:rPr>
              <a:t>P. Haensel, O.Y. Gnedin, A&amp;A 290 (1994) 458</a:t>
            </a:r>
            <a:endParaRPr lang="en-US" altLang="zh-CN" sz="1600" dirty="0">
              <a:solidFill>
                <a:srgbClr val="00B0F0"/>
              </a:solidFill>
            </a:endParaRPr>
          </a:p>
        </p:txBody>
      </p:sp>
      <p:sp>
        <p:nvSpPr>
          <p:cNvPr id="10" name="文本框 9">
            <a:extLst>
              <a:ext uri="{FF2B5EF4-FFF2-40B4-BE49-F238E27FC236}">
                <a16:creationId xmlns:a16="http://schemas.microsoft.com/office/drawing/2014/main" id="{664A99A3-813A-396E-23A2-2E907C425778}"/>
              </a:ext>
            </a:extLst>
          </p:cNvPr>
          <p:cNvSpPr txBox="1"/>
          <p:nvPr/>
        </p:nvSpPr>
        <p:spPr bwMode="auto">
          <a:xfrm>
            <a:off x="6422287" y="4094318"/>
            <a:ext cx="3912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600" dirty="0">
                <a:solidFill>
                  <a:srgbClr val="00B0F0"/>
                </a:solidFill>
              </a:rPr>
              <a:t>D. Yakovlev </a:t>
            </a:r>
            <a:r>
              <a:rPr lang="en-US" altLang="zh-CN" sz="1600" i="1" dirty="0">
                <a:solidFill>
                  <a:srgbClr val="00B0F0"/>
                </a:solidFill>
              </a:rPr>
              <a:t>et al., </a:t>
            </a:r>
            <a:r>
              <a:rPr lang="en-US" altLang="zh-CN" sz="1600" dirty="0">
                <a:solidFill>
                  <a:srgbClr val="00B0F0"/>
                </a:solidFill>
              </a:rPr>
              <a:t>PR 354 (2001) 1</a:t>
            </a:r>
          </a:p>
          <a:p>
            <a:r>
              <a:rPr lang="da-DK" altLang="zh-CN" sz="1600" dirty="0">
                <a:solidFill>
                  <a:srgbClr val="00B0F0"/>
                </a:solidFill>
              </a:rPr>
              <a:t>D. Page, S. Reddy, ARNPS 56 (2006) 327</a:t>
            </a:r>
            <a:endParaRPr lang="en-US" altLang="zh-CN" sz="1600" dirty="0">
              <a:solidFill>
                <a:srgbClr val="00B0F0"/>
              </a:solidFill>
            </a:endParaRPr>
          </a:p>
        </p:txBody>
      </p:sp>
    </p:spTree>
    <p:extLst>
      <p:ext uri="{BB962C8B-B14F-4D97-AF65-F5344CB8AC3E}">
        <p14:creationId xmlns:p14="http://schemas.microsoft.com/office/powerpoint/2010/main" val="350913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4AF774A-2840-4210-B530-0D7DA312A17A}"/>
              </a:ext>
            </a:extLst>
          </p:cNvPr>
          <p:cNvSpPr>
            <a:spLocks noGrp="1"/>
          </p:cNvSpPr>
          <p:nvPr>
            <p:ph type="dt" sz="quarter" idx="10"/>
          </p:nvPr>
        </p:nvSpPr>
        <p:spPr/>
        <p:txBody>
          <a:bodyPr/>
          <a:lstStyle/>
          <a:p>
            <a:fld id="{26A5CD57-6668-4979-B68B-B6A9E7EE10A6}" type="datetime1">
              <a:rPr lang="zh-CN" altLang="en-US" smtClean="0"/>
              <a:t>2023/9/23</a:t>
            </a:fld>
            <a:endParaRPr lang="zh-CN" altLang="en-US" dirty="0"/>
          </a:p>
        </p:txBody>
      </p:sp>
      <p:sp>
        <p:nvSpPr>
          <p:cNvPr id="3" name="灯片编号占位符 2">
            <a:extLst>
              <a:ext uri="{FF2B5EF4-FFF2-40B4-BE49-F238E27FC236}">
                <a16:creationId xmlns:a16="http://schemas.microsoft.com/office/drawing/2014/main" id="{2B532E8F-2F34-4203-890E-E17F315C3C8D}"/>
              </a:ext>
            </a:extLst>
          </p:cNvPr>
          <p:cNvSpPr>
            <a:spLocks noGrp="1"/>
          </p:cNvSpPr>
          <p:nvPr>
            <p:ph type="sldNum" sz="quarter" idx="12"/>
          </p:nvPr>
        </p:nvSpPr>
        <p:spPr/>
        <p:txBody>
          <a:bodyPr/>
          <a:lstStyle/>
          <a:p>
            <a:r>
              <a:rPr lang="en-US" altLang="zh-CN" dirty="0"/>
              <a:t>4</a:t>
            </a:r>
            <a:endParaRPr lang="zh-CN" altLang="en-US" dirty="0"/>
          </a:p>
        </p:txBody>
      </p:sp>
      <p:sp>
        <p:nvSpPr>
          <p:cNvPr id="8" name="矩形 7">
            <a:extLst>
              <a:ext uri="{FF2B5EF4-FFF2-40B4-BE49-F238E27FC236}">
                <a16:creationId xmlns:a16="http://schemas.microsoft.com/office/drawing/2014/main" id="{48DF7218-8400-47B8-BF25-49073E0174E1}"/>
              </a:ext>
            </a:extLst>
          </p:cNvPr>
          <p:cNvSpPr/>
          <p:nvPr/>
        </p:nvSpPr>
        <p:spPr>
          <a:xfrm>
            <a:off x="0" y="969963"/>
            <a:ext cx="9013825"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6750210F-253A-4222-9837-3743A3F3A984}"/>
              </a:ext>
            </a:extLst>
          </p:cNvPr>
          <p:cNvSpPr/>
          <p:nvPr/>
        </p:nvSpPr>
        <p:spPr>
          <a:xfrm>
            <a:off x="9175750" y="969963"/>
            <a:ext cx="3016250" cy="841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文本框 12">
            <a:extLst>
              <a:ext uri="{FF2B5EF4-FFF2-40B4-BE49-F238E27FC236}">
                <a16:creationId xmlns:a16="http://schemas.microsoft.com/office/drawing/2014/main" id="{79FCBBBA-8CA0-4C2A-36FC-C3408338640A}"/>
              </a:ext>
            </a:extLst>
          </p:cNvPr>
          <p:cNvSpPr txBox="1"/>
          <p:nvPr/>
        </p:nvSpPr>
        <p:spPr bwMode="auto">
          <a:xfrm>
            <a:off x="314325" y="1207778"/>
            <a:ext cx="1153360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marL="285750" indent="-285750" algn="l">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magnitude of the hyperon superfluidity in NSs is characterized by the hyperon-hyperon (</a:t>
            </a:r>
            <a:r>
              <a:rPr lang="en-US" altLang="zh-CN" sz="2000" i="1" dirty="0">
                <a:latin typeface="Times New Roman" panose="02020603050405020304" pitchFamily="18" charset="0"/>
                <a:ea typeface="微软雅黑" panose="020B0503020204020204" pitchFamily="34" charset="-122"/>
                <a:cs typeface="Times New Roman" panose="02020603050405020304" pitchFamily="18" charset="0"/>
              </a:rPr>
              <a:t>YY</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pairing gap</a:t>
            </a:r>
          </a:p>
          <a:p>
            <a:pPr marL="285750" indent="-285750" algn="l">
              <a:buFont typeface="Wingdings" panose="05000000000000000000" pitchFamily="2" charset="2"/>
              <a:buChar char="l"/>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 the BCS approximation, the pairing gap depends on the </a:t>
            </a:r>
            <a:r>
              <a:rPr lang="en-US" altLang="zh-CN" sz="2000" b="1" dirty="0">
                <a:solidFill>
                  <a:srgbClr val="66FF66"/>
                </a:solidFill>
                <a:latin typeface="Times New Roman" panose="02020603050405020304" pitchFamily="18" charset="0"/>
                <a:ea typeface="微软雅黑" panose="020B0503020204020204" pitchFamily="34" charset="-122"/>
                <a:cs typeface="Times New Roman" panose="02020603050405020304" pitchFamily="18" charset="0"/>
              </a:rPr>
              <a:t>equation of state(</a:t>
            </a:r>
            <a:r>
              <a:rPr lang="en-US" altLang="zh-CN" sz="2000" b="1" dirty="0" err="1">
                <a:solidFill>
                  <a:srgbClr val="66FF66"/>
                </a:solidFill>
                <a:latin typeface="Times New Roman" panose="02020603050405020304" pitchFamily="18" charset="0"/>
                <a:ea typeface="微软雅黑" panose="020B0503020204020204" pitchFamily="34" charset="-122"/>
                <a:cs typeface="Times New Roman" panose="02020603050405020304" pitchFamily="18" charset="0"/>
              </a:rPr>
              <a:t>EoS</a:t>
            </a:r>
            <a:r>
              <a:rPr lang="en-US" altLang="zh-CN" sz="2000" b="1" dirty="0">
                <a:solidFill>
                  <a:srgbClr val="66FF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and the </a:t>
            </a:r>
            <a:r>
              <a:rPr lang="en-US" altLang="zh-CN" sz="2000" b="1"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rPr>
              <a:t>pairing force</a:t>
            </a:r>
            <a:endParaRPr lang="zh-CN" altLang="en-US" sz="2000" b="1"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algn="l"/>
            <a:endParaRPr lang="en-US" altLang="zh-CN" sz="1600" dirty="0">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0E0C511F-0DE4-44C0-F8F3-823C8461A223}"/>
              </a:ext>
            </a:extLst>
          </p:cNvPr>
          <p:cNvSpPr txBox="1"/>
          <p:nvPr/>
        </p:nvSpPr>
        <p:spPr bwMode="auto">
          <a:xfrm>
            <a:off x="8791201" y="2393565"/>
            <a:ext cx="1177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状态方程</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9E65EAC-90F3-6249-B83A-78178B334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80" y="5167917"/>
            <a:ext cx="2370025" cy="411516"/>
          </a:xfrm>
          <a:prstGeom prst="rect">
            <a:avLst/>
          </a:prstGeom>
        </p:spPr>
      </p:pic>
      <p:pic>
        <p:nvPicPr>
          <p:cNvPr id="12" name="图片 11">
            <a:extLst>
              <a:ext uri="{FF2B5EF4-FFF2-40B4-BE49-F238E27FC236}">
                <a16:creationId xmlns:a16="http://schemas.microsoft.com/office/drawing/2014/main" id="{B6450DF9-BD26-4C05-20F5-E731F4172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90" y="4031144"/>
            <a:ext cx="4732430" cy="1173582"/>
          </a:xfrm>
          <a:prstGeom prst="rect">
            <a:avLst/>
          </a:prstGeom>
        </p:spPr>
      </p:pic>
      <p:pic>
        <p:nvPicPr>
          <p:cNvPr id="15" name="图片 14">
            <a:extLst>
              <a:ext uri="{FF2B5EF4-FFF2-40B4-BE49-F238E27FC236}">
                <a16:creationId xmlns:a16="http://schemas.microsoft.com/office/drawing/2014/main" id="{2EEE4C27-5421-C3E7-0345-2B78F78AA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90" y="2745190"/>
            <a:ext cx="5517358" cy="967824"/>
          </a:xfrm>
          <a:prstGeom prst="rect">
            <a:avLst/>
          </a:prstGeom>
        </p:spPr>
      </p:pic>
      <p:sp>
        <p:nvSpPr>
          <p:cNvPr id="16" name="矩形 15">
            <a:extLst>
              <a:ext uri="{FF2B5EF4-FFF2-40B4-BE49-F238E27FC236}">
                <a16:creationId xmlns:a16="http://schemas.microsoft.com/office/drawing/2014/main" id="{150B47D3-2B47-B842-F6B7-7D5DB7BBFCB5}"/>
              </a:ext>
            </a:extLst>
          </p:cNvPr>
          <p:cNvSpPr/>
          <p:nvPr/>
        </p:nvSpPr>
        <p:spPr>
          <a:xfrm>
            <a:off x="3933272" y="3330071"/>
            <a:ext cx="1027521" cy="254826"/>
          </a:xfrm>
          <a:prstGeom prst="rect">
            <a:avLst/>
          </a:pr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2308841-6063-3DD2-3656-3DA3E37470FF}"/>
              </a:ext>
            </a:extLst>
          </p:cNvPr>
          <p:cNvSpPr/>
          <p:nvPr/>
        </p:nvSpPr>
        <p:spPr>
          <a:xfrm>
            <a:off x="3867403" y="2769915"/>
            <a:ext cx="1225367" cy="373024"/>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9" name="对话气泡: 椭圆形 18">
            <a:extLst>
              <a:ext uri="{FF2B5EF4-FFF2-40B4-BE49-F238E27FC236}">
                <a16:creationId xmlns:a16="http://schemas.microsoft.com/office/drawing/2014/main" id="{F2E240A4-4BBE-C969-C979-E96A2D599437}"/>
              </a:ext>
            </a:extLst>
          </p:cNvPr>
          <p:cNvSpPr/>
          <p:nvPr/>
        </p:nvSpPr>
        <p:spPr>
          <a:xfrm>
            <a:off x="4615601" y="2021058"/>
            <a:ext cx="1534087" cy="633070"/>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8814AA79-5103-3920-7528-944BBB290EF4}"/>
              </a:ext>
            </a:extLst>
          </p:cNvPr>
          <p:cNvSpPr txBox="1"/>
          <p:nvPr/>
        </p:nvSpPr>
        <p:spPr bwMode="auto">
          <a:xfrm>
            <a:off x="4747578" y="2147356"/>
            <a:ext cx="1595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Pairing force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 name="文本框 4">
            <a:extLst>
              <a:ext uri="{FF2B5EF4-FFF2-40B4-BE49-F238E27FC236}">
                <a16:creationId xmlns:a16="http://schemas.microsoft.com/office/drawing/2014/main" id="{52EDBDEE-E205-C9C0-6C5C-781244770A17}"/>
              </a:ext>
            </a:extLst>
          </p:cNvPr>
          <p:cNvSpPr txBox="1">
            <a:spLocks noChangeArrowheads="1"/>
          </p:cNvSpPr>
          <p:nvPr/>
        </p:nvSpPr>
        <p:spPr bwMode="auto">
          <a:xfrm>
            <a:off x="314325" y="187325"/>
            <a:ext cx="8409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altLang="zh-CN" sz="32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Hyperon and Neutron Star Cooling</a:t>
            </a:r>
            <a:endParaRPr kumimoji="0" lang="zh-CN" altLang="en-US" sz="32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对话气泡: 椭圆形 4">
            <a:extLst>
              <a:ext uri="{FF2B5EF4-FFF2-40B4-BE49-F238E27FC236}">
                <a16:creationId xmlns:a16="http://schemas.microsoft.com/office/drawing/2014/main" id="{A43B4B87-6278-1E42-10F6-F9D514228181}"/>
              </a:ext>
            </a:extLst>
          </p:cNvPr>
          <p:cNvSpPr/>
          <p:nvPr/>
        </p:nvSpPr>
        <p:spPr>
          <a:xfrm>
            <a:off x="5026795" y="3700163"/>
            <a:ext cx="1595332" cy="707220"/>
          </a:xfrm>
          <a:prstGeom prst="wedgeEllipseCallout">
            <a:avLst>
              <a:gd name="adj1" fmla="val -43130"/>
              <a:gd name="adj2" fmla="val -71195"/>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468E5256-046D-70B9-9DF2-03ED1C62EB98}"/>
              </a:ext>
            </a:extLst>
          </p:cNvPr>
          <p:cNvSpPr txBox="1"/>
          <p:nvPr/>
        </p:nvSpPr>
        <p:spPr bwMode="auto">
          <a:xfrm>
            <a:off x="5533760" y="3900906"/>
            <a:ext cx="660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EoS</a:t>
            </a:r>
            <a:endPar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箭头: 下 17">
            <a:extLst>
              <a:ext uri="{FF2B5EF4-FFF2-40B4-BE49-F238E27FC236}">
                <a16:creationId xmlns:a16="http://schemas.microsoft.com/office/drawing/2014/main" id="{348DD8C5-B678-854F-67AE-28B71C350E58}"/>
              </a:ext>
            </a:extLst>
          </p:cNvPr>
          <p:cNvSpPr/>
          <p:nvPr/>
        </p:nvSpPr>
        <p:spPr>
          <a:xfrm rot="5400000">
            <a:off x="7204692" y="3782948"/>
            <a:ext cx="282103" cy="558983"/>
          </a:xfrm>
          <a:prstGeom prst="downArrow">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52F20418-FF43-ED0C-4571-023EC41F5B5B}"/>
              </a:ext>
            </a:extLst>
          </p:cNvPr>
          <p:cNvSpPr/>
          <p:nvPr/>
        </p:nvSpPr>
        <p:spPr>
          <a:xfrm>
            <a:off x="8069360" y="3827149"/>
            <a:ext cx="2763063" cy="463787"/>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92CCE5A3-1B98-207E-8874-9CE909EA70DF}"/>
              </a:ext>
            </a:extLst>
          </p:cNvPr>
          <p:cNvSpPr txBox="1"/>
          <p:nvPr/>
        </p:nvSpPr>
        <p:spPr bwMode="auto">
          <a:xfrm>
            <a:off x="8069360" y="3940324"/>
            <a:ext cx="2977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lvl="1"/>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nuclear interactions</a:t>
            </a:r>
          </a:p>
          <a:p>
            <a:pPr algn="l"/>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5" name="矩形: 圆角 24">
            <a:extLst>
              <a:ext uri="{FF2B5EF4-FFF2-40B4-BE49-F238E27FC236}">
                <a16:creationId xmlns:a16="http://schemas.microsoft.com/office/drawing/2014/main" id="{C4FC2213-2803-F360-6CE8-D5ED07518901}"/>
              </a:ext>
            </a:extLst>
          </p:cNvPr>
          <p:cNvSpPr/>
          <p:nvPr/>
        </p:nvSpPr>
        <p:spPr>
          <a:xfrm>
            <a:off x="6711831" y="4795514"/>
            <a:ext cx="4627179" cy="10694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5321C740-19D6-FE98-CEE3-8BED7A5BB21F}"/>
              </a:ext>
            </a:extLst>
          </p:cNvPr>
          <p:cNvSpPr txBox="1"/>
          <p:nvPr/>
        </p:nvSpPr>
        <p:spPr bwMode="auto">
          <a:xfrm>
            <a:off x="6794662" y="4954727"/>
            <a:ext cx="4306223"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Hyperon superfluidity have much uncertainty</a:t>
            </a:r>
            <a:endPar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32624918"/>
      </p:ext>
    </p:extLst>
  </p:cSld>
  <p:clrMapOvr>
    <a:masterClrMapping/>
  </p:clrMapOvr>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lIns="0" tIns="0" rIns="0" bIns="0" rtlCol="0">
        <a:spAutoFit/>
      </a:bodyPr>
      <a:lstStyle>
        <a:defPPr marL="285750" indent="-285750" algn="l">
          <a:buFont typeface="Wingdings" panose="05000000000000000000" pitchFamily="2" charset="2"/>
          <a:buChar char="l"/>
          <a:defRPr sz="2000" i="1" smtClean="0">
            <a:latin typeface="Cambria Math" panose="02040503050406030204" pitchFamily="18" charset="0"/>
            <a:ea typeface="Cambria Math" panose="02040503050406030204" pitchFamily="18" charset="0"/>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TM02900769[[fn=回顾]]</Template>
  <TotalTime>39308</TotalTime>
  <Words>2775</Words>
  <Application>Microsoft Office PowerPoint</Application>
  <PresentationFormat>宽屏</PresentationFormat>
  <Paragraphs>482</Paragraphs>
  <Slides>43</Slides>
  <Notes>15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43</vt:i4>
      </vt:variant>
    </vt:vector>
  </HeadingPairs>
  <TitlesOfParts>
    <vt:vector size="52" baseType="lpstr">
      <vt:lpstr>Times New Roman</vt:lpstr>
      <vt:lpstr>Wingdings</vt:lpstr>
      <vt:lpstr>Cambria Math</vt:lpstr>
      <vt:lpstr>Calibri Light</vt:lpstr>
      <vt:lpstr>Arial</vt:lpstr>
      <vt:lpstr>Calibri</vt:lpstr>
      <vt:lpstr>微软雅黑</vt:lpstr>
      <vt:lpstr>等线</vt:lpstr>
      <vt:lpstr>回顾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涂 中豪</dc:creator>
  <cp:lastModifiedBy>中豪 涂</cp:lastModifiedBy>
  <cp:revision>570</cp:revision>
  <dcterms:created xsi:type="dcterms:W3CDTF">2018-06-06T14:34:58Z</dcterms:created>
  <dcterms:modified xsi:type="dcterms:W3CDTF">2023-09-23T05:58:14Z</dcterms:modified>
</cp:coreProperties>
</file>