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702" r:id="rId3"/>
    <p:sldMasterId id="2147483715" r:id="rId4"/>
    <p:sldMasterId id="2147483728" r:id="rId5"/>
    <p:sldMasterId id="2147483753" r:id="rId6"/>
    <p:sldMasterId id="2147483766" r:id="rId7"/>
    <p:sldMasterId id="2147483779" r:id="rId8"/>
  </p:sldMasterIdLst>
  <p:notesMasterIdLst>
    <p:notesMasterId r:id="rId20"/>
  </p:notesMasterIdLst>
  <p:sldIdLst>
    <p:sldId id="390" r:id="rId9"/>
    <p:sldId id="393" r:id="rId10"/>
    <p:sldId id="394" r:id="rId11"/>
    <p:sldId id="395" r:id="rId12"/>
    <p:sldId id="396" r:id="rId13"/>
    <p:sldId id="398" r:id="rId14"/>
    <p:sldId id="399" r:id="rId15"/>
    <p:sldId id="400" r:id="rId16"/>
    <p:sldId id="401" r:id="rId17"/>
    <p:sldId id="353" r:id="rId18"/>
    <p:sldId id="389" r:id="rId19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ECDAB2B-C762-4868-AA73-AFC6ACAA4D98}">
          <p14:sldIdLst>
            <p14:sldId id="390"/>
            <p14:sldId id="393"/>
            <p14:sldId id="394"/>
            <p14:sldId id="395"/>
            <p14:sldId id="396"/>
            <p14:sldId id="398"/>
            <p14:sldId id="399"/>
            <p14:sldId id="400"/>
            <p14:sldId id="401"/>
            <p14:sldId id="353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0099"/>
    <a:srgbClr val="374453"/>
    <a:srgbClr val="708C9C"/>
    <a:srgbClr val="5E91AE"/>
    <a:srgbClr val="4B9FC1"/>
    <a:srgbClr val="153357"/>
    <a:srgbClr val="0066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0" autoAdjust="0"/>
    <p:restoredTop sz="94660"/>
  </p:normalViewPr>
  <p:slideViewPr>
    <p:cSldViewPr>
      <p:cViewPr>
        <p:scale>
          <a:sx n="100" d="100"/>
          <a:sy n="100" d="100"/>
        </p:scale>
        <p:origin x="552" y="230"/>
      </p:cViewPr>
      <p:guideLst>
        <p:guide orient="horz" pos="2160"/>
        <p:guide pos="2880"/>
        <p:guide orient="horz" pos="180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853D1-334F-4A79-93C3-F4C8AA6B803E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9C5BD-DDB2-43D4-A9B4-243BF3E919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604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C5BD-DDB2-43D4-A9B4-243BF3E9194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78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C5BD-DDB2-43D4-A9B4-243BF3E91940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73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C5BD-DDB2-43D4-A9B4-243BF3E91940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76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C5BD-DDB2-43D4-A9B4-243BF3E9194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36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C5BD-DDB2-43D4-A9B4-243BF3E91940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845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593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>
            <a:spLocks noChangeArrowheads="1"/>
          </p:cNvSpPr>
          <p:nvPr/>
        </p:nvSpPr>
        <p:spPr bwMode="auto">
          <a:xfrm>
            <a:off x="341313" y="-2646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67048" tIns="33524" rIns="67048" bIns="33524" anchor="ctr"/>
          <a:lstStyle/>
          <a:p>
            <a:pPr algn="ctr" defTabSz="6706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>
              <a:solidFill>
                <a:srgbClr val="FFFFFF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" y="0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67048" tIns="33524" rIns="67048" bIns="33524" anchor="ctr"/>
          <a:lstStyle/>
          <a:p>
            <a:pPr algn="ctr" defTabSz="6706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>
              <a:solidFill>
                <a:srgbClr val="FFFFFF"/>
              </a:solidFill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3" y="-15875"/>
            <a:ext cx="673100" cy="55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4" y="1779890"/>
            <a:ext cx="10321983" cy="1228148"/>
          </a:xfrm>
        </p:spPr>
        <p:txBody>
          <a:bodyPr/>
          <a:lstStyle>
            <a:lvl1pPr marL="412733" indent="-41273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0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7" y="3246767"/>
            <a:ext cx="8500457" cy="1464228"/>
          </a:xfrm>
        </p:spPr>
        <p:txBody>
          <a:bodyPr>
            <a:normAutofit/>
          </a:bodyPr>
          <a:lstStyle>
            <a:lvl1pPr marL="412733" indent="-41273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0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4" y="5389563"/>
            <a:ext cx="2135187" cy="304271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3"/>
            <a:ext cx="2136775" cy="304271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E70366A-B552-4CAB-9E19-10C91D07435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721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8E13B31-994D-4653-848E-6084109E4352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3772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3"/>
            <a:ext cx="10321983" cy="1137960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1833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9073041-9A14-4F63-972A-00236845EB5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8563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0" y="1336908"/>
            <a:ext cx="5363383" cy="3781264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839A001-E723-4F25-B474-483F2C4DB7D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9083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5"/>
            <a:ext cx="5365492" cy="3301146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5"/>
            <a:ext cx="5367600" cy="3301146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C1D37C9-A92E-4DE4-ABB9-A35A3DFB645D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0919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93EFCBB-A311-4F09-B6DC-0F9F4ED4909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0081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0CF5043-9C69-40C7-B455-691AA69CBF39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040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7" y="228122"/>
            <a:ext cx="3995131" cy="970847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8" y="228127"/>
            <a:ext cx="6788560" cy="4890045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7" y="1198974"/>
            <a:ext cx="3995131" cy="3919198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0A6F3BC-1B81-4BFA-9668-ADB8AFB2F41E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5913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2"/>
            <a:ext cx="7286106" cy="47348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E03A208-DC42-46E2-8C0F-65B6115D5D7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6259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5F5C28-CAB8-4900-9088-F606DEF95C9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0004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0" y="229454"/>
            <a:ext cx="7994477" cy="488871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8"/>
            <a:ext cx="2071688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6" y="5437188"/>
            <a:ext cx="2124075" cy="277813"/>
          </a:xfrm>
          <a:prstGeom prst="rect">
            <a:avLst/>
          </a:prstGeom>
          <a:extLst/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492909-709B-45C2-8FDF-AB13C25B0142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3856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28865"/>
            <a:ext cx="8229600" cy="487627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FA43DEA-0D81-4971-A464-00D6C32FA0D7}" type="slidenum">
              <a:rPr lang="en-US" altLang="zh-CN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664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4038600" cy="18216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282157"/>
            <a:ext cx="4038600" cy="18229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282157"/>
            <a:ext cx="4038600" cy="18229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68B57C3-99C2-48C9-BC12-EE518C73935D}" type="slidenum">
              <a:rPr lang="en-US" altLang="zh-CN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190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733734-00AC-4600-9551-5174E195E872}" type="slidenum">
              <a:rPr lang="en-US" altLang="zh-CN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00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282157"/>
            <a:ext cx="4038600" cy="18229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09394E6-9081-4B41-9420-ACD668D113B6}" type="slidenum">
              <a:rPr lang="en-US" altLang="zh-CN">
                <a:solidFill>
                  <a:prstClr val="black">
                    <a:tint val="75000"/>
                  </a:prstClr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59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155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90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E4BB90-EA10-4010-9A77-7120CF23EE2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11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A3FC13-EEF7-4781-A2E8-23AD9362032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89867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052-712F-4861-9E0F-196BE4123B8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3351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1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315DD1B-EC44-46DF-BB6C-5F91CC7803C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61575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6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6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FA1A20-F576-4B57-AB98-17F6BA045AE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31323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F022688-99C1-4584-8F92-979D2F52F1C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88580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961F38-EB0F-49B3-B802-CF2A060653F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3066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9" y="228128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4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02C525-E70D-498E-A482-9F14C5051C8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9110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66D5B33-F763-4F52-99F0-E96DCD0666C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32660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D7B92-2206-41A4-A551-0799DB18289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6309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1" y="229454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AA78C-08B8-431B-9021-7CE1AD7F4F8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030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6133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90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E4BB90-EA10-4010-9A77-7120CF23EE2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365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A3FC13-EEF7-4781-A2E8-23AD9362032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177605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052-712F-4861-9E0F-196BE4123B8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12163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1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315DD1B-EC44-46DF-BB6C-5F91CC7803C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64978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6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6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FA1A20-F576-4B57-AB98-17F6BA045AE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2517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F022688-99C1-4584-8F92-979D2F52F1C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51823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961F38-EB0F-49B3-B802-CF2A060653F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801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9" y="228128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4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02C525-E70D-498E-A482-9F14C5051C8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7199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66D5B33-F763-4F52-99F0-E96DCD0666C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948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D7B92-2206-41A4-A551-0799DB18289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99540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1" y="229454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AA78C-08B8-431B-9021-7CE1AD7F4F8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15461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034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90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E4BB90-EA10-4010-9A77-7120CF23EE2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28971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A3FC13-EEF7-4781-A2E8-23AD9362032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6878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052-712F-4861-9E0F-196BE4123B8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61679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1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315DD1B-EC44-46DF-BB6C-5F91CC7803C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36735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6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6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FA1A20-F576-4B57-AB98-17F6BA045AE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92560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F022688-99C1-4584-8F92-979D2F52F1C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43273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961F38-EB0F-49B3-B802-CF2A060653F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486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9" y="228128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4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02C525-E70D-498E-A482-9F14C5051C8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94602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66D5B33-F763-4F52-99F0-E96DCD0666C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40832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D7B92-2206-41A4-A551-0799DB18289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032012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1" y="229454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AA78C-08B8-431B-9021-7CE1AD7F4F8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3760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0627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89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9AAF0A6-C0F3-4FB5-9F54-9C678569F91C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437595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AD037A-02DB-492B-963F-C2B0B816D36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1798969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6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53D6AC4-7E0C-4660-B1CD-FC717841404E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508127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78" y="1336906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6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877C243-F196-4914-8E4C-478276F53CF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4225167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8" y="1282529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8" y="1817025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8" y="1282529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8" y="1817025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CAA6F8-73A3-4B87-9B78-70ED2E3D34F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318335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588B262-78D6-44A5-BD83-77E1138863F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7806594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0" y="817563"/>
            <a:ext cx="9144000" cy="445507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91450" tIns="45724" rIns="91450" bIns="457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smtClean="0">
              <a:solidFill>
                <a:prstClr val="black"/>
              </a:solidFill>
            </a:endParaRPr>
          </a:p>
        </p:txBody>
      </p:sp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ECD8A1F-BD66-4CAD-B755-CA3238E078B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9141563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7" y="228127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2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F944AD5-90C9-4855-B51F-F1DA48640E96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51809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813595"/>
            <a:ext cx="9144000" cy="445507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91450" tIns="45724" rIns="91450" bIns="457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smtClean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EACF0C0-74F0-4A53-8719-A89532EDF62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8339533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817563"/>
            <a:ext cx="9144000" cy="445507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91450" tIns="45724" rIns="91450" bIns="457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smtClean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1B41DF1-FB2A-4120-8CDD-F77B4D13BACC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157224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817563"/>
            <a:ext cx="9144000" cy="445507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91450" tIns="45724" rIns="91450" bIns="4572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350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smtClean="0">
              <a:solidFill>
                <a:prstClr val="black"/>
              </a:solidFill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3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79" y="229453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4C20FCC-CA88-4E98-90DD-A5BF8ACDA799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1307034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7373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90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E4BB90-EA10-4010-9A77-7120CF23EE2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77449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A3FC13-EEF7-4781-A2E8-23AD9362032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03269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052-712F-4861-9E0F-196BE4123B8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733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1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315DD1B-EC44-46DF-BB6C-5F91CC7803C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9032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6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6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FA1A20-F576-4B57-AB98-17F6BA045AE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105808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F022688-99C1-4584-8F92-979D2F52F1C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555114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961F38-EB0F-49B3-B802-CF2A060653F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6267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9" y="228128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4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02C525-E70D-498E-A482-9F14C5051C8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79631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66D5B33-F763-4F52-99F0-E96DCD0666C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20958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D7B92-2206-41A4-A551-0799DB18289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54394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1" y="229454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AA78C-08B8-431B-9021-7CE1AD7F4F8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20473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3523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341314" y="-2645"/>
            <a:ext cx="582612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0765" y="1779890"/>
            <a:ext cx="10321983" cy="1228149"/>
          </a:xfrm>
        </p:spPr>
        <p:txBody>
          <a:bodyPr/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defRPr lang="zh-CN" altLang="en-US" sz="2400" b="1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1528" y="3246767"/>
            <a:ext cx="8500457" cy="1464229"/>
          </a:xfrm>
        </p:spPr>
        <p:txBody>
          <a:bodyPr>
            <a:normAutofit/>
          </a:bodyPr>
          <a:lstStyle>
            <a:lvl1pPr marL="495353" indent="-495353" algn="ctr" rtl="0" fontAlgn="base">
              <a:spcBef>
                <a:spcPct val="10000"/>
              </a:spcBef>
              <a:spcAft>
                <a:spcPct val="0"/>
              </a:spcAft>
              <a:buClr>
                <a:srgbClr val="F1AF00"/>
              </a:buClr>
              <a:buNone/>
              <a:defRPr lang="zh-CN" altLang="en-US" sz="2400" kern="1200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黑体" pitchFamily="49" charset="-122"/>
                <a:cs typeface="+mn-cs"/>
              </a:defRPr>
            </a:lvl1pPr>
            <a:lvl2pPr marL="4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11115" y="5389564"/>
            <a:ext cx="2135187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6988176" y="5389564"/>
            <a:ext cx="2136775" cy="304271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E4BB90-EA10-4010-9A77-7120CF23EE28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496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A3FC13-EEF7-4781-A2E8-23AD9362032F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15830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9258" y="3681792"/>
            <a:ext cx="10321983" cy="1137960"/>
          </a:xfrm>
        </p:spPr>
        <p:txBody>
          <a:bodyPr anchor="t"/>
          <a:lstStyle>
            <a:lvl1pPr algn="l">
              <a:defRPr sz="3976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59258" y="2428447"/>
            <a:ext cx="10321983" cy="1253348"/>
          </a:xfrm>
        </p:spPr>
        <p:txBody>
          <a:bodyPr anchor="b">
            <a:normAutofit/>
          </a:bodyPr>
          <a:lstStyle>
            <a:lvl1pPr marL="0" indent="0">
              <a:buNone/>
              <a:defRPr lang="zh-CN" altLang="en-US" sz="2175" kern="1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黑体" pitchFamily="49" charset="-122"/>
                <a:cs typeface="Times New Roman" pitchFamily="18" charset="0"/>
              </a:defRPr>
            </a:lvl1pPr>
            <a:lvl2pPr marL="4572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9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7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9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3498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0074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7996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946052-712F-4861-9E0F-196BE4123B8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142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7181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955" y="1336908"/>
            <a:ext cx="5363383" cy="3781264"/>
          </a:xfrm>
        </p:spPr>
        <p:txBody>
          <a:bodyPr/>
          <a:lstStyle>
            <a:lvl1pPr>
              <a:defRPr sz="2775"/>
            </a:lvl1pPr>
            <a:lvl2pPr>
              <a:defRPr sz="2400"/>
            </a:lvl2pPr>
            <a:lvl3pPr>
              <a:defRPr sz="2025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315DD1B-EC44-46DF-BB6C-5F91CC7803C4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585487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7179" y="1282530"/>
            <a:ext cx="5365492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7179" y="1817026"/>
            <a:ext cx="5365492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68739" y="1282530"/>
            <a:ext cx="5367600" cy="5344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50" indent="0">
              <a:buNone/>
              <a:defRPr sz="2025" b="1"/>
            </a:lvl2pPr>
            <a:lvl3pPr marL="914499" indent="0">
              <a:buNone/>
              <a:defRPr sz="1800" b="1"/>
            </a:lvl3pPr>
            <a:lvl4pPr marL="1371748" indent="0">
              <a:buNone/>
              <a:defRPr sz="1575" b="1"/>
            </a:lvl4pPr>
            <a:lvl5pPr marL="1828998" indent="0">
              <a:buNone/>
              <a:defRPr sz="1575" b="1"/>
            </a:lvl5pPr>
            <a:lvl6pPr marL="2286248" indent="0">
              <a:buNone/>
              <a:defRPr sz="1575" b="1"/>
            </a:lvl6pPr>
            <a:lvl7pPr marL="2743498" indent="0">
              <a:buNone/>
              <a:defRPr sz="1575" b="1"/>
            </a:lvl7pPr>
            <a:lvl8pPr marL="3200746" indent="0">
              <a:buNone/>
              <a:defRPr sz="1575" b="1"/>
            </a:lvl8pPr>
            <a:lvl9pPr marL="3657996" indent="0">
              <a:buNone/>
              <a:defRPr sz="1575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8739" y="1817026"/>
            <a:ext cx="5367600" cy="3301146"/>
          </a:xfrm>
        </p:spPr>
        <p:txBody>
          <a:bodyPr/>
          <a:lstStyle>
            <a:lvl1pPr>
              <a:defRPr sz="2400"/>
            </a:lvl1pPr>
            <a:lvl2pPr>
              <a:defRPr sz="2025"/>
            </a:lvl2pPr>
            <a:lvl3pPr>
              <a:defRPr sz="180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FA1A20-F576-4B57-AB98-17F6BA045AE7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997497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F022688-99C1-4584-8F92-979D2F52F1C0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742164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0961F38-EB0F-49B3-B802-CF2A060653F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541404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7178" y="228122"/>
            <a:ext cx="3995131" cy="970847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47779" y="228128"/>
            <a:ext cx="6788560" cy="4890045"/>
          </a:xfrm>
        </p:spPr>
        <p:txBody>
          <a:bodyPr/>
          <a:lstStyle>
            <a:lvl1pPr>
              <a:defRPr sz="3225"/>
            </a:lvl1pPr>
            <a:lvl2pPr>
              <a:defRPr sz="2775"/>
            </a:lvl2pPr>
            <a:lvl3pPr>
              <a:defRPr sz="2400"/>
            </a:lvl3pPr>
            <a:lvl4pPr>
              <a:defRPr sz="2025"/>
            </a:lvl4pPr>
            <a:lvl5pPr>
              <a:defRPr sz="2025"/>
            </a:lvl5pPr>
            <a:lvl6pPr>
              <a:defRPr sz="2025"/>
            </a:lvl6pPr>
            <a:lvl7pPr>
              <a:defRPr sz="2025"/>
            </a:lvl7pPr>
            <a:lvl8pPr>
              <a:defRPr sz="2025"/>
            </a:lvl8pPr>
            <a:lvl9pPr>
              <a:defRPr sz="20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7178" y="1198974"/>
            <a:ext cx="3995131" cy="3919199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02C525-E70D-498E-A482-9F14C5051C83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5216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0212" y="4010713"/>
            <a:ext cx="7286106" cy="473488"/>
          </a:xfrm>
        </p:spPr>
        <p:txBody>
          <a:bodyPr anchor="b"/>
          <a:lstStyle>
            <a:lvl1pPr algn="l">
              <a:defRPr sz="202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0212" y="511949"/>
            <a:ext cx="7286106" cy="3437753"/>
          </a:xfrm>
        </p:spPr>
        <p:txBody>
          <a:bodyPr lIns="121917" tIns="60958" rIns="121917" bIns="60958" rtlCol="0">
            <a:normAutofit/>
          </a:bodyPr>
          <a:lstStyle>
            <a:lvl1pPr marL="0" indent="0">
              <a:buNone/>
              <a:defRPr sz="3225"/>
            </a:lvl1pPr>
            <a:lvl2pPr marL="457250" indent="0">
              <a:buNone/>
              <a:defRPr sz="2775"/>
            </a:lvl2pPr>
            <a:lvl3pPr marL="914499" indent="0">
              <a:buNone/>
              <a:defRPr sz="2400"/>
            </a:lvl3pPr>
            <a:lvl4pPr marL="1371748" indent="0">
              <a:buNone/>
              <a:defRPr sz="2025"/>
            </a:lvl4pPr>
            <a:lvl5pPr marL="1828998" indent="0">
              <a:buNone/>
              <a:defRPr sz="2025"/>
            </a:lvl5pPr>
            <a:lvl6pPr marL="2286248" indent="0">
              <a:buNone/>
              <a:defRPr sz="2025"/>
            </a:lvl6pPr>
            <a:lvl7pPr marL="2743498" indent="0">
              <a:buNone/>
              <a:defRPr sz="2025"/>
            </a:lvl7pPr>
            <a:lvl8pPr marL="3200746" indent="0">
              <a:buNone/>
              <a:defRPr sz="2025"/>
            </a:lvl8pPr>
            <a:lvl9pPr marL="3657996" indent="0">
              <a:buNone/>
              <a:defRPr sz="2025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0212" y="4484200"/>
            <a:ext cx="7286106" cy="672431"/>
          </a:xfrm>
        </p:spPr>
        <p:txBody>
          <a:bodyPr/>
          <a:lstStyle>
            <a:lvl1pPr marL="0" indent="0">
              <a:buNone/>
              <a:defRPr sz="1425"/>
            </a:lvl1pPr>
            <a:lvl2pPr marL="457250" indent="0">
              <a:buNone/>
              <a:defRPr sz="1200"/>
            </a:lvl2pPr>
            <a:lvl3pPr marL="914499" indent="0">
              <a:buNone/>
              <a:defRPr sz="975"/>
            </a:lvl3pPr>
            <a:lvl4pPr marL="1371748" indent="0">
              <a:buNone/>
              <a:defRPr sz="900"/>
            </a:lvl4pPr>
            <a:lvl5pPr marL="1828998" indent="0">
              <a:buNone/>
              <a:defRPr sz="900"/>
            </a:lvl5pPr>
            <a:lvl6pPr marL="2286248" indent="0">
              <a:buNone/>
              <a:defRPr sz="900"/>
            </a:lvl6pPr>
            <a:lvl7pPr marL="2743498" indent="0">
              <a:buNone/>
              <a:defRPr sz="900"/>
            </a:lvl7pPr>
            <a:lvl8pPr marL="3200746" indent="0">
              <a:buNone/>
              <a:defRPr sz="900"/>
            </a:lvl8pPr>
            <a:lvl9pPr marL="3657996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66D5B33-F763-4F52-99F0-E96DCD0666CB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645153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7D7B92-2206-41A4-A551-0799DB182891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364962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04044" y="229454"/>
            <a:ext cx="2732290" cy="488871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7181" y="229454"/>
            <a:ext cx="7994477" cy="488871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-20638" y="5437189"/>
            <a:ext cx="2071688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>
            <a:off x="3125788" y="5296959"/>
            <a:ext cx="2894012" cy="305594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7019927" y="5437189"/>
            <a:ext cx="2124075" cy="277812"/>
          </a:xfrm>
          <a:prstGeom prst="rect">
            <a:avLst/>
          </a:prstGeom>
          <a:extLst/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ea typeface="宋体" pitchFamily="2" charset="-122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AA78C-08B8-431B-9021-7CE1AD7F4F8A}" type="slidenum">
              <a:rPr lang="en-US" altLang="zh-CN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474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7.xml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41960-5627-4772-9F4E-D3D152EB7DE7}" type="datetimeFigureOut">
              <a:rPr lang="zh-CN" altLang="en-US" smtClean="0"/>
              <a:pPr/>
              <a:t>2023/9/24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2E16A-4170-4608-A4AB-9B024D83C3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8"/>
          <p:cNvPicPr>
            <a:picLocks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67048" tIns="33524" rIns="67048" bIns="33524" anchor="ctr"/>
          <a:lstStyle/>
          <a:p>
            <a:pPr algn="ctr" defTabSz="6706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0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0458" tIns="40229" rIns="80458" bIns="402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458" tIns="40229" rIns="80458" bIns="402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0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67048" tIns="33524" rIns="67048" bIns="33524" anchor="ctr"/>
          <a:lstStyle/>
          <a:p>
            <a:pPr algn="ctr" defTabSz="6706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>
              <a:solidFill>
                <a:srgbClr val="FFFFFF"/>
              </a:solidFill>
            </a:endParaRPr>
          </a:p>
        </p:txBody>
      </p:sp>
      <p:pic>
        <p:nvPicPr>
          <p:cNvPr id="6151" name="图片 6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44464" y="0"/>
            <a:ext cx="6572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936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marL="363788" indent="-363788" algn="r" defTabSz="670692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083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363788" indent="-363788" algn="r" defTabSz="670692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083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363788" indent="-363788" algn="r" defTabSz="670692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083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363788" indent="-363788" algn="r" defTabSz="670692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083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363788" indent="-363788" algn="r" defTabSz="670692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083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793718" indent="-41273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333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174703" indent="-41273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333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555688" indent="-41273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333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1936673" indent="-41273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333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251344" indent="-251344" algn="l" defTabSz="67069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583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545020" indent="-210336" algn="l" defTabSz="67069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175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838696" indent="-168004" algn="l" defTabSz="67069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173381" indent="-168004" algn="l" defTabSz="67069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508065" indent="-166681" algn="l" defTabSz="67069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7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5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6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2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4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8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5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椭圆 13"/>
          <p:cNvSpPr>
            <a:spLocks noChangeArrowheads="1"/>
          </p:cNvSpPr>
          <p:nvPr/>
        </p:nvSpPr>
        <p:spPr bwMode="auto">
          <a:xfrm>
            <a:off x="463550" y="0"/>
            <a:ext cx="579438" cy="541073"/>
          </a:xfrm>
          <a:prstGeom prst="ellipse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auto">
          <a:xfrm>
            <a:off x="4211638" y="1"/>
            <a:ext cx="4913312" cy="5172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07275" tIns="53637" rIns="107275" bIns="536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2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75" tIns="53637" rIns="107275" bIns="53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0" name="矩形 14"/>
          <p:cNvSpPr>
            <a:spLocks noChangeArrowheads="1"/>
          </p:cNvSpPr>
          <p:nvPr/>
        </p:nvSpPr>
        <p:spPr bwMode="auto">
          <a:xfrm>
            <a:off x="1" y="1"/>
            <a:ext cx="682625" cy="57679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80467" tIns="40233" rIns="80467" bIns="40233" anchor="ctr"/>
          <a:lstStyle/>
          <a:p>
            <a:pPr algn="ctr" defTabSz="804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3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2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txStyles>
    <p:titleStyle>
      <a:lvl1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lang="zh-CN" altLang="en-US" sz="2475" b="1" kern="1200" dirty="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黑体" pitchFamily="49" charset="-122"/>
          <a:cs typeface="+mn-cs"/>
        </a:defRPr>
      </a:lvl1pPr>
      <a:lvl2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2pPr>
      <a:lvl3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3pPr>
      <a:lvl4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4pPr>
      <a:lvl5pPr marL="436610" indent="-436610" algn="r" defTabSz="804950" rtl="0" eaLnBrk="0" fontAlgn="base" hangingPunct="0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475" b="1">
          <a:solidFill>
            <a:schemeClr val="bg1"/>
          </a:solidFill>
          <a:latin typeface="Calibri" pitchFamily="34" charset="0"/>
          <a:ea typeface="黑体" pitchFamily="2" charset="-122"/>
        </a:defRPr>
      </a:lvl5pPr>
      <a:lvl6pPr marL="95260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6pPr>
      <a:lvl7pPr marL="1409853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7pPr>
      <a:lvl8pPr marL="186710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8pPr>
      <a:lvl9pPr marL="2324352" indent="-495353" algn="r" rtl="0" eaLnBrk="1" fontAlgn="base" hangingPunct="1">
        <a:lnSpc>
          <a:spcPct val="110000"/>
        </a:lnSpc>
        <a:spcBef>
          <a:spcPct val="0"/>
        </a:spcBef>
        <a:spcAft>
          <a:spcPct val="35000"/>
        </a:spcAft>
        <a:buClr>
          <a:srgbClr val="F1AF00"/>
        </a:buClr>
        <a:defRPr sz="2775" b="1">
          <a:solidFill>
            <a:schemeClr val="bg1"/>
          </a:solidFill>
          <a:latin typeface="Calibri" pitchFamily="34" charset="0"/>
          <a:ea typeface="黑体" pitchFamily="2" charset="-122"/>
        </a:defRPr>
      </a:lvl9pPr>
    </p:titleStyle>
    <p:bodyStyle>
      <a:lvl1pPr marL="301658" indent="-301658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187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1pPr>
      <a:lvl2pPr marL="654121" indent="-252440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1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2pPr>
      <a:lvl3pPr marL="1006584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zh-CN" altLang="en-US" sz="2400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3pPr>
      <a:lvl4pPr marL="1408265" indent="-201635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4pPr>
      <a:lvl5pPr marL="1809946" indent="-200046" algn="l" defTabSz="804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zh-CN" altLang="en-US" sz="2025" kern="1200" dirty="0">
          <a:solidFill>
            <a:srgbClr val="376092"/>
          </a:solidFill>
          <a:latin typeface="Arial" pitchFamily="34" charset="0"/>
          <a:ea typeface="黑体" pitchFamily="49" charset="-122"/>
          <a:cs typeface="Times New Roman" pitchFamily="18" charset="0"/>
        </a:defRPr>
      </a:lvl5pPr>
      <a:lvl6pPr marL="25148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2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1" indent="-228624" algn="l" defTabSz="914499" rtl="0" eaLnBrk="1" latinLnBrk="0" hangingPunct="1">
        <a:spcBef>
          <a:spcPct val="20000"/>
        </a:spcBef>
        <a:buFont typeface="Arial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0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9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8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4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96" algn="l" defTabSz="9144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image" Target="../media/image14.tiff"/><Relationship Id="rId4" Type="http://schemas.openxmlformats.org/officeDocument/2006/relationships/image" Target="../media/image7.pn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image" Target="../media/image14.tiff"/><Relationship Id="rId4" Type="http://schemas.openxmlformats.org/officeDocument/2006/relationships/image" Target="../media/image7.pn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image" Target="../media/image14.tiff"/><Relationship Id="rId4" Type="http://schemas.openxmlformats.org/officeDocument/2006/relationships/image" Target="../media/image7.pn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tiff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jpe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tiff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jpe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tiff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jpe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tiff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jpe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4.tiff"/><Relationship Id="rId4" Type="http://schemas.openxmlformats.org/officeDocument/2006/relationships/image" Target="../media/image6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892602" y="841276"/>
            <a:ext cx="7135782" cy="1015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Special Issue </a:t>
            </a:r>
            <a:r>
              <a:rPr lang="en-US" altLang="zh-CN" sz="30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on the Workshop </a:t>
            </a:r>
            <a:endParaRPr lang="en-US" altLang="zh-CN" sz="3000" b="1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algn="ctr"/>
            <a:r>
              <a:rPr lang="en-US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of Quarks and Compact Stars 2023</a:t>
            </a:r>
          </a:p>
        </p:txBody>
      </p:sp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500166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215074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4" name="Text Box 51"/>
          <p:cNvSpPr txBox="1">
            <a:spLocks noChangeArrowheads="1"/>
          </p:cNvSpPr>
          <p:nvPr/>
        </p:nvSpPr>
        <p:spPr bwMode="auto">
          <a:xfrm>
            <a:off x="1331640" y="3937764"/>
            <a:ext cx="6715172" cy="100796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 sz="2800" b="1" i="1" dirty="0" err="1" smtClean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Jinchuan</a:t>
            </a:r>
            <a:r>
              <a:rPr lang="en-US" altLang="zh-CN" sz="2800" b="1" i="1" dirty="0" smtClean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 Wang</a:t>
            </a:r>
          </a:p>
          <a:p>
            <a:pPr algn="ctr">
              <a:lnSpc>
                <a:spcPts val="2100"/>
              </a:lnSpc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LOC of </a:t>
            </a:r>
            <a:r>
              <a:rPr lang="en-US" altLang="zh-CN" sz="2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</a:t>
            </a:r>
            <a:r>
              <a:rPr lang="en-US" sz="2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NPR Editorial Office</a:t>
            </a:r>
            <a:endParaRPr lang="en-US" altLang="zh-CN" sz="2800" i="1" dirty="0" smtClean="0">
              <a:solidFill>
                <a:srgbClr val="0000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70812" y="5152464"/>
            <a:ext cx="755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</a:t>
            </a:r>
            <a:r>
              <a:rPr lang="en-US" altLang="zh-CN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</a:t>
            </a:r>
            <a:r>
              <a:rPr lang="zh-CN" altLang="en-US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Yangzhou University, </a:t>
            </a:r>
            <a:r>
              <a:rPr lang="en-US" altLang="zh-CN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Yangzhou</a:t>
            </a:r>
            <a:r>
              <a:rPr lang="en-US" altLang="zh-CN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China, September 24, 2023</a:t>
            </a:r>
            <a:endParaRPr lang="zh-CN" altLang="en-US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555776" y="2228871"/>
            <a:ext cx="1675554" cy="1485716"/>
            <a:chOff x="4947285" y="7774630"/>
            <a:chExt cx="4349115" cy="4471260"/>
          </a:xfrm>
        </p:grpSpPr>
        <p:pic>
          <p:nvPicPr>
            <p:cNvPr id="20" name="图片 19" descr="IMG_256"/>
            <p:cNvPicPr>
              <a:picLocks noChangeAspect="1"/>
            </p:cNvPicPr>
            <p:nvPr/>
          </p:nvPicPr>
          <p:blipFill rotWithShape="1">
            <a:blip r:embed="rId5"/>
            <a:srcRect b="13034"/>
            <a:stretch>
              <a:fillRect/>
            </a:stretch>
          </p:blipFill>
          <p:spPr>
            <a:xfrm>
              <a:off x="4985385" y="7774630"/>
              <a:ext cx="3947160" cy="36839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" name="矩形 20"/>
            <p:cNvSpPr/>
            <p:nvPr/>
          </p:nvSpPr>
          <p:spPr>
            <a:xfrm>
              <a:off x="4947285" y="11458575"/>
              <a:ext cx="4349115" cy="787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charset="0"/>
                  <a:ea typeface="宋体" panose="02010600030101010101" pitchFamily="2" charset="-122"/>
                </a:rPr>
                <a:t>2023 </a:t>
              </a:r>
              <a:r>
                <a:rPr lang="en-US" altLang="zh-CN" sz="11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charset="0"/>
                  <a:ea typeface="宋体" panose="02010600030101010101" pitchFamily="2" charset="-122"/>
                </a:rPr>
                <a:t>YANGZHOU CHINA</a:t>
              </a:r>
              <a:endParaRPr lang="zh-CN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403519" y="2672834"/>
            <a:ext cx="2377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(QCS2023)</a:t>
            </a:r>
            <a:r>
              <a:rPr lang="zh-CN" altLang="zh-CN" sz="32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endParaRPr lang="zh-CN" altLang="en-US" sz="32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>
            <a:extLst>
              <a:ext uri="{FF2B5EF4-FFF2-40B4-BE49-F238E27FC236}">
                <a16:creationId xmlns:a16="http://schemas.microsoft.com/office/drawing/2014/main" xmlns="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863056" y="-71458"/>
            <a:ext cx="4034266" cy="785818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300" b="1" dirty="0" smtClean="0">
                <a:solidFill>
                  <a:srgbClr val="2D28E8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原子</a:t>
            </a:r>
            <a:r>
              <a:rPr lang="zh-CN" altLang="en-US" sz="3300" b="1" dirty="0">
                <a:solidFill>
                  <a:srgbClr val="2D28E8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核物理</a:t>
            </a:r>
            <a:r>
              <a:rPr lang="zh-CN" altLang="en-US" sz="3300" b="1" dirty="0" smtClean="0">
                <a:solidFill>
                  <a:srgbClr val="2D28E8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评论</a:t>
            </a:r>
            <a:endParaRPr lang="en-US" altLang="zh-CN" sz="3300" b="1" dirty="0" smtClean="0">
              <a:solidFill>
                <a:srgbClr val="2D28E8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  <a:p>
            <a:pPr algn="l"/>
            <a:r>
              <a:rPr lang="en-US" altLang="zh-CN" sz="14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       (NPR- Nuclear Physics Review)</a:t>
            </a:r>
            <a:endParaRPr lang="en-US" altLang="zh-CN" sz="1400" b="1" dirty="0">
              <a:solidFill>
                <a:srgbClr val="2D28E8"/>
              </a:solidFill>
              <a:latin typeface="Arial Unicode MS" panose="020B0604020202020204" charset="-122"/>
              <a:ea typeface="Arial Unicode MS" panose="020B0604020202020204" charset="-122"/>
              <a:cs typeface="Arial Unicode MS" panose="020B0604020202020204" charset="-122"/>
            </a:endParaRPr>
          </a:p>
        </p:txBody>
      </p:sp>
      <p:sp>
        <p:nvSpPr>
          <p:cNvPr id="41" name="Content Placeholder 3">
            <a:extLst>
              <a:ext uri="{FF2B5EF4-FFF2-40B4-BE49-F238E27FC236}">
                <a16:creationId xmlns:a16="http://schemas.microsoft.com/office/drawing/2014/main" xmlns="" id="{3A6E7AF9-D32A-47AA-9979-CC73F79BD679}"/>
              </a:ext>
            </a:extLst>
          </p:cNvPr>
          <p:cNvSpPr txBox="1">
            <a:spLocks/>
          </p:cNvSpPr>
          <p:nvPr/>
        </p:nvSpPr>
        <p:spPr>
          <a:xfrm>
            <a:off x="267274" y="3793604"/>
            <a:ext cx="7305122" cy="1070905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53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中国</a:t>
            </a:r>
            <a:r>
              <a:rPr lang="zh-CN" altLang="en-US" sz="20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科协</a:t>
            </a:r>
            <a:r>
              <a:rPr lang="zh-CN" altLang="en-US" sz="20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优秀科技论文奖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(2020</a:t>
            </a: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年、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2019</a:t>
            </a: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年、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2016</a:t>
            </a: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</a:p>
          <a:p>
            <a:pPr defTabSz="8953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西牛奖</a:t>
            </a:r>
            <a:r>
              <a:rPr lang="en-US" altLang="zh-CN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zh-CN" altLang="en-US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优秀中文科技期刊</a:t>
            </a:r>
            <a:r>
              <a:rPr lang="en-US" altLang="zh-CN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)(2022</a:t>
            </a:r>
            <a:r>
              <a:rPr lang="zh-CN" altLang="en-US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</a:t>
            </a:r>
            <a:r>
              <a:rPr lang="en-US" altLang="zh-CN" sz="18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endParaRPr lang="en-US" altLang="zh-CN" sz="1900" b="1" dirty="0" smtClean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defTabSz="8953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甘肃省优秀期刊奖（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2022</a:t>
            </a: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年、</a:t>
            </a:r>
            <a:r>
              <a:rPr lang="en-US" altLang="zh-CN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2009</a:t>
            </a:r>
            <a:r>
              <a:rPr lang="zh-CN" altLang="en-US" sz="19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年）</a:t>
            </a:r>
            <a:endParaRPr lang="en-US" altLang="zh-CN" sz="1900" b="1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63DBA9C7-3980-4538-85D2-7A6DDF6036D8}"/>
              </a:ext>
            </a:extLst>
          </p:cNvPr>
          <p:cNvSpPr txBox="1"/>
          <p:nvPr/>
        </p:nvSpPr>
        <p:spPr bwMode="auto">
          <a:xfrm>
            <a:off x="5036689" y="121196"/>
            <a:ext cx="2631655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xmlns="" id="{01C82A3A-910B-488F-BA8F-E53E0A6CE28F}"/>
              </a:ext>
            </a:extLst>
          </p:cNvPr>
          <p:cNvSpPr txBox="1">
            <a:spLocks/>
          </p:cNvSpPr>
          <p:nvPr/>
        </p:nvSpPr>
        <p:spPr>
          <a:xfrm>
            <a:off x="71406" y="882119"/>
            <a:ext cx="6929486" cy="760935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zh-CN" sz="2200" b="1" dirty="0">
                <a:latin typeface="方正粗黑宋简体" pitchFamily="2" charset="-122"/>
                <a:ea typeface="方正粗黑宋简体" pitchFamily="2" charset="-122"/>
              </a:rPr>
              <a:t>—</a:t>
            </a:r>
            <a:r>
              <a:rPr lang="zh-CN" altLang="en-US" sz="2200" b="1" dirty="0">
                <a:latin typeface="方正粗黑宋简体" pitchFamily="2" charset="-122"/>
                <a:ea typeface="方正粗黑宋简体" pitchFamily="2" charset="-122"/>
                <a:cs typeface="+mj-cs"/>
              </a:rPr>
              <a:t>核物理、核技术及相关领域综合性</a:t>
            </a:r>
            <a:r>
              <a:rPr lang="zh-CN" altLang="en-US" sz="2200" b="1" dirty="0" smtClean="0">
                <a:latin typeface="方正粗黑宋简体" pitchFamily="2" charset="-122"/>
                <a:ea typeface="方正粗黑宋简体" pitchFamily="2" charset="-122"/>
                <a:cs typeface="+mj-cs"/>
              </a:rPr>
              <a:t>核心学术期刊</a:t>
            </a:r>
            <a:endParaRPr lang="en-US" altLang="zh-CN" sz="2200" b="1" dirty="0">
              <a:latin typeface="方正粗黑宋简体" pitchFamily="2" charset="-122"/>
              <a:ea typeface="方正粗黑宋简体" pitchFamily="2" charset="-122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200" b="1" dirty="0" smtClean="0">
                <a:latin typeface="方正粗黑宋简体" pitchFamily="2" charset="-122"/>
                <a:ea typeface="方正粗黑宋简体" pitchFamily="2" charset="-122"/>
                <a:cs typeface="+mj-cs"/>
              </a:rPr>
              <a:t>—</a:t>
            </a:r>
            <a:r>
              <a:rPr lang="zh-CN" altLang="en-US" sz="2200" b="1" dirty="0" smtClean="0">
                <a:latin typeface="方正粗黑宋简体" pitchFamily="2" charset="-122"/>
                <a:ea typeface="方正粗黑宋简体" pitchFamily="2" charset="-122"/>
                <a:cs typeface="+mj-cs"/>
                <a:sym typeface="+mn-ea"/>
              </a:rPr>
              <a:t>中国核物理学会会刊，</a:t>
            </a:r>
            <a:r>
              <a:rPr lang="zh-CN" altLang="en-US" sz="2200" b="1" dirty="0" smtClean="0">
                <a:latin typeface="方正粗黑宋简体" pitchFamily="2" charset="-122"/>
                <a:ea typeface="方正粗黑宋简体" pitchFamily="2" charset="-122"/>
                <a:cs typeface="+mj-cs"/>
              </a:rPr>
              <a:t>中文</a:t>
            </a:r>
            <a:r>
              <a:rPr lang="zh-CN" altLang="en-US" sz="2200" b="1" dirty="0">
                <a:latin typeface="方正粗黑宋简体" pitchFamily="2" charset="-122"/>
                <a:ea typeface="方正粗黑宋简体" pitchFamily="2" charset="-122"/>
                <a:cs typeface="+mj-cs"/>
              </a:rPr>
              <a:t>文章为主，</a:t>
            </a:r>
            <a:r>
              <a:rPr lang="zh-CN" altLang="en-US" sz="2200" b="1" dirty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  <a:cs typeface="+mj-cs"/>
              </a:rPr>
              <a:t>中英文</a:t>
            </a:r>
            <a:r>
              <a:rPr lang="zh-CN" altLang="en-US" sz="2200" b="1" dirty="0">
                <a:latin typeface="方正粗黑宋简体" pitchFamily="2" charset="-122"/>
                <a:ea typeface="方正粗黑宋简体" pitchFamily="2" charset="-122"/>
                <a:cs typeface="+mj-cs"/>
              </a:rPr>
              <a:t>混</a:t>
            </a:r>
            <a:r>
              <a:rPr lang="zh-CN" altLang="en-US" sz="2200" b="1" dirty="0" smtClean="0">
                <a:latin typeface="方正粗黑宋简体" pitchFamily="2" charset="-122"/>
                <a:ea typeface="方正粗黑宋简体" pitchFamily="2" charset="-122"/>
                <a:cs typeface="+mj-cs"/>
              </a:rPr>
              <a:t>排</a:t>
            </a:r>
            <a:endParaRPr lang="en-US" altLang="zh-CN" sz="2200" b="1" dirty="0">
              <a:latin typeface="方正粗黑宋简体" pitchFamily="2" charset="-122"/>
              <a:ea typeface="方正粗黑宋简体" pitchFamily="2" charset="-122"/>
              <a:cs typeface="+mj-cs"/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7E893DCF-12FD-46C3-BA9D-6B081D05196E}"/>
              </a:ext>
            </a:extLst>
          </p:cNvPr>
          <p:cNvSpPr txBox="1"/>
          <p:nvPr/>
        </p:nvSpPr>
        <p:spPr bwMode="auto">
          <a:xfrm>
            <a:off x="1070811" y="5240029"/>
            <a:ext cx="6859502" cy="31592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lvl="0">
              <a:spcBef>
                <a:spcPct val="0"/>
              </a:spcBef>
            </a:pPr>
            <a:r>
              <a:rPr lang="zh-CN" altLang="en-US" sz="1600" b="1" dirty="0" smtClean="0">
                <a:solidFill>
                  <a:srgbClr val="006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主办                                                                    出版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46" name="Content Placeholder 3">
            <a:extLst>
              <a:ext uri="{FF2B5EF4-FFF2-40B4-BE49-F238E27FC236}">
                <a16:creationId xmlns:a16="http://schemas.microsoft.com/office/drawing/2014/main" xmlns="" id="{40CDAE6C-BB49-4250-944F-D02D7E0A31FC}"/>
              </a:ext>
            </a:extLst>
          </p:cNvPr>
          <p:cNvSpPr txBox="1">
            <a:spLocks/>
          </p:cNvSpPr>
          <p:nvPr/>
        </p:nvSpPr>
        <p:spPr>
          <a:xfrm>
            <a:off x="285720" y="1705372"/>
            <a:ext cx="7568554" cy="199609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CN" altLang="en-US" sz="22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+mj-cs"/>
              </a:rPr>
              <a:t>主要栏目</a:t>
            </a:r>
            <a:endParaRPr lang="en-US" altLang="zh-CN" sz="2200" b="1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+mj-cs"/>
            </a:endParaRPr>
          </a:p>
          <a:p>
            <a:pPr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  核物理、加速器、核技术、交叉学科、核能与核数据</a:t>
            </a:r>
            <a:endParaRPr lang="en-US" altLang="zh-CN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+mj-cs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2000" b="1" dirty="0" smtClean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国内外</a:t>
            </a:r>
            <a:r>
              <a:rPr lang="zh-CN" altLang="en-US" sz="20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+mj-cs"/>
              </a:rPr>
              <a:t>数据库</a:t>
            </a:r>
            <a:r>
              <a:rPr lang="zh-CN" altLang="en-US" sz="2000" b="1" dirty="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收录</a:t>
            </a:r>
            <a:endParaRPr lang="en-US" altLang="zh-CN" sz="2000" b="1" dirty="0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+mj-cs"/>
            </a:endParaRPr>
          </a:p>
          <a:p>
            <a:pPr>
              <a:spcBef>
                <a:spcPts val="0"/>
              </a:spcBef>
              <a:buNone/>
            </a:pPr>
            <a:r>
              <a:rPr lang="zh-CN" altLang="en-US" sz="2000" b="1" dirty="0" smtClean="0">
                <a:latin typeface="黑体" panose="02010609060101010101" charset="-122"/>
                <a:ea typeface="黑体" panose="02010609060101010101" charset="-122"/>
              </a:rPr>
              <a:t>  中国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科学引文</a:t>
            </a:r>
            <a:r>
              <a:rPr lang="zh-CN" altLang="en-US" sz="2000" b="1" dirty="0" smtClean="0">
                <a:latin typeface="黑体" panose="02010609060101010101" charset="-122"/>
                <a:ea typeface="黑体" panose="02010609060101010101" charset="-122"/>
              </a:rPr>
              <a:t>数据库</a:t>
            </a:r>
            <a:r>
              <a:rPr lang="en-US" altLang="zh-CN" sz="2000" b="1" dirty="0" smtClean="0">
                <a:latin typeface="黑体" panose="02010609060101010101" charset="-122"/>
                <a:ea typeface="黑体" panose="02010609060101010101" charset="-122"/>
              </a:rPr>
              <a:t>(CSCD)</a:t>
            </a:r>
            <a:r>
              <a:rPr lang="zh-CN" altLang="en-US" sz="2000" b="1" dirty="0" smtClean="0">
                <a:latin typeface="黑体" panose="02010609060101010101" charset="-122"/>
                <a:ea typeface="黑体" panose="02010609060101010101" charset="-122"/>
              </a:rPr>
              <a:t>、中文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核心期刊要目总</a:t>
            </a:r>
            <a:r>
              <a:rPr lang="zh-CN" altLang="en-US" sz="2000" b="1" dirty="0" smtClean="0">
                <a:latin typeface="黑体" panose="02010609060101010101" charset="-122"/>
                <a:ea typeface="黑体" panose="02010609060101010101" charset="-122"/>
              </a:rPr>
              <a:t>览、</a:t>
            </a:r>
            <a:r>
              <a:rPr lang="en-US" altLang="zh-CN" sz="2000" b="1" dirty="0" smtClean="0">
                <a:latin typeface="黑体" panose="02010609060101010101" charset="-122"/>
                <a:ea typeface="黑体" panose="02010609060101010101" charset="-122"/>
              </a:rPr>
              <a:t/>
            </a:r>
            <a:br>
              <a:rPr lang="en-US" altLang="zh-CN" sz="2000" b="1" dirty="0" smtClean="0">
                <a:latin typeface="黑体" panose="02010609060101010101" charset="-122"/>
                <a:ea typeface="黑体" panose="02010609060101010101" charset="-122"/>
              </a:rPr>
            </a:br>
            <a:r>
              <a:rPr lang="en-US" altLang="zh-CN" sz="2000" b="1" dirty="0" err="1" smtClean="0">
                <a:latin typeface="黑体" panose="02010609060101010101" charset="-122"/>
                <a:ea typeface="黑体" panose="02010609060101010101" charset="-122"/>
              </a:rPr>
              <a:t>Pж</a:t>
            </a:r>
            <a:r>
              <a:rPr lang="en-US" altLang="zh-CN" sz="2000" b="1" dirty="0" smtClean="0">
                <a:latin typeface="黑体" panose="02010609060101010101" charset="-122"/>
                <a:ea typeface="黑体" panose="02010609060101010101" charset="-122"/>
              </a:rPr>
              <a:t>(AJ</a:t>
            </a:r>
            <a:r>
              <a:rPr lang="en-US" altLang="zh-CN" sz="2000" b="1" dirty="0"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000" b="1" dirty="0">
                <a:latin typeface="黑体" panose="02010609060101010101" charset="-122"/>
                <a:ea typeface="黑体" panose="02010609060101010101" charset="-122"/>
              </a:rPr>
              <a:t>CBST/JICST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000" b="1" dirty="0">
                <a:latin typeface="黑体" panose="02010609060101010101" charset="-122"/>
                <a:ea typeface="黑体" panose="02010609060101010101" charset="-122"/>
              </a:rPr>
              <a:t>CA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000" b="1" dirty="0">
                <a:latin typeface="黑体" panose="02010609060101010101" charset="-122"/>
                <a:ea typeface="黑体" panose="02010609060101010101" charset="-122"/>
              </a:rPr>
              <a:t>INIS</a:t>
            </a:r>
            <a:r>
              <a:rPr lang="zh-CN" altLang="en-US" sz="2000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000" b="1" dirty="0">
                <a:latin typeface="黑体" panose="02010609060101010101" charset="-122"/>
                <a:ea typeface="黑体" panose="02010609060101010101" charset="-122"/>
              </a:rPr>
              <a:t>CSTPCD</a:t>
            </a:r>
            <a:r>
              <a:rPr lang="zh-CN" altLang="en-US" sz="2000" b="1" dirty="0" smtClean="0">
                <a:latin typeface="黑体" panose="02010609060101010101" charset="-122"/>
                <a:ea typeface="黑体" panose="02010609060101010101" charset="-122"/>
              </a:rPr>
              <a:t>等</a:t>
            </a:r>
            <a:endParaRPr lang="en-US" altLang="zh-CN" sz="2000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 flipV="1">
            <a:off x="-36512" y="693722"/>
            <a:ext cx="9144000" cy="7143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0" y="5017740"/>
            <a:ext cx="9144000" cy="7143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 descr="E:\编辑部事务\封面\2018年印刷彩页\imp-logo-简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3120" y="5165805"/>
            <a:ext cx="2122984" cy="412316"/>
          </a:xfrm>
          <a:prstGeom prst="rect">
            <a:avLst/>
          </a:prstGeom>
          <a:noFill/>
        </p:spPr>
      </p:pic>
      <p:pic>
        <p:nvPicPr>
          <p:cNvPr id="51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28662" y="180216"/>
            <a:ext cx="798134" cy="496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图片 51">
            <a:extLst>
              <a:ext uri="{FF2B5EF4-FFF2-40B4-BE49-F238E27FC236}">
                <a16:creationId xmlns="" xmlns:a16="http://schemas.microsoft.com/office/drawing/2014/main" id="{04254FAD-7280-416B-A16A-DCAF43488D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221" y="5253603"/>
            <a:ext cx="1270714" cy="289682"/>
          </a:xfrm>
          <a:prstGeom prst="rect">
            <a:avLst/>
          </a:prstGeom>
        </p:spPr>
      </p:pic>
      <p:sp>
        <p:nvSpPr>
          <p:cNvPr id="54" name="矩形 53"/>
          <p:cNvSpPr/>
          <p:nvPr/>
        </p:nvSpPr>
        <p:spPr>
          <a:xfrm>
            <a:off x="7733766" y="27359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2D28E8"/>
                </a:solidFill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1984</a:t>
            </a:r>
            <a:r>
              <a:rPr lang="zh-CN" altLang="en-US" dirty="0" smtClean="0">
                <a:solidFill>
                  <a:srgbClr val="2D28E8"/>
                </a:solidFill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年创刊</a:t>
            </a:r>
            <a:endParaRPr lang="zh-CN" altLang="en-US" dirty="0"/>
          </a:p>
        </p:txBody>
      </p:sp>
      <p:pic>
        <p:nvPicPr>
          <p:cNvPr id="55" name="Picture 5" descr="E:\编辑部事务\封面\2018年印刷彩页\CNPS.jpg"/>
          <p:cNvPicPr>
            <a:picLocks noChangeAspect="1" noChangeArrowheads="1"/>
          </p:cNvPicPr>
          <p:nvPr/>
        </p:nvPicPr>
        <p:blipFill>
          <a:blip r:embed="rId5" cstate="print">
            <a:lum bright="2000" contrast="8000"/>
          </a:blip>
          <a:stretch>
            <a:fillRect/>
          </a:stretch>
        </p:blipFill>
        <p:spPr bwMode="auto">
          <a:xfrm>
            <a:off x="3896625" y="5089748"/>
            <a:ext cx="1122148" cy="552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图片 55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4288" y="3229055"/>
            <a:ext cx="1693422" cy="1615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58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142856"/>
            <a:ext cx="500066" cy="534707"/>
          </a:xfrm>
          <a:prstGeom prst="rect">
            <a:avLst/>
          </a:prstGeom>
          <a:noFill/>
        </p:spPr>
      </p:pic>
      <p:pic>
        <p:nvPicPr>
          <p:cNvPr id="18" name="Picture 2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769268"/>
            <a:ext cx="1728192" cy="2289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1357290" y="3402461"/>
            <a:ext cx="6715172" cy="11695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 sz="2800" b="1" i="1" dirty="0" err="1" smtClean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Jinchuan</a:t>
            </a:r>
            <a:r>
              <a:rPr lang="en-US" altLang="zh-CN" sz="2800" b="1" i="1" dirty="0" smtClean="0">
                <a:latin typeface="Times New Roman" pitchFamily="18" charset="0"/>
                <a:ea typeface="华文行楷" pitchFamily="2" charset="-122"/>
                <a:cs typeface="Times New Roman" pitchFamily="18" charset="0"/>
              </a:rPr>
              <a:t> Wang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NPR Editorial Office, IMP-CAS</a:t>
            </a:r>
            <a:endParaRPr lang="en-US" altLang="zh-CN" sz="2800" i="1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71406" y="1056019"/>
            <a:ext cx="8929750" cy="147732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Introduction to the Special Issue on </a:t>
            </a:r>
          </a:p>
          <a:p>
            <a:pPr algn="ctr"/>
            <a:r>
              <a:rPr lang="en-US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Workshop of Quarks and Compact Stars 2023</a:t>
            </a:r>
          </a:p>
          <a:p>
            <a:pPr algn="ctr"/>
            <a:r>
              <a:rPr lang="en-US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(QCS2023)</a:t>
            </a:r>
            <a:r>
              <a:rPr lang="zh-CN" altLang="zh-CN" sz="3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endParaRPr lang="zh-CN" altLang="en-US" sz="30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500166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215074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53"/>
          <p:cNvSpPr>
            <a:spLocks noChangeArrowheads="1"/>
          </p:cNvSpPr>
          <p:nvPr/>
        </p:nvSpPr>
        <p:spPr bwMode="auto">
          <a:xfrm>
            <a:off x="285720" y="1142988"/>
            <a:ext cx="6429420" cy="17081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Nuclear Physics Review</a:t>
            </a: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 (NPR) is 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comprehensive academic journal</a:t>
            </a: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on nuclear sciences,</a:t>
            </a:r>
            <a:r>
              <a:rPr lang="en-US" altLang="zh-CN" sz="2000" dirty="0"/>
              <a:t>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Launched in 1984</a:t>
            </a:r>
            <a:r>
              <a:rPr lang="en-US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Sponsor:  </a:t>
            </a: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Chinese Nuclear Physics Society(CNPS) and Institute of Modern </a:t>
            </a:r>
            <a:r>
              <a:rPr 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Physics,CAS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(IMP-CAS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)</a:t>
            </a: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71406" y="714360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General Introduction to NPR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23" name="图片 22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5206" y="4069296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22" name="图片 21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92832" y="3067041"/>
            <a:ext cx="1665544" cy="620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图片 25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693066">
            <a:off x="6585907" y="2703927"/>
            <a:ext cx="1432436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图片 26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780333">
            <a:off x="7191547" y="1981500"/>
            <a:ext cx="1719889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图片 27" descr="捕获wuxizhen.JPG">
            <a:extLst>
              <a:ext uri="{FF2B5EF4-FFF2-40B4-BE49-F238E27FC236}">
                <a16:creationId xmlns="" xmlns:a16="http://schemas.microsoft.com/office/drawing/2014/main" id="{E50FA165-82C3-456D-9A3F-59C09B41E95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0790807">
            <a:off x="6332376" y="2089016"/>
            <a:ext cx="1501846" cy="996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2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500166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215074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57158" y="2890306"/>
            <a:ext cx="592935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0000CC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It publishes timely, high quality original research findings, especially up-to-date achievements and advances in the nuclear sciences and related interdisciplinary studies. 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0000CC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Its aim is to enhance the academic exchanges and links for scientists at home and abroad, to promote the nuclear science developments and their applications in China and other countries.</a:t>
            </a:r>
            <a:endParaRPr lang="zh-CN" altLang="en-US" sz="2000" b="1" dirty="0">
              <a:solidFill>
                <a:srgbClr val="0000CC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35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20920507">
            <a:off x="6715882" y="1230110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0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7102220" y="1230241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1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796381">
            <a:off x="7491497" y="1352982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4">
            <a:extLst>
              <a:ext uri="{FF2B5EF4-FFF2-40B4-BE49-F238E27FC236}">
                <a16:creationId xmlns="" xmlns:a16="http://schemas.microsoft.com/office/drawing/2014/main" id="{EF921109-F0DD-407B-8DD7-54901BD822AA}"/>
              </a:ext>
            </a:extLst>
          </p:cNvPr>
          <p:cNvSpPr txBox="1"/>
          <p:nvPr/>
        </p:nvSpPr>
        <p:spPr>
          <a:xfrm>
            <a:off x="251520" y="5143516"/>
            <a:ext cx="693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35000"/>
                    </a:prstClr>
                  </a:innerShdw>
                </a:effectLst>
                <a:latin typeface="Bernard MT Condensed" panose="02050806060905020404" pitchFamily="18" charset="0"/>
                <a:ea typeface="MingLiU-ExtB" panose="02020500000000000000" pitchFamily="18" charset="-120"/>
              </a:rPr>
              <a:t>A comprehensive academic journal on nuclear sciences</a:t>
            </a:r>
            <a:endParaRPr lang="zh-CN" altLang="en-US" sz="2400" dirty="0">
              <a:solidFill>
                <a:schemeClr val="accent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35000"/>
                  </a:prstClr>
                </a:innerShdw>
              </a:effectLst>
              <a:latin typeface="Bernard MT Condensed" panose="02050806060905020404" pitchFamily="18" charset="0"/>
              <a:ea typeface="MingLiU-ExtB" panose="02020500000000000000" pitchFamily="18" charset="-12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419872" y="785798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Scope of NPR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741358" y="1201316"/>
            <a:ext cx="4785382" cy="807129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685800">
              <a:lnSpc>
                <a:spcPts val="2600"/>
              </a:lnSpc>
              <a:defRPr/>
            </a:pPr>
            <a:r>
              <a:rPr lang="en-US" altLang="zh-CN" sz="84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Original</a:t>
            </a:r>
            <a:r>
              <a:rPr lang="en-US" altLang="zh-CN" sz="8400" dirty="0">
                <a:solidFill>
                  <a:srgbClr val="FF0000"/>
                </a:solidFill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en-US" altLang="zh-CN" sz="84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research</a:t>
            </a:r>
            <a:r>
              <a:rPr lang="en-US" altLang="zh-CN" sz="8400" dirty="0">
                <a:latin typeface="Franklin Gothic Medium Cond" pitchFamily="34" charset="0"/>
                <a:cs typeface="Arial" pitchFamily="34" charset="0"/>
              </a:rPr>
              <a:t> papers, </a:t>
            </a:r>
            <a:r>
              <a:rPr lang="en-US" altLang="zh-CN" sz="8400" dirty="0" smtClean="0">
                <a:latin typeface="Franklin Gothic Medium Cond" pitchFamily="34" charset="0"/>
                <a:cs typeface="Arial" pitchFamily="34" charset="0"/>
              </a:rPr>
              <a:t>and </a:t>
            </a:r>
            <a:r>
              <a:rPr lang="en-US" altLang="zh-CN" sz="84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reviews </a:t>
            </a:r>
            <a:r>
              <a:rPr lang="en-US" altLang="zh-CN" sz="8400" dirty="0" smtClean="0">
                <a:latin typeface="Franklin Gothic Medium Cond" pitchFamily="34" charset="0"/>
                <a:cs typeface="Arial" pitchFamily="34" charset="0"/>
              </a:rPr>
              <a:t>covering </a:t>
            </a:r>
            <a:r>
              <a:rPr lang="en-US" altLang="zh-CN" sz="84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theory </a:t>
            </a:r>
            <a:r>
              <a:rPr lang="en-US" altLang="zh-CN" sz="8400" dirty="0">
                <a:latin typeface="Franklin Gothic Medium Cond" pitchFamily="34" charset="0"/>
                <a:cs typeface="Arial" pitchFamily="34" charset="0"/>
              </a:rPr>
              <a:t>and </a:t>
            </a:r>
            <a:r>
              <a:rPr lang="en-US" altLang="zh-CN" sz="84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experiment</a:t>
            </a:r>
            <a:r>
              <a:rPr lang="en-US" altLang="zh-CN" sz="8400" dirty="0"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en-US" altLang="zh-CN" sz="8400" dirty="0" smtClean="0">
                <a:latin typeface="Franklin Gothic Medium Cond" pitchFamily="34" charset="0"/>
                <a:cs typeface="Arial" pitchFamily="34" charset="0"/>
              </a:rPr>
              <a:t> in</a:t>
            </a:r>
            <a:endParaRPr lang="en-US" sz="2100" dirty="0"/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728" y="4000508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33" name="图片 32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5982" y="3043045"/>
            <a:ext cx="1665544" cy="620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图片 33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693066">
            <a:off x="849057" y="2679931"/>
            <a:ext cx="1432436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5" name="图片 34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780333">
            <a:off x="1454697" y="1957504"/>
            <a:ext cx="1719889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图片 35" descr="捕获wuxizhen.JPG">
            <a:extLst>
              <a:ext uri="{FF2B5EF4-FFF2-40B4-BE49-F238E27FC236}">
                <a16:creationId xmlns="" xmlns:a16="http://schemas.microsoft.com/office/drawing/2014/main" id="{E50FA165-82C3-456D-9A3F-59C09B41E95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0790807">
            <a:off x="595526" y="2065020"/>
            <a:ext cx="1501846" cy="996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20920507">
            <a:off x="979032" y="1206114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8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365370" y="1206245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9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796381">
            <a:off x="1754647" y="1328986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4" name="矩形 3"/>
          <p:cNvSpPr/>
          <p:nvPr/>
        </p:nvSpPr>
        <p:spPr>
          <a:xfrm>
            <a:off x="4013130" y="2205283"/>
            <a:ext cx="3528392" cy="210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defTabSz="685800">
              <a:lnSpc>
                <a:spcPts val="32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Nuclear </a:t>
            </a:r>
            <a:r>
              <a:rPr lang="en-US" altLang="zh-CN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Physics</a:t>
            </a:r>
          </a:p>
          <a:p>
            <a:pPr marL="257175" indent="-257175" defTabSz="685800">
              <a:lnSpc>
                <a:spcPts val="32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Nuclear Technology </a:t>
            </a:r>
          </a:p>
          <a:p>
            <a:pPr marL="257175" indent="-257175" defTabSz="685800">
              <a:lnSpc>
                <a:spcPts val="32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Accelerator </a:t>
            </a:r>
          </a:p>
          <a:p>
            <a:pPr marL="257175" indent="-257175" defTabSz="685800">
              <a:lnSpc>
                <a:spcPts val="32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Cross Discipline</a:t>
            </a:r>
          </a:p>
          <a:p>
            <a:pPr marL="257175" indent="-257175" defTabSz="685800">
              <a:lnSpc>
                <a:spcPts val="32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Nuclear Energy &amp; Nuclear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4">
            <a:extLst>
              <a:ext uri="{FF2B5EF4-FFF2-40B4-BE49-F238E27FC236}">
                <a16:creationId xmlns="" xmlns:a16="http://schemas.microsoft.com/office/drawing/2014/main" id="{EF921109-F0DD-407B-8DD7-54901BD822AA}"/>
              </a:ext>
            </a:extLst>
          </p:cNvPr>
          <p:cNvSpPr txBox="1"/>
          <p:nvPr/>
        </p:nvSpPr>
        <p:spPr>
          <a:xfrm>
            <a:off x="179512" y="5204147"/>
            <a:ext cx="693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35000"/>
                    </a:prstClr>
                  </a:innerShdw>
                </a:effectLst>
                <a:latin typeface="Bernard MT Condensed" panose="02050806060905020404" pitchFamily="18" charset="0"/>
                <a:ea typeface="MingLiU-ExtB" panose="02020500000000000000" pitchFamily="18" charset="-120"/>
              </a:rPr>
              <a:t>A comprehensive academic journal on nuclear sciences</a:t>
            </a:r>
            <a:endParaRPr lang="zh-CN" altLang="en-US" sz="2400" dirty="0">
              <a:solidFill>
                <a:schemeClr val="accent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35000"/>
                  </a:prstClr>
                </a:innerShdw>
              </a:effectLst>
              <a:latin typeface="Bernard MT Condensed" panose="02050806060905020404" pitchFamily="18" charset="0"/>
              <a:ea typeface="MingLiU-ExtB" panose="02020500000000000000" pitchFamily="18" charset="-12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857620" y="714360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Indexed</a:t>
            </a: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143372" y="1142988"/>
            <a:ext cx="5000660" cy="128588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NPR has being indexed by all authorized indexing systems in China and by some international indexing systems abroad.  listed as follows</a:t>
            </a:r>
            <a:endParaRPr lang="en-US" altLang="zh-CN" sz="8000" dirty="0">
              <a:latin typeface="Franklin Gothic Medium Cond" pitchFamily="34" charset="0"/>
              <a:cs typeface="Arial" pitchFamily="34" charset="0"/>
            </a:endParaRPr>
          </a:p>
          <a:p>
            <a:pPr marL="257175" indent="-257175" defTabSz="685800">
              <a:lnSpc>
                <a:spcPct val="120000"/>
              </a:lnSpc>
              <a:defRPr/>
            </a:pPr>
            <a:endParaRPr lang="en-US" sz="84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728" y="4000508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33" name="图片 32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5982" y="3043045"/>
            <a:ext cx="1665544" cy="620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图片 33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693066">
            <a:off x="849057" y="2679931"/>
            <a:ext cx="1432436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5" name="图片 34" descr="捕获zhangyuhu.JPG">
            <a:extLst>
              <a:ext uri="{FF2B5EF4-FFF2-40B4-BE49-F238E27FC236}">
                <a16:creationId xmlns="" xmlns:a16="http://schemas.microsoft.com/office/drawing/2014/main" id="{7E880B40-3853-4796-A857-DFF4A5F3132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780333">
            <a:off x="1454697" y="1957504"/>
            <a:ext cx="1719889" cy="993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图片 35" descr="捕获wuxizhen.JPG">
            <a:extLst>
              <a:ext uri="{FF2B5EF4-FFF2-40B4-BE49-F238E27FC236}">
                <a16:creationId xmlns="" xmlns:a16="http://schemas.microsoft.com/office/drawing/2014/main" id="{E50FA165-82C3-456D-9A3F-59C09B41E95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0790807">
            <a:off x="595526" y="2065020"/>
            <a:ext cx="1501846" cy="996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20920507">
            <a:off x="979032" y="1206114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8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1365370" y="1206245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pic>
        <p:nvPicPr>
          <p:cNvPr id="39" name="Picture 22">
            <a:extLst>
              <a:ext uri="{FF2B5EF4-FFF2-40B4-BE49-F238E27FC236}">
                <a16:creationId xmlns="" xmlns:a16="http://schemas.microsoft.com/office/drawing/2014/main" id="{57820E80-4D20-48CB-A254-52A36D459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 rot="796381">
            <a:off x="1754647" y="1328986"/>
            <a:ext cx="1181769" cy="157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19" name="矩形 18"/>
          <p:cNvSpPr/>
          <p:nvPr/>
        </p:nvSpPr>
        <p:spPr>
          <a:xfrm>
            <a:off x="4429124" y="2322517"/>
            <a:ext cx="3500462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P*(AJ)(Russia)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CBST, JICST(Japan)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INIS</a:t>
            </a: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ATOM-INDEX (IAEA)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CA(USA</a:t>
            </a: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CSCD</a:t>
            </a:r>
            <a:endParaRPr lang="zh-CN" altLang="en-US" sz="2100" b="1" dirty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CSTPCD</a:t>
            </a:r>
            <a:endParaRPr lang="zh-CN" altLang="en-US" sz="2100" b="1" dirty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CAJ(CNKI)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buFont typeface="Arial" pitchFamily="34" charset="0"/>
              <a:buChar char="•"/>
            </a:pP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COJ(</a:t>
            </a:r>
            <a:r>
              <a:rPr lang="en-US" sz="2100" b="1" dirty="0" err="1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Wanfang</a:t>
            </a:r>
            <a:r>
              <a:rPr lang="en-US" sz="2100" b="1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Data)</a:t>
            </a:r>
            <a:endParaRPr lang="zh-CN" altLang="en-US" sz="21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131840" y="813917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 Special Issue</a:t>
            </a:r>
            <a:endParaRPr lang="en-US" altLang="zh-CN" sz="2400" b="1" dirty="0" smtClean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17592" y="1402525"/>
            <a:ext cx="5000660" cy="182036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1. QCS2023 </a:t>
            </a: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Special Issue will be published in NPR, which is the </a:t>
            </a:r>
            <a:r>
              <a:rPr lang="en-US" altLang="zh-CN" sz="8000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Journal of Chinese Nuclear Physics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Society(</a:t>
            </a:r>
            <a:r>
              <a:rPr lang="zh-CN" altLang="en-US" sz="7600" dirty="0" smtClean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中国核物理学会会刊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)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, the </a:t>
            </a: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Special Issue will contain the talks in all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Sessions </a:t>
            </a: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of QCS2023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program</a:t>
            </a:r>
            <a:endParaRPr lang="en-US" altLang="zh-CN" sz="8000" dirty="0">
              <a:latin typeface="Franklin Gothic Medium Cond" pitchFamily="34" charset="0"/>
              <a:cs typeface="Arial" pitchFamily="34" charset="0"/>
            </a:endParaRPr>
          </a:p>
          <a:p>
            <a:pPr marL="257175" indent="-257175" defTabSz="685800">
              <a:lnSpc>
                <a:spcPct val="120000"/>
              </a:lnSpc>
              <a:defRPr/>
            </a:pPr>
            <a:endParaRPr lang="en-US" sz="84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56730" y="4158974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3528" y="1206114"/>
            <a:ext cx="2579060" cy="2467202"/>
            <a:chOff x="595526" y="1206114"/>
            <a:chExt cx="2579060" cy="2467202"/>
          </a:xfrm>
        </p:grpSpPr>
        <p:pic>
          <p:nvPicPr>
            <p:cNvPr id="33" name="图片 32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5982" y="3043045"/>
              <a:ext cx="1665544" cy="6207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4" name="图片 33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693066">
              <a:off x="849057" y="2679931"/>
              <a:ext cx="1432436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5" name="图片 34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780333">
              <a:off x="1454697" y="1957504"/>
              <a:ext cx="1719889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6" name="图片 35" descr="捕获wuxizhen.JPG">
              <a:extLst>
                <a:ext uri="{FF2B5EF4-FFF2-40B4-BE49-F238E27FC236}">
                  <a16:creationId xmlns="" xmlns:a16="http://schemas.microsoft.com/office/drawing/2014/main" id="{E50FA165-82C3-456D-9A3F-59C09B41E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20790807">
              <a:off x="595526" y="2065020"/>
              <a:ext cx="1501846" cy="9964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7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20920507">
              <a:off x="979032" y="1206114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8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1365370" y="1206245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9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796381">
              <a:off x="1754647" y="1328986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</p:grpSp>
      <p:sp>
        <p:nvSpPr>
          <p:cNvPr id="23" name="Content Placeholder 2"/>
          <p:cNvSpPr txBox="1">
            <a:spLocks/>
          </p:cNvSpPr>
          <p:nvPr/>
        </p:nvSpPr>
        <p:spPr>
          <a:xfrm>
            <a:off x="3387764" y="3490757"/>
            <a:ext cx="5000660" cy="1526983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2. Each paper will be </a:t>
            </a:r>
            <a:r>
              <a:rPr lang="en-US" altLang="zh-CN" sz="8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peer reviewed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by the experts appointed by LOC. All the contributions to this issue are free of publication charge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(covered by the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organizer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of QCS2023 workshop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)</a:t>
            </a:r>
            <a:endParaRPr lang="en-US" sz="8400" b="1" dirty="0" smtClean="0">
              <a:solidFill>
                <a:srgbClr val="0000CC"/>
              </a:solidFill>
              <a:latin typeface="Franklin Gothic Medium Cond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131840" y="813917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 Special Issue</a:t>
            </a:r>
            <a:endParaRPr lang="en-US" altLang="zh-CN" sz="2400" b="1" dirty="0" smtClean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17592" y="1373399"/>
            <a:ext cx="5402880" cy="1526983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3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. QCS2023 participant should </a:t>
            </a: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prepare the manuscript in LATEX format with QCS2023 NPR template.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Two </a:t>
            </a:r>
            <a:r>
              <a:rPr lang="en-US" altLang="zh-CN" sz="8000" dirty="0">
                <a:latin typeface="Franklin Gothic Medium Cond" pitchFamily="34" charset="0"/>
                <a:cs typeface="Arial" pitchFamily="34" charset="0"/>
              </a:rPr>
              <a:t>types of LATEX templates are </a:t>
            </a: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provided</a:t>
            </a:r>
            <a:r>
              <a:rPr lang="zh-CN" altLang="en-US" sz="8000" dirty="0" smtClean="0">
                <a:latin typeface="Franklin Gothic Medium Cond" pitchFamily="34" charset="0"/>
                <a:cs typeface="Arial" pitchFamily="34" charset="0"/>
              </a:rPr>
              <a:t>：</a:t>
            </a:r>
            <a:endParaRPr lang="en-US" altLang="zh-CN" sz="8000" dirty="0" smtClean="0">
              <a:latin typeface="Franklin Gothic Medium Cond" pitchFamily="34" charset="0"/>
              <a:cs typeface="Arial" pitchFamily="34" charset="0"/>
            </a:endParaRPr>
          </a:p>
          <a:p>
            <a:pPr defTabSz="685800">
              <a:lnSpc>
                <a:spcPts val="31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  (1) </a:t>
            </a:r>
            <a:r>
              <a:rPr lang="en-US" altLang="zh-CN" sz="8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QCS2023_NPRLatextemplate_En&amp;Ch.rar</a:t>
            </a:r>
          </a:p>
          <a:p>
            <a:pPr defTabSz="685800">
              <a:lnSpc>
                <a:spcPts val="27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     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(Contribution in English with additional </a:t>
            </a:r>
            <a:r>
              <a:rPr lang="en-US" altLang="zh-CN" sz="8000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Title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, author’s </a:t>
            </a:r>
          </a:p>
          <a:p>
            <a:pPr defTabSz="685800">
              <a:lnSpc>
                <a:spcPts val="2700"/>
              </a:lnSpc>
              <a:defRPr/>
            </a:pPr>
            <a:r>
              <a:rPr lang="en-US" altLang="zh-CN" sz="8000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     name and affiliations, Abstract, etc. in Chinese)</a:t>
            </a:r>
          </a:p>
          <a:p>
            <a:pPr defTabSz="685800">
              <a:lnSpc>
                <a:spcPts val="3100"/>
              </a:lnSpc>
              <a:defRPr/>
            </a:pPr>
            <a:r>
              <a:rPr lang="en-US" altLang="zh-CN" sz="8000" dirty="0" smtClean="0">
                <a:latin typeface="Franklin Gothic Medium Cond" pitchFamily="34" charset="0"/>
                <a:cs typeface="Arial" pitchFamily="34" charset="0"/>
              </a:rPr>
              <a:t>  (2) </a:t>
            </a:r>
            <a:r>
              <a:rPr lang="en-US" altLang="zh-CN" sz="8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QCS2023_NPRLatextemplate_En.rar</a:t>
            </a:r>
          </a:p>
          <a:p>
            <a:pPr defTabSz="685800">
              <a:lnSpc>
                <a:spcPts val="2700"/>
              </a:lnSpc>
              <a:defRPr/>
            </a:pPr>
            <a:r>
              <a:rPr lang="en-US" altLang="zh-CN" sz="8000" dirty="0" smtClean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      (Contribution in English)</a:t>
            </a:r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56730" y="4158974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3528" y="1206114"/>
            <a:ext cx="2579060" cy="2467202"/>
            <a:chOff x="595526" y="1206114"/>
            <a:chExt cx="2579060" cy="2467202"/>
          </a:xfrm>
        </p:grpSpPr>
        <p:pic>
          <p:nvPicPr>
            <p:cNvPr id="33" name="图片 32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5982" y="3043045"/>
              <a:ext cx="1665544" cy="6207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4" name="图片 33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693066">
              <a:off x="849057" y="2679931"/>
              <a:ext cx="1432436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5" name="图片 34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780333">
              <a:off x="1454697" y="1957504"/>
              <a:ext cx="1719889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6" name="图片 35" descr="捕获wuxizhen.JPG">
              <a:extLst>
                <a:ext uri="{FF2B5EF4-FFF2-40B4-BE49-F238E27FC236}">
                  <a16:creationId xmlns="" xmlns:a16="http://schemas.microsoft.com/office/drawing/2014/main" id="{E50FA165-82C3-456D-9A3F-59C09B41E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20790807">
              <a:off x="595526" y="2065020"/>
              <a:ext cx="1501846" cy="9964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7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20920507">
              <a:off x="979032" y="1206114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8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1365370" y="1206245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9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796381">
              <a:off x="1754647" y="1328986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</p:grpSp>
      <p:sp>
        <p:nvSpPr>
          <p:cNvPr id="5" name="矩形 4"/>
          <p:cNvSpPr/>
          <p:nvPr/>
        </p:nvSpPr>
        <p:spPr>
          <a:xfrm>
            <a:off x="3833225" y="4369668"/>
            <a:ext cx="4611359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i="1" dirty="0" smtClean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The QCS2023 templates can </a:t>
            </a:r>
            <a:r>
              <a:rPr lang="en-US" altLang="zh-CN" i="1" dirty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be downloaded from </a:t>
            </a:r>
            <a:r>
              <a:rPr lang="en-US" altLang="zh-CN" i="1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pan.baidu.com/s/1yRoNHUiXMpjMiAqQFr7RAw (password:1234)</a:t>
            </a:r>
          </a:p>
        </p:txBody>
      </p:sp>
    </p:spTree>
    <p:extLst>
      <p:ext uri="{BB962C8B-B14F-4D97-AF65-F5344CB8AC3E}">
        <p14:creationId xmlns:p14="http://schemas.microsoft.com/office/powerpoint/2010/main" val="227696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131840" y="813917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 Special Issue</a:t>
            </a:r>
            <a:endParaRPr lang="en-US" altLang="zh-CN" sz="2400" b="1" dirty="0" smtClean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02951" y="1373399"/>
            <a:ext cx="5489529" cy="206016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4. The QCS2023 contribution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to NPR is </a:t>
            </a:r>
            <a:r>
              <a:rPr lang="en-US" altLang="zh-CN" sz="2000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5-7 journal pages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for 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original research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paper, and </a:t>
            </a:r>
            <a:r>
              <a:rPr lang="en-US" altLang="zh-CN" sz="2000" dirty="0">
                <a:solidFill>
                  <a:srgbClr val="0000CC"/>
                </a:solidFill>
                <a:latin typeface="Franklin Gothic Medium Cond" pitchFamily="34" charset="0"/>
                <a:cs typeface="Arial" pitchFamily="34" charset="0"/>
              </a:rPr>
              <a:t>7-11 journal pages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for 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review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 paper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.  </a:t>
            </a:r>
          </a:p>
          <a:p>
            <a:pPr defTabSz="685800">
              <a:lnSpc>
                <a:spcPts val="2700"/>
              </a:lnSpc>
              <a:defRPr/>
            </a:pP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en-US" altLang="zh-CN" i="1" dirty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If necessary, special request of additional pages can be put forward and consulted with the LOC team and NPR Editorial office.</a:t>
            </a:r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56730" y="4158974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3528" y="1206114"/>
            <a:ext cx="2579060" cy="2467202"/>
            <a:chOff x="595526" y="1206114"/>
            <a:chExt cx="2579060" cy="2467202"/>
          </a:xfrm>
        </p:grpSpPr>
        <p:pic>
          <p:nvPicPr>
            <p:cNvPr id="33" name="图片 32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5982" y="3043045"/>
              <a:ext cx="1665544" cy="6207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4" name="图片 33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693066">
              <a:off x="849057" y="2679931"/>
              <a:ext cx="1432436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5" name="图片 34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780333">
              <a:off x="1454697" y="1957504"/>
              <a:ext cx="1719889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6" name="图片 35" descr="捕获wuxizhen.JPG">
              <a:extLst>
                <a:ext uri="{FF2B5EF4-FFF2-40B4-BE49-F238E27FC236}">
                  <a16:creationId xmlns="" xmlns:a16="http://schemas.microsoft.com/office/drawing/2014/main" id="{E50FA165-82C3-456D-9A3F-59C09B41E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20790807">
              <a:off x="595526" y="2065020"/>
              <a:ext cx="1501846" cy="9964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7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20920507">
              <a:off x="979032" y="1206114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8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1365370" y="1206245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9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796381">
              <a:off x="1754647" y="1328986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</p:grpSp>
      <p:sp>
        <p:nvSpPr>
          <p:cNvPr id="6" name="矩形 5"/>
          <p:cNvSpPr/>
          <p:nvPr/>
        </p:nvSpPr>
        <p:spPr>
          <a:xfrm>
            <a:off x="3421672" y="3663798"/>
            <a:ext cx="5326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5. </a:t>
            </a:r>
            <a:r>
              <a:rPr lang="zh-CN" altLang="en-US" sz="2000" dirty="0" smtClean="0">
                <a:latin typeface="Franklin Gothic Medium Cond" pitchFamily="34" charset="0"/>
                <a:cs typeface="Arial" pitchFamily="34" charset="0"/>
              </a:rPr>
              <a:t>The </a:t>
            </a:r>
            <a:r>
              <a:rPr lang="zh-CN" altLang="en-US" sz="2000" dirty="0">
                <a:latin typeface="Franklin Gothic Medium Cond" pitchFamily="34" charset="0"/>
                <a:cs typeface="Arial" pitchFamily="34" charset="0"/>
              </a:rPr>
              <a:t>QCS2023 contribution should be high-quality</a:t>
            </a:r>
            <a:r>
              <a:rPr lang="zh-CN" altLang="en-US" sz="2000" dirty="0" smtClean="0">
                <a:latin typeface="Franklin Gothic Medium Cond" pitchFamily="34" charset="0"/>
                <a:cs typeface="Arial" pitchFamily="34" charset="0"/>
              </a:rPr>
              <a:t>, and </a:t>
            </a:r>
            <a:r>
              <a:rPr lang="zh-CN" altLang="en-US" sz="2000" dirty="0">
                <a:latin typeface="Franklin Gothic Medium Cond" pitchFamily="34" charset="0"/>
                <a:cs typeface="Arial" pitchFamily="34" charset="0"/>
              </a:rPr>
              <a:t>with a high academic level, </a:t>
            </a:r>
            <a:r>
              <a:rPr lang="zh-CN" altLang="en-US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including the  </a:t>
            </a:r>
            <a:r>
              <a:rPr lang="zh-CN" altLang="en-US" sz="2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author</a:t>
            </a:r>
            <a:r>
              <a:rPr lang="en-US" altLang="zh-CN" sz="2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’</a:t>
            </a:r>
            <a:r>
              <a:rPr lang="zh-CN" altLang="en-US" sz="2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s </a:t>
            </a:r>
            <a:r>
              <a:rPr lang="zh-CN" altLang="en-US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recent work and new </a:t>
            </a:r>
            <a:r>
              <a:rPr lang="zh-CN" altLang="en-US" sz="2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results,</a:t>
            </a:r>
            <a:r>
              <a:rPr lang="zh-CN" altLang="en-US" sz="2000" dirty="0" smtClean="0"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zh-CN" altLang="en-US" sz="2000" dirty="0">
                <a:latin typeface="Franklin Gothic Medium Cond" pitchFamily="34" charset="0"/>
                <a:cs typeface="Arial" pitchFamily="34" charset="0"/>
              </a:rPr>
              <a:t>and not published in any acknowledged publications before.</a:t>
            </a:r>
          </a:p>
        </p:txBody>
      </p:sp>
    </p:spTree>
    <p:extLst>
      <p:ext uri="{BB962C8B-B14F-4D97-AF65-F5344CB8AC3E}">
        <p14:creationId xmlns:p14="http://schemas.microsoft.com/office/powerpoint/2010/main" val="41152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131840" y="813917"/>
            <a:ext cx="4714908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4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 Special Issue</a:t>
            </a:r>
            <a:endParaRPr lang="en-US" altLang="zh-CN" sz="2400" b="1" dirty="0" smtClean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02951" y="1373399"/>
            <a:ext cx="5489529" cy="206016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6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. You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should </a:t>
            </a:r>
            <a:r>
              <a:rPr lang="en-US" altLang="zh-CN" sz="2000" dirty="0">
                <a:solidFill>
                  <a:srgbClr val="0000FF"/>
                </a:solidFill>
                <a:latin typeface="Franklin Gothic Medium Cond" pitchFamily="34" charset="0"/>
                <a:cs typeface="Arial" pitchFamily="34" charset="0"/>
              </a:rPr>
              <a:t>submit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 your 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manuscript </a:t>
            </a:r>
            <a:r>
              <a:rPr lang="en-US" altLang="zh-CN" sz="2000" dirty="0" smtClean="0">
                <a:solidFill>
                  <a:srgbClr val="0000FF"/>
                </a:solidFill>
                <a:latin typeface="Franklin Gothic Medium Cond" pitchFamily="34" charset="0"/>
                <a:cs typeface="Arial" pitchFamily="34" charset="0"/>
              </a:rPr>
              <a:t>by email 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to 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QCS2023@126.com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 with the subject 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headings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of 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QCS2023+Author Name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. </a:t>
            </a:r>
            <a:endParaRPr lang="en-US" altLang="zh-CN" sz="2000" dirty="0" smtClean="0">
              <a:latin typeface="Franklin Gothic Medium Cond" pitchFamily="34" charset="0"/>
              <a:cs typeface="Arial" pitchFamily="34" charset="0"/>
            </a:endParaRPr>
          </a:p>
          <a:p>
            <a:pPr defTabSz="685800">
              <a:lnSpc>
                <a:spcPts val="2700"/>
              </a:lnSpc>
              <a:defRPr/>
            </a:pP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Meanwhile, </a:t>
            </a:r>
            <a:r>
              <a:rPr lang="en-US" altLang="zh-CN" sz="2000" dirty="0" smtClean="0">
                <a:solidFill>
                  <a:srgbClr val="0000FF"/>
                </a:solidFill>
                <a:latin typeface="Franklin Gothic Medium Cond" pitchFamily="34" charset="0"/>
                <a:cs typeface="Arial" pitchFamily="34" charset="0"/>
              </a:rPr>
              <a:t>submit </a:t>
            </a:r>
            <a:r>
              <a:rPr lang="en-US" altLang="zh-CN" sz="2000" dirty="0">
                <a:solidFill>
                  <a:srgbClr val="0000FF"/>
                </a:solidFill>
                <a:latin typeface="Franklin Gothic Medium Cond" pitchFamily="34" charset="0"/>
                <a:cs typeface="Arial" pitchFamily="34" charset="0"/>
              </a:rPr>
              <a:t>online at NPR website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(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www.npr.ac.cn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) through the submission system.</a:t>
            </a:r>
            <a:endParaRPr lang="en-US" altLang="zh-CN" i="1" dirty="0">
              <a:solidFill>
                <a:srgbClr val="7030A0"/>
              </a:solidFill>
              <a:latin typeface="Franklin Gothic Medium Cond" pitchFamily="34" charset="0"/>
              <a:cs typeface="Arial" pitchFamily="34" charset="0"/>
            </a:endParaRPr>
          </a:p>
        </p:txBody>
      </p:sp>
      <p:pic>
        <p:nvPicPr>
          <p:cNvPr id="30" name="图片 29" descr="npr微信公众号.jpg">
            <a:extLst>
              <a:ext uri="{FF2B5EF4-FFF2-40B4-BE49-F238E27FC236}">
                <a16:creationId xmlns:a16="http://schemas.microsoft.com/office/drawing/2014/main" xmlns="" id="{27165609-8FB4-4EBB-B32A-1B2F8D38F19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56730" y="4158974"/>
            <a:ext cx="1051050" cy="10027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/>
            </a:outerShdw>
          </a:effectLst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3528" y="1206114"/>
            <a:ext cx="2579060" cy="2467202"/>
            <a:chOff x="595526" y="1206114"/>
            <a:chExt cx="2579060" cy="2467202"/>
          </a:xfrm>
        </p:grpSpPr>
        <p:pic>
          <p:nvPicPr>
            <p:cNvPr id="33" name="图片 32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5982" y="3043045"/>
              <a:ext cx="1665544" cy="6207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4" name="图片 33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693066">
              <a:off x="849057" y="2679931"/>
              <a:ext cx="1432436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5" name="图片 34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780333">
              <a:off x="1454697" y="1957504"/>
              <a:ext cx="1719889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6" name="图片 35" descr="捕获wuxizhen.JPG">
              <a:extLst>
                <a:ext uri="{FF2B5EF4-FFF2-40B4-BE49-F238E27FC236}">
                  <a16:creationId xmlns="" xmlns:a16="http://schemas.microsoft.com/office/drawing/2014/main" id="{E50FA165-82C3-456D-9A3F-59C09B41E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 rot="20790807">
              <a:off x="595526" y="2065020"/>
              <a:ext cx="1501846" cy="9964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7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20920507">
              <a:off x="979032" y="1206114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8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1365370" y="1206245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9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 rot="796381">
              <a:off x="1754647" y="1328986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</p:grpSp>
      <p:sp>
        <p:nvSpPr>
          <p:cNvPr id="20" name="Content Placeholder 2"/>
          <p:cNvSpPr txBox="1">
            <a:spLocks/>
          </p:cNvSpPr>
          <p:nvPr/>
        </p:nvSpPr>
        <p:spPr>
          <a:xfrm>
            <a:off x="3443925" y="3521546"/>
            <a:ext cx="5000660" cy="178422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85800">
              <a:lnSpc>
                <a:spcPts val="2700"/>
              </a:lnSpc>
              <a:defRPr/>
            </a:pP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7</a:t>
            </a:r>
            <a:r>
              <a:rPr lang="en-US" altLang="zh-CN" sz="2000" dirty="0" smtClean="0">
                <a:latin typeface="Franklin Gothic Medium Cond" pitchFamily="34" charset="0"/>
                <a:cs typeface="Arial" pitchFamily="34" charset="0"/>
              </a:rPr>
              <a:t>. The deadline of 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the submission: </a:t>
            </a:r>
            <a:r>
              <a:rPr lang="en-US" altLang="zh-CN" sz="2000" dirty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31st Nov., </a:t>
            </a:r>
            <a:r>
              <a:rPr lang="en-US" altLang="zh-CN" sz="2000" dirty="0" smtClean="0">
                <a:solidFill>
                  <a:srgbClr val="C00000"/>
                </a:solidFill>
                <a:latin typeface="Franklin Gothic Medium Cond" pitchFamily="34" charset="0"/>
                <a:cs typeface="Arial" pitchFamily="34" charset="0"/>
              </a:rPr>
              <a:t>2023</a:t>
            </a:r>
            <a:r>
              <a:rPr lang="en-US" altLang="zh-CN" sz="2000" dirty="0">
                <a:latin typeface="Franklin Gothic Medium Cond" pitchFamily="34" charset="0"/>
                <a:cs typeface="Arial" pitchFamily="34" charset="0"/>
              </a:rPr>
              <a:t>. </a:t>
            </a:r>
            <a:r>
              <a:rPr lang="en-US" altLang="zh-CN" sz="2000" i="1" dirty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Please prepare and submit your contribution as soon as possible after the QCS2023 </a:t>
            </a:r>
            <a:r>
              <a:rPr lang="en-US" altLang="zh-CN" sz="2000" i="1" dirty="0" smtClean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workshop, to </a:t>
            </a:r>
            <a:r>
              <a:rPr lang="en-US" altLang="zh-CN" sz="2000" i="1" dirty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ensure the contribution would be properly and timely </a:t>
            </a:r>
            <a:r>
              <a:rPr lang="en-US" altLang="zh-CN" sz="2000" i="1" dirty="0" smtClean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processed By</a:t>
            </a:r>
            <a:r>
              <a:rPr lang="zh-CN" altLang="en-US" sz="2000" i="1" dirty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 </a:t>
            </a:r>
            <a:r>
              <a:rPr lang="en-US" altLang="zh-CN" sz="2000" i="1" dirty="0" smtClean="0">
                <a:solidFill>
                  <a:srgbClr val="7030A0"/>
                </a:solidFill>
                <a:latin typeface="Franklin Gothic Medium Cond" pitchFamily="34" charset="0"/>
                <a:cs typeface="Arial" pitchFamily="34" charset="0"/>
              </a:rPr>
              <a:t>NPR Editorial office. </a:t>
            </a:r>
            <a:endParaRPr lang="en-US" sz="2000" b="1" i="1" dirty="0" smtClean="0">
              <a:solidFill>
                <a:srgbClr val="7030A0"/>
              </a:solidFill>
              <a:latin typeface="Franklin Gothic Medium Cond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5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32" y="642922"/>
            <a:ext cx="9143968" cy="1588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:\编辑部事务\封面\2018年印刷彩页\imp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36777"/>
            <a:ext cx="500066" cy="534707"/>
          </a:xfrm>
          <a:prstGeom prst="rect">
            <a:avLst/>
          </a:prstGeom>
          <a:noFill/>
        </p:spPr>
      </p:pic>
      <p:pic>
        <p:nvPicPr>
          <p:cNvPr id="1026" name="Picture 2" descr="D:\常用工作学习\IMPEOP_npr\npr期刊管理事务\npr刊物事务\npr封面设计微信号近物所科学院徽标\cas徽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44585" y="0"/>
            <a:ext cx="650679" cy="603642"/>
          </a:xfrm>
          <a:prstGeom prst="rect">
            <a:avLst/>
          </a:prstGeom>
          <a:noFill/>
        </p:spPr>
      </p:pic>
      <p:pic>
        <p:nvPicPr>
          <p:cNvPr id="7" name="Picture 3" descr="E:\编辑部事务\封面\2018年印刷彩页\OK\NPR-Logo-1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642910" y="71418"/>
            <a:ext cx="798134" cy="49678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itle 1">
            <a:extLst>
              <a:ext uri="{FF2B5EF4-FFF2-40B4-BE49-F238E27FC236}">
                <a16:creationId xmlns="" xmlns:a16="http://schemas.microsoft.com/office/drawing/2014/main" id="{D6DFF6D6-E7BF-4590-8D01-96C379840A19}"/>
              </a:ext>
            </a:extLst>
          </p:cNvPr>
          <p:cNvSpPr txBox="1">
            <a:spLocks/>
          </p:cNvSpPr>
          <p:nvPr/>
        </p:nvSpPr>
        <p:spPr bwMode="auto">
          <a:xfrm>
            <a:off x="1428728" y="71418"/>
            <a:ext cx="4929222" cy="500066"/>
          </a:xfrm>
          <a:prstGeom prst="rect">
            <a:avLst/>
          </a:prstGeom>
        </p:spPr>
        <p:txBody>
          <a:bodyPr wrap="square" numCol="1" anchorCtr="0" compatLnSpc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300"/>
              </a:lnSpc>
            </a:pPr>
            <a:r>
              <a:rPr lang="en-US" altLang="zh-CN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charset="-122"/>
                <a:cs typeface="Times New Roman" panose="02020603050405020304" pitchFamily="18" charset="0"/>
              </a:rPr>
              <a:t>NPR- Nuclear Physics Review</a:t>
            </a:r>
          </a:p>
          <a:p>
            <a:pPr>
              <a:lnSpc>
                <a:spcPts val="2700"/>
              </a:lnSpc>
            </a:pPr>
            <a:r>
              <a:rPr lang="zh-CN" altLang="en-US" sz="2800" b="1" dirty="0" smtClean="0">
                <a:solidFill>
                  <a:srgbClr val="000099"/>
                </a:solidFill>
                <a:latin typeface="隶书" panose="02010509060101010101" pitchFamily="49" charset="-122"/>
                <a:ea typeface="隶书" panose="02010509060101010101" pitchFamily="49" charset="-122"/>
                <a:cs typeface="Arial Unicode MS" panose="020B0604020202020204" charset="-122"/>
              </a:rPr>
              <a:t>（原子核物理评论）</a:t>
            </a:r>
            <a:endParaRPr lang="en-US" altLang="zh-CN" sz="2800" b="1" dirty="0" smtClean="0">
              <a:solidFill>
                <a:srgbClr val="000099"/>
              </a:solidFill>
              <a:latin typeface="隶书" panose="02010509060101010101" pitchFamily="49" charset="-122"/>
              <a:ea typeface="隶书" panose="02010509060101010101" pitchFamily="49" charset="-122"/>
              <a:cs typeface="Arial Unicode MS" panose="020B0604020202020204" charset="-122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6143636" y="112077"/>
            <a:ext cx="2060151" cy="45940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www.npr.ac.cn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80772" y="1614434"/>
            <a:ext cx="2579060" cy="2467202"/>
            <a:chOff x="595526" y="1206114"/>
            <a:chExt cx="2579060" cy="2467202"/>
          </a:xfrm>
        </p:grpSpPr>
        <p:pic>
          <p:nvPicPr>
            <p:cNvPr id="33" name="图片 32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55982" y="3043045"/>
              <a:ext cx="1665544" cy="6207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4" name="图片 33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 rot="693066">
              <a:off x="849057" y="2679931"/>
              <a:ext cx="1432436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5" name="图片 34" descr="捕获zhangyuhu.JPG">
              <a:extLst>
                <a:ext uri="{FF2B5EF4-FFF2-40B4-BE49-F238E27FC236}">
                  <a16:creationId xmlns="" xmlns:a16="http://schemas.microsoft.com/office/drawing/2014/main" id="{7E880B40-3853-4796-A857-DFF4A5F31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 rot="780333">
              <a:off x="1454697" y="1957504"/>
              <a:ext cx="1719889" cy="9933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6" name="图片 35" descr="捕获wuxizhen.JPG">
              <a:extLst>
                <a:ext uri="{FF2B5EF4-FFF2-40B4-BE49-F238E27FC236}">
                  <a16:creationId xmlns="" xmlns:a16="http://schemas.microsoft.com/office/drawing/2014/main" id="{E50FA165-82C3-456D-9A3F-59C09B41E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rot="20790807">
              <a:off x="595526" y="2065020"/>
              <a:ext cx="1501846" cy="9964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37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 rot="20920507">
              <a:off x="979032" y="1206114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8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1365370" y="1206245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  <p:pic>
          <p:nvPicPr>
            <p:cNvPr id="39" name="Picture 22">
              <a:extLst>
                <a:ext uri="{FF2B5EF4-FFF2-40B4-BE49-F238E27FC236}">
                  <a16:creationId xmlns="" xmlns:a16="http://schemas.microsoft.com/office/drawing/2014/main" id="{57820E80-4D20-48CB-A254-52A36D459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 rot="796381">
              <a:off x="1754647" y="1328986"/>
              <a:ext cx="1181769" cy="15798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/>
              </a:outerShdw>
            </a:effectLst>
          </p:spPr>
        </p:pic>
      </p:grpSp>
      <p:sp>
        <p:nvSpPr>
          <p:cNvPr id="21" name="Title 1">
            <a:extLst>
              <a:ext uri="{FF2B5EF4-FFF2-40B4-BE49-F238E27FC236}">
                <a16:creationId xmlns="" xmlns:a16="http://schemas.microsoft.com/office/drawing/2014/main" id="{63DBA9C7-3980-4538-85D2-7A6DDF6036D8}"/>
              </a:ext>
            </a:extLst>
          </p:cNvPr>
          <p:cNvSpPr txBox="1"/>
          <p:nvPr/>
        </p:nvSpPr>
        <p:spPr bwMode="auto">
          <a:xfrm>
            <a:off x="3563888" y="3294974"/>
            <a:ext cx="5063952" cy="1866729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36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Thank you very much </a:t>
            </a:r>
          </a:p>
          <a:p>
            <a:pPr>
              <a:spcBef>
                <a:spcPct val="0"/>
              </a:spcBef>
              <a:defRPr/>
            </a:pPr>
            <a:r>
              <a:rPr lang="en-US" altLang="zh-CN" sz="36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 your contribution </a:t>
            </a:r>
            <a:r>
              <a:rPr lang="en-US" altLang="zh-CN" sz="36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to </a:t>
            </a:r>
            <a:endParaRPr lang="en-US" altLang="zh-CN" sz="3600" b="1" dirty="0" smtClean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zh-CN" sz="36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QCS2023 </a:t>
            </a:r>
            <a:r>
              <a:rPr lang="en-US" altLang="zh-CN" sz="3600" b="1" dirty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Special </a:t>
            </a:r>
            <a:r>
              <a:rPr lang="en-US" altLang="zh-CN" sz="36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Issue!</a:t>
            </a:r>
          </a:p>
          <a:p>
            <a:pPr lvl="0">
              <a:spcBef>
                <a:spcPct val="0"/>
              </a:spcBef>
              <a:defRPr/>
            </a:pPr>
            <a:r>
              <a:rPr lang="en-US" altLang="zh-CN" sz="2400" b="1" dirty="0" smtClean="0">
                <a:solidFill>
                  <a:srgbClr val="000099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endParaRPr lang="zh-CN" altLang="en-US" sz="2400" b="1" dirty="0">
              <a:solidFill>
                <a:srgbClr val="000099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3707904" y="1290398"/>
            <a:ext cx="1844080" cy="1567102"/>
            <a:chOff x="4947285" y="7774630"/>
            <a:chExt cx="4349115" cy="4474930"/>
          </a:xfrm>
        </p:grpSpPr>
        <p:pic>
          <p:nvPicPr>
            <p:cNvPr id="26" name="图片 25" descr="IMG_256"/>
            <p:cNvPicPr>
              <a:picLocks noChangeAspect="1"/>
            </p:cNvPicPr>
            <p:nvPr/>
          </p:nvPicPr>
          <p:blipFill rotWithShape="1">
            <a:blip r:embed="rId11"/>
            <a:srcRect b="13034"/>
            <a:stretch>
              <a:fillRect/>
            </a:stretch>
          </p:blipFill>
          <p:spPr>
            <a:xfrm>
              <a:off x="4985385" y="7774630"/>
              <a:ext cx="3947160" cy="36839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" name="矩形 26"/>
            <p:cNvSpPr/>
            <p:nvPr/>
          </p:nvSpPr>
          <p:spPr>
            <a:xfrm>
              <a:off x="4947285" y="11458577"/>
              <a:ext cx="4349115" cy="790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charset="0"/>
                  <a:ea typeface="宋体" panose="02010600030101010101" pitchFamily="2" charset="-122"/>
                </a:rPr>
                <a:t>2023 </a:t>
              </a:r>
              <a:r>
                <a:rPr lang="en-US" altLang="zh-CN" sz="1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charset="0"/>
                  <a:ea typeface="宋体" panose="02010600030101010101" pitchFamily="2" charset="-122"/>
                </a:rPr>
                <a:t>YANGZHOU CHINA</a:t>
              </a:r>
              <a:endParaRPr lang="zh-CN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5580112" y="1705372"/>
            <a:ext cx="2377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(QCS2023)</a:t>
            </a:r>
            <a:r>
              <a:rPr lang="zh-CN" altLang="zh-CN" sz="3200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endParaRPr lang="zh-CN" altLang="en-US" sz="32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90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3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4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5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6_IMP 模板 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 eaLnBrk="1" hangingPunct="1">
          <a:defRPr sz="2400" b="1" dirty="0">
            <a:solidFill>
              <a:srgbClr val="0D02E0"/>
            </a:solidFill>
            <a:latin typeface="Arial" pitchFamily="34" charset="0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38049</TotalTime>
  <Words>772</Words>
  <Application>Microsoft Office PowerPoint</Application>
  <PresentationFormat>全屏显示(16:10)</PresentationFormat>
  <Paragraphs>115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11</vt:i4>
      </vt:variant>
    </vt:vector>
  </HeadingPairs>
  <TitlesOfParts>
    <vt:vector size="34" baseType="lpstr">
      <vt:lpstr>Arial Unicode MS</vt:lpstr>
      <vt:lpstr>MingLiU-ExtB</vt:lpstr>
      <vt:lpstr>等线</vt:lpstr>
      <vt:lpstr>方正粗黑宋简体</vt:lpstr>
      <vt:lpstr>黑体</vt:lpstr>
      <vt:lpstr>华文行楷</vt:lpstr>
      <vt:lpstr>隶书</vt:lpstr>
      <vt:lpstr>宋体</vt:lpstr>
      <vt:lpstr>微软雅黑</vt:lpstr>
      <vt:lpstr>Arial</vt:lpstr>
      <vt:lpstr>Bernard MT Condensed</vt:lpstr>
      <vt:lpstr>Calibri</vt:lpstr>
      <vt:lpstr>Franklin Gothic Medium Cond</vt:lpstr>
      <vt:lpstr>Times New Roman</vt:lpstr>
      <vt:lpstr>Wingdings</vt:lpstr>
      <vt:lpstr>Office 主题</vt:lpstr>
      <vt:lpstr>IMP 模板 -1</vt:lpstr>
      <vt:lpstr>1_IMP 模板 -1</vt:lpstr>
      <vt:lpstr>2_IMP 模板 -1</vt:lpstr>
      <vt:lpstr>3_IMP 模板 -1</vt:lpstr>
      <vt:lpstr>4_IMP 模板 -1</vt:lpstr>
      <vt:lpstr>5_IMP 模板 -1</vt:lpstr>
      <vt:lpstr>6_IMP 模板 -1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sony</dc:creator>
  <cp:lastModifiedBy>mimi cina</cp:lastModifiedBy>
  <cp:revision>497</cp:revision>
  <dcterms:created xsi:type="dcterms:W3CDTF">2013-05-06T14:10:00Z</dcterms:created>
  <dcterms:modified xsi:type="dcterms:W3CDTF">2023-09-24T07:27:28Z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