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4" r:id="rId3"/>
  </p:sldMasterIdLst>
  <p:notesMasterIdLst>
    <p:notesMasterId r:id="rId7"/>
  </p:notesMasterIdLst>
  <p:sldIdLst>
    <p:sldId id="258" r:id="rId4"/>
    <p:sldId id="416" r:id="rId5"/>
    <p:sldId id="417" r:id="rId6"/>
    <p:sldId id="419" r:id="rId8"/>
    <p:sldId id="418" r:id="rId9"/>
    <p:sldId id="420" r:id="rId10"/>
    <p:sldId id="430" r:id="rId11"/>
    <p:sldId id="421" r:id="rId12"/>
    <p:sldId id="431" r:id="rId13"/>
    <p:sldId id="422" r:id="rId14"/>
    <p:sldId id="433" r:id="rId15"/>
    <p:sldId id="432" r:id="rId16"/>
    <p:sldId id="423" r:id="rId17"/>
    <p:sldId id="424" r:id="rId18"/>
    <p:sldId id="425" r:id="rId19"/>
    <p:sldId id="426" r:id="rId20"/>
    <p:sldId id="427" r:id="rId21"/>
    <p:sldId id="429" r:id="rId22"/>
  </p:sldIdLst>
  <p:sldSz cx="12192000" cy="6858000"/>
  <p:notesSz cx="6858000" cy="9144000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4660"/>
  </p:normalViewPr>
  <p:slideViewPr>
    <p:cSldViewPr snapToGrid="0">
      <p:cViewPr>
        <p:scale>
          <a:sx n="110" d="100"/>
          <a:sy n="110" d="100"/>
        </p:scale>
        <p:origin x="6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6" Type="http://schemas.openxmlformats.org/officeDocument/2006/relationships/tags" Target="tags/tag45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00876-26C8-402D-BD9B-1E47ADC91E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56CD92-3CA6-424A-B9F1-59F23F28A83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en-US" altLang="zh-CN"/>
              <a:t>lower the energy of this syste</a:t>
            </a:r>
            <a:r>
              <a:rPr>
                <a:sym typeface="+mn-ea"/>
              </a:rPr>
              <a:t>m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7"/>
          <p:cNvSpPr/>
          <p:nvPr/>
        </p:nvSpPr>
        <p:spPr>
          <a:xfrm>
            <a:off x="0" y="6822019"/>
            <a:ext cx="12192000" cy="46567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zh-CN" altLang="en-US" sz="1800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4" name="矩形 8"/>
          <p:cNvSpPr/>
          <p:nvPr/>
        </p:nvSpPr>
        <p:spPr>
          <a:xfrm>
            <a:off x="0" y="5810252"/>
            <a:ext cx="12192000" cy="1047749"/>
          </a:xfrm>
          <a:prstGeom prst="rect">
            <a:avLst/>
          </a:prstGeom>
          <a:solidFill>
            <a:srgbClr val="00499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zh-CN" altLang="en-US" sz="1800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5" name="矩形 9"/>
          <p:cNvSpPr/>
          <p:nvPr/>
        </p:nvSpPr>
        <p:spPr>
          <a:xfrm>
            <a:off x="0" y="1"/>
            <a:ext cx="12192000" cy="571500"/>
          </a:xfrm>
          <a:prstGeom prst="rect">
            <a:avLst/>
          </a:prstGeom>
          <a:solidFill>
            <a:srgbClr val="004992"/>
          </a:solidFill>
          <a:ln>
            <a:noFill/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zh-CN" altLang="en-US" sz="1800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/>
              </a:solidFill>
            </a:endParaRPr>
          </a:p>
        </p:txBody>
      </p:sp>
      <p:pic>
        <p:nvPicPr>
          <p:cNvPr id="6" name="图片 7" descr="横版组合（白色）——透明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1" y="6043085"/>
            <a:ext cx="2952749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14"/>
          <p:cNvSpPr/>
          <p:nvPr/>
        </p:nvSpPr>
        <p:spPr>
          <a:xfrm>
            <a:off x="0" y="5791201"/>
            <a:ext cx="12192000" cy="232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zh-CN" altLang="en-US" sz="1800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8" name="矩形 15"/>
          <p:cNvSpPr/>
          <p:nvPr/>
        </p:nvSpPr>
        <p:spPr>
          <a:xfrm>
            <a:off x="0" y="531286"/>
            <a:ext cx="12192000" cy="1058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zh-CN" altLang="en-US" sz="1800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21" name="标题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14400" y="6477000"/>
            <a:ext cx="2540000" cy="304800"/>
          </a:xfrm>
          <a:ln>
            <a:miter lim="800000"/>
          </a:ln>
        </p:spPr>
        <p:txBody>
          <a:bodyPr wrap="square" numCol="1" anchor="t" anchorCtr="0" compatLnSpc="1"/>
          <a:lstStyle>
            <a:lvl1pPr algn="l">
              <a:defRPr sz="1400">
                <a:solidFill>
                  <a:srgbClr val="192214"/>
                </a:solidFill>
                <a:latin typeface="+mn-lt"/>
                <a:ea typeface="+mn-ea"/>
              </a:defRPr>
            </a:lvl1pPr>
          </a:lstStyle>
          <a:p>
            <a:fld id="{B870D7D5-147B-4D46-ABD3-A6641C419CDC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165600" y="6477000"/>
            <a:ext cx="3860800" cy="304800"/>
          </a:xfrm>
          <a:ln>
            <a:miter lim="800000"/>
          </a:ln>
        </p:spPr>
        <p:txBody>
          <a:bodyPr wrap="square" numCol="1" anchor="t" anchorCtr="0" compatLnSpc="1"/>
          <a:lstStyle>
            <a:lvl1pPr>
              <a:defRPr sz="1400">
                <a:solidFill>
                  <a:srgbClr val="192214"/>
                </a:solidFill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737600" y="6477000"/>
            <a:ext cx="2540000" cy="304800"/>
          </a:xfrm>
          <a:ln>
            <a:miter lim="800000"/>
          </a:ln>
        </p:spPr>
        <p:txBody>
          <a:bodyPr anchor="t"/>
          <a:lstStyle>
            <a:lvl1pPr>
              <a:defRPr sz="1400">
                <a:solidFill>
                  <a:srgbClr val="192214"/>
                </a:solidFill>
                <a:latin typeface="-쉬리M" pitchFamily="18" charset="-127"/>
                <a:ea typeface="-쉬리M" pitchFamily="18" charset="-127"/>
              </a:defRPr>
            </a:lvl1pPr>
          </a:lstStyle>
          <a:p>
            <a:fld id="{ECCFE799-7374-4226-B0CE-4EBF52E6A4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C7E65-4093-47A5-8B2F-575FEB147930}" type="datetimeFigureOut">
              <a:rPr lang="en-US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F7384-9963-43F1-8E31-4C4C97A83251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6712" y="1"/>
            <a:ext cx="10534685" cy="773095"/>
          </a:xfrm>
          <a:prstGeom prst="rect">
            <a:avLst/>
          </a:prstGeom>
        </p:spPr>
        <p:txBody>
          <a:bodyPr/>
          <a:lstStyle>
            <a:lvl1pPr>
              <a:defRPr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楷体" panose="02010609060101010101" pitchFamily="49" charset="-122"/>
                <a:ea typeface="楷体" panose="02010609060101010101" pitchFamily="49" charset="-122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0D7D5-147B-4D46-ABD3-A6641C419CD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E799-7374-4226-B0CE-4EBF52E6A4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7"/>
          <p:cNvSpPr/>
          <p:nvPr/>
        </p:nvSpPr>
        <p:spPr>
          <a:xfrm>
            <a:off x="0" y="6822018"/>
            <a:ext cx="12192000" cy="46567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zh-CN" altLang="en-US" sz="1800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3" name="矩形 8"/>
          <p:cNvSpPr/>
          <p:nvPr/>
        </p:nvSpPr>
        <p:spPr>
          <a:xfrm>
            <a:off x="0" y="5810251"/>
            <a:ext cx="12192000" cy="1047749"/>
          </a:xfrm>
          <a:prstGeom prst="rect">
            <a:avLst/>
          </a:prstGeom>
          <a:solidFill>
            <a:srgbClr val="00499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zh-CN" altLang="en-US" sz="1800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4" name="矩形 9"/>
          <p:cNvSpPr/>
          <p:nvPr/>
        </p:nvSpPr>
        <p:spPr>
          <a:xfrm>
            <a:off x="0" y="1"/>
            <a:ext cx="12192000" cy="571500"/>
          </a:xfrm>
          <a:prstGeom prst="rect">
            <a:avLst/>
          </a:prstGeom>
          <a:solidFill>
            <a:srgbClr val="004992"/>
          </a:solidFill>
          <a:ln>
            <a:noFill/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zh-CN" altLang="en-US" sz="1800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/>
              </a:solidFill>
            </a:endParaRPr>
          </a:p>
        </p:txBody>
      </p:sp>
      <p:pic>
        <p:nvPicPr>
          <p:cNvPr id="5" name="图片 7" descr="横版组合（白色）——透明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1" y="6043085"/>
            <a:ext cx="2952749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14"/>
          <p:cNvSpPr/>
          <p:nvPr/>
        </p:nvSpPr>
        <p:spPr>
          <a:xfrm>
            <a:off x="0" y="5791201"/>
            <a:ext cx="12192000" cy="232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zh-CN" altLang="en-US" sz="1800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7" name="矩形 15"/>
          <p:cNvSpPr/>
          <p:nvPr/>
        </p:nvSpPr>
        <p:spPr>
          <a:xfrm>
            <a:off x="0" y="531285"/>
            <a:ext cx="12192000" cy="1058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zh-CN" altLang="en-US" sz="1800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21" name="标题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14400" y="6477000"/>
            <a:ext cx="2540000" cy="304800"/>
          </a:xfrm>
          <a:ln>
            <a:miter lim="800000"/>
          </a:ln>
        </p:spPr>
        <p:txBody>
          <a:bodyPr wrap="square" numCol="1" anchor="t" anchorCtr="0" compatLnSpc="1"/>
          <a:lstStyle>
            <a:lvl1pPr algn="l">
              <a:defRPr sz="1400">
                <a:solidFill>
                  <a:srgbClr val="192214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B343100-973D-4A8B-999F-5A1F6A09AE5A}" type="datetimeFigureOut">
              <a:rPr lang="zh-CN" altLang="en-US"/>
            </a:fld>
            <a:endParaRPr lang="zh-CN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165600" y="6477000"/>
            <a:ext cx="3860800" cy="304800"/>
          </a:xfrm>
          <a:ln>
            <a:miter lim="800000"/>
          </a:ln>
        </p:spPr>
        <p:txBody>
          <a:bodyPr wrap="square" numCol="1" anchor="t" anchorCtr="0" compatLnSpc="1"/>
          <a:lstStyle>
            <a:lvl1pPr>
              <a:defRPr sz="1400">
                <a:solidFill>
                  <a:srgbClr val="192214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737600" y="6477000"/>
            <a:ext cx="2540000" cy="304800"/>
          </a:xfrm>
          <a:ln>
            <a:miter lim="800000"/>
          </a:ln>
        </p:spPr>
        <p:txBody>
          <a:bodyPr anchor="t"/>
          <a:lstStyle>
            <a:lvl1pPr>
              <a:defRPr sz="1400">
                <a:solidFill>
                  <a:srgbClr val="192214"/>
                </a:solidFill>
                <a:latin typeface="-쉬리M" pitchFamily="18" charset="-127"/>
                <a:ea typeface="-쉬리M" pitchFamily="18" charset="-127"/>
              </a:defRPr>
            </a:lvl1pPr>
          </a:lstStyle>
          <a:p>
            <a:pPr>
              <a:defRPr/>
            </a:pPr>
            <a:fld id="{E4EA54FF-FFAE-4EF5-B673-52D3200758C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6712" y="2"/>
            <a:ext cx="10534685" cy="773095"/>
          </a:xfrm>
          <a:prstGeom prst="rect">
            <a:avLst/>
          </a:prstGeom>
        </p:spPr>
        <p:txBody>
          <a:bodyPr/>
          <a:lstStyle>
            <a:lvl1pPr>
              <a:defRPr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楷体" panose="02010609060101010101" pitchFamily="49" charset="-122"/>
                <a:ea typeface="楷体" panose="02010609060101010101" pitchFamily="49" charset="-122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774C7-C4FA-481F-B8C3-5B452C5B769B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BC151-198E-4C67-BC99-653888E81D3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image" Target="../media/image4.png"/><Relationship Id="rId7" Type="http://schemas.openxmlformats.org/officeDocument/2006/relationships/image" Target="../media/image3.png"/><Relationship Id="rId6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theme" Target="../theme/theme2.xml"/><Relationship Id="rId8" Type="http://schemas.openxmlformats.org/officeDocument/2006/relationships/image" Target="../media/image4.png"/><Relationship Id="rId7" Type="http://schemas.openxmlformats.org/officeDocument/2006/relationships/image" Target="../media/image3.png"/><Relationship Id="rId6" Type="http://schemas.openxmlformats.org/officeDocument/2006/relationships/image" Target="../media/image2.png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85000">
              <a:schemeClr val="bg1">
                <a:lumMod val="100000"/>
              </a:schemeClr>
            </a:gs>
            <a:gs pos="100000">
              <a:srgbClr val="75DB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0D7D5-147B-4D46-ABD3-A6641C419CDC}" type="datetimeFigureOut">
              <a:rPr lang="zh-CN" altLang="en-US" smtClean="0"/>
            </a:fld>
            <a:endParaRPr lang="zh-CN" altLang="en-US"/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ECCFE799-7374-4226-B0CE-4EBF52E6A429}" type="slidenum">
              <a:rPr lang="zh-CN" altLang="en-US" smtClean="0"/>
            </a:fld>
            <a:endParaRPr lang="zh-CN" altLang="en-US"/>
          </a:p>
        </p:txBody>
      </p:sp>
      <p:pic>
        <p:nvPicPr>
          <p:cNvPr id="1029" name="图片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0" y="6275919"/>
            <a:ext cx="4652433" cy="461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图片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267452"/>
            <a:ext cx="4572000" cy="452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图片 22" descr="横版组合——透明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1" y="6252635"/>
            <a:ext cx="2286000" cy="478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rtl="0" eaLnBrk="1" fontAlgn="base" latinLnBrk="1" hangingPunct="1">
        <a:spcBef>
          <a:spcPct val="0"/>
        </a:spcBef>
        <a:spcAft>
          <a:spcPct val="0"/>
        </a:spcAft>
        <a:defRPr kumimoji="1" sz="4000">
          <a:solidFill>
            <a:srgbClr val="E7EDEB"/>
          </a:solidFill>
          <a:latin typeface="+mj-lt"/>
          <a:ea typeface="+mj-ea"/>
          <a:cs typeface="+mj-cs"/>
        </a:defRPr>
      </a:lvl1pPr>
      <a:lvl2pPr algn="ctr" rtl="0" eaLnBrk="1" fontAlgn="base" latinLnBrk="1" hangingPunct="1">
        <a:spcBef>
          <a:spcPct val="0"/>
        </a:spcBef>
        <a:spcAft>
          <a:spcPct val="0"/>
        </a:spcAft>
        <a:defRPr kumimoji="1" sz="4000">
          <a:solidFill>
            <a:srgbClr val="E7EDEB"/>
          </a:solidFill>
          <a:latin typeface="-쉬리B" pitchFamily="18" charset="-127"/>
          <a:ea typeface="-쉬리B" pitchFamily="18" charset="-127"/>
        </a:defRPr>
      </a:lvl2pPr>
      <a:lvl3pPr algn="ctr" rtl="0" eaLnBrk="1" fontAlgn="base" latinLnBrk="1" hangingPunct="1">
        <a:spcBef>
          <a:spcPct val="0"/>
        </a:spcBef>
        <a:spcAft>
          <a:spcPct val="0"/>
        </a:spcAft>
        <a:defRPr kumimoji="1" sz="4000">
          <a:solidFill>
            <a:srgbClr val="E7EDEB"/>
          </a:solidFill>
          <a:latin typeface="-쉬리B" pitchFamily="18" charset="-127"/>
          <a:ea typeface="-쉬리B" pitchFamily="18" charset="-127"/>
        </a:defRPr>
      </a:lvl3pPr>
      <a:lvl4pPr algn="ctr" rtl="0" eaLnBrk="1" fontAlgn="base" latinLnBrk="1" hangingPunct="1">
        <a:spcBef>
          <a:spcPct val="0"/>
        </a:spcBef>
        <a:spcAft>
          <a:spcPct val="0"/>
        </a:spcAft>
        <a:defRPr kumimoji="1" sz="4000">
          <a:solidFill>
            <a:srgbClr val="E7EDEB"/>
          </a:solidFill>
          <a:latin typeface="-쉬리B" pitchFamily="18" charset="-127"/>
          <a:ea typeface="-쉬리B" pitchFamily="18" charset="-127"/>
        </a:defRPr>
      </a:lvl4pPr>
      <a:lvl5pPr algn="ctr" rtl="0" eaLnBrk="1" fontAlgn="base" latinLnBrk="1" hangingPunct="1">
        <a:spcBef>
          <a:spcPct val="0"/>
        </a:spcBef>
        <a:spcAft>
          <a:spcPct val="0"/>
        </a:spcAft>
        <a:defRPr kumimoji="1" sz="4000">
          <a:solidFill>
            <a:srgbClr val="E7EDEB"/>
          </a:solidFill>
          <a:latin typeface="-쉬리B" pitchFamily="18" charset="-127"/>
          <a:ea typeface="-쉬리B" pitchFamily="18" charset="-127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kumimoji="1" sz="4000">
          <a:solidFill>
            <a:srgbClr val="E7EDEB"/>
          </a:solidFill>
          <a:latin typeface="-쉬리B" pitchFamily="18" charset="-127"/>
          <a:ea typeface="-쉬리B" pitchFamily="18" charset="-127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kumimoji="1" sz="4000">
          <a:solidFill>
            <a:srgbClr val="E7EDEB"/>
          </a:solidFill>
          <a:latin typeface="-쉬리B" pitchFamily="18" charset="-127"/>
          <a:ea typeface="-쉬리B" pitchFamily="18" charset="-127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kumimoji="1" sz="4000">
          <a:solidFill>
            <a:srgbClr val="E7EDEB"/>
          </a:solidFill>
          <a:latin typeface="-쉬리B" pitchFamily="18" charset="-127"/>
          <a:ea typeface="-쉬리B" pitchFamily="18" charset="-127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kumimoji="1" sz="4000">
          <a:solidFill>
            <a:srgbClr val="E7EDEB"/>
          </a:solidFill>
          <a:latin typeface="-쉬리B" pitchFamily="18" charset="-127"/>
          <a:ea typeface="-쉬리B" pitchFamily="18" charset="-127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har char="•"/>
        <a:defRPr kumimoji="1" sz="2200">
          <a:solidFill>
            <a:srgbClr val="B1C9A9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har char="•"/>
        <a:defRPr kumimoji="1" sz="2000">
          <a:solidFill>
            <a:srgbClr val="B1C9A9"/>
          </a:solidFill>
          <a:latin typeface="+mn-lt"/>
          <a:ea typeface="+mn-ea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kumimoji="1">
          <a:solidFill>
            <a:srgbClr val="B1C9A9"/>
          </a:solidFill>
          <a:latin typeface="+mn-lt"/>
          <a:ea typeface="+mn-ea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kumimoji="1" sz="1600">
          <a:solidFill>
            <a:srgbClr val="B1C9A9"/>
          </a:solidFill>
          <a:latin typeface="+mn-lt"/>
          <a:ea typeface="+mn-ea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kumimoji="1" sz="1400">
          <a:solidFill>
            <a:srgbClr val="B1C9A9"/>
          </a:solidFill>
          <a:latin typeface="+mn-lt"/>
          <a:ea typeface="+mn-ea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kumimoji="1" sz="1400">
          <a:solidFill>
            <a:srgbClr val="B1C9A9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kumimoji="1" sz="1400">
          <a:solidFill>
            <a:srgbClr val="B1C9A9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kumimoji="1" sz="1400">
          <a:solidFill>
            <a:srgbClr val="B1C9A9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kumimoji="1" sz="1400">
          <a:solidFill>
            <a:srgbClr val="B1C9A9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FFFFF"/>
            </a:gs>
            <a:gs pos="85001">
              <a:srgbClr val="FFFFFF"/>
            </a:gs>
            <a:gs pos="100000">
              <a:srgbClr val="75DB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305A01-D0CA-4E24-B503-4A134636D314}" type="datetimeFigureOut">
              <a:rPr lang="zh-CN" altLang="en-US"/>
            </a:fld>
            <a:endParaRPr lang="zh-CN" altLang="en-US"/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6E0B1A5-90AB-46FA-9935-BFB3C258DF33}" type="slidenum">
              <a:rPr lang="zh-CN" altLang="en-US"/>
            </a:fld>
            <a:endParaRPr lang="zh-CN" altLang="en-US"/>
          </a:p>
        </p:txBody>
      </p:sp>
      <p:pic>
        <p:nvPicPr>
          <p:cNvPr id="4101" name="图片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8" y="6275918"/>
            <a:ext cx="4652433" cy="461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图片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267451"/>
            <a:ext cx="4572000" cy="452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图片 22" descr="横版组合——透明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1" y="6252634"/>
            <a:ext cx="2286000" cy="478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000">
          <a:solidFill>
            <a:srgbClr val="E7EDEB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000">
          <a:solidFill>
            <a:srgbClr val="E7EDEB"/>
          </a:solidFill>
          <a:latin typeface="-쉬리B" pitchFamily="18" charset="-127"/>
          <a:ea typeface="-쉬리B" pitchFamily="18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000">
          <a:solidFill>
            <a:srgbClr val="E7EDEB"/>
          </a:solidFill>
          <a:latin typeface="-쉬리B" pitchFamily="18" charset="-127"/>
          <a:ea typeface="-쉬리B" pitchFamily="18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000">
          <a:solidFill>
            <a:srgbClr val="E7EDEB"/>
          </a:solidFill>
          <a:latin typeface="-쉬리B" pitchFamily="18" charset="-127"/>
          <a:ea typeface="-쉬리B" pitchFamily="18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000">
          <a:solidFill>
            <a:srgbClr val="E7EDEB"/>
          </a:solidFill>
          <a:latin typeface="-쉬리B" pitchFamily="18" charset="-127"/>
          <a:ea typeface="-쉬리B" pitchFamily="18" charset="-127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kumimoji="1" sz="4000">
          <a:solidFill>
            <a:srgbClr val="E7EDEB"/>
          </a:solidFill>
          <a:latin typeface="-쉬리B" pitchFamily="18" charset="-127"/>
          <a:ea typeface="-쉬리B" pitchFamily="18" charset="-127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kumimoji="1" sz="4000">
          <a:solidFill>
            <a:srgbClr val="E7EDEB"/>
          </a:solidFill>
          <a:latin typeface="-쉬리B" pitchFamily="18" charset="-127"/>
          <a:ea typeface="-쉬리B" pitchFamily="18" charset="-127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kumimoji="1" sz="4000">
          <a:solidFill>
            <a:srgbClr val="E7EDEB"/>
          </a:solidFill>
          <a:latin typeface="-쉬리B" pitchFamily="18" charset="-127"/>
          <a:ea typeface="-쉬리B" pitchFamily="18" charset="-127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kumimoji="1" sz="4000">
          <a:solidFill>
            <a:srgbClr val="E7EDEB"/>
          </a:solidFill>
          <a:latin typeface="-쉬리B" pitchFamily="18" charset="-127"/>
          <a:ea typeface="-쉬리B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135">
          <a:solidFill>
            <a:srgbClr val="B1C9A9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000">
          <a:solidFill>
            <a:srgbClr val="B1C9A9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>
          <a:solidFill>
            <a:srgbClr val="B1C9A9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1600">
          <a:solidFill>
            <a:srgbClr val="B1C9A9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1335">
          <a:solidFill>
            <a:srgbClr val="B1C9A9"/>
          </a:solidFill>
          <a:latin typeface="+mn-lt"/>
          <a:ea typeface="+mn-ea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kumimoji="1" sz="1400">
          <a:solidFill>
            <a:srgbClr val="B1C9A9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kumimoji="1" sz="1400">
          <a:solidFill>
            <a:srgbClr val="B1C9A9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kumimoji="1" sz="1400">
          <a:solidFill>
            <a:srgbClr val="B1C9A9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kumimoji="1" sz="1400">
          <a:solidFill>
            <a:srgbClr val="B1C9A9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21.xml"/><Relationship Id="rId1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4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image" Target="../media/image18.png"/><Relationship Id="rId1" Type="http://schemas.openxmlformats.org/officeDocument/2006/relationships/tags" Target="../tags/tag2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9.png"/><Relationship Id="rId1" Type="http://schemas.openxmlformats.org/officeDocument/2006/relationships/tags" Target="../tags/tag27.xml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3" Type="http://schemas.openxmlformats.org/officeDocument/2006/relationships/image" Target="../media/image20.png"/><Relationship Id="rId2" Type="http://schemas.openxmlformats.org/officeDocument/2006/relationships/tags" Target="../tags/tag28.xml"/><Relationship Id="rId1" Type="http://schemas.openxmlformats.org/officeDocument/2006/relationships/slide" Target="slide6.xml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3.xml"/><Relationship Id="rId5" Type="http://schemas.openxmlformats.org/officeDocument/2006/relationships/tags" Target="../tags/tag31.xml"/><Relationship Id="rId4" Type="http://schemas.openxmlformats.org/officeDocument/2006/relationships/image" Target="../media/image25.png"/><Relationship Id="rId3" Type="http://schemas.openxmlformats.org/officeDocument/2006/relationships/tags" Target="../tags/tag30.xml"/><Relationship Id="rId2" Type="http://schemas.openxmlformats.org/officeDocument/2006/relationships/image" Target="../media/image24.png"/><Relationship Id="rId1" Type="http://schemas.openxmlformats.org/officeDocument/2006/relationships/tags" Target="../tags/tag29.xml"/></Relationships>
</file>

<file path=ppt/slides/_rels/slide1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3.xml"/><Relationship Id="rId5" Type="http://schemas.openxmlformats.org/officeDocument/2006/relationships/tags" Target="../tags/tag35.xml"/><Relationship Id="rId4" Type="http://schemas.openxmlformats.org/officeDocument/2006/relationships/tags" Target="../tags/tag34.xml"/><Relationship Id="rId3" Type="http://schemas.openxmlformats.org/officeDocument/2006/relationships/tags" Target="../tags/tag33.xml"/><Relationship Id="rId2" Type="http://schemas.openxmlformats.org/officeDocument/2006/relationships/image" Target="../media/image26.png"/><Relationship Id="rId1" Type="http://schemas.openxmlformats.org/officeDocument/2006/relationships/tags" Target="../tags/tag32.xml"/></Relationships>
</file>

<file path=ppt/slides/_rels/slide1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40.xml"/><Relationship Id="rId5" Type="http://schemas.openxmlformats.org/officeDocument/2006/relationships/tags" Target="../tags/tag39.xml"/><Relationship Id="rId4" Type="http://schemas.openxmlformats.org/officeDocument/2006/relationships/tags" Target="../tags/tag38.xml"/><Relationship Id="rId3" Type="http://schemas.openxmlformats.org/officeDocument/2006/relationships/tags" Target="../tags/tag37.xml"/><Relationship Id="rId2" Type="http://schemas.openxmlformats.org/officeDocument/2006/relationships/image" Target="../media/image27.png"/><Relationship Id="rId1" Type="http://schemas.openxmlformats.org/officeDocument/2006/relationships/tags" Target="../tags/tag3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.xml"/><Relationship Id="rId7" Type="http://schemas.openxmlformats.org/officeDocument/2006/relationships/image" Target="../media/image30.png"/><Relationship Id="rId6" Type="http://schemas.openxmlformats.org/officeDocument/2006/relationships/tags" Target="../tags/tag44.xml"/><Relationship Id="rId5" Type="http://schemas.openxmlformats.org/officeDocument/2006/relationships/image" Target="../media/image29.png"/><Relationship Id="rId4" Type="http://schemas.openxmlformats.org/officeDocument/2006/relationships/tags" Target="../tags/tag43.xml"/><Relationship Id="rId3" Type="http://schemas.openxmlformats.org/officeDocument/2006/relationships/tags" Target="../tags/tag42.xml"/><Relationship Id="rId2" Type="http://schemas.openxmlformats.org/officeDocument/2006/relationships/image" Target="../media/image28.png"/><Relationship Id="rId1" Type="http://schemas.openxmlformats.org/officeDocument/2006/relationships/tags" Target="../tags/tag4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10.xml"/><Relationship Id="rId8" Type="http://schemas.openxmlformats.org/officeDocument/2006/relationships/tags" Target="../tags/tag9.xml"/><Relationship Id="rId7" Type="http://schemas.openxmlformats.org/officeDocument/2006/relationships/tags" Target="../tags/tag8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4" Type="http://schemas.openxmlformats.org/officeDocument/2006/relationships/tags" Target="../tags/tag5.xml"/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3" Type="http://schemas.openxmlformats.org/officeDocument/2006/relationships/notesSlide" Target="../notesSlides/notesSlide1.xml"/><Relationship Id="rId12" Type="http://schemas.openxmlformats.org/officeDocument/2006/relationships/slideLayout" Target="../slideLayouts/slideLayout4.xml"/><Relationship Id="rId11" Type="http://schemas.openxmlformats.org/officeDocument/2006/relationships/tags" Target="../tags/tag12.xml"/><Relationship Id="rId10" Type="http://schemas.openxmlformats.org/officeDocument/2006/relationships/tags" Target="../tags/tag1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3.xml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tags" Target="../tags/tag14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4.xml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3" Type="http://schemas.openxmlformats.org/officeDocument/2006/relationships/tags" Target="../tags/tag15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13.png"/><Relationship Id="rId3" Type="http://schemas.openxmlformats.org/officeDocument/2006/relationships/image" Target="../media/image12.png"/><Relationship Id="rId2" Type="http://schemas.openxmlformats.org/officeDocument/2006/relationships/tags" Target="../tags/tag18.xml"/><Relationship Id="rId1" Type="http://schemas.openxmlformats.org/officeDocument/2006/relationships/slide" Target="slide13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16.png"/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tags" Target="../tags/tag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539365" y="5230495"/>
            <a:ext cx="7113905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</a:rPr>
              <a:t>QCS2023  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</a:rPr>
              <a:t>2023.9 Yangzhou University, Yangzhou, China    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1553245" y="5874266"/>
            <a:ext cx="243840" cy="399313"/>
          </a:xfrm>
        </p:spPr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CCFE799-7374-4226-B0CE-4EBF52E6A429}" type="slidenum">
              <a:rPr kumimoji="0" lang="zh-CN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B9945B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fld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B9945B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标题 6"/>
          <p:cNvSpPr>
            <a:spLocks noGrp="1"/>
          </p:cNvSpPr>
          <p:nvPr>
            <p:ph type="ctrTitle"/>
          </p:nvPr>
        </p:nvSpPr>
        <p:spPr>
          <a:xfrm>
            <a:off x="-99060" y="-96520"/>
            <a:ext cx="12386310" cy="4267200"/>
          </a:xfrm>
        </p:spPr>
        <p:txBody>
          <a:bodyPr/>
          <a:lstStyle/>
          <a:p>
            <a:r>
              <a:rPr sz="4400" b="1">
                <a:solidFill>
                  <a:schemeClr val="tx1"/>
                </a:solidFill>
                <a:sym typeface="+mn-ea"/>
              </a:rPr>
              <a:t>Properties of strange quark matter </a:t>
            </a:r>
            <a:br>
              <a:rPr sz="4400" b="1">
                <a:solidFill>
                  <a:schemeClr val="tx1"/>
                </a:solidFill>
                <a:sym typeface="+mn-ea"/>
              </a:rPr>
            </a:br>
            <a:r>
              <a:rPr sz="4400" b="1">
                <a:solidFill>
                  <a:schemeClr val="tx1"/>
                </a:solidFill>
                <a:sym typeface="+mn-ea"/>
              </a:rPr>
              <a:t>and strange star in a new mass</a:t>
            </a:r>
            <a:r>
              <a:rPr lang="en-US" sz="4400" b="1">
                <a:solidFill>
                  <a:schemeClr val="tx1"/>
                </a:solidFill>
                <a:sym typeface="+mn-ea"/>
              </a:rPr>
              <a:t> s</a:t>
            </a:r>
            <a:r>
              <a:rPr sz="4400" b="1">
                <a:solidFill>
                  <a:schemeClr val="tx1"/>
                </a:solidFill>
                <a:sym typeface="+mn-ea"/>
              </a:rPr>
              <a:t>caling</a:t>
            </a:r>
            <a:br>
              <a:rPr lang="zh-CN" altLang="en-US" sz="4000" b="1" kern="0" dirty="0">
                <a:solidFill>
                  <a:schemeClr val="tx1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</a:br>
            <a:endParaRPr lang="zh-CN" alt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4"/>
          <p:cNvSpPr txBox="1">
            <a:spLocks noChangeArrowheads="1"/>
          </p:cNvSpPr>
          <p:nvPr/>
        </p:nvSpPr>
        <p:spPr bwMode="auto">
          <a:xfrm>
            <a:off x="4327847" y="3767461"/>
            <a:ext cx="353631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9pPr>
          </a:lstStyle>
          <a:p>
            <a:pPr algn="ctr"/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reporter: Wang Jingtao (UCAS)  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endParaRPr lang="zh-CN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967105" y="1376045"/>
            <a:ext cx="10292080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en-US" altLang="zh-CN" sz="2800">
                <a:sym typeface="+mn-ea"/>
              </a:rPr>
              <a:t>we introduce a Woods-Saxon type factor to simulate asymptotic freedom</a:t>
            </a:r>
            <a:endParaRPr lang="en-US" altLang="zh-CN" sz="28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endParaRPr lang="en-US" altLang="zh-CN" sz="28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endParaRPr lang="en-US" altLang="zh-CN" sz="28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endParaRPr lang="en-US" altLang="zh-CN" sz="28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r>
              <a:rPr lang="en-US" altLang="zh-CN" sz="2800"/>
              <a:t>we can choose different n_a and w for calculations, but we need to </a:t>
            </a:r>
            <a:r>
              <a:rPr lang="en-US" altLang="zh-CN" sz="2800">
                <a:sym typeface="+mn-ea"/>
              </a:rPr>
              <a:t>make sure that there is some proper range for our parameter D and C..</a:t>
            </a:r>
            <a:endParaRPr lang="en-US" altLang="zh-CN" sz="280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64615" y="2301240"/>
            <a:ext cx="8073390" cy="1127760"/>
          </a:xfrm>
          <a:prstGeom prst="rect">
            <a:avLst/>
          </a:prstGeom>
        </p:spPr>
      </p:pic>
      <p:sp>
        <p:nvSpPr>
          <p:cNvPr id="21" name="文本占位符 7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231775" y="231140"/>
            <a:ext cx="8975725" cy="522605"/>
          </a:xfrm>
          <a:prstGeom prst="rect">
            <a:avLst/>
          </a:prstGeom>
        </p:spPr>
        <p:txBody>
          <a:bodyPr vert="horz" wrap="square" lIns="90000" tIns="45720" rIns="91440" bIns="46800" rtlCol="0">
            <a:sp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1" kern="1200">
                <a:solidFill>
                  <a:schemeClr val="accent1"/>
                </a:solidFill>
                <a:latin typeface="+mj-ea"/>
                <a:ea typeface="+mj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2800" dirty="0">
                <a:cs typeface="+mn-ea"/>
              </a:rPr>
              <a:t> </a:t>
            </a:r>
            <a:r>
              <a:rPr sz="2800">
                <a:sym typeface="+mn-ea"/>
              </a:rPr>
              <a:t>m</a:t>
            </a:r>
            <a:r>
              <a:rPr lang="en-US" sz="2800" dirty="0">
                <a:cs typeface="+mn-ea"/>
              </a:rPr>
              <a:t>ass scaling</a:t>
            </a:r>
            <a:endParaRPr lang="en-US" sz="2800" dirty="0">
              <a:ea typeface="+mn-ea"/>
              <a:cs typeface="+mn-ea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文本占位符 7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231775" y="231140"/>
            <a:ext cx="8975725" cy="522605"/>
          </a:xfrm>
          <a:prstGeom prst="rect">
            <a:avLst/>
          </a:prstGeom>
        </p:spPr>
        <p:txBody>
          <a:bodyPr vert="horz" wrap="square" lIns="90000" tIns="45720" rIns="91440" bIns="46800" rtlCol="0">
            <a:sp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1" kern="1200">
                <a:solidFill>
                  <a:schemeClr val="accent1"/>
                </a:solidFill>
                <a:latin typeface="+mj-ea"/>
                <a:ea typeface="+mj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2800" dirty="0">
                <a:cs typeface="+mn-ea"/>
              </a:rPr>
              <a:t> </a:t>
            </a:r>
            <a:r>
              <a:rPr sz="2800">
                <a:sym typeface="+mn-ea"/>
              </a:rPr>
              <a:t>m</a:t>
            </a:r>
            <a:r>
              <a:rPr lang="en-US" sz="2800" dirty="0">
                <a:cs typeface="+mn-ea"/>
              </a:rPr>
              <a:t>ass scaling(range)</a:t>
            </a:r>
            <a:endParaRPr lang="en-US" sz="2800" dirty="0">
              <a:ea typeface="+mn-ea"/>
              <a:cs typeface="+mn-ea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45490" y="981075"/>
            <a:ext cx="76098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en-US" altLang="zh-CN" sz="2800"/>
              <a:t>we test two para</a:t>
            </a:r>
            <a:r>
              <a:rPr lang="en-US" altLang="zh-CN" sz="2800">
                <a:sym typeface="+mn-ea"/>
              </a:rPr>
              <a:t>meter </a:t>
            </a:r>
            <a:r>
              <a:rPr lang="en-US" altLang="zh-CN" sz="2800"/>
              <a:t>group </a:t>
            </a:r>
            <a:r>
              <a:rPr lang="zh-CN" altLang="en-US" sz="2800">
                <a:ea typeface="宋体" panose="02010600030101010101" pitchFamily="2" charset="-122"/>
              </a:rPr>
              <a:t>（</a:t>
            </a:r>
            <a:r>
              <a:rPr lang="en-US" altLang="zh-CN" sz="2800">
                <a:ea typeface="宋体" panose="02010600030101010101" pitchFamily="2" charset="-122"/>
              </a:rPr>
              <a:t>n_a, w)</a:t>
            </a:r>
            <a:endParaRPr lang="en-US" altLang="zh-CN" sz="2800">
              <a:ea typeface="宋体" panose="02010600030101010101" pitchFamily="2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620" y="1767205"/>
            <a:ext cx="11904980" cy="4205605"/>
          </a:xfrm>
          <a:prstGeom prst="rect">
            <a:avLst/>
          </a:prstGeom>
        </p:spPr>
      </p:pic>
      <p:grpSp>
        <p:nvGrpSpPr>
          <p:cNvPr id="10" name="组合 9"/>
          <p:cNvGrpSpPr/>
          <p:nvPr/>
        </p:nvGrpSpPr>
        <p:grpSpPr>
          <a:xfrm>
            <a:off x="4145915" y="214630"/>
            <a:ext cx="8046085" cy="906145"/>
            <a:chOff x="1889" y="7889"/>
            <a:chExt cx="12671" cy="1427"/>
          </a:xfrm>
        </p:grpSpPr>
        <p:sp>
          <p:nvSpPr>
            <p:cNvPr id="3" name="文本框 2"/>
            <p:cNvSpPr txBox="1"/>
            <p:nvPr>
              <p:custDataLst>
                <p:tags r:id="rId3"/>
              </p:custDataLst>
            </p:nvPr>
          </p:nvSpPr>
          <p:spPr>
            <a:xfrm>
              <a:off x="1889" y="7889"/>
              <a:ext cx="1532" cy="115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800"/>
                <a:t>EPB</a:t>
              </a:r>
              <a:endParaRPr lang="en-US" altLang="zh-CN" sz="2800"/>
            </a:p>
          </p:txBody>
        </p:sp>
        <p:sp>
          <p:nvSpPr>
            <p:cNvPr id="4" name="右箭头 3"/>
            <p:cNvSpPr/>
            <p:nvPr>
              <p:custDataLst>
                <p:tags r:id="rId4"/>
              </p:custDataLst>
            </p:nvPr>
          </p:nvSpPr>
          <p:spPr>
            <a:xfrm>
              <a:off x="3219" y="8154"/>
              <a:ext cx="1648" cy="290"/>
            </a:xfrm>
            <a:prstGeom prst="rightArrow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1" lang="ko-KR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ulim" pitchFamily="34" charset="-127"/>
                <a:ea typeface="Gulim" pitchFamily="34" charset="-127"/>
              </a:endParaRPr>
            </a:p>
          </p:txBody>
        </p:sp>
        <p:sp>
          <p:nvSpPr>
            <p:cNvPr id="5" name="文本框 4"/>
            <p:cNvSpPr txBox="1"/>
            <p:nvPr>
              <p:custDataLst>
                <p:tags r:id="rId5"/>
              </p:custDataLst>
            </p:nvPr>
          </p:nvSpPr>
          <p:spPr>
            <a:xfrm>
              <a:off x="5306" y="7902"/>
              <a:ext cx="9254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400"/>
                <a:t>2-flavor biger or equals to 930</a:t>
              </a:r>
              <a:r>
                <a:rPr lang="en-US" altLang="zh-CN" sz="2400">
                  <a:sym typeface="+mn-ea"/>
                </a:rPr>
                <a:t>mev(</a:t>
              </a:r>
              <a:r>
                <a:rPr lang="en-US" altLang="zh-CN" sz="2400" baseline="30000">
                  <a:sym typeface="+mn-ea"/>
                </a:rPr>
                <a:t>56</a:t>
              </a:r>
              <a:r>
                <a:rPr lang="en-US" altLang="zh-CN" sz="2400">
                  <a:sym typeface="+mn-ea"/>
                </a:rPr>
                <a:t>Fe)</a:t>
              </a:r>
              <a:endParaRPr lang="en-US" altLang="zh-CN" sz="2400">
                <a:sym typeface="+mn-ea"/>
              </a:endParaRPr>
            </a:p>
          </p:txBody>
        </p:sp>
        <p:sp>
          <p:nvSpPr>
            <p:cNvPr id="8" name="文本框 7"/>
            <p:cNvSpPr txBox="1"/>
            <p:nvPr>
              <p:custDataLst>
                <p:tags r:id="rId6"/>
              </p:custDataLst>
            </p:nvPr>
          </p:nvSpPr>
          <p:spPr>
            <a:xfrm>
              <a:off x="5306" y="8645"/>
              <a:ext cx="8795" cy="67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/>
                <a:t>3-flavor 930</a:t>
              </a:r>
              <a:r>
                <a:rPr lang="en-US" altLang="zh-CN" sz="2400">
                  <a:sym typeface="+mn-ea"/>
                </a:rPr>
                <a:t>mev? 939mev?</a:t>
              </a:r>
              <a:endParaRPr lang="en-US" altLang="zh-CN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553845" y="104140"/>
            <a:ext cx="9084310" cy="582549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697230" y="1376045"/>
            <a:ext cx="1059561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en-US" altLang="zh-CN" sz="2800"/>
              <a:t>we can know </a:t>
            </a:r>
            <a:r>
              <a:rPr sz="2800">
                <a:sym typeface="+mn-ea"/>
              </a:rPr>
              <a:t>m</a:t>
            </a:r>
            <a:r>
              <a:rPr lang="en-US" sz="2800">
                <a:sym typeface="+mn-ea"/>
              </a:rPr>
              <a:t>_i when n_b is set.</a:t>
            </a:r>
            <a:endParaRPr lang="en-US" sz="28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r>
              <a:rPr lang="en-US" sz="2800">
                <a:sym typeface="+mn-ea"/>
              </a:rPr>
              <a:t>as long as we get the che</a:t>
            </a:r>
            <a:r>
              <a:rPr sz="2800">
                <a:sym typeface="+mn-ea"/>
              </a:rPr>
              <a:t>m</a:t>
            </a:r>
            <a:r>
              <a:rPr lang="en-US" sz="2800">
                <a:sym typeface="+mn-ea"/>
              </a:rPr>
              <a:t>ical potential, we can calculate all these </a:t>
            </a:r>
            <a:r>
              <a:rPr lang="en-US" sz="2800">
                <a:sym typeface="+mn-ea"/>
                <a:hlinkClick r:id="rId1" action="ppaction://hlinksldjump"/>
              </a:rPr>
              <a:t>ther</a:t>
            </a:r>
            <a:r>
              <a:rPr sz="2800">
                <a:sym typeface="+mn-ea"/>
                <a:hlinkClick r:id="rId1" action="ppaction://hlinksldjump"/>
              </a:rPr>
              <a:t>m</a:t>
            </a:r>
            <a:r>
              <a:rPr lang="en-US" sz="2800">
                <a:sym typeface="+mn-ea"/>
                <a:hlinkClick r:id="rId1" action="ppaction://hlinksldjump"/>
              </a:rPr>
              <a:t>odyna</a:t>
            </a:r>
            <a:r>
              <a:rPr sz="2800">
                <a:sym typeface="+mn-ea"/>
                <a:hlinkClick r:id="rId1" action="ppaction://hlinksldjump"/>
              </a:rPr>
              <a:t>m</a:t>
            </a:r>
            <a:r>
              <a:rPr lang="en-US" sz="2800">
                <a:sym typeface="+mn-ea"/>
                <a:hlinkClick r:id="rId1" action="ppaction://hlinksldjump"/>
              </a:rPr>
              <a:t>ic quantities</a:t>
            </a:r>
            <a:endParaRPr lang="en-US" sz="2800">
              <a:sym typeface="+mn-ea"/>
            </a:endParaRPr>
          </a:p>
        </p:txBody>
      </p:sp>
      <p:sp>
        <p:nvSpPr>
          <p:cNvPr id="21" name="文本占位符 7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231775" y="231140"/>
            <a:ext cx="8975725" cy="522605"/>
          </a:xfrm>
          <a:prstGeom prst="rect">
            <a:avLst/>
          </a:prstGeom>
        </p:spPr>
        <p:txBody>
          <a:bodyPr vert="horz" wrap="square" lIns="90000" tIns="45720" rIns="91440" bIns="46800" rtlCol="0">
            <a:sp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1" kern="1200">
                <a:solidFill>
                  <a:schemeClr val="accent1"/>
                </a:solidFill>
                <a:latin typeface="+mj-ea"/>
                <a:ea typeface="+mj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>
                <a:sym typeface="+mn-ea"/>
              </a:rPr>
              <a:t>properties of strange quark </a:t>
            </a:r>
            <a:r>
              <a:rPr sz="2800">
                <a:sym typeface="+mn-ea"/>
              </a:rPr>
              <a:t>m</a:t>
            </a:r>
            <a:r>
              <a:rPr lang="en-US" sz="2800">
                <a:sym typeface="+mn-ea"/>
              </a:rPr>
              <a:t>atter</a:t>
            </a:r>
            <a:endParaRPr lang="en-US" sz="2800" dirty="0">
              <a:ea typeface="+mn-ea"/>
              <a:cs typeface="+mn-ea"/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655" y="2723515"/>
            <a:ext cx="3940175" cy="62039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1095" y="3382010"/>
            <a:ext cx="3067050" cy="8159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1095" y="4197985"/>
            <a:ext cx="2881630" cy="80391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98880" y="5020945"/>
            <a:ext cx="2549525" cy="755015"/>
          </a:xfrm>
          <a:prstGeom prst="rect">
            <a:avLst/>
          </a:prstGeom>
        </p:spPr>
      </p:pic>
      <p:sp>
        <p:nvSpPr>
          <p:cNvPr id="9" name="左大括号 8"/>
          <p:cNvSpPr/>
          <p:nvPr/>
        </p:nvSpPr>
        <p:spPr>
          <a:xfrm>
            <a:off x="929640" y="3084195"/>
            <a:ext cx="242570" cy="2287270"/>
          </a:xfrm>
          <a:prstGeom prst="leftBrace">
            <a:avLst/>
          </a:prstGeom>
          <a:noFill/>
          <a:ln w="28575" cap="flat" cmpd="sng" algn="ctr">
            <a:solidFill>
              <a:schemeClr val="accent1">
                <a:shade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ulim" pitchFamily="34" charset="-127"/>
              <a:ea typeface="Gulim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346575" y="231140"/>
            <a:ext cx="8035925" cy="575373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73710" y="1546860"/>
            <a:ext cx="3265805" cy="927100"/>
          </a:xfrm>
          <a:prstGeom prst="rect">
            <a:avLst/>
          </a:prstGeom>
        </p:spPr>
      </p:pic>
      <p:sp>
        <p:nvSpPr>
          <p:cNvPr id="21" name="文本占位符 7"/>
          <p:cNvSpPr>
            <a:spLocks noGrp="1"/>
          </p:cNvSpPr>
          <p:nvPr>
            <p:custDataLst>
              <p:tags r:id="rId5"/>
            </p:custDataLst>
          </p:nvPr>
        </p:nvSpPr>
        <p:spPr>
          <a:xfrm>
            <a:off x="231775" y="231140"/>
            <a:ext cx="8975725" cy="522605"/>
          </a:xfrm>
          <a:prstGeom prst="rect">
            <a:avLst/>
          </a:prstGeom>
        </p:spPr>
        <p:txBody>
          <a:bodyPr vert="horz" wrap="square" lIns="90000" tIns="45720" rIns="91440" bIns="46800" rtlCol="0">
            <a:sp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1" kern="1200">
                <a:solidFill>
                  <a:schemeClr val="accent1"/>
                </a:solidFill>
                <a:latin typeface="+mj-ea"/>
                <a:ea typeface="+mj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>
                <a:sym typeface="+mn-ea"/>
              </a:rPr>
              <a:t>properties of strange quark </a:t>
            </a:r>
            <a:r>
              <a:rPr sz="2800">
                <a:sym typeface="+mn-ea"/>
              </a:rPr>
              <a:t>m</a:t>
            </a:r>
            <a:r>
              <a:rPr lang="en-US" sz="2800">
                <a:sym typeface="+mn-ea"/>
              </a:rPr>
              <a:t>atter</a:t>
            </a:r>
            <a:endParaRPr lang="en-US" sz="2800" dirty="0">
              <a:ea typeface="+mn-ea"/>
              <a:cs typeface="+mn-ea"/>
              <a:sym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979295" y="507365"/>
            <a:ext cx="7573645" cy="5374640"/>
          </a:xfrm>
          <a:prstGeom prst="rect">
            <a:avLst/>
          </a:prstGeom>
        </p:spPr>
      </p:pic>
      <p:sp>
        <p:nvSpPr>
          <p:cNvPr id="21" name="文本占位符 7"/>
          <p:cNvSpPr>
            <a:spLocks noGrp="1"/>
          </p:cNvSpPr>
          <p:nvPr>
            <p:custDataLst>
              <p:tags r:id="rId3"/>
            </p:custDataLst>
          </p:nvPr>
        </p:nvSpPr>
        <p:spPr>
          <a:xfrm>
            <a:off x="231775" y="231140"/>
            <a:ext cx="8975725" cy="522605"/>
          </a:xfrm>
          <a:prstGeom prst="rect">
            <a:avLst/>
          </a:prstGeom>
        </p:spPr>
        <p:txBody>
          <a:bodyPr vert="horz" wrap="square" lIns="90000" tIns="45720" rIns="91440" bIns="46800" rtlCol="0">
            <a:sp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1" kern="1200">
                <a:solidFill>
                  <a:schemeClr val="accent1"/>
                </a:solidFill>
                <a:latin typeface="+mj-ea"/>
                <a:ea typeface="+mj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>
                <a:sym typeface="+mn-ea"/>
              </a:rPr>
              <a:t>co</a:t>
            </a:r>
            <a:r>
              <a:rPr sz="2800">
                <a:sym typeface="+mn-ea"/>
              </a:rPr>
              <a:t>m</a:t>
            </a:r>
            <a:r>
              <a:rPr lang="en-US" sz="2800">
                <a:sym typeface="+mn-ea"/>
              </a:rPr>
              <a:t>parison between new and old scaling</a:t>
            </a:r>
            <a:endParaRPr lang="en-US" sz="2800" dirty="0">
              <a:ea typeface="+mn-ea"/>
              <a:cs typeface="+mn-ea"/>
              <a:sym typeface="+mn-ea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3507740" y="1534160"/>
            <a:ext cx="4064000" cy="1017905"/>
            <a:chOff x="5524" y="2416"/>
            <a:chExt cx="6400" cy="1603"/>
          </a:xfrm>
        </p:grpSpPr>
        <p:sp>
          <p:nvSpPr>
            <p:cNvPr id="4" name="上箭头 3"/>
            <p:cNvSpPr/>
            <p:nvPr/>
          </p:nvSpPr>
          <p:spPr>
            <a:xfrm>
              <a:off x="5829" y="2416"/>
              <a:ext cx="839" cy="839"/>
            </a:xfrm>
            <a:prstGeom prst="upArrow">
              <a:avLst/>
            </a:prstGeom>
            <a:solidFill>
              <a:schemeClr val="accent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1" lang="ko-KR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ulim" pitchFamily="34" charset="-127"/>
                <a:ea typeface="Gulim" pitchFamily="34" charset="-127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5524" y="3439"/>
              <a:ext cx="6400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/>
                <a:t>repulsive</a:t>
              </a:r>
              <a:endParaRPr lang="en-US" altLang="zh-CN"/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6154420" y="1534160"/>
            <a:ext cx="4064000" cy="901065"/>
            <a:chOff x="9692" y="2416"/>
            <a:chExt cx="6400" cy="1419"/>
          </a:xfrm>
        </p:grpSpPr>
        <p:sp>
          <p:nvSpPr>
            <p:cNvPr id="5" name="上箭头 4"/>
            <p:cNvSpPr/>
            <p:nvPr>
              <p:custDataLst>
                <p:tags r:id="rId4"/>
              </p:custDataLst>
            </p:nvPr>
          </p:nvSpPr>
          <p:spPr>
            <a:xfrm>
              <a:off x="10272" y="2416"/>
              <a:ext cx="839" cy="839"/>
            </a:xfrm>
            <a:prstGeom prst="upArrow">
              <a:avLst/>
            </a:prstGeom>
            <a:solidFill>
              <a:schemeClr val="accent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1" lang="ko-KR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ulim" pitchFamily="34" charset="-127"/>
                <a:ea typeface="Gulim" pitchFamily="34" charset="-127"/>
              </a:endParaRPr>
            </a:p>
          </p:txBody>
        </p:sp>
        <p:sp>
          <p:nvSpPr>
            <p:cNvPr id="8" name="文本框 7"/>
            <p:cNvSpPr txBox="1"/>
            <p:nvPr>
              <p:custDataLst>
                <p:tags r:id="rId5"/>
              </p:custDataLst>
            </p:nvPr>
          </p:nvSpPr>
          <p:spPr>
            <a:xfrm>
              <a:off x="9692" y="3255"/>
              <a:ext cx="6400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/>
                <a:t>attractive</a:t>
              </a:r>
              <a:endParaRPr lang="en-US" altLang="zh-CN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403475" y="401320"/>
            <a:ext cx="7385050" cy="5336540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4127500" y="4354830"/>
            <a:ext cx="4064000" cy="1017905"/>
            <a:chOff x="5524" y="2416"/>
            <a:chExt cx="6400" cy="1603"/>
          </a:xfrm>
        </p:grpSpPr>
        <p:sp>
          <p:nvSpPr>
            <p:cNvPr id="4" name="上箭头 3"/>
            <p:cNvSpPr/>
            <p:nvPr>
              <p:custDataLst>
                <p:tags r:id="rId3"/>
              </p:custDataLst>
            </p:nvPr>
          </p:nvSpPr>
          <p:spPr>
            <a:xfrm>
              <a:off x="5829" y="2416"/>
              <a:ext cx="839" cy="839"/>
            </a:xfrm>
            <a:prstGeom prst="upArrow">
              <a:avLst/>
            </a:prstGeom>
            <a:solidFill>
              <a:schemeClr val="accent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1" lang="ko-KR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ulim" pitchFamily="34" charset="-127"/>
                <a:ea typeface="Gulim" pitchFamily="34" charset="-127"/>
              </a:endParaRPr>
            </a:p>
          </p:txBody>
        </p:sp>
        <p:sp>
          <p:nvSpPr>
            <p:cNvPr id="7" name="文本框 6"/>
            <p:cNvSpPr txBox="1"/>
            <p:nvPr>
              <p:custDataLst>
                <p:tags r:id="rId4"/>
              </p:custDataLst>
            </p:nvPr>
          </p:nvSpPr>
          <p:spPr>
            <a:xfrm>
              <a:off x="5524" y="3439"/>
              <a:ext cx="6400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/>
                <a:t>repulsive</a:t>
              </a:r>
              <a:endParaRPr lang="en-US" altLang="zh-CN"/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6677660" y="4471670"/>
            <a:ext cx="4064000" cy="901065"/>
            <a:chOff x="9692" y="2416"/>
            <a:chExt cx="6400" cy="1419"/>
          </a:xfrm>
        </p:grpSpPr>
        <p:sp>
          <p:nvSpPr>
            <p:cNvPr id="5" name="上箭头 4"/>
            <p:cNvSpPr/>
            <p:nvPr>
              <p:custDataLst>
                <p:tags r:id="rId5"/>
              </p:custDataLst>
            </p:nvPr>
          </p:nvSpPr>
          <p:spPr>
            <a:xfrm>
              <a:off x="10272" y="2416"/>
              <a:ext cx="839" cy="839"/>
            </a:xfrm>
            <a:prstGeom prst="upArrow">
              <a:avLst/>
            </a:prstGeom>
            <a:solidFill>
              <a:schemeClr val="accent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1" lang="ko-KR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ulim" pitchFamily="34" charset="-127"/>
                <a:ea typeface="Gulim" pitchFamily="34" charset="-127"/>
              </a:endParaRPr>
            </a:p>
          </p:txBody>
        </p:sp>
        <p:sp>
          <p:nvSpPr>
            <p:cNvPr id="8" name="文本框 7"/>
            <p:cNvSpPr txBox="1"/>
            <p:nvPr>
              <p:custDataLst>
                <p:tags r:id="rId6"/>
              </p:custDataLst>
            </p:nvPr>
          </p:nvSpPr>
          <p:spPr>
            <a:xfrm>
              <a:off x="9692" y="3255"/>
              <a:ext cx="6400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/>
                <a:t>attractive</a:t>
              </a:r>
              <a:endParaRPr lang="en-US" altLang="zh-CN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31775" y="822960"/>
            <a:ext cx="5439410" cy="1032510"/>
          </a:xfrm>
          <a:prstGeom prst="rect">
            <a:avLst/>
          </a:prstGeom>
        </p:spPr>
      </p:pic>
      <p:sp>
        <p:nvSpPr>
          <p:cNvPr id="21" name="文本占位符 7"/>
          <p:cNvSpPr>
            <a:spLocks noGrp="1"/>
          </p:cNvSpPr>
          <p:nvPr>
            <p:custDataLst>
              <p:tags r:id="rId3"/>
            </p:custDataLst>
          </p:nvPr>
        </p:nvSpPr>
        <p:spPr>
          <a:xfrm>
            <a:off x="231775" y="231140"/>
            <a:ext cx="8975725" cy="522605"/>
          </a:xfrm>
          <a:prstGeom prst="rect">
            <a:avLst/>
          </a:prstGeom>
        </p:spPr>
        <p:txBody>
          <a:bodyPr vert="horz" wrap="square" lIns="90000" tIns="45720" rIns="91440" bIns="46800" rtlCol="0">
            <a:sp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1" kern="1200">
                <a:solidFill>
                  <a:schemeClr val="accent1"/>
                </a:solidFill>
                <a:latin typeface="+mj-ea"/>
                <a:ea typeface="+mj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>
                <a:sym typeface="+mn-ea"/>
              </a:rPr>
              <a:t>calculation results of strange star</a:t>
            </a:r>
            <a:endParaRPr lang="en-US" sz="2800" dirty="0">
              <a:ea typeface="+mn-ea"/>
              <a:cs typeface="+mn-ea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231775" y="1745615"/>
            <a:ext cx="5509895" cy="404241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5742305" y="1753235"/>
            <a:ext cx="5551170" cy="4008120"/>
          </a:xfrm>
          <a:prstGeom prst="rect">
            <a:avLst/>
          </a:prstGeom>
        </p:spPr>
      </p:pic>
      <p:sp>
        <p:nvSpPr>
          <p:cNvPr id="5" name="右箭头 4"/>
          <p:cNvSpPr/>
          <p:nvPr/>
        </p:nvSpPr>
        <p:spPr>
          <a:xfrm>
            <a:off x="5901690" y="1010285"/>
            <a:ext cx="823595" cy="290830"/>
          </a:xfrm>
          <a:prstGeom prst="rightArrow">
            <a:avLst/>
          </a:prstGeom>
          <a:noFill/>
          <a:ln w="28575" cap="flat" cmpd="sng" algn="ctr">
            <a:solidFill>
              <a:schemeClr val="accent1">
                <a:shade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25285" y="855980"/>
            <a:ext cx="4159885" cy="4451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2600"/>
              <a:t>TOV equation</a:t>
            </a:r>
            <a:endParaRPr lang="en-US" altLang="zh-CN" sz="26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2931795" y="1793875"/>
            <a:ext cx="6096635" cy="189674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noAutofit/>
          </a:bodyPr>
          <a:p>
            <a:pPr algn="ctr"/>
            <a:r>
              <a:rPr lang="en-US" altLang="zh-CN" sz="96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thanks</a:t>
            </a:r>
            <a:endParaRPr lang="en-US" altLang="zh-CN" sz="96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5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-123190" y="3028088"/>
            <a:ext cx="6337300" cy="647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rtl="0" eaLnBrk="1" fontAlgn="base" latinLnBrk="1" hangingPunct="1">
              <a:spcBef>
                <a:spcPct val="0"/>
              </a:spcBef>
              <a:spcAft>
                <a:spcPct val="0"/>
              </a:spcAft>
              <a:defRPr kumimoji="1" sz="6000">
                <a:solidFill>
                  <a:srgbClr val="E7EDEB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latinLnBrk="1" hangingPunct="1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E7EDEB"/>
                </a:solidFill>
                <a:latin typeface="-쉬리B" pitchFamily="18" charset="-127"/>
                <a:ea typeface="-쉬리B" pitchFamily="18" charset="-127"/>
              </a:defRPr>
            </a:lvl2pPr>
            <a:lvl3pPr algn="ctr" rtl="0" eaLnBrk="1" fontAlgn="base" latinLnBrk="1" hangingPunct="1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E7EDEB"/>
                </a:solidFill>
                <a:latin typeface="-쉬리B" pitchFamily="18" charset="-127"/>
                <a:ea typeface="-쉬리B" pitchFamily="18" charset="-127"/>
              </a:defRPr>
            </a:lvl3pPr>
            <a:lvl4pPr algn="ctr" rtl="0" eaLnBrk="1" fontAlgn="base" latinLnBrk="1" hangingPunct="1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E7EDEB"/>
                </a:solidFill>
                <a:latin typeface="-쉬리B" pitchFamily="18" charset="-127"/>
                <a:ea typeface="-쉬리B" pitchFamily="18" charset="-127"/>
              </a:defRPr>
            </a:lvl4pPr>
            <a:lvl5pPr algn="ctr" rtl="0" eaLnBrk="1" fontAlgn="base" latinLnBrk="1" hangingPunct="1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E7EDEB"/>
                </a:solidFill>
                <a:latin typeface="-쉬리B" pitchFamily="18" charset="-127"/>
                <a:ea typeface="-쉬리B" pitchFamily="18" charset="-127"/>
              </a:defRPr>
            </a:lvl5pPr>
            <a:lvl6pPr marL="457200" algn="ctr" rtl="0" eaLnBrk="1" fontAlgn="base" latinLnBrk="1" hangingPunct="1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E7EDEB"/>
                </a:solidFill>
                <a:latin typeface="-쉬리B" pitchFamily="18" charset="-127"/>
                <a:ea typeface="-쉬리B" pitchFamily="18" charset="-127"/>
              </a:defRPr>
            </a:lvl6pPr>
            <a:lvl7pPr marL="914400" algn="ctr" rtl="0" eaLnBrk="1" fontAlgn="base" latinLnBrk="1" hangingPunct="1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E7EDEB"/>
                </a:solidFill>
                <a:latin typeface="-쉬리B" pitchFamily="18" charset="-127"/>
                <a:ea typeface="-쉬리B" pitchFamily="18" charset="-127"/>
              </a:defRPr>
            </a:lvl7pPr>
            <a:lvl8pPr marL="1371600" algn="ctr" rtl="0" eaLnBrk="1" fontAlgn="base" latinLnBrk="1" hangingPunct="1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E7EDEB"/>
                </a:solidFill>
                <a:latin typeface="-쉬리B" pitchFamily="18" charset="-127"/>
                <a:ea typeface="-쉬리B" pitchFamily="18" charset="-127"/>
              </a:defRPr>
            </a:lvl8pPr>
            <a:lvl9pPr marL="1828800" algn="ctr" rtl="0" eaLnBrk="1" fontAlgn="base" latinLnBrk="1" hangingPunct="1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E7EDEB"/>
                </a:solidFill>
                <a:latin typeface="-쉬리B" pitchFamily="18" charset="-127"/>
                <a:ea typeface="-쉬리B" pitchFamily="18" charset="-127"/>
              </a:defRPr>
            </a:lvl9pPr>
          </a:lstStyle>
          <a:p>
            <a:pPr latinLnBrk="0"/>
            <a:r>
              <a:rPr lang="en-US" altLang="zh-CN" sz="4400" b="1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Outline</a:t>
            </a:r>
            <a:endParaRPr lang="en-US" altLang="zh-CN" sz="4400" b="1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123815" y="1090295"/>
            <a:ext cx="734377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en-US" altLang="zh-CN" sz="3200"/>
              <a:t>why strange quark </a:t>
            </a:r>
            <a:r>
              <a:rPr sz="3200">
                <a:sym typeface="+mn-ea"/>
              </a:rPr>
              <a:t>m</a:t>
            </a:r>
            <a:r>
              <a:rPr lang="en-US" altLang="zh-CN" sz="3200"/>
              <a:t>atter</a:t>
            </a:r>
            <a:endParaRPr lang="en-US" altLang="zh-CN" sz="3200"/>
          </a:p>
          <a:p>
            <a:pPr marL="285750" indent="-285750">
              <a:buFont typeface="Wingdings" panose="05000000000000000000" charset="0"/>
              <a:buChar char="l"/>
            </a:pPr>
            <a:endParaRPr lang="en-US" altLang="zh-CN" sz="3200"/>
          </a:p>
          <a:p>
            <a:pPr marL="285750" indent="-285750">
              <a:buFont typeface="Wingdings" panose="05000000000000000000" charset="0"/>
              <a:buChar char="l"/>
            </a:pPr>
            <a:r>
              <a:rPr lang="en-US" altLang="zh-CN" sz="3200"/>
              <a:t>ther</a:t>
            </a:r>
            <a:r>
              <a:rPr sz="3200">
                <a:sym typeface="+mn-ea"/>
              </a:rPr>
              <a:t>m</a:t>
            </a:r>
            <a:r>
              <a:rPr lang="en-US" altLang="zh-CN" sz="3200"/>
              <a:t>odyna</a:t>
            </a:r>
            <a:r>
              <a:rPr sz="3200">
                <a:sym typeface="+mn-ea"/>
              </a:rPr>
              <a:t>m</a:t>
            </a:r>
            <a:r>
              <a:rPr lang="en-US" altLang="zh-CN" sz="3200"/>
              <a:t>ic treat</a:t>
            </a:r>
            <a:r>
              <a:rPr sz="3200">
                <a:sym typeface="+mn-ea"/>
              </a:rPr>
              <a:t>m</a:t>
            </a:r>
            <a:r>
              <a:rPr lang="en-US" sz="3200">
                <a:sym typeface="+mn-ea"/>
              </a:rPr>
              <a:t>ent</a:t>
            </a:r>
            <a:endParaRPr lang="en-US" sz="32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endParaRPr lang="en-US" sz="32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r>
              <a:rPr sz="3200">
                <a:sym typeface="+mn-ea"/>
              </a:rPr>
              <a:t>m</a:t>
            </a:r>
            <a:r>
              <a:rPr lang="en-US" sz="3200">
                <a:sym typeface="+mn-ea"/>
              </a:rPr>
              <a:t>ass scaling</a:t>
            </a:r>
            <a:endParaRPr lang="en-US" sz="32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endParaRPr lang="en-US" sz="32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r>
              <a:rPr lang="en-US" sz="3200">
                <a:sym typeface="+mn-ea"/>
              </a:rPr>
              <a:t>properties of strange quark </a:t>
            </a:r>
            <a:r>
              <a:rPr sz="3200">
                <a:sym typeface="+mn-ea"/>
              </a:rPr>
              <a:t>m</a:t>
            </a:r>
            <a:r>
              <a:rPr lang="en-US" sz="3200">
                <a:sym typeface="+mn-ea"/>
              </a:rPr>
              <a:t>atter</a:t>
            </a:r>
            <a:endParaRPr lang="en-US" sz="32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endParaRPr lang="en-US" sz="32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r>
              <a:rPr lang="en-US" sz="3200">
                <a:sym typeface="+mn-ea"/>
              </a:rPr>
              <a:t>calculation results of strange star</a:t>
            </a:r>
            <a:endParaRPr lang="en-US" sz="3200"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椭圆 4"/>
          <p:cNvSpPr/>
          <p:nvPr/>
        </p:nvSpPr>
        <p:spPr>
          <a:xfrm>
            <a:off x="2103120" y="1330325"/>
            <a:ext cx="1674495" cy="1734185"/>
          </a:xfrm>
          <a:prstGeom prst="ellipse">
            <a:avLst/>
          </a:prstGeom>
          <a:solidFill>
            <a:schemeClr val="bg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6" name="椭圆 5"/>
          <p:cNvSpPr/>
          <p:nvPr>
            <p:custDataLst>
              <p:tags r:id="rId1"/>
            </p:custDataLst>
          </p:nvPr>
        </p:nvSpPr>
        <p:spPr>
          <a:xfrm>
            <a:off x="2103120" y="3142615"/>
            <a:ext cx="1674495" cy="1734185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7" name="椭圆 6"/>
          <p:cNvSpPr/>
          <p:nvPr>
            <p:custDataLst>
              <p:tags r:id="rId2"/>
            </p:custDataLst>
          </p:nvPr>
        </p:nvSpPr>
        <p:spPr>
          <a:xfrm>
            <a:off x="7122795" y="1330325"/>
            <a:ext cx="1674495" cy="1734185"/>
          </a:xfrm>
          <a:prstGeom prst="ellipse">
            <a:avLst/>
          </a:prstGeom>
          <a:solidFill>
            <a:schemeClr val="bg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8" name="椭圆 7"/>
          <p:cNvSpPr/>
          <p:nvPr>
            <p:custDataLst>
              <p:tags r:id="rId3"/>
            </p:custDataLst>
          </p:nvPr>
        </p:nvSpPr>
        <p:spPr>
          <a:xfrm>
            <a:off x="6755765" y="3142615"/>
            <a:ext cx="1674495" cy="1734185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392045" y="535813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E. Witten, Phys. Rev. D 30, 272 (1984).</a:t>
            </a:r>
            <a:endParaRPr lang="zh-CN" altLang="en-US"/>
          </a:p>
        </p:txBody>
      </p:sp>
      <p:sp>
        <p:nvSpPr>
          <p:cNvPr id="11" name="右箭头 10"/>
          <p:cNvSpPr/>
          <p:nvPr/>
        </p:nvSpPr>
        <p:spPr>
          <a:xfrm>
            <a:off x="4106545" y="2890520"/>
            <a:ext cx="2472690" cy="538480"/>
          </a:xfrm>
          <a:prstGeom prst="rightArrow">
            <a:avLst/>
          </a:prstGeom>
          <a:noFill/>
          <a:ln w="28575" cap="flat" cmpd="sng" algn="ctr">
            <a:solidFill>
              <a:schemeClr val="accent1">
                <a:shade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609215" y="1834515"/>
            <a:ext cx="406400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/>
              <a:t>u</a:t>
            </a:r>
            <a:endParaRPr lang="en-US" altLang="zh-CN" sz="4400"/>
          </a:p>
        </p:txBody>
      </p:sp>
      <p:sp>
        <p:nvSpPr>
          <p:cNvPr id="14" name="文本框 13"/>
          <p:cNvSpPr txBox="1"/>
          <p:nvPr>
            <p:custDataLst>
              <p:tags r:id="rId4"/>
            </p:custDataLst>
          </p:nvPr>
        </p:nvSpPr>
        <p:spPr>
          <a:xfrm>
            <a:off x="2609215" y="3589655"/>
            <a:ext cx="406400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/>
              <a:t>d</a:t>
            </a:r>
            <a:endParaRPr lang="en-US" altLang="zh-CN" sz="4400"/>
          </a:p>
        </p:txBody>
      </p:sp>
      <p:grpSp>
        <p:nvGrpSpPr>
          <p:cNvPr id="13" name="组合 12"/>
          <p:cNvGrpSpPr/>
          <p:nvPr/>
        </p:nvGrpSpPr>
        <p:grpSpPr>
          <a:xfrm>
            <a:off x="8430260" y="2561590"/>
            <a:ext cx="4650105" cy="1733550"/>
            <a:chOff x="13276" y="4034"/>
            <a:chExt cx="7323" cy="2730"/>
          </a:xfrm>
        </p:grpSpPr>
        <p:sp>
          <p:nvSpPr>
            <p:cNvPr id="9" name="椭圆 8"/>
            <p:cNvSpPr/>
            <p:nvPr>
              <p:custDataLst>
                <p:tags r:id="rId5"/>
              </p:custDataLst>
            </p:nvPr>
          </p:nvSpPr>
          <p:spPr>
            <a:xfrm>
              <a:off x="13276" y="4034"/>
              <a:ext cx="2637" cy="2731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1" lang="ko-KR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ulim" pitchFamily="34" charset="-127"/>
                <a:ea typeface="Gulim" pitchFamily="34" charset="-127"/>
              </a:endParaRPr>
            </a:p>
          </p:txBody>
        </p:sp>
        <p:sp>
          <p:nvSpPr>
            <p:cNvPr id="15" name="文本框 14"/>
            <p:cNvSpPr txBox="1"/>
            <p:nvPr>
              <p:custDataLst>
                <p:tags r:id="rId6"/>
              </p:custDataLst>
            </p:nvPr>
          </p:nvSpPr>
          <p:spPr>
            <a:xfrm>
              <a:off x="14199" y="4826"/>
              <a:ext cx="6400" cy="1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4400"/>
                <a:t>s</a:t>
              </a:r>
              <a:endParaRPr lang="en-US" altLang="zh-CN" sz="4400"/>
            </a:p>
          </p:txBody>
        </p:sp>
      </p:grpSp>
      <p:sp>
        <p:nvSpPr>
          <p:cNvPr id="16" name="文本框 15"/>
          <p:cNvSpPr txBox="1"/>
          <p:nvPr>
            <p:custDataLst>
              <p:tags r:id="rId7"/>
            </p:custDataLst>
          </p:nvPr>
        </p:nvSpPr>
        <p:spPr>
          <a:xfrm>
            <a:off x="7341870" y="3625850"/>
            <a:ext cx="406400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/>
              <a:t>d</a:t>
            </a:r>
            <a:endParaRPr lang="en-US" altLang="zh-CN" sz="4400"/>
          </a:p>
        </p:txBody>
      </p:sp>
      <p:sp>
        <p:nvSpPr>
          <p:cNvPr id="17" name="文本框 16"/>
          <p:cNvSpPr txBox="1"/>
          <p:nvPr>
            <p:custDataLst>
              <p:tags r:id="rId8"/>
            </p:custDataLst>
          </p:nvPr>
        </p:nvSpPr>
        <p:spPr>
          <a:xfrm>
            <a:off x="7696200" y="1834515"/>
            <a:ext cx="406400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/>
              <a:t>u</a:t>
            </a:r>
            <a:endParaRPr lang="en-US" altLang="zh-CN" sz="4400"/>
          </a:p>
        </p:txBody>
      </p:sp>
      <p:sp>
        <p:nvSpPr>
          <p:cNvPr id="18" name="文本框 17"/>
          <p:cNvSpPr txBox="1"/>
          <p:nvPr>
            <p:custDataLst>
              <p:tags r:id="rId9"/>
            </p:custDataLst>
          </p:nvPr>
        </p:nvSpPr>
        <p:spPr>
          <a:xfrm>
            <a:off x="1551940" y="802640"/>
            <a:ext cx="4064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2-flavor quark </a:t>
            </a:r>
            <a:r>
              <a:rPr sz="2800">
                <a:sym typeface="+mn-ea"/>
              </a:rPr>
              <a:t>m</a:t>
            </a:r>
            <a:r>
              <a:rPr lang="en-US" sz="2800">
                <a:sym typeface="+mn-ea"/>
              </a:rPr>
              <a:t>atter</a:t>
            </a:r>
            <a:r>
              <a:rPr lang="en-US" altLang="zh-CN" sz="2800"/>
              <a:t> </a:t>
            </a:r>
            <a:endParaRPr lang="en-US" altLang="zh-CN" sz="2800"/>
          </a:p>
        </p:txBody>
      </p:sp>
      <p:sp>
        <p:nvSpPr>
          <p:cNvPr id="20" name="文本框 19"/>
          <p:cNvSpPr txBox="1"/>
          <p:nvPr>
            <p:custDataLst>
              <p:tags r:id="rId10"/>
            </p:custDataLst>
          </p:nvPr>
        </p:nvSpPr>
        <p:spPr>
          <a:xfrm>
            <a:off x="7122795" y="772795"/>
            <a:ext cx="4064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3-flavor quark </a:t>
            </a:r>
            <a:r>
              <a:rPr sz="2800">
                <a:sym typeface="+mn-ea"/>
              </a:rPr>
              <a:t>m</a:t>
            </a:r>
            <a:r>
              <a:rPr lang="en-US" sz="2800">
                <a:sym typeface="+mn-ea"/>
              </a:rPr>
              <a:t>atter</a:t>
            </a:r>
            <a:r>
              <a:rPr lang="en-US" altLang="zh-CN" sz="2800"/>
              <a:t> </a:t>
            </a:r>
            <a:endParaRPr lang="en-US" altLang="zh-CN" sz="2800"/>
          </a:p>
        </p:txBody>
      </p:sp>
      <p:sp>
        <p:nvSpPr>
          <p:cNvPr id="21" name="文本占位符 7"/>
          <p:cNvSpPr>
            <a:spLocks noGrp="1"/>
          </p:cNvSpPr>
          <p:nvPr>
            <p:custDataLst>
              <p:tags r:id="rId11"/>
            </p:custDataLst>
          </p:nvPr>
        </p:nvSpPr>
        <p:spPr>
          <a:xfrm>
            <a:off x="231943" y="230872"/>
            <a:ext cx="6524144" cy="522605"/>
          </a:xfrm>
          <a:prstGeom prst="rect">
            <a:avLst/>
          </a:prstGeom>
        </p:spPr>
        <p:txBody>
          <a:bodyPr vert="horz" lIns="90000" tIns="45720" rIns="91440" bIns="46800" rtlCol="0">
            <a:sp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1" kern="1200">
                <a:solidFill>
                  <a:schemeClr val="accent1"/>
                </a:solidFill>
                <a:latin typeface="+mj-ea"/>
                <a:ea typeface="+mj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2800" dirty="0">
                <a:cs typeface="+mn-ea"/>
              </a:rPr>
              <a:t> why strange quark </a:t>
            </a:r>
            <a:r>
              <a:rPr sz="2800">
                <a:sym typeface="+mn-ea"/>
              </a:rPr>
              <a:t>m</a:t>
            </a:r>
            <a:r>
              <a:rPr lang="en-US" altLang="zh-CN" sz="2800" dirty="0">
                <a:cs typeface="+mn-ea"/>
              </a:rPr>
              <a:t>atter</a:t>
            </a:r>
            <a:endParaRPr lang="zh-CN" altLang="en-US" sz="2800" dirty="0">
              <a:ea typeface="+mn-ea"/>
              <a:cs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868920" y="4790440"/>
            <a:ext cx="40640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>
                <a:sym typeface="+mn-ea"/>
              </a:rPr>
              <a:t>m</a:t>
            </a:r>
            <a:r>
              <a:rPr lang="en-US" sz="2400">
                <a:sym typeface="+mn-ea"/>
              </a:rPr>
              <a:t>ore degrees of freedo</a:t>
            </a:r>
            <a:r>
              <a:rPr sz="2400">
                <a:sym typeface="+mn-ea"/>
              </a:rPr>
              <a:t>m</a:t>
            </a:r>
            <a:endParaRPr lang="en-US" sz="2400"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387985" y="1110615"/>
            <a:ext cx="10224135" cy="31076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2800"/>
              <a:t>perturbative QCD can not be used in strong coupling situation</a:t>
            </a:r>
            <a:r>
              <a:rPr lang="en-US" altLang="zh-CN" sz="2800"/>
              <a:t>......</a:t>
            </a:r>
            <a:endParaRPr lang="zh-CN" altLang="en-US" sz="2800"/>
          </a:p>
          <a:p>
            <a:pPr marL="285750" indent="-285750">
              <a:buFont typeface="Wingdings" panose="05000000000000000000" charset="0"/>
              <a:buChar char="l"/>
            </a:pPr>
            <a:endParaRPr lang="zh-CN" altLang="en-US" sz="2800"/>
          </a:p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2800"/>
              <a:t>lattice QCD method</a:t>
            </a:r>
            <a:r>
              <a:rPr lang="en-US" altLang="zh-CN" sz="2800"/>
              <a:t> </a:t>
            </a:r>
            <a:r>
              <a:rPr lang="zh-CN" altLang="en-US" sz="2800"/>
              <a:t>requires huge computational effort</a:t>
            </a:r>
            <a:r>
              <a:rPr lang="en-US" altLang="zh-CN" sz="2800"/>
              <a:t>......</a:t>
            </a:r>
            <a:endParaRPr lang="zh-CN" altLang="en-US" sz="2800"/>
          </a:p>
          <a:p>
            <a:pPr marL="285750" indent="-285750">
              <a:buFont typeface="Wingdings" panose="05000000000000000000" charset="0"/>
              <a:buChar char="l"/>
            </a:pPr>
            <a:endParaRPr lang="zh-CN" altLang="en-US" sz="2800"/>
          </a:p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2800"/>
              <a:t>it is hard to get properties of</a:t>
            </a:r>
            <a:r>
              <a:rPr lang="en-US" altLang="zh-CN" sz="2800"/>
              <a:t> </a:t>
            </a:r>
            <a:r>
              <a:rPr lang="zh-CN" altLang="en-US" sz="2800"/>
              <a:t>SQM from first principle calculation</a:t>
            </a:r>
            <a:r>
              <a:rPr lang="en-US" altLang="zh-CN" sz="2800"/>
              <a:t>......</a:t>
            </a:r>
            <a:endParaRPr lang="en-US" altLang="zh-CN" sz="2800"/>
          </a:p>
        </p:txBody>
      </p:sp>
      <p:sp>
        <p:nvSpPr>
          <p:cNvPr id="21" name="文本占位符 7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231943" y="230872"/>
            <a:ext cx="6524144" cy="522605"/>
          </a:xfrm>
          <a:prstGeom prst="rect">
            <a:avLst/>
          </a:prstGeom>
        </p:spPr>
        <p:txBody>
          <a:bodyPr vert="horz" lIns="90000" tIns="45720" rIns="91440" bIns="46800" rtlCol="0">
            <a:sp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1" kern="1200">
                <a:solidFill>
                  <a:schemeClr val="accent1"/>
                </a:solidFill>
                <a:latin typeface="+mj-ea"/>
                <a:ea typeface="+mj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2800">
                <a:sym typeface="+mn-ea"/>
              </a:rPr>
              <a:t>so</a:t>
            </a:r>
            <a:r>
              <a:rPr sz="2800">
                <a:sym typeface="+mn-ea"/>
              </a:rPr>
              <a:t>m</a:t>
            </a:r>
            <a:r>
              <a:rPr lang="en-US" sz="2800">
                <a:sym typeface="+mn-ea"/>
              </a:rPr>
              <a:t>e proble</a:t>
            </a:r>
            <a:r>
              <a:rPr sz="2800">
                <a:sym typeface="+mn-ea"/>
              </a:rPr>
              <a:t>m</a:t>
            </a:r>
            <a:r>
              <a:rPr lang="en-US" sz="2800">
                <a:sym typeface="+mn-ea"/>
              </a:rPr>
              <a:t> with QCD......</a:t>
            </a:r>
            <a:endParaRPr lang="zh-CN" altLang="en-US" sz="2800" dirty="0">
              <a:ea typeface="+mn-ea"/>
              <a:cs typeface="+mn-ea"/>
            </a:endParaRPr>
          </a:p>
        </p:txBody>
      </p:sp>
      <p:sp>
        <p:nvSpPr>
          <p:cNvPr id="11" name="右箭头 10"/>
          <p:cNvSpPr/>
          <p:nvPr/>
        </p:nvSpPr>
        <p:spPr>
          <a:xfrm rot="5400000">
            <a:off x="1834515" y="4278630"/>
            <a:ext cx="657860" cy="538480"/>
          </a:xfrm>
          <a:prstGeom prst="rightArrow">
            <a:avLst/>
          </a:prstGeom>
          <a:noFill/>
          <a:ln w="28575" cap="flat" cmpd="sng" algn="ctr">
            <a:solidFill>
              <a:schemeClr val="accent1">
                <a:shade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07720" y="4998720"/>
            <a:ext cx="63265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/>
              <a:t>phenomenological method</a:t>
            </a:r>
            <a:endParaRPr lang="zh-CN" alt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文本占位符 7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231775" y="231140"/>
            <a:ext cx="8975725" cy="522605"/>
          </a:xfrm>
          <a:prstGeom prst="rect">
            <a:avLst/>
          </a:prstGeom>
        </p:spPr>
        <p:txBody>
          <a:bodyPr vert="horz" wrap="square" lIns="90000" tIns="45720" rIns="91440" bIns="46800" rtlCol="0">
            <a:sp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1" kern="1200">
                <a:solidFill>
                  <a:schemeClr val="accent1"/>
                </a:solidFill>
                <a:latin typeface="+mj-ea"/>
                <a:ea typeface="+mj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2800" dirty="0">
                <a:cs typeface="+mn-ea"/>
              </a:rPr>
              <a:t> </a:t>
            </a:r>
            <a:r>
              <a:rPr lang="en-US" sz="2800" dirty="0">
                <a:cs typeface="+mn-ea"/>
              </a:rPr>
              <a:t>ther</a:t>
            </a:r>
            <a:r>
              <a:rPr sz="2800">
                <a:sym typeface="+mn-ea"/>
              </a:rPr>
              <a:t>m</a:t>
            </a:r>
            <a:r>
              <a:rPr lang="en-US" sz="2800">
                <a:sym typeface="+mn-ea"/>
              </a:rPr>
              <a:t>odyna</a:t>
            </a:r>
            <a:r>
              <a:rPr sz="2800">
                <a:sym typeface="+mn-ea"/>
              </a:rPr>
              <a:t>m</a:t>
            </a:r>
            <a:r>
              <a:rPr lang="en-US" sz="2800">
                <a:sym typeface="+mn-ea"/>
              </a:rPr>
              <a:t>ic treat</a:t>
            </a:r>
            <a:r>
              <a:rPr sz="2800">
                <a:sym typeface="+mn-ea"/>
              </a:rPr>
              <a:t>m</a:t>
            </a:r>
            <a:r>
              <a:rPr lang="en-US" sz="2800">
                <a:sym typeface="+mn-ea"/>
              </a:rPr>
              <a:t>ent (equiparticle </a:t>
            </a:r>
            <a:r>
              <a:rPr sz="2800">
                <a:sym typeface="+mn-ea"/>
              </a:rPr>
              <a:t>m</a:t>
            </a:r>
            <a:r>
              <a:rPr lang="en-US" sz="2800">
                <a:sym typeface="+mn-ea"/>
              </a:rPr>
              <a:t>odel)</a:t>
            </a:r>
            <a:endParaRPr lang="en-US" sz="2800" dirty="0">
              <a:ea typeface="+mn-ea"/>
              <a:cs typeface="+mn-ea"/>
              <a:sym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835" y="1245870"/>
            <a:ext cx="4645660" cy="88328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20" y="2621280"/>
            <a:ext cx="6508750" cy="88328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09430" y="3923030"/>
            <a:ext cx="2420620" cy="77660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8375" y="3923030"/>
            <a:ext cx="5833110" cy="145542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92695" y="5059045"/>
            <a:ext cx="4448175" cy="60960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495300" y="1245870"/>
            <a:ext cx="8129905" cy="391033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en-US" altLang="zh-CN" sz="2800"/>
              <a:t>we start fro</a:t>
            </a:r>
            <a:r>
              <a:rPr sz="2800">
                <a:sym typeface="+mn-ea"/>
              </a:rPr>
              <a:t>m</a:t>
            </a:r>
            <a:r>
              <a:rPr lang="en-US" sz="2800">
                <a:sym typeface="+mn-ea"/>
              </a:rPr>
              <a:t> free energy</a:t>
            </a:r>
            <a:endParaRPr lang="en-US" sz="28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endParaRPr lang="en-US" sz="28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r>
              <a:rPr lang="en-US" sz="2800">
                <a:sym typeface="+mn-ea"/>
              </a:rPr>
              <a:t>we take free energy density for a even syste</a:t>
            </a:r>
            <a:r>
              <a:rPr sz="2800">
                <a:sym typeface="+mn-ea"/>
              </a:rPr>
              <a:t>m</a:t>
            </a:r>
            <a:endParaRPr sz="28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endParaRPr sz="28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endParaRPr sz="28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r>
              <a:rPr lang="en-US" sz="2800">
                <a:sym typeface="+mn-ea"/>
              </a:rPr>
              <a:t>o</a:t>
            </a:r>
            <a:r>
              <a:rPr sz="2800">
                <a:sym typeface="+mn-ea"/>
              </a:rPr>
              <a:t>m</a:t>
            </a:r>
            <a:r>
              <a:rPr lang="en-US" sz="2800">
                <a:sym typeface="+mn-ea"/>
              </a:rPr>
              <a:t>ega_0 is the ther</a:t>
            </a:r>
            <a:r>
              <a:rPr sz="2800">
                <a:sym typeface="+mn-ea"/>
              </a:rPr>
              <a:t>m</a:t>
            </a:r>
            <a:r>
              <a:rPr lang="en-US" sz="2800">
                <a:sym typeface="+mn-ea"/>
              </a:rPr>
              <a:t>odynaic potential of free particle syste</a:t>
            </a:r>
            <a:r>
              <a:rPr sz="2800">
                <a:sym typeface="+mn-ea"/>
              </a:rPr>
              <a:t>m</a:t>
            </a:r>
            <a:endParaRPr sz="28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endParaRPr sz="28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endParaRPr sz="28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r>
              <a:rPr lang="en-US" sz="2800">
                <a:sym typeface="+mn-ea"/>
              </a:rPr>
              <a:t>this is o</a:t>
            </a:r>
            <a:r>
              <a:rPr sz="2800">
                <a:sym typeface="+mn-ea"/>
              </a:rPr>
              <a:t>m</a:t>
            </a:r>
            <a:r>
              <a:rPr lang="en-US" sz="2800">
                <a:sym typeface="+mn-ea"/>
              </a:rPr>
              <a:t>ega_0 when te</a:t>
            </a:r>
            <a:r>
              <a:rPr sz="2800">
                <a:sym typeface="+mn-ea"/>
              </a:rPr>
              <a:t>m</a:t>
            </a:r>
            <a:r>
              <a:rPr lang="en-US" sz="2800">
                <a:sym typeface="+mn-ea"/>
              </a:rPr>
              <a:t>perature is 0K.</a:t>
            </a:r>
            <a:endParaRPr lang="en-US" sz="2800"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文本框 6"/>
          <p:cNvSpPr txBox="1"/>
          <p:nvPr/>
        </p:nvSpPr>
        <p:spPr>
          <a:xfrm>
            <a:off x="341630" y="874395"/>
            <a:ext cx="9451340" cy="4831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2800"/>
              <a:t>To introduce interaction between particles in a free system, we need to replace constant mass into</a:t>
            </a:r>
            <a:r>
              <a:rPr lang="en-US" altLang="zh-CN" sz="2800"/>
              <a:t> </a:t>
            </a:r>
            <a:r>
              <a:rPr lang="zh-CN" altLang="en-US" sz="2800" b="1">
                <a:solidFill>
                  <a:srgbClr val="FF0000"/>
                </a:solidFill>
              </a:rPr>
              <a:t>effective mass</a:t>
            </a:r>
            <a:r>
              <a:rPr lang="en-US" altLang="zh-CN" sz="2800"/>
              <a:t> </a:t>
            </a:r>
            <a:r>
              <a:rPr lang="zh-CN" altLang="en-US" sz="2800"/>
              <a:t>and replace real chemical potential</a:t>
            </a:r>
            <a:r>
              <a:rPr lang="en-US" altLang="zh-CN" sz="2800"/>
              <a:t> </a:t>
            </a:r>
            <a:r>
              <a:rPr lang="zh-CN" altLang="en-US" sz="2800"/>
              <a:t>into</a:t>
            </a:r>
            <a:r>
              <a:rPr lang="en-US" altLang="zh-CN" sz="2800"/>
              <a:t> </a:t>
            </a:r>
            <a:r>
              <a:rPr lang="zh-CN" altLang="en-US" sz="2800" b="1">
                <a:solidFill>
                  <a:srgbClr val="FF0000"/>
                </a:solidFill>
              </a:rPr>
              <a:t>effective</a:t>
            </a:r>
            <a:r>
              <a:rPr lang="en-US" altLang="zh-CN" sz="2800" b="1">
                <a:solidFill>
                  <a:srgbClr val="FF0000"/>
                </a:solidFill>
              </a:rPr>
              <a:t> </a:t>
            </a:r>
            <a:r>
              <a:rPr lang="zh-CN" altLang="en-US" sz="2800" b="1">
                <a:solidFill>
                  <a:srgbClr val="FF0000"/>
                </a:solidFill>
              </a:rPr>
              <a:t>potential</a:t>
            </a:r>
            <a:r>
              <a:rPr lang="en-US" altLang="zh-CN" sz="2800"/>
              <a:t>.</a:t>
            </a:r>
            <a:endParaRPr lang="en-US" altLang="zh-CN" sz="2800"/>
          </a:p>
          <a:p>
            <a:pPr marL="285750" indent="-285750">
              <a:buFont typeface="Wingdings" panose="05000000000000000000" charset="0"/>
              <a:buChar char="l"/>
            </a:pPr>
            <a:endParaRPr lang="en-US" altLang="zh-CN" sz="2800"/>
          </a:p>
          <a:p>
            <a:pPr marL="285750" indent="-285750">
              <a:buFont typeface="Wingdings" panose="05000000000000000000" charset="0"/>
              <a:buChar char="l"/>
            </a:pPr>
            <a:endParaRPr lang="en-US" altLang="zh-CN" sz="2800"/>
          </a:p>
          <a:p>
            <a:pPr marL="285750" indent="-285750">
              <a:buFont typeface="Wingdings" panose="05000000000000000000" charset="0"/>
              <a:buChar char="l"/>
            </a:pPr>
            <a:r>
              <a:rPr lang="en-US" altLang="zh-CN" sz="2800"/>
              <a:t>by so</a:t>
            </a:r>
            <a:r>
              <a:rPr lang="zh-CN" altLang="en-US" sz="2800">
                <a:sym typeface="+mn-ea"/>
              </a:rPr>
              <a:t>m</a:t>
            </a:r>
            <a:r>
              <a:rPr lang="en-US" altLang="zh-CN" sz="2800">
                <a:sym typeface="+mn-ea"/>
              </a:rPr>
              <a:t>e</a:t>
            </a:r>
            <a:r>
              <a:rPr lang="en-US" altLang="zh-CN" sz="2800"/>
              <a:t> </a:t>
            </a:r>
            <a:r>
              <a:rPr lang="zh-CN" altLang="en-US" sz="2800">
                <a:sym typeface="+mn-ea"/>
              </a:rPr>
              <a:t>m</a:t>
            </a:r>
            <a:r>
              <a:rPr lang="en-US" altLang="zh-CN" sz="2800">
                <a:sym typeface="+mn-ea"/>
              </a:rPr>
              <a:t>ath treat</a:t>
            </a:r>
            <a:r>
              <a:rPr lang="zh-CN" altLang="en-US" sz="2800">
                <a:sym typeface="+mn-ea"/>
              </a:rPr>
              <a:t>m</a:t>
            </a:r>
            <a:r>
              <a:rPr lang="en-US" altLang="zh-CN" sz="2800">
                <a:sym typeface="+mn-ea"/>
              </a:rPr>
              <a:t>ent(, we can get these ther</a:t>
            </a:r>
            <a:r>
              <a:rPr lang="zh-CN" altLang="en-US" sz="2800">
                <a:sym typeface="+mn-ea"/>
              </a:rPr>
              <a:t>m</a:t>
            </a:r>
            <a:r>
              <a:rPr lang="en-US" altLang="zh-CN" sz="2800">
                <a:sym typeface="+mn-ea"/>
              </a:rPr>
              <a:t>odyna</a:t>
            </a:r>
            <a:r>
              <a:rPr lang="zh-CN" altLang="en-US" sz="2800">
                <a:sym typeface="+mn-ea"/>
              </a:rPr>
              <a:t>m</a:t>
            </a:r>
            <a:r>
              <a:rPr lang="en-US" altLang="zh-CN" sz="2800">
                <a:sym typeface="+mn-ea"/>
              </a:rPr>
              <a:t>ic functions.</a:t>
            </a:r>
            <a:endParaRPr lang="en-US" altLang="zh-CN" sz="28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endParaRPr lang="en-US" altLang="zh-CN" sz="28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endParaRPr lang="en-US" altLang="zh-CN" sz="28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endParaRPr lang="en-US" altLang="zh-CN" sz="280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altLang="zh-CN"/>
              <a:t> </a:t>
            </a:r>
            <a:endParaRPr lang="en-US" altLang="zh-CN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7225" y="2581910"/>
            <a:ext cx="8625840" cy="97726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4645" y="3526790"/>
            <a:ext cx="4201795" cy="2518410"/>
          </a:xfrm>
          <a:prstGeom prst="rect">
            <a:avLst/>
          </a:prstGeom>
        </p:spPr>
      </p:pic>
      <p:sp>
        <p:nvSpPr>
          <p:cNvPr id="21" name="文本占位符 7"/>
          <p:cNvSpPr>
            <a:spLocks noGrp="1"/>
          </p:cNvSpPr>
          <p:nvPr>
            <p:custDataLst>
              <p:tags r:id="rId3"/>
            </p:custDataLst>
          </p:nvPr>
        </p:nvSpPr>
        <p:spPr>
          <a:xfrm>
            <a:off x="231775" y="231140"/>
            <a:ext cx="8975725" cy="522605"/>
          </a:xfrm>
          <a:prstGeom prst="rect">
            <a:avLst/>
          </a:prstGeom>
        </p:spPr>
        <p:txBody>
          <a:bodyPr vert="horz" wrap="square" lIns="90000" tIns="45720" rIns="91440" bIns="46800" rtlCol="0">
            <a:sp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1" kern="1200">
                <a:solidFill>
                  <a:schemeClr val="accent1"/>
                </a:solidFill>
                <a:latin typeface="+mj-ea"/>
                <a:ea typeface="+mj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2800" dirty="0">
                <a:cs typeface="+mn-ea"/>
              </a:rPr>
              <a:t> </a:t>
            </a:r>
            <a:r>
              <a:rPr lang="en-US" sz="2800" dirty="0">
                <a:cs typeface="+mn-ea"/>
              </a:rPr>
              <a:t>ther</a:t>
            </a:r>
            <a:r>
              <a:rPr sz="2800">
                <a:sym typeface="+mn-ea"/>
              </a:rPr>
              <a:t>m</a:t>
            </a:r>
            <a:r>
              <a:rPr lang="en-US" sz="2800">
                <a:sym typeface="+mn-ea"/>
              </a:rPr>
              <a:t>odyna</a:t>
            </a:r>
            <a:r>
              <a:rPr sz="2800">
                <a:sym typeface="+mn-ea"/>
              </a:rPr>
              <a:t>m</a:t>
            </a:r>
            <a:r>
              <a:rPr lang="en-US" sz="2800">
                <a:sym typeface="+mn-ea"/>
              </a:rPr>
              <a:t>ic treat</a:t>
            </a:r>
            <a:r>
              <a:rPr sz="2800">
                <a:sym typeface="+mn-ea"/>
              </a:rPr>
              <a:t>m</a:t>
            </a:r>
            <a:r>
              <a:rPr lang="en-US" sz="2800">
                <a:sym typeface="+mn-ea"/>
              </a:rPr>
              <a:t>ent (equiparticle </a:t>
            </a:r>
            <a:r>
              <a:rPr sz="2800">
                <a:sym typeface="+mn-ea"/>
              </a:rPr>
              <a:t>m</a:t>
            </a:r>
            <a:r>
              <a:rPr lang="en-US" sz="2800">
                <a:sym typeface="+mn-ea"/>
              </a:rPr>
              <a:t>odel)</a:t>
            </a:r>
            <a:endParaRPr lang="en-US" sz="2800" dirty="0">
              <a:ea typeface="+mn-ea"/>
              <a:cs typeface="+mn-ea"/>
              <a:sym typeface="+mn-ea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5872480" y="2658110"/>
            <a:ext cx="794385" cy="687705"/>
          </a:xfrm>
          <a:prstGeom prst="ellipse">
            <a:avLst/>
          </a:prstGeom>
          <a:noFill/>
          <a:ln w="28575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5" name="椭圆 4"/>
          <p:cNvSpPr/>
          <p:nvPr>
            <p:custDataLst>
              <p:tags r:id="rId4"/>
            </p:custDataLst>
          </p:nvPr>
        </p:nvSpPr>
        <p:spPr>
          <a:xfrm>
            <a:off x="6725920" y="2658110"/>
            <a:ext cx="794385" cy="687705"/>
          </a:xfrm>
          <a:prstGeom prst="ellipse">
            <a:avLst/>
          </a:prstGeom>
          <a:noFill/>
          <a:ln w="28575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ulim" pitchFamily="34" charset="-127"/>
              <a:ea typeface="Gulim" pitchFamily="34" charset="-127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7404100" y="2113915"/>
            <a:ext cx="4488815" cy="645160"/>
            <a:chOff x="11660" y="3329"/>
            <a:chExt cx="7069" cy="1016"/>
          </a:xfrm>
        </p:grpSpPr>
        <p:cxnSp>
          <p:nvCxnSpPr>
            <p:cNvPr id="6" name="直接箭头连接符 5"/>
            <p:cNvCxnSpPr>
              <a:endCxn id="5" idx="7"/>
            </p:cNvCxnSpPr>
            <p:nvPr/>
          </p:nvCxnSpPr>
          <p:spPr>
            <a:xfrm flipH="1">
              <a:off x="11660" y="3987"/>
              <a:ext cx="793" cy="358"/>
            </a:xfrm>
            <a:prstGeom prst="straightConnector1">
              <a:avLst/>
            </a:prstGeom>
            <a:noFill/>
            <a:ln w="254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sp>
          <p:nvSpPr>
            <p:cNvPr id="8" name="文本框 7"/>
            <p:cNvSpPr txBox="1"/>
            <p:nvPr/>
          </p:nvSpPr>
          <p:spPr>
            <a:xfrm>
              <a:off x="12329" y="3329"/>
              <a:ext cx="6400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/>
                <a:t>Te</a:t>
              </a:r>
              <a:r>
                <a:rPr lang="zh-CN" altLang="en-US">
                  <a:sym typeface="+mn-ea"/>
                </a:rPr>
                <a:t>m</a:t>
              </a:r>
              <a:r>
                <a:rPr lang="en-US" altLang="zh-CN">
                  <a:sym typeface="+mn-ea"/>
                </a:rPr>
                <a:t>perature and baryon nu</a:t>
              </a:r>
              <a:r>
                <a:rPr lang="zh-CN" altLang="en-US">
                  <a:sym typeface="+mn-ea"/>
                </a:rPr>
                <a:t>m</a:t>
              </a:r>
              <a:r>
                <a:rPr lang="en-US" altLang="zh-CN">
                  <a:sym typeface="+mn-ea"/>
                </a:rPr>
                <a:t>ber density</a:t>
              </a:r>
              <a:endParaRPr lang="en-US" altLang="zh-CN">
                <a:sym typeface="+mn-ea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4237990" y="2289810"/>
            <a:ext cx="1779270" cy="368300"/>
            <a:chOff x="6674" y="3606"/>
            <a:chExt cx="2802" cy="580"/>
          </a:xfrm>
        </p:grpSpPr>
        <p:cxnSp>
          <p:nvCxnSpPr>
            <p:cNvPr id="9" name="直接箭头连接符 8"/>
            <p:cNvCxnSpPr/>
            <p:nvPr>
              <p:custDataLst>
                <p:tags r:id="rId5"/>
              </p:custDataLst>
            </p:nvPr>
          </p:nvCxnSpPr>
          <p:spPr>
            <a:xfrm>
              <a:off x="8988" y="3926"/>
              <a:ext cx="489" cy="261"/>
            </a:xfrm>
            <a:prstGeom prst="straightConnector1">
              <a:avLst/>
            </a:prstGeom>
            <a:noFill/>
            <a:ln w="254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sp>
          <p:nvSpPr>
            <p:cNvPr id="11" name="文本框 10"/>
            <p:cNvSpPr txBox="1"/>
            <p:nvPr/>
          </p:nvSpPr>
          <p:spPr>
            <a:xfrm>
              <a:off x="6674" y="3606"/>
              <a:ext cx="2482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/>
                <a:t>effective one</a:t>
              </a:r>
              <a:endParaRPr lang="en-US" altLang="zh-CN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609600" y="1010920"/>
            <a:ext cx="10342245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en-US" altLang="zh-CN" sz="2800">
                <a:sym typeface="+mn-ea"/>
              </a:rPr>
              <a:t>and here is particle nu</a:t>
            </a:r>
            <a:r>
              <a:rPr lang="zh-CN" altLang="en-US" sz="2800">
                <a:sym typeface="+mn-ea"/>
              </a:rPr>
              <a:t>m</a:t>
            </a:r>
            <a:r>
              <a:rPr lang="en-US" altLang="zh-CN" sz="2800">
                <a:sym typeface="+mn-ea"/>
              </a:rPr>
              <a:t>ber density and energy density</a:t>
            </a:r>
            <a:endParaRPr lang="en-US" altLang="zh-CN" sz="28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endParaRPr lang="en-US" altLang="zh-CN" sz="28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endParaRPr lang="en-US" altLang="zh-CN" sz="28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r>
              <a:rPr lang="en-US" altLang="zh-CN" sz="2800">
                <a:sym typeface="+mn-ea"/>
              </a:rPr>
              <a:t>when T tends to 0K </a:t>
            </a:r>
            <a:endParaRPr lang="en-US" altLang="zh-CN" sz="28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endParaRPr lang="en-US" altLang="zh-CN" sz="28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endParaRPr lang="en-US" altLang="zh-CN" sz="28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r>
              <a:rPr lang="en-US" altLang="zh-CN" sz="2800">
                <a:sym typeface="+mn-ea"/>
              </a:rPr>
              <a:t>we can calculate these ther</a:t>
            </a:r>
            <a:r>
              <a:rPr lang="zh-CN" altLang="en-US" sz="2800">
                <a:sym typeface="+mn-ea"/>
              </a:rPr>
              <a:t>m</a:t>
            </a:r>
            <a:r>
              <a:rPr lang="en-US" altLang="zh-CN" sz="2800">
                <a:sym typeface="+mn-ea"/>
              </a:rPr>
              <a:t>odyna</a:t>
            </a:r>
            <a:r>
              <a:rPr lang="zh-CN" altLang="en-US" sz="2800">
                <a:sym typeface="+mn-ea"/>
              </a:rPr>
              <a:t>m</a:t>
            </a:r>
            <a:r>
              <a:rPr lang="en-US" altLang="zh-CN" sz="2800">
                <a:sym typeface="+mn-ea"/>
              </a:rPr>
              <a:t>ic functions when we know the </a:t>
            </a:r>
            <a:r>
              <a:rPr lang="en-US" altLang="zh-CN" sz="2800">
                <a:solidFill>
                  <a:srgbClr val="FF0000"/>
                </a:solidFill>
                <a:sym typeface="+mn-ea"/>
                <a:hlinkClick r:id="rId1" action="ppaction://hlinksldjump">
                  <a:extLst>
                    <a:ext uri="{DAF060AB-1E55-43B9-8AAB-6FB025537F2F}">
                      <wpsdc:hlinkClr xmlns:wpsdc="http://www.wps.cn/officeDocument/2017/drawingmlCustomData" val="FF0000"/>
                      <wpsdc:folHlinkClr xmlns:wpsdc="http://www.wps.cn/officeDocument/2017/drawingmlCustomData" val="DD00DD"/>
                      <wpsdc:hlinkUnderline xmlns:wpsdc="http://www.wps.cn/officeDocument/2017/drawingmlCustomData" val="1"/>
                    </a:ext>
                  </a:extLst>
                </a:hlinkClick>
              </a:rPr>
              <a:t>effective che</a:t>
            </a:r>
            <a:r>
              <a:rPr lang="zh-CN" altLang="en-US" sz="2800">
                <a:solidFill>
                  <a:srgbClr val="FF0000"/>
                </a:solidFill>
                <a:sym typeface="+mn-ea"/>
                <a:hlinkClick r:id="rId1" action="ppaction://hlinksldjump">
                  <a:extLst>
                    <a:ext uri="{DAF060AB-1E55-43B9-8AAB-6FB025537F2F}">
                      <wpsdc:hlinkClr xmlns:wpsdc="http://www.wps.cn/officeDocument/2017/drawingmlCustomData" val="FF0000"/>
                      <wpsdc:folHlinkClr xmlns:wpsdc="http://www.wps.cn/officeDocument/2017/drawingmlCustomData" val="DD00DD"/>
                      <wpsdc:hlinkUnderline xmlns:wpsdc="http://www.wps.cn/officeDocument/2017/drawingmlCustomData" val="1"/>
                    </a:ext>
                  </a:extLst>
                </a:hlinkClick>
              </a:rPr>
              <a:t>m</a:t>
            </a:r>
            <a:r>
              <a:rPr lang="en-US" altLang="zh-CN" sz="2800">
                <a:solidFill>
                  <a:srgbClr val="FF0000"/>
                </a:solidFill>
                <a:sym typeface="+mn-ea"/>
                <a:hlinkClick r:id="rId1" action="ppaction://hlinksldjump">
                  <a:extLst>
                    <a:ext uri="{DAF060AB-1E55-43B9-8AAB-6FB025537F2F}">
                      <wpsdc:hlinkClr xmlns:wpsdc="http://www.wps.cn/officeDocument/2017/drawingmlCustomData" val="FF0000"/>
                      <wpsdc:folHlinkClr xmlns:wpsdc="http://www.wps.cn/officeDocument/2017/drawingmlCustomData" val="DD00DD"/>
                      <wpsdc:hlinkUnderline xmlns:wpsdc="http://www.wps.cn/officeDocument/2017/drawingmlCustomData" val="1"/>
                    </a:ext>
                  </a:extLst>
                </a:hlinkClick>
              </a:rPr>
              <a:t>ical potential</a:t>
            </a:r>
            <a:r>
              <a:rPr lang="en-US" altLang="zh-CN" sz="2800">
                <a:sym typeface="+mn-ea"/>
              </a:rPr>
              <a:t> and </a:t>
            </a:r>
            <a:r>
              <a:rPr lang="en-US" altLang="zh-CN" sz="2800">
                <a:solidFill>
                  <a:srgbClr val="FF0000"/>
                </a:solidFill>
                <a:sym typeface="+mn-ea"/>
              </a:rPr>
              <a:t>particle </a:t>
            </a:r>
            <a:r>
              <a:rPr lang="zh-CN" altLang="en-US" sz="2800">
                <a:solidFill>
                  <a:srgbClr val="FF0000"/>
                </a:solidFill>
                <a:sym typeface="+mn-ea"/>
              </a:rPr>
              <a:t>m</a:t>
            </a:r>
            <a:r>
              <a:rPr lang="en-US" altLang="zh-CN" sz="2800">
                <a:solidFill>
                  <a:srgbClr val="FF0000"/>
                </a:solidFill>
                <a:sym typeface="+mn-ea"/>
              </a:rPr>
              <a:t>ass</a:t>
            </a:r>
            <a:r>
              <a:rPr lang="en-US" altLang="zh-CN" sz="2800">
                <a:sym typeface="+mn-ea"/>
              </a:rPr>
              <a:t>.</a:t>
            </a:r>
            <a:endParaRPr lang="en-US" altLang="zh-CN" sz="2800">
              <a:sym typeface="+mn-ea"/>
            </a:endParaRPr>
          </a:p>
          <a:p>
            <a:endParaRPr lang="zh-CN" altLang="en-US" sz="2800"/>
          </a:p>
        </p:txBody>
      </p:sp>
      <p:sp>
        <p:nvSpPr>
          <p:cNvPr id="21" name="文本占位符 7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231775" y="231140"/>
            <a:ext cx="8975725" cy="522605"/>
          </a:xfrm>
          <a:prstGeom prst="rect">
            <a:avLst/>
          </a:prstGeom>
        </p:spPr>
        <p:txBody>
          <a:bodyPr vert="horz" wrap="square" lIns="90000" tIns="45720" rIns="91440" bIns="46800" rtlCol="0">
            <a:sp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1" kern="1200">
                <a:solidFill>
                  <a:schemeClr val="accent1"/>
                </a:solidFill>
                <a:latin typeface="+mj-ea"/>
                <a:ea typeface="+mj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2800" dirty="0">
                <a:cs typeface="+mn-ea"/>
              </a:rPr>
              <a:t> </a:t>
            </a:r>
            <a:r>
              <a:rPr lang="en-US" sz="2800" dirty="0">
                <a:cs typeface="+mn-ea"/>
              </a:rPr>
              <a:t>ther</a:t>
            </a:r>
            <a:r>
              <a:rPr sz="2800">
                <a:sym typeface="+mn-ea"/>
              </a:rPr>
              <a:t>m</a:t>
            </a:r>
            <a:r>
              <a:rPr lang="en-US" sz="2800">
                <a:sym typeface="+mn-ea"/>
              </a:rPr>
              <a:t>odyna</a:t>
            </a:r>
            <a:r>
              <a:rPr sz="2800">
                <a:sym typeface="+mn-ea"/>
              </a:rPr>
              <a:t>m</a:t>
            </a:r>
            <a:r>
              <a:rPr lang="en-US" sz="2800">
                <a:sym typeface="+mn-ea"/>
              </a:rPr>
              <a:t>ic treat</a:t>
            </a:r>
            <a:r>
              <a:rPr sz="2800">
                <a:sym typeface="+mn-ea"/>
              </a:rPr>
              <a:t>m</a:t>
            </a:r>
            <a:r>
              <a:rPr lang="en-US" sz="2800">
                <a:sym typeface="+mn-ea"/>
              </a:rPr>
              <a:t>ent (equiparticle </a:t>
            </a:r>
            <a:r>
              <a:rPr sz="2800">
                <a:sym typeface="+mn-ea"/>
              </a:rPr>
              <a:t>m</a:t>
            </a:r>
            <a:r>
              <a:rPr lang="en-US" sz="2800">
                <a:sym typeface="+mn-ea"/>
              </a:rPr>
              <a:t>odel)</a:t>
            </a:r>
            <a:endParaRPr lang="en-US" sz="2800" dirty="0">
              <a:ea typeface="+mn-ea"/>
              <a:cs typeface="+mn-ea"/>
              <a:sym typeface="+mn-ea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7515" y="2364740"/>
            <a:ext cx="2769870" cy="126174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2125" y="1593215"/>
            <a:ext cx="4672965" cy="14655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文本占位符 7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231775" y="231140"/>
            <a:ext cx="8975725" cy="522605"/>
          </a:xfrm>
          <a:prstGeom prst="rect">
            <a:avLst/>
          </a:prstGeom>
        </p:spPr>
        <p:txBody>
          <a:bodyPr vert="horz" wrap="square" lIns="90000" tIns="45720" rIns="91440" bIns="46800" rtlCol="0">
            <a:sp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1" kern="1200">
                <a:solidFill>
                  <a:schemeClr val="accent1"/>
                </a:solidFill>
                <a:latin typeface="+mj-ea"/>
                <a:ea typeface="+mj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2800" dirty="0">
                <a:cs typeface="+mn-ea"/>
              </a:rPr>
              <a:t> </a:t>
            </a:r>
            <a:r>
              <a:rPr sz="2800">
                <a:sym typeface="+mn-ea"/>
              </a:rPr>
              <a:t>m</a:t>
            </a:r>
            <a:r>
              <a:rPr lang="en-US" sz="2800" dirty="0">
                <a:cs typeface="+mn-ea"/>
              </a:rPr>
              <a:t>ass scaling(history)</a:t>
            </a:r>
            <a:endParaRPr lang="en-US" sz="2800" dirty="0">
              <a:ea typeface="+mn-ea"/>
              <a:cs typeface="+mn-ea"/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0610" y="1493520"/>
            <a:ext cx="4121150" cy="77089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3150" y="2717800"/>
            <a:ext cx="2637155" cy="101790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2500" y="4189095"/>
            <a:ext cx="4889500" cy="99568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407035" y="981710"/>
            <a:ext cx="11378565" cy="52622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2800"/>
              <a:t>At first, people considered the infrared confinement effect, and based on the bag</a:t>
            </a:r>
            <a:r>
              <a:rPr lang="en-US" altLang="zh-CN" sz="2800"/>
              <a:t> </a:t>
            </a:r>
            <a:r>
              <a:rPr lang="zh-CN" altLang="en-US" sz="2800"/>
              <a:t>model</a:t>
            </a:r>
            <a:endParaRPr lang="zh-CN" altLang="en-US" sz="2800"/>
          </a:p>
          <a:p>
            <a:pPr marL="285750" indent="-285750">
              <a:buFont typeface="Wingdings" panose="05000000000000000000" charset="0"/>
              <a:buChar char="l"/>
            </a:pPr>
            <a:endParaRPr lang="zh-CN" altLang="en-US" sz="2800"/>
          </a:p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2800"/>
              <a:t>Peng</a:t>
            </a:r>
            <a:r>
              <a:rPr lang="en-US" altLang="zh-CN" sz="2800"/>
              <a:t> G. X.</a:t>
            </a:r>
            <a:r>
              <a:rPr lang="zh-CN" altLang="en-US" sz="2800"/>
              <a:t> derived a cubic root scaling by considering in-medium chiral condensation effect and linear</a:t>
            </a:r>
            <a:r>
              <a:rPr lang="en-US" altLang="zh-CN" sz="2800"/>
              <a:t> </a:t>
            </a:r>
            <a:r>
              <a:rPr lang="zh-CN" altLang="en-US" sz="2800"/>
              <a:t>confinement</a:t>
            </a:r>
            <a:endParaRPr lang="zh-CN" altLang="en-US" sz="2800"/>
          </a:p>
          <a:p>
            <a:pPr marL="285750" indent="-285750">
              <a:buFont typeface="Wingdings" panose="05000000000000000000" charset="0"/>
              <a:buChar char="l"/>
            </a:pPr>
            <a:endParaRPr lang="zh-CN" altLang="en-US" sz="2800"/>
          </a:p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2800"/>
              <a:t>In 2012,</a:t>
            </a:r>
            <a:r>
              <a:rPr lang="en-US" altLang="zh-CN" sz="2800"/>
              <a:t> </a:t>
            </a:r>
            <a:r>
              <a:rPr lang="zh-CN" altLang="en-US" sz="2800"/>
              <a:t>Chen</a:t>
            </a:r>
            <a:r>
              <a:rPr lang="en-US" altLang="zh-CN" sz="2800"/>
              <a:t> S. W.</a:t>
            </a:r>
            <a:r>
              <a:rPr lang="zh-CN" altLang="en-US" sz="2800"/>
              <a:t> further added one-gluon-exchange effect and promoted a new scaling at zero</a:t>
            </a:r>
            <a:r>
              <a:rPr lang="en-US" altLang="zh-CN" sz="2800"/>
              <a:t> </a:t>
            </a:r>
            <a:r>
              <a:rPr lang="zh-CN" altLang="en-US" sz="2800"/>
              <a:t>temperature</a:t>
            </a:r>
            <a:endParaRPr lang="zh-CN" altLang="en-US" sz="2800"/>
          </a:p>
          <a:p>
            <a:pPr marL="285750" indent="-285750">
              <a:buFont typeface="Wingdings" panose="05000000000000000000" charset="0"/>
              <a:buChar char="l"/>
            </a:pPr>
            <a:endParaRPr lang="zh-CN" altLang="en-US" sz="2800"/>
          </a:p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2800"/>
              <a:t>In 2014,</a:t>
            </a:r>
            <a:r>
              <a:rPr lang="en-US" altLang="zh-CN" sz="2800"/>
              <a:t> </a:t>
            </a:r>
            <a:r>
              <a:rPr lang="zh-CN" altLang="en-US" sz="2800"/>
              <a:t>Xia</a:t>
            </a:r>
            <a:r>
              <a:rPr lang="en-US" altLang="zh-CN" sz="2800"/>
              <a:t> C. J.</a:t>
            </a:r>
            <a:r>
              <a:rPr lang="zh-CN" altLang="en-US" sz="2800"/>
              <a:t> took first-order perturbation interaction into account, and got a similar scaling</a:t>
            </a:r>
            <a:r>
              <a:rPr lang="en-US" altLang="zh-CN" sz="2800"/>
              <a:t> </a:t>
            </a:r>
            <a:r>
              <a:rPr lang="zh-CN" altLang="en-US" sz="2800"/>
              <a:t>with a positive C</a:t>
            </a:r>
            <a:endParaRPr lang="zh-CN" altLang="en-US" sz="2800"/>
          </a:p>
          <a:p>
            <a:pPr marL="285750" indent="-285750">
              <a:buFont typeface="Wingdings" panose="05000000000000000000" charset="0"/>
              <a:buChar char="l"/>
            </a:pPr>
            <a:endParaRPr lang="zh-CN" altLang="en-US" sz="2800"/>
          </a:p>
        </p:txBody>
      </p:sp>
      <p:cxnSp>
        <p:nvCxnSpPr>
          <p:cNvPr id="2" name="直接箭头连接符 1"/>
          <p:cNvCxnSpPr/>
          <p:nvPr/>
        </p:nvCxnSpPr>
        <p:spPr>
          <a:xfrm flipV="1">
            <a:off x="9109075" y="4761230"/>
            <a:ext cx="2336165" cy="746125"/>
          </a:xfrm>
          <a:prstGeom prst="straightConnector1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文本占位符 7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231775" y="231140"/>
            <a:ext cx="8975725" cy="522605"/>
          </a:xfrm>
          <a:prstGeom prst="rect">
            <a:avLst/>
          </a:prstGeom>
        </p:spPr>
        <p:txBody>
          <a:bodyPr vert="horz" wrap="square" lIns="90000" tIns="45720" rIns="91440" bIns="46800" rtlCol="0">
            <a:sp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1" kern="1200">
                <a:solidFill>
                  <a:schemeClr val="accent1"/>
                </a:solidFill>
                <a:latin typeface="+mj-ea"/>
                <a:ea typeface="+mj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2800" dirty="0">
                <a:cs typeface="+mn-ea"/>
              </a:rPr>
              <a:t> </a:t>
            </a:r>
            <a:r>
              <a:rPr sz="2800">
                <a:sym typeface="+mn-ea"/>
              </a:rPr>
              <a:t>m</a:t>
            </a:r>
            <a:r>
              <a:rPr lang="en-US" sz="2800" dirty="0">
                <a:cs typeface="+mn-ea"/>
              </a:rPr>
              <a:t>ass scaling</a:t>
            </a:r>
            <a:endParaRPr lang="en-US" sz="2800" dirty="0">
              <a:ea typeface="+mn-ea"/>
              <a:cs typeface="+mn-ea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51815" y="1126490"/>
            <a:ext cx="9326245" cy="4831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2800">
                <a:sym typeface="+mn-ea"/>
              </a:rPr>
              <a:t>the</a:t>
            </a:r>
            <a:r>
              <a:rPr lang="en-US" altLang="zh-CN" sz="2800">
                <a:sym typeface="+mn-ea"/>
              </a:rPr>
              <a:t> </a:t>
            </a:r>
            <a:r>
              <a:rPr lang="zh-CN" altLang="en-US" sz="2800">
                <a:sym typeface="+mn-ea"/>
              </a:rPr>
              <a:t>interaction mass term will be infinitely big with nb increasing when C is positive</a:t>
            </a:r>
            <a:endParaRPr lang="zh-CN" altLang="en-US" sz="28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endParaRPr lang="zh-CN" altLang="en-US" sz="2800"/>
          </a:p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2800">
                <a:sym typeface="+mn-ea"/>
              </a:rPr>
              <a:t>it is nonphysical that</a:t>
            </a:r>
            <a:r>
              <a:rPr lang="en-US" altLang="zh-CN" sz="2800">
                <a:sym typeface="+mn-ea"/>
              </a:rPr>
              <a:t> </a:t>
            </a:r>
            <a:r>
              <a:rPr lang="zh-CN" altLang="en-US" sz="2800">
                <a:sym typeface="+mn-ea"/>
              </a:rPr>
              <a:t>there exists an nb big enough to make quark mass negative with a negative C</a:t>
            </a:r>
            <a:endParaRPr lang="zh-CN" altLang="en-US" sz="28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endParaRPr lang="zh-CN" altLang="en-US" sz="28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endParaRPr lang="en-US" altLang="zh-CN" sz="28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endParaRPr lang="en-US" altLang="zh-CN" sz="28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r>
              <a:rPr lang="en-US" altLang="zh-CN" sz="2800">
                <a:sym typeface="+mn-ea"/>
              </a:rPr>
              <a:t>maybe we can take </a:t>
            </a:r>
            <a:r>
              <a:rPr lang="en-US" altLang="zh-CN" sz="2800">
                <a:solidFill>
                  <a:srgbClr val="FF0000"/>
                </a:solidFill>
                <a:sym typeface="+mn-ea"/>
              </a:rPr>
              <a:t>asymptotic freedom effect</a:t>
            </a:r>
            <a:r>
              <a:rPr lang="en-US" altLang="zh-CN" sz="2800">
                <a:sym typeface="+mn-ea"/>
              </a:rPr>
              <a:t> into account to cancel this bug</a:t>
            </a:r>
            <a:endParaRPr lang="en-US" altLang="zh-CN" sz="2800">
              <a:sym typeface="+mn-ea"/>
            </a:endParaRPr>
          </a:p>
          <a:p>
            <a:pPr marL="285750" indent="-285750">
              <a:buFont typeface="Wingdings" panose="05000000000000000000" charset="0"/>
              <a:buChar char="l"/>
            </a:pPr>
            <a:endParaRPr lang="zh-CN" altLang="en-US" sz="2800"/>
          </a:p>
        </p:txBody>
      </p:sp>
      <p:grpSp>
        <p:nvGrpSpPr>
          <p:cNvPr id="2" name="组合 1"/>
          <p:cNvGrpSpPr/>
          <p:nvPr/>
        </p:nvGrpSpPr>
        <p:grpSpPr>
          <a:xfrm>
            <a:off x="1462405" y="3429000"/>
            <a:ext cx="4100830" cy="808990"/>
            <a:chOff x="2303" y="5400"/>
            <a:chExt cx="6458" cy="1274"/>
          </a:xfrm>
        </p:grpSpPr>
        <p:sp>
          <p:nvSpPr>
            <p:cNvPr id="5" name="下箭头 4"/>
            <p:cNvSpPr/>
            <p:nvPr/>
          </p:nvSpPr>
          <p:spPr>
            <a:xfrm>
              <a:off x="2303" y="5712"/>
              <a:ext cx="1710" cy="962"/>
            </a:xfrm>
            <a:prstGeom prst="downArrow">
              <a:avLst/>
            </a:prstGeom>
            <a:solidFill>
              <a:schemeClr val="accent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1" lang="ko-KR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ulim" pitchFamily="34" charset="-127"/>
                <a:ea typeface="Gulim" pitchFamily="34" charset="-127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3785" y="5400"/>
              <a:ext cx="4976" cy="78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t">
              <a:noAutofit/>
            </a:bodyPr>
            <a:p>
              <a:pPr algn="ctr"/>
              <a:r>
                <a:rPr lang="en-US" altLang="zh-CN" sz="5000" b="1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strange?</a:t>
              </a:r>
              <a:endParaRPr lang="en-US" altLang="zh-CN" sz="5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COMMONDATA" val="eyJoZGlkIjoiNmJmMTVjNzg4YjRlNTRiOGRlMGE3MTUxOTEwZjNhYTEifQ==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国科大主题1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B132">
      <a:majorFont>
        <a:latin typeface="-쉬리B"/>
        <a:ea typeface="-쉬리B"/>
        <a:cs typeface=""/>
      </a:majorFont>
      <a:minorFont>
        <a:latin typeface="-쉬리M"/>
        <a:ea typeface="-쉬리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ulim" pitchFamily="34" charset="-127"/>
            <a:ea typeface="Gulim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ulim" pitchFamily="34" charset="-127"/>
            <a:ea typeface="Gulim" pitchFamily="34" charset="-127"/>
          </a:defRPr>
        </a:defPPr>
      </a:lstStyle>
    </a:lnDef>
  </a:objectDefaults>
  <a:extraClrSchemeLst>
    <a:extraClrScheme>
      <a:clrScheme name="B13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13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13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13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13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13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13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国科大主题1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B132">
      <a:majorFont>
        <a:latin typeface="-쉬리B"/>
        <a:ea typeface="-쉬리B"/>
        <a:cs typeface=""/>
      </a:majorFont>
      <a:minorFont>
        <a:latin typeface="-쉬리M"/>
        <a:ea typeface="-쉬리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ulim" pitchFamily="34" charset="-127"/>
            <a:ea typeface="Gulim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ulim" pitchFamily="34" charset="-127"/>
            <a:ea typeface="Gulim" pitchFamily="34" charset="-127"/>
          </a:defRPr>
        </a:defPPr>
      </a:lstStyle>
    </a:lnDef>
  </a:objectDefaults>
  <a:extraClrSchemeLst>
    <a:extraClrScheme>
      <a:clrScheme name="B13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13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13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13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13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13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13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2877</Words>
  <Application>WPS 演示</Application>
  <PresentationFormat>宽屏</PresentationFormat>
  <Paragraphs>155</Paragraphs>
  <Slides>18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18</vt:i4>
      </vt:variant>
    </vt:vector>
  </HeadingPairs>
  <TitlesOfParts>
    <vt:vector size="36" baseType="lpstr">
      <vt:lpstr>Arial</vt:lpstr>
      <vt:lpstr>宋体</vt:lpstr>
      <vt:lpstr>Wingdings</vt:lpstr>
      <vt:lpstr>Gulim</vt:lpstr>
      <vt:lpstr>Malgun Gothic</vt:lpstr>
      <vt:lpstr>-쉬리B</vt:lpstr>
      <vt:lpstr>黑体</vt:lpstr>
      <vt:lpstr>-쉬리M</vt:lpstr>
      <vt:lpstr>楷体</vt:lpstr>
      <vt:lpstr>Times New Roman</vt:lpstr>
      <vt:lpstr>华文新魏</vt:lpstr>
      <vt:lpstr>Wingdings</vt:lpstr>
      <vt:lpstr>微软雅黑</vt:lpstr>
      <vt:lpstr>Arial Unicode MS</vt:lpstr>
      <vt:lpstr>等线</vt:lpstr>
      <vt:lpstr>Calibri</vt:lpstr>
      <vt:lpstr>国科大主题1</vt:lpstr>
      <vt:lpstr>1_国科大主题1</vt:lpstr>
      <vt:lpstr>Properties of strange quark matter  and strange star in a new mass scaling </vt:lpstr>
      <vt:lpstr>PowerPoint 演示文稿</vt:lpstr>
      <vt:lpstr>PowerPoint 演示文稿</vt:lpstr>
      <vt:lpstr>PowerPoint 演示文稿</vt:lpstr>
      <vt:lpstr>PowerPoint 演示文稿</vt:lpstr>
      <vt:lpstr>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of m_π-dependence of ρ on the lattice </dc:title>
  <dc:creator>physics_yukang@163.com</dc:creator>
  <cp:lastModifiedBy>啦啦啦</cp:lastModifiedBy>
  <cp:revision>124</cp:revision>
  <dcterms:created xsi:type="dcterms:W3CDTF">2023-08-22T03:38:00Z</dcterms:created>
  <dcterms:modified xsi:type="dcterms:W3CDTF">2023-09-23T08:05:20Z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5DC1746343CA49528FD7C63845F6EACE_13</vt:lpwstr>
  </property>
  <property fmtid="{D5CDD505-2E9C-101B-9397-08002B2CF9AE}" pid="3" name="KSOProductBuildVer">
    <vt:lpwstr>2052-12.1.0.15374</vt:lpwstr>
  </property>
</Properties>
</file>