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750" r:id="rId2"/>
    <p:sldId id="762" r:id="rId3"/>
    <p:sldId id="531" r:id="rId4"/>
    <p:sldId id="728" r:id="rId5"/>
    <p:sldId id="756" r:id="rId6"/>
    <p:sldId id="710" r:id="rId7"/>
    <p:sldId id="757" r:id="rId8"/>
    <p:sldId id="758" r:id="rId9"/>
    <p:sldId id="751" r:id="rId10"/>
    <p:sldId id="749" r:id="rId11"/>
    <p:sldId id="330" r:id="rId12"/>
    <p:sldId id="760" r:id="rId13"/>
    <p:sldId id="752" r:id="rId14"/>
    <p:sldId id="753" r:id="rId15"/>
    <p:sldId id="759" r:id="rId16"/>
    <p:sldId id="761" r:id="rId17"/>
    <p:sldId id="716" r:id="rId18"/>
    <p:sldId id="721" r:id="rId19"/>
    <p:sldId id="703" r:id="rId20"/>
    <p:sldId id="555" r:id="rId21"/>
    <p:sldId id="316" r:id="rId22"/>
    <p:sldId id="720" r:id="rId23"/>
    <p:sldId id="763" r:id="rId24"/>
    <p:sldId id="706" r:id="rId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9">
          <p15:clr>
            <a:srgbClr val="A4A3A4"/>
          </p15:clr>
        </p15:guide>
        <p15:guide id="2" pos="30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98">
          <p15:clr>
            <a:srgbClr val="A4A3A4"/>
          </p15:clr>
        </p15:guide>
        <p15:guide id="2" pos="23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794EB"/>
    <a:srgbClr val="FF9900"/>
    <a:srgbClr val="21FF06"/>
    <a:srgbClr val="FFFFFF"/>
    <a:srgbClr val="00FB92"/>
    <a:srgbClr val="89D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0" autoAdjust="0"/>
    <p:restoredTop sz="83955" autoAdjust="0"/>
  </p:normalViewPr>
  <p:slideViewPr>
    <p:cSldViewPr snapToGrid="0">
      <p:cViewPr>
        <p:scale>
          <a:sx n="126" d="100"/>
          <a:sy n="126" d="100"/>
        </p:scale>
        <p:origin x="144" y="-24"/>
      </p:cViewPr>
      <p:guideLst>
        <p:guide orient="horz" pos="2249"/>
        <p:guide pos="30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880" y="-84"/>
      </p:cViewPr>
      <p:guideLst>
        <p:guide orient="horz" pos="2998"/>
        <p:guide pos="23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9D6F0-FA1E-4414-A344-9BB2ADEC4CCC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E6A3B-AEEE-441F-B154-1E897A6078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07D5C-708D-41AC-A898-AE2CAE757A07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30BD8-998F-414F-8CCE-03C6882F0B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834017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Self-organized criticality</a:t>
            </a:r>
          </a:p>
          <a:p>
            <a:pPr algn="just"/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062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89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No CP was detecting in repeating FRBs before our paper submitted.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786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drifting pattern of FRBs reflects the radiation frequency change with the location in the magnetosphere, 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so-called “radius-to-frequency mapping” </a:t>
            </a:r>
            <a:endParaRPr lang="en-GB" altLang="zh-CN" dirty="0"/>
          </a:p>
          <a:p>
            <a:pPr algn="just"/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554899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with noticeable differences.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22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effectLst/>
                <a:latin typeface="Helvetica" pitchFamily="2" charset="0"/>
              </a:rPr>
              <a:t>The “thickness” here is determined by radial and transverse observing time rather than the true spatial size for the two dimensions. So </a:t>
            </a:r>
            <a:r>
              <a:rPr lang="en" altLang="zh-CN" dirty="0" err="1">
                <a:effectLst/>
                <a:latin typeface="Helvetica" pitchFamily="2" charset="0"/>
              </a:rPr>
              <a:t>the“thick</a:t>
            </a:r>
            <a:r>
              <a:rPr lang="en" altLang="zh-CN" dirty="0">
                <a:effectLst/>
                <a:latin typeface="Helvetica" pitchFamily="2" charset="0"/>
              </a:rPr>
              <a:t>” and “thin” cases here are of the visual effects from an observer, not representing the intrinsic geometry of the bulk itself. If the angle \rad is almost constant, a “thick” bulk would be observed for a rapidly spinning object, while a “thin” bulk would be observed for a slowly spinning one.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72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319967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678829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625541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Only downward drift…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The propagation effect is challenged by why such structures are favored in repeaters.</a:t>
            </a: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Only downward drift…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The propagation effect is challenged by why such structures are favored in repeaters.</a:t>
            </a: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  <a:t>10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7CC0F-04A4-478D-836A-54DCC5A3BF28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47944-D2C8-4AB5-A9CB-B7FA7D86A5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16.png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5" Type="http://schemas.openxmlformats.org/officeDocument/2006/relationships/image" Target="../media/image42.em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60.png"/><Relationship Id="rId4" Type="http://schemas.openxmlformats.org/officeDocument/2006/relationships/image" Target="../media/image4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2.wdp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microsoft.com/office/2007/relationships/hdphoto" Target="../media/hdphoto2.wdp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16.png"/><Relationship Id="rId7" Type="http://schemas.openxmlformats.org/officeDocument/2006/relationships/image" Target="../media/image570.png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11" Type="http://schemas.openxmlformats.org/officeDocument/2006/relationships/image" Target="../media/image67.png"/><Relationship Id="rId5" Type="http://schemas.openxmlformats.org/officeDocument/2006/relationships/image" Target="../media/image64.emf"/><Relationship Id="rId10" Type="http://schemas.openxmlformats.org/officeDocument/2006/relationships/image" Target="../media/image66.png"/><Relationship Id="rId4" Type="http://schemas.microsoft.com/office/2007/relationships/hdphoto" Target="../media/hdphoto2.wdp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microsoft.com/office/2007/relationships/hdphoto" Target="../media/hdphoto2.wdp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microsoft.com/office/2007/relationships/hdphoto" Target="../media/hdphoto2.wdp"/><Relationship Id="rId10" Type="http://schemas.openxmlformats.org/officeDocument/2006/relationships/image" Target="../media/image80.png"/><Relationship Id="rId4" Type="http://schemas.openxmlformats.org/officeDocument/2006/relationships/image" Target="../media/image16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1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67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GIF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0959922B-0C56-9102-B5E3-01E7262963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804260" y="4223226"/>
            <a:ext cx="876999" cy="8682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5C4FEB1-BF72-9854-C4F3-005AEF7E6E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22650" t="10769" r="23846" b="33163"/>
          <a:stretch/>
        </p:blipFill>
        <p:spPr>
          <a:xfrm>
            <a:off x="6785705" y="4222232"/>
            <a:ext cx="829532" cy="86928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F141414-6B39-1EF3-0870-2E8D495FCE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63" b="96875" l="0" r="97939">
                        <a14:foregroundMark x1="3778" y1="23750" x2="3778" y2="23750"/>
                        <a14:foregroundMark x1="15604" y1="82188" x2="15604" y2="82188"/>
                        <a14:foregroundMark x1="4858" y1="25313" x2="196" y2="42500"/>
                        <a14:foregroundMark x1="196" y1="42500" x2="1570" y2="79688"/>
                        <a14:foregroundMark x1="1570" y1="79688" x2="6035" y2="55625"/>
                        <a14:foregroundMark x1="6035" y1="55625" x2="11923" y2="46250"/>
                        <a14:foregroundMark x1="11923" y1="46250" x2="46124" y2="72188"/>
                        <a14:foregroundMark x1="46124" y1="72188" x2="70756" y2="42813"/>
                        <a14:foregroundMark x1="70756" y1="42813" x2="93572" y2="82188"/>
                        <a14:foregroundMark x1="93572" y1="82188" x2="88175" y2="97500"/>
                        <a14:foregroundMark x1="88175" y1="97500" x2="21443" y2="56875"/>
                        <a14:foregroundMark x1="21443" y1="56875" x2="13641" y2="70625"/>
                        <a14:foregroundMark x1="13641" y1="70625" x2="7360" y2="95625"/>
                        <a14:foregroundMark x1="7360" y1="95625" x2="13101" y2="96563"/>
                        <a14:foregroundMark x1="13101" y1="96563" x2="72228" y2="70313"/>
                        <a14:foregroundMark x1="72228" y1="70313" x2="75859" y2="60938"/>
                        <a14:foregroundMark x1="81452" y1="20000" x2="93131" y2="15313"/>
                        <a14:foregroundMark x1="93131" y1="15313" x2="98773" y2="15313"/>
                        <a14:foregroundMark x1="98773" y1="15313" x2="99853" y2="63438"/>
                        <a14:foregroundMark x1="99853" y1="63438" x2="99166" y2="99063"/>
                        <a14:foregroundMark x1="99166" y1="99063" x2="94161" y2="88750"/>
                        <a14:foregroundMark x1="94161" y1="88750" x2="94799" y2="55625"/>
                        <a14:foregroundMark x1="94799" y1="55625" x2="94750" y2="55625"/>
                        <a14:foregroundMark x1="70756" y1="22813" x2="65702" y2="14375"/>
                        <a14:foregroundMark x1="65702" y1="14375" x2="69627" y2="25938"/>
                        <a14:foregroundMark x1="6575" y1="17500" x2="3680" y2="15313"/>
                        <a14:foregroundMark x1="736" y1="85313" x2="0" y2="96875"/>
                        <a14:foregroundMark x1="93180" y1="69688" x2="98283" y2="55313"/>
                        <a14:foregroundMark x1="98283" y1="55313" x2="92689" y2="96563"/>
                        <a14:foregroundMark x1="92689" y1="96563" x2="97939" y2="7812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b="7003"/>
          <a:stretch/>
        </p:blipFill>
        <p:spPr>
          <a:xfrm>
            <a:off x="0" y="5525284"/>
            <a:ext cx="9144000" cy="1332716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8D0678E-0D19-E9C3-B041-0893F2D3D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4603" y="3118457"/>
            <a:ext cx="9894096" cy="169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27" tIns="47613" rIns="95227" bIns="4761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zh-CN" sz="2400" dirty="0">
              <a:latin typeface="Comic Sans MS" panose="030F0702030302020204" pitchFamily="66" charset="0"/>
              <a:ea typeface="方正粗倩简体" panose="03000509000000000000" pitchFamily="65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Comic Sans MS" panose="030F0702030302020204" pitchFamily="66" charset="0"/>
                <a:ea typeface="方正粗倩简体" panose="03000509000000000000" pitchFamily="65" charset="-122"/>
              </a:rPr>
              <a:t>Speaker: </a:t>
            </a:r>
            <a:r>
              <a:rPr lang="en-US" altLang="zh-CN" sz="2400" dirty="0" err="1">
                <a:latin typeface="Comic Sans MS" panose="030F0702030302020204" pitchFamily="66" charset="0"/>
                <a:ea typeface="方正舒体" panose="02010601030101010101" pitchFamily="2" charset="-122"/>
                <a:cs typeface="Times New Roman" panose="02020603050405020304" pitchFamily="18" charset="0"/>
              </a:rPr>
              <a:t>Weiyang</a:t>
            </a:r>
            <a:r>
              <a:rPr lang="en-US" altLang="zh-CN" sz="2400" dirty="0">
                <a:latin typeface="Comic Sans MS" panose="030F0702030302020204" pitchFamily="66" charset="0"/>
                <a:ea typeface="方正舒体" panose="02010601030101010101" pitchFamily="2" charset="-122"/>
                <a:cs typeface="Times New Roman" panose="02020603050405020304" pitchFamily="18" charset="0"/>
              </a:rPr>
              <a:t> Wang</a:t>
            </a:r>
            <a:r>
              <a:rPr lang="zh-CN" altLang="en-US" sz="2400" dirty="0">
                <a:latin typeface="Comic Sans MS" panose="030F0702030302020204" pitchFamily="66" charset="0"/>
                <a:ea typeface="华文楷体" panose="02010600040101010101" charset="-122"/>
                <a:cs typeface="华文楷体" panose="02010600040101010101" charset="-122"/>
              </a:rPr>
              <a:t>（</a:t>
            </a:r>
            <a:r>
              <a:rPr lang="zh-CN" altLang="en-US" sz="2400" b="1" dirty="0">
                <a:latin typeface="Xingkai SC Bold" panose="02010600040101010101" charset="-122"/>
                <a:ea typeface="Xingkai SC Bold" panose="02010600040101010101" charset="-122"/>
                <a:cs typeface="华文楷体" panose="02010600040101010101" charset="-122"/>
              </a:rPr>
              <a:t>王维扬</a:t>
            </a:r>
            <a:r>
              <a:rPr lang="zh-CN" altLang="en-US" sz="2400" dirty="0">
                <a:latin typeface="Comic Sans MS" panose="030F0702030302020204" pitchFamily="66" charset="0"/>
                <a:ea typeface="华文楷体" panose="02010600040101010101" charset="-122"/>
                <a:cs typeface="华文楷体" panose="02010600040101010101" charset="-122"/>
              </a:rPr>
              <a:t>）</a:t>
            </a:r>
            <a:endParaRPr lang="en-US" altLang="zh-CN" sz="2400" dirty="0">
              <a:latin typeface="Comic Sans MS" panose="030F0702030302020204" pitchFamily="66" charset="0"/>
              <a:ea typeface="华文楷体" panose="02010600040101010101" charset="-122"/>
              <a:cs typeface="华文楷体" panose="02010600040101010101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endParaRPr lang="en-US" altLang="zh-CN" sz="2000" dirty="0">
              <a:latin typeface="Comic Sans MS" panose="030F0702030302020204" pitchFamily="66" charset="0"/>
              <a:ea typeface="华文楷体" panose="02010600040101010101" charset="-122"/>
              <a:cs typeface="华文楷体" panose="02010600040101010101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2000" dirty="0">
                <a:latin typeface="Comic Sans MS" panose="030F0702030302020204" pitchFamily="66" charset="0"/>
                <a:ea typeface="华文楷体" panose="02010600040101010101" charset="-122"/>
                <a:cs typeface="华文楷体" panose="02010600040101010101" charset="-122"/>
              </a:rPr>
              <a:t>University</a:t>
            </a:r>
            <a:r>
              <a:rPr lang="zh-CN" altLang="en-US" sz="2000" dirty="0">
                <a:latin typeface="Comic Sans MS" panose="030F0702030302020204" pitchFamily="66" charset="0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000" dirty="0">
                <a:latin typeface="Comic Sans MS" panose="030F0702030302020204" pitchFamily="66" charset="0"/>
                <a:ea typeface="华文楷体" panose="02010600040101010101" charset="-122"/>
                <a:cs typeface="华文楷体" panose="02010600040101010101" charset="-122"/>
              </a:rPr>
              <a:t>of</a:t>
            </a:r>
            <a:r>
              <a:rPr lang="zh-CN" altLang="en-US" sz="2000" dirty="0">
                <a:latin typeface="Comic Sans MS" panose="030F0702030302020204" pitchFamily="66" charset="0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000" dirty="0">
                <a:latin typeface="Comic Sans MS" panose="030F0702030302020204" pitchFamily="66" charset="0"/>
                <a:ea typeface="华文楷体" panose="02010600040101010101" charset="-122"/>
                <a:cs typeface="华文楷体" panose="02010600040101010101" charset="-122"/>
              </a:rPr>
              <a:t>CAS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1600" dirty="0">
                <a:latin typeface="Comic Sans MS" panose="030F0702030302020204" pitchFamily="66" charset="0"/>
                <a:ea typeface="华文楷体" panose="02010600040101010101" charset="-122"/>
                <a:cs typeface="Comic Sans MS" panose="030F0702030302020204" pitchFamily="66" charset="0"/>
              </a:rPr>
              <a:t>School</a:t>
            </a:r>
            <a:r>
              <a:rPr lang="zh-CN" altLang="en-US" sz="1600" dirty="0">
                <a:latin typeface="Comic Sans MS" panose="030F0702030302020204" pitchFamily="66" charset="0"/>
                <a:ea typeface="华文楷体" panose="02010600040101010101" charset="-122"/>
                <a:cs typeface="Comic Sans MS" panose="030F0702030302020204" pitchFamily="66" charset="0"/>
              </a:rPr>
              <a:t> </a:t>
            </a:r>
            <a:r>
              <a:rPr lang="en-US" altLang="zh-CN" sz="1600" dirty="0">
                <a:latin typeface="Comic Sans MS" panose="030F0702030302020204" pitchFamily="66" charset="0"/>
                <a:ea typeface="华文楷体" panose="02010600040101010101" charset="-122"/>
                <a:cs typeface="Comic Sans MS" panose="030F0702030302020204" pitchFamily="66" charset="0"/>
              </a:rPr>
              <a:t>of</a:t>
            </a:r>
            <a:r>
              <a:rPr lang="zh-CN" altLang="en-US" sz="1600" dirty="0">
                <a:latin typeface="Comic Sans MS" panose="030F0702030302020204" pitchFamily="66" charset="0"/>
                <a:ea typeface="华文楷体" panose="02010600040101010101" charset="-122"/>
                <a:cs typeface="Comic Sans MS" panose="030F0702030302020204" pitchFamily="66" charset="0"/>
              </a:rPr>
              <a:t> </a:t>
            </a:r>
            <a:r>
              <a:rPr lang="en-US" altLang="zh-CN" sz="1600" dirty="0">
                <a:latin typeface="Comic Sans MS" panose="030F0702030302020204" pitchFamily="66" charset="0"/>
                <a:ea typeface="华文楷体" panose="02010600040101010101" charset="-122"/>
                <a:cs typeface="Comic Sans MS" panose="030F0702030302020204" pitchFamily="66" charset="0"/>
              </a:rPr>
              <a:t>Astronomy</a:t>
            </a:r>
            <a:r>
              <a:rPr lang="zh-CN" altLang="en-US" sz="1600" dirty="0">
                <a:latin typeface="Comic Sans MS" panose="030F0702030302020204" pitchFamily="66" charset="0"/>
                <a:ea typeface="华文楷体" panose="02010600040101010101" charset="-122"/>
                <a:cs typeface="Comic Sans MS" panose="030F0702030302020204" pitchFamily="66" charset="0"/>
              </a:rPr>
              <a:t> </a:t>
            </a:r>
            <a:r>
              <a:rPr lang="en-US" altLang="zh-CN" sz="1600" dirty="0">
                <a:latin typeface="Comic Sans MS" panose="030F0702030302020204" pitchFamily="66" charset="0"/>
                <a:ea typeface="华文楷体" panose="02010600040101010101" charset="-122"/>
                <a:cs typeface="Comic Sans MS" panose="030F0702030302020204" pitchFamily="66" charset="0"/>
              </a:rPr>
              <a:t>and</a:t>
            </a:r>
            <a:r>
              <a:rPr lang="zh-CN" altLang="en-US" sz="1600" dirty="0">
                <a:latin typeface="Comic Sans MS" panose="030F0702030302020204" pitchFamily="66" charset="0"/>
                <a:ea typeface="华文楷体" panose="02010600040101010101" charset="-122"/>
                <a:cs typeface="Comic Sans MS" panose="030F0702030302020204" pitchFamily="66" charset="0"/>
              </a:rPr>
              <a:t> </a:t>
            </a:r>
            <a:r>
              <a:rPr lang="en-US" altLang="zh-CN" sz="1600" dirty="0">
                <a:latin typeface="Comic Sans MS" panose="030F0702030302020204" pitchFamily="66" charset="0"/>
                <a:ea typeface="华文楷体" panose="02010600040101010101" charset="-122"/>
                <a:cs typeface="Comic Sans MS" panose="030F0702030302020204" pitchFamily="66" charset="0"/>
              </a:rPr>
              <a:t>Space</a:t>
            </a:r>
            <a:r>
              <a:rPr lang="zh-CN" altLang="en-US" sz="1600" dirty="0">
                <a:latin typeface="Comic Sans MS" panose="030F0702030302020204" pitchFamily="66" charset="0"/>
                <a:ea typeface="华文楷体" panose="02010600040101010101" charset="-122"/>
                <a:cs typeface="Comic Sans MS" panose="030F0702030302020204" pitchFamily="66" charset="0"/>
              </a:rPr>
              <a:t> </a:t>
            </a:r>
            <a:r>
              <a:rPr lang="en-US" altLang="zh-CN" sz="1600" dirty="0">
                <a:latin typeface="Comic Sans MS" panose="030F0702030302020204" pitchFamily="66" charset="0"/>
                <a:ea typeface="华文楷体" panose="02010600040101010101" charset="-122"/>
                <a:cs typeface="Comic Sans MS" panose="030F0702030302020204" pitchFamily="66" charset="0"/>
              </a:rPr>
              <a:t>Science</a:t>
            </a:r>
            <a:endParaRPr lang="en-US" altLang="zh-CN" sz="1400" dirty="0">
              <a:latin typeface="Comic Sans MS" panose="030F0702030302020204" pitchFamily="66" charset="0"/>
              <a:ea typeface="方正舒体" panose="02010601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9762ED5-E132-A49A-4338-DA37C631C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2110453"/>
            <a:ext cx="8578850" cy="120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27" tIns="47613" rIns="95227" bIns="4761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Implications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narrow band emission: Quake induced FRB?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9044901-FC50-DA41-87B5-7106CCCCC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0920" y="416960"/>
            <a:ext cx="3048635" cy="16910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25DDC67-F737-3511-0D42-70BF362A0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073" y="416960"/>
            <a:ext cx="1857266" cy="17122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6E8A9-390D-AE3C-B82B-FFE87978D1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027" r="9327"/>
          <a:stretch>
            <a:fillRect/>
          </a:stretch>
        </p:blipFill>
        <p:spPr>
          <a:xfrm>
            <a:off x="0" y="406802"/>
            <a:ext cx="2018999" cy="17119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7E1D22C-350A-84A2-3743-ED9D78A635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0225" y="393311"/>
            <a:ext cx="2018999" cy="17383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D221685-7064-A3EF-C5B4-29D4B8D58F9D}"/>
              </a:ext>
            </a:extLst>
          </p:cNvPr>
          <p:cNvSpPr txBox="1"/>
          <p:nvPr/>
        </p:nvSpPr>
        <p:spPr>
          <a:xfrm>
            <a:off x="2288876" y="5123735"/>
            <a:ext cx="4947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1600" dirty="0">
                <a:latin typeface="Comic Sans MS" panose="030F0702030302020204" pitchFamily="66" charset="0"/>
                <a:ea typeface="华文楷体" panose="02010600040101010101" charset="-122"/>
                <a:cs typeface="Comic Sans MS" panose="030F0702030302020204" pitchFamily="66" charset="0"/>
              </a:rPr>
              <a:t>2023.9.26@Yangzhou</a:t>
            </a:r>
            <a:endParaRPr lang="en-US" altLang="zh-CN" sz="1400" dirty="0">
              <a:latin typeface="Comic Sans MS" panose="030F0702030302020204" pitchFamily="66" charset="0"/>
              <a:ea typeface="方正舒体" panose="02010601030101010101" pitchFamily="2" charset="-122"/>
              <a:cs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61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13CFD41-F4ED-E7A6-4536-62CE729778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A9296C-87B6-4BAD-D868-E6162B038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29" y="669897"/>
            <a:ext cx="8569666" cy="12067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704086" y="6537314"/>
            <a:ext cx="29590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Younes</a:t>
            </a:r>
            <a:r>
              <a:rPr lang="en-GB" altLang="zh-CN" sz="1400" dirty="0">
                <a:solidFill>
                  <a:srgbClr val="0000FF"/>
                </a:solidFill>
                <a:latin typeface="NimbusRomNo9L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2022, </a:t>
            </a:r>
            <a:r>
              <a:rPr lang="en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</p:txBody>
      </p:sp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3" name="矩形 2"/>
          <p:cNvSpPr/>
          <p:nvPr/>
        </p:nvSpPr>
        <p:spPr>
          <a:xfrm>
            <a:off x="286163" y="90975"/>
            <a:ext cx="63097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Starquake in SGR</a:t>
            </a:r>
            <a:r>
              <a:rPr lang="zh-CN" altLang="en-US" sz="32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J1935+2154</a:t>
            </a:r>
            <a:r>
              <a:rPr lang="zh-CN" altLang="en-US" sz="32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en-US" altLang="zh-CN" sz="3200" b="1" dirty="0">
              <a:solidFill>
                <a:srgbClr val="FFC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78" y="4863316"/>
            <a:ext cx="4470184" cy="188507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5753D3A-EBB0-CCD7-5A6E-C6E083397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163" y="2379731"/>
            <a:ext cx="3980408" cy="244483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196E84F-AD34-B75C-64DF-92A34B34E9AB}"/>
              </a:ext>
            </a:extLst>
          </p:cNvPr>
          <p:cNvSpPr txBox="1"/>
          <p:nvPr/>
        </p:nvSpPr>
        <p:spPr>
          <a:xfrm>
            <a:off x="4695801" y="5980564"/>
            <a:ext cx="3309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Comic Sans MS Regular" panose="030F0702030302020204" charset="0"/>
                <a:cs typeface="Comic Sans MS Regular" panose="030F0702030302020204" charset="0"/>
              </a:rPr>
              <a:t>Glitches</a:t>
            </a:r>
            <a:r>
              <a:rPr lang="en-US" altLang="zh-CN" sz="1400" dirty="0">
                <a:latin typeface="Comic Sans MS Regular" panose="030F0702030302020204" charset="0"/>
                <a:cs typeface="Comic Sans MS Regular" panose="030F0702030302020204" charset="0"/>
              </a:rPr>
              <a:t> before FRBs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A8D521F-B623-2E12-9EBB-05BE2419BC9E}"/>
              </a:ext>
            </a:extLst>
          </p:cNvPr>
          <p:cNvSpPr/>
          <p:nvPr/>
        </p:nvSpPr>
        <p:spPr>
          <a:xfrm>
            <a:off x="4718163" y="6322130"/>
            <a:ext cx="26405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lang="en-GB" altLang="zh-CN" sz="1400" dirty="0">
                <a:solidFill>
                  <a:srgbClr val="0000FF"/>
                </a:solidFill>
                <a:latin typeface="NimbusRomNo9L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2022, </a:t>
            </a:r>
            <a:r>
              <a:rPr lang="en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arXiv:2211.03246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GB" altLang="zh-CN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243396B-542F-3938-A301-98ACF6CEA0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1573" y="2288623"/>
            <a:ext cx="4251423" cy="255657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596EAD4-2337-DE95-9498-2F25BB22AE65}"/>
              </a:ext>
            </a:extLst>
          </p:cNvPr>
          <p:cNvSpPr/>
          <p:nvPr/>
        </p:nvSpPr>
        <p:spPr>
          <a:xfrm>
            <a:off x="7543495" y="5141060"/>
            <a:ext cx="16005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2022, </a:t>
            </a:r>
            <a:r>
              <a:rPr lang="en" altLang="zh-CN" sz="1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en-GB" altLang="zh-CN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61BDEED-06C4-A621-9AC2-F7F92E93B501}"/>
              </a:ext>
            </a:extLst>
          </p:cNvPr>
          <p:cNvSpPr txBox="1"/>
          <p:nvPr/>
        </p:nvSpPr>
        <p:spPr>
          <a:xfrm>
            <a:off x="5617684" y="4892087"/>
            <a:ext cx="3309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Comic Sans MS Regular" panose="030F0702030302020204" charset="0"/>
                <a:cs typeface="Comic Sans MS Regular" panose="030F0702030302020204" charset="0"/>
              </a:rPr>
              <a:t>QPO </a:t>
            </a:r>
            <a:r>
              <a:rPr lang="en-US" altLang="zh-CN" sz="1400" dirty="0">
                <a:latin typeface="Comic Sans MS Regular" panose="030F0702030302020204" charset="0"/>
              </a:rPr>
              <a:t>of SGR</a:t>
            </a:r>
            <a:r>
              <a:rPr lang="zh-CN" altLang="en-US" sz="1400" dirty="0">
                <a:latin typeface="Comic Sans MS Regular" panose="030F0702030302020204" charset="0"/>
              </a:rPr>
              <a:t> </a:t>
            </a:r>
            <a:r>
              <a:rPr lang="en-US" altLang="zh-CN" sz="1400" dirty="0">
                <a:latin typeface="Comic Sans MS Regular" panose="030F0702030302020204" charset="0"/>
              </a:rPr>
              <a:t>J1935+2154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1C0F2D4-64A2-F0DF-1704-6B7E5665134C}"/>
              </a:ext>
            </a:extLst>
          </p:cNvPr>
          <p:cNvSpPr txBox="1"/>
          <p:nvPr/>
        </p:nvSpPr>
        <p:spPr>
          <a:xfrm>
            <a:off x="2253013" y="1927293"/>
            <a:ext cx="457786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Rockwell" panose="02060603020205020403" pitchFamily="18" charset="0"/>
              </a:rPr>
              <a:t>Glitch and </a:t>
            </a:r>
            <a:r>
              <a:rPr lang="en" altLang="zh-CN" sz="1600" b="1" dirty="0">
                <a:latin typeface="Rockwell" panose="02060603020205020403" pitchFamily="18" charset="0"/>
              </a:rPr>
              <a:t>Quasi-periodic Oscillations </a:t>
            </a:r>
            <a:r>
              <a:rPr lang="en-US" altLang="zh-CN" sz="1600" b="1" dirty="0">
                <a:latin typeface="Rockwell" panose="02060603020205020403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AECCA1-E3BE-06BD-D53C-34388AB481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249390" y="4762345"/>
            <a:ext cx="311833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independence, </a:t>
            </a:r>
          </a:p>
          <a:p>
            <a:pPr algn="just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Nonlinear coherent growth,</a:t>
            </a:r>
          </a:p>
          <a:p>
            <a:pPr algn="just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rise times.</a:t>
            </a:r>
          </a:p>
        </p:txBody>
      </p:sp>
      <p:sp>
        <p:nvSpPr>
          <p:cNvPr id="11" name="矩形 10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2500">
              <a:defRPr/>
            </a:pPr>
            <a:endParaRPr lang="zh-CN" altLang="en-US" sz="1660"/>
          </a:p>
        </p:txBody>
      </p:sp>
      <p:grpSp>
        <p:nvGrpSpPr>
          <p:cNvPr id="17" name="组 16"/>
          <p:cNvGrpSpPr/>
          <p:nvPr/>
        </p:nvGrpSpPr>
        <p:grpSpPr>
          <a:xfrm>
            <a:off x="4293292" y="5739590"/>
            <a:ext cx="4755642" cy="917079"/>
            <a:chOff x="4300855" y="5385036"/>
            <a:chExt cx="4928503" cy="917079"/>
          </a:xfrm>
        </p:grpSpPr>
        <p:sp>
          <p:nvSpPr>
            <p:cNvPr id="9" name="文本框 8"/>
            <p:cNvSpPr txBox="1"/>
            <p:nvPr/>
          </p:nvSpPr>
          <p:spPr>
            <a:xfrm>
              <a:off x="4300855" y="5537790"/>
              <a:ext cx="2606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dirty="0">
                  <a:solidFill>
                    <a:srgbClr val="FFC000"/>
                  </a:solidFill>
                </a:rPr>
                <a:t>Earthquake</a:t>
              </a:r>
              <a:endParaRPr kumimoji="1" lang="zh-CN" alt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15" name="右箭头 14"/>
            <p:cNvSpPr/>
            <p:nvPr/>
          </p:nvSpPr>
          <p:spPr>
            <a:xfrm>
              <a:off x="6443168" y="5385036"/>
              <a:ext cx="731672" cy="917079"/>
            </a:xfrm>
            <a:prstGeom prst="rightArrow">
              <a:avLst/>
            </a:prstGeom>
            <a:solidFill>
              <a:schemeClr val="accent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kumimoji="1" lang="zh-CN" altLang="en-US" sz="2400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442130" y="5581966"/>
              <a:ext cx="17872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dirty="0">
                  <a:solidFill>
                    <a:srgbClr val="FFC000"/>
                  </a:solidFill>
                </a:rPr>
                <a:t>Starquake</a:t>
              </a:r>
              <a:endParaRPr kumimoji="1" lang="zh-CN" altLang="en-US" sz="2800" dirty="0">
                <a:solidFill>
                  <a:srgbClr val="FFC000"/>
                </a:solidFill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4715744" y="2979021"/>
            <a:ext cx="41856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Gutenberg–Richter law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power</a:t>
            </a:r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quake</a:t>
            </a:r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magnitude.</a:t>
            </a:r>
          </a:p>
          <a:p>
            <a:pPr algn="just"/>
            <a:endParaRPr lang="en-US" altLang="zh-CN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Omori law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frequency of aftershocks decreases roughly with the reciprocal of time after the main shock.</a:t>
            </a:r>
            <a:endParaRPr lang="en-US" altLang="zh-CN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" y="767956"/>
            <a:ext cx="3916487" cy="28741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5" y="3712503"/>
            <a:ext cx="4367488" cy="314549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301BB2C-832D-3DDC-D276-490FD8048DEF}"/>
              </a:ext>
            </a:extLst>
          </p:cNvPr>
          <p:cNvSpPr/>
          <p:nvPr/>
        </p:nvSpPr>
        <p:spPr>
          <a:xfrm>
            <a:off x="254098" y="114509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Starquakes trigger FRB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280C981-1AC7-7ADF-6CBA-198D46200862}"/>
              </a:ext>
            </a:extLst>
          </p:cNvPr>
          <p:cNvSpPr/>
          <p:nvPr/>
        </p:nvSpPr>
        <p:spPr>
          <a:xfrm>
            <a:off x="729812" y="2627295"/>
            <a:ext cx="1410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FRB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20121102A</a:t>
            </a:r>
            <a:endParaRPr lang="zh-CN" altLang="en-US" sz="14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9856C2F-9E91-8020-D91A-7AA6543AAB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1" r="729"/>
          <a:stretch/>
        </p:blipFill>
        <p:spPr>
          <a:xfrm>
            <a:off x="5834616" y="429295"/>
            <a:ext cx="2134196" cy="116759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62F3A8-12E1-A5C7-F39B-CB580D644E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79" t="17524" r="4069" b="24371"/>
          <a:stretch/>
        </p:blipFill>
        <p:spPr>
          <a:xfrm>
            <a:off x="6836645" y="1637567"/>
            <a:ext cx="2064728" cy="1300778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BECC8F83-1DAE-0B5D-640D-C71BA59E5BB1}"/>
              </a:ext>
            </a:extLst>
          </p:cNvPr>
          <p:cNvGrpSpPr/>
          <p:nvPr/>
        </p:nvGrpSpPr>
        <p:grpSpPr>
          <a:xfrm>
            <a:off x="4943940" y="1717143"/>
            <a:ext cx="994464" cy="961792"/>
            <a:chOff x="4644344" y="1450430"/>
            <a:chExt cx="994464" cy="961792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C7051CC3-4A36-0255-D0CB-6C048028E676}"/>
                </a:ext>
              </a:extLst>
            </p:cNvPr>
            <p:cNvSpPr/>
            <p:nvPr/>
          </p:nvSpPr>
          <p:spPr>
            <a:xfrm>
              <a:off x="4644344" y="1450430"/>
              <a:ext cx="961792" cy="96179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kumimoji="1" lang="zh-CN" altLang="en-US" sz="2800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D8BC994D-0DC4-6272-0BC2-7F10A479F6A5}"/>
                </a:ext>
              </a:extLst>
            </p:cNvPr>
            <p:cNvSpPr txBox="1"/>
            <p:nvPr/>
          </p:nvSpPr>
          <p:spPr>
            <a:xfrm>
              <a:off x="4797456" y="1477302"/>
              <a:ext cx="398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/>
                <a:t>u</a:t>
              </a:r>
              <a:endParaRPr kumimoji="1" lang="zh-CN" altLang="en-US" sz="1600" dirty="0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CAD7C079-69E6-93A7-62C9-44AF515C24AA}"/>
                </a:ext>
              </a:extLst>
            </p:cNvPr>
            <p:cNvSpPr txBox="1"/>
            <p:nvPr/>
          </p:nvSpPr>
          <p:spPr>
            <a:xfrm>
              <a:off x="4727236" y="1630538"/>
              <a:ext cx="398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/>
                <a:t>s</a:t>
              </a:r>
              <a:endParaRPr kumimoji="1" lang="zh-CN" altLang="en-US" sz="1600" dirty="0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E0E5CBC-927D-5357-3A6F-7960E3D3A623}"/>
                </a:ext>
              </a:extLst>
            </p:cNvPr>
            <p:cNvSpPr txBox="1"/>
            <p:nvPr/>
          </p:nvSpPr>
          <p:spPr>
            <a:xfrm>
              <a:off x="4869989" y="1623869"/>
              <a:ext cx="398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/>
                <a:t>d</a:t>
              </a:r>
              <a:endParaRPr kumimoji="1" lang="zh-CN" altLang="en-US" sz="1600" dirty="0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C67EA297-7A30-0FD3-E9DF-7AAD5D387921}"/>
                </a:ext>
              </a:extLst>
            </p:cNvPr>
            <p:cNvSpPr txBox="1"/>
            <p:nvPr/>
          </p:nvSpPr>
          <p:spPr>
            <a:xfrm>
              <a:off x="5125534" y="1783774"/>
              <a:ext cx="398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/>
                <a:t>u</a:t>
              </a:r>
              <a:endParaRPr kumimoji="1" lang="zh-CN" altLang="en-US" sz="1600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AD8FE80-4A42-B953-9CA5-FF64C97E455F}"/>
                </a:ext>
              </a:extLst>
            </p:cNvPr>
            <p:cNvSpPr txBox="1"/>
            <p:nvPr/>
          </p:nvSpPr>
          <p:spPr>
            <a:xfrm>
              <a:off x="5125240" y="1970886"/>
              <a:ext cx="398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/>
                <a:t>s</a:t>
              </a:r>
              <a:endParaRPr kumimoji="1" lang="zh-CN" altLang="en-US" sz="1600" dirty="0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4168559C-A611-4426-FEBB-F3FD02D6D668}"/>
                </a:ext>
              </a:extLst>
            </p:cNvPr>
            <p:cNvSpPr txBox="1"/>
            <p:nvPr/>
          </p:nvSpPr>
          <p:spPr>
            <a:xfrm>
              <a:off x="5240804" y="1912092"/>
              <a:ext cx="398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/>
                <a:t>d</a:t>
              </a:r>
              <a:endParaRPr kumimoji="1" lang="zh-CN" altLang="en-US" sz="1600" dirty="0"/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1E981094-F80E-A39D-5AD2-D625368FDF0E}"/>
              </a:ext>
            </a:extLst>
          </p:cNvPr>
          <p:cNvSpPr/>
          <p:nvPr/>
        </p:nvSpPr>
        <p:spPr>
          <a:xfrm>
            <a:off x="7510975" y="6576613"/>
            <a:ext cx="16330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 et al. 2018, </a:t>
            </a:r>
            <a:r>
              <a:rPr lang="en-US" altLang="zh-CN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15" y="998923"/>
            <a:ext cx="3959326" cy="2835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5450829" y="1895377"/>
                <a:ext cx="273098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~10</m:t>
                        </m:r>
                      </m:e>
                      <m:sup>
                        <m: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40−46</m:t>
                        </m:r>
                      </m:sup>
                    </m:sSup>
                  </m:oMath>
                </a14:m>
                <a:r>
                  <a:rPr kumimoji="1" lang="en-US" altLang="zh-CN" sz="2400" i="1" dirty="0">
                    <a:solidFill>
                      <a:schemeClr val="tx1"/>
                    </a:solidFill>
                    <a:latin typeface="Times" panose="00000500000000020000" pitchFamily="2" charset="0"/>
                    <a:ea typeface="Baskerville" panose="02020502070401020303" pitchFamily="18" charset="0"/>
                  </a:rPr>
                  <a:t> 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Times" panose="00000500000000020000" pitchFamily="2" charset="0"/>
                    <a:ea typeface="Baskerville" panose="02020502070401020303" pitchFamily="18" charset="0"/>
                    <a:cs typeface="Times New Roman" panose="02020603050405020304" pitchFamily="18" charset="0"/>
                  </a:rPr>
                  <a:t>erg/s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829" y="1895377"/>
                <a:ext cx="2730988" cy="461665"/>
              </a:xfrm>
              <a:prstGeom prst="rect">
                <a:avLst/>
              </a:prstGeom>
              <a:blipFill>
                <a:blip r:embed="rId4"/>
                <a:stretch>
                  <a:fillRect l="-463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/>
          <p:cNvSpPr txBox="1"/>
          <p:nvPr/>
        </p:nvSpPr>
        <p:spPr>
          <a:xfrm>
            <a:off x="912244" y="4401948"/>
            <a:ext cx="36597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Spin-down power is not enough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time accumulate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450829" y="1436973"/>
            <a:ext cx="3109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Rockwell" panose="02060503020205020403" pitchFamily="18" charset="0"/>
              </a:rPr>
              <a:t>Energy budget:</a:t>
            </a:r>
            <a:endParaRPr kumimoji="1" lang="zh-CN" altLang="en-US" sz="2000" dirty="0">
              <a:solidFill>
                <a:srgbClr val="FF0000"/>
              </a:solidFill>
              <a:latin typeface="Rockwell" panose="02060503020205020403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0829" y="3834566"/>
            <a:ext cx="3254949" cy="283564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8B37025-B9D8-245D-E30B-6BE6405D626F}"/>
              </a:ext>
            </a:extLst>
          </p:cNvPr>
          <p:cNvSpPr/>
          <p:nvPr/>
        </p:nvSpPr>
        <p:spPr>
          <a:xfrm>
            <a:off x="254098" y="114509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Starquakes trigger FRB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AA962E-7D70-2FB3-5918-02C19524F6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4C1725C-0AC2-03F2-CB8D-C645681D2F3F}"/>
              </a:ext>
            </a:extLst>
          </p:cNvPr>
          <p:cNvSpPr txBox="1"/>
          <p:nvPr/>
        </p:nvSpPr>
        <p:spPr>
          <a:xfrm>
            <a:off x="5390094" y="2675251"/>
            <a:ext cx="3169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energy, Elastic energy, or Gravitational energy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Relativistic</a:t>
            </a:r>
            <a:r>
              <a:rPr lang="zh-CN" altLang="en-US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  <a:r>
              <a:rPr lang="zh-CN" altLang="en-US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7F827DF-342D-C108-28A1-BEC5E360A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276"/>
          <a:stretch/>
        </p:blipFill>
        <p:spPr>
          <a:xfrm>
            <a:off x="6088" y="859693"/>
            <a:ext cx="4648052" cy="56348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71910A-0C1D-C4AD-450E-D83ED491D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9" y="3096582"/>
            <a:ext cx="2794000" cy="157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4539E4D-741B-7817-6EFE-9A6E236CF17A}"/>
                  </a:ext>
                </a:extLst>
              </p:cNvPr>
              <p:cNvSpPr txBox="1"/>
              <p:nvPr/>
            </p:nvSpPr>
            <p:spPr>
              <a:xfrm>
                <a:off x="4464675" y="1663547"/>
                <a:ext cx="4673237" cy="1325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kumimoji="1" lang="en-US" altLang="zh-CN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electrons</m:t>
                      </m:r>
                      <m:d>
                        <m:dPr>
                          <m:begChr m:val="{"/>
                          <m:endChr m:val=""/>
                          <m:ctrlPr>
                            <a:rPr kumimoji="1"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zh-CN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solidFill>
                                    <a:srgbClr val="0000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bunches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(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coherent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solidFill>
                                    <a:srgbClr val="0000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bun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ch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es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(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adding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incoherently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 </m:t>
                              </m:r>
                            </m:e>
                          </m:eqArr>
                        </m:e>
                      </m:d>
                      <m:r>
                        <a:rPr kumimoji="1" lang="zh-CN" alt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∝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4539E4D-741B-7817-6EFE-9A6E236CF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675" y="1663547"/>
                <a:ext cx="4673237" cy="1325748"/>
              </a:xfrm>
              <a:prstGeom prst="rect">
                <a:avLst/>
              </a:prstGeom>
              <a:blipFill>
                <a:blip r:embed="rId5"/>
                <a:stretch>
                  <a:fillRect t="-103810" r="-542" b="-1038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3C9D5BC2-F9E4-B58B-FF8B-8FC099893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4847" y="4576037"/>
            <a:ext cx="2235010" cy="191854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5A7EBA7-1960-AC26-6AF1-C87FD831423E}"/>
              </a:ext>
            </a:extLst>
          </p:cNvPr>
          <p:cNvSpPr txBox="1"/>
          <p:nvPr/>
        </p:nvSpPr>
        <p:spPr>
          <a:xfrm>
            <a:off x="4654140" y="3264213"/>
            <a:ext cx="4324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omic Sans MS" panose="030F0702030302020204" pitchFamily="66" charset="0"/>
              </a:rPr>
              <a:t>Cyclotron cooling very fast</a:t>
            </a:r>
          </a:p>
          <a:p>
            <a:r>
              <a:rPr kumimoji="1" lang="en-US" altLang="zh-CN" sz="1600" dirty="0">
                <a:latin typeface="Comic Sans MS" panose="030F0702030302020204" pitchFamily="66" charset="0"/>
              </a:rPr>
              <a:t>Charges can not move across field lines</a:t>
            </a:r>
            <a:endParaRPr kumimoji="1" lang="zh-CN" altLang="en-US" sz="1600" dirty="0">
              <a:latin typeface="Comic Sans MS" panose="030F0702030302020204" pitchFamily="66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CA6853B-7FA7-C869-4FB7-9FD0F84E9D0B}"/>
              </a:ext>
            </a:extLst>
          </p:cNvPr>
          <p:cNvSpPr txBox="1"/>
          <p:nvPr/>
        </p:nvSpPr>
        <p:spPr>
          <a:xfrm>
            <a:off x="4819346" y="4992241"/>
            <a:ext cx="1865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>
                <a:latin typeface="Comic Sans MS" panose="030F0702030302020204" pitchFamily="66" charset="0"/>
              </a:rPr>
              <a:t>Accelerate charges</a:t>
            </a:r>
          </a:p>
          <a:p>
            <a:pPr algn="ctr"/>
            <a:r>
              <a:rPr kumimoji="1" lang="en-US" altLang="zh-CN" sz="1400" dirty="0">
                <a:solidFill>
                  <a:srgbClr val="0000FF"/>
                </a:solidFill>
                <a:latin typeface="Comic Sans MS" panose="030F0702030302020204" pitchFamily="66" charset="0"/>
              </a:rPr>
              <a:t>De</a:t>
            </a:r>
            <a:r>
              <a:rPr kumimoji="1" lang="en-US" altLang="zh-CN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couple</a:t>
            </a:r>
            <a:endParaRPr kumimoji="1" lang="zh-CN" altLang="en-US" sz="1400" dirty="0">
              <a:latin typeface="Comic Sans MS" panose="030F0702030302020204" pitchFamily="66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C459CB8-48A7-D3DC-4DD9-51E33F37AC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4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0B2E22-A8D7-E085-67BF-E67186D63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3" y="3920275"/>
            <a:ext cx="9126914" cy="293772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Relativistic</a:t>
            </a:r>
            <a:r>
              <a:rPr lang="zh-CN" altLang="en-US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  <a:r>
              <a:rPr lang="zh-CN" altLang="en-US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151898B-AE27-2579-10ED-E5620547E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382" y="3050008"/>
            <a:ext cx="4322618" cy="31782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2055219-4C54-E419-86F5-5E195FC490C1}"/>
              </a:ext>
            </a:extLst>
          </p:cNvPr>
          <p:cNvSpPr txBox="1"/>
          <p:nvPr/>
        </p:nvSpPr>
        <p:spPr>
          <a:xfrm>
            <a:off x="378619" y="888918"/>
            <a:ext cx="45895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Relativistic charges’ emission prefers:</a:t>
            </a:r>
          </a:p>
          <a:p>
            <a:pPr marL="342900" indent="-342900">
              <a:buAutoNum type="arabicPeriod"/>
            </a:pPr>
            <a:r>
              <a:rPr kumimoji="1" lang="en-US" altLang="zh-CN" sz="2000" dirty="0"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High luminosities</a:t>
            </a:r>
          </a:p>
          <a:p>
            <a:pPr marL="342900" indent="-342900">
              <a:buAutoNum type="arabicPeriod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polarization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7CBBA3-0C02-A178-E473-6EA633681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929" y="867957"/>
            <a:ext cx="2790253" cy="18820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616871-6872-7D6A-4587-80535AE81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131488"/>
            <a:ext cx="4864194" cy="344842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EED3AF5-D6F4-530A-8AA0-4641DDAC03FB}"/>
              </a:ext>
            </a:extLst>
          </p:cNvPr>
          <p:cNvSpPr txBox="1"/>
          <p:nvPr/>
        </p:nvSpPr>
        <p:spPr>
          <a:xfrm>
            <a:off x="110039" y="5637538"/>
            <a:ext cx="1496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Keane</a:t>
            </a:r>
            <a:r>
              <a:rPr lang="en-US" altLang="zh-CN" sz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2019, </a:t>
            </a:r>
            <a:r>
              <a:rPr lang="en-US" altLang="zh-CN" sz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altLang="zh-CN" sz="1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en" altLang="zh-CN" sz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" altLang="zh-CN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09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76E9A35-0DCE-7CAD-B287-F32EEE5B1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B107958-41DC-001B-9009-9A697073B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867" y="740574"/>
            <a:ext cx="2603500" cy="22987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Relativistic</a:t>
            </a:r>
            <a:r>
              <a:rPr lang="zh-CN" altLang="en-US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  <a:r>
              <a:rPr lang="zh-CN" altLang="en-US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953521-65A9-B386-A08D-572A0BD73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6" y="1318689"/>
            <a:ext cx="3565882" cy="102316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3B1F339-98FA-CE2B-D3F7-E1AF6B4FC266}"/>
              </a:ext>
            </a:extLst>
          </p:cNvPr>
          <p:cNvSpPr txBox="1"/>
          <p:nvPr/>
        </p:nvSpPr>
        <p:spPr>
          <a:xfrm>
            <a:off x="853509" y="2532165"/>
            <a:ext cx="2124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B724254-9502-A786-E836-30ADA61780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1134" y="2071300"/>
            <a:ext cx="2903191" cy="218577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F44391F-E823-35F1-D0DA-660B973AA5AE}"/>
              </a:ext>
            </a:extLst>
          </p:cNvPr>
          <p:cNvSpPr txBox="1"/>
          <p:nvPr/>
        </p:nvSpPr>
        <p:spPr>
          <a:xfrm>
            <a:off x="6101133" y="4189206"/>
            <a:ext cx="287871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Rockwell" panose="02060603020205020403" pitchFamily="18" charset="0"/>
              </a:rPr>
              <a:t>Wideband in </a:t>
            </a:r>
            <a:r>
              <a:rPr lang="en-US" altLang="zh-CN" dirty="0">
                <a:solidFill>
                  <a:srgbClr val="FF0000"/>
                </a:solidFill>
                <a:latin typeface="Rockwell" panose="02060603020205020403" pitchFamily="18" charset="0"/>
              </a:rPr>
              <a:t>log-log</a:t>
            </a:r>
            <a:r>
              <a:rPr lang="en-US" altLang="zh-CN" dirty="0">
                <a:latin typeface="Rockwell" panose="02060603020205020403" pitchFamily="18" charset="0"/>
              </a:rPr>
              <a:t> plot</a:t>
            </a:r>
          </a:p>
        </p:txBody>
      </p:sp>
      <p:sp>
        <p:nvSpPr>
          <p:cNvPr id="5" name="右箭头 4">
            <a:extLst>
              <a:ext uri="{FF2B5EF4-FFF2-40B4-BE49-F238E27FC236}">
                <a16:creationId xmlns:a16="http://schemas.microsoft.com/office/drawing/2014/main" id="{EBEF6A28-B958-1BEE-BC13-BAD4A3A1E62A}"/>
              </a:ext>
            </a:extLst>
          </p:cNvPr>
          <p:cNvSpPr/>
          <p:nvPr/>
        </p:nvSpPr>
        <p:spPr>
          <a:xfrm rot="1949379">
            <a:off x="5488088" y="1775389"/>
            <a:ext cx="710708" cy="425360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7C6BC25-023F-098D-2356-0EC16FE382EC}"/>
              </a:ext>
            </a:extLst>
          </p:cNvPr>
          <p:cNvSpPr txBox="1"/>
          <p:nvPr/>
        </p:nvSpPr>
        <p:spPr>
          <a:xfrm>
            <a:off x="5840624" y="1416000"/>
            <a:ext cx="1912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PingFangSC-Medium" panose="020B0400000000000000" pitchFamily="34" charset="-122"/>
                <a:cs typeface="Times New Roman" panose="02020603050405020304" pitchFamily="18" charset="0"/>
              </a:rPr>
              <a:t>Fourier transform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E6E6D0-1165-1F02-BF55-1BB0AC2EFD7A}"/>
              </a:ext>
            </a:extLst>
          </p:cNvPr>
          <p:cNvSpPr txBox="1"/>
          <p:nvPr/>
        </p:nvSpPr>
        <p:spPr>
          <a:xfrm>
            <a:off x="2083672" y="3451497"/>
            <a:ext cx="3759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603050405020304" pitchFamily="18" charset="0"/>
              </a:rPr>
              <a:t>wide-band</a:t>
            </a:r>
            <a:r>
              <a:rPr lang="zh-CN" altLang="en-US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i="0" u="none" strike="noStrike" dirty="0">
                <a:solidFill>
                  <a:srgbClr val="333333"/>
                </a:solidFill>
                <a:effectLst/>
                <a:latin typeface="Comic Sans MS" panose="030F0902030302020204" pitchFamily="66" charset="0"/>
                <a:ea typeface="PingFangSC-Medium" panose="020B0400000000000000" pitchFamily="34" charset="-122"/>
                <a:cs typeface="Times New Roman" panose="02020603050405020304" pitchFamily="18" charset="0"/>
              </a:rPr>
              <a:t>emission</a:t>
            </a:r>
            <a:endParaRPr lang="zh-CN" altLang="en-US" sz="24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5D78064-45BD-72D3-600E-20187516D2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933" y="4189206"/>
            <a:ext cx="5642517" cy="21093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E581CB0-3EAE-22AD-11AA-DBA515189AB4}"/>
                  </a:ext>
                </a:extLst>
              </p:cNvPr>
              <p:cNvSpPr txBox="1"/>
              <p:nvPr/>
            </p:nvSpPr>
            <p:spPr>
              <a:xfrm>
                <a:off x="6004779" y="5116372"/>
                <a:ext cx="313922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000" b="0" i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The observed narrow band is</a:t>
                </a:r>
                <a:r>
                  <a:rPr kumimoji="1" lang="zh-CN" altLang="en-US" sz="2000" b="0" i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kumimoji="1" lang="en-US" altLang="zh-CN" sz="20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just</a:t>
                </a:r>
                <a:r>
                  <a:rPr kumimoji="1" lang="zh-CN" altLang="en-US" sz="20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0.1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Times" pitchFamily="2" charset="0"/>
                    <a:ea typeface="Baskerville" panose="02020502070401020303" pitchFamily="18" charset="0"/>
                  </a:rPr>
                  <a:t> 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E581CB0-3EAE-22AD-11AA-DBA515189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779" y="5116372"/>
                <a:ext cx="3139221" cy="707886"/>
              </a:xfrm>
              <a:prstGeom prst="rect">
                <a:avLst/>
              </a:prstGeom>
              <a:blipFill>
                <a:blip r:embed="rId9"/>
                <a:stretch>
                  <a:fillRect l="-1613" t="-3509" r="-3226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E16CE9C-6FAC-CAAD-80D7-36D07EF16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unches</a:t>
            </a:r>
            <a:r>
              <a:rPr lang="zh-CN" altLang="en-US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69887"/>
            <a:ext cx="4334058" cy="333264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40DD302-273A-DCEA-80D0-AE1C78CD2073}"/>
              </a:ext>
            </a:extLst>
          </p:cNvPr>
          <p:cNvSpPr txBox="1"/>
          <p:nvPr/>
        </p:nvSpPr>
        <p:spPr>
          <a:xfrm>
            <a:off x="2327351" y="6408527"/>
            <a:ext cx="47020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Rockwell" panose="02060603020205020403" pitchFamily="18" charset="0"/>
              </a:rPr>
              <a:t>Curvature radiation </a:t>
            </a:r>
            <a:r>
              <a:rPr lang="en-US" altLang="zh-CN" dirty="0">
                <a:latin typeface="Rockwell" panose="02060603020205020403" pitchFamily="18" charset="0"/>
              </a:rPr>
              <a:t>+ </a:t>
            </a:r>
            <a:r>
              <a:rPr lang="en-US" altLang="zh-CN" dirty="0">
                <a:solidFill>
                  <a:srgbClr val="0000FF"/>
                </a:solidFill>
                <a:latin typeface="Rockwell" panose="02060603020205020403" pitchFamily="18" charset="0"/>
              </a:rPr>
              <a:t>Bunch distribution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30446CB-4548-64C4-4479-BA485BFD9968}"/>
              </a:ext>
            </a:extLst>
          </p:cNvPr>
          <p:cNvSpPr txBox="1"/>
          <p:nvPr/>
        </p:nvSpPr>
        <p:spPr>
          <a:xfrm>
            <a:off x="110490" y="1148223"/>
            <a:ext cx="433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zh-CN" alt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reconnection</a:t>
            </a:r>
            <a:r>
              <a:rPr lang="zh-CN" alt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zh-CN" alt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zh-CN" alt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let</a:t>
            </a:r>
            <a:r>
              <a:rPr lang="zh-CN" alt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bunch</a:t>
            </a:r>
            <a:r>
              <a:rPr lang="zh-CN" alt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quasi-periodically distributed.</a:t>
            </a:r>
          </a:p>
          <a:p>
            <a:pPr algn="just"/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463C3B3-B924-416A-17FC-B6FE15547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919" y="372494"/>
            <a:ext cx="3102219" cy="3813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93E691E-0120-7E91-9960-8385E2C9D4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0754" y="3468702"/>
            <a:ext cx="3874581" cy="29530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C445A-3747-AF9E-6BF8-75E5EB26B4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665" y="4124105"/>
            <a:ext cx="2696985" cy="8122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78C635-7577-B041-21F0-446F410B7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5308" y="2293725"/>
            <a:ext cx="1663700" cy="17018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4C6AC0-45BF-7172-A643-9C93EA9DCD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90" y="5141395"/>
            <a:ext cx="4084227" cy="56838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D57387-0EAF-AE0A-AA2D-1953693292E6}"/>
              </a:ext>
            </a:extLst>
          </p:cNvPr>
          <p:cNvSpPr/>
          <p:nvPr/>
        </p:nvSpPr>
        <p:spPr>
          <a:xfrm>
            <a:off x="7174522" y="6520861"/>
            <a:ext cx="19694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 et al. coming soon</a:t>
            </a:r>
            <a:endParaRPr lang="en-US" altLang="zh-CN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B994D29-A8A4-9D4A-5549-6684CD2A3B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0700"/>
            <a:ext cx="9078545" cy="2441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155429" y="5216506"/>
                <a:ext cx="1041504" cy="30008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  <m:t>𝑡</m:t>
                          </m:r>
                        </m:sub>
                      </m:sSub>
                      <m:r>
                        <a:rPr lang="en-US" altLang="zh-CN" sz="1350" b="0" i="1" smtClean="0">
                          <a:latin typeface="Cambria Math" panose="02040503050406030204" pitchFamily="18" charset="0"/>
                          <a:sym typeface="+mn-ea"/>
                        </a:rPr>
                        <m:t>=0.1/</m:t>
                      </m:r>
                      <m:r>
                        <a:rPr lang="en-US" altLang="zh-CN" sz="1350" b="0" i="1" smtClean="0">
                          <a:latin typeface="Cambria Math" panose="02040503050406030204" pitchFamily="18" charset="0"/>
                          <a:sym typeface="+mn-ea"/>
                        </a:rPr>
                        <m:t>𝛾</m:t>
                      </m:r>
                    </m:oMath>
                  </m:oMathPara>
                </a14:m>
                <a:endParaRPr lang="en-US" altLang="zh-CN" sz="1350" dirty="0">
                  <a:sym typeface="+mn-ea"/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429" y="5216506"/>
                <a:ext cx="1041504" cy="300082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4168664" y="5207060"/>
                <a:ext cx="910056" cy="30008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  <m:t>𝑡</m:t>
                          </m:r>
                        </m:sub>
                      </m:sSub>
                      <m:r>
                        <a:rPr lang="en-US" altLang="zh-CN" sz="1350" b="0" i="1" smtClean="0">
                          <a:latin typeface="Cambria Math" panose="02040503050406030204" pitchFamily="18" charset="0"/>
                          <a:sym typeface="+mn-ea"/>
                        </a:rPr>
                        <m:t>=1/</m:t>
                      </m:r>
                      <m:r>
                        <a:rPr lang="en-US" altLang="zh-CN" sz="1350" b="0" i="1" smtClean="0">
                          <a:latin typeface="Cambria Math" panose="02040503050406030204" pitchFamily="18" charset="0"/>
                          <a:sym typeface="+mn-ea"/>
                        </a:rPr>
                        <m:t>𝛾</m:t>
                      </m:r>
                    </m:oMath>
                  </m:oMathPara>
                </a14:m>
                <a:endParaRPr lang="en-US" altLang="zh-CN" sz="1350" dirty="0">
                  <a:sym typeface="+mn-ea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664" y="5207060"/>
                <a:ext cx="910056" cy="300082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7279961" y="5182221"/>
                <a:ext cx="1006238" cy="30008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1350" b="0" i="1" smtClean="0">
                              <a:latin typeface="Cambria Math" panose="02040503050406030204" pitchFamily="18" charset="0"/>
                              <a:sym typeface="+mn-ea"/>
                            </a:rPr>
                            <m:t>𝑡</m:t>
                          </m:r>
                        </m:sub>
                      </m:sSub>
                      <m:r>
                        <a:rPr lang="en-US" altLang="zh-CN" sz="1350" b="0" i="1" smtClean="0">
                          <a:latin typeface="Cambria Math" panose="02040503050406030204" pitchFamily="18" charset="0"/>
                          <a:sym typeface="+mn-ea"/>
                        </a:rPr>
                        <m:t>=10/</m:t>
                      </m:r>
                      <m:r>
                        <a:rPr lang="en-US" altLang="zh-CN" sz="1350" b="0" i="1" smtClean="0">
                          <a:latin typeface="Cambria Math" panose="02040503050406030204" pitchFamily="18" charset="0"/>
                          <a:sym typeface="+mn-ea"/>
                        </a:rPr>
                        <m:t>𝛾</m:t>
                      </m:r>
                    </m:oMath>
                  </m:oMathPara>
                </a14:m>
                <a:endParaRPr lang="en-US" altLang="zh-CN" sz="1350" dirty="0">
                  <a:sym typeface="+mn-ea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961" y="5182221"/>
                <a:ext cx="1006238" cy="300082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文本框 1"/>
          <p:cNvSpPr txBox="1"/>
          <p:nvPr/>
        </p:nvSpPr>
        <p:spPr>
          <a:xfrm>
            <a:off x="913999" y="5446832"/>
            <a:ext cx="194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&lt;</a:t>
            </a:r>
            <a:r>
              <a:rPr kumimoji="1" lang="en-US" altLang="zh-CN" i="1" dirty="0"/>
              <a:t>V/I</a:t>
            </a:r>
            <a:r>
              <a:rPr kumimoji="1" lang="en-US" altLang="zh-CN" dirty="0"/>
              <a:t>&gt; = 54%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015368" y="5474548"/>
            <a:ext cx="194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&lt;</a:t>
            </a:r>
            <a:r>
              <a:rPr kumimoji="1" lang="en-US" altLang="zh-CN" i="1" dirty="0"/>
              <a:t>V/I</a:t>
            </a:r>
            <a:r>
              <a:rPr kumimoji="1" lang="en-US" altLang="zh-CN" dirty="0"/>
              <a:t>&gt; = 38%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257031" y="5446832"/>
            <a:ext cx="194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&lt;</a:t>
            </a:r>
            <a:r>
              <a:rPr kumimoji="1" lang="en-US" altLang="zh-CN" i="1" dirty="0"/>
              <a:t>V/I</a:t>
            </a:r>
            <a:r>
              <a:rPr kumimoji="1" lang="en-US" altLang="zh-CN" dirty="0"/>
              <a:t>&gt; = 0%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9664D8A-F548-D240-19FF-1A3748BB1FCA}"/>
              </a:ext>
            </a:extLst>
          </p:cNvPr>
          <p:cNvSpPr txBox="1"/>
          <p:nvPr/>
        </p:nvSpPr>
        <p:spPr>
          <a:xfrm>
            <a:off x="5566257" y="5649821"/>
            <a:ext cx="2081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Off-beam:</a:t>
            </a: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kumimoji="1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fraction</a:t>
            </a: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49A29C6-EEFB-EE9D-E54C-713341D86077}"/>
              </a:ext>
            </a:extLst>
          </p:cNvPr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for bunches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7848A49-B1AE-7658-7920-33B6D956C7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509" y="1091028"/>
            <a:ext cx="1336073" cy="3179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2D9E1D8-B979-D770-9B5B-4B28342C49A1}"/>
                  </a:ext>
                </a:extLst>
              </p:cNvPr>
              <p:cNvSpPr txBox="1"/>
              <p:nvPr/>
            </p:nvSpPr>
            <p:spPr>
              <a:xfrm>
                <a:off x="87896" y="1521414"/>
                <a:ext cx="22042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On-beam: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𝜑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Off-beam: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kumimoji="1"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2D9E1D8-B979-D770-9B5B-4B28342C4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6" y="1521414"/>
                <a:ext cx="2204265" cy="646331"/>
              </a:xfrm>
              <a:prstGeom prst="rect">
                <a:avLst/>
              </a:prstGeom>
              <a:blipFill>
                <a:blip r:embed="rId10"/>
                <a:stretch>
                  <a:fillRect l="-2286" t="-5882" b="-1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393EABD8-54F2-9D13-B79A-A8DE7777BE24}"/>
              </a:ext>
            </a:extLst>
          </p:cNvPr>
          <p:cNvSpPr/>
          <p:nvPr/>
        </p:nvSpPr>
        <p:spPr>
          <a:xfrm>
            <a:off x="112469" y="1070190"/>
            <a:ext cx="1896476" cy="121263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AE8BA2-BE8B-32A2-48C0-9217CDCCAAE5}"/>
              </a:ext>
            </a:extLst>
          </p:cNvPr>
          <p:cNvSpPr/>
          <p:nvPr/>
        </p:nvSpPr>
        <p:spPr>
          <a:xfrm>
            <a:off x="6975230" y="6520861"/>
            <a:ext cx="2168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 et al. 2022, MNRAS</a:t>
            </a:r>
            <a:endParaRPr lang="en-US" altLang="zh-CN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8EB768A-0E47-655D-2BF6-531F732B2135}"/>
              </a:ext>
            </a:extLst>
          </p:cNvPr>
          <p:cNvSpPr txBox="1"/>
          <p:nvPr/>
        </p:nvSpPr>
        <p:spPr>
          <a:xfrm>
            <a:off x="378619" y="5967937"/>
            <a:ext cx="446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Rockwell" panose="02060603020205020403" pitchFamily="18" charset="0"/>
                <a:cs typeface="Times New Roman" panose="02020603050405020304" pitchFamily="18" charset="0"/>
              </a:rPr>
              <a:t>We calculated circular polarization before discovery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14192C5-41D5-27B3-7227-A43CBECC60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3284" y="1031824"/>
            <a:ext cx="2584719" cy="4292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40A472C-45A2-2407-8F30-F56E662541A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5" b="50000"/>
          <a:stretch/>
        </p:blipFill>
        <p:spPr>
          <a:xfrm>
            <a:off x="3833799" y="799421"/>
            <a:ext cx="1488983" cy="1927601"/>
          </a:xfrm>
          <a:prstGeom prst="rect">
            <a:avLst/>
          </a:prstGeom>
        </p:spPr>
      </p:pic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60A961FD-A16D-30A7-E8E1-ABEAD75D6719}"/>
              </a:ext>
            </a:extLst>
          </p:cNvPr>
          <p:cNvCxnSpPr/>
          <p:nvPr/>
        </p:nvCxnSpPr>
        <p:spPr>
          <a:xfrm flipH="1">
            <a:off x="7379002" y="1477540"/>
            <a:ext cx="638978" cy="402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0C578DE8-49AC-6BE7-539A-CC7617556486}"/>
              </a:ext>
            </a:extLst>
          </p:cNvPr>
          <p:cNvSpPr txBox="1"/>
          <p:nvPr/>
        </p:nvSpPr>
        <p:spPr>
          <a:xfrm>
            <a:off x="7155057" y="2287946"/>
            <a:ext cx="1189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Rockwell" panose="02060603020205020403" pitchFamily="18" charset="0"/>
              </a:rPr>
              <a:t>“thick” bulk</a:t>
            </a:r>
            <a:endParaRPr kumimoji="1" lang="zh-CN" altLang="en-US" sz="1400" dirty="0">
              <a:latin typeface="Rockwell" panose="02060603020205020403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2F5588C-A59A-92A3-DA5F-3A7BBFB9F39B}"/>
              </a:ext>
            </a:extLst>
          </p:cNvPr>
          <p:cNvSpPr txBox="1"/>
          <p:nvPr/>
        </p:nvSpPr>
        <p:spPr>
          <a:xfrm>
            <a:off x="6760931" y="1897961"/>
            <a:ext cx="1189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Rockwell" panose="02060603020205020403" pitchFamily="18" charset="0"/>
              </a:rPr>
              <a:t>“thin” bulk</a:t>
            </a:r>
            <a:endParaRPr kumimoji="1" lang="zh-CN" altLang="en-US" sz="1400" dirty="0">
              <a:latin typeface="Rockwell" panose="02060603020205020403" pitchFamily="18" charset="0"/>
            </a:endParaRPr>
          </a:p>
        </p:txBody>
      </p: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1C264E12-27FE-BA82-6340-CA477783180B}"/>
              </a:ext>
            </a:extLst>
          </p:cNvPr>
          <p:cNvCxnSpPr>
            <a:cxnSpLocks/>
          </p:cNvCxnSpPr>
          <p:nvPr/>
        </p:nvCxnSpPr>
        <p:spPr>
          <a:xfrm flipH="1">
            <a:off x="8155691" y="1419371"/>
            <a:ext cx="480301" cy="837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C956273E-FBBB-F160-588B-9CC8EEC52F31}"/>
              </a:ext>
            </a:extLst>
          </p:cNvPr>
          <p:cNvSpPr/>
          <p:nvPr/>
        </p:nvSpPr>
        <p:spPr>
          <a:xfrm>
            <a:off x="6409838" y="997640"/>
            <a:ext cx="2621693" cy="16201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8C1162BD-34F6-12A9-D583-9E95E7D3915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77" b="50000"/>
          <a:stretch/>
        </p:blipFill>
        <p:spPr>
          <a:xfrm>
            <a:off x="2371603" y="827473"/>
            <a:ext cx="1026224" cy="1960452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5C883CC4-6AE6-D3F7-398E-8CCF038D11ED}"/>
              </a:ext>
            </a:extLst>
          </p:cNvPr>
          <p:cNvSpPr txBox="1"/>
          <p:nvPr/>
        </p:nvSpPr>
        <p:spPr>
          <a:xfrm>
            <a:off x="1450284" y="2392875"/>
            <a:ext cx="131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Rockwell" panose="02060603020205020403" pitchFamily="18" charset="0"/>
              </a:rPr>
              <a:t>Whole</a:t>
            </a:r>
            <a:r>
              <a:rPr kumimoji="1" lang="zh-CN" altLang="en-US" sz="1400" dirty="0">
                <a:latin typeface="Rockwell" panose="02060603020205020403" pitchFamily="18" charset="0"/>
              </a:rPr>
              <a:t> </a:t>
            </a:r>
            <a:r>
              <a:rPr kumimoji="1" lang="en-US" altLang="zh-CN" sz="1400" dirty="0">
                <a:latin typeface="Rockwell" panose="02060603020205020403" pitchFamily="18" charset="0"/>
              </a:rPr>
              <a:t>beam</a:t>
            </a:r>
            <a:endParaRPr kumimoji="1" lang="zh-CN" altLang="en-US" sz="1400" dirty="0">
              <a:latin typeface="Rockwell" panose="02060603020205020403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5B803D1-9BAC-7923-7246-7DB09DC997E5}"/>
              </a:ext>
            </a:extLst>
          </p:cNvPr>
          <p:cNvSpPr txBox="1"/>
          <p:nvPr/>
        </p:nvSpPr>
        <p:spPr>
          <a:xfrm>
            <a:off x="4908211" y="2425386"/>
            <a:ext cx="131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Rockwell" panose="02060603020205020403" pitchFamily="18" charset="0"/>
              </a:rPr>
              <a:t>Part</a:t>
            </a:r>
            <a:r>
              <a:rPr kumimoji="1" lang="zh-CN" altLang="en-US" sz="1400" dirty="0">
                <a:latin typeface="Rockwell" panose="02060603020205020403" pitchFamily="18" charset="0"/>
              </a:rPr>
              <a:t> </a:t>
            </a:r>
            <a:r>
              <a:rPr kumimoji="1" lang="en-US" altLang="zh-CN" sz="1400" dirty="0">
                <a:latin typeface="Rockwell" panose="02060603020205020403" pitchFamily="18" charset="0"/>
              </a:rPr>
              <a:t>beam</a:t>
            </a:r>
            <a:endParaRPr kumimoji="1" lang="zh-CN" altLang="en-US" sz="1400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4DED9F-4841-C334-8536-373E22E29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33052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9" name="矩形 8"/>
          <p:cNvSpPr/>
          <p:nvPr/>
        </p:nvSpPr>
        <p:spPr>
          <a:xfrm>
            <a:off x="343059" y="122719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Variety of polarization</a:t>
            </a:r>
            <a:endParaRPr lang="en-US" altLang="zh-CN" sz="3600" i="1" spc="100" baseline="-250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uFillTx/>
              <a:latin typeface="Times New Roman Italic" panose="02020603050405020304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A8F0BF7-CA8A-516F-A578-762A833C23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64669" r="64939"/>
          <a:stretch/>
        </p:blipFill>
        <p:spPr>
          <a:xfrm>
            <a:off x="55299" y="1027762"/>
            <a:ext cx="3342704" cy="18401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8F40375-6838-A6CF-10DD-3B2D7E435D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21" y="848959"/>
            <a:ext cx="2605722" cy="19394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6BB1965-BC70-B606-6001-7FCF81123955}"/>
              </a:ext>
            </a:extLst>
          </p:cNvPr>
          <p:cNvSpPr/>
          <p:nvPr/>
        </p:nvSpPr>
        <p:spPr>
          <a:xfrm>
            <a:off x="2238229" y="5622355"/>
            <a:ext cx="2203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Kumar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 2022, MNRAS</a:t>
            </a:r>
          </a:p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et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al. 2022, Nature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683BD0F-8383-E686-37F8-49FAF3D71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874" y="2878078"/>
            <a:ext cx="2930400" cy="184016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028DD5A-787F-A971-1432-4FB3243AA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966" y="2776456"/>
            <a:ext cx="2540252" cy="1982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14D8822-D3E6-8D53-59E8-F30E050BB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8712" y="4815826"/>
            <a:ext cx="2540252" cy="195161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8081854-335A-0973-6557-36A768816630}"/>
              </a:ext>
            </a:extLst>
          </p:cNvPr>
          <p:cNvSpPr/>
          <p:nvPr/>
        </p:nvSpPr>
        <p:spPr>
          <a:xfrm>
            <a:off x="4825207" y="767879"/>
            <a:ext cx="4220235" cy="603343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46121B0-A61F-34DC-266B-6D6583F642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99" y="4592255"/>
            <a:ext cx="2070967" cy="222112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7ED3066-46D7-72B0-C73F-EACF445FECD3}"/>
              </a:ext>
            </a:extLst>
          </p:cNvPr>
          <p:cNvSpPr/>
          <p:nvPr/>
        </p:nvSpPr>
        <p:spPr>
          <a:xfrm>
            <a:off x="75177" y="974035"/>
            <a:ext cx="4437188" cy="581733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C967C77-4154-896D-1F85-5CEC3BD502DC}"/>
              </a:ext>
            </a:extLst>
          </p:cNvPr>
          <p:cNvSpPr txBox="1"/>
          <p:nvPr/>
        </p:nvSpPr>
        <p:spPr>
          <a:xfrm>
            <a:off x="7447085" y="3533422"/>
            <a:ext cx="1445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55453C0-0C48-F2A9-21C4-59799403E9F5}"/>
              </a:ext>
            </a:extLst>
          </p:cNvPr>
          <p:cNvSpPr txBox="1"/>
          <p:nvPr/>
        </p:nvSpPr>
        <p:spPr>
          <a:xfrm>
            <a:off x="52850" y="3129926"/>
            <a:ext cx="1445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2AFE6AA-E6A6-A381-06F5-88385132E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4" y="740410"/>
            <a:ext cx="3321685" cy="273045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D80D0AE-B633-6680-E93F-84FCFFE7A7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9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411480" y="95250"/>
            <a:ext cx="7959725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ulse</a:t>
            </a:r>
            <a:r>
              <a:rPr lang="zh-CN" altLang="en-US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pulse</a:t>
            </a:r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drift structure</a:t>
            </a:r>
          </a:p>
        </p:txBody>
      </p:sp>
      <p:sp>
        <p:nvSpPr>
          <p:cNvPr id="16" name="矩形 15"/>
          <p:cNvSpPr/>
          <p:nvPr/>
        </p:nvSpPr>
        <p:spPr>
          <a:xfrm>
            <a:off x="7307850" y="5424294"/>
            <a:ext cx="17682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400" dirty="0">
                <a:solidFill>
                  <a:srgbClr val="0000FF"/>
                </a:solidFill>
                <a:latin typeface="Times" panose="00000500000000020000" pitchFamily="2" charset="0"/>
              </a:rPr>
              <a:t>Wang et al. 2022, </a:t>
            </a:r>
            <a:r>
              <a:rPr lang="en-GB" altLang="zh-CN" sz="1400" dirty="0" err="1">
                <a:solidFill>
                  <a:srgbClr val="0000FF"/>
                </a:solidFill>
                <a:latin typeface="Times" panose="00000500000000020000" pitchFamily="2" charset="0"/>
              </a:rPr>
              <a:t>ApJ</a:t>
            </a:r>
            <a:endParaRPr lang="en-GB" altLang="zh-CN" sz="1400" dirty="0">
              <a:solidFill>
                <a:srgbClr val="0000FF"/>
              </a:solidFill>
              <a:effectLst/>
              <a:latin typeface="Times" panose="00000500000000020000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7931" y="5049469"/>
            <a:ext cx="973455" cy="2508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93953" y="5032059"/>
            <a:ext cx="25095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constant Lorentz factor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7" y="1294758"/>
            <a:ext cx="4433881" cy="352380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602015" y="1259894"/>
            <a:ext cx="4461733" cy="407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2800" dirty="0"/>
          </a:p>
        </p:txBody>
      </p:sp>
      <p:sp>
        <p:nvSpPr>
          <p:cNvPr id="20" name="文本框 19"/>
          <p:cNvSpPr txBox="1"/>
          <p:nvPr/>
        </p:nvSpPr>
        <p:spPr>
          <a:xfrm>
            <a:off x="4893953" y="4784714"/>
            <a:ext cx="25095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index: 2.29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4858BA-3E6B-F048-E06A-AE05865E16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29"/>
          <a:stretch/>
        </p:blipFill>
        <p:spPr>
          <a:xfrm>
            <a:off x="17086" y="4662033"/>
            <a:ext cx="2952506" cy="218035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E5B945A-989D-8AAC-ADD7-1E43F8294B15}"/>
              </a:ext>
            </a:extLst>
          </p:cNvPr>
          <p:cNvSpPr/>
          <p:nvPr/>
        </p:nvSpPr>
        <p:spPr>
          <a:xfrm>
            <a:off x="3016708" y="6520006"/>
            <a:ext cx="1877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400" dirty="0">
                <a:solidFill>
                  <a:srgbClr val="0000FF"/>
                </a:solidFill>
                <a:latin typeface="Times" panose="00000500000000020000" pitchFamily="2" charset="0"/>
              </a:rPr>
              <a:t>Wang et al. 20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</a:rPr>
              <a:t>19</a:t>
            </a:r>
            <a:r>
              <a:rPr lang="en-GB" altLang="zh-CN" sz="1400" dirty="0">
                <a:solidFill>
                  <a:srgbClr val="0000FF"/>
                </a:solidFill>
                <a:latin typeface="Times" panose="00000500000000020000" pitchFamily="2" charset="0"/>
              </a:rPr>
              <a:t>, </a:t>
            </a:r>
            <a:r>
              <a:rPr lang="en-GB" altLang="zh-CN" sz="1400" dirty="0" err="1">
                <a:solidFill>
                  <a:srgbClr val="0000FF"/>
                </a:solidFill>
                <a:latin typeface="Times" panose="00000500000000020000" pitchFamily="2" charset="0"/>
              </a:rPr>
              <a:t>ApJL</a:t>
            </a:r>
            <a:endParaRPr lang="en-GB" altLang="zh-CN" sz="1400" dirty="0">
              <a:solidFill>
                <a:srgbClr val="0000FF"/>
              </a:solidFill>
              <a:effectLst/>
              <a:latin typeface="Times" panose="00000500000000020000" pitchFamily="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ECCADB8-A2E1-AE1F-8020-E8ADBB603A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682" y="2380179"/>
            <a:ext cx="2569660" cy="15400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0426BF3-60F0-2921-BE44-BBCA1DBD3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221" y="3920273"/>
            <a:ext cx="2912803" cy="6745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DCAFD8-81FD-CFF5-22E9-A40BB2EF3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72" y="927652"/>
            <a:ext cx="3333828" cy="25013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EF37A8-173D-8F99-66C3-F3E6EF7A2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331" y="1125331"/>
            <a:ext cx="2387600" cy="31496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BBF910-6821-D0D8-A83C-792B8B08F745}"/>
              </a:ext>
            </a:extLst>
          </p:cNvPr>
          <p:cNvSpPr txBox="1"/>
          <p:nvPr/>
        </p:nvSpPr>
        <p:spPr>
          <a:xfrm>
            <a:off x="119270" y="180416"/>
            <a:ext cx="5368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《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书．禹贡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》: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淮海惟扬州。惟，通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'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维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'</a:t>
            </a:r>
            <a:endParaRPr lang="zh-CN" altLang="en-US" sz="2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123A80A-29DD-E6FD-22CE-FA241A7F0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38" y="3527984"/>
            <a:ext cx="2366896" cy="31496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E6C77BB-127A-E57A-E7BE-B62C4072C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800" y="4602972"/>
            <a:ext cx="3036548" cy="14231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0F133B4-74FC-0B59-D679-F339828D75C4}"/>
              </a:ext>
            </a:extLst>
          </p:cNvPr>
          <p:cNvSpPr txBox="1"/>
          <p:nvPr/>
        </p:nvSpPr>
        <p:spPr>
          <a:xfrm>
            <a:off x="4406348" y="6471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Weiyang</a:t>
            </a:r>
            <a:r>
              <a:rPr lang="zh-CN" altLang="en-US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en-US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lternative name of Yangzhou</a:t>
            </a:r>
            <a:r>
              <a:rPr lang="en-US" altLang="zh-CN" sz="1800" dirty="0"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60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33052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9" name="矩形 8"/>
          <p:cNvSpPr/>
          <p:nvPr/>
        </p:nvSpPr>
        <p:spPr>
          <a:xfrm>
            <a:off x="343059" y="122719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Radius-to-Frequency Mapping</a:t>
            </a:r>
            <a:endParaRPr lang="en-US" altLang="zh-CN" sz="3600" i="1" spc="100" baseline="-250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uFillTx/>
              <a:latin typeface="Times New Roman Italic" panose="02020603050405020304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23210" y="1199496"/>
            <a:ext cx="4057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Observation: 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～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MHz-10 GHz</a:t>
            </a: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Dipole: &gt; 1000 </a:t>
            </a:r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10-100 </a:t>
            </a:r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9" name="矩形 18"/>
          <p:cNvSpPr/>
          <p:nvPr/>
        </p:nvSpPr>
        <p:spPr>
          <a:xfrm>
            <a:off x="1568459" y="3204536"/>
            <a:ext cx="8051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</a:t>
            </a:r>
          </a:p>
        </p:txBody>
      </p:sp>
      <p:sp>
        <p:nvSpPr>
          <p:cNvPr id="20" name="矩形 19"/>
          <p:cNvSpPr/>
          <p:nvPr/>
        </p:nvSpPr>
        <p:spPr>
          <a:xfrm>
            <a:off x="5920845" y="3204536"/>
            <a:ext cx="12623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2836"/>
            <a:ext cx="9144000" cy="33134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" y="767879"/>
            <a:ext cx="3337607" cy="328958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519773" y="2554444"/>
            <a:ext cx="1624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</a:t>
            </a:r>
            <a:r>
              <a:rPr kumimoji="1"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kumimoji="1"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 2020, </a:t>
            </a:r>
            <a:r>
              <a:rPr kumimoji="1" lang="en-US" altLang="zh-CN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kumimoji="1"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kumimoji="1"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 et al. 2022, </a:t>
            </a:r>
            <a:r>
              <a:rPr kumimoji="1" lang="en-US" altLang="zh-CN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zh-CN" alt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467088"/>
            <a:ext cx="7886700" cy="49238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Starquake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magnetar can provide the energy budget required by FRBs. The quakes are proposed as the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 mechanism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FRBs.</a:t>
            </a: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Narrow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 emission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due to the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bunch distribution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oscillation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starquakes seems to create Alfven wave, which frequency may be reflected from the spectrum.</a:t>
            </a: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variety of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properties can be well understood within the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bunched curvature radiation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Drifting pattern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natural consequence of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multi-bulk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bunches observed in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magnetosphere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矩形 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5" name="矩形 4"/>
          <p:cNvSpPr/>
          <p:nvPr/>
        </p:nvSpPr>
        <p:spPr>
          <a:xfrm>
            <a:off x="291428" y="121880"/>
            <a:ext cx="20313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2653556-99FA-DB67-40A4-66D035473BC0}"/>
              </a:ext>
            </a:extLst>
          </p:cNvPr>
          <p:cNvSpPr/>
          <p:nvPr/>
        </p:nvSpPr>
        <p:spPr>
          <a:xfrm>
            <a:off x="3614117" y="732534"/>
            <a:ext cx="2387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Thanks!</a:t>
            </a:r>
            <a:endParaRPr lang="zh-CN" alt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04C518F-DEB4-A208-9E3F-2BD52814F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273" y="4290055"/>
            <a:ext cx="3100438" cy="23971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40" y="948916"/>
            <a:ext cx="5315878" cy="261012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219552" y="130080"/>
            <a:ext cx="3164649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Backup</a:t>
            </a:r>
            <a:r>
              <a:rPr lang="zh-CN" altLang="en-US" sz="36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slides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52" y="4567934"/>
            <a:ext cx="5217066" cy="15859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171" y="948916"/>
            <a:ext cx="3115019" cy="290983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40761" y="3694755"/>
            <a:ext cx="5381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Intrinsic</a:t>
            </a:r>
            <a:r>
              <a:rPr kumimoji="1" lang="zh-CN" altLang="en-US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mechanism: </a:t>
            </a:r>
            <a:r>
              <a:rPr kumimoji="1" lang="en-US" altLang="zh-CN" sz="1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coherent CR</a:t>
            </a:r>
            <a:r>
              <a:rPr kumimoji="1" lang="en-US" altLang="zh-CN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maser type etc.</a:t>
            </a:r>
            <a:endParaRPr kumimoji="1" lang="zh-CN" altLang="en-US" sz="16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090015" y="3858754"/>
            <a:ext cx="2579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Radiative transferring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016000" y="6231040"/>
            <a:ext cx="4075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Multi-path effect (depolarization maybe)</a:t>
            </a:r>
            <a:endParaRPr kumimoji="1" lang="zh-CN" altLang="en-US" sz="16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20740" y="912126"/>
            <a:ext cx="5475043" cy="3252250"/>
          </a:xfrm>
          <a:prstGeom prst="roundRect">
            <a:avLst>
              <a:gd name="adj" fmla="val 2440"/>
            </a:avLst>
          </a:prstGeom>
          <a:ln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22" name="圆角矩形 21"/>
          <p:cNvSpPr/>
          <p:nvPr/>
        </p:nvSpPr>
        <p:spPr>
          <a:xfrm>
            <a:off x="5756640" y="890092"/>
            <a:ext cx="3132070" cy="5797147"/>
          </a:xfrm>
          <a:prstGeom prst="roundRect">
            <a:avLst>
              <a:gd name="adj" fmla="val 1894"/>
            </a:avLst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23" name="圆角矩形 22"/>
          <p:cNvSpPr/>
          <p:nvPr/>
        </p:nvSpPr>
        <p:spPr>
          <a:xfrm>
            <a:off x="120740" y="4263526"/>
            <a:ext cx="5475043" cy="2336846"/>
          </a:xfrm>
          <a:prstGeom prst="roundRect">
            <a:avLst>
              <a:gd name="adj" fmla="val 1581"/>
            </a:avLst>
          </a:prstGeom>
          <a:ln>
            <a:solidFill>
              <a:srgbClr val="00FB9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8F65589-EF4D-F371-757A-052670EBF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BFBD476-0D42-4714-5F10-0325C17B1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1" y="1254821"/>
            <a:ext cx="2584719" cy="42923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9C675CC-F76B-D3B2-F552-0897AAFC1AD6}"/>
              </a:ext>
            </a:extLst>
          </p:cNvPr>
          <p:cNvSpPr txBox="1"/>
          <p:nvPr/>
        </p:nvSpPr>
        <p:spPr>
          <a:xfrm>
            <a:off x="4933333" y="3447093"/>
            <a:ext cx="454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omic Sans MS" panose="030F0902030302020204" pitchFamily="66" charset="0"/>
              </a:rPr>
              <a:t>Only</a:t>
            </a:r>
            <a:r>
              <a:rPr kumimoji="1" lang="zh-CN" altLang="en-US" dirty="0"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Comic Sans MS" panose="030F0902030302020204" pitchFamily="66" charset="0"/>
              </a:rPr>
              <a:t>part</a:t>
            </a:r>
            <a:r>
              <a:rPr kumimoji="1" lang="zh-CN" altLang="en-US" dirty="0"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latin typeface="Comic Sans MS" panose="030F0902030302020204" pitchFamily="66" charset="0"/>
              </a:rPr>
              <a:t>radiation</a:t>
            </a:r>
            <a:r>
              <a:rPr kumimoji="1" lang="zh-CN" altLang="en-US" dirty="0"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latin typeface="Comic Sans MS" panose="030F0902030302020204" pitchFamily="66" charset="0"/>
              </a:rPr>
              <a:t>beam</a:t>
            </a:r>
            <a:r>
              <a:rPr kumimoji="1" lang="zh-CN" altLang="en-US" dirty="0"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latin typeface="Comic Sans MS" panose="030F0902030302020204" pitchFamily="66" charset="0"/>
              </a:rPr>
              <a:t>can</a:t>
            </a:r>
            <a:r>
              <a:rPr kumimoji="1" lang="zh-CN" altLang="en-US" dirty="0"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latin typeface="Comic Sans MS" panose="030F0902030302020204" pitchFamily="66" charset="0"/>
              </a:rPr>
              <a:t>be</a:t>
            </a:r>
            <a:r>
              <a:rPr kumimoji="1" lang="zh-CN" altLang="en-US" dirty="0"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latin typeface="Comic Sans MS" panose="030F0902030302020204" pitchFamily="66" charset="0"/>
              </a:rPr>
              <a:t>seen</a:t>
            </a:r>
          </a:p>
        </p:txBody>
      </p:sp>
      <p:sp>
        <p:nvSpPr>
          <p:cNvPr id="14" name="右箭头 13">
            <a:extLst>
              <a:ext uri="{FF2B5EF4-FFF2-40B4-BE49-F238E27FC236}">
                <a16:creationId xmlns:a16="http://schemas.microsoft.com/office/drawing/2014/main" id="{A88FDF3B-C3E3-F652-E0FD-065B62551E78}"/>
              </a:ext>
            </a:extLst>
          </p:cNvPr>
          <p:cNvSpPr/>
          <p:nvPr/>
        </p:nvSpPr>
        <p:spPr>
          <a:xfrm rot="14052905">
            <a:off x="6593735" y="2826679"/>
            <a:ext cx="649537" cy="33855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C9F9894-2FD2-B784-37D0-7449AA187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5226" y="3905121"/>
            <a:ext cx="4178449" cy="261782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C57EC8C-0FA9-36EF-7325-0D1E58BCF630}"/>
              </a:ext>
            </a:extLst>
          </p:cNvPr>
          <p:cNvSpPr txBox="1"/>
          <p:nvPr/>
        </p:nvSpPr>
        <p:spPr>
          <a:xfrm>
            <a:off x="4327900" y="5013977"/>
            <a:ext cx="679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omic Sans MS" panose="030F0902030302020204" pitchFamily="66" charset="0"/>
              </a:rPr>
              <a:t>VS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C4194E9-8FAB-1CCE-073B-DCAB5DDB8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98" y="4921157"/>
            <a:ext cx="505436" cy="481010"/>
          </a:xfrm>
          <a:prstGeom prst="rect">
            <a:avLst/>
          </a:prstGeom>
        </p:spPr>
      </p:pic>
      <p:sp>
        <p:nvSpPr>
          <p:cNvPr id="22" name="圆角矩形标注 21">
            <a:extLst>
              <a:ext uri="{FF2B5EF4-FFF2-40B4-BE49-F238E27FC236}">
                <a16:creationId xmlns:a16="http://schemas.microsoft.com/office/drawing/2014/main" id="{5FEE1DD3-6071-A4C7-7769-380781F59A69}"/>
              </a:ext>
            </a:extLst>
          </p:cNvPr>
          <p:cNvSpPr/>
          <p:nvPr/>
        </p:nvSpPr>
        <p:spPr>
          <a:xfrm>
            <a:off x="382295" y="5711062"/>
            <a:ext cx="1771839" cy="646986"/>
          </a:xfrm>
          <a:prstGeom prst="wedgeRoundRectCallout">
            <a:avLst>
              <a:gd name="adj1" fmla="val -25088"/>
              <a:gd name="adj2" fmla="val -82319"/>
              <a:gd name="adj3" fmla="val 16667"/>
            </a:avLst>
          </a:prstGeom>
          <a:solidFill>
            <a:srgbClr val="89D4C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 see in the frame of beam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786786E-C448-7980-28B9-533DB634B4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77" b="50000"/>
          <a:stretch/>
        </p:blipFill>
        <p:spPr>
          <a:xfrm>
            <a:off x="2882544" y="758667"/>
            <a:ext cx="1407291" cy="268842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171B072-A3E8-5C3B-34FE-293FEA645B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5" b="50000"/>
          <a:stretch/>
        </p:blipFill>
        <p:spPr>
          <a:xfrm>
            <a:off x="4572000" y="679430"/>
            <a:ext cx="2076685" cy="2688426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5109797E-E8B5-38B1-8E32-B0A3AC3475EB}"/>
              </a:ext>
            </a:extLst>
          </p:cNvPr>
          <p:cNvSpPr txBox="1"/>
          <p:nvPr/>
        </p:nvSpPr>
        <p:spPr>
          <a:xfrm>
            <a:off x="4126274" y="2280184"/>
            <a:ext cx="679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omic Sans MS" panose="030F0902030302020204" pitchFamily="66" charset="0"/>
              </a:rPr>
              <a:t>VS</a:t>
            </a:r>
          </a:p>
        </p:txBody>
      </p:sp>
      <p:cxnSp>
        <p:nvCxnSpPr>
          <p:cNvPr id="4" name="直线箭头连接符 3">
            <a:extLst>
              <a:ext uri="{FF2B5EF4-FFF2-40B4-BE49-F238E27FC236}">
                <a16:creationId xmlns:a16="http://schemas.microsoft.com/office/drawing/2014/main" id="{DF5FC96E-3BF8-948C-C988-0CE2952C56A4}"/>
              </a:ext>
            </a:extLst>
          </p:cNvPr>
          <p:cNvCxnSpPr/>
          <p:nvPr/>
        </p:nvCxnSpPr>
        <p:spPr>
          <a:xfrm flipH="1">
            <a:off x="1024569" y="1700537"/>
            <a:ext cx="638978" cy="402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BE96171C-10F2-4C29-55D5-8075219E7E35}"/>
              </a:ext>
            </a:extLst>
          </p:cNvPr>
          <p:cNvSpPr txBox="1"/>
          <p:nvPr/>
        </p:nvSpPr>
        <p:spPr>
          <a:xfrm>
            <a:off x="800624" y="2510943"/>
            <a:ext cx="1189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Rockwell" panose="02060603020205020403" pitchFamily="18" charset="0"/>
              </a:rPr>
              <a:t>“thick” bulk</a:t>
            </a:r>
            <a:endParaRPr kumimoji="1" lang="zh-CN" altLang="en-US" sz="1400" dirty="0">
              <a:latin typeface="Rockwell" panose="02060603020205020403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FF9CEF4-6E2B-D64A-872F-84BAB8AAEE78}"/>
              </a:ext>
            </a:extLst>
          </p:cNvPr>
          <p:cNvSpPr txBox="1"/>
          <p:nvPr/>
        </p:nvSpPr>
        <p:spPr>
          <a:xfrm>
            <a:off x="406498" y="2120958"/>
            <a:ext cx="1189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Rockwell" panose="02060603020205020403" pitchFamily="18" charset="0"/>
              </a:rPr>
              <a:t>“thin” bulk</a:t>
            </a:r>
            <a:endParaRPr kumimoji="1" lang="zh-CN" altLang="en-US" sz="1400" dirty="0">
              <a:latin typeface="Rockwell" panose="02060603020205020403" pitchFamily="18" charset="0"/>
            </a:endParaRPr>
          </a:p>
        </p:txBody>
      </p: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493AFD25-9316-DD53-89E1-861FC120D075}"/>
              </a:ext>
            </a:extLst>
          </p:cNvPr>
          <p:cNvCxnSpPr>
            <a:cxnSpLocks/>
          </p:cNvCxnSpPr>
          <p:nvPr/>
        </p:nvCxnSpPr>
        <p:spPr>
          <a:xfrm flipH="1">
            <a:off x="1801258" y="1642368"/>
            <a:ext cx="480301" cy="837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B4275679-E030-0FEE-1D36-26E9F96A7047}"/>
              </a:ext>
            </a:extLst>
          </p:cNvPr>
          <p:cNvSpPr/>
          <p:nvPr/>
        </p:nvSpPr>
        <p:spPr>
          <a:xfrm>
            <a:off x="55405" y="1220637"/>
            <a:ext cx="2621693" cy="16201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D443A4F-7EB8-57FE-5B23-7523734C83D4}"/>
              </a:ext>
            </a:extLst>
          </p:cNvPr>
          <p:cNvSpPr txBox="1"/>
          <p:nvPr/>
        </p:nvSpPr>
        <p:spPr>
          <a:xfrm>
            <a:off x="6314473" y="4213758"/>
            <a:ext cx="25754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FRBs prefer “thin” bulk because there is no significant trend between CP and width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BDA9F92-10FB-AB5C-0E6A-542C85C5E5FA}"/>
              </a:ext>
            </a:extLst>
          </p:cNvPr>
          <p:cNvSpPr/>
          <p:nvPr/>
        </p:nvSpPr>
        <p:spPr>
          <a:xfrm>
            <a:off x="6928338" y="6520861"/>
            <a:ext cx="22156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 et al. 2022, MNRAS</a:t>
            </a:r>
            <a:endParaRPr lang="en-US" altLang="zh-CN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31AA7F8-33D8-185D-74F7-72DE931EED7B}"/>
              </a:ext>
            </a:extLst>
          </p:cNvPr>
          <p:cNvSpPr/>
          <p:nvPr/>
        </p:nvSpPr>
        <p:spPr>
          <a:xfrm>
            <a:off x="219552" y="130080"/>
            <a:ext cx="3164649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Backup</a:t>
            </a:r>
            <a:r>
              <a:rPr lang="zh-CN" altLang="en-US" sz="36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3947890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468" y="890092"/>
            <a:ext cx="3680632" cy="310808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5" y="5424987"/>
            <a:ext cx="9016409" cy="133759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5001830"/>
            <a:ext cx="480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omic Sans MS" panose="030F0702030302020204" pitchFamily="66" charset="0"/>
              </a:rPr>
              <a:t>Several equations easy to get</a:t>
            </a:r>
            <a:endParaRPr kumimoji="1"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258639" y="5604434"/>
            <a:ext cx="200967" cy="351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911802"/>
            <a:ext cx="3611627" cy="30116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C709A00-3FA7-D2E7-230A-226B87987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16" y="3777496"/>
            <a:ext cx="3611627" cy="109829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8C5263E-EA4E-13AB-5027-E9E48EDC8DCB}"/>
              </a:ext>
            </a:extLst>
          </p:cNvPr>
          <p:cNvSpPr/>
          <p:nvPr/>
        </p:nvSpPr>
        <p:spPr>
          <a:xfrm>
            <a:off x="6178061" y="4147699"/>
            <a:ext cx="2732445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Detailed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</a:p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 2022, </a:t>
            </a:r>
            <a:r>
              <a:rPr lang="en-US" altLang="zh-CN" sz="1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en-US" altLang="zh-CN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1A7515D-AA12-50ED-F705-02A24EED27E9}"/>
              </a:ext>
            </a:extLst>
          </p:cNvPr>
          <p:cNvSpPr/>
          <p:nvPr/>
        </p:nvSpPr>
        <p:spPr>
          <a:xfrm>
            <a:off x="219552" y="130080"/>
            <a:ext cx="3164649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Backup</a:t>
            </a:r>
            <a:r>
              <a:rPr lang="zh-CN" altLang="en-US" sz="36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slides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" y="571406"/>
            <a:ext cx="2653670" cy="66632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856" y="219333"/>
            <a:ext cx="291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方正兰亭黑_GBK" pitchFamily="2" charset="-122"/>
                <a:cs typeface="Times New Roman" panose="02020603050405020304" pitchFamily="18" charset="0"/>
                <a:sym typeface="方正兰亭黑_GBK" pitchFamily="2" charset="-122"/>
              </a:rPr>
              <a:t>OUTLINES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385036" y="1368191"/>
            <a:ext cx="6501440" cy="925245"/>
            <a:chOff x="2725786" y="1922641"/>
            <a:chExt cx="6994428" cy="692277"/>
          </a:xfrm>
        </p:grpSpPr>
        <p:grpSp>
          <p:nvGrpSpPr>
            <p:cNvPr id="7" name="组合 6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6" name="对角圆角矩形 5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Times New Roman" panose="02020603050405020304" pitchFamily="18" charset="0"/>
                  <a:ea typeface="方正兰亭黑_GBK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对角圆角矩形 31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Times New Roman" panose="02020603050405020304" pitchFamily="18" charset="0"/>
                  <a:ea typeface="方正兰亭黑_GBK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848829" y="1929673"/>
              <a:ext cx="4210050" cy="48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方正兰亭超细黑简体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Background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378456" y="2459428"/>
            <a:ext cx="6501440" cy="925245"/>
            <a:chOff x="2725786" y="1922641"/>
            <a:chExt cx="6994428" cy="692277"/>
          </a:xfrm>
        </p:grpSpPr>
        <p:grpSp>
          <p:nvGrpSpPr>
            <p:cNvPr id="39" name="组合 38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42" name="对角圆角矩形 41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603050405020304" pitchFamily="18" charset="0"/>
                  <a:ea typeface="方正兰亭黑_GBK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对角圆角矩形 42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603050405020304" pitchFamily="18" charset="0"/>
                  <a:ea typeface="方正兰亭黑_GBK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3478765" y="1922689"/>
              <a:ext cx="5799587" cy="437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方正兰亭超细黑简体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Compact Starquake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方正兰亭超细黑简体" pitchFamily="2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376015" y="4813549"/>
            <a:ext cx="6503881" cy="925246"/>
            <a:chOff x="2716071" y="1922641"/>
            <a:chExt cx="7004143" cy="692277"/>
          </a:xfrm>
        </p:grpSpPr>
        <p:grpSp>
          <p:nvGrpSpPr>
            <p:cNvPr id="45" name="组合 44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48" name="对角圆角矩形 47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Times New Roman" panose="02020603050405020304" pitchFamily="18" charset="0"/>
                  <a:ea typeface="方正兰亭黑_GBK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对角圆角矩形 48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Times New Roman" panose="02020603050405020304" pitchFamily="18" charset="0"/>
                  <a:ea typeface="方正兰亭黑_GBK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2716071" y="1932795"/>
              <a:ext cx="7004143" cy="483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方正兰亭超细黑简体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Summary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378456" y="3635974"/>
            <a:ext cx="6501440" cy="925245"/>
            <a:chOff x="2725786" y="1922641"/>
            <a:chExt cx="6994428" cy="692277"/>
          </a:xfrm>
        </p:grpSpPr>
        <p:grpSp>
          <p:nvGrpSpPr>
            <p:cNvPr id="24" name="组合 23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28" name="对角圆角矩形 27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603050405020304" pitchFamily="18" charset="0"/>
                  <a:ea typeface="方正兰亭黑_GBK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对角圆角矩形 28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603050405020304" pitchFamily="18" charset="0"/>
                  <a:ea typeface="方正兰亭黑_GBK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3210278" y="1956592"/>
              <a:ext cx="6068074" cy="437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方正兰亭超细黑简体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FRB emission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1F0FD8B-6AEA-C611-4739-3AEB19631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8" y="1073698"/>
            <a:ext cx="3146984" cy="244972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2" name="矩形 21"/>
          <p:cNvSpPr/>
          <p:nvPr/>
        </p:nvSpPr>
        <p:spPr>
          <a:xfrm>
            <a:off x="334863" y="105369"/>
            <a:ext cx="2294219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effectLst/>
                <a:latin typeface="Comic Sans MS Bold" panose="030F0702030302020204" charset="0"/>
                <a:cs typeface="Comic Sans MS Bold" panose="030F0702030302020204" charset="0"/>
              </a:rPr>
              <a:t>Discovery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8B2D2C0-FB4B-6289-691E-245FA09B439D}"/>
              </a:ext>
            </a:extLst>
          </p:cNvPr>
          <p:cNvSpPr/>
          <p:nvPr/>
        </p:nvSpPr>
        <p:spPr>
          <a:xfrm>
            <a:off x="-5106" y="3553135"/>
            <a:ext cx="22188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400" dirty="0">
                <a:solidFill>
                  <a:srgbClr val="0000FF"/>
                </a:solidFill>
                <a:latin typeface="Times" panose="00000500000000020000" pitchFamily="2" charset="0"/>
              </a:rPr>
              <a:t>Lorimer et al. 2007, Science</a:t>
            </a:r>
            <a:endParaRPr lang="en-US" altLang="en-GB" sz="1400" dirty="0">
              <a:solidFill>
                <a:srgbClr val="0000FF"/>
              </a:solidFill>
              <a:effectLst/>
              <a:latin typeface="Times" panose="00000500000000020000" pitchFamily="2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35B8AB7-C669-2D45-17B9-504934369A6F}"/>
              </a:ext>
            </a:extLst>
          </p:cNvPr>
          <p:cNvSpPr txBox="1"/>
          <p:nvPr/>
        </p:nvSpPr>
        <p:spPr>
          <a:xfrm>
            <a:off x="696857" y="737983"/>
            <a:ext cx="1717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FRB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010724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D08A143-7950-D5D9-DB21-E56CADA946B1}"/>
              </a:ext>
            </a:extLst>
          </p:cNvPr>
          <p:cNvSpPr txBox="1"/>
          <p:nvPr/>
        </p:nvSpPr>
        <p:spPr>
          <a:xfrm>
            <a:off x="6446838" y="2184928"/>
            <a:ext cx="2122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700+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60+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repeaters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FAFBB30-6924-03D3-402F-8DC0A156F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3" y="4009861"/>
            <a:ext cx="4708982" cy="2648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6718524-8E7B-50A8-A189-5182E93E9BD4}"/>
                  </a:ext>
                </a:extLst>
              </p:cNvPr>
              <p:cNvSpPr txBox="1"/>
              <p:nvPr/>
            </p:nvSpPr>
            <p:spPr>
              <a:xfrm>
                <a:off x="6060830" y="851163"/>
                <a:ext cx="299692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>
                    <a:latin typeface="Times" pitchFamily="2" charset="0"/>
                    <a:ea typeface="STXingkai" panose="02010800040101010101" pitchFamily="2" charset="-122"/>
                  </a:rPr>
                  <a:t>Fast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imes" pitchFamily="2" charset="0"/>
                    <a:ea typeface="STXingkai" panose="02010800040101010101" pitchFamily="2" charset="-122"/>
                  </a:rPr>
                  <a:t> : 1—10 </a:t>
                </a:r>
                <a:r>
                  <a:rPr kumimoji="1" lang="en-US" altLang="zh-CN" dirty="0" err="1">
                    <a:solidFill>
                      <a:schemeClr val="tx1"/>
                    </a:solidFill>
                    <a:latin typeface="Times" pitchFamily="2" charset="0"/>
                    <a:ea typeface="STXingkai" panose="02010800040101010101" pitchFamily="2" charset="-122"/>
                  </a:rPr>
                  <a:t>ms</a:t>
                </a:r>
                <a:endParaRPr kumimoji="1" lang="en-US" altLang="zh-CN" dirty="0">
                  <a:solidFill>
                    <a:schemeClr val="tx1"/>
                  </a:solidFill>
                  <a:latin typeface="Times" pitchFamily="2" charset="0"/>
                  <a:ea typeface="STXingkai" panose="02010800040101010101" pitchFamily="2" charset="-122"/>
                </a:endParaRPr>
              </a:p>
              <a:p>
                <a:r>
                  <a:rPr kumimoji="1" lang="en-US" altLang="zh-CN" b="1" dirty="0">
                    <a:solidFill>
                      <a:srgbClr val="00B0F0"/>
                    </a:solidFill>
                    <a:latin typeface="Times" pitchFamily="2" charset="0"/>
                    <a:ea typeface="STXingkai" panose="02010800040101010101" pitchFamily="2" charset="-122"/>
                  </a:rPr>
                  <a:t>Radio</a:t>
                </a:r>
                <a:r>
                  <a:rPr kumimoji="1" lang="en-US" altLang="zh-CN" dirty="0">
                    <a:latin typeface="Times" pitchFamily="2" charset="0"/>
                    <a:ea typeface="STXingkai" panose="02010800040101010101" pitchFamily="2" charset="-122"/>
                  </a:rPr>
                  <a:t>: 100 MHz—10 GHz</a:t>
                </a:r>
              </a:p>
              <a:p>
                <a:r>
                  <a:rPr kumimoji="1" lang="en-US" altLang="zh-CN" b="1" dirty="0">
                    <a:solidFill>
                      <a:srgbClr val="FF0000"/>
                    </a:solidFill>
                    <a:latin typeface="Times" pitchFamily="2" charset="0"/>
                  </a:rPr>
                  <a:t>Burst</a:t>
                </a:r>
                <a:r>
                  <a:rPr kumimoji="1" lang="en-US" altLang="zh-CN" b="0" dirty="0">
                    <a:solidFill>
                      <a:schemeClr val="tx1"/>
                    </a:solidFill>
                    <a:latin typeface="Times" pitchFamily="2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~10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40−46</m:t>
                        </m:r>
                      </m:sup>
                    </m:sSup>
                  </m:oMath>
                </a14:m>
                <a:r>
                  <a:rPr kumimoji="1" lang="en-US" altLang="zh-CN" dirty="0">
                    <a:solidFill>
                      <a:schemeClr val="tx1"/>
                    </a:solidFill>
                    <a:latin typeface="Times" pitchFamily="2" charset="0"/>
                    <a:ea typeface="Baskerville" panose="02020502070401020303" pitchFamily="18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imes" pitchFamily="2" charset="0"/>
                    <a:ea typeface="Baskerville" panose="02020502070401020303" pitchFamily="18" charset="0"/>
                    <a:cs typeface="Times New Roman" panose="02020603050405020304" pitchFamily="18" charset="0"/>
                  </a:rPr>
                  <a:t>erg/s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6718524-8E7B-50A8-A189-5182E93E9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830" y="851163"/>
                <a:ext cx="2996921" cy="923330"/>
              </a:xfrm>
              <a:prstGeom prst="rect">
                <a:avLst/>
              </a:prstGeom>
              <a:blipFill>
                <a:blip r:embed="rId7"/>
                <a:stretch>
                  <a:fillRect l="-1688" t="-4110" b="-95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56656BD7-CABE-CA5D-EF59-B4222BBD70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177" y="445046"/>
            <a:ext cx="2901653" cy="309658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72F8D8C-57B0-E097-973B-C7A3D4C0A3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9756" y="3626973"/>
            <a:ext cx="3837995" cy="293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3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6D64C2D-8AFB-71AB-3A33-9F194AB54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21" y="762099"/>
            <a:ext cx="5642517" cy="210935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268309" y="6550223"/>
            <a:ext cx="1983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Jiang et al. 2020, RAA</a:t>
            </a:r>
            <a:endParaRPr lang="en-US" altLang="zh-CN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289723" y="121880"/>
            <a:ext cx="3300905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Repeating FRB</a:t>
            </a:r>
          </a:p>
        </p:txBody>
      </p:sp>
      <p:sp>
        <p:nvSpPr>
          <p:cNvPr id="11" name="矩形 10"/>
          <p:cNvSpPr/>
          <p:nvPr/>
        </p:nvSpPr>
        <p:spPr>
          <a:xfrm>
            <a:off x="7141590" y="2097406"/>
            <a:ext cx="1881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400" dirty="0" err="1">
                <a:solidFill>
                  <a:srgbClr val="0000FF"/>
                </a:solidFill>
                <a:latin typeface="Times" panose="00000500000000020000" pitchFamily="2" charset="0"/>
              </a:rPr>
              <a:t>Pleunis</a:t>
            </a:r>
            <a:r>
              <a:rPr lang="en-GB" altLang="zh-CN" sz="1400" dirty="0">
                <a:solidFill>
                  <a:srgbClr val="0000FF"/>
                </a:solidFill>
                <a:latin typeface="Times" panose="00000500000000020000" pitchFamily="2" charset="0"/>
              </a:rPr>
              <a:t> et al. 2021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</a:rPr>
              <a:t>, </a:t>
            </a:r>
            <a:r>
              <a:rPr lang="en-US" altLang="zh-CN" sz="1400" dirty="0" err="1">
                <a:solidFill>
                  <a:srgbClr val="0000FF"/>
                </a:solidFill>
                <a:latin typeface="Times" panose="00000500000000020000" pitchFamily="2" charset="0"/>
              </a:rPr>
              <a:t>ApJ</a:t>
            </a:r>
            <a:endParaRPr lang="en-US" altLang="en-GB" sz="1400" dirty="0">
              <a:solidFill>
                <a:srgbClr val="0000FF"/>
              </a:solidFill>
              <a:effectLst/>
              <a:latin typeface="Times" panose="0000050000000002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19455" y="1116654"/>
            <a:ext cx="280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Repeaters favor </a:t>
            </a: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narrowband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duration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46" y="3087478"/>
            <a:ext cx="4164377" cy="335285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131620" y="5870159"/>
            <a:ext cx="377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question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whether all can repeat?</a:t>
            </a:r>
            <a:endParaRPr kumimoji="1"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B2942BF-029D-79CF-8A71-1CCB3C8A1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38" y="3304433"/>
            <a:ext cx="3005622" cy="1790583"/>
          </a:xfrm>
          <a:prstGeom prst="rect">
            <a:avLst/>
          </a:prstGeom>
        </p:spPr>
      </p:pic>
      <p:sp>
        <p:nvSpPr>
          <p:cNvPr id="5" name="椭圆形标注 4">
            <a:extLst>
              <a:ext uri="{FF2B5EF4-FFF2-40B4-BE49-F238E27FC236}">
                <a16:creationId xmlns:a16="http://schemas.microsoft.com/office/drawing/2014/main" id="{2DD5F0A8-26E5-1FC9-21EF-CB0AEE57C141}"/>
              </a:ext>
            </a:extLst>
          </p:cNvPr>
          <p:cNvSpPr/>
          <p:nvPr/>
        </p:nvSpPr>
        <p:spPr>
          <a:xfrm>
            <a:off x="5834227" y="2717967"/>
            <a:ext cx="1184733" cy="476071"/>
          </a:xfrm>
          <a:prstGeom prst="wedgeEllipseCallout">
            <a:avLst>
              <a:gd name="adj1" fmla="val -11917"/>
              <a:gd name="adj2" fmla="val 82507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1600" dirty="0">
                <a:solidFill>
                  <a:srgbClr val="FF0000"/>
                </a:solidFill>
                <a:latin typeface="STHupo" panose="02010800040101010101" pitchFamily="2" charset="-122"/>
                <a:ea typeface="STHupo" panose="02010800040101010101" pitchFamily="2" charset="-122"/>
              </a:rPr>
              <a:t>Same</a:t>
            </a:r>
            <a:endParaRPr kumimoji="1" lang="zh-CN" altLang="en-US" sz="1600" dirty="0">
              <a:solidFill>
                <a:srgbClr val="FF0000"/>
              </a:solidFill>
              <a:latin typeface="STHupo" panose="02010800040101010101" pitchFamily="2" charset="-122"/>
              <a:ea typeface="STHupo" panose="02010800040101010101" pitchFamily="2" charset="-122"/>
            </a:endParaRPr>
          </a:p>
        </p:txBody>
      </p:sp>
      <p:sp>
        <p:nvSpPr>
          <p:cNvPr id="7" name="椭圆形标注 6">
            <a:extLst>
              <a:ext uri="{FF2B5EF4-FFF2-40B4-BE49-F238E27FC236}">
                <a16:creationId xmlns:a16="http://schemas.microsoft.com/office/drawing/2014/main" id="{AFCC957B-881A-603F-2D26-48FC91A849E6}"/>
              </a:ext>
            </a:extLst>
          </p:cNvPr>
          <p:cNvSpPr/>
          <p:nvPr/>
        </p:nvSpPr>
        <p:spPr>
          <a:xfrm>
            <a:off x="7268309" y="2753708"/>
            <a:ext cx="1637992" cy="476071"/>
          </a:xfrm>
          <a:prstGeom prst="wedgeEllipseCallout">
            <a:avLst>
              <a:gd name="adj1" fmla="val -11917"/>
              <a:gd name="adj2" fmla="val 82507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1600" dirty="0">
                <a:solidFill>
                  <a:srgbClr val="FF0000"/>
                </a:solidFill>
                <a:latin typeface="STHupo" panose="02010800040101010101" pitchFamily="2" charset="-122"/>
                <a:ea typeface="STHupo" panose="02010800040101010101" pitchFamily="2" charset="-122"/>
              </a:rPr>
              <a:t>Different</a:t>
            </a:r>
            <a:endParaRPr kumimoji="1" lang="zh-CN" altLang="en-US" sz="1600" dirty="0">
              <a:solidFill>
                <a:srgbClr val="FF0000"/>
              </a:solidFill>
              <a:latin typeface="STHupo" panose="02010800040101010101" pitchFamily="2" charset="-122"/>
              <a:ea typeface="STHupo" panose="0201080004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241B03-3381-31EA-575A-1FEFA9864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45F7B-7AA9-2B65-7854-C8281965C1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537"/>
          <a:stretch>
            <a:fillRect/>
          </a:stretch>
        </p:blipFill>
        <p:spPr>
          <a:xfrm>
            <a:off x="6149053" y="857627"/>
            <a:ext cx="2928922" cy="28454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292291" y="88960"/>
            <a:ext cx="6596679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Drifting pattern of repeater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F209D47-26A3-A9A0-9941-0300B4301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1" y="1013654"/>
            <a:ext cx="4836362" cy="547046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616C8A-DAAD-7C00-99CE-079B3431A955}"/>
              </a:ext>
            </a:extLst>
          </p:cNvPr>
          <p:cNvSpPr/>
          <p:nvPr/>
        </p:nvSpPr>
        <p:spPr>
          <a:xfrm>
            <a:off x="-218763" y="6550223"/>
            <a:ext cx="21305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Hessels</a:t>
            </a:r>
            <a:r>
              <a:rPr lang="zh-CN" altLang="en-US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et  al. 2019, </a:t>
            </a:r>
            <a:r>
              <a:rPr lang="en-US" altLang="zh-CN" sz="1400" dirty="0" err="1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ApJ</a:t>
            </a:r>
            <a:endParaRPr lang="en-US" altLang="zh-CN" sz="1400" dirty="0">
              <a:solidFill>
                <a:srgbClr val="0000FF"/>
              </a:solidFill>
              <a:latin typeface="Times" panose="00000500000000020000" pitchFamily="2" charset="0"/>
              <a:sym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F85DFC2-2215-24A6-E380-40DF1F56BBA7}"/>
              </a:ext>
            </a:extLst>
          </p:cNvPr>
          <p:cNvSpPr txBox="1"/>
          <p:nvPr/>
        </p:nvSpPr>
        <p:spPr>
          <a:xfrm>
            <a:off x="1625261" y="5551958"/>
            <a:ext cx="1459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Downwards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drifting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B32282-653E-3E7D-615E-888A25D0D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7594" y="3984166"/>
            <a:ext cx="3035300" cy="24892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7C48D5B-C9CB-09E4-DB37-13C7F98C3407}"/>
              </a:ext>
            </a:extLst>
          </p:cNvPr>
          <p:cNvSpPr txBox="1"/>
          <p:nvPr/>
        </p:nvSpPr>
        <p:spPr>
          <a:xfrm>
            <a:off x="4148656" y="6456288"/>
            <a:ext cx="3530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altLang="zh-CN" sz="1400" dirty="0">
                <a:latin typeface="Helvetica Neue" panose="02000503000000020004" charset="0"/>
              </a:rPr>
              <a:t>Drifting pattern in</a:t>
            </a:r>
            <a:r>
              <a:rPr lang="en-GB" altLang="zh-CN" sz="1400" b="0" i="0" u="none" strike="noStrike" dirty="0">
                <a:effectLst/>
                <a:latin typeface="Helvetica Neue" panose="02000503000000020004" charset="0"/>
              </a:rPr>
              <a:t> PSR B0950+08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6A46B9E-6028-81CE-6BA1-36F035CE7A34}"/>
              </a:ext>
            </a:extLst>
          </p:cNvPr>
          <p:cNvSpPr txBox="1"/>
          <p:nvPr/>
        </p:nvSpPr>
        <p:spPr>
          <a:xfrm>
            <a:off x="4148656" y="3693467"/>
            <a:ext cx="2040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Bilous</a:t>
            </a:r>
            <a:r>
              <a:rPr lang="en-GB" altLang="zh-CN" sz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2022 A&amp;A </a:t>
            </a:r>
            <a:endParaRPr lang="en-GB" altLang="zh-CN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C3E344C-7280-9562-E089-6E198A809AB6}"/>
              </a:ext>
            </a:extLst>
          </p:cNvPr>
          <p:cNvSpPr/>
          <p:nvPr/>
        </p:nvSpPr>
        <p:spPr>
          <a:xfrm>
            <a:off x="4116103" y="3693467"/>
            <a:ext cx="3414003" cy="308767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74DB435-5FAD-3EC3-8662-6834D270F8E7}"/>
              </a:ext>
            </a:extLst>
          </p:cNvPr>
          <p:cNvSpPr txBox="1"/>
          <p:nvPr/>
        </p:nvSpPr>
        <p:spPr>
          <a:xfrm>
            <a:off x="5105183" y="890092"/>
            <a:ext cx="1608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Upwards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drifting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52AF319-DA92-DD1E-D895-C887A7A4C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l="51791"/>
          <a:stretch/>
        </p:blipFill>
        <p:spPr>
          <a:xfrm>
            <a:off x="4283649" y="807595"/>
            <a:ext cx="3317887" cy="222742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02C7472-AAC8-F678-315F-F32C0D8F51F3}"/>
              </a:ext>
            </a:extLst>
          </p:cNvPr>
          <p:cNvSpPr/>
          <p:nvPr/>
        </p:nvSpPr>
        <p:spPr>
          <a:xfrm>
            <a:off x="7733293" y="1272882"/>
            <a:ext cx="1410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FRB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20201124A</a:t>
            </a:r>
            <a:endParaRPr lang="zh-CN" altLang="en-US" sz="1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6336753-1FA8-467A-6ADD-480A914229CB}"/>
              </a:ext>
            </a:extLst>
          </p:cNvPr>
          <p:cNvSpPr/>
          <p:nvPr/>
        </p:nvSpPr>
        <p:spPr>
          <a:xfrm>
            <a:off x="7601536" y="2125583"/>
            <a:ext cx="19056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 2022, Nature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AB02D3E-7685-C9A1-011D-2AA1165584A6}"/>
              </a:ext>
            </a:extLst>
          </p:cNvPr>
          <p:cNvSpPr/>
          <p:nvPr/>
        </p:nvSpPr>
        <p:spPr>
          <a:xfrm>
            <a:off x="-138828" y="5838532"/>
            <a:ext cx="19805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Luo et al. 2020, Nature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E544564-9799-E577-2797-D16030077C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3220"/>
          <a:stretch/>
        </p:blipFill>
        <p:spPr>
          <a:xfrm>
            <a:off x="468953" y="1224042"/>
            <a:ext cx="3534345" cy="162264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CC962560-4153-F2E0-A87F-6298002EAF06}"/>
              </a:ext>
            </a:extLst>
          </p:cNvPr>
          <p:cNvSpPr/>
          <p:nvPr/>
        </p:nvSpPr>
        <p:spPr>
          <a:xfrm>
            <a:off x="0" y="2799794"/>
            <a:ext cx="23455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Michilli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 2018, Nature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4B7A768-4EA0-EF85-C4BB-484727D8E614}"/>
              </a:ext>
            </a:extLst>
          </p:cNvPr>
          <p:cNvSpPr/>
          <p:nvPr/>
        </p:nvSpPr>
        <p:spPr>
          <a:xfrm>
            <a:off x="826067" y="926789"/>
            <a:ext cx="1410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FRB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20121102A</a:t>
            </a:r>
            <a:endParaRPr lang="zh-CN" altLang="en-US" sz="14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F024813-22D4-D3A2-452A-CFFE1EFAD1C3}"/>
              </a:ext>
            </a:extLst>
          </p:cNvPr>
          <p:cNvSpPr/>
          <p:nvPr/>
        </p:nvSpPr>
        <p:spPr>
          <a:xfrm>
            <a:off x="289723" y="67900"/>
            <a:ext cx="4467891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Polarization of FRB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1DFBDDF-74DB-33AB-AF15-05675355F5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15" y="3123685"/>
            <a:ext cx="5280884" cy="26334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637C516-D793-8B96-1999-FFDC076D2E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3101"/>
          <a:stretch>
            <a:fillRect/>
          </a:stretch>
        </p:blipFill>
        <p:spPr>
          <a:xfrm>
            <a:off x="4283649" y="4455419"/>
            <a:ext cx="4590392" cy="2246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77FEC27-D2A7-CED8-2D0A-8BB0F9852A5E}"/>
              </a:ext>
            </a:extLst>
          </p:cNvPr>
          <p:cNvSpPr/>
          <p:nvPr/>
        </p:nvSpPr>
        <p:spPr>
          <a:xfrm>
            <a:off x="2361745" y="700162"/>
            <a:ext cx="19056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polarization (LP)</a:t>
            </a:r>
          </a:p>
          <a:p>
            <a:pPr algn="l"/>
            <a:r>
              <a:rPr lang="en-US" altLang="zh-CN" sz="1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Circular polarization (CP)</a:t>
            </a:r>
            <a:endParaRPr lang="en-US" altLang="zh-CN" sz="13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DEF3F8-2CE6-7694-6A8A-D716A99024F8}"/>
              </a:ext>
            </a:extLst>
          </p:cNvPr>
          <p:cNvSpPr/>
          <p:nvPr/>
        </p:nvSpPr>
        <p:spPr>
          <a:xfrm>
            <a:off x="5477855" y="3316520"/>
            <a:ext cx="14173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FRB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20180301A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15598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4F67DAD-F02A-C03C-7F75-F1152FC08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3" name="矩形 2"/>
          <p:cNvSpPr/>
          <p:nvPr/>
        </p:nvSpPr>
        <p:spPr>
          <a:xfrm>
            <a:off x="289723" y="174467"/>
            <a:ext cx="3701654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are they?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C982D2A-9D0D-AB18-C12E-D756977E2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941" y="838723"/>
            <a:ext cx="2960959" cy="15153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8A8B9C-322E-7D0B-F1AB-BAC473D1C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13" y="1114144"/>
            <a:ext cx="3052764" cy="164404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CAE509E-B818-5AAB-D3F2-7DA3A7CA6785}"/>
              </a:ext>
            </a:extLst>
          </p:cNvPr>
          <p:cNvSpPr txBox="1"/>
          <p:nvPr/>
        </p:nvSpPr>
        <p:spPr>
          <a:xfrm>
            <a:off x="938613" y="2906268"/>
            <a:ext cx="3267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STXinwei" panose="02010800040101010101" pitchFamily="2" charset="-122"/>
                <a:ea typeface="STXinwei" panose="02010800040101010101" pitchFamily="2" charset="-122"/>
              </a:rPr>
              <a:t>Compact stars merger?</a:t>
            </a:r>
            <a:endParaRPr lang="zh-CN" altLang="en-US" b="1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1FBE2E2-9278-1182-3B0C-E088E3DA64AA}"/>
              </a:ext>
            </a:extLst>
          </p:cNvPr>
          <p:cNvSpPr txBox="1"/>
          <p:nvPr/>
        </p:nvSpPr>
        <p:spPr>
          <a:xfrm>
            <a:off x="5519743" y="2510703"/>
            <a:ext cx="2685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STXinwei" panose="02010800040101010101" pitchFamily="2" charset="-122"/>
                <a:ea typeface="STXinwei" panose="02010800040101010101" pitchFamily="2" charset="-122"/>
              </a:rPr>
              <a:t>Supernova?</a:t>
            </a:r>
            <a:endParaRPr lang="zh-CN" altLang="en-US" b="1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D65EAC8-F849-044E-9CB7-794489619C9D}"/>
              </a:ext>
            </a:extLst>
          </p:cNvPr>
          <p:cNvSpPr txBox="1"/>
          <p:nvPr/>
        </p:nvSpPr>
        <p:spPr>
          <a:xfrm>
            <a:off x="422797" y="3516015"/>
            <a:ext cx="5096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Both cases are one-off event</a:t>
            </a:r>
            <a:endParaRPr lang="zh-CN" altLang="en-US" sz="2400" b="1" dirty="0">
              <a:solidFill>
                <a:srgbClr val="FF0000"/>
              </a:solidFill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68C457E-9F69-AA11-F05E-AFE9FA6F0BC6}"/>
              </a:ext>
            </a:extLst>
          </p:cNvPr>
          <p:cNvSpPr txBox="1"/>
          <p:nvPr/>
        </p:nvSpPr>
        <p:spPr>
          <a:xfrm>
            <a:off x="354889" y="4513322"/>
            <a:ext cx="41726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Key question:</a:t>
            </a:r>
          </a:p>
          <a:p>
            <a:endParaRPr lang="en-US" altLang="zh-CN" sz="2000" b="1" dirty="0">
              <a:solidFill>
                <a:srgbClr val="FF0000"/>
              </a:solidFill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r>
              <a:rPr lang="en-US" altLang="zh-CN" sz="2000" b="1" dirty="0">
                <a:latin typeface="STXinwei" panose="02010800040101010101" pitchFamily="2" charset="-122"/>
                <a:ea typeface="STXinwei" panose="02010800040101010101" pitchFamily="2" charset="-122"/>
              </a:rPr>
              <a:t>How to trigger FRB?</a:t>
            </a:r>
            <a:endParaRPr lang="en-US" altLang="zh-CN" sz="2000" b="1" dirty="0">
              <a:solidFill>
                <a:srgbClr val="FF0000"/>
              </a:solidFill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r>
              <a:rPr lang="en-US" altLang="zh-CN" sz="2000" b="1" dirty="0">
                <a:latin typeface="STXinwei" panose="02010800040101010101" pitchFamily="2" charset="-122"/>
                <a:ea typeface="STXinwei" panose="02010800040101010101" pitchFamily="2" charset="-122"/>
              </a:rPr>
              <a:t>What is the radiation mechanism?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BC57D9D-AB8C-D839-0650-C8B1797F1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538" y="2910135"/>
            <a:ext cx="4394629" cy="3772019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19DF42D2-5F68-2ED6-1E63-F898CD1408D9}"/>
              </a:ext>
            </a:extLst>
          </p:cNvPr>
          <p:cNvSpPr/>
          <p:nvPr/>
        </p:nvSpPr>
        <p:spPr>
          <a:xfrm>
            <a:off x="7822422" y="3144908"/>
            <a:ext cx="976760" cy="1137048"/>
          </a:xfrm>
          <a:prstGeom prst="ellipse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0880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8548683-D6C7-D815-BE00-23717CAF8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6" y="3920274"/>
            <a:ext cx="9126914" cy="29377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645" y="882579"/>
            <a:ext cx="2923322" cy="280697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243" y="798195"/>
            <a:ext cx="4224020" cy="500507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645877" y="6398455"/>
            <a:ext cx="5513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CHIME/FRB Collaboration, et al. 2020, Nature; </a:t>
            </a:r>
          </a:p>
          <a:p>
            <a:pPr algn="r"/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et al. 2021, NA; Zhu et al. 2023, </a:t>
            </a:r>
            <a:r>
              <a:rPr lang="en-US" altLang="zh-CN" sz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SciA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32672" y="5833249"/>
            <a:ext cx="2797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omic Sans MS Regular" panose="030F0702030302020204" charset="0"/>
                <a:cs typeface="Comic Sans MS Regular" panose="030F0702030302020204" charset="0"/>
              </a:rPr>
              <a:t>X-ray Bursts</a:t>
            </a:r>
            <a:r>
              <a:rPr lang="zh-CN" altLang="en-US" sz="1600" dirty="0">
                <a:latin typeface="Comic Sans MS Regular" panose="030F0702030302020204" charset="0"/>
                <a:cs typeface="Comic Sans MS Regular" panose="030F0702030302020204" charset="0"/>
              </a:rPr>
              <a:t> </a:t>
            </a:r>
            <a:r>
              <a:rPr lang="en-US" altLang="zh-CN" sz="1600" dirty="0">
                <a:latin typeface="Comic Sans MS Regular" panose="030F0702030302020204" charset="0"/>
                <a:cs typeface="Comic Sans MS Regular" panose="030F0702030302020204" charset="0"/>
              </a:rPr>
              <a:t>Counterpart</a:t>
            </a:r>
            <a:endParaRPr lang="en-US" altLang="zh-CN" sz="1600" dirty="0">
              <a:solidFill>
                <a:srgbClr val="FF0000"/>
              </a:solidFill>
              <a:latin typeface="Comic Sans MS Regular" panose="030F0702030302020204" charset="0"/>
              <a:cs typeface="Comic Sans MS Regular" panose="030F070203030202020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3" name="矩形 2"/>
          <p:cNvSpPr/>
          <p:nvPr/>
        </p:nvSpPr>
        <p:spPr>
          <a:xfrm>
            <a:off x="289723" y="137211"/>
            <a:ext cx="48077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Magnetar radio burst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0885" y="3063104"/>
            <a:ext cx="19638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Comic Sans MS Regular" panose="030F0702030302020204" charset="0"/>
                <a:cs typeface="Comic Sans MS Regular" panose="030F0702030302020204" charset="0"/>
              </a:rPr>
              <a:t>SGR 1935+2154</a:t>
            </a:r>
            <a:endParaRPr lang="zh-CN" altLang="en-US" sz="16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5" y="1126078"/>
            <a:ext cx="1963802" cy="181610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3FD1C12-281D-ABDA-FEDE-4F44C6C6966E}"/>
              </a:ext>
            </a:extLst>
          </p:cNvPr>
          <p:cNvSpPr txBox="1"/>
          <p:nvPr/>
        </p:nvSpPr>
        <p:spPr>
          <a:xfrm>
            <a:off x="7706611" y="596346"/>
            <a:ext cx="2040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omic Sans MS Regular" panose="030F0702030302020204" charset="0"/>
                <a:cs typeface="Comic Sans MS Regular" panose="030F0702030302020204" charset="0"/>
              </a:rPr>
              <a:t>April</a:t>
            </a:r>
            <a:r>
              <a:rPr lang="zh-CN" altLang="en-US" sz="1400" dirty="0">
                <a:latin typeface="Comic Sans MS Regular" panose="030F0702030302020204" charset="0"/>
                <a:cs typeface="Comic Sans MS Regular" panose="030F0702030302020204" charset="0"/>
              </a:rPr>
              <a:t> </a:t>
            </a:r>
            <a:r>
              <a:rPr lang="en-US" altLang="zh-CN" sz="1400" dirty="0">
                <a:latin typeface="Comic Sans MS Regular" panose="030F0702030302020204" charset="0"/>
                <a:cs typeface="Comic Sans MS Regular" panose="030F0702030302020204" charset="0"/>
              </a:rPr>
              <a:t>28, 2020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01CB217-A736-EA83-B119-76BCF9DCB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46" y="3689550"/>
            <a:ext cx="4157931" cy="282230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8134D8C-841A-082E-403E-200FFECC3007}"/>
              </a:ext>
            </a:extLst>
          </p:cNvPr>
          <p:cNvSpPr txBox="1"/>
          <p:nvPr/>
        </p:nvSpPr>
        <p:spPr>
          <a:xfrm>
            <a:off x="152604" y="6526003"/>
            <a:ext cx="3743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Comic Sans MS Regular" panose="030F0702030302020204" charset="0"/>
                <a:cs typeface="Comic Sans MS Regular" panose="030F0702030302020204" charset="0"/>
              </a:rPr>
              <a:t>Becomes a radio pulsar after X-ray bursts</a:t>
            </a:r>
            <a:endParaRPr lang="zh-CN" alt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2800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4611</TotalTime>
  <Words>1033</Words>
  <Application>Microsoft Macintosh PowerPoint</Application>
  <PresentationFormat>全屏显示(4:3)</PresentationFormat>
  <Paragraphs>206</Paragraphs>
  <Slides>24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2" baseType="lpstr">
      <vt:lpstr>STHupo</vt:lpstr>
      <vt:lpstr>STXinwei</vt:lpstr>
      <vt:lpstr>Comic Sans MS Bold</vt:lpstr>
      <vt:lpstr>NimbusRomNo9L</vt:lpstr>
      <vt:lpstr>Times</vt:lpstr>
      <vt:lpstr>Times New Roman Italic</vt:lpstr>
      <vt:lpstr>Xingkai SC Bold</vt:lpstr>
      <vt:lpstr>Arial</vt:lpstr>
      <vt:lpstr>Calibri</vt:lpstr>
      <vt:lpstr>Calibri Light</vt:lpstr>
      <vt:lpstr>Cambria Math</vt:lpstr>
      <vt:lpstr>Comic Sans MS</vt:lpstr>
      <vt:lpstr>Comic Sans MS Regular</vt:lpstr>
      <vt:lpstr>Helvetica</vt:lpstr>
      <vt:lpstr>Helvetica Neue</vt:lpstr>
      <vt:lpstr>Rockwell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JC L</dc:creator>
  <cp:lastModifiedBy>Microsoft Office User</cp:lastModifiedBy>
  <cp:revision>1380</cp:revision>
  <dcterms:created xsi:type="dcterms:W3CDTF">2022-06-15T15:00:59Z</dcterms:created>
  <dcterms:modified xsi:type="dcterms:W3CDTF">2023-09-25T14:02:30Z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2052-4.2.2.6882</vt:lpwstr>
  </property>
  <property fmtid="{D5CDD505-2E9C-101B-9397-08002B2CF9AE}" pid="3" name="ICV">
    <vt:lpwstr>8EFA8616BA6DFAA247F3A9621B3AB54F</vt:lpwstr>
  </property>
</Properties>
</file>