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</p:sldMasterIdLst>
  <p:notesMasterIdLst>
    <p:notesMasterId r:id="rId44"/>
  </p:notesMasterIdLst>
  <p:sldIdLst>
    <p:sldId id="287" r:id="rId24"/>
    <p:sldId id="290" r:id="rId25"/>
    <p:sldId id="289" r:id="rId26"/>
    <p:sldId id="342" r:id="rId27"/>
    <p:sldId id="288" r:id="rId28"/>
    <p:sldId id="279" r:id="rId29"/>
    <p:sldId id="344" r:id="rId30"/>
    <p:sldId id="343" r:id="rId31"/>
    <p:sldId id="257" r:id="rId32"/>
    <p:sldId id="341" r:id="rId33"/>
    <p:sldId id="340" r:id="rId34"/>
    <p:sldId id="345" r:id="rId35"/>
    <p:sldId id="338" r:id="rId36"/>
    <p:sldId id="309" r:id="rId37"/>
    <p:sldId id="336" r:id="rId38"/>
    <p:sldId id="337" r:id="rId39"/>
    <p:sldId id="260" r:id="rId40"/>
    <p:sldId id="292" r:id="rId41"/>
    <p:sldId id="339" r:id="rId42"/>
    <p:sldId id="326" r:id="rId43"/>
  </p:sldIdLst>
  <p:sldSz cx="12192000" cy="6858000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45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968A566-BAF6-481E-8558-67F997C3E6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9/25/2023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341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5605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Fifth level</a:t>
            </a:r>
          </a:p>
        </p:txBody>
      </p:sp>
      <p:sp>
        <p:nvSpPr>
          <p:cNvPr id="25606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7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61147C-26A2-429B-9CF8-CC6BF3A7171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C9BEFB-822D-427E-B4DE-66B29E3070C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492976E-F7DC-4C5F-9641-6D7EEE6017A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C90378-63A0-454E-9A66-6D001B5D60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D2C8727-F4F4-4D69-91DB-F42724D79C0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5479E75-C4AA-4447-98A1-3F9D4A98D43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3AAB9D-9D6B-4BC6-B248-71C6D548E64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6787EE-84E7-4AA6-9B31-8C59E605012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BFABC4-ECEE-426E-B180-F8D2E1E0E34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7852F5-368F-4F7C-B6E0-4489825598B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9057BF-4C79-40C2-8699-428F9A562E5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8A8830-F70A-4AE4-95F7-D629436E0C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A1B1358-BE97-4BD9-8E7C-D5EFF4590D7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B13712F-17D8-4206-B741-36D1FEBB4C1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2550A7-A185-4C9E-B675-6E5B376CF78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866A254-3AF9-4030-A29F-B22AF1E36F2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6D9EA0-2078-48A4-9B51-1B1193CC58F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D687B0-1054-467B-81B6-493C9C4A97D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705A0F4-1DC0-4A9C-BDD9-71B04D2F48F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32C9E-389D-48AC-9474-1D2632CEB39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85502F-5995-4136-B6C8-F9B7485F24C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80552F0-75C1-43D0-B77F-8809B667859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573FC27-862D-49EF-AD3B-A189B5C40C6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76AE22-37D9-42A8-B1E6-1F0BDA33F85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5D1250-440D-40E0-97F5-06D765227FD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6F4098-72C0-4723-92E0-A1FB500E4D8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C273E4E-C411-4D15-847D-C7CFD67461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6DB2D-3134-485A-A145-07123B09AC5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EE596C-557A-4810-B841-50288923BE5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B9699E-838B-4482-84CF-A83492D83B6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4FEAFD3-0016-4CE4-AB0F-D739FD25D09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4F2FE7-E763-4502-9FFD-F8383E1657C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4E13D0-3CE8-4391-A4BA-D9621522021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CFA4A2-9A29-4DA2-8FB5-437B8ADC919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D26EB3-898F-4D48-B36D-7C8B5FAC2F4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593D3E-D9E2-40B6-92E0-A10366E4C2A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7BA044C-BA07-478A-94EE-88D06DC04EB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BFCBA2-675E-44E8-9B8B-00F5DDE2D0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1E8BC4-EFC1-4623-AAD7-C5B108A66A4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873966-2B45-4EAA-892F-DB8F4F2A7B8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EF05B2E-AA68-4B73-B1BC-A2615B88140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753992-4F57-45ED-8093-1036DE497F8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06C6CC-6156-460B-8236-6C56474329C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C8F442A-AC73-4B20-AAB2-B71CF0E8989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DD9D68-F183-4ACF-A676-5B49A37A552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8F3BDD3-8068-4ECA-9754-7E85428FA7E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01BB2C-BF9D-4792-87E0-7DAB42FEE09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3620BF-72AA-420B-90F2-A6A9FE3BF72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85D5D0-8BE7-4E99-ADC0-981F087B84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AF8EAC-60E2-44CC-9036-E696C150A37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1E86EA-B87F-4322-AE04-52621AB344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BDFF129-2A11-414B-B07C-FB9195F8D93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F81D63-1FE3-4009-9052-C1D21450834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FB9396-8204-4A43-BFBB-F70AE5D5B2E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656A3B-9A1F-4502-95AA-43784D3BEA3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336FAF-8E8C-43C5-945F-934E9191236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A0CEF0-31F4-4E4E-AF4E-D54B30D0892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543F95-4DDC-41C7-94A2-B69238FEAF5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C9CACD-2A36-4987-896E-B3A5ACD151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C9913A-0A2F-47B3-9D63-6C72F227303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30B7F8-B157-4F6B-95E8-135991F8A9C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9727ED-0372-4DBF-A9B0-E537958D566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73DED1-1C51-4F04-94A1-37A71E022D9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330BA9-682C-4A81-B46A-DC6DB31275F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15E85C-57F8-468D-8DBD-B6953D2D392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9B04D0-A479-4039-ACF2-B7581EB96F7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AE3A70A-2422-49AF-B76F-6029AC75724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72564B-F34E-42D3-BA7A-6D2C9A06F7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02613C-6933-4BFC-AB23-736CECC12C1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67BD6A-4325-4E8C-8E0D-024B526BF66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C552B0-D0B3-48E5-B6B5-3A324808FD1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0094E7-1F4A-4BE7-95DF-C9267C73FFA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C04A6B-DAFC-4539-B423-04D301FA2D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764488-BD5F-4EA3-831C-8A9A6B0F45B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64A0F5-0E55-472F-A28D-7D7EBDEB0A5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A73E7D-8CA9-46D5-A7DD-8A01A85BDF4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95813B-1ADB-403D-A023-E58B266CD9E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BA7AA9-60F2-4E50-8412-281B334EB1A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AD71A1E-C080-4800-BAEB-EDD5D7134D2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DC64C3-885B-4A82-BB11-5364EC352DB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1D6B26-3607-4697-9898-0357C163CBB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A6DA41-13E4-4F93-B6B6-AFFF8F0DE6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5A8172-452D-4955-A650-F8ACDCE4F81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16ECC4-73F5-4322-8024-1A37E25FCE2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FC0B5F-28E0-41FD-9D1D-B3E0E68BDC5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9F411D-7AE6-4B44-9DDF-93D96B3A3A5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1F484C-2E57-4D34-8C1D-2C7F10EE604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49663A-C667-404C-A5D1-F3F6561D3F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6DF7A6-37D2-4793-94CA-9077F284439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B4C571-FEAC-4F6B-BC46-61750066E90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6C9D73-4DFB-4B8F-B32A-38238B2D1D6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C6D083D-DC2D-4FCB-9948-D032F9B8F0C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24B2FC-1344-4BE0-95DE-93F7DCD5B3A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43209F-3F7E-4E51-BD03-616ACC9FD47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B5DE16-4EDA-4406-B487-45DBC609669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0AB156-B7E9-4DFD-80BF-42B65544B54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B06532-4CA4-4774-B1A0-C4051BD9A5E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9A274EA-1134-4440-845A-0D45ECE74C5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4FABB2-5997-4AC5-A650-B829182D2FA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D22E00-265A-4A13-B508-C2741942ED2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337973-9D73-40D0-BBD5-375E460A638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D3D3E49-973E-4656-B9F0-4C294B279C5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927AD2-3EBB-47C0-A8D4-DE816C836EC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86F473-8D27-410D-AF6F-E47682F8C01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336660-58B9-437F-8380-DADDD996FA3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944CE8-7E0E-47B2-981A-F7DE7777F65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EF3C9B4-7180-41AB-A48D-B281B43C535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CD0A1E-64C4-40F1-A177-05C11A29E3F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2381DF-E9D5-4162-B0E3-89791E9FC72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BD0C83-2131-4038-A23D-979F3F91556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A38768-4568-46B5-A7B1-B44A28A0EA1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56F383-4397-4515-BB6F-65FD6248CBD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4291C-009E-4D4F-85F0-95A5B52E8C5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780D48-F155-4090-BBD3-C1F1BC95CC8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E2DF0EC-0C95-4F93-83DF-8BA2B790ECF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B1B990-B660-40F7-BE8F-D68245498A2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AF9738-9AB8-4B07-82F0-AFC5F1983C1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41705F-B5BA-41AB-B207-781E3A1F18C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9A8849-5AF6-4536-AF89-4A7681EB5DF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7E3B6-DC95-4DEB-B56E-939BEE3AEA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0D2D5A-DE60-42C7-8520-D72B21DE575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5238AE-B800-49E9-AA03-B2C067187FA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44992A-6111-4C7B-ABDE-7483659985F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14D2DA-9BBE-4071-B061-ECCECFAEB3F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8C13616-A9CA-45C2-A8BA-12F3F6B31C6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AB57AB-6847-453F-BB7A-CA2A8899E26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71C5A8-91EB-40E8-BA54-6540AF6C00E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8425471-BF66-4773-926D-C2DAD374B6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B74C7B-A59F-40F8-B9C5-E80FAB16033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DF2F5E-6FF6-4FBE-AE65-C4095813E8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0CEBB5-73D4-4377-8C02-F0280A2B4B5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8849FC-59B3-410A-81EC-83692E15153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CF0C45C-1EC6-4BEF-8B1C-0EF1B4E9214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937A20-4014-4293-BC46-39CBD41FDDD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5862EC3-0AC3-4F29-A982-B02AF26BA83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0DC4EE-02F9-4458-BD1A-F0DA2052E51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D6A963A-0290-4BAF-82DA-410827666E7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4D7AED-D04C-4134-B9EA-BF33FB937E4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B08972-D527-4116-AA32-584143E37A4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B4FBA4-7E22-4B32-825D-47CAC4D5786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137F67D-AC91-4B68-AF1A-419E6E0EBA3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CA27A11-2A63-4E7C-BA96-6A870A43FBB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630A7-19A9-476C-AE80-1B66EE072A8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EA24DC-8247-4A37-A343-1C84ECDA349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AEB28D-15E4-40D9-90FA-17FDEBC1DF2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A5AA35F-A63E-41C1-90A8-AE7B70CAD31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565AB3-B1A7-4BF8-8EA8-87546164FDD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326674-6434-4CEC-B0B6-691F5676038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D899C18-E8D7-4B93-BEF3-8FC44D7201B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474EAF-7AC1-47BA-BA08-48A6D53742F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BC4E58-51A6-4FE5-B441-65D4CB049E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29EF75-1FBC-4C08-A28D-7E08D22399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766ACD-803F-4D9A-805B-119D8B864B7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7689AD-5513-4B1B-82B8-15494772FC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991AD5-FCFA-4462-8803-5816FA3CF03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123B503-6C28-4588-9238-64E4ECF9AE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E923F5-7C1A-403F-8F1C-DC8B29CF4F3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0F7AD9-BA13-4A7A-AD90-4AAF64C8D59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335019-C26F-464D-8D3A-6AE5E9B79BD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8220088-AD50-4429-A1AD-3FF1E1D7D99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C83785-EFCF-4335-B497-78B272D2475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C7676B-DD54-439F-A5FE-CB62305069F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5B93D2-43DC-4C61-ABED-7556F668274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FF85E7-3C0A-4E94-B9D5-7E607D9E91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D8C115B-1E18-4072-A49F-F1A8C3EF2CB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114D78-B6AB-47E1-89CE-C79C21E1B77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82E01C-4968-46FA-A71E-5ED929C5B64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A1FFA0-D695-4878-B94C-00461E0A89C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C61DAD5-C143-4B76-A520-35D1A6AFFC3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C2E70FF-2963-4220-B937-EBD747A71C3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9EDAB3-F66C-4F95-BD57-DEC6365C39F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AD26A2C-00F9-4E6E-85F3-6349BAF6725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687931-FD6F-4C23-8DDE-558ED6CDF3A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E202E-EC90-4A1A-BBE4-01FE7CF295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35249E-2B32-4BB6-8728-873B7383E55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B66C66-026E-4A50-9BFE-336180E35D5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75408A-DF55-4268-9A00-05B8ECFFA6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EF61B0-16CE-44C3-9898-DF7F735449A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567839-6FCE-4E97-AB4B-0697EFE3F14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7A4947-0424-4AC4-B856-D1991111335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21229F-F190-463A-B6A0-303D898DA44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2AD16E-CEDB-4D99-A429-6669E677E66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767705-BBB4-48D4-A90A-FCF0F36538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85D452-4F01-448F-893A-CB80DC2BBC4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3BF8F-CDA1-4438-852A-77923102573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463AAF-EA16-4A72-A569-AB01290EB9B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10C0D8-404A-47B4-873D-9B40A69A3FD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2A9817-F40B-4F81-99E4-3F9E0EB0C8B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3D352AB-4B8D-45B0-A101-924F5CBB276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366E69-4352-4C6B-A161-FEE244AD248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59BB6-366E-40C2-BB0E-16927642CBA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E922A8-8B9E-4C8E-AE5A-F47C68E020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726708-D4C3-49F8-90E9-2FFD42F1E22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B30563-E1E4-4394-8DF3-CADE33EFE7E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EEB585-6B57-405B-BE12-C0ED00ED82E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F041C0-3F6F-4037-ACDA-F9403993DD1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4F9D33-BE1C-42CD-90CD-86758D5B9B9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4C89AE-7209-40E3-9A63-03C4A67A54C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B345FF5-0CD1-4AFD-A352-E23B77FAF1A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9BEB9A-5EBA-4297-A1C2-803B2101653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EE3C77-A673-444A-AEC6-CCC38719983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623140-4E70-434F-A799-F1E17AA539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472F00-23FC-42FA-83F9-5AF134225C5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8F4FB2-51D5-4494-B640-CBE674E4562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E0EA92-29A0-4A92-A309-9513A67A424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880DAE-3177-46CE-B212-E56B4FA1B67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AF87DF1-E0CB-4A79-8131-C23BD07700D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A5542D-B6FF-4634-9077-FE3802AEB17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E140F7-4A8B-4E65-895E-533CB49CD5A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49DA21-8BED-42E1-B059-E0B55D2FC06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50BFAA5-DA3F-4B86-90A7-FFBE01F5400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9652F0-646B-404F-A4D6-2AC7A61718A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ABBA29-8EB4-4BCF-8BD1-F67B3334222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2F19EB-0D3A-4921-8729-D63DFE8D307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45209D-66EE-4084-80E0-D5B7A9D6D5A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C73079-766A-4E8D-99E0-A7125E2A33E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BEC98C-3C93-4D0A-AB0B-1987514A95D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126FB3-5FF9-40D7-AAE4-40D242CE94C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E60F9-9114-47E7-963F-D1A2FFF2BA3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E0E4D04-7756-4395-A602-4D6807C2753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10B139-0E49-479A-94A0-9B4B2BF9A78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1DCD98-7A64-4C53-91FC-6193E4D091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F0A9DB-555A-4406-AA51-14494F25515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170FD4B-60BA-48C5-84FD-F4A50CEE672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F918C66-4668-43FA-BA06-46DE8FCF693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9B37ABD-B5A1-4734-9DCC-B9FF6B45207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4136CFA-2FA3-4080-ABE4-857E3306475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2B5756-79C0-4D28-B1B3-047D1B46664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73835F-F3BA-46F9-A453-B171850FD00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88213-AC5C-4A69-8514-034E0C6E16F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FD0433-567C-4111-BE1B-B252E9C6C1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53095C1-394A-4494-BD07-0C139C73C81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0A5645-CA6F-45D5-AEFE-6A6263F5222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C658FB-56BB-4984-B443-7CD559BF0DC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6A50AB-D8C6-49F5-BF01-C5A6C5A4DB1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2B17B-94D5-4C5E-997C-61A00AA909F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7A0CF7-AAFF-4486-B5ED-D1691DCE2CF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67E9E3-D826-41BC-8AAB-43AB246DC44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A67419-13BF-4B60-A607-F9D717BD5EF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6CF737-70A7-48F0-A0ED-C97BF43E0D6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82A8A4-1A21-4F4B-B6B8-9C9BA1BD979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22F770C-397D-49EB-A534-7CAE352D54D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90BE47-362F-413F-9924-CAFF8B0E580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639F76-EF9B-4A4C-A9D3-85D50281BAD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023619-64F4-45AA-98DB-ECE6AA9EA5C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2FB916-4AD4-4C05-AF83-07BFA156F33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75A157-F522-4CF4-8FE0-431DDF9BBA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8D6AC4-EABC-4769-A2B2-11C7D76DBA0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36A855-71D5-4DC0-804E-452B6C5BB8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5B9683-4643-4BAC-853D-24F79E589B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DBD64D-F74E-48AD-8CE5-A26F602C777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10FD7C-563B-416F-800F-6F3D45E20C5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CCB0E3-6A19-40A3-B530-66CEE15E724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1D082F-6CE9-4362-A576-86B11EDE3CC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EF0F440-9B77-4F06-88F0-6CCDA5B0A48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540421-2F5E-4814-81DC-5C56D15169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D1C132-9CD8-42DE-87BC-16AE8C9B470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FB4F05-420E-470B-8443-26334443894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F72C18-4805-4D66-96FA-93CB3561512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638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EB6897-6D8C-4054-8FE5-EB697EA83C2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74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E738F6-14C8-4D18-B1DC-C4134A6896B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843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DE5D70-446A-4E7A-BA6A-A8EB8827131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1946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BAA1723-4E19-4574-96E6-F2AAF7518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048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6260A5-896E-4440-9097-A10A0C20A62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05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A5ADE9-8096-4180-8B3C-08D4FC592F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150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458F172-43D5-49C9-99FC-1DEFE2D019E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253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4A2BA9D-29F7-4744-8497-13568E2F542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355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E449535-534A-4652-A666-8E59C87AA3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2458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918F55-3A3C-4A4D-A66E-23066972450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8E8BE4-DE2E-4F85-9661-7EF16C2C91C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E8A29A-480E-4364-9347-594742CDCF7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3F1D17-38B1-4551-B75F-4A9EB382C7B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EA3EC7-50C4-4F53-BA42-CBC2C871DE3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E3B7BF-0FDB-48D0-A0DE-DD7ED7D2706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822D59-EBA8-420D-A179-02BFFF0C5A9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</a:p>
          <a:p>
            <a:pPr lvl="1"/>
            <a:r>
              <a:rPr lang="zh-CN" altLang="zh-CN" dirty="0"/>
              <a:t>Second level</a:t>
            </a:r>
          </a:p>
          <a:p>
            <a:pPr lvl="2"/>
            <a:r>
              <a:rPr lang="zh-CN" altLang="zh-CN" dirty="0"/>
              <a:t>Third level</a:t>
            </a:r>
          </a:p>
          <a:p>
            <a:pPr lvl="3"/>
            <a:r>
              <a:rPr lang="zh-CN" altLang="zh-CN" dirty="0"/>
              <a:t>Fourth level</a:t>
            </a:r>
          </a:p>
          <a:p>
            <a:pPr lvl="4"/>
            <a:r>
              <a:rPr lang="zh-CN" altLang="zh-CN" dirty="0"/>
              <a:t>Fifth level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77620A-4C35-4F90-842D-482EAC0CD15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05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4.png"/><Relationship Id="rId4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51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68.png"/><Relationship Id="rId5" Type="http://schemas.openxmlformats.org/officeDocument/2006/relationships/image" Target="../media/image560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05.xml"/><Relationship Id="rId7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slideLayout" Target="../slideLayouts/slideLayout205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5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3"/>
          <p:cNvSpPr txBox="1"/>
          <p:nvPr/>
        </p:nvSpPr>
        <p:spPr>
          <a:xfrm>
            <a:off x="4195763" y="4214813"/>
            <a:ext cx="42116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Arial" panose="020B0604020202020204" pitchFamily="34" charset="0"/>
              </a:rPr>
              <a:t>Xin-Jian Wen (温新建)</a:t>
            </a:r>
          </a:p>
        </p:txBody>
      </p:sp>
      <p:sp>
        <p:nvSpPr>
          <p:cNvPr id="274435" name="Text Box 4"/>
          <p:cNvSpPr txBox="1"/>
          <p:nvPr/>
        </p:nvSpPr>
        <p:spPr>
          <a:xfrm>
            <a:off x="5035550" y="5229225"/>
            <a:ext cx="2444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74436" name="Text Box 5"/>
          <p:cNvSpPr txBox="1"/>
          <p:nvPr/>
        </p:nvSpPr>
        <p:spPr>
          <a:xfrm>
            <a:off x="4291013" y="6253163"/>
            <a:ext cx="35337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latin typeface="Arial" panose="020B0604020202020204" pitchFamily="34" charset="0"/>
              </a:rPr>
              <a:t>23</a:t>
            </a:r>
            <a:r>
              <a:rPr lang="zh-CN" altLang="en-US" sz="2400" dirty="0">
                <a:latin typeface="Arial" panose="020B0604020202020204" pitchFamily="34" charset="0"/>
              </a:rPr>
              <a:t>-</a:t>
            </a:r>
            <a:r>
              <a:rPr lang="en-US" altLang="zh-CN" sz="2400" dirty="0">
                <a:latin typeface="Arial" panose="020B0604020202020204" pitchFamily="34" charset="0"/>
              </a:rPr>
              <a:t>9</a:t>
            </a:r>
            <a:r>
              <a:rPr lang="zh-CN" altLang="en-US" sz="2400" dirty="0">
                <a:latin typeface="Arial" panose="020B0604020202020204" pitchFamily="34" charset="0"/>
              </a:rPr>
              <a:t>-</a:t>
            </a:r>
            <a:r>
              <a:rPr lang="en-US" altLang="zh-CN" sz="2400" dirty="0">
                <a:latin typeface="Arial" panose="020B0604020202020204" pitchFamily="34" charset="0"/>
              </a:rPr>
              <a:t>25 Yangzhou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274437" name="图片 6" descr="index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30" y="4901565"/>
            <a:ext cx="3392488" cy="102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4438" name="Text Box 6"/>
          <p:cNvSpPr txBox="1"/>
          <p:nvPr>
            <p:custDataLst>
              <p:tags r:id="rId1"/>
            </p:custDataLst>
          </p:nvPr>
        </p:nvSpPr>
        <p:spPr>
          <a:xfrm>
            <a:off x="3532188" y="5233988"/>
            <a:ext cx="36560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Shanxi University</a:t>
            </a:r>
          </a:p>
        </p:txBody>
      </p:sp>
      <p:sp>
        <p:nvSpPr>
          <p:cNvPr id="274439" name="Text Box 2"/>
          <p:cNvSpPr txBox="1"/>
          <p:nvPr/>
        </p:nvSpPr>
        <p:spPr>
          <a:xfrm>
            <a:off x="354013" y="2903538"/>
            <a:ext cx="11014075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</a:rPr>
              <a:t>Some aspects of quark matter 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in a strong magnetic field</a:t>
            </a:r>
          </a:p>
        </p:txBody>
      </p:sp>
      <p:pic>
        <p:nvPicPr>
          <p:cNvPr id="27444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0"/>
            <a:ext cx="9153525" cy="286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4441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" y="111125"/>
            <a:ext cx="2873375" cy="279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3C6A91-392E-37DF-6184-40400B4CC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17" y="967405"/>
            <a:ext cx="4744860" cy="376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1165" y="481191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Wen et.al. PHYS. REV. D 103, 094020 (2021)</a:t>
            </a:r>
            <a:endParaRPr lang="zh-CN" altLang="en-US" dirty="0"/>
          </a:p>
        </p:txBody>
      </p:sp>
      <p:sp>
        <p:nvSpPr>
          <p:cNvPr id="4" name="TextBox 4"/>
          <p:cNvSpPr/>
          <p:nvPr/>
        </p:nvSpPr>
        <p:spPr>
          <a:xfrm>
            <a:off x="209724" y="154996"/>
            <a:ext cx="11761366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Inverse magnetic catalysis led by the Anomalous Magnetic Moment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6836" y="5567267"/>
            <a:ext cx="11627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Magnetic catalysis with zero AMM could probably develop into inverse magnetic catalysis with nonzero AMM at both zero and finite chemical potentials</a:t>
            </a:r>
            <a:endParaRPr lang="zh-CN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7" y="967405"/>
            <a:ext cx="5228399" cy="379746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AFFF7C-2240-B2DC-5047-62105F3D9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5829" y="5702165"/>
            <a:ext cx="11247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At a smaller scale of the AMM, the critical chemical potential could go down and then grow up as the magnetic field increases. But at a larger scale, the magnetic catalysis on the critical chemical potential would not happen anymore.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76" y="1101213"/>
            <a:ext cx="5612724" cy="4276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4" y="1017324"/>
            <a:ext cx="5495535" cy="435992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4532" y="5269415"/>
            <a:ext cx="4977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He &amp; Wen PHYS. REV. D 106, 116023 (2022)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/>
              <p:cNvSpPr/>
              <p:nvPr/>
            </p:nvSpPr>
            <p:spPr>
              <a:xfrm>
                <a:off x="254174" y="135497"/>
                <a:ext cx="11526766" cy="5329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dirty="0">
                    <a:latin typeface="Comic Sans MS" panose="030F0702030302020204" pitchFamily="66" charset="0"/>
                    <a:ea typeface="楷体_GB2312"/>
                  </a:rPr>
                  <a:t>AMM proportional to the square of the chiral condensate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楷体_GB2312"/>
                      </a:rPr>
                      <m:t>   </m:t>
                    </m:r>
                    <m:r>
                      <a:rPr lang="en-US" altLang="zh-CN">
                        <a:latin typeface="Cambria Math" panose="02040503050406030204" pitchFamily="18" charset="0"/>
                        <a:ea typeface="楷体_GB2312"/>
                      </a:rPr>
                      <m:t>𝜅</m:t>
                    </m:r>
                    <m:r>
                      <a:rPr lang="en-US" altLang="zh-CN">
                        <a:latin typeface="Cambria Math" panose="02040503050406030204" pitchFamily="18" charset="0"/>
                        <a:ea typeface="楷体_GB2312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  <a:ea typeface="楷体_GB2312"/>
                      </a:rPr>
                      <m:t>𝜈</m:t>
                    </m:r>
                    <m:r>
                      <a:rPr lang="en-US" altLang="zh-CN">
                        <a:latin typeface="Cambria Math" panose="02040503050406030204" pitchFamily="18" charset="0"/>
                        <a:ea typeface="楷体_GB231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_GB2312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楷体_GB2312"/>
                          </a:rPr>
                          <m:t>𝜎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楷体_GB231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>
                  <a:latin typeface="Comic Sans MS" panose="030F0702030302020204" pitchFamily="66" charset="0"/>
                  <a:ea typeface="楷体_GB2312"/>
                </a:endParaRPr>
              </a:p>
            </p:txBody>
          </p:sp>
        </mc:Choice>
        <mc:Fallback xmlns="">
          <p:sp>
            <p:nvSpPr>
              <p:cNvPr id="14" name="TextBox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4" y="135497"/>
                <a:ext cx="11526766" cy="532966"/>
              </a:xfrm>
              <a:prstGeom prst="rect">
                <a:avLst/>
              </a:prstGeom>
              <a:blipFill rotWithShape="1">
                <a:blip r:embed="rId4"/>
                <a:stretch>
                  <a:fillRect l="-2" t="-45" r="4" b="8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4" y="1518594"/>
            <a:ext cx="1622123" cy="55935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69AED5-DC19-AE9B-AD05-49D961439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BF1E7E-6E0E-CC2A-2EFE-031BB754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41" y="2122416"/>
            <a:ext cx="2381021" cy="565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5D6ED-DDA1-B705-B79F-75ABBC2FDF0A}"/>
              </a:ext>
            </a:extLst>
          </p:cNvPr>
          <p:cNvSpPr/>
          <p:nvPr/>
        </p:nvSpPr>
        <p:spPr>
          <a:xfrm>
            <a:off x="76835" y="1012826"/>
            <a:ext cx="11432860" cy="11095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The total energy and pressure of the system can be obtained from the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energy momentum tensor</a:t>
            </a:r>
            <a:endParaRPr lang="zh-CN" altLang="en-US" sz="3600" dirty="0">
              <a:solidFill>
                <a:srgbClr val="000000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BA33AB-B573-060A-C20A-BA63602E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4" y="2869359"/>
            <a:ext cx="5048955" cy="16956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434699-9D19-E8C8-0438-409C0097D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62" y="2740142"/>
            <a:ext cx="4772691" cy="1829055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:a16="http://schemas.microsoft.com/office/drawing/2014/main" id="{F286EB8C-3ADA-5E90-9D92-1A80B493ACA7}"/>
              </a:ext>
            </a:extLst>
          </p:cNvPr>
          <p:cNvSpPr/>
          <p:nvPr/>
        </p:nvSpPr>
        <p:spPr>
          <a:xfrm>
            <a:off x="428625" y="220663"/>
            <a:ext cx="10196513" cy="5238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2 </a:t>
            </a: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The role of anisotropic compressibility in chiral transition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5C400E-6C95-33E8-BC08-A62AE68DC49F}"/>
                  </a:ext>
                </a:extLst>
              </p:cNvPr>
              <p:cNvSpPr txBox="1"/>
              <p:nvPr/>
            </p:nvSpPr>
            <p:spPr>
              <a:xfrm>
                <a:off x="879914" y="5032548"/>
                <a:ext cx="80022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is the thermodynamics pressure.  M is the magnetization of the matter.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5C400E-6C95-33E8-BC08-A62AE68DC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14" y="5032548"/>
                <a:ext cx="8002252" cy="276999"/>
              </a:xfrm>
              <a:prstGeom prst="rect">
                <a:avLst/>
              </a:prstGeom>
              <a:blipFill>
                <a:blip r:embed="rId5"/>
                <a:stretch>
                  <a:fillRect l="-990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C0AED5BA-E04C-2217-A421-D7D1EF977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3" y="5772899"/>
            <a:ext cx="1811245" cy="6818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217DEE4-D528-CB0F-B4CD-3E0B7D1B4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64" y="5701803"/>
            <a:ext cx="2542090" cy="9025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4C05D3-7478-C098-CCBB-DAD9AFA6A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701803"/>
            <a:ext cx="1969300" cy="85215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F073FC-9EB5-EECE-4DF2-22BEB6B5A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867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AutoShape 5" descr="C:\Users\Administrator\AppData\Roaming\Tencent\Users\120486138\QQ\WinTemp\RichOle\ON65}YO5SyBT2FS5PAHAM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2" name="AutoShape 6" descr="C:\Users\Administrator\AppData\Roaming\Tencent\Users\120486138\QQ\WinTemp\RichOle\ON65}YO5SyBT2FS5PAHAM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3" name="Text Box 5"/>
          <p:cNvSpPr txBox="1"/>
          <p:nvPr/>
        </p:nvSpPr>
        <p:spPr>
          <a:xfrm>
            <a:off x="5942013" y="3246438"/>
            <a:ext cx="30337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4" name="Text Box 6"/>
          <p:cNvSpPr txBox="1"/>
          <p:nvPr/>
        </p:nvSpPr>
        <p:spPr>
          <a:xfrm>
            <a:off x="5638800" y="4484688"/>
            <a:ext cx="309563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288775" name="Picture 13" descr="C:\Users\Administrator\AppData\Roaming\Tencent\Users\1319891498\QQ\WinTemp\RichOle\Z3S[[6MSZPNF3048P~T[R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40" y="1218863"/>
            <a:ext cx="3752850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776" name="Picture 14" descr="C:\Users\Administrator\AppData\Roaming\Tencent\Users\1319891498\QQ\WinTemp\RichOle\ZF720G%LECF5TFZQ_KRA6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2174064"/>
            <a:ext cx="4581525" cy="306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777" name="Picture 15" descr="C:\Users\Administrator\AppData\Roaming\Tencent\Users\1319891498\QQ\WinTemp\RichOle\NK4$1X}YR1U0JJCKWAI]B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93" y="1411180"/>
            <a:ext cx="3800475" cy="494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8778" name="TextBox 4"/>
          <p:cNvSpPr/>
          <p:nvPr/>
        </p:nvSpPr>
        <p:spPr>
          <a:xfrm>
            <a:off x="211393" y="264756"/>
            <a:ext cx="11002297" cy="95410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ea typeface="楷体_GB2312"/>
              </a:rPr>
              <a:t>Anisotropic pressure in nuclear matter or quark matterreﬂects the breaking of the rotational symmetry by the magnetic ﬁeld.</a:t>
            </a:r>
            <a:endParaRPr lang="zh-CN" altLang="en-US" dirty="0"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288780" name="TextBox 12"/>
          <p:cNvSpPr txBox="1"/>
          <p:nvPr/>
        </p:nvSpPr>
        <p:spPr>
          <a:xfrm>
            <a:off x="4403726" y="5984768"/>
            <a:ext cx="39084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Isayev &amp; Yang PLB 707 (2012) 163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81" name="TextBox 13"/>
          <p:cNvSpPr txBox="1"/>
          <p:nvPr/>
        </p:nvSpPr>
        <p:spPr>
          <a:xfrm>
            <a:off x="724105" y="6443868"/>
            <a:ext cx="3475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Wen PRD 88707 (2013) 034031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82" name="TextBox 14"/>
          <p:cNvSpPr txBox="1"/>
          <p:nvPr/>
        </p:nvSpPr>
        <p:spPr>
          <a:xfrm>
            <a:off x="8569376" y="5194866"/>
            <a:ext cx="5288627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Ferrer et.al, PRD82 (2010) 065802                       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18764F-AF63-24A5-7427-C23AAF17B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Box 7"/>
          <p:cNvSpPr/>
          <p:nvPr/>
        </p:nvSpPr>
        <p:spPr>
          <a:xfrm>
            <a:off x="76835" y="1012826"/>
            <a:ext cx="11432860" cy="11095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Our motivation is to explain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the magnetic field affect the anisotropic structure </a:t>
            </a: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of  QCD matter</a:t>
            </a: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dirty="0">
              <a:solidFill>
                <a:srgbClr val="000000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700" y="2284165"/>
            <a:ext cx="98252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In the thermodynamics, the isothermal</a:t>
            </a:r>
            <a:r>
              <a:rPr lang="en-US" altLang="zh-CN" sz="2400"/>
              <a:t> </a:t>
            </a:r>
            <a:r>
              <a:rPr lang="zh-CN" altLang="en-US" sz="2400"/>
              <a:t>compressibility is defined as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20" y="2771980"/>
            <a:ext cx="2382906" cy="11095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161" y="3881920"/>
            <a:ext cx="105054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The</a:t>
            </a:r>
            <a:r>
              <a:rPr lang="en-US" altLang="zh-CN" sz="2400" dirty="0"/>
              <a:t> </a:t>
            </a:r>
            <a:r>
              <a:rPr lang="zh-CN" altLang="en-US" sz="2400" b="1" dirty="0"/>
              <a:t>longitudinal compressibility </a:t>
            </a:r>
            <a:r>
              <a:rPr lang="zh-CN" altLang="en-US" sz="2400" dirty="0"/>
              <a:t>can be written in a tractable</a:t>
            </a:r>
            <a:r>
              <a:rPr lang="en-US" altLang="zh-CN" sz="2400" dirty="0"/>
              <a:t> </a:t>
            </a:r>
            <a:r>
              <a:rPr lang="zh-CN" altLang="en-US" sz="2400" dirty="0"/>
              <a:t>form as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670" y="4343586"/>
            <a:ext cx="4342970" cy="9523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161" y="5494597"/>
            <a:ext cx="107405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The </a:t>
            </a:r>
            <a:r>
              <a:rPr lang="zh-CN" altLang="en-US" sz="2400" b="1" dirty="0"/>
              <a:t>transverse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compressibility </a:t>
            </a:r>
            <a:r>
              <a:rPr lang="zh-CN" altLang="en-US" sz="2400" dirty="0"/>
              <a:t>in the direction perpendicular to the field is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596" y="5965596"/>
            <a:ext cx="2248531" cy="944383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DB1FBDF-FA25-F376-76A0-FEAA0367A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70" y="854883"/>
            <a:ext cx="5095875" cy="3848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6" y="704850"/>
            <a:ext cx="5591175" cy="4152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65725" y="6379922"/>
            <a:ext cx="4813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1" dirty="0">
                <a:effectLst/>
                <a:latin typeface="-apple-system"/>
              </a:rPr>
              <a:t>Yang &amp; Wen </a:t>
            </a:r>
            <a:r>
              <a:rPr lang="en-US" altLang="zh-CN" b="0" i="1" dirty="0" err="1">
                <a:effectLst/>
                <a:latin typeface="-apple-system"/>
              </a:rPr>
              <a:t>Phys.Rev.D</a:t>
            </a:r>
            <a:r>
              <a:rPr lang="en-US" altLang="zh-CN" b="0" i="0" dirty="0">
                <a:effectLst/>
                <a:latin typeface="-apple-system"/>
              </a:rPr>
              <a:t> 104 (2021) 11, 114010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17166" y="5033621"/>
            <a:ext cx="10534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longitudinal compressibility as a function of the chemical potential (left) or temperature (right) for the fixed magnetic fields and three different temperatures</a:t>
            </a:r>
            <a:endParaRPr lang="zh-CN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851583-A76A-AF23-9EDD-7C6F23384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52" y="1192690"/>
            <a:ext cx="3400425" cy="5619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16" y="2460928"/>
            <a:ext cx="2952750" cy="847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52" y="4124961"/>
            <a:ext cx="3829050" cy="7715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078" y="5902193"/>
            <a:ext cx="2895600" cy="847725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5161" y="386219"/>
                <a:ext cx="100814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It is generally accepted that the strong magnetic field higher than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altLang="zh-CN" dirty="0"/>
                  <a:t> Gauss would make the quarks occupy the lowest landau level (LLL).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1" y="386219"/>
                <a:ext cx="1008147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" t="-22" r="4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268149" y="5278840"/>
            <a:ext cx="3194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Chiral </a:t>
            </a:r>
            <a:r>
              <a:rPr lang="en-US" altLang="zh-CN" dirty="0" err="1"/>
              <a:t>resotration</a:t>
            </a:r>
            <a:endParaRPr lang="zh-CN" altLang="en-US" dirty="0"/>
          </a:p>
        </p:txBody>
      </p:sp>
      <p:sp>
        <p:nvSpPr>
          <p:cNvPr id="11" name="箭头: 右 10"/>
          <p:cNvSpPr/>
          <p:nvPr/>
        </p:nvSpPr>
        <p:spPr bwMode="auto">
          <a:xfrm rot="5400000">
            <a:off x="2516239" y="1817963"/>
            <a:ext cx="721453" cy="58910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箭头: 右 12"/>
          <p:cNvSpPr/>
          <p:nvPr/>
        </p:nvSpPr>
        <p:spPr bwMode="auto">
          <a:xfrm rot="5400000">
            <a:off x="2327448" y="5058123"/>
            <a:ext cx="969213" cy="7189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箭头: 右 13"/>
          <p:cNvSpPr/>
          <p:nvPr/>
        </p:nvSpPr>
        <p:spPr bwMode="auto">
          <a:xfrm rot="5400000">
            <a:off x="2463320" y="3440030"/>
            <a:ext cx="721453" cy="58910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7" y="1504479"/>
            <a:ext cx="6220693" cy="45916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37642" y="4748314"/>
            <a:ext cx="3194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compressibility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4B143-4484-F490-C4E0-E47B8AE05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4"/>
          <p:cNvSpPr/>
          <p:nvPr/>
        </p:nvSpPr>
        <p:spPr>
          <a:xfrm>
            <a:off x="338138" y="242888"/>
            <a:ext cx="8232775" cy="5238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3 Anisotropic surface tension of quark matter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8771" name="AutoShape 5" descr="C:\Users\Administrator\AppData\Roaming\Tencent\Users\120486138\QQ\WinTemp\RichOle\ON65}YO5SyBT2FS5PAHAM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2" name="AutoShape 6" descr="C:\Users\Administrator\AppData\Roaming\Tencent\Users\120486138\QQ\WinTemp\RichOle\ON65}YO5SyBT2FS5PAHAM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3" name="Text Box 5"/>
          <p:cNvSpPr txBox="1"/>
          <p:nvPr/>
        </p:nvSpPr>
        <p:spPr>
          <a:xfrm>
            <a:off x="5942013" y="3246438"/>
            <a:ext cx="30337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8778" name="TextBox 4"/>
          <p:cNvSpPr/>
          <p:nvPr/>
        </p:nvSpPr>
        <p:spPr>
          <a:xfrm>
            <a:off x="349250" y="858838"/>
            <a:ext cx="10850053" cy="95410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ea typeface="楷体_GB2312"/>
              </a:rPr>
              <a:t>Anisotropic pressure in nuclear matter or quark matter reﬂects the breaking of the rotational symmetry by the magnetic ﬁeld.</a:t>
            </a:r>
            <a:endParaRPr lang="zh-CN" altLang="en-US" dirty="0">
              <a:latin typeface="Comic Sans MS" panose="030F0702030302020204" pitchFamily="66" charset="0"/>
              <a:ea typeface="楷体_GB231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777"/>
            <a:ext cx="6382418" cy="1040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96" y="2670720"/>
            <a:ext cx="4819601" cy="9663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58820"/>
            <a:ext cx="3920402" cy="11045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90549" y="222193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Multiple Reflection Expansion (MRE) approach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1806" y="4552174"/>
                <a:ext cx="4312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surface term proportional to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06" y="4552174"/>
                <a:ext cx="431271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" t="-134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0" y="5046643"/>
            <a:ext cx="8821381" cy="19338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28" y="3863351"/>
            <a:ext cx="3587546" cy="5281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57" y="4467003"/>
            <a:ext cx="1569150" cy="4752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415A0-5182-A33C-FE4C-ADDB14E82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日期占位符 2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2023/9/25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89800" name="TextBox 7"/>
          <p:cNvSpPr txBox="1"/>
          <p:nvPr/>
        </p:nvSpPr>
        <p:spPr>
          <a:xfrm>
            <a:off x="395605" y="179705"/>
            <a:ext cx="11332204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Arial" panose="020B0604020202020204" pitchFamily="34" charset="0"/>
              </a:rPr>
              <a:t> The parallel and transverse surface tensions in strong magnetic fields</a:t>
            </a:r>
          </a:p>
        </p:txBody>
      </p:sp>
      <p:sp>
        <p:nvSpPr>
          <p:cNvPr id="289801" name="AutoShape 9" descr="C:\Users\Administrator\AppData\Roaming\Tencent\Users\120486138\QQ\WinTemp\RichOle\72E3}Y~@PYORAYQKC6V_5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89802" name="AutoShape 10" descr="C:\Users\Administrator\AppData\Roaming\Tencent\Users\120486138\QQ\WinTemp\RichOle\72E3}Y~@PYORAYQKC6V_5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09" y="1428186"/>
            <a:ext cx="5581650" cy="4133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1569" y="6352143"/>
            <a:ext cx="423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effectLst/>
                <a:latin typeface="-apple-system"/>
              </a:rPr>
              <a:t>He &amp; Wen </a:t>
            </a:r>
            <a:r>
              <a:rPr lang="en-US" altLang="zh-CN" b="0" i="1" dirty="0" err="1">
                <a:effectLst/>
                <a:latin typeface="-apple-system"/>
              </a:rPr>
              <a:t>Phys.Rev.D</a:t>
            </a:r>
            <a:r>
              <a:rPr lang="en-US" altLang="zh-CN" b="0" i="0" dirty="0">
                <a:effectLst/>
                <a:latin typeface="-apple-system"/>
              </a:rPr>
              <a:t> 107 (2023) 7, 074030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5" y="3349108"/>
            <a:ext cx="2897017" cy="748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6" y="4285043"/>
            <a:ext cx="2976768" cy="872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5543928"/>
            <a:ext cx="10105702" cy="5944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78" y="1227750"/>
            <a:ext cx="2181529" cy="600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12" y="1965646"/>
            <a:ext cx="2419688" cy="6763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 bwMode="auto">
          <a:xfrm>
            <a:off x="852862" y="1040235"/>
            <a:ext cx="2897017" cy="1722008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694997-4273-C081-EF01-D3F5E305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8" y="427931"/>
            <a:ext cx="5591175" cy="4171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90" y="1342707"/>
            <a:ext cx="6112510" cy="4172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0288" y="6186962"/>
            <a:ext cx="4234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effectLst/>
                <a:latin typeface="-apple-system"/>
              </a:rPr>
              <a:t>He &amp; Wen </a:t>
            </a:r>
            <a:r>
              <a:rPr lang="en-US" altLang="zh-CN" b="0" i="1" dirty="0" err="1">
                <a:effectLst/>
                <a:latin typeface="-apple-system"/>
              </a:rPr>
              <a:t>Phys.Rev.D</a:t>
            </a:r>
            <a:r>
              <a:rPr lang="en-US" altLang="zh-CN" b="0" i="0" dirty="0">
                <a:effectLst/>
                <a:latin typeface="-apple-system"/>
              </a:rPr>
              <a:t> 107 (2023) 7, 074030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7142" y="4522872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At the much stronger magnetic field, the transverse surface tension would drop down and vanish. All quarks located in the LLL have no contribution to the transverse motion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08776" y="177797"/>
            <a:ext cx="3277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Transverse surface tension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81" y="486371"/>
            <a:ext cx="3950983" cy="87526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19675" y="5448298"/>
            <a:ext cx="5754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surface tension is enlarged by the increasing chemical potential. The transverse surface tension is apparently smaller than the parallel one.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097398" y="22396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V. </a:t>
            </a:r>
            <a:r>
              <a:rPr lang="en-US" altLang="zh-CN" dirty="0" err="1"/>
              <a:t>Dexheimer</a:t>
            </a:r>
            <a:r>
              <a:rPr lang="en-US" altLang="zh-CN" dirty="0"/>
              <a:t> et al. / PLB 773 (2017) 487–491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632B6B-1ED6-E224-7767-7904A301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  <a:ea typeface="楷体_GB2312"/>
              </a:rPr>
              <a:t>Outline</a:t>
            </a:r>
            <a:endParaRPr lang="zh-CN" altLang="en-US" dirty="0"/>
          </a:p>
        </p:txBody>
      </p:sp>
      <p:sp>
        <p:nvSpPr>
          <p:cNvPr id="275459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Chiral transition in strong magnetic fields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The role of anisotropic compressibility in chiral transition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Anisotropic surface tension of quark matter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summary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3E1E5B-9911-0A10-B873-DB7A78C7A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/>
          <p:nvPr/>
        </p:nvSpPr>
        <p:spPr>
          <a:xfrm>
            <a:off x="334963" y="77788"/>
            <a:ext cx="28797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Comic Sans MS" panose="030F0702030302020204" pitchFamily="66" charset="0"/>
                <a:ea typeface="楷体_GB2312"/>
              </a:rPr>
              <a:t>Summary</a:t>
            </a:r>
            <a:endParaRPr lang="zh-CN" altLang="en-US" sz="3600" dirty="0">
              <a:latin typeface="Comic Sans MS" panose="030F0702030302020204" pitchFamily="66" charset="0"/>
              <a:ea typeface="楷体_GB2312"/>
            </a:endParaRPr>
          </a:p>
        </p:txBody>
      </p:sp>
      <p:pic>
        <p:nvPicPr>
          <p:cNvPr id="291843" name="Picture 3" descr="div4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746125"/>
            <a:ext cx="1728788" cy="1128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1844" name="Text Box 4"/>
          <p:cNvSpPr txBox="1"/>
          <p:nvPr/>
        </p:nvSpPr>
        <p:spPr>
          <a:xfrm>
            <a:off x="2597150" y="530225"/>
            <a:ext cx="9144000" cy="58594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457200" lvl="0" indent="-457200">
              <a:lnSpc>
                <a:spcPct val="100000"/>
              </a:lnSpc>
              <a:spcBef>
                <a:spcPts val="1800"/>
              </a:spcBef>
              <a:buFont typeface="Calibri Light" panose="020F0302020204030204" pitchFamily="34" charset="0"/>
              <a:buAutoNum type="arabicPeriod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The magnetic field affects the chiral transition. The running coupling and/or the anomalous magnetic moment could produce the inverse magnetic catalysis.</a:t>
            </a:r>
            <a:endParaRPr lang="en-US" altLang="zh-CN" dirty="0">
              <a:latin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1800"/>
              </a:spcBef>
              <a:buFont typeface="Calibri Light" panose="020F0302020204030204" pitchFamily="34" charset="0"/>
              <a:buAutoNum type="arabicPeriod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The anisotropic compressibility can reveal the spatial asymmetry</a:t>
            </a:r>
            <a:r>
              <a:rPr lang="zh-CN" altLang="en-US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. </a:t>
            </a: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The longitudinal component can signal the critical temperature.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  <a:p>
            <a:pPr marL="457200" lvl="0" indent="-457200">
              <a:lnSpc>
                <a:spcPct val="100000"/>
              </a:lnSpc>
              <a:spcBef>
                <a:spcPts val="1800"/>
              </a:spcBef>
              <a:buFont typeface="Calibri Light" panose="020F0302020204030204" pitchFamily="34" charset="0"/>
              <a:buAutoNum type="arabicPeriod"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The surface tension of quark matter is anisotropic in strong magnetic field. The the transverse component is vanished in sufficient strong magnetic field.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291845" name="Rectangle 2"/>
          <p:cNvSpPr/>
          <p:nvPr/>
        </p:nvSpPr>
        <p:spPr>
          <a:xfrm>
            <a:off x="5037138" y="6211888"/>
            <a:ext cx="28797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dirty="0">
                <a:latin typeface="Comic Sans MS" panose="030F0702030302020204" pitchFamily="66" charset="0"/>
                <a:ea typeface="楷体_GB2312"/>
              </a:rPr>
              <a:t>Thank you!</a:t>
            </a:r>
            <a:endParaRPr lang="zh-CN" altLang="en-US" sz="3600" dirty="0"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0730A7-C83E-4C33-6ABF-296F935BC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日期占位符 2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2023/9/25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76485" name="TextBox 4"/>
          <p:cNvSpPr/>
          <p:nvPr/>
        </p:nvSpPr>
        <p:spPr>
          <a:xfrm>
            <a:off x="772160" y="882650"/>
            <a:ext cx="10019665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ea typeface="楷体_GB2312"/>
                <a:sym typeface="+mn-ea"/>
              </a:rPr>
              <a:t>Lagrangian density of the two-flavor NJL model is given by</a:t>
            </a:r>
            <a:endParaRPr lang="en-US" altLang="zh-CN" dirty="0"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276486" name="Rectangle 6"/>
          <p:cNvSpPr/>
          <p:nvPr/>
        </p:nvSpPr>
        <p:spPr>
          <a:xfrm>
            <a:off x="428625" y="200025"/>
            <a:ext cx="7441461" cy="52322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1 Chiral transition in strong magnetic fields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453" y="4925857"/>
            <a:ext cx="6056630" cy="79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662" y="451232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In the mean-field approximation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42" y="2731853"/>
            <a:ext cx="1847850" cy="36195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5" name="对象 -2147482624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437311"/>
              </p:ext>
            </p:extLst>
          </p:nvPr>
        </p:nvGraphicFramePr>
        <p:xfrm>
          <a:off x="580897" y="1832930"/>
          <a:ext cx="6953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542400" imgH="6096000" progId="Equation.DSMT4">
                  <p:embed/>
                </p:oleObj>
              </mc:Choice>
              <mc:Fallback>
                <p:oleObj name="Equation" r:id="rId6" imgW="72542400" imgH="6096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897" y="1832930"/>
                        <a:ext cx="69532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16492" y="1940364"/>
            <a:ext cx="40575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Without anomalous magnetic moment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349930" y="3866192"/>
            <a:ext cx="12363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With AMM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99610" y="272816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Covariant derivative</a:t>
            </a:r>
            <a:endParaRPr lang="zh-CN" altLang="en-US" dirty="0"/>
          </a:p>
        </p:txBody>
      </p:sp>
      <p:graphicFrame>
        <p:nvGraphicFramePr>
          <p:cNvPr id="11" name="对象 -214748262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983898"/>
              </p:ext>
            </p:extLst>
          </p:nvPr>
        </p:nvGraphicFramePr>
        <p:xfrm>
          <a:off x="490854" y="3385344"/>
          <a:ext cx="87344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135200" imgH="9448800" progId="Equation.DSMT4">
                  <p:embed/>
                </p:oleObj>
              </mc:Choice>
              <mc:Fallback>
                <p:oleObj name="Equation" r:id="rId8" imgW="91135200" imgH="9448800" progId="Equation.DSMT4">
                  <p:embed/>
                  <p:pic>
                    <p:nvPicPr>
                      <p:cNvPr id="0" name="对象 -21474826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854" y="3385344"/>
                        <a:ext cx="8734425" cy="90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C09DE0-43FD-F028-52F4-BB890CC35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>
          <a:xfrm>
            <a:off x="245084" y="-47367"/>
            <a:ext cx="10422916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ea typeface="楷体_GB2312"/>
              </a:rPr>
              <a:t>Magnetic-field-independent </a:t>
            </a:r>
            <a:r>
              <a:rPr lang="en-US" altLang="zh-CN" dirty="0" err="1">
                <a:latin typeface="Comic Sans MS" panose="030F0702030302020204" pitchFamily="66" charset="0"/>
                <a:ea typeface="楷体_GB2312"/>
              </a:rPr>
              <a:t>regurization</a:t>
            </a:r>
            <a:r>
              <a:rPr lang="en-US" altLang="zh-CN" dirty="0">
                <a:latin typeface="Comic Sans MS" panose="030F0702030302020204" pitchFamily="66" charset="0"/>
                <a:ea typeface="楷体_GB2312"/>
              </a:rPr>
              <a:t> of the divergence</a:t>
            </a:r>
            <a:endParaRPr lang="zh-CN" altLang="en-US" dirty="0">
              <a:latin typeface="Comic Sans MS" panose="030F0702030302020204" pitchFamily="66" charset="0"/>
              <a:ea typeface="楷体_GB231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51" y="1644291"/>
            <a:ext cx="6545753" cy="772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32011" y="1601270"/>
            <a:ext cx="25693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Calibri" panose="020F0502020204030204" pitchFamily="34" charset="0"/>
              </a:rPr>
              <a:t>Vacuum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4921" y="3078473"/>
            <a:ext cx="25693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Magnetic field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2011" y="4956907"/>
            <a:ext cx="163819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Medium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695116" y="1769244"/>
            <a:ext cx="536895" cy="325052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45084" y="3213556"/>
                <a:ext cx="458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84" y="3213556"/>
                <a:ext cx="45820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33" t="-106" r="74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4" y="2820512"/>
            <a:ext cx="8535591" cy="10002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4" y="4966224"/>
            <a:ext cx="7887801" cy="91452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9113" y="812641"/>
            <a:ext cx="49421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Calibri" panose="020F0502020204030204" pitchFamily="34" charset="0"/>
              </a:rPr>
              <a:t>The</a:t>
            </a:r>
            <a:r>
              <a:rPr lang="zh-CN" altLang="en-US" sz="2800" dirty="0"/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thermodynamical potential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82224" y="3932023"/>
            <a:ext cx="9009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separation of the divergent vacuum and finite magnetic term is realized through the Riemann-Hurwitz zeta function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6A31AA-2C57-19FB-7C75-03318A2E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99" y="788647"/>
            <a:ext cx="3476650" cy="62389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FF32CFE-6055-EFC6-DFC3-D0BAFFB5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95" y="103958"/>
            <a:ext cx="5581650" cy="885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4749" y="247247"/>
            <a:ext cx="401639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Calibri" panose="020F0502020204030204" pitchFamily="34" charset="0"/>
              </a:rPr>
              <a:t>The</a:t>
            </a:r>
            <a:r>
              <a:rPr lang="zh-CN" altLang="en-US" sz="2800" dirty="0"/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quark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energy eigenvalue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172" y="2937273"/>
            <a:ext cx="6105525" cy="790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162" y="5966968"/>
            <a:ext cx="3876675" cy="866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7739" y="2941709"/>
            <a:ext cx="25693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Calibri" panose="020F0502020204030204" pitchFamily="34" charset="0"/>
              </a:rPr>
              <a:t>Vacuum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0649" y="4418912"/>
            <a:ext cx="25693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Magnetic field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99" y="1938908"/>
            <a:ext cx="3772426" cy="562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文本框 10"/>
          <p:cNvSpPr txBox="1"/>
          <p:nvPr/>
        </p:nvSpPr>
        <p:spPr>
          <a:xfrm>
            <a:off x="1767739" y="6034080"/>
            <a:ext cx="163819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medium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TextBox 4"/>
          <p:cNvSpPr/>
          <p:nvPr/>
        </p:nvSpPr>
        <p:spPr>
          <a:xfrm>
            <a:off x="351447" y="1052192"/>
            <a:ext cx="2569372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ea typeface="楷体_GB2312"/>
              </a:rPr>
              <a:t>Gap equation</a:t>
            </a:r>
            <a:endParaRPr lang="zh-CN" altLang="en-US" dirty="0"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14" name="左大括号 13"/>
          <p:cNvSpPr/>
          <p:nvPr/>
        </p:nvSpPr>
        <p:spPr bwMode="auto">
          <a:xfrm>
            <a:off x="1230844" y="3109683"/>
            <a:ext cx="536895" cy="325052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771039" y="4418912"/>
                <a:ext cx="4598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9" y="4418912"/>
                <a:ext cx="459805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2" t="-135" r="47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57" y="1029150"/>
            <a:ext cx="3000794" cy="5811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62" y="4206538"/>
            <a:ext cx="8377255" cy="8697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43835" y="1956175"/>
            <a:ext cx="28510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Calibri" panose="020F0502020204030204" pitchFamily="34" charset="0"/>
              </a:rPr>
              <a:t>Quark condensate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8" name="箭头: 下 17"/>
          <p:cNvSpPr/>
          <p:nvPr/>
        </p:nvSpPr>
        <p:spPr bwMode="auto">
          <a:xfrm>
            <a:off x="5853443" y="1531106"/>
            <a:ext cx="522914" cy="4363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~1ZTE)KVPOA6`}EWX5GGJ6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289800" y="5433060"/>
            <a:ext cx="2058035" cy="386080"/>
          </a:xfrm>
          <a:prstGeom prst="rect">
            <a:avLst/>
          </a:prstGeom>
        </p:spPr>
      </p:pic>
      <p:sp>
        <p:nvSpPr>
          <p:cNvPr id="9" name="箭头: 下 17"/>
          <p:cNvSpPr/>
          <p:nvPr>
            <p:custDataLst>
              <p:tags r:id="rId2"/>
            </p:custDataLst>
          </p:nvPr>
        </p:nvSpPr>
        <p:spPr bwMode="auto">
          <a:xfrm>
            <a:off x="7225665" y="4881245"/>
            <a:ext cx="335915" cy="5518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4A1AAEB9-17CE-7722-A987-74811F504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6" name="TextBox 8"/>
          <p:cNvSpPr txBox="1"/>
          <p:nvPr/>
        </p:nvSpPr>
        <p:spPr>
          <a:xfrm>
            <a:off x="726406" y="6106299"/>
            <a:ext cx="11260138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QCD</a:t>
            </a:r>
            <a:r>
              <a:rPr lang="zh-CN" altLang="en-US" sz="24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asymptotic freedom indicate</a:t>
            </a:r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 that the running coupling decreases with the magnetic field strength.</a:t>
            </a:r>
            <a:endParaRPr lang="zh-CN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38" y="1264305"/>
            <a:ext cx="2276793" cy="8573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18" y="2654142"/>
            <a:ext cx="3753374" cy="56205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5210378" y="2132356"/>
            <a:ext cx="70578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V. A. </a:t>
            </a:r>
            <a:r>
              <a:rPr lang="en-US" altLang="zh-CN" dirty="0" err="1"/>
              <a:t>Miransky</a:t>
            </a:r>
            <a:r>
              <a:rPr lang="en-US" altLang="zh-CN" dirty="0"/>
              <a:t> and I. A. </a:t>
            </a:r>
            <a:r>
              <a:rPr lang="en-US" altLang="zh-CN" dirty="0" err="1"/>
              <a:t>Shovkovy</a:t>
            </a:r>
            <a:r>
              <a:rPr lang="en-US" altLang="zh-CN" dirty="0"/>
              <a:t>, Phys. Rev. D 66, 045006 (2002).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19450" y="725337"/>
                <a:ext cx="11476139" cy="667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Since there is no LQCD data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available, one can fit the coupling in order to reproduce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𝑒𝐵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the Lattice calculation.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0" y="725337"/>
                <a:ext cx="11476139" cy="667683"/>
              </a:xfrm>
              <a:prstGeom prst="rect">
                <a:avLst/>
              </a:prstGeom>
              <a:blipFill rotWithShape="1">
                <a:blip r:embed="rId4"/>
                <a:stretch>
                  <a:fillRect l="-3" t="-25" r="1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015664" y="5640536"/>
            <a:ext cx="6252594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M. Ferreira  et.al Phys </a:t>
            </a:r>
            <a:r>
              <a:rPr lang="en-US" altLang="zh-CN" dirty="0" err="1"/>
              <a:t>Rew</a:t>
            </a:r>
            <a:r>
              <a:rPr lang="en-US" altLang="zh-CN" dirty="0"/>
              <a:t>. D 89, 116011 (2014)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6" y="4867084"/>
            <a:ext cx="3258005" cy="8478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90230"/>
            <a:ext cx="4124901" cy="92405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73" y="4996599"/>
            <a:ext cx="1495634" cy="5144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5939406" y="4217253"/>
            <a:ext cx="625259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R.L.S. Farias et.al Phys </a:t>
            </a:r>
            <a:r>
              <a:rPr lang="en-US" altLang="zh-CN" dirty="0" err="1"/>
              <a:t>Rew</a:t>
            </a:r>
            <a:r>
              <a:rPr lang="en-US" altLang="zh-CN" dirty="0"/>
              <a:t>. C 90, 025203 (2014) 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4" y="1542143"/>
            <a:ext cx="5025555" cy="31517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70108" y="4843032"/>
            <a:ext cx="3724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</a:rPr>
              <a:t>Ferreira,  PRD89, 116011 (2014)</a:t>
            </a:r>
            <a:endParaRPr lang="zh-CN" altLang="en-US" dirty="0"/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844" y="5280159"/>
            <a:ext cx="4552950" cy="314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896" y="5604392"/>
            <a:ext cx="1590675" cy="3524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5843" y="5627808"/>
            <a:ext cx="2495550" cy="342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27" name="文本框 26"/>
          <p:cNvSpPr txBox="1"/>
          <p:nvPr/>
        </p:nvSpPr>
        <p:spPr>
          <a:xfrm>
            <a:off x="10224795" y="3549631"/>
            <a:ext cx="196720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High temperature</a:t>
            </a:r>
            <a:endParaRPr lang="zh-CN" altLang="en-US" dirty="0"/>
          </a:p>
        </p:txBody>
      </p:sp>
      <p:sp>
        <p:nvSpPr>
          <p:cNvPr id="28" name="Rectangle 16"/>
          <p:cNvSpPr/>
          <p:nvPr/>
        </p:nvSpPr>
        <p:spPr>
          <a:xfrm>
            <a:off x="319687" y="85550"/>
            <a:ext cx="109664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</a:rPr>
              <a:t>Preceding work on coupling constant depending on magnetic field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  <a:ea typeface="楷体_GB231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AE703D-0826-7C0E-0F71-2B9ED18EC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5" descr="C:\Users\wenxinjian\AppData\Roaming\Tencent\Users\1319891498\QQ\WinTemp\RichOle\G%DBE_MJJ6Z[C[W6}VHE`OC.jpg">
            <a:extLst>
              <a:ext uri="{FF2B5EF4-FFF2-40B4-BE49-F238E27FC236}">
                <a16:creationId xmlns:a16="http://schemas.microsoft.com/office/drawing/2014/main" id="{25DC2C66-BF9E-5B35-B529-7FC92AF0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67151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1" name="TextBox 4">
            <a:extLst>
              <a:ext uri="{FF2B5EF4-FFF2-40B4-BE49-F238E27FC236}">
                <a16:creationId xmlns:a16="http://schemas.microsoft.com/office/drawing/2014/main" id="{E1A64F77-A002-C5DB-4247-A4A2796FC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74625"/>
            <a:ext cx="672147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omic Sans MS" panose="030F0702030302020204" pitchFamily="66" charset="0"/>
                <a:ea typeface="楷体_GB2312"/>
                <a:cs typeface="楷体_GB2312"/>
              </a:rPr>
              <a:t>Renormalized running coupling constant</a:t>
            </a:r>
            <a:endParaRPr lang="zh-CN" altLang="en-US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pic>
        <p:nvPicPr>
          <p:cNvPr id="278532" name="Picture 9" descr="C:\Users\Administrator\AppData\Roaming\Tencent\Users\120486138\QQ\WinTemp\RichOle\93`@Y14PJOV(E2)`T_){PIN.png">
            <a:extLst>
              <a:ext uri="{FF2B5EF4-FFF2-40B4-BE49-F238E27FC236}">
                <a16:creationId xmlns:a16="http://schemas.microsoft.com/office/drawing/2014/main" id="{AAD165FF-5554-DD87-D55F-2032088A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744538"/>
            <a:ext cx="54276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3" name="Picture 10" descr="C:\Users\Administrator\AppData\Roaming\Tencent\Users\120486138\QQ\WinTemp\RichOle\2JMO28I@731}Y[$R9W2TVY3.png">
            <a:extLst>
              <a:ext uri="{FF2B5EF4-FFF2-40B4-BE49-F238E27FC236}">
                <a16:creationId xmlns:a16="http://schemas.microsoft.com/office/drawing/2014/main" id="{20ED7E29-DD2B-FFF0-F2A3-151AC134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65375"/>
            <a:ext cx="6276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4" name="Picture 11" descr="C:\Users\Administrator\AppData\Roaming\Tencent\Users\120486138\QQ\WinTemp\RichOle\%1OBWO`[XLU1L7SM4~AK]AY.png">
            <a:extLst>
              <a:ext uri="{FF2B5EF4-FFF2-40B4-BE49-F238E27FC236}">
                <a16:creationId xmlns:a16="http://schemas.microsoft.com/office/drawing/2014/main" id="{32CECCE3-75E6-5A51-4820-47AA5ABF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476625"/>
            <a:ext cx="52197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5" name="TextBox 6">
            <a:extLst>
              <a:ext uri="{FF2B5EF4-FFF2-40B4-BE49-F238E27FC236}">
                <a16:creationId xmlns:a16="http://schemas.microsoft.com/office/drawing/2014/main" id="{C0E4533C-244D-6FC9-E79E-0408C252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4651375"/>
            <a:ext cx="380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Color electric permitivity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8536" name="TextBox 8">
            <a:extLst>
              <a:ext uri="{FF2B5EF4-FFF2-40B4-BE49-F238E27FC236}">
                <a16:creationId xmlns:a16="http://schemas.microsoft.com/office/drawing/2014/main" id="{757F33F3-F646-1A1F-6C7B-67309220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5829300"/>
            <a:ext cx="11260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QCD</a:t>
            </a:r>
            <a:r>
              <a:rPr lang="zh-CN" altLang="en-US" sz="240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 </a:t>
            </a: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asymptotic freedom and antiscreening are dominated by the one-loop contribution in vacuum polarization tensor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EE61ED-2387-42A0-3444-A58AE14A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1669EF6-789C-FC4D-6C28-05A4877A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6" y="3592922"/>
            <a:ext cx="3311901" cy="8560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151586-4FF4-5C27-010B-B037483EC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95" y="3904391"/>
            <a:ext cx="3305199" cy="714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14F1A3-0C9E-C999-6B19-3F48BA78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52" y="3876094"/>
            <a:ext cx="3571901" cy="600079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F11D51E3-02E9-52D7-225F-065BECDB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254000"/>
            <a:ext cx="7745413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Comic Sans MS" panose="030F0702030302020204" pitchFamily="66" charset="0"/>
              </a:rPr>
              <a:t>Quark-loop contribution to gluon self energy </a:t>
            </a:r>
          </a:p>
        </p:txBody>
      </p:sp>
      <p:pic>
        <p:nvPicPr>
          <p:cNvPr id="17" name="Picture 3" descr="C:\Users\wenxinjian\AppData\Roaming\Tencent\Users\120486138\QQ\WinTemp\RichOle\[W7$O2OC5$W4O7T_]%E}47C.jpg">
            <a:extLst>
              <a:ext uri="{FF2B5EF4-FFF2-40B4-BE49-F238E27FC236}">
                <a16:creationId xmlns:a16="http://schemas.microsoft.com/office/drawing/2014/main" id="{53D3AD88-C3D3-460B-6FE7-049881DE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757238"/>
            <a:ext cx="65039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8">
            <a:extLst>
              <a:ext uri="{FF2B5EF4-FFF2-40B4-BE49-F238E27FC236}">
                <a16:creationId xmlns:a16="http://schemas.microsoft.com/office/drawing/2014/main" id="{26013F9B-F526-245A-342F-1F1FE21F0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26" y="2881402"/>
            <a:ext cx="1209370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Transform it into momentum space with the help of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Ritus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eigenfunction method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:a16="http://schemas.microsoft.com/office/drawing/2014/main" id="{099FEFEB-1E83-D7D2-DC95-67032569F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48" y="1818186"/>
            <a:ext cx="10233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In the low energy region, fermions in the LLL only contribute to the longitudinal components of the polarization tensor.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E6F866A-5208-517C-8D89-705C3262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" y="4793656"/>
            <a:ext cx="4605337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Ferrer, </a:t>
            </a:r>
            <a:r>
              <a:rPr lang="en-US" altLang="zh-CN" sz="1800" dirty="0" err="1">
                <a:latin typeface="Arial" panose="020B0604020202020204" pitchFamily="34" charset="0"/>
              </a:rPr>
              <a:t>Incera</a:t>
            </a:r>
            <a:r>
              <a:rPr lang="en-US" altLang="zh-CN" sz="1800" dirty="0">
                <a:latin typeface="Arial" panose="020B0604020202020204" pitchFamily="34" charset="0"/>
              </a:rPr>
              <a:t>, Wen PRD,91 (2015) 054006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A266120-3CAC-31B3-3595-B5B44795824C}"/>
              </a:ext>
            </a:extLst>
          </p:cNvPr>
          <p:cNvSpPr txBox="1"/>
          <p:nvPr/>
        </p:nvSpPr>
        <p:spPr>
          <a:xfrm>
            <a:off x="137626" y="5338428"/>
            <a:ext cx="118678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A magnetic field affects the color Coulomb potential through quark loops with gluon external legs.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If the field is strong enough to force the quarks to remain in the LLL</a:t>
            </a:r>
            <a:r>
              <a:rPr lang="zh-CN" altLang="en-US" sz="2000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. The degeneracy factor is propotional to eB. The dynamics is dimensionally reduced to D-2</a:t>
            </a:r>
            <a:r>
              <a:rPr lang="zh-CN" altLang="en-US" dirty="0">
                <a:solidFill>
                  <a:srgbClr val="0000FF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E58C86-43BB-BD54-A5A1-DA85D33C1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73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TextBox 4"/>
          <p:cNvSpPr/>
          <p:nvPr/>
        </p:nvSpPr>
        <p:spPr>
          <a:xfrm>
            <a:off x="209724" y="154996"/>
            <a:ext cx="9295004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Inverse magnetic catalysis led by the running coupling</a:t>
            </a:r>
          </a:p>
        </p:txBody>
      </p:sp>
      <p:sp>
        <p:nvSpPr>
          <p:cNvPr id="279562" name="圆角矩形 14"/>
          <p:cNvSpPr/>
          <p:nvPr/>
        </p:nvSpPr>
        <p:spPr>
          <a:xfrm>
            <a:off x="612774" y="918564"/>
            <a:ext cx="10643870" cy="183719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01" y="1221071"/>
            <a:ext cx="5324475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971" y="2994623"/>
            <a:ext cx="4780915" cy="3543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53751" y="6513861"/>
            <a:ext cx="5124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Yang &amp; Wen PHYS. REV.  D 96, 056023 (2017)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91591" y="2095923"/>
            <a:ext cx="10486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R. L. S. Farias, V. S. </a:t>
            </a:r>
            <a:r>
              <a:rPr lang="en-US" altLang="zh-CN" dirty="0" err="1"/>
              <a:t>Timóteo</a:t>
            </a:r>
            <a:r>
              <a:rPr lang="en-US" altLang="zh-CN" dirty="0"/>
              <a:t>, S. S. </a:t>
            </a:r>
            <a:r>
              <a:rPr lang="en-US" altLang="zh-CN" dirty="0" err="1"/>
              <a:t>Avancini</a:t>
            </a:r>
            <a:r>
              <a:rPr lang="en-US" altLang="zh-CN" dirty="0"/>
              <a:t>, M. B. Pinto, and G. </a:t>
            </a:r>
            <a:r>
              <a:rPr lang="en-US" altLang="zh-CN" dirty="0" err="1"/>
              <a:t>Krein</a:t>
            </a:r>
            <a:r>
              <a:rPr lang="en-US" altLang="zh-CN" dirty="0"/>
              <a:t>, Eur. Phys. J. A 53, 101 (2017)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88943" y="3436603"/>
            <a:ext cx="56454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a strong magnetic field, the temperature- and magnetic-field-dependent coupling was widely introduced to account for inverse magnetic </a:t>
            </a:r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catalysis at finite temperature. </a:t>
            </a:r>
            <a:endParaRPr lang="zh-CN" altLang="en-US" sz="2400" dirty="0">
              <a:solidFill>
                <a:srgbClr val="0000FF"/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A11D53-4F4E-8EBC-CD44-7C9F7B2A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/>
            <a:fld id="{9A0DB2DC-4C9A-4742-B13C-FB6460FD3503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150a80f-e578-4991-b12e-cc6d514375e1"/>
  <p:tag name="COMMONDATA" val="eyJoZGlkIjoiZGZkYmM3YTUzMTJlNjkyMWU2NWFmNzQyMzNkZWU5N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5,&quot;width&quot;:5757.4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6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7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Office Theme">
  <a:themeElements>
    <a:clrScheme name="18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8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Theme">
  <a:themeElements>
    <a:clrScheme name="19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9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Office Theme">
  <a:themeElements>
    <a:clrScheme name="20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0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Office Theme">
  <a:themeElements>
    <a:clrScheme name="21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1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Office Theme">
  <a:themeElements>
    <a:clrScheme name="22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2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2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Office Theme">
  <a:themeElements>
    <a:clrScheme name="23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3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3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4_Office Theme">
  <a:themeElements>
    <a:clrScheme name="24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4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4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1035</Words>
  <Application>Microsoft Office PowerPoint</Application>
  <PresentationFormat>宽屏</PresentationFormat>
  <Paragraphs>113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51" baseType="lpstr">
      <vt:lpstr>-apple-system</vt:lpstr>
      <vt:lpstr>Arial</vt:lpstr>
      <vt:lpstr>Calibri</vt:lpstr>
      <vt:lpstr>Calibri Light</vt:lpstr>
      <vt:lpstr>Cambria Math</vt:lpstr>
      <vt:lpstr>Comic Sans MS</vt:lpstr>
      <vt:lpstr>Wingdings</vt:lpstr>
      <vt:lpstr>1_Office Theme</vt:lpstr>
      <vt:lpstr>12_Office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14_Office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Equation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Magentic catalysis in QCD</dc:title>
  <dc:creator>utep2</dc:creator>
  <cp:lastModifiedBy>squark</cp:lastModifiedBy>
  <cp:revision>454</cp:revision>
  <dcterms:created xsi:type="dcterms:W3CDTF">2014-03-27T22:04:00Z</dcterms:created>
  <dcterms:modified xsi:type="dcterms:W3CDTF">2023-09-25T05:40:15Z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2052-12.1.0.15673</vt:lpwstr>
  </property>
  <property fmtid="{D5CDD505-2E9C-101B-9397-08002B2CF9AE}" pid="3" name="ICV">
    <vt:lpwstr>23372A6D154D426FAAA33DC033602559_12</vt:lpwstr>
  </property>
</Properties>
</file>