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emf" ContentType="image/x-emf"/>
  <Default Extension="tiff" ContentType="image/tiff"/>
  <Default Extension="rels" ContentType="application/vnd.openxmlformats-package.relationships+xml"/>
  <Override PartName="/customXml/itemProps45.xml" ContentType="application/vnd.openxmlformats-officedocument.customXmlProperties+xml"/>
  <Override PartName="/customXml/itemProps46.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handoutMasterIdLst>
    <p:handoutMasterId r:id="rId27"/>
  </p:handoutMasterIdLst>
  <p:sldIdLst>
    <p:sldId id="256" r:id="rId3"/>
    <p:sldId id="844" r:id="rId5"/>
    <p:sldId id="352" r:id="rId6"/>
    <p:sldId id="636" r:id="rId7"/>
    <p:sldId id="809" r:id="rId8"/>
    <p:sldId id="811" r:id="rId9"/>
    <p:sldId id="866" r:id="rId10"/>
    <p:sldId id="779" r:id="rId11"/>
    <p:sldId id="780" r:id="rId12"/>
    <p:sldId id="781" r:id="rId13"/>
    <p:sldId id="928" r:id="rId14"/>
    <p:sldId id="833" r:id="rId15"/>
    <p:sldId id="831" r:id="rId16"/>
    <p:sldId id="828" r:id="rId17"/>
    <p:sldId id="829" r:id="rId18"/>
    <p:sldId id="589" r:id="rId19"/>
    <p:sldId id="949" r:id="rId20"/>
    <p:sldId id="948" r:id="rId21"/>
    <p:sldId id="950" r:id="rId22"/>
    <p:sldId id="951" r:id="rId23"/>
    <p:sldId id="952" r:id="rId24"/>
    <p:sldId id="953" r:id="rId25"/>
    <p:sldId id="954" r:id="rId26"/>
  </p:sldIdLst>
  <p:sldSz cx="9144000" cy="6858000" type="screen4x3"/>
  <p:notesSz cx="6858000" cy="9144000"/>
  <p:custDataLst>
    <p:tags r:id="rId34"/>
  </p:custDataLst>
  <p:defaultTex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pos="22" userDrawn="1">
          <p15:clr>
            <a:srgbClr val="A4A3A4"/>
          </p15:clr>
        </p15:guide>
        <p15:guide id="2" pos="5520" userDrawn="1">
          <p15:clr>
            <a:srgbClr val="A4A3A4"/>
          </p15:clr>
        </p15:guide>
        <p15:guide id="3" orient="horz" pos="892" userDrawn="1">
          <p15:clr>
            <a:srgbClr val="A4A3A4"/>
          </p15:clr>
        </p15:guide>
        <p15:guide id="4" pos="24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F8F8F8"/>
    <a:srgbClr val="C0C0C0"/>
    <a:srgbClr val="DDDDDD"/>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117" autoAdjust="0"/>
  </p:normalViewPr>
  <p:slideViewPr>
    <p:cSldViewPr showGuides="1">
      <p:cViewPr varScale="1">
        <p:scale>
          <a:sx n="109" d="100"/>
          <a:sy n="109" d="100"/>
        </p:scale>
        <p:origin x="1674" y="96"/>
      </p:cViewPr>
      <p:guideLst>
        <p:guide pos="22"/>
        <p:guide pos="5520"/>
        <p:guide orient="horz" pos="892"/>
        <p:guide pos="2494"/>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gs" Target="tags/tag47.xml"/><Relationship Id="rId33" Type="http://schemas.openxmlformats.org/officeDocument/2006/relationships/customXml" Target="../customXml/item2.xml"/><Relationship Id="rId32" Type="http://schemas.openxmlformats.org/officeDocument/2006/relationships/customXml" Target="../customXml/item1.xml"/><Relationship Id="rId31" Type="http://schemas.openxmlformats.org/officeDocument/2006/relationships/customXmlProps" Target="../customXml/itemProps45.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a:lvl1pPr>
          </a:lstStyle>
          <a:p>
            <a:pPr>
              <a:defRPr/>
            </a:pPr>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buFont typeface="Arial" panose="020B0604020202020204" pitchFamily="34" charset="0"/>
              <a:buNone/>
              <a:defRPr sz="1200"/>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buFont typeface="Arial" panose="020B0604020202020204" pitchFamily="34" charset="0"/>
              <a:buNone/>
              <a:defRPr sz="1200"/>
            </a:lvl1pPr>
          </a:lstStyle>
          <a:p>
            <a:pPr>
              <a:defRPr/>
            </a:pPr>
            <a:fld id="{E1210467-D33D-41A0-9519-DC21859AE5AC}" type="slidenum">
              <a:rPr lang="zh-CN" altLang="en-US"/>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a:lvl1pPr>
          </a:lstStyle>
          <a:p>
            <a:pPr>
              <a:defRPr/>
            </a:pPr>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buFont typeface="Arial" panose="020B0604020202020204" pitchFamily="34" charset="0"/>
              <a:buNone/>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buFont typeface="Arial" panose="020B0604020202020204" pitchFamily="34" charset="0"/>
              <a:buNone/>
              <a:defRPr sz="1200"/>
            </a:lvl1pPr>
          </a:lstStyle>
          <a:p>
            <a:pPr>
              <a:defRPr/>
            </a:pPr>
            <a:fld id="{6EC88F28-8C19-4EE7-8248-ACAA841E1B1A}"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Thanks to the hard works of many experimentalists,  we are now in the golden era of multimessengner astronomy, where detailed information on binary neutron star merger, supernova explosion, starquaks, and so on can be unveiled. In order to do that, a key factor is the EOSs and microscopic structures of dense stellar matter, which is highly uncertain. </a:t>
            </a:r>
            <a:r>
              <a:rPr lang="en-US" altLang="zh-CN">
                <a:sym typeface="+mn-ea"/>
              </a:rPr>
              <a:t>In order to reduce the uncertainties, it is thus necessary to obtain all the EOSs, transport properties, and elastic properties from one single density functional in a unified manner, which has become our main subject in recent years. Today I want to talk about one small topic of extracting </a:t>
            </a:r>
            <a:r>
              <a:rPr lang="en-US" altLang="zh-CN">
                <a:sym typeface="+mn-ea"/>
              </a:rPr>
              <a:t>elastic properties of neutron star matter from rmf model and the possible implication on </a:t>
            </a:r>
            <a:r>
              <a:rPr altLang="zh-CN" dirty="0" smtClean="0">
                <a:solidFill>
                  <a:schemeClr val="tx1">
                    <a:lumMod val="75000"/>
                    <a:lumOff val="25000"/>
                  </a:schemeClr>
                </a:solidFill>
                <a:sym typeface="+mn-ea"/>
              </a:rPr>
              <a:t>crustal torsional oscillations</a:t>
            </a:r>
            <a:r>
              <a:rPr lang="en-US" dirty="0" smtClean="0">
                <a:solidFill>
                  <a:schemeClr val="tx1">
                    <a:lumMod val="75000"/>
                    <a:lumOff val="25000"/>
                  </a:schemeClr>
                </a:solidFill>
                <a:sym typeface="+mn-ea"/>
              </a:rPr>
              <a:t> in neutron stars. This work was done with some of my collaborators which I listed here.</a:t>
            </a:r>
            <a:endParaRPr lang="en-US" altLang="zh-CN"/>
          </a:p>
          <a:p>
            <a:endParaRPr lang="en-US" altLang="zh-CN"/>
          </a:p>
          <a:p>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b="1">
                <a:sym typeface="+mn-ea"/>
              </a:rPr>
              <a:t>P</a:t>
            </a:r>
            <a:r>
              <a:rPr lang="zh-CN" altLang="en-US" b="1">
                <a:sym typeface="+mn-ea"/>
              </a:rPr>
              <a:t>olycrystal</a:t>
            </a:r>
            <a:r>
              <a:rPr lang="en-US" altLang="zh-CN" b="1">
                <a:sym typeface="+mn-ea"/>
              </a:rPr>
              <a:t>: </a:t>
            </a:r>
            <a:r>
              <a:rPr lang="zh-CN" altLang="en-US">
                <a:solidFill>
                  <a:srgbClr val="FF0000"/>
                </a:solidFill>
                <a:sym typeface="+mn-ea"/>
              </a:rPr>
              <a:t>Voigt </a:t>
            </a:r>
            <a:r>
              <a:rPr lang="en-US" altLang="zh-CN">
                <a:sym typeface="+mn-ea"/>
              </a:rPr>
              <a:t>theory &amp; </a:t>
            </a:r>
            <a:r>
              <a:rPr lang="zh-CN" altLang="en-US">
                <a:solidFill>
                  <a:srgbClr val="FF0000"/>
                </a:solidFill>
                <a:sym typeface="+mn-ea"/>
              </a:rPr>
              <a:t>Reuss </a:t>
            </a:r>
            <a:r>
              <a:rPr lang="en-US" altLang="zh-CN">
                <a:sym typeface="+mn-ea"/>
              </a:rPr>
              <a:t>theory</a:t>
            </a:r>
            <a:endParaRPr lang="en-US" altLang="zh-CN">
              <a:sym typeface="+mn-ea"/>
            </a:endParaRPr>
          </a:p>
          <a:p>
            <a:pPr eaLnBrk="1" hangingPunct="1"/>
            <a:r>
              <a:rPr lang="en-US" altLang="zh-CN" smtClean="0">
                <a:sym typeface="+mn-ea"/>
              </a:rPr>
              <a:t>Based on the extent of anisotropy in polycrystallines, the elastic properties vary within the bounds predicted by the Voigt and Reuss theories. </a:t>
            </a:r>
            <a:endParaRPr lang="en-US" altLang="zh-CN" smtClean="0">
              <a:sym typeface="+mn-ea"/>
            </a:endParaRPr>
          </a:p>
          <a:p>
            <a:pPr eaLnBrk="1" hangingPunct="1"/>
            <a:endParaRPr lang="en-US" altLang="zh-CN" smtClean="0">
              <a:sym typeface="+mn-ea"/>
            </a:endParaRPr>
          </a:p>
          <a:p>
            <a:pPr eaLnBrk="1" hangingPunct="1"/>
            <a:r>
              <a:rPr lang="en-US" altLang="zh-CN" smtClean="0">
                <a:sym typeface="+mn-ea"/>
              </a:rPr>
              <a:t>the Voigt theory estimates the effective shear module by averaging over all possible lattice orientations for the stress in a given strain.</a:t>
            </a:r>
            <a:endParaRPr lang="en-US" altLang="zh-CN" smtClean="0">
              <a:sym typeface="+mn-ea"/>
            </a:endParaRPr>
          </a:p>
          <a:p>
            <a:pPr eaLnBrk="1" hangingPunct="1"/>
            <a:r>
              <a:rPr lang="en-US" altLang="zh-CN" smtClean="0">
                <a:sym typeface="+mn-ea"/>
              </a:rPr>
              <a:t>while the Reuss theory estimates the effective shear module by averaging the strain at a given stress</a:t>
            </a:r>
            <a:endParaRPr lang="en-US" altLang="zh-CN" smtClean="0">
              <a:sym typeface="+mn-ea"/>
            </a:endParaRPr>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在光变曲线图中，可以发现，在光谱初始高峰后数百秒内可观察到一个衰变，对光变曲线中的衰变尾部进行傅里叶分析后，可以得出，尾部数据中不仅提供了星体自转（由于喷射出的等离子体火球被强磁场约束在中子星表面附近）的频率，还有一个准周期振荡quasi-periodic oscillations（QPO），其范围在几十赫兹到几千赫兹之间，这被认为是中子星振荡即星震的结果。</a:t>
            </a:r>
            <a:endParaRPr lang="zh-CN" altLang="en-US"/>
          </a:p>
          <a:p>
            <a:r>
              <a:rPr lang="zh-CN" altLang="en-US"/>
              <a:t>(I) Discrete Shear modes (crust)?</a:t>
            </a:r>
            <a:endParaRPr lang="zh-CN" altLang="en-US"/>
          </a:p>
          <a:p>
            <a:r>
              <a:rPr lang="zh-CN" altLang="en-US"/>
              <a:t>(II) Alfven oscillations:</a:t>
            </a:r>
            <a:r>
              <a:rPr lang="en-US" altLang="zh-CN"/>
              <a:t> </a:t>
            </a:r>
            <a:r>
              <a:rPr lang="zh-CN" altLang="en-US"/>
              <a:t>coupled crust-core oscillations?</a:t>
            </a:r>
            <a:endParaRPr lang="zh-CN" altLang="en-US"/>
          </a:p>
          <a:p>
            <a:r>
              <a:rPr lang="zh-CN" altLang="en-US"/>
              <a:t>(III) Magnetospheric: oscillations?</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kumimoji="1" lang="zh-CN" altLang="en-US" dirty="0">
                <a:latin typeface="微软雅黑" panose="020B0503020204020204" charset="-122"/>
                <a:ea typeface="微软雅黑" panose="020B0503020204020204" charset="-122"/>
                <a:sym typeface="+mn-ea"/>
              </a:rPr>
              <a:t>考虑自由边界的分层球体</a:t>
            </a:r>
            <a:endParaRPr kumimoji="1" lang="en-US" altLang="zh-CN" dirty="0">
              <a:solidFill>
                <a:schemeClr val="tx1"/>
              </a:solidFill>
              <a:latin typeface="微软雅黑" panose="020B0503020204020204" charset="-122"/>
              <a:ea typeface="微软雅黑" panose="020B0503020204020204" charset="-122"/>
            </a:endParaRPr>
          </a:p>
          <a:p>
            <a:pPr eaLnBrk="1" hangingPunct="1"/>
            <a:r>
              <a:rPr kumimoji="1" lang="zh-CN" altLang="en-US" dirty="0">
                <a:latin typeface="微软雅黑" panose="020B0503020204020204" charset="-122"/>
                <a:ea typeface="微软雅黑" panose="020B0503020204020204" charset="-122"/>
                <a:sym typeface="+mn-ea"/>
              </a:rPr>
              <a:t>存在径向</a:t>
            </a:r>
            <a:r>
              <a:rPr kumimoji="1" lang="en-US" altLang="zh-CN" dirty="0">
                <a:latin typeface="微软雅黑" panose="020B0503020204020204" charset="-122"/>
                <a:ea typeface="微软雅黑" panose="020B0503020204020204" charset="-122"/>
                <a:sym typeface="+mn-ea"/>
              </a:rPr>
              <a:t>\</a:t>
            </a:r>
            <a:r>
              <a:rPr kumimoji="1" lang="zh-CN" altLang="en-US" dirty="0">
                <a:latin typeface="微软雅黑" panose="020B0503020204020204" charset="-122"/>
                <a:ea typeface="微软雅黑" panose="020B0503020204020204" charset="-122"/>
                <a:sym typeface="+mn-ea"/>
              </a:rPr>
              <a:t>扭向的本征振动</a:t>
            </a:r>
            <a:endParaRPr kumimoji="1" lang="en-US" altLang="zh-CN" dirty="0">
              <a:solidFill>
                <a:schemeClr val="tx1"/>
              </a:solidFill>
              <a:latin typeface="微软雅黑" panose="020B0503020204020204" charset="-122"/>
              <a:ea typeface="微软雅黑" panose="020B0503020204020204" charset="-122"/>
            </a:endParaRPr>
          </a:p>
          <a:p>
            <a:pPr eaLnBrk="1" hangingPunct="1"/>
            <a:r>
              <a:rPr kumimoji="1" lang="zh-CN" altLang="en-US" dirty="0">
                <a:latin typeface="微软雅黑" panose="020B0503020204020204" charset="-122"/>
                <a:ea typeface="微软雅黑" panose="020B0503020204020204" charset="-122"/>
                <a:sym typeface="+mn-ea"/>
              </a:rPr>
              <a:t>在震源（双力偶源）下</a:t>
            </a:r>
            <a:r>
              <a:rPr kumimoji="1" lang="en-US" altLang="zh-CN" dirty="0">
                <a:latin typeface="微软雅黑" panose="020B0503020204020204" charset="-122"/>
                <a:ea typeface="微软雅黑" panose="020B0503020204020204" charset="-122"/>
                <a:sym typeface="+mn-ea"/>
              </a:rPr>
              <a:t>  </a:t>
            </a:r>
            <a:r>
              <a:rPr kumimoji="1" lang="zh-CN" altLang="en-US" dirty="0">
                <a:latin typeface="微软雅黑" panose="020B0503020204020204" charset="-122"/>
                <a:ea typeface="微软雅黑" panose="020B0503020204020204" charset="-122"/>
                <a:sym typeface="+mn-ea"/>
              </a:rPr>
              <a:t>这些本征振动模式如何被激发</a:t>
            </a:r>
            <a:endParaRPr kumimoji="1" lang="zh-CN" altLang="en-US" dirty="0">
              <a:solidFill>
                <a:schemeClr val="tx1"/>
              </a:solidFill>
              <a:latin typeface="微软雅黑" panose="020B0503020204020204" charset="-122"/>
              <a:ea typeface="微软雅黑" panose="020B0503020204020204" charset="-122"/>
            </a:endParaRPr>
          </a:p>
          <a:p>
            <a:pPr eaLnBrk="1" hangingPunct="1"/>
            <a:endParaRPr lang="en-US" altLang="zh-CN" smtClean="0">
              <a:sym typeface="+mn-ea"/>
            </a:endParaRPr>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zh-CN" smtClean="0">
              <a:sym typeface="+mn-ea"/>
            </a:endParaRPr>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zh-CN" smtClean="0">
              <a:sym typeface="+mn-ea"/>
            </a:endParaRPr>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zh-CN" smtClean="0">
              <a:sym typeface="+mn-ea"/>
            </a:endParaRPr>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710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471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30B2B47A-E877-4851-9C55-797514914009}" type="slidenum">
              <a:rPr lang="zh-CN" altLang="en-US" sz="1200" smtClean="0"/>
            </a:fld>
            <a:endParaRPr lang="zh-CN" alt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ltLang="zh-CN" dirty="0" smtClean="0">
                <a:sym typeface="+mn-ea"/>
              </a:rPr>
              <a:t>the </a:t>
            </a:r>
            <a:r>
              <a:rPr lang="en-US" altLang="zh-CN" dirty="0" err="1" smtClean="0">
                <a:sym typeface="+mn-ea"/>
              </a:rPr>
              <a:t>gyroid</a:t>
            </a:r>
            <a:r>
              <a:rPr lang="en-US" altLang="zh-CN" dirty="0" smtClean="0">
                <a:sym typeface="+mn-ea"/>
              </a:rPr>
              <a:t> and double-diamond morphologies, P-surface configurations, nuclear waffles, Parking-garage structures</a:t>
            </a:r>
            <a:endParaRPr lang="en-US" altLang="zh-CN" dirty="0" smtClean="0"/>
          </a:p>
          <a:p>
            <a:pPr eaLnBrk="1" hangingPunct="1"/>
            <a:endParaRPr lang="en-US" altLang="zh-CN" dirty="0" smtClean="0"/>
          </a:p>
          <a:p>
            <a:pPr eaLnBrk="1" hangingPunct="1"/>
            <a:r>
              <a:rPr lang="en-US" altLang="zh-CN" dirty="0" smtClean="0">
                <a:sym typeface="+mn-ea"/>
              </a:rPr>
              <a:t>1. </a:t>
            </a:r>
            <a:r>
              <a:rPr lang="zh-CN" altLang="en-US" dirty="0" smtClean="0">
                <a:sym typeface="+mn-ea"/>
              </a:rPr>
              <a:t>中子星结构，如半径，潮汐形变等；</a:t>
            </a:r>
            <a:r>
              <a:rPr lang="en-US" altLang="zh-CN" dirty="0" smtClean="0">
                <a:sym typeface="+mn-ea"/>
              </a:rPr>
              <a:t> </a:t>
            </a:r>
            <a:endParaRPr lang="en-US" altLang="zh-CN" dirty="0" smtClean="0">
              <a:sym typeface="+mn-ea"/>
            </a:endParaRPr>
          </a:p>
          <a:p>
            <a:pPr eaLnBrk="1" hangingPunct="1"/>
            <a:r>
              <a:rPr lang="en-US" altLang="zh-CN" b="1" smtClean="0">
                <a:sym typeface="+mn-ea"/>
              </a:rPr>
              <a:t>2. Neutrino opacity,  Thermal conductivity, electric conductivity</a:t>
            </a:r>
            <a:r>
              <a:rPr lang="en-US" altLang="zh-CN" smtClean="0">
                <a:sym typeface="+mn-ea"/>
              </a:rPr>
              <a:t> </a:t>
            </a:r>
            <a:r>
              <a:rPr lang="zh-CN" altLang="en-US" dirty="0" smtClean="0">
                <a:sym typeface="+mn-ea"/>
              </a:rPr>
              <a:t>中微子不透明度（热导率：低质量</a:t>
            </a:r>
            <a:r>
              <a:rPr lang="en-US" altLang="zh-CN" dirty="0" smtClean="0">
                <a:sym typeface="+mn-ea"/>
              </a:rPr>
              <a:t>x</a:t>
            </a:r>
            <a:r>
              <a:rPr lang="zh-CN" altLang="en-US" dirty="0" smtClean="0">
                <a:sym typeface="+mn-ea"/>
              </a:rPr>
              <a:t>双星系、电导率：磁星磁场演化）</a:t>
            </a:r>
            <a:endParaRPr lang="en-US" altLang="zh-CN" smtClean="0">
              <a:sym typeface="+mn-ea"/>
            </a:endParaRPr>
          </a:p>
          <a:p>
            <a:pPr eaLnBrk="1" hangingPunct="1"/>
            <a:r>
              <a:rPr lang="en-US" altLang="zh-CN" b="1" smtClean="0">
                <a:sym typeface="+mn-ea"/>
              </a:rPr>
              <a:t>3. the strength of nuclear pasta</a:t>
            </a:r>
            <a:r>
              <a:rPr lang="en-US" altLang="zh-CN" smtClean="0">
                <a:sym typeface="+mn-ea"/>
              </a:rPr>
              <a:t> in neutron stars (such as the </a:t>
            </a:r>
            <a:r>
              <a:rPr lang="en-US" altLang="zh-CN">
                <a:sym typeface="+mn-ea"/>
              </a:rPr>
              <a:t>the </a:t>
            </a:r>
            <a:r>
              <a:rPr lang="zh-CN" altLang="en-US">
                <a:solidFill>
                  <a:srgbClr val="FF0000"/>
                </a:solidFill>
                <a:sym typeface="+mn-ea"/>
              </a:rPr>
              <a:t>breaking </a:t>
            </a:r>
            <a:r>
              <a:rPr lang="en-US" altLang="zh-CN">
                <a:solidFill>
                  <a:srgbClr val="FF0000"/>
                </a:solidFill>
                <a:sym typeface="+mn-ea"/>
              </a:rPr>
              <a:t>(</a:t>
            </a:r>
            <a:r>
              <a:rPr lang="zh-CN" altLang="en-US">
                <a:solidFill>
                  <a:srgbClr val="FF0000"/>
                </a:solidFill>
                <a:sym typeface="+mn-ea"/>
              </a:rPr>
              <a:t>yield</a:t>
            </a:r>
            <a:r>
              <a:rPr lang="en-US" altLang="zh-CN">
                <a:solidFill>
                  <a:srgbClr val="FF0000"/>
                </a:solidFill>
                <a:sym typeface="+mn-ea"/>
              </a:rPr>
              <a:t>)</a:t>
            </a:r>
            <a:r>
              <a:rPr lang="zh-CN" altLang="en-US">
                <a:solidFill>
                  <a:srgbClr val="FF0000"/>
                </a:solidFill>
                <a:sym typeface="+mn-ea"/>
              </a:rPr>
              <a:t> strain</a:t>
            </a:r>
            <a:r>
              <a:rPr lang="en-US" altLang="zh-CN">
                <a:solidFill>
                  <a:srgbClr val="FF0000"/>
                </a:solidFill>
                <a:sym typeface="+mn-ea"/>
              </a:rPr>
              <a:t>) determines M</a:t>
            </a:r>
            <a:r>
              <a:rPr lang="zh-CN" altLang="en-US">
                <a:solidFill>
                  <a:srgbClr val="FF0000"/>
                </a:solidFill>
                <a:sym typeface="+mn-ea"/>
              </a:rPr>
              <a:t>aximum </a:t>
            </a:r>
            <a:r>
              <a:rPr lang="zh-CN" altLang="en-US">
                <a:sym typeface="+mn-ea"/>
              </a:rPr>
              <a:t>degree of </a:t>
            </a:r>
            <a:r>
              <a:rPr lang="zh-CN" altLang="en-US">
                <a:solidFill>
                  <a:srgbClr val="FF0000"/>
                </a:solidFill>
                <a:sym typeface="+mn-ea"/>
              </a:rPr>
              <a:t>deformation </a:t>
            </a:r>
            <a:r>
              <a:rPr lang="en-US" altLang="zh-CN">
                <a:sym typeface="+mn-ea"/>
              </a:rPr>
              <a:t>for the crust, i.e.,</a:t>
            </a:r>
            <a:endParaRPr lang="en-US" altLang="zh-CN">
              <a:sym typeface="+mn-ea"/>
            </a:endParaRPr>
          </a:p>
          <a:p>
            <a:pPr eaLnBrk="1" hangingPunct="1"/>
            <a:r>
              <a:rPr lang="en-US" altLang="zh-CN">
                <a:solidFill>
                  <a:srgbClr val="FF0000"/>
                </a:solidFill>
                <a:sym typeface="+mn-ea"/>
              </a:rPr>
              <a:t>the height of </a:t>
            </a:r>
            <a:r>
              <a:rPr lang="en-US">
                <a:sym typeface="+mn-ea"/>
              </a:rPr>
              <a:t>M</a:t>
            </a:r>
            <a:r>
              <a:rPr>
                <a:sym typeface="+mn-ea"/>
              </a:rPr>
              <a:t>ountains </a:t>
            </a:r>
            <a:r>
              <a:rPr lang="en-US">
                <a:sym typeface="+mn-ea"/>
              </a:rPr>
              <a:t>which determines t</a:t>
            </a:r>
            <a:r>
              <a:rPr lang="zh-CN" altLang="en-US">
                <a:sym typeface="+mn-ea"/>
              </a:rPr>
              <a:t>he </a:t>
            </a:r>
            <a:r>
              <a:rPr lang="zh-CN" altLang="en-US">
                <a:solidFill>
                  <a:srgbClr val="FF0000"/>
                </a:solidFill>
                <a:sym typeface="+mn-ea"/>
              </a:rPr>
              <a:t>gravitational wave strain</a:t>
            </a:r>
            <a:r>
              <a:rPr lang="zh-CN" altLang="en-US">
                <a:sym typeface="+mn-ea"/>
              </a:rPr>
              <a:t> </a:t>
            </a:r>
            <a:r>
              <a:rPr lang="en-US" altLang="zh-CN">
                <a:sym typeface="+mn-ea"/>
              </a:rPr>
              <a:t>from</a:t>
            </a:r>
            <a:r>
              <a:rPr lang="zh-CN" altLang="en-US">
                <a:sym typeface="+mn-ea"/>
              </a:rPr>
              <a:t> a rotating </a:t>
            </a:r>
            <a:r>
              <a:rPr lang="en-US" altLang="zh-CN">
                <a:sym typeface="+mn-ea"/>
              </a:rPr>
              <a:t>NS</a:t>
            </a:r>
            <a:endParaRPr lang="zh-CN" altLang="en-US" dirty="0" smtClean="0">
              <a:sym typeface="+mn-ea"/>
            </a:endParaRPr>
          </a:p>
          <a:p>
            <a:pPr eaLnBrk="1" hangingPunct="1"/>
            <a:r>
              <a:rPr lang="en-US" altLang="zh-CN" b="1" dirty="0" smtClean="0">
                <a:sym typeface="+mn-ea"/>
              </a:rPr>
              <a:t>4. pulsar </a:t>
            </a:r>
            <a:r>
              <a:rPr lang="zh-CN" altLang="en-US" b="1" dirty="0" smtClean="0">
                <a:sym typeface="+mn-ea"/>
              </a:rPr>
              <a:t>glitch</a:t>
            </a:r>
            <a:r>
              <a:rPr lang="en-US" altLang="zh-CN" dirty="0" smtClean="0">
                <a:sym typeface="+mn-ea"/>
              </a:rPr>
              <a:t>: The interplay of nuclear pasta with the superfluid vortexes was essential to explain pulsar glitches in </a:t>
            </a:r>
            <a:r>
              <a:rPr lang="en-US" altLang="zh-CN" b="1" dirty="0" smtClean="0">
                <a:sym typeface="+mn-ea"/>
              </a:rPr>
              <a:t>votex creep model</a:t>
            </a:r>
            <a:r>
              <a:rPr lang="en-US" altLang="zh-CN" dirty="0" smtClean="0">
                <a:sym typeface="+mn-ea"/>
              </a:rPr>
              <a:t>, </a:t>
            </a:r>
            <a:r>
              <a:rPr lang="en-US" altLang="zh-CN">
                <a:solidFill>
                  <a:srgbClr val="FF0000"/>
                </a:solidFill>
                <a:sym typeface="+mn-ea"/>
              </a:rPr>
              <a:t>s</a:t>
            </a:r>
            <a:r>
              <a:rPr lang="zh-CN" altLang="en-US">
                <a:solidFill>
                  <a:srgbClr val="FF0000"/>
                </a:solidFill>
                <a:sym typeface="+mn-ea"/>
              </a:rPr>
              <a:t>tarquake</a:t>
            </a:r>
            <a:r>
              <a:rPr lang="en-US" altLang="zh-CN">
                <a:solidFill>
                  <a:srgbClr val="FF0000"/>
                </a:solidFill>
                <a:sym typeface="+mn-ea"/>
              </a:rPr>
              <a:t> model</a:t>
            </a:r>
            <a:endParaRPr lang="zh-CN" altLang="en-US">
              <a:solidFill>
                <a:srgbClr val="FF0000"/>
              </a:solidFill>
              <a:sym typeface="+mn-ea"/>
            </a:endParaRPr>
          </a:p>
          <a:p>
            <a:pPr eaLnBrk="1" hangingPunct="1"/>
            <a:r>
              <a:rPr lang="en-US" altLang="zh-CN" b="1">
                <a:solidFill>
                  <a:srgbClr val="FF0000"/>
                </a:solidFill>
                <a:sym typeface="+mn-ea"/>
              </a:rPr>
              <a:t>5. </a:t>
            </a:r>
            <a:r>
              <a:rPr lang="zh-CN" altLang="en-US" b="1">
                <a:solidFill>
                  <a:srgbClr val="FF0000"/>
                </a:solidFill>
                <a:sym typeface="+mn-ea"/>
              </a:rPr>
              <a:t>Quasi periodic oscillations</a:t>
            </a:r>
            <a:r>
              <a:rPr lang="zh-CN" altLang="en-US">
                <a:solidFill>
                  <a:srgbClr val="FF0000"/>
                </a:solidFill>
                <a:sym typeface="+mn-ea"/>
              </a:rPr>
              <a:t> </a:t>
            </a:r>
            <a:r>
              <a:rPr lang="en-US" altLang="zh-CN">
                <a:solidFill>
                  <a:srgbClr val="FF0000"/>
                </a:solidFill>
                <a:sym typeface="+mn-ea"/>
              </a:rPr>
              <a:t>(QPOs)  observed after</a:t>
            </a:r>
            <a:r>
              <a:rPr lang="en-US" altLang="zh-CN">
                <a:sym typeface="+mn-ea"/>
              </a:rPr>
              <a:t> </a:t>
            </a:r>
            <a:r>
              <a:rPr lang="zh-CN" altLang="en-US">
                <a:sym typeface="+mn-ea"/>
              </a:rPr>
              <a:t>Giant flares</a:t>
            </a:r>
            <a:r>
              <a:rPr lang="en-US" altLang="zh-CN">
                <a:sym typeface="+mn-ea"/>
              </a:rPr>
              <a:t> of manetars are usually interpreted as </a:t>
            </a:r>
            <a:endParaRPr lang="en-US" altLang="zh-CN">
              <a:sym typeface="+mn-ea"/>
            </a:endParaRPr>
          </a:p>
          <a:p>
            <a:pPr eaLnBrk="1" hangingPunct="1"/>
            <a:r>
              <a:rPr lang="zh-CN" altLang="en-US">
                <a:solidFill>
                  <a:srgbClr val="FF0000"/>
                </a:solidFill>
                <a:sym typeface="+mn-ea"/>
              </a:rPr>
              <a:t>Crustal Torsional Oscillations </a:t>
            </a:r>
            <a:r>
              <a:rPr lang="en-US" altLang="zh-CN">
                <a:solidFill>
                  <a:srgbClr val="FF0000"/>
                </a:solidFill>
                <a:sym typeface="+mn-ea"/>
              </a:rPr>
              <a:t>(</a:t>
            </a:r>
            <a:r>
              <a:rPr lang="zh-CN" altLang="en-US">
                <a:solidFill>
                  <a:srgbClr val="FF0000"/>
                </a:solidFill>
                <a:sym typeface="+mn-ea"/>
              </a:rPr>
              <a:t>Starquake</a:t>
            </a:r>
            <a:r>
              <a:rPr lang="en-US" altLang="zh-CN">
                <a:solidFill>
                  <a:srgbClr val="FF0000"/>
                </a:solidFill>
                <a:sym typeface="+mn-ea"/>
              </a:rPr>
              <a:t>), where  the elastic and </a:t>
            </a:r>
            <a:r>
              <a:rPr lang="zh-CN" altLang="en-US">
                <a:sym typeface="+mn-ea"/>
              </a:rPr>
              <a:t>superfluid properties of nuclear pasta</a:t>
            </a:r>
            <a:r>
              <a:rPr lang="en-US" altLang="zh-CN">
                <a:sym typeface="+mn-ea"/>
              </a:rPr>
              <a:t> play essential roles</a:t>
            </a:r>
            <a:endParaRPr lang="zh-CN" altLang="en-US">
              <a:sym typeface="+mn-ea"/>
            </a:endParaRPr>
          </a:p>
          <a:p>
            <a:pPr eaLnBrk="1" hangingPunct="1"/>
            <a:r>
              <a:rPr lang="zh-CN" altLang="en-US">
                <a:sym typeface="+mn-ea"/>
              </a:rPr>
              <a:t>在硬X射线和软γ射线中，探测到来自磁星的超高能巨型耀斑</a:t>
            </a:r>
            <a:r>
              <a:rPr lang="en-US" altLang="zh-CN">
                <a:sym typeface="+mn-ea"/>
              </a:rPr>
              <a:t> </a:t>
            </a:r>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229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22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620EBCD5-58C9-41AB-8231-84099273D545}" type="slidenum">
              <a:rPr lang="zh-CN" altLang="en-US" sz="1200" smtClean="0"/>
            </a:fld>
            <a:endParaRPr lang="zh-CN" altLang="en-US"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ltLang="zh-CN">
                <a:sym typeface="+mn-ea"/>
              </a:rPr>
              <a:t>Assuming a crystal of </a:t>
            </a:r>
            <a:r>
              <a:rPr lang="zh-CN" altLang="en-US">
                <a:solidFill>
                  <a:srgbClr val="FF0000"/>
                </a:solidFill>
                <a:sym typeface="+mn-ea"/>
              </a:rPr>
              <a:t>point nuclei</a:t>
            </a:r>
            <a:r>
              <a:rPr lang="zh-CN" altLang="en-US">
                <a:sym typeface="+mn-ea"/>
              </a:rPr>
              <a:t> embedded in a </a:t>
            </a:r>
            <a:r>
              <a:rPr lang="zh-CN" altLang="en-US">
                <a:solidFill>
                  <a:srgbClr val="FF0000"/>
                </a:solidFill>
                <a:sym typeface="+mn-ea"/>
              </a:rPr>
              <a:t>uniform electron</a:t>
            </a:r>
            <a:r>
              <a:rPr lang="zh-CN" altLang="en-US">
                <a:sym typeface="+mn-ea"/>
              </a:rPr>
              <a:t> background</a:t>
            </a:r>
            <a:r>
              <a:rPr lang="en-US" altLang="zh-CN">
                <a:sym typeface="+mn-ea"/>
              </a:rPr>
              <a:t>, a </a:t>
            </a:r>
            <a:r>
              <a:rPr lang="en-US" altLang="zh-CN">
                <a:solidFill>
                  <a:srgbClr val="FF0000"/>
                </a:solidFill>
                <a:sym typeface="+mn-ea"/>
              </a:rPr>
              <a:t>Monte Carlo simulation</a:t>
            </a:r>
            <a:r>
              <a:rPr lang="en-US" altLang="zh-CN">
                <a:sym typeface="+mn-ea"/>
              </a:rPr>
              <a:t> predicts [</a:t>
            </a:r>
            <a:r>
              <a:rPr lang="zh-CN" altLang="en-US">
                <a:sym typeface="+mn-ea"/>
              </a:rPr>
              <a:t>Ogata</a:t>
            </a:r>
            <a:r>
              <a:rPr lang="en-US" altLang="zh-CN">
                <a:sym typeface="+mn-ea"/>
              </a:rPr>
              <a:t>_Ichimaru</a:t>
            </a:r>
            <a:r>
              <a:rPr lang="zh-CN" altLang="en-US">
                <a:sym typeface="+mn-ea"/>
              </a:rPr>
              <a:t>1990_PRA42-4867</a:t>
            </a:r>
            <a:r>
              <a:rPr lang="en-US" altLang="zh-CN">
                <a:sym typeface="+mn-ea"/>
              </a:rPr>
              <a:t>]</a:t>
            </a:r>
            <a:endParaRPr lang="en-US" altLang="zh-CN">
              <a:sym typeface="+mn-ea"/>
            </a:endParaRPr>
          </a:p>
          <a:p>
            <a:pPr eaLnBrk="1" hangingPunct="1"/>
            <a:endParaRPr lang="en-US" altLang="zh-CN">
              <a:sym typeface="+mn-ea"/>
            </a:endParaRPr>
          </a:p>
          <a:p>
            <a:pPr eaLnBrk="1" hangingPunct="1"/>
            <a:r>
              <a:rPr lang="en-US" altLang="zh-CN" b="1">
                <a:sym typeface="+mn-ea"/>
              </a:rPr>
              <a:t>Single </a:t>
            </a:r>
            <a:r>
              <a:rPr lang="zh-CN" altLang="en-US" b="1">
                <a:sym typeface="+mn-ea"/>
              </a:rPr>
              <a:t>crystal</a:t>
            </a:r>
            <a:r>
              <a:rPr lang="en-US" altLang="zh-CN" b="1">
                <a:sym typeface="+mn-ea"/>
              </a:rPr>
              <a:t>:</a:t>
            </a:r>
            <a:endParaRPr lang="en-US" altLang="zh-CN" b="1"/>
          </a:p>
          <a:p>
            <a:pPr eaLnBrk="1" hangingPunct="1"/>
            <a:endParaRPr lang="en-US" altLang="zh-CN"/>
          </a:p>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43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ltLang="zh-CN">
                <a:sym typeface="+mn-ea"/>
              </a:rPr>
              <a:t>Assuming a crystal of </a:t>
            </a:r>
            <a:r>
              <a:rPr lang="zh-CN" altLang="en-US">
                <a:solidFill>
                  <a:srgbClr val="FF0000"/>
                </a:solidFill>
                <a:sym typeface="+mn-ea"/>
              </a:rPr>
              <a:t>point nuclei</a:t>
            </a:r>
            <a:r>
              <a:rPr lang="zh-CN" altLang="en-US">
                <a:sym typeface="+mn-ea"/>
              </a:rPr>
              <a:t> embedded in a </a:t>
            </a:r>
            <a:r>
              <a:rPr lang="zh-CN" altLang="en-US">
                <a:solidFill>
                  <a:srgbClr val="FF0000"/>
                </a:solidFill>
                <a:sym typeface="+mn-ea"/>
              </a:rPr>
              <a:t>uniform electron</a:t>
            </a:r>
            <a:r>
              <a:rPr lang="zh-CN" altLang="en-US">
                <a:sym typeface="+mn-ea"/>
              </a:rPr>
              <a:t> background</a:t>
            </a:r>
            <a:r>
              <a:rPr lang="en-US" altLang="zh-CN">
                <a:sym typeface="+mn-ea"/>
              </a:rPr>
              <a:t>, a </a:t>
            </a:r>
            <a:r>
              <a:rPr lang="en-US" altLang="zh-CN">
                <a:solidFill>
                  <a:srgbClr val="FF0000"/>
                </a:solidFill>
                <a:sym typeface="+mn-ea"/>
              </a:rPr>
              <a:t>Monte Carlo simulation</a:t>
            </a:r>
            <a:r>
              <a:rPr lang="en-US" altLang="zh-CN">
                <a:sym typeface="+mn-ea"/>
              </a:rPr>
              <a:t> predicts [</a:t>
            </a:r>
            <a:r>
              <a:rPr lang="zh-CN" altLang="en-US">
                <a:sym typeface="+mn-ea"/>
              </a:rPr>
              <a:t>Ogata</a:t>
            </a:r>
            <a:r>
              <a:rPr lang="en-US" altLang="zh-CN">
                <a:sym typeface="+mn-ea"/>
              </a:rPr>
              <a:t>_Ichimaru</a:t>
            </a:r>
            <a:r>
              <a:rPr lang="zh-CN" altLang="en-US">
                <a:sym typeface="+mn-ea"/>
              </a:rPr>
              <a:t>1990_PRA42-4867</a:t>
            </a:r>
            <a:r>
              <a:rPr lang="en-US" altLang="zh-CN">
                <a:sym typeface="+mn-ea"/>
              </a:rPr>
              <a:t>]</a:t>
            </a:r>
            <a:endParaRPr lang="en-US" altLang="zh-CN">
              <a:sym typeface="+mn-ea"/>
            </a:endParaRPr>
          </a:p>
          <a:p>
            <a:pPr eaLnBrk="1" hangingPunct="1"/>
            <a:endParaRPr lang="en-US" altLang="zh-CN">
              <a:sym typeface="+mn-ea"/>
            </a:endParaRPr>
          </a:p>
          <a:p>
            <a:pPr eaLnBrk="1" hangingPunct="1"/>
            <a:r>
              <a:rPr lang="en-US" altLang="zh-CN" b="1">
                <a:sym typeface="+mn-ea"/>
              </a:rPr>
              <a:t>Single </a:t>
            </a:r>
            <a:r>
              <a:rPr lang="zh-CN" altLang="en-US" b="1">
                <a:sym typeface="+mn-ea"/>
              </a:rPr>
              <a:t>crystal</a:t>
            </a:r>
            <a:r>
              <a:rPr lang="en-US" altLang="zh-CN" b="1">
                <a:sym typeface="+mn-ea"/>
              </a:rPr>
              <a:t>:</a:t>
            </a:r>
            <a:endParaRPr lang="en-US" altLang="zh-CN" b="1"/>
          </a:p>
          <a:p>
            <a:pPr eaLnBrk="1" hangingPunct="1"/>
            <a:endParaRPr lang="en-US" altLang="zh-CN"/>
          </a:p>
          <a:p>
            <a:pPr eaLnBrk="1" hangingPunct="1"/>
            <a:endParaRPr lang="zh-CN" altLang="en-US" smtClean="0"/>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4FE26F2B-7343-40F5-BFB3-B2A5E65E6DF5}" type="slidenum">
              <a:rPr lang="zh-CN" altLang="en-US" sz="1200" smtClean="0"/>
            </a:fld>
            <a:endParaRPr lang="zh-CN" alt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normAutofit/>
          </a:bodyPr>
          <a:lstStyle>
            <a:lvl1pPr algn="l">
              <a:lnSpc>
                <a:spcPct val="85000"/>
              </a:lnSpc>
              <a:defRPr sz="8000" spc="-50" baseline="0">
                <a:solidFill>
                  <a:schemeClr val="tx1">
                    <a:lumMod val="85000"/>
                    <a:lumOff val="15000"/>
                  </a:schemeClr>
                </a:solidFill>
              </a:defRPr>
            </a:lvl1pPr>
          </a:lstStyle>
          <a:p>
            <a:r>
              <a:rPr lang="zh-CN" altLang="en-US" noProof="1" smtClean="0"/>
              <a:t>单击此处编辑母版标题样式</a:t>
            </a:r>
            <a:endParaRPr lang="en-US" noProof="1"/>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noProof="1" smtClean="0"/>
              <a:t>单击此处编辑母版副标题样式</a:t>
            </a:r>
            <a:endParaRPr lang="en-US" noProof="1"/>
          </a:p>
        </p:txBody>
      </p:sp>
      <p:sp>
        <p:nvSpPr>
          <p:cNvPr id="7" name="Date Placeholder 3"/>
          <p:cNvSpPr>
            <a:spLocks noGrp="1"/>
          </p:cNvSpPr>
          <p:nvPr>
            <p:ph type="dt" sz="half" idx="10"/>
          </p:nvPr>
        </p:nvSpPr>
        <p:spPr/>
        <p:txBody>
          <a:bodyPr/>
          <a:lstStyle>
            <a:lvl1pPr>
              <a:defRPr/>
            </a:lvl1pPr>
          </a:lstStyle>
          <a:p>
            <a:pPr>
              <a:defRPr/>
            </a:pPr>
            <a:endParaRPr lang="zh-CN" altLang="en-US"/>
          </a:p>
        </p:txBody>
      </p:sp>
      <p:sp>
        <p:nvSpPr>
          <p:cNvPr id="8"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4B91854E-EFD0-4AE2-9622-7E06A3CE132B}" type="slidenum">
              <a:rPr lang="zh-CN" altLang="en-US"/>
            </a:fld>
            <a:endParaRPr lang="zh-CN" altLang="en-US"/>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smtClean="0"/>
              <a:t>单击此处编辑母版标题样式</a:t>
            </a:r>
            <a:endParaRPr lang="en-US" noProof="1"/>
          </a:p>
        </p:txBody>
      </p:sp>
      <p:sp>
        <p:nvSpPr>
          <p:cNvPr id="3" name="Vertical Text Placeholder 2"/>
          <p:cNvSpPr>
            <a:spLocks noGrp="1"/>
          </p:cNvSpPr>
          <p:nvPr>
            <p:ph type="body" orient="vert" idx="1"/>
          </p:nvPr>
        </p:nvSpPr>
        <p:spPr/>
        <p:txBody>
          <a:bodyPr vert="eaVert" lIns="45720" tIns="0" rIns="45720" bIns="0"/>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FDE1E418-2A78-4846-948A-9BE8FF9C681B}" type="slidenum">
              <a:rPr lang="zh-CN" altLang="en-US"/>
            </a:fld>
            <a:endParaRPr lang="zh-CN" altLang="en-US"/>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zh-CN" altLang="en-US" noProof="1" smtClean="0"/>
              <a:t>单击此处编辑母版标题样式</a:t>
            </a:r>
            <a:endParaRPr lang="en-US" noProof="1"/>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6" name="Date Placeholder 3"/>
          <p:cNvSpPr>
            <a:spLocks noGrp="1"/>
          </p:cNvSpPr>
          <p:nvPr>
            <p:ph type="dt" sz="half" idx="10"/>
          </p:nvPr>
        </p:nvSpPr>
        <p:spPr/>
        <p:txBody>
          <a:bodyPr/>
          <a:lstStyle>
            <a:lvl1pPr>
              <a:defRPr/>
            </a:lvl1pPr>
          </a:lstStyle>
          <a:p>
            <a:pPr>
              <a:defRPr/>
            </a:pPr>
            <a:endParaRPr lang="zh-CN" altLang="en-US"/>
          </a:p>
        </p:txBody>
      </p:sp>
      <p:sp>
        <p:nvSpPr>
          <p:cNvPr id="7"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8" name="Slide Number Placeholder 5"/>
          <p:cNvSpPr>
            <a:spLocks noGrp="1"/>
          </p:cNvSpPr>
          <p:nvPr>
            <p:ph type="sldNum" sz="quarter" idx="12"/>
          </p:nvPr>
        </p:nvSpPr>
        <p:spPr/>
        <p:txBody>
          <a:bodyPr/>
          <a:lstStyle>
            <a:lvl1pPr>
              <a:defRPr/>
            </a:lvl1pPr>
          </a:lstStyle>
          <a:p>
            <a:pPr>
              <a:defRPr/>
            </a:pPr>
            <a:fld id="{3AFE4443-538E-4A81-8963-8A2F702697CE}" type="slidenum">
              <a:rPr lang="zh-CN" altLang="en-US"/>
            </a:fld>
            <a:endParaRPr lang="zh-CN" altLang="en-US"/>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22325" y="215583"/>
            <a:ext cx="7543800" cy="1449387"/>
          </a:xfrm>
        </p:spPr>
        <p:txBody>
          <a:bodyPr/>
          <a:lstStyle/>
          <a:p>
            <a:r>
              <a:rPr lang="zh-CN" altLang="en-US" noProof="1" smtClean="0"/>
              <a:t>单击此处编辑母版标题样式</a:t>
            </a:r>
            <a:endParaRPr lang="en-US" noProof="1"/>
          </a:p>
        </p:txBody>
      </p:sp>
      <p:sp>
        <p:nvSpPr>
          <p:cNvPr id="3" name="Content Placeholder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99C7F554-F400-4248-BA3D-EF9E8BEB3260}" type="slidenum">
              <a:rPr lang="zh-CN" altLang="en-US"/>
            </a:fld>
            <a:endParaRPr lang="zh-CN" altLang="en-US"/>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ormAutofit/>
          </a:bodyPr>
          <a:lstStyle>
            <a:lvl1pPr>
              <a:lnSpc>
                <a:spcPct val="85000"/>
              </a:lnSpc>
              <a:defRPr sz="8000" b="0">
                <a:solidFill>
                  <a:schemeClr val="tx1">
                    <a:lumMod val="85000"/>
                    <a:lumOff val="15000"/>
                  </a:schemeClr>
                </a:solidFill>
              </a:defRPr>
            </a:lvl1pPr>
          </a:lstStyle>
          <a:p>
            <a:r>
              <a:rPr lang="zh-CN" altLang="en-US" noProof="1" smtClean="0"/>
              <a:t>单击此处编辑母版标题样式</a:t>
            </a:r>
            <a:endParaRPr lang="en-US" noProof="1"/>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7" name="Date Placeholder 3"/>
          <p:cNvSpPr>
            <a:spLocks noGrp="1"/>
          </p:cNvSpPr>
          <p:nvPr>
            <p:ph type="dt" sz="half" idx="10"/>
          </p:nvPr>
        </p:nvSpPr>
        <p:spPr/>
        <p:txBody>
          <a:bodyPr/>
          <a:lstStyle>
            <a:lvl1pPr>
              <a:defRPr/>
            </a:lvl1pPr>
          </a:lstStyle>
          <a:p>
            <a:pPr>
              <a:defRPr/>
            </a:pPr>
            <a:endParaRPr lang="zh-CN" altLang="en-US"/>
          </a:p>
        </p:txBody>
      </p:sp>
      <p:sp>
        <p:nvSpPr>
          <p:cNvPr id="8"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137A001B-FF37-4FB0-816A-09617A77A2AF}" type="slidenum">
              <a:rPr lang="zh-CN" altLang="en-US"/>
            </a:fld>
            <a:endParaRPr lang="zh-CN" altLang="en-US"/>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noProof="1" smtClean="0"/>
              <a:t>单击此处编辑母版标题样式</a:t>
            </a:r>
            <a:endParaRPr lang="en-US" noProof="1"/>
          </a:p>
        </p:txBody>
      </p:sp>
      <p:sp>
        <p:nvSpPr>
          <p:cNvPr id="3" name="Content Placeholder 2"/>
          <p:cNvSpPr>
            <a:spLocks noGrp="1"/>
          </p:cNvSpPr>
          <p:nvPr>
            <p:ph sz="half" idx="1"/>
          </p:nvPr>
        </p:nvSpPr>
        <p:spPr>
          <a:xfrm>
            <a:off x="822960" y="1845735"/>
            <a:ext cx="3703320" cy="4023359"/>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4" name="Content Placeholder 3"/>
          <p:cNvSpPr>
            <a:spLocks noGrp="1"/>
          </p:cNvSpPr>
          <p:nvPr>
            <p:ph sz="half" idx="2"/>
          </p:nvPr>
        </p:nvSpPr>
        <p:spPr>
          <a:xfrm>
            <a:off x="4663440" y="1845735"/>
            <a:ext cx="3703320" cy="4023360"/>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5" name="Date Placeholder 3"/>
          <p:cNvSpPr>
            <a:spLocks noGrp="1"/>
          </p:cNvSpPr>
          <p:nvPr>
            <p:ph type="dt" sz="half" idx="10"/>
          </p:nvPr>
        </p:nvSpPr>
        <p:spPr/>
        <p:txBody>
          <a:bodyPr/>
          <a:lstStyle>
            <a:lvl1pPr>
              <a:defRPr/>
            </a:lvl1pPr>
          </a:lstStyle>
          <a:p>
            <a:pPr>
              <a:defRPr/>
            </a:pPr>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80803ADF-6D58-4830-8669-3DC0DD7DD231}" type="slidenum">
              <a:rPr lang="zh-CN" altLang="en-US"/>
            </a:fld>
            <a:endParaRPr lang="zh-CN" altLang="en-US"/>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noProof="1" smtClean="0"/>
              <a:t>单击此处编辑母版标题样式</a:t>
            </a:r>
            <a:endParaRPr lang="en-US" noProof="1"/>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4" name="Content Placeholder 3"/>
          <p:cNvSpPr>
            <a:spLocks noGrp="1"/>
          </p:cNvSpPr>
          <p:nvPr>
            <p:ph sz="half" idx="2"/>
          </p:nvPr>
        </p:nvSpPr>
        <p:spPr>
          <a:xfrm>
            <a:off x="822960" y="2582335"/>
            <a:ext cx="3703320" cy="3286760"/>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6" name="Content Placeholder 5"/>
          <p:cNvSpPr>
            <a:spLocks noGrp="1"/>
          </p:cNvSpPr>
          <p:nvPr>
            <p:ph sz="quarter" idx="4"/>
          </p:nvPr>
        </p:nvSpPr>
        <p:spPr>
          <a:xfrm>
            <a:off x="4663440" y="2582334"/>
            <a:ext cx="3703320" cy="3286760"/>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7" name="Date Placeholder 3"/>
          <p:cNvSpPr>
            <a:spLocks noGrp="1"/>
          </p:cNvSpPr>
          <p:nvPr>
            <p:ph type="dt" sz="half" idx="10"/>
          </p:nvPr>
        </p:nvSpPr>
        <p:spPr/>
        <p:txBody>
          <a:bodyPr/>
          <a:lstStyle>
            <a:lvl1pPr>
              <a:defRPr/>
            </a:lvl1pPr>
          </a:lstStyle>
          <a:p>
            <a:pPr>
              <a:defRPr/>
            </a:pPr>
            <a:endParaRPr lang="zh-CN" altLang="en-US"/>
          </a:p>
        </p:txBody>
      </p:sp>
      <p:sp>
        <p:nvSpPr>
          <p:cNvPr id="8"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AD597175-E39A-423E-BFF5-47BB814C38D1}" type="slidenum">
              <a:rPr lang="zh-CN" altLang="en-US"/>
            </a:fld>
            <a:endParaRPr lang="zh-CN" altLang="en-US"/>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smtClean="0"/>
              <a:t>单击此处编辑母版标题样式</a:t>
            </a:r>
            <a:endParaRPr lang="en-US" noProof="1"/>
          </a:p>
        </p:txBody>
      </p:sp>
      <p:sp>
        <p:nvSpPr>
          <p:cNvPr id="3" name="Date Placeholder 3"/>
          <p:cNvSpPr>
            <a:spLocks noGrp="1"/>
          </p:cNvSpPr>
          <p:nvPr>
            <p:ph type="dt" sz="half" idx="10"/>
          </p:nvPr>
        </p:nvSpPr>
        <p:spPr/>
        <p:txBody>
          <a:bodyPr/>
          <a:lstStyle>
            <a:lvl1pPr>
              <a:defRPr/>
            </a:lvl1pPr>
          </a:lstStyle>
          <a:p>
            <a:pPr>
              <a:defRPr/>
            </a:pPr>
            <a:endParaRPr lang="zh-CN" altLang="en-US"/>
          </a:p>
        </p:txBody>
      </p:sp>
      <p:sp>
        <p:nvSpPr>
          <p:cNvPr id="4" name="Footer Placeholder 4"/>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4162285C-4349-4749-9CA5-F75EC6986F1B}" type="slidenum">
              <a:rPr lang="zh-CN" altLang="en-US"/>
            </a:fld>
            <a:endParaRPr lang="zh-CN" altLang="en-US"/>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7"/>
          <p:cNvSpPr>
            <a:spLocks noGrp="1"/>
          </p:cNvSpPr>
          <p:nvPr>
            <p:ph type="ftr" sz="quarter" idx="11"/>
          </p:nvPr>
        </p:nvSpPr>
        <p:spPr>
          <a:xfrm>
            <a:off x="80645" y="6459855"/>
            <a:ext cx="3194685" cy="365125"/>
          </a:xfrm>
        </p:spPr>
        <p:txBody>
          <a:bodyPr/>
          <a:lstStyle>
            <a:lvl1pPr>
              <a:defRPr sz="1300">
                <a:solidFill>
                  <a:srgbClr val="FFFFFF"/>
                </a:solidFill>
              </a:defRPr>
            </a:lvl1pPr>
          </a:lstStyle>
          <a:p>
            <a:pPr>
              <a:defRPr/>
            </a:pPr>
            <a:r>
              <a:rPr lang="zh-CN" altLang="en-US" dirty="0">
                <a:sym typeface="+mn-ea"/>
              </a:rPr>
              <a:t>Nonuniform nuclear matter</a:t>
            </a:r>
            <a:endParaRPr lang="zh-CN" altLang="en-US"/>
          </a:p>
        </p:txBody>
      </p:sp>
      <p:sp>
        <p:nvSpPr>
          <p:cNvPr id="6" name="Slide Number Placeholder 8"/>
          <p:cNvSpPr>
            <a:spLocks noGrp="1"/>
          </p:cNvSpPr>
          <p:nvPr>
            <p:ph type="sldNum" sz="quarter" idx="12"/>
          </p:nvPr>
        </p:nvSpPr>
        <p:spPr>
          <a:xfrm>
            <a:off x="8142288" y="6459538"/>
            <a:ext cx="984250" cy="365125"/>
          </a:xfrm>
        </p:spPr>
        <p:txBody>
          <a:bodyPr/>
          <a:lstStyle>
            <a:lvl1pPr>
              <a:defRPr sz="1600">
                <a:latin typeface="Arial" panose="020B0604020202020204" pitchFamily="34" charset="0"/>
                <a:cs typeface="Arial" panose="020B0604020202020204" pitchFamily="34" charset="0"/>
              </a:defRPr>
            </a:lvl1pPr>
          </a:lstStyle>
          <a:p>
            <a:pPr>
              <a:defRPr/>
            </a:pPr>
            <a:fld id="{5AF3865C-8E7E-43F6-9267-532416176426}" type="slidenum">
              <a:rPr lang="zh-CN" altLang="en-US"/>
            </a:fld>
            <a:endParaRPr lang="zh-CN" altLang="en-US"/>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ormAutofit/>
          </a:bodyPr>
          <a:lstStyle>
            <a:lvl1pPr>
              <a:defRPr sz="3600" b="0">
                <a:solidFill>
                  <a:srgbClr val="FFFFFF"/>
                </a:solidFill>
              </a:defRPr>
            </a:lvl1pPr>
          </a:lstStyle>
          <a:p>
            <a:r>
              <a:rPr lang="zh-CN" altLang="en-US" noProof="1" smtClean="0"/>
              <a:t>单击此处编辑母版标题样式</a:t>
            </a:r>
            <a:endParaRPr lang="en-US" noProof="1"/>
          </a:p>
        </p:txBody>
      </p:sp>
      <p:sp>
        <p:nvSpPr>
          <p:cNvPr id="3" name="Content Placeholder 2"/>
          <p:cNvSpPr>
            <a:spLocks noGrp="1"/>
          </p:cNvSpPr>
          <p:nvPr>
            <p:ph idx="1"/>
          </p:nvPr>
        </p:nvSpPr>
        <p:spPr>
          <a:xfrm>
            <a:off x="3600450" y="731520"/>
            <a:ext cx="4869180" cy="5257800"/>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zh-CN" altLang="en-US"/>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r>
              <a:rPr lang="en-US" altLang="zh-CN"/>
              <a:t>Nonuniform nuclear matter in a strong magenetic field</a:t>
            </a:r>
            <a:endParaRPr lang="zh-CN" altLang="en-US"/>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7143C732-F7F4-488C-B853-B71F05199962}" type="slidenum">
              <a:rPr lang="zh-CN" altLang="en-US"/>
            </a:fld>
            <a:endParaRPr lang="zh-CN" altLang="en-US"/>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zh-CN" altLang="en-US" noProof="1" smtClean="0"/>
              <a:t>单击此处编辑母版标题样式</a:t>
            </a:r>
            <a:endParaRPr lang="en-US" noProof="1"/>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en-US" noProof="0"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7" name="Date Placeholder 4"/>
          <p:cNvSpPr>
            <a:spLocks noGrp="1"/>
          </p:cNvSpPr>
          <p:nvPr>
            <p:ph type="dt" sz="half" idx="10"/>
          </p:nvPr>
        </p:nvSpPr>
        <p:spPr/>
        <p:txBody>
          <a:bodyPr/>
          <a:lstStyle>
            <a:lvl1pPr>
              <a:defRPr/>
            </a:lvl1pPr>
          </a:lstStyle>
          <a:p>
            <a:pPr>
              <a:defRPr/>
            </a:pPr>
            <a:endParaRPr lang="zh-CN" altLang="en-US"/>
          </a:p>
        </p:txBody>
      </p:sp>
      <p:sp>
        <p:nvSpPr>
          <p:cNvPr id="8" name="Footer Placeholder 5"/>
          <p:cNvSpPr>
            <a:spLocks noGrp="1"/>
          </p:cNvSpPr>
          <p:nvPr>
            <p:ph type="ftr" sz="quarter" idx="11"/>
          </p:nvPr>
        </p:nvSpPr>
        <p:spPr/>
        <p:txBody>
          <a:bodyPr/>
          <a:lstStyle>
            <a:lvl1pPr>
              <a:defRPr/>
            </a:lvl1pPr>
          </a:lstStyle>
          <a:p>
            <a:pPr>
              <a:defRPr/>
            </a:pPr>
            <a:r>
              <a:rPr lang="en-US" altLang="zh-CN"/>
              <a:t>Nonuniform nuclear matter in a strong magenetic field</a:t>
            </a:r>
            <a:endParaRPr lang="zh-CN" altLang="en-US"/>
          </a:p>
        </p:txBody>
      </p:sp>
      <p:sp>
        <p:nvSpPr>
          <p:cNvPr id="9" name="Slide Number Placeholder 6"/>
          <p:cNvSpPr>
            <a:spLocks noGrp="1"/>
          </p:cNvSpPr>
          <p:nvPr>
            <p:ph type="sldNum" sz="quarter" idx="12"/>
          </p:nvPr>
        </p:nvSpPr>
        <p:spPr/>
        <p:txBody>
          <a:bodyPr/>
          <a:lstStyle>
            <a:lvl1pPr>
              <a:defRPr/>
            </a:lvl1pPr>
          </a:lstStyle>
          <a:p>
            <a:pPr>
              <a:defRPr/>
            </a:pPr>
            <a:fld id="{7F450DBB-70F7-4806-9863-398A00293345}" type="slidenum">
              <a:rPr lang="zh-CN" altLang="en-US"/>
            </a:fld>
            <a:endParaRPr lang="zh-CN" altLang="en-US"/>
          </a:p>
        </p:txBody>
      </p:sp>
    </p:spTree>
  </p:cSld>
  <p:clrMapOvr>
    <a:masterClrMapping/>
  </p:clrMapOvr>
  <p:hf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8" name="Title Placeholder 1"/>
          <p:cNvSpPr>
            <a:spLocks noGrp="1" noChangeArrowheads="1"/>
          </p:cNvSpPr>
          <p:nvPr>
            <p:ph type="title" idx="4294967295"/>
          </p:nvPr>
        </p:nvSpPr>
        <p:spPr bwMode="auto">
          <a:xfrm>
            <a:off x="822325" y="861378"/>
            <a:ext cx="7543800"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smtClean="0"/>
              <a:t>单击此处编辑母版标题样式</a:t>
            </a:r>
            <a:endParaRPr lang="en-US" altLang="en-US" smtClean="0"/>
          </a:p>
        </p:txBody>
      </p:sp>
      <p:sp>
        <p:nvSpPr>
          <p:cNvPr id="1029" name="Text Placeholder 2"/>
          <p:cNvSpPr>
            <a:spLocks noGrp="1" noChangeArrowheads="1"/>
          </p:cNvSpPr>
          <p:nvPr>
            <p:ph type="body" idx="9"/>
          </p:nvPr>
        </p:nvSpPr>
        <p:spPr bwMode="auto">
          <a:xfrm>
            <a:off x="822325" y="2647315"/>
            <a:ext cx="7543800" cy="322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ltLang="zh-CN" smtClean="0"/>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hangingPunct="1">
              <a:buFont typeface="Arial" panose="020B0604020202020204" pitchFamily="34" charset="0"/>
              <a:buNone/>
              <a:defRPr sz="900">
                <a:solidFill>
                  <a:srgbClr val="FFFFFF"/>
                </a:solidFill>
              </a:defRPr>
            </a:lvl1pPr>
          </a:lstStyle>
          <a:p>
            <a:pPr>
              <a:defRPr/>
            </a:pPr>
            <a:endParaRPr lang="zh-CN" altLang="en-US"/>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hangingPunct="1">
              <a:buFont typeface="Arial" panose="020B0604020202020204" pitchFamily="34" charset="0"/>
              <a:buNone/>
              <a:defRPr sz="900" cap="all" baseline="0">
                <a:solidFill>
                  <a:srgbClr val="FFFFFF"/>
                </a:solidFill>
              </a:defRPr>
            </a:lvl1pPr>
          </a:lstStyle>
          <a:p>
            <a:pPr>
              <a:defRPr/>
            </a:pPr>
            <a:r>
              <a:rPr lang="en-US" altLang="zh-CN"/>
              <a:t>Nonuniform nuclear matter in a strong magenetic field</a:t>
            </a:r>
            <a:endParaRPr lang="zh-CN" altLang="en-US"/>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lIns="91440" tIns="45720" rIns="91440" bIns="45720" rtlCol="0" anchor="ctr"/>
          <a:lstStyle>
            <a:lvl1pPr algn="r" eaLnBrk="1" hangingPunct="1">
              <a:buFont typeface="Arial" panose="020B0604020202020204" pitchFamily="34" charset="0"/>
              <a:buNone/>
              <a:defRPr sz="1050">
                <a:solidFill>
                  <a:srgbClr val="FFFFFF"/>
                </a:solidFill>
              </a:defRPr>
            </a:lvl1pPr>
          </a:lstStyle>
          <a:p>
            <a:pPr>
              <a:defRPr/>
            </a:pPr>
            <a:fld id="{C9964DEA-004B-4545-8C05-1488AA2A5232}" type="slidenum">
              <a:rPr lang="zh-CN" altLang="en-US"/>
            </a:fld>
            <a:endParaRPr lang="zh-CN" altLang="en-US"/>
          </a:p>
        </p:txBody>
      </p:sp>
      <p:cxnSp>
        <p:nvCxnSpPr>
          <p:cNvPr id="10" name="Straight Connector 9"/>
          <p:cNvCxnSpPr/>
          <p:nvPr/>
        </p:nvCxnSpPr>
        <p:spPr>
          <a:xfrm>
            <a:off x="895350" y="2384108"/>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9pPr>
    </p:titleStyle>
    <p:bodyStyle>
      <a:lvl1pPr marL="92075" indent="-92075"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4175" indent="-182880" algn="l" rtl="0" eaLnBrk="0" fontAlgn="base" hangingPunct="0">
        <a:lnSpc>
          <a:spcPct val="90000"/>
        </a:lnSpc>
        <a:spcBef>
          <a:spcPts val="200"/>
        </a:spcBef>
        <a:spcAft>
          <a:spcPts val="400"/>
        </a:spcAft>
        <a:buClr>
          <a:schemeClr val="accent1"/>
        </a:buClr>
        <a:buFont typeface="Calibri" panose="020F0502020204030204" pitchFamily="34" charset="0"/>
        <a:buChar char="◦"/>
        <a:defRPr sz="2000" kern="1200">
          <a:solidFill>
            <a:srgbClr val="404040"/>
          </a:solidFill>
          <a:latin typeface="+mn-lt"/>
          <a:ea typeface="+mn-ea"/>
          <a:cs typeface="+mn-cs"/>
        </a:defRPr>
      </a:lvl2pPr>
      <a:lvl3pPr marL="567055" indent="-182880"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880"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3450" indent="-184150"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9" Type="http://schemas.openxmlformats.org/officeDocument/2006/relationships/image" Target="../media/image40.emf"/><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image" Target="../media/image39.emf"/><Relationship Id="rId3" Type="http://schemas.openxmlformats.org/officeDocument/2006/relationships/tags" Target="../tags/tag21.xml"/><Relationship Id="rId26" Type="http://schemas.openxmlformats.org/officeDocument/2006/relationships/notesSlide" Target="../notesSlides/notesSlide10.xml"/><Relationship Id="rId25" Type="http://schemas.openxmlformats.org/officeDocument/2006/relationships/slideLayout" Target="../slideLayouts/slideLayout7.xml"/><Relationship Id="rId24" Type="http://schemas.openxmlformats.org/officeDocument/2006/relationships/image" Target="../media/image45.png"/><Relationship Id="rId23" Type="http://schemas.openxmlformats.org/officeDocument/2006/relationships/tags" Target="../tags/tag35.xml"/><Relationship Id="rId22" Type="http://schemas.openxmlformats.org/officeDocument/2006/relationships/tags" Target="../tags/tag34.xml"/><Relationship Id="rId21" Type="http://schemas.openxmlformats.org/officeDocument/2006/relationships/image" Target="../media/image44.emf"/><Relationship Id="rId20" Type="http://schemas.openxmlformats.org/officeDocument/2006/relationships/tags" Target="../tags/tag33.xml"/><Relationship Id="rId2" Type="http://schemas.openxmlformats.org/officeDocument/2006/relationships/image" Target="../media/image38.emf"/><Relationship Id="rId19" Type="http://schemas.openxmlformats.org/officeDocument/2006/relationships/image" Target="../media/image43.emf"/><Relationship Id="rId18" Type="http://schemas.openxmlformats.org/officeDocument/2006/relationships/tags" Target="../tags/tag32.xml"/><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image" Target="../media/image42.emf"/><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image" Target="../media/image41.emf"/><Relationship Id="rId10" Type="http://schemas.openxmlformats.org/officeDocument/2006/relationships/tags" Target="../tags/tag26.xml"/><Relationship Id="rId1" Type="http://schemas.openxmlformats.org/officeDocument/2006/relationships/tags" Target="../tags/tag2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46.emf"/></Relationships>
</file>

<file path=ppt/slides/_rels/slide12.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image" Target="../media/image50.emf"/><Relationship Id="rId7" Type="http://schemas.openxmlformats.org/officeDocument/2006/relationships/tags" Target="../tags/tag39.xml"/><Relationship Id="rId6" Type="http://schemas.openxmlformats.org/officeDocument/2006/relationships/image" Target="../media/image49.emf"/><Relationship Id="rId5" Type="http://schemas.openxmlformats.org/officeDocument/2006/relationships/tags" Target="../tags/tag38.xml"/><Relationship Id="rId4" Type="http://schemas.openxmlformats.org/officeDocument/2006/relationships/image" Target="../media/image48.png"/><Relationship Id="rId3" Type="http://schemas.openxmlformats.org/officeDocument/2006/relationships/tags" Target="../tags/tag37.xml"/><Relationship Id="rId2" Type="http://schemas.openxmlformats.org/officeDocument/2006/relationships/image" Target="../media/image47.tiff"/><Relationship Id="rId13" Type="http://schemas.openxmlformats.org/officeDocument/2006/relationships/notesSlide" Target="../notesSlides/notesSlide12.xml"/><Relationship Id="rId12" Type="http://schemas.openxmlformats.org/officeDocument/2006/relationships/slideLayout" Target="../slideLayouts/slideLayout7.xml"/><Relationship Id="rId11" Type="http://schemas.openxmlformats.org/officeDocument/2006/relationships/image" Target="../media/image52.png"/><Relationship Id="rId10" Type="http://schemas.openxmlformats.org/officeDocument/2006/relationships/image" Target="../media/image51.emf"/><Relationship Id="rId1" Type="http://schemas.openxmlformats.org/officeDocument/2006/relationships/tags" Target="../tags/tag3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53.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tags" Target="../tags/tag41.xml"/><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tags" Target="../tags/tag42.xml"/><Relationship Id="rId1" Type="http://schemas.openxmlformats.org/officeDocument/2006/relationships/image" Target="../media/image5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61.png"/><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image" Target="../media/image58.emf"/></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image" Target="../media/image64.emf"/></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image" Target="../media/image68.emf"/></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71.png"/><Relationship Id="rId2" Type="http://schemas.openxmlformats.org/officeDocument/2006/relationships/tags" Target="../tags/tag44.xml"/><Relationship Id="rId1" Type="http://schemas.openxmlformats.org/officeDocument/2006/relationships/tags" Target="../tags/tag43.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73.emf"/><Relationship Id="rId1" Type="http://schemas.openxmlformats.org/officeDocument/2006/relationships/image" Target="../media/image72.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75.emf"/><Relationship Id="rId1" Type="http://schemas.openxmlformats.org/officeDocument/2006/relationships/image" Target="../media/image74.emf"/></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image" Target="../media/image4.emf"/></Relationships>
</file>

<file path=ppt/slides/_rels/slide4.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emf"/><Relationship Id="rId7" Type="http://schemas.openxmlformats.org/officeDocument/2006/relationships/image" Target="../media/image13.emf"/><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 Id="rId3" Type="http://schemas.openxmlformats.org/officeDocument/2006/relationships/image" Target="../media/image9.emf"/><Relationship Id="rId2" Type="http://schemas.openxmlformats.org/officeDocument/2006/relationships/image" Target="../media/image8.emf"/><Relationship Id="rId12" Type="http://schemas.openxmlformats.org/officeDocument/2006/relationships/notesSlide" Target="../notesSlides/notesSlide4.xml"/><Relationship Id="rId11" Type="http://schemas.openxmlformats.org/officeDocument/2006/relationships/slideLayout" Target="../slideLayouts/slideLayout7.xml"/><Relationship Id="rId10" Type="http://schemas.openxmlformats.org/officeDocument/2006/relationships/image" Target="../media/image16.png"/><Relationship Id="rId1" Type="http://schemas.openxmlformats.org/officeDocument/2006/relationships/image" Target="../media/image7.emf"/></Relationships>
</file>

<file path=ppt/slides/_rels/slide5.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21.emf"/><Relationship Id="rId5" Type="http://schemas.openxmlformats.org/officeDocument/2006/relationships/tags" Target="../tags/tag3.xml"/><Relationship Id="rId4" Type="http://schemas.openxmlformats.org/officeDocument/2006/relationships/image" Target="../media/image20.png"/><Relationship Id="rId3" Type="http://schemas.openxmlformats.org/officeDocument/2006/relationships/image" Target="../media/image19.emf"/><Relationship Id="rId2" Type="http://schemas.openxmlformats.org/officeDocument/2006/relationships/image" Target="../media/image18.emf"/><Relationship Id="rId14" Type="http://schemas.openxmlformats.org/officeDocument/2006/relationships/notesSlide" Target="../notesSlides/notesSlide5.xml"/><Relationship Id="rId13" Type="http://schemas.openxmlformats.org/officeDocument/2006/relationships/slideLayout" Target="../slideLayouts/slideLayout7.xml"/><Relationship Id="rId12" Type="http://schemas.openxmlformats.org/officeDocument/2006/relationships/image" Target="../media/image22.emf"/><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17.emf"/></Relationships>
</file>

<file path=ppt/slides/_rels/slide6.xml.rels><?xml version="1.0" encoding="UTF-8" standalone="yes"?>
<Relationships xmlns="http://schemas.openxmlformats.org/package/2006/relationships"><Relationship Id="rId9" Type="http://schemas.openxmlformats.org/officeDocument/2006/relationships/image" Target="../media/image26.emf"/><Relationship Id="rId8" Type="http://schemas.openxmlformats.org/officeDocument/2006/relationships/image" Target="../media/image25.png"/><Relationship Id="rId7" Type="http://schemas.openxmlformats.org/officeDocument/2006/relationships/tags" Target="../tags/tag13.xml"/><Relationship Id="rId6" Type="http://schemas.openxmlformats.org/officeDocument/2006/relationships/image" Target="../media/image24.emf"/><Relationship Id="rId5" Type="http://schemas.openxmlformats.org/officeDocument/2006/relationships/tags" Target="../tags/tag12.xml"/><Relationship Id="rId4" Type="http://schemas.openxmlformats.org/officeDocument/2006/relationships/image" Target="../media/image23.emf"/><Relationship Id="rId3" Type="http://schemas.openxmlformats.org/officeDocument/2006/relationships/tags" Target="../tags/tag11.xml"/><Relationship Id="rId2" Type="http://schemas.openxmlformats.org/officeDocument/2006/relationships/tags" Target="../tags/tag10.xml"/><Relationship Id="rId16" Type="http://schemas.openxmlformats.org/officeDocument/2006/relationships/notesSlide" Target="../notesSlides/notesSlide6.xml"/><Relationship Id="rId15" Type="http://schemas.openxmlformats.org/officeDocument/2006/relationships/slideLayout" Target="../slideLayouts/slideLayout7.xml"/><Relationship Id="rId14" Type="http://schemas.openxmlformats.org/officeDocument/2006/relationships/image" Target="../media/image28.emf"/><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image" Target="../media/image27.emf"/><Relationship Id="rId10" Type="http://schemas.openxmlformats.org/officeDocument/2006/relationships/tags" Target="../tags/tag14.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tags" Target="../tags/tag18.xml"/><Relationship Id="rId4" Type="http://schemas.openxmlformats.org/officeDocument/2006/relationships/image" Target="../media/image31.emf"/><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7.xml"/><Relationship Id="rId7" Type="http://schemas.openxmlformats.org/officeDocument/2006/relationships/image" Target="../media/image34.png"/><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7.emf"/><Relationship Id="rId3" Type="http://schemas.openxmlformats.org/officeDocument/2006/relationships/image" Target="../media/image21.emf"/><Relationship Id="rId2" Type="http://schemas.openxmlformats.org/officeDocument/2006/relationships/image" Target="../media/image33.png"/><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image" Target="../media/image25.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noChangeArrowheads="1"/>
          </p:cNvSpPr>
          <p:nvPr>
            <p:ph type="title"/>
          </p:nvPr>
        </p:nvSpPr>
        <p:spPr>
          <a:xfrm>
            <a:off x="549910" y="1049655"/>
            <a:ext cx="8238490" cy="1450975"/>
          </a:xfrm>
        </p:spPr>
        <p:txBody>
          <a:bodyPr rtlCol="0"/>
          <a:lstStyle/>
          <a:p>
            <a:pPr algn="ctr" eaLnBrk="1" fontAlgn="auto" hangingPunct="1">
              <a:spcAft>
                <a:spcPts val="0"/>
              </a:spcAft>
              <a:defRPr/>
            </a:pPr>
            <a:r>
              <a:rPr altLang="zh-CN" sz="4000" dirty="0" smtClean="0">
                <a:solidFill>
                  <a:schemeClr val="tx1">
                    <a:lumMod val="75000"/>
                    <a:lumOff val="25000"/>
                  </a:schemeClr>
                </a:solidFill>
              </a:rPr>
              <a:t>Elastic properties of neutron star matter and</a:t>
            </a:r>
            <a:r>
              <a:rPr lang="en-US" sz="4000" dirty="0" smtClean="0">
                <a:solidFill>
                  <a:schemeClr val="tx1">
                    <a:lumMod val="75000"/>
                    <a:lumOff val="25000"/>
                  </a:schemeClr>
                </a:solidFill>
              </a:rPr>
              <a:t> </a:t>
            </a:r>
            <a:r>
              <a:rPr altLang="zh-CN" sz="4000" dirty="0" smtClean="0">
                <a:solidFill>
                  <a:schemeClr val="tx1">
                    <a:lumMod val="75000"/>
                    <a:lumOff val="25000"/>
                  </a:schemeClr>
                </a:solidFill>
              </a:rPr>
              <a:t>crustal torsional oscillations</a:t>
            </a:r>
            <a:endParaRPr altLang="zh-CN" sz="4000" dirty="0" smtClean="0">
              <a:solidFill>
                <a:schemeClr val="tx1">
                  <a:lumMod val="75000"/>
                  <a:lumOff val="25000"/>
                </a:schemeClr>
              </a:solidFill>
            </a:endParaRPr>
          </a:p>
        </p:txBody>
      </p:sp>
      <p:sp>
        <p:nvSpPr>
          <p:cNvPr id="10243" name="Rectangle 3"/>
          <p:cNvSpPr>
            <a:spLocks noGrp="1" noChangeArrowheads="1"/>
          </p:cNvSpPr>
          <p:nvPr>
            <p:ph idx="1"/>
          </p:nvPr>
        </p:nvSpPr>
        <p:spPr>
          <a:xfrm>
            <a:off x="323850" y="2976880"/>
            <a:ext cx="8568055" cy="2919730"/>
          </a:xfrm>
        </p:spPr>
        <p:txBody>
          <a:bodyPr/>
          <a:lstStyle/>
          <a:p>
            <a:pPr marL="0" indent="0" algn="ctr" eaLnBrk="1" hangingPunct="1">
              <a:buFont typeface="Calibri" panose="020F0502020204030204" pitchFamily="34" charset="0"/>
              <a:buNone/>
            </a:pPr>
            <a:r>
              <a:rPr lang="zh-CN" altLang="en-US" sz="2400" smtClean="0"/>
              <a:t>Xia</a:t>
            </a:r>
            <a:r>
              <a:rPr lang="en-US" altLang="zh-CN" sz="2400" smtClean="0"/>
              <a:t>,</a:t>
            </a:r>
            <a:r>
              <a:rPr lang="zh-CN" altLang="en-US" sz="2400" smtClean="0"/>
              <a:t> Cheng-Jun (夏铖君)</a:t>
            </a:r>
            <a:endParaRPr lang="zh-CN" altLang="en-US" sz="2400" smtClean="0"/>
          </a:p>
          <a:p>
            <a:pPr marL="0" indent="0" algn="ctr" eaLnBrk="1" hangingPunct="1">
              <a:buFont typeface="Calibri" panose="020F0502020204030204" pitchFamily="34" charset="0"/>
              <a:buNone/>
            </a:pPr>
            <a:endParaRPr lang="en-US" altLang="zh-CN" sz="1800" smtClean="0"/>
          </a:p>
          <a:p>
            <a:pPr marL="0" indent="0" algn="ctr" eaLnBrk="1" hangingPunct="1">
              <a:buNone/>
            </a:pPr>
            <a:r>
              <a:rPr lang="en-US" altLang="zh-CN" sz="2400" dirty="0">
                <a:sym typeface="+mn-ea"/>
              </a:rPr>
              <a:t>Center for Gravitation and Cosmology, </a:t>
            </a:r>
            <a:endParaRPr lang="en-US" altLang="zh-CN" sz="2400" dirty="0">
              <a:sym typeface="+mn-ea"/>
            </a:endParaRPr>
          </a:p>
          <a:p>
            <a:pPr marL="0" indent="0" algn="ctr" eaLnBrk="1" hangingPunct="1">
              <a:buNone/>
            </a:pPr>
            <a:r>
              <a:rPr lang="en-US" altLang="zh-CN" sz="2400" dirty="0">
                <a:sym typeface="+mn-ea"/>
              </a:rPr>
              <a:t>Yangzhou </a:t>
            </a:r>
            <a:r>
              <a:rPr lang="en-US" altLang="zh-CN" sz="2400" dirty="0" smtClean="0">
                <a:sym typeface="+mn-ea"/>
              </a:rPr>
              <a:t>University</a:t>
            </a:r>
            <a:endParaRPr lang="en-US" altLang="zh-CN" dirty="0">
              <a:sym typeface="+mn-ea"/>
            </a:endParaRPr>
          </a:p>
          <a:p>
            <a:pPr marL="0" indent="0" algn="ctr" eaLnBrk="1" hangingPunct="1">
              <a:buNone/>
            </a:pPr>
            <a:endParaRPr lang="en-US" altLang="zh-CN" dirty="0">
              <a:sym typeface="+mn-ea"/>
            </a:endParaRPr>
          </a:p>
          <a:p>
            <a:pPr marL="0" indent="0" algn="ctr" eaLnBrk="1" hangingPunct="1">
              <a:buFont typeface="Calibri" panose="020F0502020204030204" pitchFamily="34" charset="0"/>
              <a:buNone/>
            </a:pPr>
            <a:r>
              <a:rPr lang="zh-CN" altLang="en-US" sz="2200" smtClean="0">
                <a:sym typeface="+mn-ea"/>
              </a:rPr>
              <a:t>Collaborators: </a:t>
            </a:r>
            <a:r>
              <a:rPr lang="en-US" altLang="zh-CN" sz="2200" dirty="0" smtClean="0">
                <a:sym typeface="+mn-ea"/>
              </a:rPr>
              <a:t>T.</a:t>
            </a:r>
            <a:r>
              <a:rPr lang="zh-CN" altLang="en-US" sz="2200" dirty="0" smtClean="0">
                <a:sym typeface="+mn-ea"/>
              </a:rPr>
              <a:t> </a:t>
            </a:r>
            <a:r>
              <a:rPr lang="en-US" altLang="zh-CN" sz="2200" dirty="0" smtClean="0">
                <a:sym typeface="+mn-ea"/>
              </a:rPr>
              <a:t>M</a:t>
            </a:r>
            <a:r>
              <a:rPr lang="zh-CN" altLang="en-US" sz="2200" dirty="0" smtClean="0">
                <a:sym typeface="+mn-ea"/>
              </a:rPr>
              <a:t>aruyama, </a:t>
            </a:r>
            <a:r>
              <a:rPr sz="2200" dirty="0" smtClean="0">
                <a:sym typeface="+mn-ea"/>
              </a:rPr>
              <a:t>N</a:t>
            </a:r>
            <a:r>
              <a:rPr lang="en-US" sz="2200" dirty="0" smtClean="0">
                <a:sym typeface="+mn-ea"/>
              </a:rPr>
              <a:t>.</a:t>
            </a:r>
            <a:r>
              <a:rPr sz="2200" dirty="0" smtClean="0">
                <a:sym typeface="+mn-ea"/>
              </a:rPr>
              <a:t> </a:t>
            </a:r>
            <a:r>
              <a:rPr sz="2200" dirty="0" err="1" smtClean="0">
                <a:sym typeface="+mn-ea"/>
              </a:rPr>
              <a:t>Yasutake</a:t>
            </a:r>
            <a:r>
              <a:rPr lang="en-US" sz="2200" dirty="0" smtClean="0">
                <a:sym typeface="+mn-ea"/>
              </a:rPr>
              <a:t>,  T. </a:t>
            </a:r>
            <a:r>
              <a:rPr lang="en-US" sz="2200" dirty="0" err="1" smtClean="0">
                <a:sym typeface="+mn-ea"/>
              </a:rPr>
              <a:t>Tatsumi, </a:t>
            </a:r>
            <a:r>
              <a:rPr lang="en-US" sz="2200" dirty="0" smtClean="0">
                <a:sym typeface="+mn-ea"/>
              </a:rPr>
              <a:t>and </a:t>
            </a:r>
            <a:r>
              <a:rPr lang="en-US" sz="2200" dirty="0" err="1" smtClean="0">
                <a:sym typeface="+mn-ea"/>
              </a:rPr>
              <a:t> Y.-X. Zhang</a:t>
            </a:r>
            <a:endParaRPr lang="en-US" sz="2200" dirty="0" err="1" smtClean="0">
              <a:sym typeface="+mn-ea"/>
            </a:endParaRPr>
          </a:p>
          <a:p>
            <a:pPr marL="0" indent="0" algn="ctr" eaLnBrk="1" hangingPunct="1">
              <a:buFont typeface="Calibri" panose="020F0502020204030204" pitchFamily="34" charset="0"/>
              <a:buNone/>
            </a:pPr>
            <a:endParaRPr lang="en-US" altLang="zh-CN" dirty="0">
              <a:sym typeface="+mn-ea"/>
            </a:endParaRPr>
          </a:p>
          <a:p>
            <a:pPr marL="0" indent="0" algn="ctr" eaLnBrk="1" hangingPunct="1">
              <a:buFont typeface="Calibri" panose="020F0502020204030204" pitchFamily="34" charset="0"/>
              <a:buNone/>
            </a:pPr>
            <a:endParaRPr lang="en-US" smtClean="0">
              <a:sym typeface="+mn-ea"/>
            </a:endParaRPr>
          </a:p>
        </p:txBody>
      </p:sp>
      <p:sp>
        <p:nvSpPr>
          <p:cNvPr id="4" name="灯片编号占位符 3"/>
          <p:cNvSpPr>
            <a:spLocks noGrp="1"/>
          </p:cNvSpPr>
          <p:nvPr>
            <p:ph type="sldNum" sz="quarter" idx="12"/>
          </p:nvPr>
        </p:nvSpPr>
        <p:spPr>
          <a:xfrm>
            <a:off x="7011035" y="6459855"/>
            <a:ext cx="2127250" cy="365125"/>
          </a:xfrm>
        </p:spPr>
        <p:txBody>
          <a:bodyPr/>
          <a:lstStyle/>
          <a:p>
            <a:pPr>
              <a:defRPr/>
            </a:pPr>
            <a:r>
              <a:rPr lang="en-US" altLang="zh-CN" sz="2000" dirty="0" smtClean="0">
                <a:sym typeface="+mn-ea"/>
              </a:rPr>
              <a:t>Sept. 26, 2023</a:t>
            </a:r>
            <a:endParaRPr lang="en-US" altLang="zh-CN" sz="2000"/>
          </a:p>
        </p:txBody>
      </p:sp>
      <p:sp>
        <p:nvSpPr>
          <p:cNvPr id="3" name="文本框 2"/>
          <p:cNvSpPr txBox="1"/>
          <p:nvPr/>
        </p:nvSpPr>
        <p:spPr>
          <a:xfrm>
            <a:off x="6083935" y="0"/>
            <a:ext cx="3208655" cy="1322070"/>
          </a:xfrm>
          <a:prstGeom prst="rect">
            <a:avLst/>
          </a:prstGeom>
          <a:noFill/>
        </p:spPr>
        <p:txBody>
          <a:bodyPr wrap="square" rtlCol="0" anchor="t">
            <a:spAutoFit/>
          </a:bodyPr>
          <a:lstStyle/>
          <a:p>
            <a:pPr algn="l"/>
            <a:r>
              <a:rPr lang="zh-CN" altLang="en-US">
                <a:sym typeface="+mn-ea"/>
              </a:rPr>
              <a:t>P</a:t>
            </a:r>
            <a:r>
              <a:rPr lang="en-US" altLang="zh-CN">
                <a:sym typeface="+mn-ea"/>
              </a:rPr>
              <a:t>R</a:t>
            </a:r>
            <a:r>
              <a:rPr lang="zh-CN" altLang="en-US">
                <a:sym typeface="+mn-ea"/>
              </a:rPr>
              <a:t>C 103 </a:t>
            </a:r>
            <a:r>
              <a:rPr lang="en-US" altLang="zh-CN">
                <a:sym typeface="+mn-ea"/>
              </a:rPr>
              <a:t>(</a:t>
            </a:r>
            <a:r>
              <a:rPr lang="zh-CN" altLang="en-US">
                <a:sym typeface="+mn-ea"/>
              </a:rPr>
              <a:t>2021</a:t>
            </a:r>
            <a:r>
              <a:rPr lang="en-US" altLang="zh-CN">
                <a:sym typeface="+mn-ea"/>
              </a:rPr>
              <a:t>)</a:t>
            </a:r>
            <a:r>
              <a:rPr lang="zh-CN" altLang="en-US">
                <a:sym typeface="+mn-ea"/>
              </a:rPr>
              <a:t> 055812</a:t>
            </a:r>
            <a:endParaRPr lang="zh-CN" altLang="en-US"/>
          </a:p>
          <a:p>
            <a:pPr algn="l"/>
            <a:r>
              <a:rPr lang="en-US" altLang="zh-CN">
                <a:sym typeface="+mn-ea"/>
              </a:rPr>
              <a:t>PRD 106 (2022) 063020</a:t>
            </a:r>
            <a:endParaRPr lang="en-US" altLang="zh-CN">
              <a:sym typeface="+mn-ea"/>
            </a:endParaRPr>
          </a:p>
          <a:p>
            <a:pPr algn="l"/>
            <a:r>
              <a:rPr lang="en-US" altLang="zh-CN">
                <a:sym typeface="+mn-ea"/>
              </a:rPr>
              <a:t>CTP  74  (2022) 095303</a:t>
            </a:r>
            <a:endParaRPr lang="en-US" altLang="zh-CN"/>
          </a:p>
          <a:p>
            <a:pPr algn="l"/>
            <a:r>
              <a:rPr lang="en-US" altLang="zh-CN">
                <a:sym typeface="+mn-ea"/>
              </a:rPr>
              <a:t>PLB  839 (2023) 137769</a:t>
            </a:r>
            <a:endParaRPr lang="zh-CN" altLang="en-US"/>
          </a:p>
        </p:txBody>
      </p:sp>
      <p:sp>
        <p:nvSpPr>
          <p:cNvPr id="5" name="文本框 4"/>
          <p:cNvSpPr txBox="1"/>
          <p:nvPr/>
        </p:nvSpPr>
        <p:spPr>
          <a:xfrm>
            <a:off x="35560" y="45085"/>
            <a:ext cx="4438015" cy="398780"/>
          </a:xfrm>
          <a:prstGeom prst="rect">
            <a:avLst/>
          </a:prstGeom>
          <a:noFill/>
        </p:spPr>
        <p:txBody>
          <a:bodyPr wrap="square" rtlCol="0" anchor="t">
            <a:spAutoFit/>
          </a:bodyPr>
          <a:lstStyle/>
          <a:p>
            <a:pPr algn="l"/>
            <a:r>
              <a:rPr lang="zh-CN" altLang="en-US" b="1">
                <a:solidFill>
                  <a:srgbClr val="FF0000"/>
                </a:solidFill>
                <a:sym typeface="+mn-ea"/>
              </a:rPr>
              <a:t>Q</a:t>
            </a:r>
            <a:r>
              <a:rPr lang="zh-CN" altLang="en-US">
                <a:sym typeface="+mn-ea"/>
              </a:rPr>
              <a:t>uarks and </a:t>
            </a:r>
            <a:r>
              <a:rPr lang="zh-CN" altLang="en-US" b="1">
                <a:solidFill>
                  <a:srgbClr val="1C2977"/>
                </a:solidFill>
                <a:sym typeface="+mn-ea"/>
              </a:rPr>
              <a:t>C</a:t>
            </a:r>
            <a:r>
              <a:rPr lang="zh-CN" altLang="en-US">
                <a:sym typeface="+mn-ea"/>
              </a:rPr>
              <a:t>ompact </a:t>
            </a:r>
            <a:r>
              <a:rPr lang="zh-CN" altLang="en-US" b="1">
                <a:solidFill>
                  <a:srgbClr val="3C712D"/>
                </a:solidFill>
                <a:sym typeface="+mn-ea"/>
              </a:rPr>
              <a:t>S</a:t>
            </a:r>
            <a:r>
              <a:rPr lang="zh-CN" altLang="en-US">
                <a:sym typeface="+mn-ea"/>
              </a:rPr>
              <a:t>tars</a:t>
            </a:r>
            <a:r>
              <a:rPr lang="en-US" altLang="zh-CN">
                <a:sym typeface="+mn-ea"/>
              </a:rPr>
              <a:t> </a:t>
            </a:r>
            <a:r>
              <a:rPr lang="en-US" altLang="zh-CN">
                <a:sym typeface="+mn-ea"/>
              </a:rPr>
              <a:t>2023</a:t>
            </a:r>
            <a:endParaRPr lang="en-US" altLang="zh-CN"/>
          </a:p>
        </p:txBody>
      </p:sp>
      <p:sp>
        <p:nvSpPr>
          <p:cNvPr id="2" name="文本框 1"/>
          <p:cNvSpPr txBox="1"/>
          <p:nvPr/>
        </p:nvSpPr>
        <p:spPr>
          <a:xfrm>
            <a:off x="35560" y="6435090"/>
            <a:ext cx="1918970" cy="398780"/>
          </a:xfrm>
          <a:prstGeom prst="rect">
            <a:avLst/>
          </a:prstGeom>
          <a:noFill/>
        </p:spPr>
        <p:txBody>
          <a:bodyPr wrap="square" rtlCol="0" anchor="t">
            <a:spAutoFit/>
          </a:bodyPr>
          <a:p>
            <a:r>
              <a:rPr lang="zh-CN" altLang="en-US" b="1">
                <a:solidFill>
                  <a:schemeClr val="bg1"/>
                </a:solidFill>
              </a:rPr>
              <a:t>@ </a:t>
            </a:r>
            <a:r>
              <a:rPr lang="en-US" altLang="zh-CN" b="1">
                <a:solidFill>
                  <a:schemeClr val="bg1"/>
                </a:solidFill>
              </a:rPr>
              <a:t>Yangzhou</a:t>
            </a:r>
            <a:endParaRPr lang="en-US" altLang="zh-CN" b="1">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367665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a:sym typeface="+mn-ea"/>
              </a:rPr>
              <a:t>Effective shear modules</a:t>
            </a:r>
            <a:endParaRPr lang="en-US" sz="2800">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grpSp>
        <p:nvGrpSpPr>
          <p:cNvPr id="41" name="组合 40"/>
          <p:cNvGrpSpPr/>
          <p:nvPr/>
        </p:nvGrpSpPr>
        <p:grpSpPr>
          <a:xfrm>
            <a:off x="205105" y="3735070"/>
            <a:ext cx="8610600" cy="2405380"/>
            <a:chOff x="97" y="6108"/>
            <a:chExt cx="13560" cy="3788"/>
          </a:xfrm>
        </p:grpSpPr>
        <p:pic>
          <p:nvPicPr>
            <p:cNvPr id="38" name="图片 37"/>
            <p:cNvPicPr>
              <a:picLocks noChangeAspect="1"/>
            </p:cNvPicPr>
            <p:nvPr>
              <p:custDataLst>
                <p:tags r:id="rId1"/>
              </p:custDataLst>
            </p:nvPr>
          </p:nvPicPr>
          <p:blipFill>
            <a:blip r:embed="rId2"/>
            <a:srcRect t="-7853"/>
            <a:stretch>
              <a:fillRect/>
            </a:stretch>
          </p:blipFill>
          <p:spPr>
            <a:xfrm>
              <a:off x="4734" y="8622"/>
              <a:ext cx="8731" cy="618"/>
            </a:xfrm>
            <a:prstGeom prst="rect">
              <a:avLst/>
            </a:prstGeom>
          </p:spPr>
        </p:pic>
        <p:pic>
          <p:nvPicPr>
            <p:cNvPr id="28" name="图片 27"/>
            <p:cNvPicPr>
              <a:picLocks noChangeAspect="1"/>
            </p:cNvPicPr>
            <p:nvPr>
              <p:custDataLst>
                <p:tags r:id="rId3"/>
              </p:custDataLst>
            </p:nvPr>
          </p:nvPicPr>
          <p:blipFill>
            <a:blip r:embed="rId4"/>
            <a:srcRect t="2451" r="1847" b="3206"/>
            <a:stretch>
              <a:fillRect/>
            </a:stretch>
          </p:blipFill>
          <p:spPr>
            <a:xfrm>
              <a:off x="1095" y="6383"/>
              <a:ext cx="7681" cy="1185"/>
            </a:xfrm>
            <a:prstGeom prst="rect">
              <a:avLst/>
            </a:prstGeom>
          </p:spPr>
        </p:pic>
        <p:sp>
          <p:nvSpPr>
            <p:cNvPr id="18" name="圆角矩形 17"/>
            <p:cNvSpPr/>
            <p:nvPr>
              <p:custDataLst>
                <p:tags r:id="rId5"/>
              </p:custDataLst>
            </p:nvPr>
          </p:nvSpPr>
          <p:spPr>
            <a:xfrm>
              <a:off x="144" y="6122"/>
              <a:ext cx="13513" cy="3774"/>
            </a:xfrm>
            <a:prstGeom prst="roundRect">
              <a:avLst>
                <a:gd name="adj" fmla="val 85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custDataLst>
                <p:tags r:id="rId6"/>
              </p:custDataLst>
            </p:nvPr>
          </p:nvSpPr>
          <p:spPr>
            <a:xfrm>
              <a:off x="170" y="6108"/>
              <a:ext cx="2757" cy="628"/>
            </a:xfrm>
            <a:prstGeom prst="rect">
              <a:avLst/>
            </a:prstGeom>
            <a:noFill/>
          </p:spPr>
          <p:txBody>
            <a:bodyPr wrap="square" rtlCol="0" anchor="t">
              <a:spAutoFit/>
            </a:bodyPr>
            <a:p>
              <a:r>
                <a:rPr lang="en-US" b="1"/>
                <a:t>P</a:t>
              </a:r>
              <a:r>
                <a:rPr lang="zh-CN" altLang="en-US" b="1"/>
                <a:t>olycrystal</a:t>
              </a:r>
              <a:r>
                <a:rPr lang="en-US" altLang="zh-CN" b="1"/>
                <a:t>:</a:t>
              </a:r>
              <a:endParaRPr lang="en-US" altLang="zh-CN" b="1"/>
            </a:p>
          </p:txBody>
        </p:sp>
        <p:sp>
          <p:nvSpPr>
            <p:cNvPr id="29" name="文本框 28"/>
            <p:cNvSpPr txBox="1"/>
            <p:nvPr>
              <p:custDataLst>
                <p:tags r:id="rId7"/>
              </p:custDataLst>
            </p:nvPr>
          </p:nvSpPr>
          <p:spPr>
            <a:xfrm>
              <a:off x="9115" y="6468"/>
              <a:ext cx="4477" cy="1113"/>
            </a:xfrm>
            <a:prstGeom prst="rect">
              <a:avLst/>
            </a:prstGeom>
            <a:noFill/>
          </p:spPr>
          <p:txBody>
            <a:bodyPr wrap="square" rtlCol="0" anchor="t">
              <a:spAutoFit/>
            </a:bodyPr>
            <a:p>
              <a:r>
                <a:rPr lang="en-US" altLang="zh-CN">
                  <a:solidFill>
                    <a:srgbClr val="FF0000"/>
                  </a:solidFill>
                  <a:sym typeface="+mn-ea"/>
                </a:rPr>
                <a:t>Eff</a:t>
              </a:r>
              <a:r>
                <a:rPr lang="zh-CN" altLang="en-US">
                  <a:solidFill>
                    <a:srgbClr val="FF0000"/>
                  </a:solidFill>
                  <a:sym typeface="+mn-ea"/>
                </a:rPr>
                <a:t>ective bulk module</a:t>
              </a:r>
              <a:r>
                <a:rPr lang="zh-CN" altLang="en-US">
                  <a:sym typeface="+mn-ea"/>
                </a:rPr>
                <a:t> </a:t>
              </a:r>
              <a:r>
                <a:rPr lang="zh-CN" altLang="en-US" i="1"/>
                <a:t>K</a:t>
              </a:r>
              <a:r>
                <a:rPr lang="zh-CN" altLang="en-US"/>
                <a:t> </a:t>
              </a:r>
              <a:endParaRPr lang="zh-CN" altLang="en-US"/>
            </a:p>
            <a:p>
              <a:r>
                <a:rPr lang="zh-CN" altLang="en-US"/>
                <a:t>and </a:t>
              </a:r>
              <a:r>
                <a:rPr lang="zh-CN" altLang="en-US">
                  <a:solidFill>
                    <a:srgbClr val="FF0000"/>
                  </a:solidFill>
                </a:rPr>
                <a:t>shear module</a:t>
              </a:r>
              <a:r>
                <a:rPr lang="zh-CN" altLang="en-US"/>
                <a:t> </a:t>
              </a:r>
              <a:r>
                <a:rPr lang="zh-CN" altLang="en-US" i="1">
                  <a:latin typeface="Calibri" panose="020F0502020204030204" pitchFamily="34" charset="0"/>
                  <a:cs typeface="Calibri" panose="020F0502020204030204" pitchFamily="34" charset="0"/>
                </a:rPr>
                <a:t>μ</a:t>
              </a:r>
              <a:r>
                <a:rPr lang="en-US" altLang="zh-CN" baseline="-25000">
                  <a:latin typeface="Calibri" panose="020F0502020204030204" pitchFamily="34" charset="0"/>
                  <a:cs typeface="Calibri" panose="020F0502020204030204" pitchFamily="34" charset="0"/>
                </a:rPr>
                <a:t>eff</a:t>
              </a:r>
              <a:r>
                <a:rPr lang="zh-CN" altLang="en-US"/>
                <a:t>.</a:t>
              </a:r>
              <a:endParaRPr lang="zh-CN" altLang="en-US"/>
            </a:p>
          </p:txBody>
        </p:sp>
        <p:grpSp>
          <p:nvGrpSpPr>
            <p:cNvPr id="34" name="组合 33"/>
            <p:cNvGrpSpPr/>
            <p:nvPr/>
          </p:nvGrpSpPr>
          <p:grpSpPr>
            <a:xfrm>
              <a:off x="2424" y="7535"/>
              <a:ext cx="11158" cy="562"/>
              <a:chOff x="2227" y="8168"/>
              <a:chExt cx="11158" cy="562"/>
            </a:xfrm>
          </p:grpSpPr>
          <p:pic>
            <p:nvPicPr>
              <p:cNvPr id="31" name="图片 30"/>
              <p:cNvPicPr>
                <a:picLocks noChangeAspect="1"/>
              </p:cNvPicPr>
              <p:nvPr>
                <p:custDataLst>
                  <p:tags r:id="rId8"/>
                </p:custDataLst>
              </p:nvPr>
            </p:nvPicPr>
            <p:blipFill>
              <a:blip r:embed="rId9"/>
              <a:stretch>
                <a:fillRect/>
              </a:stretch>
            </p:blipFill>
            <p:spPr>
              <a:xfrm>
                <a:off x="2227" y="8168"/>
                <a:ext cx="7600" cy="563"/>
              </a:xfrm>
              <a:prstGeom prst="rect">
                <a:avLst/>
              </a:prstGeom>
            </p:spPr>
          </p:pic>
          <p:pic>
            <p:nvPicPr>
              <p:cNvPr id="32" name="图片 31"/>
              <p:cNvPicPr>
                <a:picLocks noChangeAspect="1"/>
              </p:cNvPicPr>
              <p:nvPr>
                <p:custDataLst>
                  <p:tags r:id="rId10"/>
                </p:custDataLst>
              </p:nvPr>
            </p:nvPicPr>
            <p:blipFill>
              <a:blip r:embed="rId11"/>
              <a:stretch>
                <a:fillRect/>
              </a:stretch>
            </p:blipFill>
            <p:spPr>
              <a:xfrm>
                <a:off x="9827" y="8220"/>
                <a:ext cx="3559" cy="487"/>
              </a:xfrm>
              <a:prstGeom prst="rect">
                <a:avLst/>
              </a:prstGeom>
            </p:spPr>
          </p:pic>
        </p:grpSp>
        <p:sp>
          <p:nvSpPr>
            <p:cNvPr id="33" name="文本框 32"/>
            <p:cNvSpPr txBox="1"/>
            <p:nvPr>
              <p:custDataLst>
                <p:tags r:id="rId12"/>
              </p:custDataLst>
            </p:nvPr>
          </p:nvSpPr>
          <p:spPr>
            <a:xfrm>
              <a:off x="97" y="7502"/>
              <a:ext cx="2508" cy="628"/>
            </a:xfrm>
            <a:prstGeom prst="rect">
              <a:avLst/>
            </a:prstGeom>
            <a:noFill/>
          </p:spPr>
          <p:txBody>
            <a:bodyPr wrap="none" rtlCol="0" anchor="t">
              <a:spAutoFit/>
            </a:bodyPr>
            <a:p>
              <a:pPr algn="l"/>
              <a:r>
                <a:rPr lang="zh-CN" altLang="en-US">
                  <a:solidFill>
                    <a:srgbClr val="FF0000"/>
                  </a:solidFill>
                </a:rPr>
                <a:t>Voigt </a:t>
              </a:r>
              <a:r>
                <a:rPr lang="en-US" altLang="zh-CN"/>
                <a:t>theory:</a:t>
              </a:r>
              <a:endParaRPr lang="en-US" altLang="zh-CN"/>
            </a:p>
          </p:txBody>
        </p:sp>
        <p:sp>
          <p:nvSpPr>
            <p:cNvPr id="35" name="文本框 34"/>
            <p:cNvSpPr txBox="1"/>
            <p:nvPr>
              <p:custDataLst>
                <p:tags r:id="rId13"/>
              </p:custDataLst>
            </p:nvPr>
          </p:nvSpPr>
          <p:spPr>
            <a:xfrm>
              <a:off x="139" y="8122"/>
              <a:ext cx="2905" cy="628"/>
            </a:xfrm>
            <a:prstGeom prst="rect">
              <a:avLst/>
            </a:prstGeom>
            <a:noFill/>
          </p:spPr>
          <p:txBody>
            <a:bodyPr wrap="square" rtlCol="0" anchor="t">
              <a:spAutoFit/>
            </a:bodyPr>
            <a:p>
              <a:r>
                <a:rPr lang="zh-CN" altLang="en-US">
                  <a:solidFill>
                    <a:srgbClr val="FF0000"/>
                  </a:solidFill>
                </a:rPr>
                <a:t>Reuss</a:t>
              </a:r>
              <a:r>
                <a:rPr lang="zh-CN" altLang="en-US">
                  <a:solidFill>
                    <a:srgbClr val="FF0000"/>
                  </a:solidFill>
                  <a:sym typeface="+mn-ea"/>
                </a:rPr>
                <a:t> </a:t>
              </a:r>
              <a:r>
                <a:rPr lang="en-US" altLang="zh-CN">
                  <a:sym typeface="+mn-ea"/>
                </a:rPr>
                <a:t>theory:</a:t>
              </a:r>
              <a:endParaRPr lang="zh-CN" altLang="en-US"/>
            </a:p>
          </p:txBody>
        </p:sp>
        <p:pic>
          <p:nvPicPr>
            <p:cNvPr id="36" name="图片 35"/>
            <p:cNvPicPr>
              <a:picLocks noChangeAspect="1"/>
            </p:cNvPicPr>
            <p:nvPr>
              <p:custDataLst>
                <p:tags r:id="rId14"/>
              </p:custDataLst>
            </p:nvPr>
          </p:nvPicPr>
          <p:blipFill>
            <a:blip r:embed="rId15"/>
            <a:stretch>
              <a:fillRect/>
            </a:stretch>
          </p:blipFill>
          <p:spPr>
            <a:xfrm>
              <a:off x="2851" y="8190"/>
              <a:ext cx="5855" cy="492"/>
            </a:xfrm>
            <a:prstGeom prst="rect">
              <a:avLst/>
            </a:prstGeom>
          </p:spPr>
        </p:pic>
        <p:sp>
          <p:nvSpPr>
            <p:cNvPr id="37" name="文本框 36"/>
            <p:cNvSpPr txBox="1"/>
            <p:nvPr>
              <p:custDataLst>
                <p:tags r:id="rId16"/>
              </p:custDataLst>
            </p:nvPr>
          </p:nvSpPr>
          <p:spPr>
            <a:xfrm>
              <a:off x="8678" y="8080"/>
              <a:ext cx="4787" cy="628"/>
            </a:xfrm>
            <a:prstGeom prst="rect">
              <a:avLst/>
            </a:prstGeom>
            <a:noFill/>
          </p:spPr>
          <p:txBody>
            <a:bodyPr wrap="square" rtlCol="0" anchor="t">
              <a:spAutoFit/>
            </a:bodyPr>
            <a:p>
              <a:r>
                <a:rPr lang="en-US"/>
                <a:t>for </a:t>
              </a:r>
              <a:r>
                <a:rPr lang="zh-CN" altLang="en-US">
                  <a:sym typeface="+mn-ea"/>
                </a:rPr>
                <a:t>BCC and FCC</a:t>
              </a:r>
              <a:r>
                <a:rPr lang="en-US"/>
                <a:t> </a:t>
              </a:r>
              <a:r>
                <a:rPr lang="zh-CN" altLang="en-US">
                  <a:sym typeface="+mn-ea"/>
                </a:rPr>
                <a:t>lattices</a:t>
              </a:r>
              <a:endParaRPr lang="en-US"/>
            </a:p>
          </p:txBody>
        </p:sp>
        <p:sp>
          <p:nvSpPr>
            <p:cNvPr id="39" name="文本框 38"/>
            <p:cNvSpPr txBox="1"/>
            <p:nvPr>
              <p:custDataLst>
                <p:tags r:id="rId17"/>
              </p:custDataLst>
            </p:nvPr>
          </p:nvSpPr>
          <p:spPr>
            <a:xfrm>
              <a:off x="196" y="9268"/>
              <a:ext cx="4771" cy="628"/>
            </a:xfrm>
            <a:prstGeom prst="rect">
              <a:avLst/>
            </a:prstGeom>
            <a:noFill/>
          </p:spPr>
          <p:txBody>
            <a:bodyPr wrap="square" rtlCol="0" anchor="t">
              <a:spAutoFit/>
            </a:bodyPr>
            <a:p>
              <a:r>
                <a:rPr lang="en-US" altLang="zh-CN"/>
                <a:t>A</a:t>
              </a:r>
              <a:r>
                <a:rPr lang="zh-CN" altLang="en-US"/>
                <a:t>rithmetical </a:t>
              </a:r>
              <a:r>
                <a:rPr lang="zh-CN" altLang="en-US">
                  <a:solidFill>
                    <a:srgbClr val="FF0000"/>
                  </a:solidFill>
                </a:rPr>
                <a:t>Hill </a:t>
              </a:r>
              <a:r>
                <a:rPr lang="zh-CN" altLang="en-US"/>
                <a:t>method</a:t>
              </a:r>
              <a:r>
                <a:rPr lang="en-US" altLang="zh-CN"/>
                <a:t>:</a:t>
              </a:r>
              <a:endParaRPr lang="en-US" altLang="zh-CN"/>
            </a:p>
          </p:txBody>
        </p:sp>
        <p:pic>
          <p:nvPicPr>
            <p:cNvPr id="40" name="图片 39"/>
            <p:cNvPicPr>
              <a:picLocks noChangeAspect="1"/>
            </p:cNvPicPr>
            <p:nvPr>
              <p:custDataLst>
                <p:tags r:id="rId18"/>
              </p:custDataLst>
            </p:nvPr>
          </p:nvPicPr>
          <p:blipFill>
            <a:blip r:embed="rId19"/>
            <a:stretch>
              <a:fillRect/>
            </a:stretch>
          </p:blipFill>
          <p:spPr>
            <a:xfrm>
              <a:off x="4785" y="9176"/>
              <a:ext cx="4487" cy="629"/>
            </a:xfrm>
            <a:prstGeom prst="rect">
              <a:avLst/>
            </a:prstGeom>
          </p:spPr>
        </p:pic>
      </p:grpSp>
      <p:grpSp>
        <p:nvGrpSpPr>
          <p:cNvPr id="8" name="组合 7"/>
          <p:cNvGrpSpPr/>
          <p:nvPr/>
        </p:nvGrpSpPr>
        <p:grpSpPr>
          <a:xfrm>
            <a:off x="4356100" y="17145"/>
            <a:ext cx="3565525" cy="3696970"/>
            <a:chOff x="9959" y="915"/>
            <a:chExt cx="5615" cy="5822"/>
          </a:xfrm>
        </p:grpSpPr>
        <p:pic>
          <p:nvPicPr>
            <p:cNvPr id="4" name="图片 3"/>
            <p:cNvPicPr>
              <a:picLocks noChangeAspect="1"/>
            </p:cNvPicPr>
            <p:nvPr>
              <p:custDataLst>
                <p:tags r:id="rId20"/>
              </p:custDataLst>
            </p:nvPr>
          </p:nvPicPr>
          <p:blipFill>
            <a:blip r:embed="rId21"/>
            <a:stretch>
              <a:fillRect/>
            </a:stretch>
          </p:blipFill>
          <p:spPr>
            <a:xfrm>
              <a:off x="9959" y="915"/>
              <a:ext cx="5521" cy="5822"/>
            </a:xfrm>
            <a:prstGeom prst="rect">
              <a:avLst/>
            </a:prstGeom>
          </p:spPr>
        </p:pic>
        <p:sp>
          <p:nvSpPr>
            <p:cNvPr id="7" name="文本框 6"/>
            <p:cNvSpPr txBox="1"/>
            <p:nvPr>
              <p:custDataLst>
                <p:tags r:id="rId22"/>
              </p:custDataLst>
            </p:nvPr>
          </p:nvSpPr>
          <p:spPr>
            <a:xfrm>
              <a:off x="10348" y="915"/>
              <a:ext cx="5226" cy="483"/>
            </a:xfrm>
            <a:prstGeom prst="rect">
              <a:avLst/>
            </a:prstGeom>
            <a:noFill/>
          </p:spPr>
          <p:txBody>
            <a:bodyPr wrap="square" rtlCol="0" anchor="t">
              <a:spAutoFit/>
            </a:bodyPr>
            <a:p>
              <a:r>
                <a:rPr lang="zh-CN" altLang="en-US" sz="1400">
                  <a:solidFill>
                    <a:schemeClr val="bg1"/>
                  </a:solidFill>
                </a:rPr>
                <a:t>Horowitz</a:t>
              </a:r>
              <a:r>
                <a:rPr lang="en-US" altLang="zh-CN" sz="1400">
                  <a:solidFill>
                    <a:schemeClr val="bg1"/>
                  </a:solidFill>
                </a:rPr>
                <a:t>_Kadau</a:t>
              </a:r>
              <a:r>
                <a:rPr lang="zh-CN" altLang="en-US" sz="1400">
                  <a:solidFill>
                    <a:schemeClr val="bg1"/>
                  </a:solidFill>
                </a:rPr>
                <a:t>2009_PRL102-191102</a:t>
              </a:r>
              <a:endParaRPr lang="zh-CN" altLang="en-US" sz="1400">
                <a:solidFill>
                  <a:schemeClr val="bg1"/>
                </a:solidFill>
              </a:endParaRPr>
            </a:p>
          </p:txBody>
        </p:sp>
      </p:grpSp>
      <p:pic>
        <p:nvPicPr>
          <p:cNvPr id="13" name="图片 12"/>
          <p:cNvPicPr>
            <a:picLocks noChangeAspect="1"/>
          </p:cNvPicPr>
          <p:nvPr>
            <p:custDataLst>
              <p:tags r:id="rId23"/>
            </p:custDataLst>
          </p:nvPr>
        </p:nvPicPr>
        <p:blipFill>
          <a:blip r:embed="rId24"/>
          <a:stretch>
            <a:fillRect/>
          </a:stretch>
        </p:blipFill>
        <p:spPr>
          <a:xfrm>
            <a:off x="770890" y="544195"/>
            <a:ext cx="7437120" cy="5709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14605"/>
            <a:ext cx="4194175" cy="460375"/>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zh-CN" altLang="en-US" sz="2400">
                <a:sym typeface="+mn-ea"/>
              </a:rPr>
              <a:t>Giant flares </a:t>
            </a:r>
            <a:r>
              <a:rPr lang="en-US" altLang="zh-CN" sz="2400">
                <a:sym typeface="+mn-ea"/>
              </a:rPr>
              <a:t>[arXiv1803.05716]</a:t>
            </a:r>
            <a:endParaRPr lang="en-US" altLang="zh-CN" sz="2400">
              <a:sym typeface="+mn-ea"/>
            </a:endParaRPr>
          </a:p>
        </p:txBody>
      </p:sp>
      <p:sp>
        <p:nvSpPr>
          <p:cNvPr id="9" name="文本框 8"/>
          <p:cNvSpPr txBox="1"/>
          <p:nvPr/>
        </p:nvSpPr>
        <p:spPr>
          <a:xfrm>
            <a:off x="5078730" y="578485"/>
            <a:ext cx="3768090" cy="3692525"/>
          </a:xfrm>
          <a:prstGeom prst="rect">
            <a:avLst/>
          </a:prstGeom>
          <a:noFill/>
        </p:spPr>
        <p:txBody>
          <a:bodyPr wrap="square" rtlCol="0" anchor="t">
            <a:spAutoFit/>
          </a:bodyPr>
          <a:lstStyle/>
          <a:p>
            <a:r>
              <a:rPr lang="zh-CN" altLang="en-US" sz="1800"/>
              <a:t>The 2004 December 27 giant flare of </a:t>
            </a:r>
            <a:r>
              <a:rPr lang="zh-CN" altLang="en-US" sz="1800">
                <a:solidFill>
                  <a:srgbClr val="FF0000"/>
                </a:solidFill>
              </a:rPr>
              <a:t>SGR 1806–20</a:t>
            </a:r>
            <a:r>
              <a:rPr lang="zh-CN" altLang="en-US" sz="1800"/>
              <a:t> as observed by RHESSI (from Hurley et al. 2005). Panel a shows the 20–100-keV light curve. The (saturated) spike is at </a:t>
            </a:r>
            <a:r>
              <a:rPr lang="en-US" altLang="zh-CN" sz="1800"/>
              <a:t>~</a:t>
            </a:r>
            <a:r>
              <a:rPr lang="zh-CN" altLang="en-US" sz="1800"/>
              <a:t>30 s and the inset shows the profile of a bright burst the preceded the flash by </a:t>
            </a:r>
            <a:r>
              <a:rPr lang="en-US" altLang="zh-CN" sz="1800"/>
              <a:t>~</a:t>
            </a:r>
            <a:r>
              <a:rPr lang="zh-CN" altLang="en-US" sz="1800"/>
              <a:t>2  minutes. The modulation at</a:t>
            </a:r>
            <a:endParaRPr lang="zh-CN" altLang="en-US" sz="1800"/>
          </a:p>
          <a:p>
            <a:r>
              <a:rPr lang="zh-CN" altLang="en-US" sz="1800"/>
              <a:t>the </a:t>
            </a:r>
            <a:r>
              <a:rPr lang="zh-CN" altLang="en-US" sz="1800">
                <a:solidFill>
                  <a:srgbClr val="FF0000"/>
                </a:solidFill>
              </a:rPr>
              <a:t>spin period</a:t>
            </a:r>
            <a:r>
              <a:rPr lang="zh-CN" altLang="en-US" sz="1800"/>
              <a:t> of SGR 1806–20 (</a:t>
            </a:r>
            <a:r>
              <a:rPr lang="zh-CN" altLang="en-US" sz="1800">
                <a:solidFill>
                  <a:srgbClr val="FF0000"/>
                </a:solidFill>
              </a:rPr>
              <a:t>7.5 s</a:t>
            </a:r>
            <a:r>
              <a:rPr lang="zh-CN" altLang="en-US" sz="1800"/>
              <a:t>) is apparent. Panel b shows the temporal evolution of the spectral temperature.</a:t>
            </a:r>
            <a:endParaRPr lang="zh-CN" altLang="en-US" sz="1800"/>
          </a:p>
        </p:txBody>
      </p:sp>
      <p:pic>
        <p:nvPicPr>
          <p:cNvPr id="3" name="图片 2"/>
          <p:cNvPicPr>
            <a:picLocks noChangeAspect="1"/>
          </p:cNvPicPr>
          <p:nvPr/>
        </p:nvPicPr>
        <p:blipFill>
          <a:blip r:embed="rId1"/>
          <a:stretch>
            <a:fillRect/>
          </a:stretch>
        </p:blipFill>
        <p:spPr>
          <a:xfrm>
            <a:off x="66040" y="474980"/>
            <a:ext cx="4726940" cy="5798185"/>
          </a:xfrm>
          <a:prstGeom prst="rect">
            <a:avLst/>
          </a:prstGeom>
        </p:spPr>
      </p:pic>
      <p:sp>
        <p:nvSpPr>
          <p:cNvPr id="2" name="灯片编号占位符 1"/>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
        <p:nvSpPr>
          <p:cNvPr id="4" name="文本框 3"/>
          <p:cNvSpPr txBox="1"/>
          <p:nvPr/>
        </p:nvSpPr>
        <p:spPr>
          <a:xfrm>
            <a:off x="5013960" y="4355465"/>
            <a:ext cx="3910330" cy="1198880"/>
          </a:xfrm>
          <a:prstGeom prst="rect">
            <a:avLst/>
          </a:prstGeom>
          <a:noFill/>
        </p:spPr>
        <p:txBody>
          <a:bodyPr wrap="square" rtlCol="0" anchor="t">
            <a:spAutoFit/>
          </a:bodyPr>
          <a:lstStyle/>
          <a:p>
            <a:r>
              <a:rPr lang="zh-CN" altLang="en-US" sz="1800">
                <a:solidFill>
                  <a:srgbClr val="FF0000"/>
                </a:solidFill>
                <a:sym typeface="+mn-ea"/>
              </a:rPr>
              <a:t>Quasi periodic oscillations </a:t>
            </a:r>
            <a:r>
              <a:rPr lang="en-US" altLang="zh-CN" sz="1800">
                <a:solidFill>
                  <a:srgbClr val="FF0000"/>
                </a:solidFill>
                <a:sym typeface="+mn-ea"/>
              </a:rPr>
              <a:t>(QPOs)</a:t>
            </a:r>
            <a:r>
              <a:rPr sz="1800">
                <a:solidFill>
                  <a:srgbClr val="FF0000"/>
                </a:solidFill>
                <a:sym typeface="+mn-ea"/>
              </a:rPr>
              <a:t> </a:t>
            </a:r>
            <a:r>
              <a:rPr sz="1800">
                <a:sym typeface="+mn-ea"/>
              </a:rPr>
              <a:t>at about </a:t>
            </a:r>
            <a:r>
              <a:rPr sz="1800">
                <a:solidFill>
                  <a:schemeClr val="tx1"/>
                </a:solidFill>
                <a:sym typeface="+mn-ea"/>
              </a:rPr>
              <a:t>18, 30, 93, 150, 625 and 1840 Hz </a:t>
            </a:r>
            <a:r>
              <a:rPr lang="en-US" sz="1800">
                <a:sym typeface="+mn-ea"/>
              </a:rPr>
              <a:t>[</a:t>
            </a:r>
            <a:r>
              <a:rPr sz="1800">
                <a:sym typeface="+mn-ea"/>
              </a:rPr>
              <a:t>Israel et al., 2005; Watts</a:t>
            </a:r>
            <a:endParaRPr sz="1800"/>
          </a:p>
          <a:p>
            <a:r>
              <a:rPr sz="1800">
                <a:sym typeface="+mn-ea"/>
              </a:rPr>
              <a:t>and Strohmayer, 2006</a:t>
            </a:r>
            <a:r>
              <a:rPr lang="en-US" sz="1800">
                <a:sym typeface="+mn-ea"/>
              </a:rPr>
              <a:t>]</a:t>
            </a:r>
            <a:r>
              <a:rPr sz="1800">
                <a:sym typeface="+mn-ea"/>
              </a:rPr>
              <a:t>.</a:t>
            </a:r>
            <a:endParaRPr lang="zh-CN" altLang="en-US" sz="1800"/>
          </a:p>
        </p:txBody>
      </p:sp>
      <p:sp>
        <p:nvSpPr>
          <p:cNvPr id="6" name="文本框 5"/>
          <p:cNvSpPr txBox="1"/>
          <p:nvPr/>
        </p:nvSpPr>
        <p:spPr>
          <a:xfrm>
            <a:off x="5053965" y="5689600"/>
            <a:ext cx="3295650" cy="645160"/>
          </a:xfrm>
          <a:prstGeom prst="rect">
            <a:avLst/>
          </a:prstGeom>
          <a:noFill/>
        </p:spPr>
        <p:txBody>
          <a:bodyPr wrap="square" rtlCol="0" anchor="t">
            <a:spAutoFit/>
          </a:bodyPr>
          <a:lstStyle/>
          <a:p>
            <a:r>
              <a:rPr lang="zh-CN" altLang="en-US" sz="1800">
                <a:solidFill>
                  <a:srgbClr val="FF0000"/>
                </a:solidFill>
              </a:rPr>
              <a:t>Crustal Torsional Oscillations </a:t>
            </a:r>
            <a:r>
              <a:rPr lang="en-US" altLang="zh-CN" sz="1800">
                <a:solidFill>
                  <a:srgbClr val="FF0000"/>
                </a:solidFill>
              </a:rPr>
              <a:t>(</a:t>
            </a:r>
            <a:r>
              <a:rPr lang="zh-CN" altLang="en-US" sz="1800">
                <a:solidFill>
                  <a:srgbClr val="FF0000"/>
                </a:solidFill>
                <a:sym typeface="+mn-ea"/>
              </a:rPr>
              <a:t>Starquake</a:t>
            </a:r>
            <a:r>
              <a:rPr lang="en-US" altLang="zh-CN" sz="1800">
                <a:solidFill>
                  <a:srgbClr val="FF0000"/>
                </a:solidFill>
              </a:rPr>
              <a:t>)</a:t>
            </a:r>
            <a:endParaRPr lang="en-US" altLang="zh-CN" sz="1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rotWithShape="1">
          <a:blip r:embed="rId2"/>
          <a:srcRect t="38957"/>
          <a:stretch>
            <a:fillRect/>
          </a:stretch>
        </p:blipFill>
        <p:spPr>
          <a:xfrm>
            <a:off x="5803900" y="-35560"/>
            <a:ext cx="3466465" cy="2976880"/>
          </a:xfrm>
          <a:prstGeom prst="rect">
            <a:avLst/>
          </a:prstGeom>
        </p:spPr>
      </p:pic>
      <p:sp>
        <p:nvSpPr>
          <p:cNvPr id="2" name="文本框 1"/>
          <p:cNvSpPr txBox="1"/>
          <p:nvPr/>
        </p:nvSpPr>
        <p:spPr>
          <a:xfrm>
            <a:off x="0" y="14605"/>
            <a:ext cx="430530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dirty="0" smtClean="0">
                <a:solidFill>
                  <a:schemeClr val="tx1">
                    <a:lumMod val="75000"/>
                    <a:lumOff val="25000"/>
                  </a:schemeClr>
                </a:solidFill>
                <a:sym typeface="+mn-ea"/>
              </a:rPr>
              <a:t>C</a:t>
            </a:r>
            <a:r>
              <a:rPr altLang="zh-CN" sz="2800" dirty="0" smtClean="0">
                <a:solidFill>
                  <a:schemeClr val="tx1">
                    <a:lumMod val="75000"/>
                    <a:lumOff val="25000"/>
                  </a:schemeClr>
                </a:solidFill>
                <a:sym typeface="+mn-ea"/>
              </a:rPr>
              <a:t>rustal torsional</a:t>
            </a:r>
            <a:r>
              <a:rPr lang="en-US" sz="2800" dirty="0" smtClean="0">
                <a:solidFill>
                  <a:schemeClr val="tx1">
                    <a:lumMod val="75000"/>
                    <a:lumOff val="25000"/>
                  </a:schemeClr>
                </a:solidFill>
                <a:sym typeface="+mn-ea"/>
              </a:rPr>
              <a:t> </a:t>
            </a:r>
            <a:r>
              <a:rPr altLang="zh-CN" sz="2800" dirty="0" smtClean="0">
                <a:solidFill>
                  <a:schemeClr val="tx1">
                    <a:lumMod val="75000"/>
                    <a:lumOff val="25000"/>
                  </a:schemeClr>
                </a:solidFill>
                <a:sym typeface="+mn-ea"/>
              </a:rPr>
              <a:t>oscillations</a:t>
            </a:r>
            <a:endParaRPr lang="en-US" sz="2800">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pic>
        <p:nvPicPr>
          <p:cNvPr id="7" name="图片 6"/>
          <p:cNvPicPr>
            <a:picLocks noChangeAspect="1"/>
          </p:cNvPicPr>
          <p:nvPr>
            <p:custDataLst>
              <p:tags r:id="rId3"/>
            </p:custDataLst>
          </p:nvPr>
        </p:nvPicPr>
        <p:blipFill>
          <a:blip r:embed="rId4"/>
          <a:srcRect r="2535"/>
          <a:stretch>
            <a:fillRect/>
          </a:stretch>
        </p:blipFill>
        <p:spPr>
          <a:xfrm>
            <a:off x="544830" y="1237615"/>
            <a:ext cx="5424170" cy="859155"/>
          </a:xfrm>
          <a:prstGeom prst="rect">
            <a:avLst/>
          </a:prstGeom>
        </p:spPr>
      </p:pic>
      <p:sp>
        <p:nvSpPr>
          <p:cNvPr id="8" name="文本框 7"/>
          <p:cNvSpPr txBox="1"/>
          <p:nvPr/>
        </p:nvSpPr>
        <p:spPr>
          <a:xfrm>
            <a:off x="252095" y="2132330"/>
            <a:ext cx="5800725" cy="398780"/>
          </a:xfrm>
          <a:prstGeom prst="rect">
            <a:avLst/>
          </a:prstGeom>
          <a:noFill/>
        </p:spPr>
        <p:txBody>
          <a:bodyPr wrap="square" rtlCol="0" anchor="t">
            <a:spAutoFit/>
          </a:bodyPr>
          <a:lstStyle/>
          <a:p>
            <a:r>
              <a:rPr lang="en-US" altLang="zh-CN"/>
              <a:t>T</a:t>
            </a:r>
            <a:r>
              <a:rPr lang="zh-CN" altLang="en-US"/>
              <a:t>he angular displacement of the stellar</a:t>
            </a:r>
            <a:r>
              <a:rPr lang="en-US" altLang="zh-CN"/>
              <a:t> </a:t>
            </a:r>
            <a:r>
              <a:rPr lang="zh-CN" altLang="en-US"/>
              <a:t>matter</a:t>
            </a:r>
            <a:r>
              <a:rPr lang="en-US" altLang="zh-CN"/>
              <a:t>:</a:t>
            </a:r>
            <a:endParaRPr lang="en-US" altLang="zh-CN"/>
          </a:p>
        </p:txBody>
      </p:sp>
      <p:sp>
        <p:nvSpPr>
          <p:cNvPr id="9" name="文本框 8"/>
          <p:cNvSpPr txBox="1"/>
          <p:nvPr/>
        </p:nvSpPr>
        <p:spPr>
          <a:xfrm>
            <a:off x="180340" y="765175"/>
            <a:ext cx="6670040" cy="398780"/>
          </a:xfrm>
          <a:prstGeom prst="rect">
            <a:avLst/>
          </a:prstGeom>
          <a:noFill/>
        </p:spPr>
        <p:txBody>
          <a:bodyPr wrap="square" rtlCol="0" anchor="t">
            <a:spAutoFit/>
          </a:bodyPr>
          <a:lstStyle/>
          <a:p>
            <a:r>
              <a:rPr lang="zh-CN" altLang="en-US" i="1">
                <a:cs typeface="Arial" panose="020B0604020202020204" pitchFamily="34" charset="0"/>
              </a:rPr>
              <a:t>ɸ</a:t>
            </a:r>
            <a:r>
              <a:rPr lang="zh-CN" altLang="en-US"/>
              <a:t>-component of the perturbed four-velocity of fluid</a:t>
            </a:r>
            <a:r>
              <a:rPr lang="en-US" altLang="zh-CN"/>
              <a:t>:</a:t>
            </a:r>
            <a:endParaRPr lang="en-US" altLang="zh-CN"/>
          </a:p>
        </p:txBody>
      </p:sp>
      <p:pic>
        <p:nvPicPr>
          <p:cNvPr id="10" name="图片 9"/>
          <p:cNvPicPr>
            <a:picLocks noChangeAspect="1"/>
          </p:cNvPicPr>
          <p:nvPr>
            <p:custDataLst>
              <p:tags r:id="rId5"/>
            </p:custDataLst>
          </p:nvPr>
        </p:nvPicPr>
        <p:blipFill>
          <a:blip r:embed="rId6"/>
          <a:stretch>
            <a:fillRect/>
          </a:stretch>
        </p:blipFill>
        <p:spPr>
          <a:xfrm>
            <a:off x="2877185" y="2680335"/>
            <a:ext cx="2933065" cy="455295"/>
          </a:xfrm>
          <a:prstGeom prst="rect">
            <a:avLst/>
          </a:prstGeom>
        </p:spPr>
      </p:pic>
      <p:grpSp>
        <p:nvGrpSpPr>
          <p:cNvPr id="13" name="组合 12"/>
          <p:cNvGrpSpPr/>
          <p:nvPr/>
        </p:nvGrpSpPr>
        <p:grpSpPr>
          <a:xfrm>
            <a:off x="396240" y="3776345"/>
            <a:ext cx="8502650" cy="758190"/>
            <a:chOff x="624" y="5608"/>
            <a:chExt cx="12585" cy="1048"/>
          </a:xfrm>
        </p:grpSpPr>
        <p:pic>
          <p:nvPicPr>
            <p:cNvPr id="11" name="图片 10"/>
            <p:cNvPicPr>
              <a:picLocks noChangeAspect="1"/>
            </p:cNvPicPr>
            <p:nvPr>
              <p:custDataLst>
                <p:tags r:id="rId7"/>
              </p:custDataLst>
            </p:nvPr>
          </p:nvPicPr>
          <p:blipFill>
            <a:blip r:embed="rId8"/>
            <a:stretch>
              <a:fillRect/>
            </a:stretch>
          </p:blipFill>
          <p:spPr>
            <a:xfrm>
              <a:off x="624" y="5627"/>
              <a:ext cx="5578" cy="1021"/>
            </a:xfrm>
            <a:prstGeom prst="rect">
              <a:avLst/>
            </a:prstGeom>
          </p:spPr>
        </p:pic>
        <p:pic>
          <p:nvPicPr>
            <p:cNvPr id="12" name="图片 11"/>
            <p:cNvPicPr>
              <a:picLocks noChangeAspect="1"/>
            </p:cNvPicPr>
            <p:nvPr>
              <p:custDataLst>
                <p:tags r:id="rId9"/>
              </p:custDataLst>
            </p:nvPr>
          </p:nvPicPr>
          <p:blipFill>
            <a:blip r:embed="rId10"/>
            <a:stretch>
              <a:fillRect/>
            </a:stretch>
          </p:blipFill>
          <p:spPr>
            <a:xfrm>
              <a:off x="5991" y="5608"/>
              <a:ext cx="7218" cy="1048"/>
            </a:xfrm>
            <a:prstGeom prst="rect">
              <a:avLst/>
            </a:prstGeom>
          </p:spPr>
        </p:pic>
      </p:grpSp>
      <p:sp>
        <p:nvSpPr>
          <p:cNvPr id="14" name="文本框 13"/>
          <p:cNvSpPr txBox="1"/>
          <p:nvPr/>
        </p:nvSpPr>
        <p:spPr>
          <a:xfrm>
            <a:off x="292735" y="3256915"/>
            <a:ext cx="6493510" cy="398780"/>
          </a:xfrm>
          <a:prstGeom prst="rect">
            <a:avLst/>
          </a:prstGeom>
          <a:noFill/>
        </p:spPr>
        <p:txBody>
          <a:bodyPr wrap="square" rtlCol="0" anchor="t">
            <a:spAutoFit/>
          </a:bodyPr>
          <a:lstStyle/>
          <a:p>
            <a:r>
              <a:rPr lang="en-US" altLang="zh-CN"/>
              <a:t>T</a:t>
            </a:r>
            <a:r>
              <a:rPr lang="zh-CN" altLang="en-US"/>
              <a:t>he perturbation equation</a:t>
            </a:r>
            <a:r>
              <a:rPr lang="en-US" altLang="zh-CN"/>
              <a:t>:</a:t>
            </a:r>
            <a:endParaRPr lang="en-US" altLang="zh-CN"/>
          </a:p>
        </p:txBody>
      </p:sp>
      <mc:AlternateContent xmlns:mc="http://schemas.openxmlformats.org/markup-compatibility/2006">
        <mc:Choice xmlns:a14="http://schemas.microsoft.com/office/drawing/2010/main" Requires="a14">
          <p:sp>
            <p:nvSpPr>
              <p:cNvPr id="15" name="文本框 14"/>
              <p:cNvSpPr txBox="1"/>
              <p:nvPr/>
            </p:nvSpPr>
            <p:spPr>
              <a:xfrm>
                <a:off x="2230056" y="4757356"/>
                <a:ext cx="1638935" cy="712470"/>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cs typeface="Cambria Math" panose="02040503050406030204" pitchFamily="18" charset="0"/>
                            </a:rPr>
                          </m:ctrlPr>
                        </m:sSubPr>
                        <m:e>
                          <m:r>
                            <a:rPr lang="en-US" altLang="zh-CN" i="1">
                              <a:latin typeface="Cambria Math" panose="02040503050406030204" pitchFamily="18" charset="0"/>
                              <a:cs typeface="Cambria Math" panose="02040503050406030204" pitchFamily="18" charset="0"/>
                            </a:rPr>
                            <m:t>𝑣</m:t>
                          </m:r>
                        </m:e>
                        <m:sub>
                          <m:r>
                            <a:rPr lang="en-US" altLang="zh-CN" i="1">
                              <a:latin typeface="Cambria Math" panose="02040503050406030204" pitchFamily="18" charset="0"/>
                              <a:cs typeface="Cambria Math" panose="02040503050406030204" pitchFamily="18" charset="0"/>
                            </a:rPr>
                            <m:t>𝑠</m:t>
                          </m:r>
                        </m:sub>
                      </m:sSub>
                      <m:r>
                        <a:rPr lang="en-US" altLang="zh-CN" i="1">
                          <a:latin typeface="Cambria Math" panose="02040503050406030204" pitchFamily="18" charset="0"/>
                          <a:cs typeface="Cambria Math" panose="02040503050406030204" pitchFamily="18" charset="0"/>
                        </a:rPr>
                        <m:t>=</m:t>
                      </m:r>
                      <m:rad>
                        <m:radPr>
                          <m:degHide m:val="on"/>
                          <m:ctrlPr>
                            <a:rPr lang="en-US" altLang="zh-CN" i="1">
                              <a:latin typeface="Cambria Math" panose="02040503050406030204" pitchFamily="18" charset="0"/>
                              <a:cs typeface="Cambria Math" panose="02040503050406030204" pitchFamily="18" charset="0"/>
                            </a:rPr>
                          </m:ctrlPr>
                        </m:radPr>
                        <m:deg/>
                        <m:e>
                          <m:f>
                            <m:fPr>
                              <m:ctrlPr>
                                <a:rPr lang="en-US" altLang="zh-CN" i="1">
                                  <a:latin typeface="Cambria Math" panose="02040503050406030204" pitchFamily="18" charset="0"/>
                                  <a:cs typeface="Cambria Math" panose="02040503050406030204" pitchFamily="18" charset="0"/>
                                </a:rPr>
                              </m:ctrlPr>
                            </m:fPr>
                            <m:num>
                              <m:r>
                                <a:rPr lang="en-US" altLang="zh-CN" i="1">
                                  <a:latin typeface="Cambria Math" panose="02040503050406030204" pitchFamily="18" charset="0"/>
                                  <a:cs typeface="Cambria Math" panose="02040503050406030204" pitchFamily="18" charset="0"/>
                                </a:rPr>
                                <m:t>𝜇</m:t>
                              </m:r>
                            </m:num>
                            <m:den>
                              <m:r>
                                <a:rPr lang="en-US" altLang="zh-CN" i="1">
                                  <a:latin typeface="Cambria Math" panose="02040503050406030204" pitchFamily="18" charset="0"/>
                                  <a:cs typeface="Cambria Math" panose="02040503050406030204" pitchFamily="18" charset="0"/>
                                </a:rPr>
                                <m:t>𝐸</m:t>
                              </m:r>
                              <m:r>
                                <a:rPr lang="en-US" altLang="zh-CN" i="1">
                                  <a:latin typeface="Cambria Math" panose="02040503050406030204" pitchFamily="18" charset="0"/>
                                  <a:cs typeface="Cambria Math" panose="02040503050406030204" pitchFamily="18" charset="0"/>
                                </a:rPr>
                                <m:t>+</m:t>
                              </m:r>
                              <m:r>
                                <a:rPr lang="en-US" altLang="zh-CN" i="1">
                                  <a:latin typeface="Cambria Math" panose="02040503050406030204" pitchFamily="18" charset="0"/>
                                  <a:cs typeface="Cambria Math" panose="02040503050406030204" pitchFamily="18" charset="0"/>
                                </a:rPr>
                                <m:t>𝑃</m:t>
                              </m:r>
                            </m:den>
                          </m:f>
                        </m:e>
                      </m:rad>
                    </m:oMath>
                  </m:oMathPara>
                </a14:m>
                <a:endParaRPr lang="en-US" altLang="zh-CN"/>
              </a:p>
            </p:txBody>
          </p:sp>
        </mc:Choice>
        <mc:Fallback>
          <p:sp>
            <p:nvSpPr>
              <p:cNvPr id="15" name="文本框 14"/>
              <p:cNvSpPr txBox="1">
                <a:spLocks noRot="1" noChangeAspect="1" noMove="1" noResize="1" noEditPoints="1" noAdjustHandles="1" noChangeArrowheads="1" noChangeShapeType="1" noTextEdit="1"/>
              </p:cNvSpPr>
              <p:nvPr/>
            </p:nvSpPr>
            <p:spPr>
              <a:xfrm>
                <a:off x="2230056" y="4757356"/>
                <a:ext cx="1638935" cy="712470"/>
              </a:xfrm>
              <a:prstGeom prst="rect">
                <a:avLst/>
              </a:prstGeom>
              <a:blipFill rotWithShape="1">
                <a:blip r:embed="rId11"/>
                <a:stretch>
                  <a:fillRect l="-35" t="-80" r="35" b="80"/>
                </a:stretch>
              </a:blipFill>
            </p:spPr>
            <p:txBody>
              <a:bodyPr/>
              <a:lstStyle/>
              <a:p>
                <a:r>
                  <a:rPr lang="zh-CN" altLang="en-US">
                    <a:noFill/>
                  </a:rPr>
                  <a:t> </a:t>
                </a:r>
              </a:p>
            </p:txBody>
          </p:sp>
        </mc:Fallback>
      </mc:AlternateContent>
      <p:sp>
        <p:nvSpPr>
          <p:cNvPr id="17" name="文本框 16"/>
          <p:cNvSpPr txBox="1"/>
          <p:nvPr/>
        </p:nvSpPr>
        <p:spPr>
          <a:xfrm>
            <a:off x="324485" y="4930140"/>
            <a:ext cx="1918335" cy="398780"/>
          </a:xfrm>
          <a:prstGeom prst="rect">
            <a:avLst/>
          </a:prstGeom>
          <a:noFill/>
        </p:spPr>
        <p:txBody>
          <a:bodyPr wrap="square" rtlCol="0" anchor="t">
            <a:spAutoFit/>
          </a:bodyPr>
          <a:lstStyle/>
          <a:p>
            <a:pPr eaLnBrk="1" hangingPunct="1">
              <a:buFont typeface="Arial" panose="020B0604020202020204" pitchFamily="34" charset="0"/>
              <a:buNone/>
              <a:defRPr/>
            </a:pPr>
            <a:r>
              <a:rPr lang="en-US">
                <a:sym typeface="+mn-ea"/>
              </a:rPr>
              <a:t>Shear velocity:</a:t>
            </a:r>
            <a:endParaRPr lang="en-US" altLang="en-US">
              <a:sym typeface="+mn-ea"/>
            </a:endParaRPr>
          </a:p>
        </p:txBody>
      </p:sp>
      <p:sp>
        <p:nvSpPr>
          <p:cNvPr id="18" name="文本框 17"/>
          <p:cNvSpPr txBox="1"/>
          <p:nvPr/>
        </p:nvSpPr>
        <p:spPr>
          <a:xfrm>
            <a:off x="2477135" y="5805170"/>
            <a:ext cx="6609080" cy="398780"/>
          </a:xfrm>
          <a:prstGeom prst="rect">
            <a:avLst/>
          </a:prstGeom>
          <a:noFill/>
        </p:spPr>
        <p:txBody>
          <a:bodyPr wrap="square" rtlCol="0" anchor="t">
            <a:spAutoFit/>
          </a:bodyPr>
          <a:lstStyle/>
          <a:p>
            <a:r>
              <a:rPr lang="zh-CN" altLang="en-US"/>
              <a:t>Sotani</a:t>
            </a:r>
            <a:r>
              <a:rPr lang="en-US" altLang="zh-CN"/>
              <a:t>_Nakazato_Iida_Oyamatsu</a:t>
            </a:r>
            <a:r>
              <a:rPr lang="zh-CN" altLang="en-US"/>
              <a:t>2012_PRL108-201101</a:t>
            </a:r>
            <a:endParaRPr lang="zh-CN"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224028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a:sym typeface="+mn-ea"/>
              </a:rPr>
              <a:t>Shear velocity</a:t>
            </a:r>
            <a:endParaRPr lang="en-US" sz="2800">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pic>
        <p:nvPicPr>
          <p:cNvPr id="3" name="图片 2" descr="vs"/>
          <p:cNvPicPr>
            <a:picLocks noChangeAspect="1"/>
          </p:cNvPicPr>
          <p:nvPr/>
        </p:nvPicPr>
        <p:blipFill>
          <a:blip r:embed="rId1"/>
          <a:stretch>
            <a:fillRect/>
          </a:stretch>
        </p:blipFill>
        <p:spPr>
          <a:xfrm>
            <a:off x="897255" y="548640"/>
            <a:ext cx="6679565" cy="574865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430530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dirty="0" smtClean="0">
                <a:solidFill>
                  <a:schemeClr val="tx1">
                    <a:lumMod val="75000"/>
                    <a:lumOff val="25000"/>
                  </a:schemeClr>
                </a:solidFill>
                <a:sym typeface="+mn-ea"/>
              </a:rPr>
              <a:t>C</a:t>
            </a:r>
            <a:r>
              <a:rPr altLang="zh-CN" sz="2800" dirty="0" smtClean="0">
                <a:solidFill>
                  <a:schemeClr val="tx1">
                    <a:lumMod val="75000"/>
                    <a:lumOff val="25000"/>
                  </a:schemeClr>
                </a:solidFill>
                <a:sym typeface="+mn-ea"/>
              </a:rPr>
              <a:t>rustal torsional</a:t>
            </a:r>
            <a:r>
              <a:rPr lang="en-US" sz="2800" dirty="0" smtClean="0">
                <a:solidFill>
                  <a:schemeClr val="tx1">
                    <a:lumMod val="75000"/>
                    <a:lumOff val="25000"/>
                  </a:schemeClr>
                </a:solidFill>
                <a:sym typeface="+mn-ea"/>
              </a:rPr>
              <a:t> </a:t>
            </a:r>
            <a:r>
              <a:rPr altLang="zh-CN" sz="2800" dirty="0" smtClean="0">
                <a:solidFill>
                  <a:schemeClr val="tx1">
                    <a:lumMod val="75000"/>
                    <a:lumOff val="25000"/>
                  </a:schemeClr>
                </a:solidFill>
                <a:sym typeface="+mn-ea"/>
              </a:rPr>
              <a:t>oscillations</a:t>
            </a:r>
            <a:endParaRPr lang="en-US" sz="2800">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pic>
        <p:nvPicPr>
          <p:cNvPr id="3" name="图片 2" descr="fM-n0l3"/>
          <p:cNvPicPr>
            <a:picLocks noChangeAspect="1"/>
          </p:cNvPicPr>
          <p:nvPr/>
        </p:nvPicPr>
        <p:blipFill>
          <a:blip r:embed="rId1"/>
          <a:stretch>
            <a:fillRect/>
          </a:stretch>
        </p:blipFill>
        <p:spPr>
          <a:xfrm>
            <a:off x="828040" y="536575"/>
            <a:ext cx="7018020" cy="5752465"/>
          </a:xfrm>
          <a:prstGeom prst="rect">
            <a:avLst/>
          </a:prstGeom>
        </p:spPr>
      </p:pic>
      <p:pic>
        <p:nvPicPr>
          <p:cNvPr id="4" name="图片 3" descr="fM-n0l4"/>
          <p:cNvPicPr>
            <a:picLocks noChangeAspect="1"/>
          </p:cNvPicPr>
          <p:nvPr/>
        </p:nvPicPr>
        <p:blipFill>
          <a:blip r:embed="rId2"/>
          <a:stretch>
            <a:fillRect/>
          </a:stretch>
        </p:blipFill>
        <p:spPr>
          <a:xfrm>
            <a:off x="828040" y="536575"/>
            <a:ext cx="7018020" cy="5752465"/>
          </a:xfrm>
          <a:prstGeom prst="rect">
            <a:avLst/>
          </a:prstGeom>
        </p:spPr>
      </p:pic>
      <p:pic>
        <p:nvPicPr>
          <p:cNvPr id="6" name="图片 5" descr="fM-n0l5"/>
          <p:cNvPicPr>
            <a:picLocks noChangeAspect="1"/>
          </p:cNvPicPr>
          <p:nvPr/>
        </p:nvPicPr>
        <p:blipFill>
          <a:blip r:embed="rId3"/>
          <a:stretch>
            <a:fillRect/>
          </a:stretch>
        </p:blipFill>
        <p:spPr>
          <a:xfrm>
            <a:off x="828040" y="536575"/>
            <a:ext cx="7018020" cy="5752465"/>
          </a:xfrm>
          <a:prstGeom prst="rect">
            <a:avLst/>
          </a:prstGeom>
        </p:spPr>
      </p:pic>
      <p:sp>
        <p:nvSpPr>
          <p:cNvPr id="23" name="文本框 22"/>
          <p:cNvSpPr txBox="1"/>
          <p:nvPr>
            <p:custDataLst>
              <p:tags r:id="rId4"/>
            </p:custDataLst>
          </p:nvPr>
        </p:nvSpPr>
        <p:spPr>
          <a:xfrm rot="1380000">
            <a:off x="6662420" y="516890"/>
            <a:ext cx="2007870" cy="379730"/>
          </a:xfrm>
          <a:prstGeom prst="rect">
            <a:avLst/>
          </a:prstGeom>
          <a:noFill/>
        </p:spPr>
        <p:txBody>
          <a:bodyPr wrap="square" rtlCol="0" anchor="t">
            <a:noAutofit/>
          </a:bodyPr>
          <a:lstStyle/>
          <a:p>
            <a:r>
              <a:rPr lang="en-US" sz="2800" dirty="0">
                <a:solidFill>
                  <a:srgbClr val="FF0000"/>
                </a:solidFill>
                <a:sym typeface="+mn-ea"/>
              </a:rPr>
              <a:t>Preliminary</a:t>
            </a:r>
            <a:endParaRPr lang="en-US" altLang="en-US" sz="2800" dirty="0">
              <a:solidFill>
                <a:srgbClr val="FF00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430530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dirty="0" smtClean="0">
                <a:solidFill>
                  <a:schemeClr val="tx1">
                    <a:lumMod val="75000"/>
                    <a:lumOff val="25000"/>
                  </a:schemeClr>
                </a:solidFill>
                <a:sym typeface="+mn-ea"/>
              </a:rPr>
              <a:t>C</a:t>
            </a:r>
            <a:r>
              <a:rPr altLang="zh-CN" sz="2800" dirty="0" smtClean="0">
                <a:solidFill>
                  <a:schemeClr val="tx1">
                    <a:lumMod val="75000"/>
                    <a:lumOff val="25000"/>
                  </a:schemeClr>
                </a:solidFill>
                <a:sym typeface="+mn-ea"/>
              </a:rPr>
              <a:t>rustal torsional</a:t>
            </a:r>
            <a:r>
              <a:rPr lang="en-US" sz="2800" dirty="0" smtClean="0">
                <a:solidFill>
                  <a:schemeClr val="tx1">
                    <a:lumMod val="75000"/>
                    <a:lumOff val="25000"/>
                  </a:schemeClr>
                </a:solidFill>
                <a:sym typeface="+mn-ea"/>
              </a:rPr>
              <a:t> </a:t>
            </a:r>
            <a:r>
              <a:rPr altLang="zh-CN" sz="2800" dirty="0" smtClean="0">
                <a:solidFill>
                  <a:schemeClr val="tx1">
                    <a:lumMod val="75000"/>
                    <a:lumOff val="25000"/>
                  </a:schemeClr>
                </a:solidFill>
                <a:sym typeface="+mn-ea"/>
              </a:rPr>
              <a:t>oscillations</a:t>
            </a:r>
            <a:endParaRPr lang="en-US" sz="2800">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pic>
        <p:nvPicPr>
          <p:cNvPr id="7" name="图片 6" descr="fM-n2l2"/>
          <p:cNvPicPr>
            <a:picLocks noChangeAspect="1"/>
          </p:cNvPicPr>
          <p:nvPr/>
        </p:nvPicPr>
        <p:blipFill>
          <a:blip r:embed="rId1"/>
          <a:stretch>
            <a:fillRect/>
          </a:stretch>
        </p:blipFill>
        <p:spPr>
          <a:xfrm>
            <a:off x="684530" y="523875"/>
            <a:ext cx="7190740" cy="5799455"/>
          </a:xfrm>
          <a:prstGeom prst="rect">
            <a:avLst/>
          </a:prstGeom>
        </p:spPr>
      </p:pic>
      <p:sp>
        <p:nvSpPr>
          <p:cNvPr id="23" name="文本框 22"/>
          <p:cNvSpPr txBox="1"/>
          <p:nvPr>
            <p:custDataLst>
              <p:tags r:id="rId2"/>
            </p:custDataLst>
          </p:nvPr>
        </p:nvSpPr>
        <p:spPr>
          <a:xfrm rot="1380000">
            <a:off x="6662420" y="516890"/>
            <a:ext cx="2007870" cy="379730"/>
          </a:xfrm>
          <a:prstGeom prst="rect">
            <a:avLst/>
          </a:prstGeom>
          <a:noFill/>
        </p:spPr>
        <p:txBody>
          <a:bodyPr wrap="square" rtlCol="0" anchor="t">
            <a:noAutofit/>
          </a:bodyPr>
          <a:lstStyle/>
          <a:p>
            <a:r>
              <a:rPr lang="en-US" sz="2800" dirty="0">
                <a:solidFill>
                  <a:srgbClr val="FF0000"/>
                </a:solidFill>
                <a:sym typeface="+mn-ea"/>
              </a:rPr>
              <a:t>Preliminary</a:t>
            </a:r>
            <a:endParaRPr lang="en-US" altLang="en-US" sz="2800" dirty="0">
              <a:solidFill>
                <a:srgbClr val="FF0000"/>
              </a:solidFill>
              <a:sym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162052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a:spAutoFit/>
          </a:bodyPr>
          <a:lstStyle/>
          <a:p>
            <a:pPr eaLnBrk="1" hangingPunct="1">
              <a:buFont typeface="Arial" panose="020B0604020202020204" pitchFamily="34" charset="0"/>
              <a:buNone/>
              <a:defRPr/>
            </a:pPr>
            <a:r>
              <a:rPr lang="en-US" sz="2800" noProof="1">
                <a:sym typeface="+mn-ea"/>
              </a:rPr>
              <a:t>Summary</a:t>
            </a:r>
            <a:endParaRPr lang="en-US" sz="2800" noProof="1"/>
          </a:p>
        </p:txBody>
      </p:sp>
      <p:sp>
        <p:nvSpPr>
          <p:cNvPr id="8193" name="Rectangle 2"/>
          <p:cNvSpPr>
            <a:spLocks noGrp="1" noChangeArrowheads="1"/>
          </p:cNvSpPr>
          <p:nvPr/>
        </p:nvSpPr>
        <p:spPr>
          <a:xfrm>
            <a:off x="501968" y="4789170"/>
            <a:ext cx="7772400" cy="1082675"/>
          </a:xfrm>
          <a:prstGeom prst="rect">
            <a:avLst/>
          </a:prstGeom>
          <a:noFill/>
          <a:ln>
            <a:noFill/>
          </a:ln>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ea typeface="宋体" panose="02010600030101010101" pitchFamily="2" charset="-122"/>
              </a:defRPr>
            </a:lvl9pPr>
          </a:lstStyle>
          <a:p>
            <a:pPr algn="ctr" eaLnBrk="1" fontAlgn="auto" hangingPunct="1">
              <a:spcAft>
                <a:spcPts val="0"/>
              </a:spcAft>
              <a:defRPr/>
            </a:pPr>
            <a:r>
              <a:rPr lang="zh-CN" altLang="zh-CN" sz="6600" b="1" i="1" smtClean="0">
                <a:solidFill>
                  <a:schemeClr val="tx1">
                    <a:lumMod val="75000"/>
                    <a:lumOff val="25000"/>
                  </a:schemeClr>
                </a:solidFill>
              </a:rPr>
              <a:t>Thank you!</a:t>
            </a:r>
            <a:r>
              <a:rPr lang="en-US" altLang="zh-CN" sz="6600" b="1" i="1" smtClean="0">
                <a:solidFill>
                  <a:schemeClr val="tx1">
                    <a:lumMod val="75000"/>
                    <a:lumOff val="25000"/>
                  </a:schemeClr>
                </a:solidFill>
              </a:rPr>
              <a:t>!!</a:t>
            </a:r>
            <a:endParaRPr lang="en-US" altLang="zh-CN" sz="6600" b="1" i="1" smtClean="0">
              <a:solidFill>
                <a:schemeClr val="tx1">
                  <a:lumMod val="75000"/>
                  <a:lumOff val="25000"/>
                </a:schemeClr>
              </a:solidFill>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4" name="文本框 3"/>
          <p:cNvSpPr txBox="1"/>
          <p:nvPr/>
        </p:nvSpPr>
        <p:spPr>
          <a:xfrm>
            <a:off x="329565" y="743585"/>
            <a:ext cx="8392795" cy="3692525"/>
          </a:xfrm>
          <a:prstGeom prst="rect">
            <a:avLst/>
          </a:prstGeom>
          <a:noFill/>
        </p:spPr>
        <p:txBody>
          <a:bodyPr wrap="square">
            <a:spAutoFit/>
          </a:bodyPr>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eaLnBrk="1" hangingPunct="1"/>
            <a:r>
              <a:rPr lang="en-US" altLang="zh-CN" sz="1800" noProof="1"/>
              <a:t>We have investigated the structures and </a:t>
            </a:r>
            <a:r>
              <a:rPr lang="en-US" altLang="zh-CN" sz="1800">
                <a:sym typeface="+mn-ea"/>
              </a:rPr>
              <a:t>elastic properties</a:t>
            </a:r>
            <a:r>
              <a:rPr lang="en-US" altLang="zh-CN" sz="1800" noProof="1"/>
              <a:t> of low density nuclear matter in a </a:t>
            </a:r>
            <a:r>
              <a:rPr lang="en-US" altLang="zh-CN" sz="1800" noProof="1">
                <a:solidFill>
                  <a:srgbClr val="FF0000"/>
                </a:solidFill>
              </a:rPr>
              <a:t>fully three-dimensional</a:t>
            </a:r>
            <a:r>
              <a:rPr lang="en-US" altLang="zh-CN" sz="1800" noProof="1"/>
              <a:t> geometry.</a:t>
            </a:r>
            <a:endParaRPr lang="en-US" altLang="zh-CN" sz="1800" noProof="1"/>
          </a:p>
          <a:p>
            <a:pPr marL="457200" indent="-457200" eaLnBrk="1" hangingPunct="1">
              <a:buFont typeface="+mj-ea"/>
              <a:buAutoNum type="circleNumDbPlain"/>
            </a:pPr>
            <a:r>
              <a:rPr lang="en-US" altLang="zh-CN" sz="1800" noProof="1" smtClean="0"/>
              <a:t>The </a:t>
            </a:r>
            <a:r>
              <a:rPr lang="en-US" altLang="zh-CN" sz="1800" noProof="1" smtClean="0">
                <a:solidFill>
                  <a:srgbClr val="FF0000"/>
                </a:solidFill>
              </a:rPr>
              <a:t>effect of finite cell size</a:t>
            </a:r>
            <a:r>
              <a:rPr lang="en-US" altLang="zh-CN" sz="1800" noProof="1" smtClean="0"/>
              <a:t> is treated carefully by searching for the </a:t>
            </a:r>
            <a:r>
              <a:rPr lang="en-US" altLang="zh-CN" sz="1800" noProof="1" smtClean="0">
                <a:solidFill>
                  <a:srgbClr val="FF0000"/>
                </a:solidFill>
              </a:rPr>
              <a:t>optimum cell size</a:t>
            </a:r>
            <a:r>
              <a:rPr lang="en-US" altLang="zh-CN" sz="1800" noProof="1" smtClean="0"/>
              <a:t>.</a:t>
            </a:r>
            <a:endParaRPr lang="en-US" altLang="zh-CN" sz="1800" noProof="1" smtClean="0"/>
          </a:p>
          <a:p>
            <a:pPr marL="457200" indent="-457200" eaLnBrk="1" hangingPunct="1">
              <a:buFont typeface="+mj-ea"/>
              <a:buAutoNum type="circleNumDbPlain"/>
            </a:pPr>
            <a:r>
              <a:rPr lang="en-US" altLang="zh-CN" sz="1800" noProof="1" smtClean="0"/>
              <a:t>The EOSs of </a:t>
            </a:r>
            <a:r>
              <a:rPr lang="en-US" altLang="zh-CN" sz="1800" smtClean="0">
                <a:sym typeface="+mn-ea"/>
              </a:rPr>
              <a:t>nuclear pastas are insensitive to the </a:t>
            </a:r>
            <a:r>
              <a:rPr lang="en-US" altLang="zh-CN" sz="1800" smtClean="0">
                <a:solidFill>
                  <a:srgbClr val="FF0000"/>
                </a:solidFill>
                <a:sym typeface="+mn-ea"/>
              </a:rPr>
              <a:t>lattice structures</a:t>
            </a:r>
            <a:r>
              <a:rPr lang="en-US" altLang="zh-CN" sz="1800" smtClean="0">
                <a:sym typeface="+mn-ea"/>
              </a:rPr>
              <a:t> (size, volume, A, and Z), where the difference of energy per baryon is</a:t>
            </a:r>
            <a:r>
              <a:rPr lang="en-US" altLang="zh-CN" sz="1800" smtClean="0">
                <a:solidFill>
                  <a:srgbClr val="FF0000"/>
                </a:solidFill>
                <a:sym typeface="+mn-ea"/>
              </a:rPr>
              <a:t> small</a:t>
            </a:r>
            <a:r>
              <a:rPr lang="en-US" altLang="zh-CN" sz="1800" smtClean="0">
                <a:sym typeface="+mn-ea"/>
              </a:rPr>
              <a:t>. </a:t>
            </a:r>
            <a:endParaRPr lang="en-US" altLang="zh-CN" sz="1800" noProof="1" smtClean="0"/>
          </a:p>
          <a:p>
            <a:pPr marL="457200" indent="-457200" eaLnBrk="1" hangingPunct="1">
              <a:buFont typeface="+mj-ea"/>
              <a:buAutoNum type="circleNumDbPlain"/>
            </a:pPr>
            <a:r>
              <a:rPr lang="en-US" altLang="zh-CN" sz="1800" noProof="1" smtClean="0"/>
              <a:t>The </a:t>
            </a:r>
            <a:r>
              <a:rPr lang="en-US" altLang="zh-CN" sz="1800" noProof="1" smtClean="0">
                <a:solidFill>
                  <a:srgbClr val="FF0000"/>
                </a:solidFill>
              </a:rPr>
              <a:t>elastic properties</a:t>
            </a:r>
            <a:r>
              <a:rPr lang="en-US" altLang="zh-CN" sz="1800" noProof="1" smtClean="0"/>
              <a:t> deviates from that of </a:t>
            </a:r>
            <a:r>
              <a:rPr lang="en-US" altLang="zh-CN" sz="1800" noProof="1" smtClean="0">
                <a:solidFill>
                  <a:srgbClr val="FF0000"/>
                </a:solidFill>
              </a:rPr>
              <a:t>Coulomb crystals</a:t>
            </a:r>
            <a:r>
              <a:rPr lang="en-US" altLang="zh-CN" sz="1800" noProof="1" smtClean="0"/>
              <a:t> at large densities, while those predicted by the </a:t>
            </a:r>
            <a:r>
              <a:rPr lang="en-US" altLang="zh-CN" sz="1800" noProof="1" smtClean="0">
                <a:solidFill>
                  <a:srgbClr val="FF0000"/>
                </a:solidFill>
              </a:rPr>
              <a:t>incompressible liquid-drop model</a:t>
            </a:r>
            <a:r>
              <a:rPr lang="en-US" altLang="zh-CN" sz="1800" noProof="1" smtClean="0"/>
              <a:t> agree with our calculation quanlitatively but </a:t>
            </a:r>
            <a:r>
              <a:rPr lang="en-US" altLang="zh-CN" sz="1800" noProof="1" smtClean="0">
                <a:solidFill>
                  <a:srgbClr val="FF0000"/>
                </a:solidFill>
              </a:rPr>
              <a:t>not quantitatively</a:t>
            </a:r>
            <a:r>
              <a:rPr lang="en-US" altLang="zh-CN" sz="1800" noProof="1" smtClean="0"/>
              <a:t>.</a:t>
            </a:r>
            <a:endParaRPr lang="en-US" altLang="zh-CN" sz="1800" noProof="1" smtClean="0"/>
          </a:p>
          <a:p>
            <a:pPr marL="457200" indent="-457200" eaLnBrk="1" hangingPunct="1">
              <a:buFont typeface="+mj-ea"/>
              <a:buAutoNum type="circleNumDbPlain"/>
            </a:pPr>
            <a:r>
              <a:rPr lang="en-US" altLang="zh-CN" sz="1800">
                <a:sym typeface="+mn-ea"/>
              </a:rPr>
              <a:t>A </a:t>
            </a:r>
            <a:r>
              <a:rPr lang="en-US" altLang="zh-CN" sz="1800">
                <a:solidFill>
                  <a:srgbClr val="FF0000"/>
                </a:solidFill>
                <a:sym typeface="+mn-ea"/>
              </a:rPr>
              <a:t>smaller slope</a:t>
            </a:r>
            <a:r>
              <a:rPr lang="en-US" altLang="zh-CN" sz="1800">
                <a:sym typeface="+mn-ea"/>
              </a:rPr>
              <a:t> </a:t>
            </a:r>
            <a:r>
              <a:rPr lang="en-US" altLang="zh-CN" sz="1800">
                <a:solidFill>
                  <a:srgbClr val="FF0000"/>
                </a:solidFill>
                <a:sym typeface="+mn-ea"/>
              </a:rPr>
              <a:t>of symmetry energy </a:t>
            </a:r>
            <a:r>
              <a:rPr lang="en-US" altLang="zh-CN" sz="1800">
                <a:sym typeface="+mn-ea"/>
              </a:rPr>
              <a:t>predicts </a:t>
            </a:r>
            <a:r>
              <a:rPr lang="en-US" altLang="zh-CN" sz="1800">
                <a:solidFill>
                  <a:srgbClr val="FF0000"/>
                </a:solidFill>
                <a:sym typeface="+mn-ea"/>
              </a:rPr>
              <a:t>larger onset densities</a:t>
            </a:r>
            <a:r>
              <a:rPr lang="en-US" altLang="zh-CN" sz="1800">
                <a:sym typeface="+mn-ea"/>
              </a:rPr>
              <a:t> for core-crust transition and non-spherical nuclei, </a:t>
            </a:r>
            <a:r>
              <a:rPr lang="en-US" altLang="zh-CN" sz="1800">
                <a:solidFill>
                  <a:srgbClr val="FF0000"/>
                </a:solidFill>
                <a:sym typeface="+mn-ea"/>
              </a:rPr>
              <a:t>elestic constants</a:t>
            </a:r>
            <a:r>
              <a:rPr lang="en-US" altLang="zh-CN" sz="1800">
                <a:solidFill>
                  <a:schemeClr val="tx1"/>
                </a:solidFill>
                <a:sym typeface="+mn-ea"/>
              </a:rPr>
              <a:t>,</a:t>
            </a:r>
            <a:r>
              <a:rPr lang="en-US" altLang="zh-CN" sz="1800">
                <a:solidFill>
                  <a:srgbClr val="FF0000"/>
                </a:solidFill>
                <a:sym typeface="+mn-ea"/>
              </a:rPr>
              <a:t> </a:t>
            </a:r>
            <a:r>
              <a:rPr lang="en-US" altLang="zh-CN" sz="1800">
                <a:sym typeface="+mn-ea"/>
              </a:rPr>
              <a:t>and </a:t>
            </a:r>
            <a:r>
              <a:rPr lang="en-US" altLang="zh-CN" sz="1800">
                <a:solidFill>
                  <a:srgbClr val="FF0000"/>
                </a:solidFill>
                <a:sym typeface="+mn-ea"/>
              </a:rPr>
              <a:t>frequencies </a:t>
            </a:r>
            <a:r>
              <a:rPr lang="en-US" sz="1800" dirty="0" smtClean="0">
                <a:solidFill>
                  <a:schemeClr val="tx1">
                    <a:lumMod val="75000"/>
                    <a:lumOff val="25000"/>
                  </a:schemeClr>
                </a:solidFill>
                <a:sym typeface="+mn-ea"/>
              </a:rPr>
              <a:t>of fundamental torsional shear modes</a:t>
            </a:r>
            <a:r>
              <a:rPr lang="en-US" altLang="zh-CN" sz="1800" smtClean="0">
                <a:sym typeface="+mn-ea"/>
              </a:rPr>
              <a:t>.</a:t>
            </a:r>
            <a:endParaRPr lang="en-US" altLang="zh-CN" sz="1800" noProof="1" smtClean="0"/>
          </a:p>
          <a:p>
            <a:pPr marL="457200" indent="-457200" eaLnBrk="1" hangingPunct="1">
              <a:buFont typeface="+mj-ea"/>
              <a:buAutoNum type="circleNumDbPlain"/>
            </a:pPr>
            <a:endParaRPr lang="en-US" altLang="zh-CN" sz="1800" noProof="1" smtClean="0"/>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193"/>
                                        </p:tgtEl>
                                        <p:attrNameLst>
                                          <p:attrName>style.visibility</p:attrName>
                                        </p:attrNameLst>
                                      </p:cBhvr>
                                      <p:to>
                                        <p:strVal val="visible"/>
                                      </p:to>
                                    </p:set>
                                    <p:animEffect transition="in" filter="blinds(horizontal)">
                                      <p:cBhvr>
                                        <p:cTn id="23" dur="5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4139565" cy="445135"/>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altLang="zh-CN" sz="2300" noProof="1"/>
              <a:t>Nuclear shapes and lattice types</a:t>
            </a:r>
            <a:endParaRPr lang="en-US" altLang="zh-CN" sz="2300" noProof="1"/>
          </a:p>
        </p:txBody>
      </p:sp>
      <p:sp>
        <p:nvSpPr>
          <p:cNvPr id="3" name="灯片编号占位符 2"/>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pic>
        <p:nvPicPr>
          <p:cNvPr id="4" name="图片 3"/>
          <p:cNvPicPr>
            <a:picLocks noChangeAspect="1"/>
          </p:cNvPicPr>
          <p:nvPr/>
        </p:nvPicPr>
        <p:blipFill>
          <a:blip r:embed="rId1"/>
          <a:stretch>
            <a:fillRect/>
          </a:stretch>
        </p:blipFill>
        <p:spPr>
          <a:xfrm>
            <a:off x="628015" y="671195"/>
            <a:ext cx="7682230" cy="5377815"/>
          </a:xfrm>
          <a:prstGeom prst="rect">
            <a:avLst/>
          </a:prstGeom>
        </p:spPr>
      </p:pic>
      <p:sp>
        <p:nvSpPr>
          <p:cNvPr id="19" name="文本框 18"/>
          <p:cNvSpPr txBox="1"/>
          <p:nvPr/>
        </p:nvSpPr>
        <p:spPr>
          <a:xfrm>
            <a:off x="3065780" y="5629910"/>
            <a:ext cx="3477895" cy="398780"/>
          </a:xfrm>
          <a:prstGeom prst="rect">
            <a:avLst/>
          </a:prstGeom>
          <a:noFill/>
        </p:spPr>
        <p:txBody>
          <a:bodyPr wrap="none" rtlCol="0" anchor="t">
            <a:spAutoFit/>
          </a:bodyPr>
          <a:lstStyle/>
          <a:p>
            <a:r>
              <a:rPr>
                <a:sym typeface="+mn-ea"/>
              </a:rPr>
              <a:t>Oyamatsu1993_NPA561-431</a:t>
            </a:r>
            <a:endParaRPr lang="zh-CN" altLang="en-US"/>
          </a:p>
        </p:txBody>
      </p:sp>
      <p:grpSp>
        <p:nvGrpSpPr>
          <p:cNvPr id="7" name="组合 6"/>
          <p:cNvGrpSpPr/>
          <p:nvPr/>
        </p:nvGrpSpPr>
        <p:grpSpPr>
          <a:xfrm>
            <a:off x="-57785" y="576580"/>
            <a:ext cx="9259570" cy="4551045"/>
            <a:chOff x="-91" y="2378"/>
            <a:chExt cx="14582" cy="7167"/>
          </a:xfrm>
        </p:grpSpPr>
        <p:pic>
          <p:nvPicPr>
            <p:cNvPr id="5" name="图片 4"/>
            <p:cNvPicPr>
              <a:picLocks noChangeAspect="1"/>
            </p:cNvPicPr>
            <p:nvPr/>
          </p:nvPicPr>
          <p:blipFill>
            <a:blip r:embed="rId2"/>
            <a:stretch>
              <a:fillRect/>
            </a:stretch>
          </p:blipFill>
          <p:spPr>
            <a:xfrm>
              <a:off x="-91" y="2378"/>
              <a:ext cx="14582" cy="6043"/>
            </a:xfrm>
            <a:prstGeom prst="rect">
              <a:avLst/>
            </a:prstGeom>
          </p:spPr>
        </p:pic>
        <p:sp>
          <p:nvSpPr>
            <p:cNvPr id="6" name="文本框 5"/>
            <p:cNvSpPr txBox="1"/>
            <p:nvPr/>
          </p:nvSpPr>
          <p:spPr>
            <a:xfrm>
              <a:off x="5100" y="8433"/>
              <a:ext cx="8922" cy="1113"/>
            </a:xfrm>
            <a:prstGeom prst="rect">
              <a:avLst/>
            </a:prstGeom>
            <a:solidFill>
              <a:schemeClr val="bg1"/>
            </a:solidFill>
          </p:spPr>
          <p:txBody>
            <a:bodyPr wrap="square" rtlCol="0" anchor="t">
              <a:spAutoFit/>
            </a:bodyPr>
            <a:lstStyle/>
            <a:p>
              <a:r>
                <a:rPr lang="zh-CN" altLang="en-US"/>
                <a:t>Schuetrumpf</a:t>
              </a:r>
              <a:r>
                <a:rPr lang="en-US" altLang="zh-CN"/>
                <a:t>_Martnez-Pinedo_Afibuzzaman_ Aktulga</a:t>
              </a:r>
              <a:r>
                <a:rPr lang="zh-CN" altLang="en-US"/>
                <a:t>2019_PRC100-045806</a:t>
              </a:r>
              <a:endParaRPr lang="zh-CN" altLang="en-US"/>
            </a:p>
          </p:txBody>
        </p:sp>
      </p:grpSp>
      <p:grpSp>
        <p:nvGrpSpPr>
          <p:cNvPr id="11" name="组合 10"/>
          <p:cNvGrpSpPr/>
          <p:nvPr/>
        </p:nvGrpSpPr>
        <p:grpSpPr>
          <a:xfrm>
            <a:off x="-6985" y="3371850"/>
            <a:ext cx="9208770" cy="2919095"/>
            <a:chOff x="-11" y="5310"/>
            <a:chExt cx="14502" cy="4597"/>
          </a:xfrm>
        </p:grpSpPr>
        <p:pic>
          <p:nvPicPr>
            <p:cNvPr id="9" name="图片 8"/>
            <p:cNvPicPr>
              <a:picLocks noChangeAspect="1"/>
            </p:cNvPicPr>
            <p:nvPr/>
          </p:nvPicPr>
          <p:blipFill>
            <a:blip r:embed="rId3"/>
            <a:stretch>
              <a:fillRect/>
            </a:stretch>
          </p:blipFill>
          <p:spPr>
            <a:xfrm>
              <a:off x="-11" y="5310"/>
              <a:ext cx="14502" cy="4193"/>
            </a:xfrm>
            <a:prstGeom prst="rect">
              <a:avLst/>
            </a:prstGeom>
          </p:spPr>
        </p:pic>
        <p:sp>
          <p:nvSpPr>
            <p:cNvPr id="10" name="文本框 9"/>
            <p:cNvSpPr txBox="1"/>
            <p:nvPr/>
          </p:nvSpPr>
          <p:spPr>
            <a:xfrm>
              <a:off x="2529" y="9279"/>
              <a:ext cx="11844" cy="628"/>
            </a:xfrm>
            <a:prstGeom prst="rect">
              <a:avLst/>
            </a:prstGeom>
            <a:noFill/>
          </p:spPr>
          <p:txBody>
            <a:bodyPr wrap="square" rtlCol="0" anchor="t">
              <a:spAutoFit/>
            </a:bodyPr>
            <a:lstStyle/>
            <a:p>
              <a:r>
                <a:rPr lang="zh-CN" altLang="en-US"/>
                <a:t>Schneider</a:t>
              </a:r>
              <a:r>
                <a:rPr lang="en-US" altLang="zh-CN"/>
                <a:t>_Berry_Briggs_Caplan_Horowitz</a:t>
              </a:r>
              <a:r>
                <a:rPr lang="zh-CN" altLang="en-US"/>
                <a:t>2014_PRC90-055805</a:t>
              </a:r>
              <a:endParaRPr lang="zh-CN" altLang="en-US"/>
            </a:p>
          </p:txBody>
        </p:sp>
      </p:grpSp>
      <p:grpSp>
        <p:nvGrpSpPr>
          <p:cNvPr id="14" name="组合 13"/>
          <p:cNvGrpSpPr/>
          <p:nvPr/>
        </p:nvGrpSpPr>
        <p:grpSpPr>
          <a:xfrm>
            <a:off x="77470" y="576580"/>
            <a:ext cx="7881620" cy="4839335"/>
            <a:chOff x="122" y="908"/>
            <a:chExt cx="12412" cy="7621"/>
          </a:xfrm>
        </p:grpSpPr>
        <p:pic>
          <p:nvPicPr>
            <p:cNvPr id="12" name="图片 11"/>
            <p:cNvPicPr>
              <a:picLocks noChangeAspect="1"/>
            </p:cNvPicPr>
            <p:nvPr/>
          </p:nvPicPr>
          <p:blipFill>
            <a:blip r:embed="rId4"/>
            <a:stretch>
              <a:fillRect/>
            </a:stretch>
          </p:blipFill>
          <p:spPr>
            <a:xfrm>
              <a:off x="122" y="908"/>
              <a:ext cx="12412" cy="7020"/>
            </a:xfrm>
            <a:prstGeom prst="rect">
              <a:avLst/>
            </a:prstGeom>
          </p:spPr>
        </p:pic>
        <p:sp>
          <p:nvSpPr>
            <p:cNvPr id="13" name="文本框 12"/>
            <p:cNvSpPr txBox="1"/>
            <p:nvPr/>
          </p:nvSpPr>
          <p:spPr>
            <a:xfrm>
              <a:off x="122" y="7901"/>
              <a:ext cx="12303" cy="628"/>
            </a:xfrm>
            <a:prstGeom prst="rect">
              <a:avLst/>
            </a:prstGeom>
            <a:solidFill>
              <a:schemeClr val="bg1"/>
            </a:solidFill>
          </p:spPr>
          <p:txBody>
            <a:bodyPr wrap="square" rtlCol="0" anchor="t">
              <a:spAutoFit/>
            </a:bodyPr>
            <a:lstStyle/>
            <a:p>
              <a:r>
                <a:rPr lang="zh-CN" altLang="en-US"/>
                <a:t>Berry</a:t>
              </a:r>
              <a:r>
                <a:rPr lang="en-US" altLang="zh-CN"/>
                <a:t>_Caplan_Horowitz_Huber_Schneider</a:t>
              </a:r>
              <a:r>
                <a:rPr lang="zh-CN" altLang="en-US"/>
                <a:t>2016_PRC94-055801</a:t>
              </a:r>
              <a:endParaRPr lang="zh-CN" altLang="en-US"/>
            </a:p>
          </p:txBody>
        </p:sp>
      </p:grpSp>
      <p:grpSp>
        <p:nvGrpSpPr>
          <p:cNvPr id="18" name="组合 17"/>
          <p:cNvGrpSpPr/>
          <p:nvPr/>
        </p:nvGrpSpPr>
        <p:grpSpPr>
          <a:xfrm>
            <a:off x="664210" y="1842770"/>
            <a:ext cx="7866380" cy="2033270"/>
            <a:chOff x="2257" y="2208"/>
            <a:chExt cx="12388" cy="3202"/>
          </a:xfrm>
        </p:grpSpPr>
        <p:pic>
          <p:nvPicPr>
            <p:cNvPr id="15" name="图片 14"/>
            <p:cNvPicPr>
              <a:picLocks noChangeAspect="1"/>
            </p:cNvPicPr>
            <p:nvPr/>
          </p:nvPicPr>
          <p:blipFill>
            <a:blip r:embed="rId5"/>
            <a:stretch>
              <a:fillRect/>
            </a:stretch>
          </p:blipFill>
          <p:spPr>
            <a:xfrm>
              <a:off x="2257" y="2208"/>
              <a:ext cx="12388" cy="2615"/>
            </a:xfrm>
            <a:prstGeom prst="rect">
              <a:avLst/>
            </a:prstGeom>
          </p:spPr>
        </p:pic>
        <p:sp>
          <p:nvSpPr>
            <p:cNvPr id="17" name="文本框 16"/>
            <p:cNvSpPr txBox="1"/>
            <p:nvPr/>
          </p:nvSpPr>
          <p:spPr>
            <a:xfrm>
              <a:off x="2708" y="4782"/>
              <a:ext cx="10809" cy="628"/>
            </a:xfrm>
            <a:prstGeom prst="rect">
              <a:avLst/>
            </a:prstGeom>
            <a:solidFill>
              <a:schemeClr val="bg1"/>
            </a:solidFill>
          </p:spPr>
          <p:txBody>
            <a:bodyPr wrap="square" rtlCol="0" anchor="t">
              <a:spAutoFit/>
            </a:bodyPr>
            <a:lstStyle/>
            <a:p>
              <a:r>
                <a:rPr lang="zh-CN" altLang="en-US"/>
                <a:t>Okamoto</a:t>
              </a:r>
              <a:r>
                <a:rPr lang="en-US">
                  <a:sym typeface="+mn-ea"/>
                </a:rPr>
                <a:t>_Maruyama_Yabana_Tatsumi</a:t>
              </a:r>
              <a:r>
                <a:rPr lang="zh-CN" altLang="en-US"/>
                <a:t>2012_PLB713-284</a:t>
              </a:r>
              <a:endParaRPr lang="zh-CN" altLang="en-US"/>
            </a:p>
          </p:txBody>
        </p:sp>
      </p:grpSp>
      <p:grpSp>
        <p:nvGrpSpPr>
          <p:cNvPr id="21" name="组合 20"/>
          <p:cNvGrpSpPr/>
          <p:nvPr/>
        </p:nvGrpSpPr>
        <p:grpSpPr>
          <a:xfrm>
            <a:off x="335280" y="723900"/>
            <a:ext cx="3731895" cy="5464175"/>
            <a:chOff x="641" y="1366"/>
            <a:chExt cx="5877" cy="8605"/>
          </a:xfrm>
        </p:grpSpPr>
        <p:pic>
          <p:nvPicPr>
            <p:cNvPr id="8" name="图片 7"/>
            <p:cNvPicPr>
              <a:picLocks noChangeAspect="1"/>
            </p:cNvPicPr>
            <p:nvPr/>
          </p:nvPicPr>
          <p:blipFill>
            <a:blip r:embed="rId6"/>
            <a:stretch>
              <a:fillRect/>
            </a:stretch>
          </p:blipFill>
          <p:spPr>
            <a:xfrm>
              <a:off x="654" y="1366"/>
              <a:ext cx="5865" cy="7500"/>
            </a:xfrm>
            <a:prstGeom prst="rect">
              <a:avLst/>
            </a:prstGeom>
          </p:spPr>
        </p:pic>
        <p:sp>
          <p:nvSpPr>
            <p:cNvPr id="20" name="文本框 19"/>
            <p:cNvSpPr txBox="1"/>
            <p:nvPr/>
          </p:nvSpPr>
          <p:spPr>
            <a:xfrm>
              <a:off x="641" y="8859"/>
              <a:ext cx="5866" cy="1113"/>
            </a:xfrm>
            <a:prstGeom prst="rect">
              <a:avLst/>
            </a:prstGeom>
            <a:solidFill>
              <a:schemeClr val="bg1"/>
            </a:solidFill>
          </p:spPr>
          <p:txBody>
            <a:bodyPr wrap="square" rtlCol="0" anchor="t">
              <a:spAutoFit/>
            </a:bodyPr>
            <a:lstStyle/>
            <a:p>
              <a:r>
                <a:rPr lang="zh-CN" altLang="en-US"/>
                <a:t>Kashiwaba</a:t>
              </a:r>
              <a:r>
                <a:rPr lang="en-US" altLang="zh-CN"/>
                <a:t>_Nakatsukasa</a:t>
              </a:r>
              <a:r>
                <a:rPr lang="zh-CN" altLang="en-US"/>
                <a:t>2020_PRC101-045804</a:t>
              </a: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5242560" cy="460375"/>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400">
                <a:sym typeface="+mn-ea"/>
              </a:rPr>
              <a:t>Convergency and effect of finite cell size</a:t>
            </a:r>
            <a:endParaRPr lang="en-US" sz="2400" noProof="1">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3" name="图片 2"/>
          <p:cNvPicPr>
            <a:picLocks noChangeAspect="1"/>
          </p:cNvPicPr>
          <p:nvPr/>
        </p:nvPicPr>
        <p:blipFill>
          <a:blip r:embed="rId1"/>
          <a:stretch>
            <a:fillRect/>
          </a:stretch>
        </p:blipFill>
        <p:spPr>
          <a:xfrm>
            <a:off x="-635" y="577850"/>
            <a:ext cx="5552440" cy="5702935"/>
          </a:xfrm>
          <a:prstGeom prst="rect">
            <a:avLst/>
          </a:prstGeom>
        </p:spPr>
      </p:pic>
      <p:pic>
        <p:nvPicPr>
          <p:cNvPr id="4" name="图片 3"/>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736725" y="3223260"/>
            <a:ext cx="3307080" cy="532130"/>
          </a:xfrm>
          <a:prstGeom prst="rect">
            <a:avLst/>
          </a:prstGeom>
        </p:spPr>
      </p:pic>
      <p:sp>
        <p:nvSpPr>
          <p:cNvPr id="6" name="文本框 5"/>
          <p:cNvSpPr txBox="1"/>
          <p:nvPr/>
        </p:nvSpPr>
        <p:spPr>
          <a:xfrm>
            <a:off x="4057650" y="5742940"/>
            <a:ext cx="5212715" cy="645160"/>
          </a:xfrm>
          <a:prstGeom prst="rect">
            <a:avLst/>
          </a:prstGeom>
          <a:noFill/>
        </p:spPr>
        <p:txBody>
          <a:bodyPr wrap="square" rtlCol="0" anchor="t">
            <a:spAutoFit/>
          </a:bodyPr>
          <a:lstStyle/>
          <a:p>
            <a:r>
              <a:rPr lang="zh-CN" altLang="en-US" sz="1800"/>
              <a:t>∆E/A ≈ 1.5 keV, 0.03 keV, and 0.0006 keV</a:t>
            </a:r>
            <a:endParaRPr lang="zh-CN" altLang="en-US" sz="1800"/>
          </a:p>
          <a:p>
            <a:r>
              <a:rPr lang="zh-CN" altLang="en-US" sz="1800"/>
              <a:t>for dx = dy = dz = 0.96 fm, 0.48 fm, and 0.24 fm</a:t>
            </a:r>
            <a:endParaRPr lang="zh-CN" altLang="en-US" sz="1800"/>
          </a:p>
        </p:txBody>
      </p:sp>
      <p:pic>
        <p:nvPicPr>
          <p:cNvPr id="8" name="图片 7"/>
          <p:cNvPicPr>
            <a:picLocks noChangeAspect="1"/>
          </p:cNvPicPr>
          <p:nvPr/>
        </p:nvPicPr>
        <p:blipFill>
          <a:blip r:embed="rId3"/>
          <a:stretch>
            <a:fillRect/>
          </a:stretch>
        </p:blipFill>
        <p:spPr>
          <a:xfrm>
            <a:off x="3794125" y="528320"/>
            <a:ext cx="5271135" cy="5553075"/>
          </a:xfrm>
          <a:prstGeom prst="rect">
            <a:avLst/>
          </a:prstGeom>
        </p:spPr>
      </p:pic>
      <p:sp>
        <p:nvSpPr>
          <p:cNvPr id="7" name="文本框 6"/>
          <p:cNvSpPr txBox="1"/>
          <p:nvPr/>
        </p:nvSpPr>
        <p:spPr>
          <a:xfrm>
            <a:off x="797560" y="4465955"/>
            <a:ext cx="2540000" cy="398780"/>
          </a:xfrm>
          <a:prstGeom prst="rect">
            <a:avLst/>
          </a:prstGeom>
          <a:noFill/>
        </p:spPr>
        <p:txBody>
          <a:bodyPr wrap="square" rtlCol="0" anchor="t">
            <a:spAutoFit/>
          </a:bodyPr>
          <a:lstStyle/>
          <a:p>
            <a:r>
              <a:rPr lang="zh-CN" altLang="en-US"/>
              <a:t> ∆E/A &lt; 0.001 </a:t>
            </a:r>
            <a:r>
              <a:rPr lang="en-US" altLang="zh-CN"/>
              <a:t>keV</a:t>
            </a:r>
            <a:endParaRPr lang="en-US" altLang="zh-CN"/>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287972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a:sym typeface="+mn-ea"/>
              </a:rPr>
              <a:t>Energy per baryon</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4" name="图片 3"/>
          <p:cNvPicPr>
            <a:picLocks noChangeAspect="1"/>
          </p:cNvPicPr>
          <p:nvPr/>
        </p:nvPicPr>
        <p:blipFill>
          <a:blip r:embed="rId1"/>
          <a:srcRect l="543" r="417"/>
          <a:stretch>
            <a:fillRect/>
          </a:stretch>
        </p:blipFill>
        <p:spPr>
          <a:xfrm>
            <a:off x="0" y="589915"/>
            <a:ext cx="9145905" cy="4366895"/>
          </a:xfrm>
          <a:prstGeom prst="rect">
            <a:avLst/>
          </a:prstGeom>
        </p:spPr>
      </p:pic>
      <p:pic>
        <p:nvPicPr>
          <p:cNvPr id="8" name="图片 7"/>
          <p:cNvPicPr>
            <a:picLocks noChangeAspect="1"/>
          </p:cNvPicPr>
          <p:nvPr/>
        </p:nvPicPr>
        <p:blipFill>
          <a:blip r:embed="rId2"/>
          <a:stretch>
            <a:fillRect/>
          </a:stretch>
        </p:blipFill>
        <p:spPr>
          <a:xfrm>
            <a:off x="196215" y="5142865"/>
            <a:ext cx="3840480" cy="765175"/>
          </a:xfrm>
          <a:prstGeom prst="rect">
            <a:avLst/>
          </a:prstGeom>
        </p:spPr>
      </p:pic>
      <p:pic>
        <p:nvPicPr>
          <p:cNvPr id="9" name="图片 8"/>
          <p:cNvPicPr>
            <a:picLocks noChangeAspect="1"/>
          </p:cNvPicPr>
          <p:nvPr/>
        </p:nvPicPr>
        <p:blipFill>
          <a:blip r:embed="rId3"/>
          <a:stretch>
            <a:fillRect/>
          </a:stretch>
        </p:blipFill>
        <p:spPr>
          <a:xfrm>
            <a:off x="4192270" y="5067300"/>
            <a:ext cx="4081780" cy="964565"/>
          </a:xfrm>
          <a:prstGeom prst="rect">
            <a:avLst/>
          </a:prstGeom>
        </p:spPr>
      </p:pic>
      <p:sp>
        <p:nvSpPr>
          <p:cNvPr id="11" name="文本框 10"/>
          <p:cNvSpPr txBox="1"/>
          <p:nvPr/>
        </p:nvSpPr>
        <p:spPr>
          <a:xfrm>
            <a:off x="6292215" y="137795"/>
            <a:ext cx="2564130" cy="398780"/>
          </a:xfrm>
          <a:prstGeom prst="rect">
            <a:avLst/>
          </a:prstGeom>
          <a:noFill/>
        </p:spPr>
        <p:txBody>
          <a:bodyPr wrap="none" rtlCol="0" anchor="t">
            <a:spAutoFit/>
          </a:bodyPr>
          <a:lstStyle/>
          <a:p>
            <a:pPr algn="l"/>
            <a:r>
              <a:rPr lang="zh-CN" altLang="en-US">
                <a:sym typeface="+mn-ea"/>
              </a:rPr>
              <a:t>Set 0</a:t>
            </a:r>
            <a:r>
              <a:rPr lang="en-US" altLang="zh-CN">
                <a:sym typeface="+mn-ea"/>
              </a:rPr>
              <a:t>: </a:t>
            </a:r>
            <a:r>
              <a:rPr lang="en-US" altLang="zh-CN" i="1">
                <a:sym typeface="+mn-ea"/>
              </a:rPr>
              <a:t>L</a:t>
            </a:r>
            <a:r>
              <a:rPr lang="en-US" altLang="zh-CN">
                <a:sym typeface="+mn-ea"/>
              </a:rPr>
              <a:t> = 89.39 MeV</a:t>
            </a:r>
            <a:endParaRPr lang="en-US" altLang="zh-CN">
              <a:sym typeface="+mn-ea"/>
            </a:endParaRPr>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页脚占位符 9"/>
          <p:cNvSpPr>
            <a:spLocks noGrp="1"/>
          </p:cNvSpPr>
          <p:nvPr>
            <p:ph type="ftr" sz="quarter" idx="11"/>
          </p:nvPr>
        </p:nvSpPr>
        <p:spPr>
          <a:xfrm>
            <a:off x="0" y="6459855"/>
            <a:ext cx="601980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p>
        </p:txBody>
      </p:sp>
      <p:pic>
        <p:nvPicPr>
          <p:cNvPr id="11268" name="图片 2" descr="C:\Users\hp\Desktop\NMPhase_副本.jpgNMPhase_副本"/>
          <p:cNvPicPr>
            <a:picLocks noChangeAspect="1" noChangeArrowheads="1"/>
          </p:cNvPicPr>
          <p:nvPr/>
        </p:nvPicPr>
        <p:blipFill>
          <a:blip r:embed="rId1"/>
          <a:srcRect/>
          <a:stretch>
            <a:fillRect/>
          </a:stretch>
        </p:blipFill>
        <p:spPr bwMode="auto">
          <a:xfrm>
            <a:off x="786289" y="537210"/>
            <a:ext cx="5604510" cy="578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0" y="14605"/>
            <a:ext cx="491744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N</a:t>
            </a:r>
            <a:r>
              <a:rPr sz="2800" noProof="1"/>
              <a:t>uclear matter phase diagram</a:t>
            </a:r>
            <a:endParaRPr sz="2800" noProof="1"/>
          </a:p>
        </p:txBody>
      </p:sp>
      <p:sp>
        <p:nvSpPr>
          <p:cNvPr id="8" name="椭圆 7"/>
          <p:cNvSpPr/>
          <p:nvPr/>
        </p:nvSpPr>
        <p:spPr>
          <a:xfrm>
            <a:off x="1591945" y="4929505"/>
            <a:ext cx="4568825" cy="1055370"/>
          </a:xfrm>
          <a:prstGeom prst="ellipse">
            <a:avLst/>
          </a:prstGeom>
          <a:solidFill>
            <a:srgbClr val="FF0000">
              <a:alpha val="57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灯片编号占位符 2"/>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100" name="图片 99"/>
          <p:cNvPicPr/>
          <p:nvPr/>
        </p:nvPicPr>
        <p:blipFill>
          <a:blip r:embed="rId2"/>
          <a:srcRect l="27530" r="17464"/>
          <a:stretch>
            <a:fillRect/>
          </a:stretch>
        </p:blipFill>
        <p:spPr>
          <a:xfrm>
            <a:off x="6515735" y="692785"/>
            <a:ext cx="2446973" cy="2466975"/>
          </a:xfrm>
          <a:prstGeom prst="rect">
            <a:avLst/>
          </a:prstGeom>
          <a:noFill/>
          <a:ln w="9525">
            <a:noFill/>
          </a:ln>
        </p:spPr>
      </p:pic>
      <p:pic>
        <p:nvPicPr>
          <p:cNvPr id="101" name="图片 100"/>
          <p:cNvPicPr>
            <a:picLocks noChangeAspect="1"/>
          </p:cNvPicPr>
          <p:nvPr/>
        </p:nvPicPr>
        <p:blipFill>
          <a:blip r:embed="rId3"/>
          <a:srcRect t="10541" b="22012"/>
          <a:stretch>
            <a:fillRect/>
          </a:stretch>
        </p:blipFill>
        <p:spPr>
          <a:xfrm>
            <a:off x="6473190" y="3284855"/>
            <a:ext cx="2637790" cy="23037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287337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a:sym typeface="+mn-ea"/>
              </a:rPr>
              <a:t>Energy per baryon</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8" name="图片 7"/>
          <p:cNvPicPr>
            <a:picLocks noChangeAspect="1"/>
          </p:cNvPicPr>
          <p:nvPr/>
        </p:nvPicPr>
        <p:blipFill>
          <a:blip r:embed="rId1"/>
          <a:stretch>
            <a:fillRect/>
          </a:stretch>
        </p:blipFill>
        <p:spPr>
          <a:xfrm>
            <a:off x="196215" y="5142865"/>
            <a:ext cx="3840480" cy="765175"/>
          </a:xfrm>
          <a:prstGeom prst="rect">
            <a:avLst/>
          </a:prstGeom>
        </p:spPr>
      </p:pic>
      <p:pic>
        <p:nvPicPr>
          <p:cNvPr id="9" name="图片 8"/>
          <p:cNvPicPr>
            <a:picLocks noChangeAspect="1"/>
          </p:cNvPicPr>
          <p:nvPr/>
        </p:nvPicPr>
        <p:blipFill>
          <a:blip r:embed="rId2"/>
          <a:stretch>
            <a:fillRect/>
          </a:stretch>
        </p:blipFill>
        <p:spPr>
          <a:xfrm>
            <a:off x="4192270" y="5067300"/>
            <a:ext cx="4081780" cy="964565"/>
          </a:xfrm>
          <a:prstGeom prst="rect">
            <a:avLst/>
          </a:prstGeom>
        </p:spPr>
      </p:pic>
      <p:pic>
        <p:nvPicPr>
          <p:cNvPr id="3" name="图片 2"/>
          <p:cNvPicPr>
            <a:picLocks noChangeAspect="1"/>
          </p:cNvPicPr>
          <p:nvPr/>
        </p:nvPicPr>
        <p:blipFill>
          <a:blip r:embed="rId3"/>
          <a:srcRect r="751"/>
          <a:stretch>
            <a:fillRect/>
          </a:stretch>
        </p:blipFill>
        <p:spPr>
          <a:xfrm>
            <a:off x="0" y="678815"/>
            <a:ext cx="9127490" cy="4274820"/>
          </a:xfrm>
          <a:prstGeom prst="rect">
            <a:avLst/>
          </a:prstGeom>
        </p:spPr>
      </p:pic>
      <p:sp>
        <p:nvSpPr>
          <p:cNvPr id="12" name="文本框 11"/>
          <p:cNvSpPr txBox="1"/>
          <p:nvPr/>
        </p:nvSpPr>
        <p:spPr>
          <a:xfrm>
            <a:off x="6304280" y="137795"/>
            <a:ext cx="2573655" cy="398780"/>
          </a:xfrm>
          <a:prstGeom prst="rect">
            <a:avLst/>
          </a:prstGeom>
          <a:noFill/>
        </p:spPr>
        <p:txBody>
          <a:bodyPr wrap="none" rtlCol="0" anchor="t">
            <a:spAutoFit/>
          </a:bodyPr>
          <a:lstStyle/>
          <a:p>
            <a:pPr algn="l"/>
            <a:r>
              <a:rPr lang="zh-CN" altLang="en-US">
                <a:sym typeface="+mn-ea"/>
              </a:rPr>
              <a:t>Set </a:t>
            </a:r>
            <a:r>
              <a:rPr lang="en-US" altLang="zh-CN">
                <a:sym typeface="+mn-ea"/>
              </a:rPr>
              <a:t>1: </a:t>
            </a:r>
            <a:r>
              <a:rPr lang="en-US" altLang="zh-CN" i="1">
                <a:sym typeface="+mn-ea"/>
              </a:rPr>
              <a:t>L</a:t>
            </a:r>
            <a:r>
              <a:rPr lang="en-US" altLang="zh-CN">
                <a:sym typeface="+mn-ea"/>
              </a:rPr>
              <a:t> = 41.34 MeV</a:t>
            </a:r>
            <a:endParaRPr lang="en-US" altLang="zh-CN">
              <a:sym typeface="+mn-ea"/>
            </a:endParaRPr>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231203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a:sym typeface="+mn-ea"/>
              </a:rPr>
              <a:t>Lattice </a:t>
            </a:r>
            <a:r>
              <a:rPr lang="en-US" sz="2800">
                <a:sym typeface="+mn-ea"/>
              </a:rPr>
              <a:t>energy </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
        <p:nvSpPr>
          <p:cNvPr id="11" name="文本框 10"/>
          <p:cNvSpPr txBox="1"/>
          <p:nvPr>
            <p:custDataLst>
              <p:tags r:id="rId1"/>
            </p:custDataLst>
          </p:nvPr>
        </p:nvSpPr>
        <p:spPr>
          <a:xfrm>
            <a:off x="5723890" y="-28575"/>
            <a:ext cx="2932430" cy="706755"/>
          </a:xfrm>
          <a:prstGeom prst="rect">
            <a:avLst/>
          </a:prstGeom>
          <a:noFill/>
        </p:spPr>
        <p:txBody>
          <a:bodyPr wrap="none" rtlCol="0" anchor="t">
            <a:spAutoFit/>
          </a:bodyPr>
          <a:p>
            <a:pPr algn="l"/>
            <a:r>
              <a:rPr lang="en-US" altLang="zh-CN">
                <a:sym typeface="+mn-ea"/>
              </a:rPr>
              <a:t>PRD 106 (2022) 063020</a:t>
            </a:r>
            <a:endParaRPr lang="zh-CN" altLang="en-US">
              <a:sym typeface="+mn-ea"/>
            </a:endParaRPr>
          </a:p>
          <a:p>
            <a:pPr algn="l"/>
            <a:r>
              <a:rPr lang="zh-CN" altLang="en-US">
                <a:sym typeface="+mn-ea"/>
              </a:rPr>
              <a:t>Set 0</a:t>
            </a:r>
            <a:r>
              <a:rPr lang="en-US" altLang="zh-CN">
                <a:sym typeface="+mn-ea"/>
              </a:rPr>
              <a:t>: </a:t>
            </a:r>
            <a:r>
              <a:rPr lang="en-US" altLang="zh-CN" i="1">
                <a:sym typeface="+mn-ea"/>
              </a:rPr>
              <a:t>L</a:t>
            </a:r>
            <a:r>
              <a:rPr lang="en-US" altLang="zh-CN">
                <a:sym typeface="+mn-ea"/>
              </a:rPr>
              <a:t> = 89.39 MeV</a:t>
            </a:r>
            <a:endParaRPr lang="en-US" altLang="zh-CN">
              <a:sym typeface="+mn-ea"/>
            </a:endParaRPr>
          </a:p>
        </p:txBody>
      </p:sp>
      <p:pic>
        <p:nvPicPr>
          <p:cNvPr id="4" name="图片 3"/>
          <p:cNvPicPr>
            <a:picLocks noChangeAspect="1"/>
          </p:cNvPicPr>
          <p:nvPr>
            <p:custDataLst>
              <p:tags r:id="rId2"/>
            </p:custDataLst>
          </p:nvPr>
        </p:nvPicPr>
        <p:blipFill>
          <a:blip r:embed="rId3"/>
          <a:stretch>
            <a:fillRect/>
          </a:stretch>
        </p:blipFill>
        <p:spPr>
          <a:xfrm>
            <a:off x="36195" y="621030"/>
            <a:ext cx="8982075" cy="565594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495617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a:sym typeface="+mn-ea"/>
              </a:rPr>
              <a:t>Nuclear matter in </a:t>
            </a:r>
            <a:r>
              <a:rPr lang="en-US" sz="2800" i="1">
                <a:latin typeface="Arial" panose="020B0604020202020204" pitchFamily="34" charset="0"/>
                <a:cs typeface="Arial" panose="020B0604020202020204" pitchFamily="34" charset="0"/>
                <a:sym typeface="+mn-ea"/>
              </a:rPr>
              <a:t>β</a:t>
            </a:r>
            <a:r>
              <a:rPr lang="en-US" sz="2800">
                <a:sym typeface="+mn-ea"/>
              </a:rPr>
              <a:t>-equilibrium</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6" name="图片 5"/>
          <p:cNvPicPr>
            <a:picLocks noChangeAspect="1"/>
          </p:cNvPicPr>
          <p:nvPr/>
        </p:nvPicPr>
        <p:blipFill>
          <a:blip r:embed="rId1"/>
          <a:stretch>
            <a:fillRect/>
          </a:stretch>
        </p:blipFill>
        <p:spPr>
          <a:xfrm>
            <a:off x="4798695" y="526415"/>
            <a:ext cx="4018280" cy="5753735"/>
          </a:xfrm>
          <a:prstGeom prst="rect">
            <a:avLst/>
          </a:prstGeom>
        </p:spPr>
      </p:pic>
      <p:pic>
        <p:nvPicPr>
          <p:cNvPr id="8" name="图片 7"/>
          <p:cNvPicPr>
            <a:picLocks noChangeAspect="1"/>
          </p:cNvPicPr>
          <p:nvPr/>
        </p:nvPicPr>
        <p:blipFill>
          <a:blip r:embed="rId2"/>
          <a:stretch>
            <a:fillRect/>
          </a:stretch>
        </p:blipFill>
        <p:spPr>
          <a:xfrm>
            <a:off x="135255" y="503555"/>
            <a:ext cx="4107815" cy="5812790"/>
          </a:xfrm>
          <a:prstGeom prst="rect">
            <a:avLst/>
          </a:prstGeom>
        </p:spPr>
      </p:pic>
      <p:sp>
        <p:nvSpPr>
          <p:cNvPr id="11" name="文本框 10"/>
          <p:cNvSpPr txBox="1"/>
          <p:nvPr/>
        </p:nvSpPr>
        <p:spPr>
          <a:xfrm>
            <a:off x="1535430" y="4048760"/>
            <a:ext cx="2564130" cy="398780"/>
          </a:xfrm>
          <a:prstGeom prst="rect">
            <a:avLst/>
          </a:prstGeom>
          <a:noFill/>
        </p:spPr>
        <p:txBody>
          <a:bodyPr wrap="none" rtlCol="0" anchor="t">
            <a:spAutoFit/>
          </a:bodyPr>
          <a:lstStyle/>
          <a:p>
            <a:pPr algn="l"/>
            <a:r>
              <a:rPr lang="zh-CN" altLang="en-US">
                <a:sym typeface="+mn-ea"/>
              </a:rPr>
              <a:t>Set 0</a:t>
            </a:r>
            <a:r>
              <a:rPr lang="en-US" altLang="zh-CN">
                <a:sym typeface="+mn-ea"/>
              </a:rPr>
              <a:t>: </a:t>
            </a:r>
            <a:r>
              <a:rPr lang="en-US" altLang="zh-CN" i="1">
                <a:sym typeface="+mn-ea"/>
              </a:rPr>
              <a:t>L</a:t>
            </a:r>
            <a:r>
              <a:rPr lang="en-US" altLang="zh-CN">
                <a:sym typeface="+mn-ea"/>
              </a:rPr>
              <a:t> = 89.39 MeV</a:t>
            </a:r>
            <a:endParaRPr lang="en-US" altLang="zh-CN">
              <a:sym typeface="+mn-ea"/>
            </a:endParaRPr>
          </a:p>
        </p:txBody>
      </p:sp>
      <p:sp>
        <p:nvSpPr>
          <p:cNvPr id="12" name="文本框 11"/>
          <p:cNvSpPr txBox="1"/>
          <p:nvPr/>
        </p:nvSpPr>
        <p:spPr>
          <a:xfrm>
            <a:off x="6179820" y="4069715"/>
            <a:ext cx="2573655" cy="398780"/>
          </a:xfrm>
          <a:prstGeom prst="rect">
            <a:avLst/>
          </a:prstGeom>
          <a:noFill/>
        </p:spPr>
        <p:txBody>
          <a:bodyPr wrap="none" rtlCol="0" anchor="t">
            <a:spAutoFit/>
          </a:bodyPr>
          <a:lstStyle/>
          <a:p>
            <a:pPr algn="l"/>
            <a:r>
              <a:rPr lang="zh-CN" altLang="en-US">
                <a:sym typeface="+mn-ea"/>
              </a:rPr>
              <a:t>Set </a:t>
            </a:r>
            <a:r>
              <a:rPr lang="en-US" altLang="zh-CN">
                <a:sym typeface="+mn-ea"/>
              </a:rPr>
              <a:t>1: </a:t>
            </a:r>
            <a:r>
              <a:rPr lang="en-US" altLang="zh-CN" i="1">
                <a:sym typeface="+mn-ea"/>
              </a:rPr>
              <a:t>L</a:t>
            </a:r>
            <a:r>
              <a:rPr lang="en-US" altLang="zh-CN">
                <a:sym typeface="+mn-ea"/>
              </a:rPr>
              <a:t> = 41.34 MeV</a:t>
            </a:r>
            <a:endParaRPr lang="en-US" altLang="zh-CN">
              <a:sym typeface="+mn-ea"/>
            </a:endParaRPr>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219964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Neutron stars</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3" name="图片 2"/>
          <p:cNvPicPr>
            <a:picLocks noChangeAspect="1"/>
          </p:cNvPicPr>
          <p:nvPr/>
        </p:nvPicPr>
        <p:blipFill>
          <a:blip r:embed="rId1"/>
          <a:stretch>
            <a:fillRect/>
          </a:stretch>
        </p:blipFill>
        <p:spPr>
          <a:xfrm>
            <a:off x="596900" y="536575"/>
            <a:ext cx="7185025" cy="5653405"/>
          </a:xfrm>
          <a:prstGeom prst="rect">
            <a:avLst/>
          </a:prstGeom>
        </p:spPr>
      </p:pic>
      <p:pic>
        <p:nvPicPr>
          <p:cNvPr id="10" name="图片 9"/>
          <p:cNvPicPr>
            <a:picLocks noChangeAspect="1"/>
          </p:cNvPicPr>
          <p:nvPr/>
        </p:nvPicPr>
        <p:blipFill>
          <a:blip r:embed="rId2"/>
          <a:stretch>
            <a:fillRect/>
          </a:stretch>
        </p:blipFill>
        <p:spPr>
          <a:xfrm>
            <a:off x="3397885" y="4718685"/>
            <a:ext cx="5676900" cy="1419225"/>
          </a:xfrm>
          <a:prstGeom prst="rect">
            <a:avLst/>
          </a:prstGeom>
        </p:spPr>
      </p:pic>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310578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Lagrangian density</a:t>
            </a:r>
            <a:endParaRPr lang="en-US" sz="2800" noProof="1"/>
          </a:p>
        </p:txBody>
      </p:sp>
      <p:sp>
        <p:nvSpPr>
          <p:cNvPr id="20" name="文本框 19"/>
          <p:cNvSpPr txBox="1"/>
          <p:nvPr/>
        </p:nvSpPr>
        <p:spPr>
          <a:xfrm>
            <a:off x="31115" y="549275"/>
            <a:ext cx="6046470" cy="398780"/>
          </a:xfrm>
          <a:prstGeom prst="rect">
            <a:avLst/>
          </a:prstGeom>
          <a:noFill/>
        </p:spPr>
        <p:txBody>
          <a:bodyPr wrap="square" rtlCol="0" anchor="t">
            <a:spAutoFit/>
          </a:bodyPr>
          <a:lstStyle/>
          <a:p>
            <a:r>
              <a:rPr lang="zh-CN" altLang="en-US"/>
              <a:t>The </a:t>
            </a:r>
            <a:r>
              <a:rPr lang="zh-CN" altLang="en-US">
                <a:solidFill>
                  <a:srgbClr val="FF0000"/>
                </a:solidFill>
              </a:rPr>
              <a:t>Lagrangian density</a:t>
            </a:r>
            <a:r>
              <a:rPr lang="zh-CN" altLang="en-US"/>
              <a:t> of the RMF model is</a:t>
            </a:r>
            <a:endParaRPr lang="zh-CN" altLang="en-US"/>
          </a:p>
        </p:txBody>
      </p:sp>
      <p:sp>
        <p:nvSpPr>
          <p:cNvPr id="3" name="灯片编号占位符 2"/>
          <p:cNvSpPr>
            <a:spLocks noGrp="1"/>
          </p:cNvSpPr>
          <p:nvPr>
            <p:ph type="sldNum" sz="quarter" idx="12"/>
          </p:nvPr>
        </p:nvSpPr>
        <p:spPr/>
        <p:txBody>
          <a:bodyPr/>
          <a:lstStyle/>
          <a:p>
            <a:pPr>
              <a:defRPr/>
            </a:pPr>
            <a:fld id="{5AF3865C-8E7E-43F6-9267-532416176426}" type="slidenum">
              <a:rPr lang="zh-CN" altLang="en-US"/>
            </a:fld>
            <a:endParaRPr lang="zh-CN" altLang="en-US"/>
          </a:p>
        </p:txBody>
      </p:sp>
      <p:pic>
        <p:nvPicPr>
          <p:cNvPr id="4" name="图片 3"/>
          <p:cNvPicPr>
            <a:picLocks noChangeAspect="1"/>
          </p:cNvPicPr>
          <p:nvPr/>
        </p:nvPicPr>
        <p:blipFill>
          <a:blip r:embed="rId1"/>
          <a:stretch>
            <a:fillRect/>
          </a:stretch>
        </p:blipFill>
        <p:spPr>
          <a:xfrm>
            <a:off x="439420" y="948055"/>
            <a:ext cx="4539615" cy="2427605"/>
          </a:xfrm>
          <a:prstGeom prst="rect">
            <a:avLst/>
          </a:prstGeom>
        </p:spPr>
      </p:pic>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grpSp>
        <p:nvGrpSpPr>
          <p:cNvPr id="10" name="组合 9"/>
          <p:cNvGrpSpPr/>
          <p:nvPr/>
        </p:nvGrpSpPr>
        <p:grpSpPr>
          <a:xfrm>
            <a:off x="92710" y="3550285"/>
            <a:ext cx="8952230" cy="1583055"/>
            <a:chOff x="146" y="5591"/>
            <a:chExt cx="14098" cy="2493"/>
          </a:xfrm>
        </p:grpSpPr>
        <p:pic>
          <p:nvPicPr>
            <p:cNvPr id="8" name="图片 7"/>
            <p:cNvPicPr>
              <a:picLocks noChangeAspect="1"/>
            </p:cNvPicPr>
            <p:nvPr/>
          </p:nvPicPr>
          <p:blipFill>
            <a:blip r:embed="rId2"/>
            <a:stretch>
              <a:fillRect/>
            </a:stretch>
          </p:blipFill>
          <p:spPr>
            <a:xfrm>
              <a:off x="156" y="6568"/>
              <a:ext cx="14089" cy="1516"/>
            </a:xfrm>
            <a:prstGeom prst="rect">
              <a:avLst/>
            </a:prstGeom>
          </p:spPr>
        </p:pic>
        <p:sp>
          <p:nvSpPr>
            <p:cNvPr id="6" name="文本框 5"/>
            <p:cNvSpPr txBox="1"/>
            <p:nvPr/>
          </p:nvSpPr>
          <p:spPr>
            <a:xfrm>
              <a:off x="146" y="5591"/>
              <a:ext cx="13572" cy="1016"/>
            </a:xfrm>
            <a:prstGeom prst="rect">
              <a:avLst/>
            </a:prstGeom>
            <a:noFill/>
          </p:spPr>
          <p:txBody>
            <a:bodyPr wrap="square" rtlCol="0" anchor="t">
              <a:spAutoFit/>
            </a:bodyPr>
            <a:lstStyle/>
            <a:p>
              <a:pPr algn="l"/>
              <a:r>
                <a:rPr lang="zh-CN" altLang="en-US" sz="1800"/>
                <a:t>The adopted parameter set for RMF theory</a:t>
              </a:r>
              <a:r>
                <a:rPr lang="en-US" altLang="zh-CN" sz="1800"/>
                <a:t>:</a:t>
              </a:r>
              <a:r>
                <a:rPr lang="zh-CN" altLang="en-US" sz="1800"/>
                <a:t> </a:t>
              </a:r>
              <a:endParaRPr lang="zh-CN" altLang="en-US" sz="1800"/>
            </a:p>
            <a:p>
              <a:pPr algn="l"/>
              <a:r>
                <a:rPr lang="en-US" altLang="zh-CN" sz="1800"/>
                <a:t>[Set 0: Maruyama_Tatsumi_Voskresensky_Tanigawa_Chiba2005_PRC72-015802]</a:t>
              </a:r>
              <a:endParaRPr lang="en-US" altLang="zh-CN" sz="1800"/>
            </a:p>
          </p:txBody>
        </p:sp>
      </p:grpSp>
      <p:grpSp>
        <p:nvGrpSpPr>
          <p:cNvPr id="13" name="组合 12"/>
          <p:cNvGrpSpPr/>
          <p:nvPr/>
        </p:nvGrpSpPr>
        <p:grpSpPr>
          <a:xfrm>
            <a:off x="163195" y="5260975"/>
            <a:ext cx="4584700" cy="990600"/>
            <a:chOff x="3599" y="3661"/>
            <a:chExt cx="7220" cy="1560"/>
          </a:xfrm>
        </p:grpSpPr>
        <p:sp>
          <p:nvSpPr>
            <p:cNvPr id="18444" name="文本框 11"/>
            <p:cNvSpPr txBox="1">
              <a:spLocks noChangeArrowheads="1"/>
            </p:cNvSpPr>
            <p:nvPr/>
          </p:nvSpPr>
          <p:spPr bwMode="auto">
            <a:xfrm>
              <a:off x="3599" y="3661"/>
              <a:ext cx="4273" cy="1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eaLnBrk="1" hangingPunct="1"/>
              <a:r>
                <a:rPr lang="en-US" altLang="zh-CN" sz="1900"/>
                <a:t>S</a:t>
              </a:r>
              <a:r>
                <a:rPr lang="zh-CN" altLang="en-US" sz="1900"/>
                <a:t>aturation density</a:t>
              </a:r>
              <a:r>
                <a:rPr lang="en-US" altLang="en-US" sz="1900"/>
                <a:t>:</a:t>
              </a:r>
              <a:endParaRPr lang="en-US" altLang="en-US" sz="1900"/>
            </a:p>
            <a:p>
              <a:pPr eaLnBrk="1" hangingPunct="1"/>
              <a:r>
                <a:rPr lang="en-US" altLang="zh-CN" sz="1900"/>
                <a:t>Binding</a:t>
              </a:r>
              <a:r>
                <a:rPr lang="zh-CN" altLang="en-US" sz="1900"/>
                <a:t> energy</a:t>
              </a:r>
              <a:r>
                <a:rPr lang="en-US" altLang="en-US" sz="1900"/>
                <a:t>:</a:t>
              </a:r>
              <a:endParaRPr lang="en-US" altLang="en-US" sz="1900"/>
            </a:p>
            <a:p>
              <a:pPr eaLnBrk="1" hangingPunct="1"/>
              <a:r>
                <a:rPr lang="en-US" altLang="zh-CN" sz="1900"/>
                <a:t>I</a:t>
              </a:r>
              <a:r>
                <a:rPr lang="zh-CN" altLang="en-US" sz="1900"/>
                <a:t>ncompressibility</a:t>
              </a:r>
              <a:r>
                <a:rPr lang="en-US" altLang="en-US" sz="1900"/>
                <a:t>:</a:t>
              </a:r>
              <a:endParaRPr lang="en-US" altLang="en-US" sz="1900"/>
            </a:p>
          </p:txBody>
        </p:sp>
        <p:pic>
          <p:nvPicPr>
            <p:cNvPr id="18434" name="图片 13" descr="C:\Users\hp\Desktop\图片1.png图片1"/>
            <p:cNvPicPr>
              <a:picLocks noChangeAspect="1" noChangeArrowheads="1"/>
            </p:cNvPicPr>
            <p:nvPr/>
          </p:nvPicPr>
          <p:blipFill>
            <a:blip r:embed="rId3"/>
            <a:srcRect r="50193" b="27244"/>
            <a:stretch>
              <a:fillRect/>
            </a:stretch>
          </p:blipFill>
          <p:spPr bwMode="auto">
            <a:xfrm>
              <a:off x="7033" y="3737"/>
              <a:ext cx="2190" cy="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9277" y="3696"/>
              <a:ext cx="1542" cy="1525"/>
            </a:xfrm>
            <a:prstGeom prst="rect">
              <a:avLst/>
            </a:prstGeom>
            <a:noFill/>
          </p:spPr>
          <p:txBody>
            <a:bodyPr wrap="square" rtlCol="0" anchor="t">
              <a:spAutoFit/>
            </a:bodyPr>
            <a:lstStyle/>
            <a:p>
              <a:pPr algn="ctr"/>
              <a:r>
                <a:rPr sz="1900" b="1"/>
                <a:t>0</a:t>
              </a:r>
              <a:r>
                <a:rPr lang="en-US" sz="1900" b="1"/>
                <a:t>.</a:t>
              </a:r>
              <a:r>
                <a:rPr sz="1900" b="1"/>
                <a:t>153</a:t>
              </a:r>
              <a:endParaRPr sz="1900" b="1"/>
            </a:p>
            <a:p>
              <a:pPr algn="ctr"/>
              <a:r>
                <a:rPr lang="zh-CN" altLang="en-US" sz="1900" b="1"/>
                <a:t>-16.</a:t>
              </a:r>
              <a:r>
                <a:rPr lang="en-US" altLang="zh-CN" sz="1900" b="1"/>
                <a:t>3</a:t>
              </a:r>
              <a:endParaRPr lang="en-US" altLang="zh-CN" sz="1900" b="1"/>
            </a:p>
            <a:p>
              <a:pPr algn="ctr"/>
              <a:r>
                <a:rPr lang="en-US" altLang="zh-CN" sz="1900" b="1"/>
                <a:t>240</a:t>
              </a:r>
              <a:endParaRPr sz="1900" b="1"/>
            </a:p>
          </p:txBody>
        </p:sp>
      </p:grpSp>
      <p:sp>
        <p:nvSpPr>
          <p:cNvPr id="9" name="文本框 8"/>
          <p:cNvSpPr txBox="1"/>
          <p:nvPr/>
        </p:nvSpPr>
        <p:spPr>
          <a:xfrm>
            <a:off x="4823460" y="5842000"/>
            <a:ext cx="4304030" cy="368300"/>
          </a:xfrm>
          <a:prstGeom prst="rect">
            <a:avLst/>
          </a:prstGeom>
          <a:noFill/>
        </p:spPr>
        <p:txBody>
          <a:bodyPr wrap="square" rtlCol="0" anchor="t">
            <a:spAutoFit/>
          </a:bodyPr>
          <a:lstStyle/>
          <a:p>
            <a:r>
              <a:rPr lang="en-US" altLang="zh-CN" sz="1800"/>
              <a:t>Set 1:</a:t>
            </a:r>
            <a:r>
              <a:rPr lang="en-US" altLang="zh-CN" sz="1800" i="1"/>
              <a:t> </a:t>
            </a:r>
            <a:r>
              <a:rPr lang="zh-CN" altLang="en-US" sz="1800" i="1"/>
              <a:t>E</a:t>
            </a:r>
            <a:r>
              <a:rPr lang="zh-CN" altLang="en-US" sz="1800" baseline="-25000"/>
              <a:t>sym</a:t>
            </a:r>
            <a:r>
              <a:rPr lang="zh-CN" altLang="en-US" sz="1800"/>
              <a:t> = 31.85 </a:t>
            </a:r>
            <a:r>
              <a:rPr lang="en-US" altLang="zh-CN" sz="1800"/>
              <a:t>MeV</a:t>
            </a:r>
            <a:r>
              <a:rPr lang="zh-CN" altLang="en-US" sz="1800"/>
              <a:t>, </a:t>
            </a:r>
            <a:r>
              <a:rPr lang="zh-CN" altLang="en-US" sz="1800" i="1"/>
              <a:t>L</a:t>
            </a:r>
            <a:r>
              <a:rPr lang="zh-CN" altLang="en-US" sz="1800"/>
              <a:t> = 41.3</a:t>
            </a:r>
            <a:r>
              <a:rPr lang="en-US" altLang="zh-CN" sz="1800"/>
              <a:t>4 MeV</a:t>
            </a:r>
            <a:endParaRPr lang="en-US" altLang="zh-CN" sz="1800"/>
          </a:p>
        </p:txBody>
      </p:sp>
      <p:sp>
        <p:nvSpPr>
          <p:cNvPr id="11" name="文本框 10"/>
          <p:cNvSpPr txBox="1"/>
          <p:nvPr/>
        </p:nvSpPr>
        <p:spPr>
          <a:xfrm>
            <a:off x="4823460" y="5389880"/>
            <a:ext cx="4304030" cy="368300"/>
          </a:xfrm>
          <a:prstGeom prst="rect">
            <a:avLst/>
          </a:prstGeom>
          <a:noFill/>
        </p:spPr>
        <p:txBody>
          <a:bodyPr wrap="square" rtlCol="0" anchor="t">
            <a:spAutoFit/>
          </a:bodyPr>
          <a:lstStyle/>
          <a:p>
            <a:r>
              <a:rPr lang="en-US" altLang="zh-CN" sz="1800"/>
              <a:t>Set 0:</a:t>
            </a:r>
            <a:r>
              <a:rPr lang="en-US" altLang="zh-CN" sz="1800" i="1"/>
              <a:t> </a:t>
            </a:r>
            <a:r>
              <a:rPr lang="zh-CN" altLang="en-US" sz="1800" i="1"/>
              <a:t>E</a:t>
            </a:r>
            <a:r>
              <a:rPr lang="zh-CN" altLang="en-US" sz="1800" baseline="-25000"/>
              <a:t>sym</a:t>
            </a:r>
            <a:r>
              <a:rPr lang="zh-CN" altLang="en-US" sz="1800"/>
              <a:t> = </a:t>
            </a:r>
            <a:r>
              <a:rPr sz="1800"/>
              <a:t>32.46 </a:t>
            </a:r>
            <a:r>
              <a:rPr lang="en-US" sz="1800"/>
              <a:t>MeV</a:t>
            </a:r>
            <a:r>
              <a:rPr lang="zh-CN" altLang="en-US" sz="1800"/>
              <a:t>, </a:t>
            </a:r>
            <a:r>
              <a:rPr lang="zh-CN" altLang="en-US" sz="1800" i="1"/>
              <a:t>L</a:t>
            </a:r>
            <a:r>
              <a:rPr lang="zh-CN" altLang="en-US" sz="1800"/>
              <a:t> = </a:t>
            </a:r>
            <a:r>
              <a:rPr sz="1800"/>
              <a:t>89.39 </a:t>
            </a:r>
            <a:r>
              <a:rPr lang="en-US" sz="1800"/>
              <a:t>MeV</a:t>
            </a:r>
            <a:endParaRPr lang="en-US" sz="1800"/>
          </a:p>
        </p:txBody>
      </p:sp>
      <p:sp>
        <p:nvSpPr>
          <p:cNvPr id="12" name="矩形 11"/>
          <p:cNvSpPr/>
          <p:nvPr/>
        </p:nvSpPr>
        <p:spPr>
          <a:xfrm>
            <a:off x="2413000" y="2996565"/>
            <a:ext cx="2232660" cy="43243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custDataLst>
              <p:tags r:id="rId4"/>
            </p:custDataLst>
          </p:nvPr>
        </p:nvSpPr>
        <p:spPr>
          <a:xfrm>
            <a:off x="5231130" y="1162685"/>
            <a:ext cx="3888740" cy="1198880"/>
          </a:xfrm>
          <a:prstGeom prst="rect">
            <a:avLst/>
          </a:prstGeom>
          <a:solidFill>
            <a:schemeClr val="bg1"/>
          </a:solidFill>
        </p:spPr>
        <p:txBody>
          <a:bodyPr wrap="square" rtlCol="0" anchor="t">
            <a:spAutoFit/>
          </a:bodyPr>
          <a:lstStyle/>
          <a:p>
            <a:r>
              <a:rPr lang="zh-CN" altLang="en-US" sz="1800">
                <a:sym typeface="+mn-ea"/>
              </a:rPr>
              <a:t>Zhang </a:t>
            </a:r>
            <a:r>
              <a:rPr lang="en-US" altLang="zh-CN" sz="1800">
                <a:sym typeface="+mn-ea"/>
              </a:rPr>
              <a:t>et al.</a:t>
            </a:r>
            <a:r>
              <a:rPr lang="zh-CN" altLang="en-US" sz="1800">
                <a:sym typeface="+mn-ea"/>
              </a:rPr>
              <a:t>2020_PRC101-034303</a:t>
            </a:r>
            <a:r>
              <a:rPr lang="en-US" altLang="zh-CN" sz="1800">
                <a:sym typeface="+mn-ea"/>
              </a:rPr>
              <a:t>: </a:t>
            </a:r>
            <a:endParaRPr lang="en-US" altLang="zh-CN" sz="1800">
              <a:sym typeface="+mn-ea"/>
            </a:endParaRPr>
          </a:p>
          <a:p>
            <a:r>
              <a:rPr lang="zh-CN" altLang="en-US" sz="1800" i="1"/>
              <a:t>K</a:t>
            </a:r>
            <a:r>
              <a:rPr lang="zh-CN" altLang="en-US" sz="1800"/>
              <a:t> = 250.23</a:t>
            </a:r>
            <a:r>
              <a:rPr lang="zh-CN" altLang="en-US" sz="1800">
                <a:latin typeface="微软雅黑" panose="020B0503020204020204" charset="-122"/>
                <a:ea typeface="微软雅黑" panose="020B0503020204020204" charset="-122"/>
              </a:rPr>
              <a:t>±</a:t>
            </a:r>
            <a:r>
              <a:rPr lang="zh-CN" altLang="en-US" sz="1800"/>
              <a:t>20.16 MeV, </a:t>
            </a:r>
            <a:endParaRPr lang="zh-CN" altLang="en-US" sz="1800"/>
          </a:p>
          <a:p>
            <a:r>
              <a:rPr lang="zh-CN" altLang="en-US" sz="1800" i="1"/>
              <a:t>S</a:t>
            </a:r>
            <a:r>
              <a:rPr lang="zh-CN" altLang="en-US" sz="1800"/>
              <a:t> = 31.35</a:t>
            </a:r>
            <a:r>
              <a:rPr lang="zh-CN" altLang="en-US" sz="1800">
                <a:latin typeface="微软雅黑" panose="020B0503020204020204" charset="-122"/>
                <a:ea typeface="微软雅黑" panose="020B0503020204020204" charset="-122"/>
                <a:sym typeface="+mn-ea"/>
              </a:rPr>
              <a:t>±</a:t>
            </a:r>
            <a:r>
              <a:rPr lang="zh-CN" altLang="en-US" sz="1800"/>
              <a:t>2.08 MeV</a:t>
            </a:r>
            <a:endParaRPr lang="zh-CN" altLang="en-US" sz="1800"/>
          </a:p>
          <a:p>
            <a:r>
              <a:rPr lang="zh-CN" altLang="en-US" sz="1800" i="1"/>
              <a:t>L</a:t>
            </a:r>
            <a:r>
              <a:rPr lang="zh-CN" altLang="en-US" sz="1800"/>
              <a:t> = 59.57</a:t>
            </a:r>
            <a:r>
              <a:rPr lang="zh-CN" altLang="en-US" sz="1800">
                <a:latin typeface="微软雅黑" panose="020B0503020204020204" charset="-122"/>
                <a:ea typeface="微软雅黑" panose="020B0503020204020204" charset="-122"/>
                <a:sym typeface="+mn-ea"/>
              </a:rPr>
              <a:t>±</a:t>
            </a:r>
            <a:r>
              <a:rPr lang="zh-CN" altLang="en-US" sz="1800"/>
              <a:t>10.06 MeV</a:t>
            </a:r>
            <a:endParaRPr lang="zh-CN" altLang="en-US" sz="1800"/>
          </a:p>
        </p:txBody>
      </p:sp>
      <p:sp>
        <p:nvSpPr>
          <p:cNvPr id="52" name="文本框 51"/>
          <p:cNvSpPr txBox="1"/>
          <p:nvPr>
            <p:custDataLst>
              <p:tags r:id="rId5"/>
            </p:custDataLst>
          </p:nvPr>
        </p:nvSpPr>
        <p:spPr>
          <a:xfrm>
            <a:off x="5251450" y="2456180"/>
            <a:ext cx="3862070" cy="922020"/>
          </a:xfrm>
          <a:prstGeom prst="rect">
            <a:avLst/>
          </a:prstGeom>
          <a:solidFill>
            <a:schemeClr val="bg1"/>
          </a:solidFill>
        </p:spPr>
        <p:txBody>
          <a:bodyPr wrap="square" rtlCol="0" anchor="t">
            <a:spAutoFit/>
          </a:bodyPr>
          <a:lstStyle/>
          <a:p>
            <a:r>
              <a:rPr lang="zh-CN" altLang="en-US" sz="1800">
                <a:sym typeface="+mn-ea"/>
              </a:rPr>
              <a:t>Essick </a:t>
            </a:r>
            <a:r>
              <a:rPr lang="en-US" altLang="zh-CN" sz="1800">
                <a:sym typeface="+mn-ea"/>
              </a:rPr>
              <a:t>et al.</a:t>
            </a:r>
            <a:r>
              <a:rPr lang="zh-CN" altLang="en-US" sz="1800">
                <a:sym typeface="+mn-ea"/>
              </a:rPr>
              <a:t>2021_PRL127-192701</a:t>
            </a:r>
            <a:r>
              <a:rPr lang="en-US" altLang="zh-CN" sz="1800">
                <a:sym typeface="+mn-ea"/>
              </a:rPr>
              <a:t>:</a:t>
            </a:r>
            <a:endParaRPr lang="zh-CN" altLang="en-US" sz="1800"/>
          </a:p>
          <a:p>
            <a:r>
              <a:rPr lang="zh-CN" altLang="en-US" sz="1800" i="1"/>
              <a:t>S</a:t>
            </a:r>
            <a:r>
              <a:rPr lang="zh-CN" altLang="en-US" sz="1800"/>
              <a:t> = 33.0</a:t>
            </a:r>
            <a:r>
              <a:rPr lang="zh-CN" altLang="en-US" sz="1800" baseline="30000"/>
              <a:t>+2.0</a:t>
            </a:r>
            <a:r>
              <a:rPr lang="zh-CN" altLang="en-US" sz="1800" baseline="-25000">
                <a:latin typeface="Symbol" panose="05050102010706020507" charset="0"/>
                <a:cs typeface="Symbol" panose="05050102010706020507" charset="0"/>
              </a:rPr>
              <a:t>-</a:t>
            </a:r>
            <a:r>
              <a:rPr lang="zh-CN" altLang="en-US" sz="1800" baseline="-25000"/>
              <a:t>1.8</a:t>
            </a:r>
            <a:r>
              <a:rPr lang="zh-CN" altLang="en-US" sz="1800"/>
              <a:t> MeV</a:t>
            </a:r>
            <a:endParaRPr lang="zh-CN" altLang="en-US" sz="1800"/>
          </a:p>
          <a:p>
            <a:r>
              <a:rPr lang="zh-CN" altLang="en-US" sz="1800" i="1"/>
              <a:t>L</a:t>
            </a:r>
            <a:r>
              <a:rPr lang="zh-CN" altLang="en-US" sz="1800"/>
              <a:t> = 53</a:t>
            </a:r>
            <a:r>
              <a:rPr lang="zh-CN" altLang="en-US" sz="1800" baseline="30000"/>
              <a:t>+14</a:t>
            </a:r>
            <a:r>
              <a:rPr lang="zh-CN" altLang="en-US" sz="1800" baseline="-25000">
                <a:latin typeface="Symbol" panose="05050102010706020507" charset="0"/>
                <a:cs typeface="Symbol" panose="05050102010706020507" charset="0"/>
              </a:rPr>
              <a:t>-15 </a:t>
            </a:r>
            <a:r>
              <a:rPr lang="zh-CN" altLang="en-US" sz="1800"/>
              <a:t>MeV</a:t>
            </a:r>
            <a:endParaRPr lang="zh-CN" alt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linds(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linds(horizontal)">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320167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Numerical recipe</a:t>
            </a:r>
            <a:endParaRPr lang="en-US" sz="2800" noProof="1"/>
          </a:p>
        </p:txBody>
      </p:sp>
      <p:sp>
        <p:nvSpPr>
          <p:cNvPr id="4" name="文本框 3"/>
          <p:cNvSpPr txBox="1"/>
          <p:nvPr/>
        </p:nvSpPr>
        <p:spPr>
          <a:xfrm>
            <a:off x="189230" y="3953510"/>
            <a:ext cx="8599805" cy="2306955"/>
          </a:xfrm>
          <a:prstGeom prst="rect">
            <a:avLst/>
          </a:prstGeom>
          <a:noFill/>
        </p:spPr>
        <p:txBody>
          <a:bodyPr wrap="square" rtlCol="0" anchor="t">
            <a:spAutoFit/>
          </a:bodyPr>
          <a:lstStyle/>
          <a:p>
            <a:r>
              <a:rPr lang="en-US" altLang="zh-CN" sz="1800"/>
              <a:t>The boson fields and density profiles</a:t>
            </a:r>
            <a:r>
              <a:rPr lang="zh-CN" altLang="en-US" sz="1800"/>
              <a:t> are solved </a:t>
            </a:r>
            <a:r>
              <a:rPr lang="zh-CN" altLang="en-US" sz="1800">
                <a:solidFill>
                  <a:srgbClr val="FF0000"/>
                </a:solidFill>
              </a:rPr>
              <a:t>iteratively </a:t>
            </a:r>
            <a:r>
              <a:rPr lang="zh-CN" altLang="en-US" sz="1800"/>
              <a:t>inside a </a:t>
            </a:r>
            <a:r>
              <a:rPr lang="zh-CN" altLang="en-US" sz="1800">
                <a:solidFill>
                  <a:srgbClr val="FF0000"/>
                </a:solidFill>
              </a:rPr>
              <a:t>3D periodic unit cell</a:t>
            </a:r>
            <a:r>
              <a:rPr lang="zh-CN" altLang="en-US" sz="1800"/>
              <a:t> with discretized space coordinate, i.e.,</a:t>
            </a:r>
            <a:endParaRPr lang="zh-CN" altLang="en-US" sz="1800"/>
          </a:p>
          <a:p>
            <a:pPr marL="457200" indent="-457200">
              <a:buAutoNum type="arabicPeriod"/>
            </a:pPr>
            <a:r>
              <a:rPr lang="zh-CN" altLang="en-US" sz="1800"/>
              <a:t>Assume </a:t>
            </a:r>
            <a:r>
              <a:rPr lang="zh-CN" altLang="en-US" sz="1800">
                <a:solidFill>
                  <a:srgbClr val="FF0000"/>
                </a:solidFill>
              </a:rPr>
              <a:t>initial </a:t>
            </a:r>
            <a:r>
              <a:rPr lang="zh-CN" altLang="en-US" sz="1800">
                <a:solidFill>
                  <a:srgbClr val="FF0000"/>
                </a:solidFill>
                <a:sym typeface="+mn-ea"/>
              </a:rPr>
              <a:t>density distributions</a:t>
            </a:r>
            <a:r>
              <a:rPr lang="zh-CN" altLang="en-US" sz="1800">
                <a:sym typeface="+mn-ea"/>
              </a:rPr>
              <a:t> of fermions at given total particle numbers</a:t>
            </a:r>
            <a:r>
              <a:rPr lang="zh-CN" altLang="en-US" sz="1800"/>
              <a:t>;</a:t>
            </a:r>
            <a:endParaRPr lang="zh-CN" altLang="en-US" sz="1800"/>
          </a:p>
          <a:p>
            <a:pPr marL="457200" indent="-457200">
              <a:buAutoNum type="arabicPeriod"/>
            </a:pPr>
            <a:r>
              <a:rPr lang="zh-CN" altLang="en-US" sz="1800"/>
              <a:t>Solve the </a:t>
            </a:r>
            <a:r>
              <a:rPr lang="en-US" altLang="zh-CN" sz="1800">
                <a:solidFill>
                  <a:srgbClr val="FF0000"/>
                </a:solidFill>
              </a:rPr>
              <a:t>boson field</a:t>
            </a:r>
            <a:r>
              <a:rPr lang="zh-CN" altLang="en-US" sz="1800">
                <a:solidFill>
                  <a:srgbClr val="FF0000"/>
                </a:solidFill>
              </a:rPr>
              <a:t> equations</a:t>
            </a:r>
            <a:r>
              <a:rPr lang="zh-CN" altLang="en-US" sz="1800"/>
              <a:t> </a:t>
            </a:r>
            <a:r>
              <a:rPr lang="zh-CN" altLang="en-US" sz="1800">
                <a:sym typeface="+mn-ea"/>
              </a:rPr>
              <a:t>via </a:t>
            </a:r>
            <a:r>
              <a:rPr lang="zh-CN" altLang="en-US" sz="1800">
                <a:solidFill>
                  <a:srgbClr val="FF0000"/>
                </a:solidFill>
                <a:sym typeface="+mn-ea"/>
              </a:rPr>
              <a:t>fast cosine transformations</a:t>
            </a:r>
            <a:r>
              <a:rPr lang="zh-CN" altLang="en-US" sz="1800">
                <a:sym typeface="+mn-ea"/>
              </a:rPr>
              <a:t> </a:t>
            </a:r>
            <a:r>
              <a:rPr lang="en-US" altLang="zh-CN" sz="1800">
                <a:sym typeface="+mn-ea"/>
              </a:rPr>
              <a:t>(reflection symmetry) </a:t>
            </a:r>
            <a:r>
              <a:rPr lang="zh-CN" altLang="en-US" sz="1800"/>
              <a:t>;</a:t>
            </a:r>
            <a:endParaRPr lang="zh-CN" altLang="en-US" sz="1800"/>
          </a:p>
          <a:p>
            <a:pPr marL="457200" indent="-457200">
              <a:buAutoNum type="arabicPeriod"/>
            </a:pPr>
            <a:r>
              <a:rPr lang="en-US" altLang="zh-CN" sz="1800"/>
              <a:t>Prepare the </a:t>
            </a:r>
            <a:r>
              <a:rPr lang="zh-CN" altLang="en-US" sz="1800">
                <a:solidFill>
                  <a:srgbClr val="FF0000"/>
                </a:solidFill>
                <a:sym typeface="+mn-ea"/>
              </a:rPr>
              <a:t>density distributions</a:t>
            </a:r>
            <a:r>
              <a:rPr lang="zh-CN" altLang="en-US" sz="1800">
                <a:sym typeface="+mn-ea"/>
              </a:rPr>
              <a:t> of fermions </a:t>
            </a:r>
            <a:r>
              <a:rPr lang="en-US" altLang="zh-CN" sz="1800">
                <a:sym typeface="+mn-ea"/>
              </a:rPr>
              <a:t>with the imaginary time step method</a:t>
            </a:r>
            <a:r>
              <a:rPr lang="zh-CN" altLang="en-US" sz="1800"/>
              <a:t> [Levit1984_PLB139-147];</a:t>
            </a:r>
            <a:endParaRPr lang="zh-CN" altLang="en-US" sz="1800"/>
          </a:p>
          <a:p>
            <a:pPr marL="457200" indent="-457200">
              <a:buAutoNum type="arabicPeriod"/>
            </a:pPr>
            <a:r>
              <a:rPr lang="zh-CN" altLang="en-US" sz="1800"/>
              <a:t>Go to step 2 until convergence is reached</a:t>
            </a:r>
            <a:r>
              <a:rPr lang="en-US" altLang="zh-CN" sz="1800"/>
              <a:t>.</a:t>
            </a:r>
            <a:endParaRPr lang="en-US" altLang="zh-CN" sz="1800"/>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3" name="页脚占位符 2"/>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pic>
        <p:nvPicPr>
          <p:cNvPr id="6" name="图片 5"/>
          <p:cNvPicPr>
            <a:picLocks noChangeAspect="1"/>
          </p:cNvPicPr>
          <p:nvPr/>
        </p:nvPicPr>
        <p:blipFill>
          <a:blip r:embed="rId1"/>
          <a:stretch>
            <a:fillRect/>
          </a:stretch>
        </p:blipFill>
        <p:spPr>
          <a:xfrm>
            <a:off x="57150" y="650875"/>
            <a:ext cx="5820410" cy="1960245"/>
          </a:xfrm>
          <a:prstGeom prst="rect">
            <a:avLst/>
          </a:prstGeom>
        </p:spPr>
      </p:pic>
      <p:pic>
        <p:nvPicPr>
          <p:cNvPr id="10" name="图片 9"/>
          <p:cNvPicPr>
            <a:picLocks noChangeAspect="1"/>
          </p:cNvPicPr>
          <p:nvPr/>
        </p:nvPicPr>
        <p:blipFill>
          <a:blip r:embed="rId2"/>
          <a:stretch>
            <a:fillRect/>
          </a:stretch>
        </p:blipFill>
        <p:spPr>
          <a:xfrm>
            <a:off x="418465" y="2868930"/>
            <a:ext cx="4815205" cy="983615"/>
          </a:xfrm>
          <a:prstGeom prst="rect">
            <a:avLst/>
          </a:prstGeom>
        </p:spPr>
      </p:pic>
      <p:grpSp>
        <p:nvGrpSpPr>
          <p:cNvPr id="9" name="组合 8"/>
          <p:cNvGrpSpPr/>
          <p:nvPr/>
        </p:nvGrpSpPr>
        <p:grpSpPr>
          <a:xfrm>
            <a:off x="5454650" y="1508125"/>
            <a:ext cx="3243580" cy="1391920"/>
            <a:chOff x="9042" y="1471"/>
            <a:chExt cx="5108" cy="2192"/>
          </a:xfrm>
        </p:grpSpPr>
        <p:grpSp>
          <p:nvGrpSpPr>
            <p:cNvPr id="24" name="组合 23"/>
            <p:cNvGrpSpPr/>
            <p:nvPr/>
          </p:nvGrpSpPr>
          <p:grpSpPr>
            <a:xfrm>
              <a:off x="9042" y="1471"/>
              <a:ext cx="5109" cy="2192"/>
              <a:chOff x="7885" y="1186"/>
              <a:chExt cx="6266" cy="2925"/>
            </a:xfrm>
          </p:grpSpPr>
          <p:pic>
            <p:nvPicPr>
              <p:cNvPr id="12" name="图片 11"/>
              <p:cNvPicPr>
                <a:picLocks noChangeAspect="1"/>
              </p:cNvPicPr>
              <p:nvPr/>
            </p:nvPicPr>
            <p:blipFill>
              <a:blip r:embed="rId3"/>
              <a:stretch>
                <a:fillRect/>
              </a:stretch>
            </p:blipFill>
            <p:spPr>
              <a:xfrm>
                <a:off x="7885" y="3205"/>
                <a:ext cx="6262" cy="907"/>
              </a:xfrm>
              <a:prstGeom prst="rect">
                <a:avLst/>
              </a:prstGeom>
            </p:spPr>
          </p:pic>
          <p:pic>
            <p:nvPicPr>
              <p:cNvPr id="21" name="334E55B0-647D-440b-865C-3EC943EB4CBC-1" descr="qt_temp"/>
              <p:cNvPicPr>
                <a:picLocks noChangeAspect="1"/>
              </p:cNvPicPr>
              <p:nvPr/>
            </p:nvPicPr>
            <p:blipFill>
              <a:blip r:embed="rId4"/>
              <a:stretch>
                <a:fillRect/>
              </a:stretch>
            </p:blipFill>
            <p:spPr>
              <a:xfrm>
                <a:off x="10320" y="2155"/>
                <a:ext cx="3669" cy="773"/>
              </a:xfrm>
              <a:prstGeom prst="rect">
                <a:avLst/>
              </a:prstGeom>
            </p:spPr>
          </p:pic>
          <p:pic>
            <p:nvPicPr>
              <p:cNvPr id="22" name="图片 21"/>
              <p:cNvPicPr>
                <a:picLocks noChangeAspect="1"/>
              </p:cNvPicPr>
              <p:nvPr/>
            </p:nvPicPr>
            <p:blipFill>
              <a:blip r:embed="rId5"/>
              <a:stretch>
                <a:fillRect/>
              </a:stretch>
            </p:blipFill>
            <p:spPr>
              <a:xfrm>
                <a:off x="9595" y="1186"/>
                <a:ext cx="4557" cy="802"/>
              </a:xfrm>
              <a:prstGeom prst="rect">
                <a:avLst/>
              </a:prstGeom>
            </p:spPr>
          </p:pic>
        </p:grpSp>
        <p:sp>
          <p:nvSpPr>
            <p:cNvPr id="8" name="矩形 7"/>
            <p:cNvSpPr/>
            <p:nvPr/>
          </p:nvSpPr>
          <p:spPr>
            <a:xfrm>
              <a:off x="11395" y="1658"/>
              <a:ext cx="227" cy="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242" y="1501"/>
              <a:ext cx="621" cy="531"/>
            </a:xfrm>
            <a:prstGeom prst="rect">
              <a:avLst/>
            </a:prstGeom>
            <a:noFill/>
          </p:spPr>
          <p:txBody>
            <a:bodyPr wrap="square" rtlCol="0" anchor="t">
              <a:spAutoFit/>
            </a:bodyPr>
            <a:lstStyle/>
            <a:p>
              <a:r>
                <a:rPr lang="en-US" altLang="zh-CN" sz="1600" i="1"/>
                <a:t>n</a:t>
              </a:r>
              <a:r>
                <a:rPr lang="en-US" altLang="zh-CN" sz="1600" baseline="-25000"/>
                <a:t>b</a:t>
              </a:r>
              <a:endParaRPr lang="en-US" altLang="zh-CN" sz="1600" baseline="-25000"/>
            </a:p>
          </p:txBody>
        </p:sp>
      </p:grpSp>
      <p:grpSp>
        <p:nvGrpSpPr>
          <p:cNvPr id="11" name="组合 10"/>
          <p:cNvGrpSpPr/>
          <p:nvPr/>
        </p:nvGrpSpPr>
        <p:grpSpPr>
          <a:xfrm>
            <a:off x="29845" y="536575"/>
            <a:ext cx="6336030" cy="3526790"/>
            <a:chOff x="2351" y="1194"/>
            <a:chExt cx="9978" cy="5554"/>
          </a:xfrm>
        </p:grpSpPr>
        <p:grpSp>
          <p:nvGrpSpPr>
            <p:cNvPr id="13" name="组合 12"/>
            <p:cNvGrpSpPr/>
            <p:nvPr/>
          </p:nvGrpSpPr>
          <p:grpSpPr>
            <a:xfrm>
              <a:off x="2351" y="1194"/>
              <a:ext cx="9978" cy="5554"/>
              <a:chOff x="1874" y="3646"/>
              <a:chExt cx="9978" cy="5554"/>
            </a:xfrm>
          </p:grpSpPr>
          <p:sp>
            <p:nvSpPr>
              <p:cNvPr id="14" name="圆角矩形 13"/>
              <p:cNvSpPr/>
              <p:nvPr/>
            </p:nvSpPr>
            <p:spPr>
              <a:xfrm>
                <a:off x="1874" y="3646"/>
                <a:ext cx="9978" cy="5555"/>
              </a:xfrm>
              <a:prstGeom prst="roundRect">
                <a:avLst>
                  <a:gd name="adj" fmla="val 71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ym typeface="+mn-ea"/>
                  </a:rPr>
                  <a:t>The boson</a:t>
                </a:r>
                <a:endParaRPr lang="zh-CN" altLang="en-US"/>
              </a:p>
            </p:txBody>
          </p:sp>
          <p:sp>
            <p:nvSpPr>
              <p:cNvPr id="15" name="文本框 14"/>
              <p:cNvSpPr txBox="1"/>
              <p:nvPr/>
            </p:nvSpPr>
            <p:spPr>
              <a:xfrm>
                <a:off x="2064" y="3756"/>
                <a:ext cx="7574" cy="628"/>
              </a:xfrm>
              <a:prstGeom prst="rect">
                <a:avLst/>
              </a:prstGeom>
              <a:noFill/>
            </p:spPr>
            <p:txBody>
              <a:bodyPr wrap="none" rtlCol="0" anchor="t">
                <a:spAutoFit/>
              </a:bodyPr>
              <a:lstStyle/>
              <a:p>
                <a:r>
                  <a:rPr lang="en-US" altLang="zh-CN">
                    <a:sym typeface="+mn-ea"/>
                  </a:rPr>
                  <a:t>Droplet/Bubbles in </a:t>
                </a:r>
                <a:r>
                  <a:rPr lang="en-US" altLang="zh-CN">
                    <a:solidFill>
                      <a:srgbClr val="FF0000"/>
                    </a:solidFill>
                    <a:sym typeface="+mn-ea"/>
                  </a:rPr>
                  <a:t>BCC </a:t>
                </a:r>
                <a:r>
                  <a:rPr lang="en-US" altLang="zh-CN">
                    <a:sym typeface="+mn-ea"/>
                  </a:rPr>
                  <a:t>and </a:t>
                </a:r>
                <a:r>
                  <a:rPr lang="en-US" altLang="zh-CN">
                    <a:solidFill>
                      <a:srgbClr val="FF0000"/>
                    </a:solidFill>
                    <a:sym typeface="+mn-ea"/>
                  </a:rPr>
                  <a:t>FCC </a:t>
                </a:r>
                <a:r>
                  <a:rPr lang="en-US" altLang="zh-CN">
                    <a:sym typeface="+mn-ea"/>
                  </a:rPr>
                  <a:t>lattices</a:t>
                </a:r>
                <a:endParaRPr lang="zh-CN" altLang="en-US"/>
              </a:p>
            </p:txBody>
          </p:sp>
        </p:grpSp>
        <p:pic>
          <p:nvPicPr>
            <p:cNvPr id="16" name="图片 15"/>
            <p:cNvPicPr>
              <a:picLocks noChangeAspect="1"/>
            </p:cNvPicPr>
            <p:nvPr/>
          </p:nvPicPr>
          <p:blipFill>
            <a:blip r:embed="rId6"/>
            <a:stretch>
              <a:fillRect/>
            </a:stretch>
          </p:blipFill>
          <p:spPr>
            <a:xfrm>
              <a:off x="2654" y="1819"/>
              <a:ext cx="4872" cy="4780"/>
            </a:xfrm>
            <a:prstGeom prst="rect">
              <a:avLst/>
            </a:prstGeom>
          </p:spPr>
        </p:pic>
        <p:pic>
          <p:nvPicPr>
            <p:cNvPr id="17" name="图片 16"/>
            <p:cNvPicPr>
              <a:picLocks noChangeAspect="1"/>
            </p:cNvPicPr>
            <p:nvPr/>
          </p:nvPicPr>
          <p:blipFill>
            <a:blip r:embed="rId7"/>
            <a:stretch>
              <a:fillRect/>
            </a:stretch>
          </p:blipFill>
          <p:spPr>
            <a:xfrm>
              <a:off x="7440" y="1819"/>
              <a:ext cx="4884" cy="4606"/>
            </a:xfrm>
            <a:prstGeom prst="rect">
              <a:avLst/>
            </a:prstGeom>
          </p:spPr>
        </p:pic>
      </p:grpSp>
      <p:grpSp>
        <p:nvGrpSpPr>
          <p:cNvPr id="18" name="组合 17"/>
          <p:cNvGrpSpPr/>
          <p:nvPr/>
        </p:nvGrpSpPr>
        <p:grpSpPr>
          <a:xfrm>
            <a:off x="33655" y="2800350"/>
            <a:ext cx="6336030" cy="3526790"/>
            <a:chOff x="644" y="4359"/>
            <a:chExt cx="9978" cy="5554"/>
          </a:xfrm>
        </p:grpSpPr>
        <p:grpSp>
          <p:nvGrpSpPr>
            <p:cNvPr id="19" name="组合 18"/>
            <p:cNvGrpSpPr/>
            <p:nvPr/>
          </p:nvGrpSpPr>
          <p:grpSpPr>
            <a:xfrm>
              <a:off x="644" y="4359"/>
              <a:ext cx="9978" cy="5555"/>
              <a:chOff x="1874" y="3646"/>
              <a:chExt cx="9978" cy="5555"/>
            </a:xfrm>
          </p:grpSpPr>
          <p:sp>
            <p:nvSpPr>
              <p:cNvPr id="20" name="圆角矩形 19"/>
              <p:cNvSpPr/>
              <p:nvPr/>
            </p:nvSpPr>
            <p:spPr>
              <a:xfrm>
                <a:off x="1874" y="3646"/>
                <a:ext cx="9978" cy="5555"/>
              </a:xfrm>
              <a:prstGeom prst="roundRect">
                <a:avLst>
                  <a:gd name="adj" fmla="val 71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ym typeface="+mn-ea"/>
                  </a:rPr>
                  <a:t>The boson</a:t>
                </a:r>
                <a:endParaRPr lang="zh-CN" altLang="en-US"/>
              </a:p>
            </p:txBody>
          </p:sp>
          <p:sp>
            <p:nvSpPr>
              <p:cNvPr id="23" name="文本框 22"/>
              <p:cNvSpPr txBox="1"/>
              <p:nvPr/>
            </p:nvSpPr>
            <p:spPr>
              <a:xfrm>
                <a:off x="2064" y="3756"/>
                <a:ext cx="9666" cy="628"/>
              </a:xfrm>
              <a:prstGeom prst="rect">
                <a:avLst/>
              </a:prstGeom>
              <a:noFill/>
            </p:spPr>
            <p:txBody>
              <a:bodyPr wrap="none" rtlCol="0" anchor="t">
                <a:spAutoFit/>
              </a:bodyPr>
              <a:lstStyle/>
              <a:p>
                <a:pPr algn="l"/>
                <a:r>
                  <a:rPr lang="en-US" altLang="zh-CN">
                    <a:sym typeface="+mn-ea"/>
                  </a:rPr>
                  <a:t>Rods/Tubes in </a:t>
                </a:r>
                <a:r>
                  <a:rPr lang="en-US" altLang="zh-CN">
                    <a:solidFill>
                      <a:srgbClr val="FF0000"/>
                    </a:solidFill>
                    <a:sym typeface="+mn-ea"/>
                  </a:rPr>
                  <a:t>simple </a:t>
                </a:r>
                <a:r>
                  <a:rPr lang="en-US" altLang="zh-CN">
                    <a:sym typeface="+mn-ea"/>
                  </a:rPr>
                  <a:t>and </a:t>
                </a:r>
                <a:r>
                  <a:rPr lang="en-US" altLang="zh-CN">
                    <a:solidFill>
                      <a:srgbClr val="FF0000"/>
                    </a:solidFill>
                    <a:sym typeface="+mn-ea"/>
                  </a:rPr>
                  <a:t>honeycomb </a:t>
                </a:r>
                <a:r>
                  <a:rPr lang="en-US" altLang="zh-CN">
                    <a:sym typeface="+mn-ea"/>
                  </a:rPr>
                  <a:t>configurations</a:t>
                </a:r>
                <a:endParaRPr lang="en-US" altLang="zh-CN">
                  <a:sym typeface="+mn-ea"/>
                </a:endParaRPr>
              </a:p>
            </p:txBody>
          </p:sp>
        </p:grpSp>
        <p:pic>
          <p:nvPicPr>
            <p:cNvPr id="25" name="图片 24"/>
            <p:cNvPicPr>
              <a:picLocks noChangeAspect="1"/>
            </p:cNvPicPr>
            <p:nvPr/>
          </p:nvPicPr>
          <p:blipFill>
            <a:blip r:embed="rId8"/>
            <a:stretch>
              <a:fillRect/>
            </a:stretch>
          </p:blipFill>
          <p:spPr>
            <a:xfrm>
              <a:off x="904" y="4997"/>
              <a:ext cx="4822" cy="4799"/>
            </a:xfrm>
            <a:prstGeom prst="rect">
              <a:avLst/>
            </a:prstGeom>
          </p:spPr>
        </p:pic>
        <p:pic>
          <p:nvPicPr>
            <p:cNvPr id="26" name="图片 25"/>
            <p:cNvPicPr>
              <a:picLocks noChangeAspect="1"/>
            </p:cNvPicPr>
            <p:nvPr/>
          </p:nvPicPr>
          <p:blipFill>
            <a:blip r:embed="rId9"/>
            <a:stretch>
              <a:fillRect/>
            </a:stretch>
          </p:blipFill>
          <p:spPr>
            <a:xfrm>
              <a:off x="6062" y="5033"/>
              <a:ext cx="4438" cy="4720"/>
            </a:xfrm>
            <a:prstGeom prst="rect">
              <a:avLst/>
            </a:prstGeom>
          </p:spPr>
        </p:pic>
      </p:grpSp>
      <p:grpSp>
        <p:nvGrpSpPr>
          <p:cNvPr id="27" name="组合 26"/>
          <p:cNvGrpSpPr/>
          <p:nvPr/>
        </p:nvGrpSpPr>
        <p:grpSpPr>
          <a:xfrm>
            <a:off x="5692140" y="499110"/>
            <a:ext cx="3378200" cy="3526790"/>
            <a:chOff x="4526" y="2148"/>
            <a:chExt cx="5320" cy="5554"/>
          </a:xfrm>
        </p:grpSpPr>
        <p:grpSp>
          <p:nvGrpSpPr>
            <p:cNvPr id="28" name="组合 27"/>
            <p:cNvGrpSpPr/>
            <p:nvPr/>
          </p:nvGrpSpPr>
          <p:grpSpPr>
            <a:xfrm>
              <a:off x="4526" y="2148"/>
              <a:ext cx="5321" cy="5555"/>
              <a:chOff x="1874" y="3646"/>
              <a:chExt cx="5321" cy="5555"/>
            </a:xfrm>
          </p:grpSpPr>
          <p:sp>
            <p:nvSpPr>
              <p:cNvPr id="29" name="圆角矩形 28"/>
              <p:cNvSpPr/>
              <p:nvPr/>
            </p:nvSpPr>
            <p:spPr>
              <a:xfrm>
                <a:off x="1874" y="3646"/>
                <a:ext cx="5321" cy="5555"/>
              </a:xfrm>
              <a:prstGeom prst="roundRect">
                <a:avLst>
                  <a:gd name="adj" fmla="val 71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ym typeface="+mn-ea"/>
                  </a:rPr>
                  <a:t>The boson</a:t>
                </a:r>
                <a:endParaRPr lang="zh-CN" altLang="en-US"/>
              </a:p>
            </p:txBody>
          </p:sp>
          <p:sp>
            <p:nvSpPr>
              <p:cNvPr id="30" name="文本框 29"/>
              <p:cNvSpPr txBox="1"/>
              <p:nvPr/>
            </p:nvSpPr>
            <p:spPr>
              <a:xfrm>
                <a:off x="2064" y="3756"/>
                <a:ext cx="1288" cy="628"/>
              </a:xfrm>
              <a:prstGeom prst="rect">
                <a:avLst/>
              </a:prstGeom>
              <a:noFill/>
            </p:spPr>
            <p:txBody>
              <a:bodyPr wrap="none" rtlCol="0" anchor="t">
                <a:spAutoFit/>
              </a:bodyPr>
              <a:lstStyle/>
              <a:p>
                <a:pPr algn="l"/>
                <a:r>
                  <a:rPr lang="en-US" altLang="zh-CN">
                    <a:sym typeface="+mn-ea"/>
                  </a:rPr>
                  <a:t>Slabs</a:t>
                </a:r>
                <a:endParaRPr lang="en-US" altLang="zh-CN">
                  <a:sym typeface="+mn-ea"/>
                </a:endParaRPr>
              </a:p>
            </p:txBody>
          </p:sp>
        </p:grpSp>
        <p:pic>
          <p:nvPicPr>
            <p:cNvPr id="31" name="图片 30"/>
            <p:cNvPicPr>
              <a:picLocks noChangeAspect="1"/>
            </p:cNvPicPr>
            <p:nvPr/>
          </p:nvPicPr>
          <p:blipFill>
            <a:blip r:embed="rId10"/>
            <a:stretch>
              <a:fillRect/>
            </a:stretch>
          </p:blipFill>
          <p:spPr>
            <a:xfrm>
              <a:off x="4748" y="2763"/>
              <a:ext cx="4904" cy="481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215392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Elastic theory</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sp>
        <p:nvSpPr>
          <p:cNvPr id="13" name="文本框 12"/>
          <p:cNvSpPr txBox="1"/>
          <p:nvPr/>
        </p:nvSpPr>
        <p:spPr>
          <a:xfrm>
            <a:off x="-29210" y="510540"/>
            <a:ext cx="7478395" cy="398780"/>
          </a:xfrm>
          <a:prstGeom prst="rect">
            <a:avLst/>
          </a:prstGeom>
          <a:noFill/>
        </p:spPr>
        <p:txBody>
          <a:bodyPr wrap="square" rtlCol="0" anchor="t">
            <a:spAutoFit/>
          </a:bodyPr>
          <a:lstStyle/>
          <a:p>
            <a:r>
              <a:rPr lang="en-US" altLang="zh-CN"/>
              <a:t>The </a:t>
            </a:r>
            <a:r>
              <a:rPr lang="zh-CN" altLang="en-US">
                <a:solidFill>
                  <a:srgbClr val="FF0000"/>
                </a:solidFill>
              </a:rPr>
              <a:t>displacement gradient</a:t>
            </a:r>
            <a:r>
              <a:rPr lang="zh-CN" altLang="en-US"/>
              <a:t> </a:t>
            </a:r>
            <a:r>
              <a:rPr lang="en-US" altLang="zh-CN" i="1"/>
              <a:t>u</a:t>
            </a:r>
            <a:r>
              <a:rPr lang="en-US" altLang="zh-CN" i="1" baseline="-25000"/>
              <a:t>ij</a:t>
            </a:r>
            <a:r>
              <a:rPr lang="en-US" altLang="zh-CN"/>
              <a:t> moving a droplet at position </a:t>
            </a:r>
            <a:r>
              <a:rPr lang="en-US" altLang="zh-CN" b="1" i="1"/>
              <a:t>r</a:t>
            </a:r>
            <a:r>
              <a:rPr lang="en-US" altLang="zh-CN"/>
              <a:t> to </a:t>
            </a:r>
            <a:r>
              <a:rPr lang="en-US" altLang="zh-CN" b="1" i="1"/>
              <a:t>r</a:t>
            </a:r>
            <a:r>
              <a:rPr lang="en-US" altLang="zh-CN"/>
              <a:t>' </a:t>
            </a:r>
            <a:endParaRPr lang="en-US" altLang="zh-CN"/>
          </a:p>
        </p:txBody>
      </p:sp>
      <p:pic>
        <p:nvPicPr>
          <p:cNvPr id="14" name="图片 13"/>
          <p:cNvPicPr>
            <a:picLocks noChangeAspect="1"/>
          </p:cNvPicPr>
          <p:nvPr/>
        </p:nvPicPr>
        <p:blipFill>
          <a:blip r:embed="rId1"/>
          <a:stretch>
            <a:fillRect/>
          </a:stretch>
        </p:blipFill>
        <p:spPr>
          <a:xfrm>
            <a:off x="2317750" y="964565"/>
            <a:ext cx="3070225" cy="468630"/>
          </a:xfrm>
          <a:prstGeom prst="rect">
            <a:avLst/>
          </a:prstGeom>
        </p:spPr>
      </p:pic>
      <p:pic>
        <p:nvPicPr>
          <p:cNvPr id="20" name="图片 19"/>
          <p:cNvPicPr>
            <a:picLocks noChangeAspect="1"/>
          </p:cNvPicPr>
          <p:nvPr/>
        </p:nvPicPr>
        <p:blipFill>
          <a:blip r:embed="rId2"/>
          <a:stretch>
            <a:fillRect/>
          </a:stretch>
        </p:blipFill>
        <p:spPr>
          <a:xfrm>
            <a:off x="2568575" y="1628775"/>
            <a:ext cx="2282825" cy="337185"/>
          </a:xfrm>
          <a:prstGeom prst="rect">
            <a:avLst/>
          </a:prstGeom>
        </p:spPr>
      </p:pic>
      <p:pic>
        <p:nvPicPr>
          <p:cNvPr id="25" name="图片 24"/>
          <p:cNvPicPr>
            <a:picLocks noChangeAspect="1"/>
          </p:cNvPicPr>
          <p:nvPr/>
        </p:nvPicPr>
        <p:blipFill>
          <a:blip r:embed="rId3"/>
          <a:stretch>
            <a:fillRect/>
          </a:stretch>
        </p:blipFill>
        <p:spPr>
          <a:xfrm>
            <a:off x="2412365" y="2060575"/>
            <a:ext cx="3028950" cy="398145"/>
          </a:xfrm>
          <a:prstGeom prst="rect">
            <a:avLst/>
          </a:prstGeom>
        </p:spPr>
      </p:pic>
      <p:pic>
        <p:nvPicPr>
          <p:cNvPr id="6" name="图片 5" descr="C:\Users\CJXia\Desktop\图片1.png图片1"/>
          <p:cNvPicPr>
            <a:picLocks noChangeAspect="1"/>
          </p:cNvPicPr>
          <p:nvPr/>
        </p:nvPicPr>
        <p:blipFill>
          <a:blip r:embed="rId4">
            <a:clrChange>
              <a:clrFrom>
                <a:srgbClr val="FFFFFF">
                  <a:alpha val="100000"/>
                </a:srgbClr>
              </a:clrFrom>
              <a:clrTo>
                <a:srgbClr val="FFFFFF">
                  <a:alpha val="100000"/>
                  <a:alpha val="0"/>
                </a:srgbClr>
              </a:clrTo>
            </a:clrChange>
          </a:blip>
          <a:srcRect/>
          <a:stretch>
            <a:fillRect/>
          </a:stretch>
        </p:blipFill>
        <p:spPr>
          <a:xfrm>
            <a:off x="6804025" y="45085"/>
            <a:ext cx="2270760" cy="2658110"/>
          </a:xfrm>
          <a:prstGeom prst="rect">
            <a:avLst/>
          </a:prstGeom>
        </p:spPr>
      </p:pic>
      <p:grpSp>
        <p:nvGrpSpPr>
          <p:cNvPr id="8" name="组合 7"/>
          <p:cNvGrpSpPr/>
          <p:nvPr/>
        </p:nvGrpSpPr>
        <p:grpSpPr>
          <a:xfrm>
            <a:off x="251460" y="2845435"/>
            <a:ext cx="8580120" cy="3274060"/>
            <a:chOff x="396" y="865"/>
            <a:chExt cx="13512" cy="5156"/>
          </a:xfrm>
        </p:grpSpPr>
        <p:grpSp>
          <p:nvGrpSpPr>
            <p:cNvPr id="17" name="组合 16"/>
            <p:cNvGrpSpPr/>
            <p:nvPr/>
          </p:nvGrpSpPr>
          <p:grpSpPr>
            <a:xfrm>
              <a:off x="396" y="865"/>
              <a:ext cx="13513" cy="5157"/>
              <a:chOff x="170" y="865"/>
              <a:chExt cx="13513" cy="5157"/>
            </a:xfrm>
          </p:grpSpPr>
          <p:pic>
            <p:nvPicPr>
              <p:cNvPr id="11" name="图片 10"/>
              <p:cNvPicPr>
                <a:picLocks noChangeAspect="1"/>
              </p:cNvPicPr>
              <p:nvPr>
                <p:custDataLst>
                  <p:tags r:id="rId5"/>
                </p:custDataLst>
              </p:nvPr>
            </p:nvPicPr>
            <p:blipFill>
              <a:blip r:embed="rId6"/>
              <a:stretch>
                <a:fillRect/>
              </a:stretch>
            </p:blipFill>
            <p:spPr>
              <a:xfrm>
                <a:off x="2738" y="1833"/>
                <a:ext cx="9143" cy="1622"/>
              </a:xfrm>
              <a:prstGeom prst="rect">
                <a:avLst/>
              </a:prstGeom>
            </p:spPr>
          </p:pic>
          <p:sp>
            <p:nvSpPr>
              <p:cNvPr id="12" name="文本框 11"/>
              <p:cNvSpPr txBox="1"/>
              <p:nvPr>
                <p:custDataLst>
                  <p:tags r:id="rId7"/>
                </p:custDataLst>
              </p:nvPr>
            </p:nvSpPr>
            <p:spPr>
              <a:xfrm>
                <a:off x="478" y="1297"/>
                <a:ext cx="9853" cy="628"/>
              </a:xfrm>
              <a:prstGeom prst="rect">
                <a:avLst/>
              </a:prstGeom>
              <a:noFill/>
            </p:spPr>
            <p:txBody>
              <a:bodyPr wrap="square" rtlCol="0" anchor="t">
                <a:spAutoFit/>
              </a:bodyPr>
              <a:p>
                <a:r>
                  <a:rPr lang="en-US" altLang="zh-CN"/>
                  <a:t>T</a:t>
                </a:r>
                <a:r>
                  <a:rPr lang="zh-CN" altLang="en-US"/>
                  <a:t>he variation of </a:t>
                </a:r>
                <a:r>
                  <a:rPr lang="zh-CN" altLang="en-US">
                    <a:solidFill>
                      <a:srgbClr val="FF0000"/>
                    </a:solidFill>
                  </a:rPr>
                  <a:t>energy density</a:t>
                </a:r>
                <a:r>
                  <a:rPr lang="zh-CN" altLang="en-US"/>
                  <a:t> due to </a:t>
                </a:r>
                <a:r>
                  <a:rPr lang="zh-CN" altLang="en-US">
                    <a:solidFill>
                      <a:srgbClr val="FF0000"/>
                    </a:solidFill>
                  </a:rPr>
                  <a:t>deformation</a:t>
                </a:r>
                <a:endParaRPr lang="zh-CN" altLang="en-US">
                  <a:solidFill>
                    <a:srgbClr val="FF0000"/>
                  </a:solidFill>
                </a:endParaRPr>
              </a:p>
            </p:txBody>
          </p:sp>
          <p:sp>
            <p:nvSpPr>
              <p:cNvPr id="18" name="文本框 17"/>
              <p:cNvSpPr txBox="1"/>
              <p:nvPr>
                <p:custDataLst>
                  <p:tags r:id="rId8"/>
                </p:custDataLst>
              </p:nvPr>
            </p:nvSpPr>
            <p:spPr>
              <a:xfrm>
                <a:off x="478" y="3455"/>
                <a:ext cx="12826" cy="2567"/>
              </a:xfrm>
              <a:prstGeom prst="rect">
                <a:avLst/>
              </a:prstGeom>
              <a:noFill/>
            </p:spPr>
            <p:txBody>
              <a:bodyPr wrap="square" rtlCol="0" anchor="t">
                <a:spAutoFit/>
              </a:bodyPr>
              <a:p>
                <a:r>
                  <a:rPr lang="en-US" altLang="zh-CN">
                    <a:solidFill>
                      <a:srgbClr val="FF0000"/>
                    </a:solidFill>
                  </a:rPr>
                  <a:t>Droplet/bubble phases</a:t>
                </a:r>
                <a:r>
                  <a:rPr lang="zh-CN" altLang="en-US"/>
                  <a:t> with </a:t>
                </a:r>
                <a:r>
                  <a:rPr lang="zh-CN" altLang="en-US">
                    <a:solidFill>
                      <a:srgbClr val="FF0000"/>
                    </a:solidFill>
                  </a:rPr>
                  <a:t>cubic symmetry</a:t>
                </a:r>
                <a:r>
                  <a:rPr lang="zh-CN" altLang="en-US"/>
                  <a:t> </a:t>
                </a:r>
                <a:r>
                  <a:rPr lang="en-US" altLang="zh-CN"/>
                  <a:t>(</a:t>
                </a:r>
                <a:r>
                  <a:rPr lang="zh-CN" altLang="en-US">
                    <a:sym typeface="+mn-ea"/>
                  </a:rPr>
                  <a:t>BCC and FCC lattices</a:t>
                </a:r>
                <a:r>
                  <a:rPr lang="en-US" altLang="zh-CN"/>
                  <a:t>):</a:t>
                </a:r>
                <a:endParaRPr lang="en-US" altLang="zh-CN"/>
              </a:p>
              <a:p>
                <a:r>
                  <a:rPr lang="zh-CN" altLang="en-US"/>
                  <a:t>        </a:t>
                </a:r>
                <a:r>
                  <a:rPr lang="zh-CN" altLang="en-US" i="1"/>
                  <a:t>c</a:t>
                </a:r>
                <a:r>
                  <a:rPr lang="zh-CN" altLang="en-US" baseline="-25000"/>
                  <a:t>11</a:t>
                </a:r>
                <a:r>
                  <a:rPr lang="zh-CN" altLang="en-US"/>
                  <a:t> = </a:t>
                </a:r>
                <a:r>
                  <a:rPr lang="zh-CN" altLang="en-US" i="1">
                    <a:sym typeface="+mn-ea"/>
                  </a:rPr>
                  <a:t>c</a:t>
                </a:r>
                <a:r>
                  <a:rPr lang="zh-CN" altLang="en-US" baseline="-25000"/>
                  <a:t>22</a:t>
                </a:r>
                <a:r>
                  <a:rPr lang="zh-CN" altLang="en-US"/>
                  <a:t> = </a:t>
                </a:r>
                <a:r>
                  <a:rPr lang="zh-CN" altLang="en-US" i="1">
                    <a:sym typeface="+mn-ea"/>
                  </a:rPr>
                  <a:t>c</a:t>
                </a:r>
                <a:r>
                  <a:rPr lang="zh-CN" altLang="en-US" baseline="-25000"/>
                  <a:t>33</a:t>
                </a:r>
                <a:r>
                  <a:rPr lang="zh-CN" altLang="en-US"/>
                  <a:t>, </a:t>
                </a:r>
                <a:r>
                  <a:rPr lang="zh-CN" altLang="en-US" i="1">
                    <a:sym typeface="+mn-ea"/>
                  </a:rPr>
                  <a:t>c</a:t>
                </a:r>
                <a:r>
                  <a:rPr lang="zh-CN" altLang="en-US" baseline="-25000"/>
                  <a:t>12</a:t>
                </a:r>
                <a:r>
                  <a:rPr lang="zh-CN" altLang="en-US"/>
                  <a:t> = </a:t>
                </a:r>
                <a:r>
                  <a:rPr lang="zh-CN" altLang="en-US" i="1">
                    <a:sym typeface="+mn-ea"/>
                  </a:rPr>
                  <a:t>c</a:t>
                </a:r>
                <a:r>
                  <a:rPr lang="zh-CN" altLang="en-US" baseline="-25000"/>
                  <a:t>21</a:t>
                </a:r>
                <a:r>
                  <a:rPr lang="zh-CN" altLang="en-US"/>
                  <a:t> = </a:t>
                </a:r>
                <a:r>
                  <a:rPr lang="zh-CN" altLang="en-US" i="1">
                    <a:sym typeface="+mn-ea"/>
                  </a:rPr>
                  <a:t>c</a:t>
                </a:r>
                <a:r>
                  <a:rPr lang="zh-CN" altLang="en-US" baseline="-25000"/>
                  <a:t>13</a:t>
                </a:r>
                <a:r>
                  <a:rPr lang="zh-CN" altLang="en-US"/>
                  <a:t> = </a:t>
                </a:r>
                <a:r>
                  <a:rPr lang="zh-CN" altLang="en-US" i="1">
                    <a:sym typeface="+mn-ea"/>
                  </a:rPr>
                  <a:t>c</a:t>
                </a:r>
                <a:r>
                  <a:rPr lang="zh-CN" altLang="en-US" baseline="-25000"/>
                  <a:t>31</a:t>
                </a:r>
                <a:r>
                  <a:rPr lang="zh-CN" altLang="en-US"/>
                  <a:t> = </a:t>
                </a:r>
                <a:r>
                  <a:rPr lang="zh-CN" altLang="en-US" i="1">
                    <a:sym typeface="+mn-ea"/>
                  </a:rPr>
                  <a:t>c</a:t>
                </a:r>
                <a:r>
                  <a:rPr lang="zh-CN" altLang="en-US" baseline="-25000"/>
                  <a:t>23</a:t>
                </a:r>
                <a:r>
                  <a:rPr lang="zh-CN" altLang="en-US"/>
                  <a:t> = </a:t>
                </a:r>
                <a:r>
                  <a:rPr lang="zh-CN" altLang="en-US" i="1">
                    <a:sym typeface="+mn-ea"/>
                  </a:rPr>
                  <a:t>c</a:t>
                </a:r>
                <a:r>
                  <a:rPr lang="zh-CN" altLang="en-US" baseline="-25000"/>
                  <a:t>32</a:t>
                </a:r>
                <a:r>
                  <a:rPr lang="zh-CN" altLang="en-US"/>
                  <a:t>, </a:t>
                </a:r>
                <a:r>
                  <a:rPr lang="zh-CN" altLang="en-US" i="1">
                    <a:sym typeface="+mn-ea"/>
                  </a:rPr>
                  <a:t>c</a:t>
                </a:r>
                <a:r>
                  <a:rPr lang="zh-CN" altLang="en-US" baseline="-25000"/>
                  <a:t>44</a:t>
                </a:r>
                <a:r>
                  <a:rPr lang="zh-CN" altLang="en-US"/>
                  <a:t> = </a:t>
                </a:r>
                <a:r>
                  <a:rPr lang="zh-CN" altLang="en-US" i="1">
                    <a:sym typeface="+mn-ea"/>
                  </a:rPr>
                  <a:t>c</a:t>
                </a:r>
                <a:r>
                  <a:rPr lang="zh-CN" altLang="en-US" baseline="-25000"/>
                  <a:t>55</a:t>
                </a:r>
                <a:r>
                  <a:rPr lang="zh-CN" altLang="en-US"/>
                  <a:t> = </a:t>
                </a:r>
                <a:r>
                  <a:rPr lang="zh-CN" altLang="en-US" i="1">
                    <a:sym typeface="+mn-ea"/>
                  </a:rPr>
                  <a:t>c</a:t>
                </a:r>
                <a:r>
                  <a:rPr lang="zh-CN" altLang="en-US" baseline="-25000"/>
                  <a:t>66</a:t>
                </a:r>
                <a:r>
                  <a:rPr lang="en-US" altLang="zh-CN"/>
                  <a:t>;</a:t>
                </a:r>
                <a:r>
                  <a:rPr lang="zh-CN" altLang="en-US"/>
                  <a:t> </a:t>
                </a:r>
                <a:endParaRPr lang="zh-CN" altLang="en-US"/>
              </a:p>
              <a:p>
                <a:r>
                  <a:rPr lang="en-US" altLang="zh-CN">
                    <a:solidFill>
                      <a:srgbClr val="FF0000"/>
                    </a:solidFill>
                  </a:rPr>
                  <a:t>R</a:t>
                </a:r>
                <a:r>
                  <a:rPr lang="zh-CN" altLang="en-US">
                    <a:solidFill>
                      <a:srgbClr val="FF0000"/>
                    </a:solidFill>
                  </a:rPr>
                  <a:t>ods/tubes</a:t>
                </a:r>
                <a:r>
                  <a:rPr lang="zh-CN" altLang="en-US"/>
                  <a:t> that are aligned with the </a:t>
                </a:r>
                <a:r>
                  <a:rPr lang="zh-CN" altLang="en-US" i="1"/>
                  <a:t>z</a:t>
                </a:r>
                <a:r>
                  <a:rPr lang="zh-CN" altLang="en-US"/>
                  <a:t>-axis, the </a:t>
                </a:r>
                <a:r>
                  <a:rPr lang="zh-CN" altLang="en-US">
                    <a:sym typeface="+mn-ea"/>
                  </a:rPr>
                  <a:t>nonzero</a:t>
                </a:r>
                <a:r>
                  <a:rPr lang="zh-CN" altLang="en-US"/>
                  <a:t> terms</a:t>
                </a:r>
                <a:r>
                  <a:rPr lang="en-US" altLang="zh-CN"/>
                  <a:t>:</a:t>
                </a:r>
                <a:endParaRPr lang="en-US" altLang="zh-CN"/>
              </a:p>
              <a:p>
                <a:r>
                  <a:rPr lang="zh-CN" altLang="en-US"/>
                  <a:t>     </a:t>
                </a:r>
                <a:r>
                  <a:rPr lang="zh-CN" altLang="en-US" i="1">
                    <a:sym typeface="+mn-ea"/>
                  </a:rPr>
                  <a:t>c</a:t>
                </a:r>
                <a:r>
                  <a:rPr lang="zh-CN" altLang="en-US" baseline="-25000">
                    <a:sym typeface="+mn-ea"/>
                  </a:rPr>
                  <a:t>11</a:t>
                </a:r>
                <a:r>
                  <a:rPr lang="zh-CN" altLang="en-US"/>
                  <a:t> (= </a:t>
                </a:r>
                <a:r>
                  <a:rPr lang="zh-CN" altLang="en-US" i="1">
                    <a:sym typeface="+mn-ea"/>
                  </a:rPr>
                  <a:t>c</a:t>
                </a:r>
                <a:r>
                  <a:rPr lang="zh-CN" altLang="en-US" baseline="-25000">
                    <a:sym typeface="+mn-ea"/>
                  </a:rPr>
                  <a:t>22</a:t>
                </a:r>
                <a:r>
                  <a:rPr lang="zh-CN" altLang="en-US"/>
                  <a:t>), </a:t>
                </a:r>
                <a:r>
                  <a:rPr lang="zh-CN" altLang="en-US" i="1">
                    <a:sym typeface="+mn-ea"/>
                  </a:rPr>
                  <a:t>c</a:t>
                </a:r>
                <a:r>
                  <a:rPr lang="zh-CN" altLang="en-US" baseline="-25000">
                    <a:sym typeface="+mn-ea"/>
                  </a:rPr>
                  <a:t>12</a:t>
                </a:r>
                <a:r>
                  <a:rPr lang="zh-CN" altLang="en-US"/>
                  <a:t>, and </a:t>
                </a:r>
                <a:r>
                  <a:rPr lang="zh-CN" altLang="en-US" i="1">
                    <a:sym typeface="+mn-ea"/>
                  </a:rPr>
                  <a:t>c</a:t>
                </a:r>
                <a:r>
                  <a:rPr lang="zh-CN" altLang="en-US" baseline="-25000">
                    <a:sym typeface="+mn-ea"/>
                  </a:rPr>
                  <a:t>44</a:t>
                </a:r>
                <a:r>
                  <a:rPr lang="zh-CN" altLang="en-US"/>
                  <a:t> (= </a:t>
                </a:r>
                <a:r>
                  <a:rPr lang="zh-CN" altLang="en-US" i="1">
                    <a:sym typeface="+mn-ea"/>
                  </a:rPr>
                  <a:t>c</a:t>
                </a:r>
                <a:r>
                  <a:rPr lang="zh-CN" altLang="en-US" baseline="-25000">
                    <a:sym typeface="+mn-ea"/>
                  </a:rPr>
                  <a:t>11</a:t>
                </a:r>
                <a:r>
                  <a:rPr lang="en-US" altLang="zh-CN"/>
                  <a:t>/</a:t>
                </a:r>
                <a:r>
                  <a:rPr lang="zh-CN" altLang="en-US"/>
                  <a:t>2 </a:t>
                </a:r>
                <a:r>
                  <a:rPr lang="en-US" altLang="zh-CN"/>
                  <a:t>- </a:t>
                </a:r>
                <a:r>
                  <a:rPr lang="zh-CN" altLang="en-US" i="1">
                    <a:sym typeface="+mn-ea"/>
                  </a:rPr>
                  <a:t>c</a:t>
                </a:r>
                <a:r>
                  <a:rPr lang="zh-CN" altLang="en-US" baseline="-25000">
                    <a:sym typeface="+mn-ea"/>
                  </a:rPr>
                  <a:t>12</a:t>
                </a:r>
                <a:r>
                  <a:rPr lang="en-US" altLang="zh-CN"/>
                  <a:t>/</a:t>
                </a:r>
                <a:r>
                  <a:rPr lang="zh-CN" altLang="en-US"/>
                  <a:t>2 for honeycomb con</a:t>
                </a:r>
                <a:r>
                  <a:rPr lang="en-US" altLang="zh-CN"/>
                  <a:t>fi</a:t>
                </a:r>
                <a:r>
                  <a:rPr lang="zh-CN" altLang="en-US"/>
                  <a:t>guration)</a:t>
                </a:r>
                <a:r>
                  <a:rPr lang="en-US" altLang="zh-CN">
                    <a:sym typeface="+mn-ea"/>
                  </a:rPr>
                  <a:t>;</a:t>
                </a:r>
                <a:endParaRPr lang="zh-CN" altLang="en-US"/>
              </a:p>
              <a:p>
                <a:r>
                  <a:rPr lang="en-US" altLang="zh-CN">
                    <a:solidFill>
                      <a:srgbClr val="FF0000"/>
                    </a:solidFill>
                    <a:sym typeface="+mn-ea"/>
                  </a:rPr>
                  <a:t>S</a:t>
                </a:r>
                <a:r>
                  <a:rPr lang="zh-CN" altLang="en-US">
                    <a:solidFill>
                      <a:srgbClr val="FF0000"/>
                    </a:solidFill>
                    <a:sym typeface="+mn-ea"/>
                  </a:rPr>
                  <a:t>labs </a:t>
                </a:r>
                <a:r>
                  <a:rPr lang="zh-CN" altLang="en-US">
                    <a:sym typeface="+mn-ea"/>
                  </a:rPr>
                  <a:t>perpendicular to the </a:t>
                </a:r>
                <a:r>
                  <a:rPr lang="zh-CN" altLang="en-US" i="1">
                    <a:sym typeface="+mn-ea"/>
                  </a:rPr>
                  <a:t>x</a:t>
                </a:r>
                <a:r>
                  <a:rPr lang="zh-CN" altLang="en-US">
                    <a:sym typeface="+mn-ea"/>
                  </a:rPr>
                  <a:t>-axis</a:t>
                </a:r>
                <a:r>
                  <a:rPr lang="en-US" altLang="zh-CN">
                    <a:sym typeface="+mn-ea"/>
                  </a:rPr>
                  <a:t>, only</a:t>
                </a:r>
                <a:r>
                  <a:rPr lang="zh-CN" altLang="en-US"/>
                  <a:t> </a:t>
                </a:r>
                <a:r>
                  <a:rPr lang="zh-CN" altLang="en-US" i="1">
                    <a:sym typeface="+mn-ea"/>
                  </a:rPr>
                  <a:t>c</a:t>
                </a:r>
                <a:r>
                  <a:rPr lang="zh-CN" altLang="en-US" baseline="-25000">
                    <a:sym typeface="+mn-ea"/>
                  </a:rPr>
                  <a:t>11 </a:t>
                </a:r>
                <a:r>
                  <a:rPr lang="zh-CN" altLang="en-US"/>
                  <a:t>persists</a:t>
                </a:r>
                <a:r>
                  <a:rPr lang="en-US" altLang="zh-CN"/>
                  <a:t>.</a:t>
                </a:r>
                <a:endParaRPr lang="en-US" altLang="zh-CN"/>
              </a:p>
            </p:txBody>
          </p:sp>
          <p:sp>
            <p:nvSpPr>
              <p:cNvPr id="19" name="圆角矩形 18"/>
              <p:cNvSpPr/>
              <p:nvPr>
                <p:custDataLst>
                  <p:tags r:id="rId9"/>
                </p:custDataLst>
              </p:nvPr>
            </p:nvSpPr>
            <p:spPr>
              <a:xfrm>
                <a:off x="170" y="865"/>
                <a:ext cx="13513" cy="5102"/>
              </a:xfrm>
              <a:prstGeom prst="roundRect">
                <a:avLst>
                  <a:gd name="adj" fmla="val 85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custDataLst>
                  <p:tags r:id="rId10"/>
                </p:custDataLst>
              </p:nvPr>
            </p:nvSpPr>
            <p:spPr>
              <a:xfrm>
                <a:off x="252" y="865"/>
                <a:ext cx="3252" cy="628"/>
              </a:xfrm>
              <a:prstGeom prst="rect">
                <a:avLst/>
              </a:prstGeom>
              <a:noFill/>
            </p:spPr>
            <p:txBody>
              <a:bodyPr wrap="square" rtlCol="0" anchor="t">
                <a:spAutoFit/>
              </a:bodyPr>
              <a:p>
                <a:r>
                  <a:rPr lang="en-US" altLang="zh-CN" b="1"/>
                  <a:t>Single </a:t>
                </a:r>
                <a:r>
                  <a:rPr lang="zh-CN" altLang="en-US" b="1"/>
                  <a:t>crystal</a:t>
                </a:r>
                <a:r>
                  <a:rPr lang="en-US" altLang="zh-CN" b="1"/>
                  <a:t>:</a:t>
                </a:r>
                <a:endParaRPr lang="en-US" altLang="zh-CN" b="1"/>
              </a:p>
            </p:txBody>
          </p:sp>
        </p:grpSp>
        <p:pic>
          <p:nvPicPr>
            <p:cNvPr id="28" name="图片 27"/>
            <p:cNvPicPr>
              <a:picLocks noChangeAspect="1"/>
            </p:cNvPicPr>
            <p:nvPr>
              <p:custDataLst>
                <p:tags r:id="rId11"/>
              </p:custDataLst>
            </p:nvPr>
          </p:nvPicPr>
          <p:blipFill>
            <a:blip r:embed="rId12"/>
            <a:stretch>
              <a:fillRect/>
            </a:stretch>
          </p:blipFill>
          <p:spPr>
            <a:xfrm>
              <a:off x="5610" y="1018"/>
              <a:ext cx="7720" cy="475"/>
            </a:xfrm>
            <a:prstGeom prst="rect">
              <a:avLst/>
            </a:prstGeom>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4605"/>
            <a:ext cx="2194560"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a:sym typeface="+mn-ea"/>
              </a:rPr>
              <a:t>Elastic theory</a:t>
            </a:r>
            <a:endParaRPr lang="en-US" sz="2800">
              <a:sym typeface="+mn-ea"/>
            </a:endParaRPr>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3" name="页脚占位符 12"/>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zh-CN" sz="1400" dirty="0" smtClean="0">
              <a:solidFill>
                <a:schemeClr val="bg1"/>
              </a:solidFill>
              <a:sym typeface="+mn-ea"/>
            </a:endParaRPr>
          </a:p>
        </p:txBody>
      </p:sp>
      <p:grpSp>
        <p:nvGrpSpPr>
          <p:cNvPr id="27" name="组合 26"/>
          <p:cNvGrpSpPr/>
          <p:nvPr/>
        </p:nvGrpSpPr>
        <p:grpSpPr>
          <a:xfrm>
            <a:off x="120650" y="3401060"/>
            <a:ext cx="8846820" cy="2617470"/>
            <a:chOff x="190" y="4904"/>
            <a:chExt cx="13932" cy="4122"/>
          </a:xfrm>
        </p:grpSpPr>
        <p:grpSp>
          <p:nvGrpSpPr>
            <p:cNvPr id="16" name="组合 15"/>
            <p:cNvGrpSpPr/>
            <p:nvPr/>
          </p:nvGrpSpPr>
          <p:grpSpPr>
            <a:xfrm>
              <a:off x="190" y="4904"/>
              <a:ext cx="13932" cy="4123"/>
              <a:chOff x="329" y="-42"/>
              <a:chExt cx="13932" cy="4123"/>
            </a:xfrm>
          </p:grpSpPr>
          <p:sp>
            <p:nvSpPr>
              <p:cNvPr id="20" name="文本框 19"/>
              <p:cNvSpPr txBox="1"/>
              <p:nvPr>
                <p:custDataLst>
                  <p:tags r:id="rId1"/>
                </p:custDataLst>
              </p:nvPr>
            </p:nvSpPr>
            <p:spPr>
              <a:xfrm>
                <a:off x="329" y="58"/>
                <a:ext cx="8331" cy="1113"/>
              </a:xfrm>
              <a:prstGeom prst="rect">
                <a:avLst/>
              </a:prstGeom>
              <a:noFill/>
            </p:spPr>
            <p:txBody>
              <a:bodyPr wrap="square" rtlCol="0" anchor="t">
                <a:spAutoFit/>
              </a:bodyPr>
              <a:lstStyle/>
              <a:p>
                <a:r>
                  <a:rPr lang="en-US" altLang="zh-CN" smtClean="0">
                    <a:sym typeface="+mn-ea"/>
                  </a:rPr>
                  <a:t>Incompressible liquid-drop model [</a:t>
                </a:r>
                <a:r>
                  <a:rPr lang="zh-CN" altLang="en-US">
                    <a:sym typeface="+mn-ea"/>
                  </a:rPr>
                  <a:t>Pethick</a:t>
                </a:r>
                <a:r>
                  <a:rPr lang="en-US" altLang="zh-CN">
                    <a:sym typeface="+mn-ea"/>
                  </a:rPr>
                  <a:t>_Potekhin</a:t>
                </a:r>
                <a:r>
                  <a:rPr lang="zh-CN" altLang="en-US">
                    <a:sym typeface="+mn-ea"/>
                  </a:rPr>
                  <a:t>1998_PLB427-7</a:t>
                </a:r>
                <a:r>
                  <a:rPr lang="en-US" altLang="zh-CN" smtClean="0">
                    <a:sym typeface="+mn-ea"/>
                  </a:rPr>
                  <a:t>]</a:t>
                </a:r>
                <a:r>
                  <a:rPr lang="en-US">
                    <a:sym typeface="+mn-ea"/>
                  </a:rPr>
                  <a:t>: </a:t>
                </a:r>
                <a:endParaRPr lang="en-US" altLang="zh-CN">
                  <a:sym typeface="+mn-ea"/>
                </a:endParaRPr>
              </a:p>
            </p:txBody>
          </p:sp>
          <p:sp>
            <p:nvSpPr>
              <p:cNvPr id="22" name="圆角矩形 21"/>
              <p:cNvSpPr/>
              <p:nvPr>
                <p:custDataLst>
                  <p:tags r:id="rId2"/>
                </p:custDataLst>
              </p:nvPr>
            </p:nvSpPr>
            <p:spPr>
              <a:xfrm>
                <a:off x="370" y="-42"/>
                <a:ext cx="13891" cy="4123"/>
              </a:xfrm>
              <a:prstGeom prst="roundRect">
                <a:avLst>
                  <a:gd name="adj" fmla="val 85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p:cNvPicPr>
              <a:picLocks noChangeAspect="1"/>
            </p:cNvPicPr>
            <p:nvPr>
              <p:custDataLst>
                <p:tags r:id="rId3"/>
              </p:custDataLst>
            </p:nvPr>
          </p:nvPicPr>
          <p:blipFill>
            <a:blip r:embed="rId4"/>
            <a:stretch>
              <a:fillRect/>
            </a:stretch>
          </p:blipFill>
          <p:spPr>
            <a:xfrm>
              <a:off x="511" y="6196"/>
              <a:ext cx="8623" cy="2147"/>
            </a:xfrm>
            <a:prstGeom prst="rect">
              <a:avLst/>
            </a:prstGeom>
          </p:spPr>
        </p:pic>
        <p:pic>
          <p:nvPicPr>
            <p:cNvPr id="23" name="图片 22"/>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tretch>
              <a:fillRect/>
            </a:stretch>
          </p:blipFill>
          <p:spPr>
            <a:xfrm>
              <a:off x="6860" y="6308"/>
              <a:ext cx="7140" cy="2612"/>
            </a:xfrm>
            <a:prstGeom prst="rect">
              <a:avLst/>
            </a:prstGeom>
          </p:spPr>
        </p:pic>
        <p:pic>
          <p:nvPicPr>
            <p:cNvPr id="25" name="图片 24"/>
            <p:cNvPicPr>
              <a:picLocks noChangeAspect="1"/>
            </p:cNvPicPr>
            <p:nvPr>
              <p:custDataLst>
                <p:tags r:id="rId7"/>
              </p:custDataLst>
            </p:nvPr>
          </p:nvPicPr>
          <p:blipFill>
            <a:blip r:embed="rId8"/>
            <a:srcRect l="63042" r="185"/>
            <a:stretch>
              <a:fillRect/>
            </a:stretch>
          </p:blipFill>
          <p:spPr>
            <a:xfrm>
              <a:off x="9921" y="5514"/>
              <a:ext cx="2381" cy="865"/>
            </a:xfrm>
            <a:prstGeom prst="rect">
              <a:avLst/>
            </a:prstGeom>
          </p:spPr>
        </p:pic>
      </p:grpSp>
      <p:grpSp>
        <p:nvGrpSpPr>
          <p:cNvPr id="28" name="组合 27"/>
          <p:cNvGrpSpPr/>
          <p:nvPr/>
        </p:nvGrpSpPr>
        <p:grpSpPr>
          <a:xfrm>
            <a:off x="108585" y="663575"/>
            <a:ext cx="8875395" cy="2425065"/>
            <a:chOff x="171" y="1045"/>
            <a:chExt cx="13977" cy="3819"/>
          </a:xfrm>
        </p:grpSpPr>
        <p:grpSp>
          <p:nvGrpSpPr>
            <p:cNvPr id="15" name="组合 14"/>
            <p:cNvGrpSpPr/>
            <p:nvPr/>
          </p:nvGrpSpPr>
          <p:grpSpPr>
            <a:xfrm>
              <a:off x="171" y="1045"/>
              <a:ext cx="13977" cy="3819"/>
              <a:chOff x="284" y="706"/>
              <a:chExt cx="13977" cy="3819"/>
            </a:xfrm>
          </p:grpSpPr>
          <p:pic>
            <p:nvPicPr>
              <p:cNvPr id="7" name="图片 6"/>
              <p:cNvPicPr>
                <a:picLocks noChangeAspect="1"/>
              </p:cNvPicPr>
              <p:nvPr/>
            </p:nvPicPr>
            <p:blipFill>
              <a:blip r:embed="rId9"/>
              <a:srcRect t="4304"/>
              <a:stretch>
                <a:fillRect/>
              </a:stretch>
            </p:blipFill>
            <p:spPr>
              <a:xfrm>
                <a:off x="8318" y="808"/>
                <a:ext cx="5942" cy="3600"/>
              </a:xfrm>
              <a:prstGeom prst="rect">
                <a:avLst/>
              </a:prstGeom>
            </p:spPr>
          </p:pic>
          <p:sp>
            <p:nvSpPr>
              <p:cNvPr id="8" name="文本框 7"/>
              <p:cNvSpPr txBox="1"/>
              <p:nvPr/>
            </p:nvSpPr>
            <p:spPr>
              <a:xfrm>
                <a:off x="284" y="706"/>
                <a:ext cx="8331" cy="2325"/>
              </a:xfrm>
              <a:prstGeom prst="rect">
                <a:avLst/>
              </a:prstGeom>
              <a:noFill/>
            </p:spPr>
            <p:txBody>
              <a:bodyPr wrap="square" rtlCol="0" anchor="t">
                <a:spAutoFit/>
              </a:bodyPr>
              <a:lstStyle/>
              <a:p>
                <a:r>
                  <a:rPr lang="en-US" sz="1800">
                    <a:sym typeface="+mn-ea"/>
                  </a:rPr>
                  <a:t>Coulomb crystal: </a:t>
                </a:r>
                <a:endParaRPr lang="en-US" sz="1800">
                  <a:sym typeface="+mn-ea"/>
                </a:endParaRPr>
              </a:p>
              <a:p>
                <a:r>
                  <a:rPr lang="en-US" altLang="zh-CN" sz="1800"/>
                  <a:t>Assuming a </a:t>
                </a:r>
                <a:r>
                  <a:rPr lang="en-US" altLang="zh-CN" sz="1800">
                    <a:solidFill>
                      <a:srgbClr val="FF0000"/>
                    </a:solidFill>
                  </a:rPr>
                  <a:t>BCC</a:t>
                </a:r>
                <a:r>
                  <a:rPr lang="en-US" altLang="zh-CN" sz="1800"/>
                  <a:t> crystal of </a:t>
                </a:r>
                <a:r>
                  <a:rPr lang="zh-CN" altLang="en-US" sz="1800">
                    <a:solidFill>
                      <a:srgbClr val="FF0000"/>
                    </a:solidFill>
                  </a:rPr>
                  <a:t>point nuclei</a:t>
                </a:r>
                <a:r>
                  <a:rPr lang="zh-CN" altLang="en-US" sz="1800"/>
                  <a:t> embedded in a </a:t>
                </a:r>
                <a:r>
                  <a:rPr lang="zh-CN" altLang="en-US" sz="1800">
                    <a:solidFill>
                      <a:srgbClr val="FF0000"/>
                    </a:solidFill>
                  </a:rPr>
                  <a:t>uniform electron</a:t>
                </a:r>
                <a:r>
                  <a:rPr lang="zh-CN" altLang="en-US" sz="1800"/>
                  <a:t> background</a:t>
                </a:r>
                <a:r>
                  <a:rPr lang="en-US" altLang="zh-CN" sz="1800"/>
                  <a:t>, a </a:t>
                </a:r>
                <a:r>
                  <a:rPr lang="en-US" altLang="zh-CN" sz="1800">
                    <a:solidFill>
                      <a:srgbClr val="FF0000"/>
                    </a:solidFill>
                  </a:rPr>
                  <a:t>Monte Carlo simulation</a:t>
                </a:r>
                <a:r>
                  <a:rPr lang="en-US" altLang="zh-CN" sz="1800"/>
                  <a:t> predicts [</a:t>
                </a:r>
                <a:r>
                  <a:rPr lang="zh-CN" altLang="en-US" sz="1800">
                    <a:sym typeface="+mn-ea"/>
                  </a:rPr>
                  <a:t>Ogata</a:t>
                </a:r>
                <a:r>
                  <a:rPr lang="en-US" altLang="zh-CN" sz="1800">
                    <a:sym typeface="+mn-ea"/>
                  </a:rPr>
                  <a:t>_Ichimaru</a:t>
                </a:r>
                <a:r>
                  <a:rPr lang="zh-CN" altLang="en-US" sz="1800">
                    <a:sym typeface="+mn-ea"/>
                  </a:rPr>
                  <a:t>1990_PRA42-4867</a:t>
                </a:r>
                <a:r>
                  <a:rPr lang="en-US" altLang="zh-CN" sz="1800"/>
                  <a:t>]</a:t>
                </a:r>
                <a:endParaRPr lang="en-US" altLang="zh-CN" sz="1800"/>
              </a:p>
            </p:txBody>
          </p:sp>
          <p:pic>
            <p:nvPicPr>
              <p:cNvPr id="11" name="图片 10"/>
              <p:cNvPicPr>
                <a:picLocks noChangeAspect="1"/>
              </p:cNvPicPr>
              <p:nvPr>
                <p:custDataLst>
                  <p:tags r:id="rId10"/>
                </p:custDataLst>
              </p:nvPr>
            </p:nvPicPr>
            <p:blipFill>
              <a:blip r:embed="rId11"/>
              <a:stretch>
                <a:fillRect/>
              </a:stretch>
            </p:blipFill>
            <p:spPr>
              <a:xfrm>
                <a:off x="398" y="2883"/>
                <a:ext cx="8166" cy="1276"/>
              </a:xfrm>
              <a:prstGeom prst="rect">
                <a:avLst/>
              </a:prstGeom>
            </p:spPr>
          </p:pic>
          <p:sp>
            <p:nvSpPr>
              <p:cNvPr id="14" name="圆角矩形 13"/>
              <p:cNvSpPr/>
              <p:nvPr>
                <p:custDataLst>
                  <p:tags r:id="rId12"/>
                </p:custDataLst>
              </p:nvPr>
            </p:nvSpPr>
            <p:spPr>
              <a:xfrm>
                <a:off x="370" y="751"/>
                <a:ext cx="13891" cy="3774"/>
              </a:xfrm>
              <a:prstGeom prst="roundRect">
                <a:avLst>
                  <a:gd name="adj" fmla="val 85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图片 25"/>
            <p:cNvPicPr>
              <a:picLocks noChangeAspect="1"/>
            </p:cNvPicPr>
            <p:nvPr>
              <p:custDataLst>
                <p:tags r:id="rId13"/>
              </p:custDataLst>
            </p:nvPr>
          </p:nvPicPr>
          <p:blipFill>
            <a:blip r:embed="rId14"/>
            <a:stretch>
              <a:fillRect/>
            </a:stretch>
          </p:blipFill>
          <p:spPr>
            <a:xfrm>
              <a:off x="3572" y="4362"/>
              <a:ext cx="2743" cy="483"/>
            </a:xfrm>
            <a:prstGeom prst="rect">
              <a:avLst/>
            </a:prstGeom>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tretch>
            <a:fillRect/>
          </a:stretch>
        </p:blipFill>
        <p:spPr>
          <a:xfrm>
            <a:off x="1116330" y="1412875"/>
            <a:ext cx="6597650" cy="3594100"/>
          </a:xfrm>
          <a:prstGeom prst="rect">
            <a:avLst/>
          </a:prstGeom>
        </p:spPr>
      </p:pic>
      <p:sp>
        <p:nvSpPr>
          <p:cNvPr id="2" name="文本框 1"/>
          <p:cNvSpPr txBox="1"/>
          <p:nvPr/>
        </p:nvSpPr>
        <p:spPr>
          <a:xfrm>
            <a:off x="0" y="14605"/>
            <a:ext cx="268033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Elastic properties</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sp>
        <p:nvSpPr>
          <p:cNvPr id="3" name="文本框 2"/>
          <p:cNvSpPr txBox="1"/>
          <p:nvPr/>
        </p:nvSpPr>
        <p:spPr>
          <a:xfrm>
            <a:off x="6338570" y="45085"/>
            <a:ext cx="2742565" cy="368300"/>
          </a:xfrm>
          <a:prstGeom prst="rect">
            <a:avLst/>
          </a:prstGeom>
          <a:noFill/>
        </p:spPr>
        <p:txBody>
          <a:bodyPr wrap="square" rtlCol="0" anchor="t">
            <a:spAutoFit/>
          </a:bodyPr>
          <a:lstStyle/>
          <a:p>
            <a:pPr algn="l"/>
            <a:r>
              <a:rPr lang="en-US" altLang="zh-CN" sz="1800">
                <a:sym typeface="+mn-ea"/>
              </a:rPr>
              <a:t>PLB  839 (2023) 137769</a:t>
            </a:r>
            <a:endParaRPr lang="en-US" altLang="zh-CN" sz="1800">
              <a:sym typeface="+mn-ea"/>
            </a:endParaRPr>
          </a:p>
        </p:txBody>
      </p:sp>
      <p:pic>
        <p:nvPicPr>
          <p:cNvPr id="4" name="图片 3"/>
          <p:cNvPicPr>
            <a:picLocks noChangeAspect="1"/>
          </p:cNvPicPr>
          <p:nvPr/>
        </p:nvPicPr>
        <p:blipFill>
          <a:blip r:embed="rId3"/>
          <a:stretch>
            <a:fillRect/>
          </a:stretch>
        </p:blipFill>
        <p:spPr>
          <a:xfrm>
            <a:off x="252095" y="523240"/>
            <a:ext cx="7670165" cy="5782310"/>
          </a:xfrm>
          <a:prstGeom prst="rect">
            <a:avLst/>
          </a:prstGeom>
        </p:spPr>
      </p:pic>
      <p:grpSp>
        <p:nvGrpSpPr>
          <p:cNvPr id="10" name="组合 9"/>
          <p:cNvGrpSpPr/>
          <p:nvPr/>
        </p:nvGrpSpPr>
        <p:grpSpPr>
          <a:xfrm>
            <a:off x="107950" y="549275"/>
            <a:ext cx="8136890" cy="5788660"/>
            <a:chOff x="397" y="824"/>
            <a:chExt cx="12814" cy="9116"/>
          </a:xfrm>
        </p:grpSpPr>
        <p:pic>
          <p:nvPicPr>
            <p:cNvPr id="7" name="图片 6"/>
            <p:cNvPicPr>
              <a:picLocks noChangeAspect="1"/>
            </p:cNvPicPr>
            <p:nvPr/>
          </p:nvPicPr>
          <p:blipFill>
            <a:blip r:embed="rId4"/>
            <a:stretch>
              <a:fillRect/>
            </a:stretch>
          </p:blipFill>
          <p:spPr>
            <a:xfrm>
              <a:off x="397" y="824"/>
              <a:ext cx="12814" cy="9117"/>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3912" y="8008"/>
              <a:ext cx="7941" cy="62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stretch>
            <a:fillRect/>
          </a:stretch>
        </p:blipFill>
        <p:spPr>
          <a:xfrm>
            <a:off x="107950" y="621030"/>
            <a:ext cx="4903470" cy="5541010"/>
          </a:xfrm>
          <a:prstGeom prst="rect">
            <a:avLst/>
          </a:prstGeom>
        </p:spPr>
      </p:pic>
      <p:pic>
        <p:nvPicPr>
          <p:cNvPr id="26" name="图片 25"/>
          <p:cNvPicPr>
            <a:picLocks noChangeAspect="1"/>
          </p:cNvPicPr>
          <p:nvPr/>
        </p:nvPicPr>
        <p:blipFill>
          <a:blip r:embed="rId3"/>
          <a:stretch>
            <a:fillRect/>
          </a:stretch>
        </p:blipFill>
        <p:spPr>
          <a:xfrm>
            <a:off x="4571365" y="5502910"/>
            <a:ext cx="4522470" cy="802005"/>
          </a:xfrm>
          <a:prstGeom prst="rect">
            <a:avLst/>
          </a:prstGeom>
        </p:spPr>
      </p:pic>
      <p:sp>
        <p:nvSpPr>
          <p:cNvPr id="2" name="文本框 1"/>
          <p:cNvSpPr txBox="1"/>
          <p:nvPr/>
        </p:nvSpPr>
        <p:spPr>
          <a:xfrm>
            <a:off x="0" y="14605"/>
            <a:ext cx="268033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Elastic constants</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pic>
        <p:nvPicPr>
          <p:cNvPr id="14" name="图片 13"/>
          <p:cNvPicPr>
            <a:picLocks noChangeAspect="1"/>
          </p:cNvPicPr>
          <p:nvPr/>
        </p:nvPicPr>
        <p:blipFill>
          <a:blip r:embed="rId4"/>
          <a:stretch>
            <a:fillRect/>
          </a:stretch>
        </p:blipFill>
        <p:spPr>
          <a:xfrm>
            <a:off x="5798185" y="3929380"/>
            <a:ext cx="2628900" cy="401320"/>
          </a:xfrm>
          <a:prstGeom prst="rect">
            <a:avLst/>
          </a:prstGeom>
        </p:spPr>
      </p:pic>
      <p:pic>
        <p:nvPicPr>
          <p:cNvPr id="25" name="图片 24"/>
          <p:cNvPicPr>
            <a:picLocks noChangeAspect="1"/>
          </p:cNvPicPr>
          <p:nvPr/>
        </p:nvPicPr>
        <p:blipFill>
          <a:blip r:embed="rId5"/>
          <a:stretch>
            <a:fillRect/>
          </a:stretch>
        </p:blipFill>
        <p:spPr>
          <a:xfrm>
            <a:off x="5798820" y="4545330"/>
            <a:ext cx="2668270" cy="350520"/>
          </a:xfrm>
          <a:prstGeom prst="rect">
            <a:avLst/>
          </a:prstGeom>
        </p:spPr>
      </p:pic>
      <p:pic>
        <p:nvPicPr>
          <p:cNvPr id="6" name="图片 5" descr="C:\Users\CJXia\Desktop\图片1.png图片1"/>
          <p:cNvPicPr>
            <a:picLocks noChangeAspect="1"/>
          </p:cNvPicPr>
          <p:nvPr/>
        </p:nvPicPr>
        <p:blipFill>
          <a:blip r:embed="rId6">
            <a:clrChange>
              <a:clrFrom>
                <a:srgbClr val="FFFFFF">
                  <a:alpha val="100000"/>
                </a:srgbClr>
              </a:clrFrom>
              <a:clrTo>
                <a:srgbClr val="FFFFFF">
                  <a:alpha val="100000"/>
                  <a:alpha val="0"/>
                </a:srgbClr>
              </a:clrTo>
            </a:clrChange>
          </a:blip>
          <a:srcRect/>
          <a:stretch>
            <a:fillRect/>
          </a:stretch>
        </p:blipFill>
        <p:spPr>
          <a:xfrm>
            <a:off x="6010275" y="722630"/>
            <a:ext cx="2270760" cy="2658110"/>
          </a:xfrm>
          <a:prstGeom prst="rect">
            <a:avLst/>
          </a:prstGeom>
        </p:spPr>
      </p:pic>
      <p:sp>
        <p:nvSpPr>
          <p:cNvPr id="11" name="文本框 10"/>
          <p:cNvSpPr txBox="1"/>
          <p:nvPr/>
        </p:nvSpPr>
        <p:spPr>
          <a:xfrm>
            <a:off x="972185" y="1340485"/>
            <a:ext cx="2031365" cy="2245360"/>
          </a:xfrm>
          <a:prstGeom prst="rect">
            <a:avLst/>
          </a:prstGeom>
          <a:noFill/>
        </p:spPr>
        <p:txBody>
          <a:bodyPr wrap="square" rtlCol="0" anchor="t">
            <a:spAutoFit/>
          </a:bodyPr>
          <a:lstStyle/>
          <a:p>
            <a:r>
              <a:rPr lang="zh-CN" altLang="en-US" i="1"/>
              <a:t>L</a:t>
            </a:r>
            <a:r>
              <a:rPr lang="zh-CN" altLang="en-US"/>
              <a:t> = </a:t>
            </a:r>
            <a:r>
              <a:rPr lang="zh-CN" altLang="en-US">
                <a:sym typeface="+mn-ea"/>
              </a:rPr>
              <a:t>89.39</a:t>
            </a:r>
            <a:r>
              <a:rPr lang="zh-CN" altLang="en-US"/>
              <a:t> MeV</a:t>
            </a:r>
            <a:endParaRPr lang="zh-CN" altLang="en-US"/>
          </a:p>
          <a:p>
            <a:endParaRPr lang="zh-CN" altLang="en-US"/>
          </a:p>
          <a:p>
            <a:endParaRPr lang="zh-CN" altLang="en-US"/>
          </a:p>
          <a:p>
            <a:endParaRPr lang="zh-CN" altLang="en-US"/>
          </a:p>
          <a:p>
            <a:endParaRPr lang="zh-CN" altLang="en-US"/>
          </a:p>
          <a:p>
            <a:endParaRPr lang="zh-CN" altLang="en-US"/>
          </a:p>
          <a:p>
            <a:r>
              <a:rPr lang="zh-CN" altLang="en-US" i="1"/>
              <a:t>L</a:t>
            </a:r>
            <a:r>
              <a:rPr lang="zh-CN" altLang="en-US"/>
              <a:t> = </a:t>
            </a:r>
            <a:r>
              <a:rPr lang="zh-CN" altLang="en-US">
                <a:sym typeface="+mn-ea"/>
              </a:rPr>
              <a:t>41.34</a:t>
            </a:r>
            <a:r>
              <a:rPr lang="zh-CN" altLang="en-US"/>
              <a:t> MeV</a:t>
            </a:r>
            <a:endParaRPr lang="zh-CN" altLang="en-US"/>
          </a:p>
        </p:txBody>
      </p:sp>
      <p:pic>
        <p:nvPicPr>
          <p:cNvPr id="17" name="图片 16"/>
          <p:cNvPicPr>
            <a:picLocks noChangeAspect="1"/>
          </p:cNvPicPr>
          <p:nvPr/>
        </p:nvPicPr>
        <p:blipFill>
          <a:blip r:embed="rId7"/>
          <a:stretch>
            <a:fillRect/>
          </a:stretch>
        </p:blipFill>
        <p:spPr>
          <a:xfrm>
            <a:off x="2680970" y="549910"/>
            <a:ext cx="6400165" cy="4936490"/>
          </a:xfrm>
          <a:prstGeom prst="rect">
            <a:avLst/>
          </a:prstGeom>
        </p:spPr>
      </p:pic>
      <p:sp>
        <p:nvSpPr>
          <p:cNvPr id="3" name="文本框 2"/>
          <p:cNvSpPr txBox="1"/>
          <p:nvPr/>
        </p:nvSpPr>
        <p:spPr>
          <a:xfrm>
            <a:off x="6338570" y="45085"/>
            <a:ext cx="2742565" cy="368300"/>
          </a:xfrm>
          <a:prstGeom prst="rect">
            <a:avLst/>
          </a:prstGeom>
          <a:noFill/>
        </p:spPr>
        <p:txBody>
          <a:bodyPr wrap="square" rtlCol="0" anchor="t">
            <a:spAutoFit/>
          </a:bodyPr>
          <a:lstStyle/>
          <a:p>
            <a:pPr algn="l"/>
            <a:r>
              <a:rPr lang="en-US" altLang="zh-CN" sz="1800">
                <a:sym typeface="+mn-ea"/>
              </a:rPr>
              <a:t>PLB  839 (2023) 137769</a:t>
            </a:r>
            <a:endParaRPr lang="en-US" altLang="zh-CN" sz="180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985" y="621030"/>
            <a:ext cx="4202430" cy="4751070"/>
          </a:xfrm>
          <a:prstGeom prst="rect">
            <a:avLst/>
          </a:prstGeom>
        </p:spPr>
      </p:pic>
      <p:sp>
        <p:nvSpPr>
          <p:cNvPr id="2" name="文本框 1"/>
          <p:cNvSpPr txBox="1"/>
          <p:nvPr/>
        </p:nvSpPr>
        <p:spPr>
          <a:xfrm>
            <a:off x="0" y="14605"/>
            <a:ext cx="2639695" cy="521970"/>
          </a:xfrm>
          <a:prstGeom prst="rect">
            <a:avLst/>
          </a:prstGeom>
          <a:effectLst>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defRPr/>
            </a:pPr>
            <a:r>
              <a:rPr lang="en-US" sz="2800" noProof="1"/>
              <a:t>Elastic constants</a:t>
            </a:r>
            <a:endParaRPr lang="en-US" sz="2800" noProof="1"/>
          </a:p>
        </p:txBody>
      </p:sp>
      <p:sp>
        <p:nvSpPr>
          <p:cNvPr id="5" name="灯片编号占位符 4"/>
          <p:cNvSpPr>
            <a:spLocks noGrp="1"/>
          </p:cNvSpPr>
          <p:nvPr>
            <p:ph type="sldNum" sz="quarter" idx="12"/>
          </p:nvPr>
        </p:nvSpPr>
        <p:spPr/>
        <p:txBody>
          <a:bodyPr/>
          <a:lstStyle/>
          <a:p>
            <a:pPr>
              <a:defRPr/>
            </a:pPr>
            <a:fld id="{5AF3865C-8E7E-43F6-9267-532416176426}" type="slidenum">
              <a:rPr lang="zh-CN" altLang="en-US"/>
            </a:fld>
            <a:endParaRPr lang="zh-CN" altLang="en-US"/>
          </a:p>
        </p:txBody>
      </p:sp>
      <p:sp>
        <p:nvSpPr>
          <p:cNvPr id="16" name="页脚占位符 15"/>
          <p:cNvSpPr>
            <a:spLocks noGrp="1"/>
          </p:cNvSpPr>
          <p:nvPr>
            <p:ph type="ftr" sz="quarter" idx="11"/>
          </p:nvPr>
        </p:nvSpPr>
        <p:spPr>
          <a:xfrm>
            <a:off x="0" y="6459855"/>
            <a:ext cx="5209540" cy="398145"/>
          </a:xfrm>
        </p:spPr>
        <p:txBody>
          <a:bodyPr/>
          <a:lstStyle/>
          <a:p>
            <a:pPr algn="l" eaLnBrk="1" fontAlgn="auto" hangingPunct="1">
              <a:spcAft>
                <a:spcPts val="0"/>
              </a:spcAft>
              <a:defRPr/>
            </a:pPr>
            <a:r>
              <a:rPr altLang="zh-CN" sz="1400" dirty="0" smtClean="0">
                <a:solidFill>
                  <a:schemeClr val="bg1"/>
                </a:solidFill>
                <a:sym typeface="+mn-ea"/>
              </a:rPr>
              <a:t>Nuclear pasta and their elastic properties</a:t>
            </a:r>
            <a:endParaRPr lang="zh-CN" altLang="en-US" sz="1400" dirty="0">
              <a:sym typeface="+mn-ea"/>
            </a:endParaRPr>
          </a:p>
        </p:txBody>
      </p:sp>
      <p:sp>
        <p:nvSpPr>
          <p:cNvPr id="11" name="文本框 10"/>
          <p:cNvSpPr txBox="1"/>
          <p:nvPr/>
        </p:nvSpPr>
        <p:spPr>
          <a:xfrm>
            <a:off x="755650" y="1269365"/>
            <a:ext cx="2031365" cy="2030095"/>
          </a:xfrm>
          <a:prstGeom prst="rect">
            <a:avLst/>
          </a:prstGeom>
          <a:noFill/>
        </p:spPr>
        <p:txBody>
          <a:bodyPr wrap="square" rtlCol="0" anchor="t">
            <a:spAutoFit/>
          </a:bodyPr>
          <a:lstStyle/>
          <a:p>
            <a:r>
              <a:rPr lang="zh-CN" altLang="en-US" sz="1800" i="1"/>
              <a:t>L</a:t>
            </a:r>
            <a:r>
              <a:rPr lang="zh-CN" altLang="en-US" sz="1800"/>
              <a:t> = </a:t>
            </a:r>
            <a:r>
              <a:rPr lang="zh-CN" altLang="en-US" sz="1800">
                <a:sym typeface="+mn-ea"/>
              </a:rPr>
              <a:t>89.39</a:t>
            </a:r>
            <a:r>
              <a:rPr lang="zh-CN" altLang="en-US" sz="1800"/>
              <a:t> MeV</a:t>
            </a:r>
            <a:endParaRPr lang="zh-CN" altLang="en-US" sz="1800"/>
          </a:p>
          <a:p>
            <a:endParaRPr lang="zh-CN" altLang="en-US" sz="1800"/>
          </a:p>
          <a:p>
            <a:endParaRPr lang="zh-CN" altLang="en-US" sz="1800"/>
          </a:p>
          <a:p>
            <a:endParaRPr lang="zh-CN" altLang="en-US" sz="1800"/>
          </a:p>
          <a:p>
            <a:endParaRPr lang="zh-CN" altLang="en-US" sz="1800"/>
          </a:p>
          <a:p>
            <a:endParaRPr lang="zh-CN" altLang="en-US" sz="1800"/>
          </a:p>
          <a:p>
            <a:r>
              <a:rPr lang="zh-CN" altLang="en-US" sz="1800" i="1"/>
              <a:t>L</a:t>
            </a:r>
            <a:r>
              <a:rPr lang="zh-CN" altLang="en-US" sz="1800"/>
              <a:t> = </a:t>
            </a:r>
            <a:r>
              <a:rPr lang="zh-CN" altLang="en-US" sz="1800">
                <a:sym typeface="+mn-ea"/>
              </a:rPr>
              <a:t>41.34</a:t>
            </a:r>
            <a:r>
              <a:rPr lang="zh-CN" altLang="en-US" sz="1800"/>
              <a:t> MeV</a:t>
            </a:r>
            <a:endParaRPr lang="zh-CN" altLang="en-US" sz="1800"/>
          </a:p>
        </p:txBody>
      </p:sp>
      <p:pic>
        <p:nvPicPr>
          <p:cNvPr id="4" name="图片 3"/>
          <p:cNvPicPr>
            <a:picLocks noChangeAspect="1"/>
          </p:cNvPicPr>
          <p:nvPr/>
        </p:nvPicPr>
        <p:blipFill>
          <a:blip r:embed="rId2"/>
          <a:stretch>
            <a:fillRect/>
          </a:stretch>
        </p:blipFill>
        <p:spPr>
          <a:xfrm>
            <a:off x="4211955" y="45085"/>
            <a:ext cx="4831715" cy="3798570"/>
          </a:xfrm>
          <a:prstGeom prst="rect">
            <a:avLst/>
          </a:prstGeom>
        </p:spPr>
      </p:pic>
      <p:pic>
        <p:nvPicPr>
          <p:cNvPr id="7" name="图片 6"/>
          <p:cNvPicPr>
            <a:picLocks noChangeAspect="1"/>
          </p:cNvPicPr>
          <p:nvPr/>
        </p:nvPicPr>
        <p:blipFill>
          <a:blip r:embed="rId3"/>
          <a:srcRect t="3861"/>
          <a:stretch>
            <a:fillRect/>
          </a:stretch>
        </p:blipFill>
        <p:spPr>
          <a:xfrm>
            <a:off x="4250055" y="3918585"/>
            <a:ext cx="4754880" cy="1423035"/>
          </a:xfrm>
          <a:prstGeom prst="rect">
            <a:avLst/>
          </a:prstGeom>
        </p:spPr>
      </p:pic>
      <p:grpSp>
        <p:nvGrpSpPr>
          <p:cNvPr id="12" name="组合 11"/>
          <p:cNvGrpSpPr/>
          <p:nvPr/>
        </p:nvGrpSpPr>
        <p:grpSpPr>
          <a:xfrm>
            <a:off x="2266315" y="5516880"/>
            <a:ext cx="5397500" cy="708660"/>
            <a:chOff x="2664" y="8575"/>
            <a:chExt cx="8500" cy="1116"/>
          </a:xfrm>
        </p:grpSpPr>
        <p:sp>
          <p:nvSpPr>
            <p:cNvPr id="9" name="文本框 8"/>
            <p:cNvSpPr txBox="1"/>
            <p:nvPr/>
          </p:nvSpPr>
          <p:spPr>
            <a:xfrm>
              <a:off x="2664" y="8687"/>
              <a:ext cx="8500" cy="1004"/>
            </a:xfrm>
            <a:prstGeom prst="rect">
              <a:avLst/>
            </a:prstGeom>
            <a:noFill/>
          </p:spPr>
          <p:txBody>
            <a:bodyPr wrap="square" rtlCol="0" anchor="t">
              <a:noAutofit/>
            </a:bodyPr>
            <a:lstStyle/>
            <a:p>
              <a:r>
                <a:rPr lang="zh-CN" altLang="en-US"/>
                <a:t> </a:t>
              </a:r>
              <a:r>
                <a:rPr lang="zh-CN" altLang="en-US" i="1"/>
                <a:t>µ</a:t>
              </a:r>
              <a:r>
                <a:rPr lang="zh-CN" altLang="en-US" baseline="-25000"/>
                <a:t>0</a:t>
              </a:r>
              <a:r>
                <a:rPr lang="en-US" altLang="zh-CN"/>
                <a:t>’ </a:t>
              </a:r>
              <a:r>
                <a:rPr lang="zh-CN" altLang="en-US"/>
                <a:t>≡</a:t>
              </a:r>
              <a:endParaRPr lang="zh-CN" altLang="en-US"/>
            </a:p>
          </p:txBody>
        </p:sp>
        <p:pic>
          <p:nvPicPr>
            <p:cNvPr id="10" name="图片 9"/>
            <p:cNvPicPr>
              <a:picLocks noChangeAspect="1"/>
            </p:cNvPicPr>
            <p:nvPr/>
          </p:nvPicPr>
          <p:blipFill>
            <a:blip r:embed="rId4"/>
            <a:stretch>
              <a:fillRect/>
            </a:stretch>
          </p:blipFill>
          <p:spPr>
            <a:xfrm>
              <a:off x="3800" y="8575"/>
              <a:ext cx="6475" cy="865"/>
            </a:xfrm>
            <a:prstGeom prst="rect">
              <a:avLst/>
            </a:prstGeom>
          </p:spPr>
        </p:pic>
      </p:gr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UNIT_PLACING_PICTURE_USER_VIEWPORT" val="{&quot;height&quot;:9915,&quot;width&quot;:877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UNIT_PLACING_PICTURE_USER_VIEWPORT" val="{&quot;height&quot;:8992,&quot;width&quot;:11712}"/>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7.xml><?xml version="1.0" encoding="utf-8"?>
<p:tagLst xmlns:p="http://schemas.openxmlformats.org/presentationml/2006/main">
  <p:tag name="KSO_WPP_MARK_KEY" val="b87de0e0-9fa8-4260-b887-f48991a615ff"/>
  <p:tag name="COMMONDATA" val="eyJoZGlkIjoiMmY4Yjg4NTFlNTM2MjVkYTNmMmUyZTgwNjUxNzY5MjEifQ=="/>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回顾">
  <a:themeElements>
    <a:clrScheme name="回顾">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回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2.xml.rels><?xml version="1.0" encoding="UTF-8" standalone="yes"?>
<Relationships xmlns="http://schemas.openxmlformats.org/package/2006/relationships"><Relationship Id="rId1" Type="http://schemas.openxmlformats.org/officeDocument/2006/relationships/customXmlProps" Target="itemProps46.xml"/></Relationships>
</file>

<file path=customXml/item1.xml><?xml version="1.0" encoding="utf-8"?>
<s:customData xmlns="http://www.wps.cn/officeDocument/2013/wpsCustomData" xmlns:s="http://www.wps.cn/officeDocument/2013/wpsCustomData">
  <extobjs>
    <extobj name="334E55B0-647D-440b-865C-3EC943EB4CBC-1">
      <extobjdata type="334E55B0-647D-440b-865C-3EC943EB4CBC" data="ewogICAiSW1nU2V0dGluZ0pzb24iIDogIntcImRwaVwiOlwiNjAwXCIsXCJmb3JtYXRcIjpcIlBOR1wiLFwidHJhbnNwYXJlbnRcIjp0cnVlLFwiYXV0b1wiOmZhbHNlfSIsCiAgICJMYXRleCIgOiAiWEZzZ1FseGhjSEJ5YjNnZ0xURTJJRngwWlhoMGV5Qk5aVlo5SUZ4ZCIsCiAgICJMYXRleEltZ0Jhc2U2NCIgOiAiaVZCT1J3MEtHZ29BQUFBTlNVaEVVZ0FBQWd3QUFBQTdCQU1BQUFEbFNNOEFBQUFBTUZCTVZFWC8vLzhBQUFBQUFBQUFBQUFBQUFBQUFBQUFBQUFBQUFBQUFBQUFBQUFBQUFBQUFBQUFBQUFBQUFBQUFBQUFBQUF2M2FCN0FBQUFEM1JTVGxNQW1lL2R6VlFpWm9tcnV4QkVkakxZOFQ4aUFBQUFDWEJJV1hNQUFBN0VBQUFPeEFHVkt3NGJBQUFOWGtsRVFWUm9CYzFiWDJoa1Z4bS95VzZTM1ozc1pGY290bGhOMksxL2F0VUo3ZnFnVlNkc1cwUUZFd1RCRjUyaFZGRGJrbEN3aUFvejdVSXRpRTVXSzlKV1RhaC9zSXFkYUpWOVVXYTJmVk1oUVorMHdneldCNjFJMGtuYTdtYTNQZjYrOC9mN3pybXptYlFKN0gyWWU3Ni81enUvZTg1M3ZudHVrbVhtZXBNU1YrL1VOVlVydWNwdXd6Yk85NlZ4UFd0RlU2a295MnE5RTdmY1R0Y3RwU0JYSjA2ZUF1ZkVCV2NoUU5ERTVvS1RYVlYzQjhObUdsWDVpakNFRVc1NFU4ZnpNSHptdXA4UXIzZjJ1TDZJNk0xNTlYMXRGRTlVVS8vL2ZxUjA4cHFVbldXSGpqODJxNlB2eHRKaWovaGJUeDZ2eHhLaXp4Ly9zVFpUVzJlRC9CSEQydndwc3pnRTNveWp6NVdVMm5iRS90NVhWWUozNGE4NnZuZjE2YmlpRU4yeFdEajBJb3hlaXJtTXZvdWN2cE14c215a0ROWlRnalVHVHR0ekRvT2E4ZFErTm42dFVoZzZhdlA2dSs4NW96NlIzKzlRcjZGVW1OcFdhZUlPaEZ6UHQ5RGNBc0JqSTlTOEEwcEZXV1lJU3N6SmtsSVhHYmxmelQ4Z3RuZzIzS1UyTmV1K25BUkFjUnp0elN2MVNoeFI3Y3NZd0VMTTVYUUhDbEZmUmRXcmNwVXNBekI4R2Z3bXRaSDZlMEdOZmhXOXhLRmhXaDdUem92cHpOZjhzZDRSSklHNC85bmZwYTZrVGdzS2k1S1ZKY3NJU3E4eUhVb1YwNHplKythSXkxclJFNnE1T1A3WHZKVGI2MWh2Qk1GVnBXejBJakVqVjFLRkZ2cUdaQldTTVZhVWVvM3BGR0hEYVNiYW95YXR3dDVEczNIc21Bd0x1Z2M4OG1UbWE4RllMNE5wWFlaeDZQS09NSXpES3ZJNGtpeWpTUWxWQVRaOGRzaE85NElhT25ucXpkMHNnYUhtMW1hblgzWUNEQWgyU3NZd1BMMGpEQm55VUxTV2p2QjBxQjJXbFZybW5nSERpNXplcDNZTXc2aFNONW11bWtuUU5nVEFzSjdzamF0ck84UFF3SmlxWWh5dGVCdWdwNy9HVlVyOUhnWlhldVB0MldoUklGUFBHYTlObWJORFY0QWh5dWVRTlZkMmhtRWVZNndIUDJoMUxnc1NsUVJVdXB3SDJoZVpuTC9IN1JpR2h1clpIaHI5QWdBTVJ4SGRDbytrc0sxSFlCSGtFdFkrQ0tzcFJtZFplVnFRV1JhVkRSa21aNXhQSW91OUlTTVlrSmxkUnNLV2JaZEgxQk5nU09idTBaY0dnSUVxUlBINGk5SGtTTXFHakV4ZWp2cmZEektDQWR1RDJ5Vkh2M05qTmJkSHdKQXRSZHY1Z2FrQllDRHdSRElZaWxKRmxyWENZOUI5MHdTYXlZMWliNWtSRFBOcGhaUDBSekNzUnR2NWVuMEFHQWc4c1RWTThJSlI5MU9KL0NJZWw2dVNPUGFTRWNFdzZhcUdLL1JCTU9DRlcreGpTOVZCWUFCNG9sQ29KSzlpNkgrRGQ5M3N0MTJkKzI3cDVQZEZlaUt6STIxdXZJdTJoSUdtYlhVbmE0S0JpbHl1aDNwZzU1MkN3Qk5UdkNtR1RQN0tzbXdnbjdtcDRRVUlzTUxhUEFhMEs0c1JZMUJTd2tBN3dJNldCQU5sOElXZ09ZYnFjQUFZQ0R3MnFrTHkwaEtuM2p0aE1CZTY4UzNhVU9qYWFudVdiblNtSlQwd0pXRkFSa3FXYStLS1lNZ3dXMmVDNU9ER1FEQVFlS3dLT0NwTEJMaWplcnNiM0JiS1NabW1oUVZFYmE3dGF0QkdhMmxHa0lNVEVvWUpFV1lmTHhxR2luaXU4NHM1TUp4N3BIVER6N3ZDQ1hvakRPMTFJSG1UajliYWJ6SFd0dE5tOTZmQjczMzhOQ0h4S21ObldRbHh2SzVMd3JDYWo3NzByR0dRZ0RXNktReC9WT3BrU1cydWNlTWFBbTk3eHJvY0EvaHlOaFpMS3Yvb0IwRmZEKzJSSmJqN2lIZEhJZFFadFpzbVBNNEYvWWF1YjRwblNxZStGNWh4UzhPQTFjbWU2MG5vUkxuaFMwbzlsQlh1VTV0ZFp0OUMzT0dCVGJJOFlaUWdEOUFVRU0xN21iRnZJb085eFJEM3dWL2Q4MUhqZHdPeHE1YUVBZFJyMldnVHp0WEZhajgvR2dZNkNQRDRqVkRzRWdhVWY0K1RnMGx4c0NLUEhPUzdKR212c3JLaDhCZXMwQlhpeGxkTHZjZXhPa3B0dGgyUk5kbVQ4Y3lCR2hJR2pPM2w3Sm5OKzdQeGhub3hOd1E0MVRDSXJlM0lKYkFsREIyYkN6RnJQRm9tQmZvamh4RXVNY0UyUXRsd0x4N0dSL09IMEFrUHZiQ0VwRjYxYWtmWVZNcTM3TXNWTUZBbXZ6U3FvME15ZmtjZkl3TkRMWlRkV1dzWnFnSUdqSDdSbU0veUxWSWNPYVNIRFhUNnNXVys2aUNTRysvdkU4Q3NSeExBbHZ6RUhTa2xaMWw5SEtSc0FRUHRWeHRQbTdOaVpLdDJxazRjQTBPTExlTU9hUW9ZS3NydEF1dmlxS1dCSHFwUXBxc2w2bEROZ2pSY216L01uNC95NUk1S2lLM25ZSDJ1TERaYjdXL2dId0VEaldSanFhMk5jWjdlNXhEUXdJQmw3a2FhM1V3V0hBWk1LMWNuNDJWdFFUdlVQL1Bvb1c3SlR1S2ZIa1BWU2tmUGw1THF5SWpHdWNNc2V4NUdhdlBKSi9EcityUXVkbkVUTU5CcjdXdnVHZFZVTC85cEdCaFlwVE4rZ1Rya01HQXFUZHNnd0haTmNDRHdSdzVseGpmS0tCdFlrZ1BsbDcxMXBtOGpIaXJEN2NDbnVSYTQycTdhQWdhcXBkOU42WTR1dkFBczYwYjhZMkNnWlg3TWlBN3JqWS9EVUdGSGFTejVZMEdoaDh2R3FpaFAyNGdKa0M0YW9mNWRWV0ZMWU95eHFONHZUTUlwWGJ5RVlQcUROQVVNVk1TNXNkSGJVLzRrc3pBMGZGWnZ6VkJQSEFaNDdSS1ByaVovRjJWSERrUHkvSXBVSitSUkUySFdKcjY4UnFKejNXejBRWW83K2pBb2JYYWlVaGk2MWdTVlFkeWZrVmdZNW4zTU5UMFpHUXhZTUdGeU40U2JKY1JyM0tTSERWUTJpSW9Ld1FuYVJuYUh2WWZiK2RQcTFMY0R1ZnVXZ0lFV1JZZ2ZSRHZQb1lVQnVjL0NOS3UxR0F6STN0dmVzdUxHclRrWXFjMXdsWFN1TlVMaTBNb3dEWDY4dy8xb0NCaG9Gb2JGV2VxVEhDd01OT3dxaFZRMFNaWEJnTFRpRXEydURMdWtaaTZJMUl4dXBvY05WRFlzR3pYek93SGxObWU4anZib24vT3Yvd3BmQWdZYVNhanBJZG9RdXBhd01GQ09yQk5yeUd4OERJWjU3bVpkRElYU2o1N29vejRKV2JlNFFiWVdLTE92TEhMRzYyaVg0VFQzYW5ObkdPdWNwMmtUREZPMUtYSzhWN0xsRTcwdW1MMXZlRnJMR0F3MTdxYkZlOURuTlhwL1RROGI0dE9HTEtOWGtLblFzV2g5OW9Gdi9Va3dpQmhaU1Zod2tYK3RjVlVCZy94d0NoaDB3RnlkMm00MnJOdkJWb3hEQmtNSDljd3YzSVVlRnBnTGtEcjlwSWNOeWNtZVpyajltN2xBY3dUQktmVUR5Y3l5OWNXWWs1M0pCMEhkVU9XcWlHck8wL1JPRVZMekVrOFVYaWZBY01BbXNPYUtGaklZR3JMclhwZFoxeUJyZzA0UEc2TFRCdWhRb1J6aVlVNktDSnV1K0QyOE5zMlVkdE1VTU5DdUh0QmY2cE9uM1d5Z2hBb0VSbTFTWlREQTB1U0xuRWhhc0ZvRWZ5bDA1TFFtZUVvaEppMktWQTJDRGdUNmVyK3pOZmZKUFlHQmNsUkFmOUx2aUxJdkI0TTlQejFrcThJQllYQkhEbkpQMEQyc3h1aFI2YjBoTzljVXpSSjcvVXlJWjVjRk9UZ2haZ01kdEFvWS9Nc1RkK2hnb0s4dlFIOTR5Z2daREkxNFBNeWMwakJlbE1mWVduUlNtTWxCVDBBMzcvbldzRnkvWHIxSC82M09tclBHUFcvM1llSXJOR2Q1YnNoRS9KTTd6QVo3VnJSYU4rNFpEQjMvNHBEVGMwbTdQUmk5R0pBaVlwa1JCaFZsOTJUQnpaREpUVktnZCt1dGFoQU81V0FicEZkcVNSalFiMWpVU3p2a0J2dnBhc25Hd1dDQUczWXlFblVQcUZGMnpZZjZ5c3NocUh1Q0dvZ0Fxc2wxVUcydkdPWVlNQTJGVGxaSlgxTVM0M3lHaEdHZVAwWUVrUk5yMkNuTUJvZFArdVppTU1BTkN5N3FHRUtNdGhIZ2RuSmFMbTFIMEoyU2ovUE8rYXVoOHFKcTdKTk9Wc3pWZHRJcjNpVU1FL3d4TnZzTXh1Y0dDbk1Cbi9UTnhXREFWbXEzajV5K3paRkRPVjN6TkNTaFQ5azBSUXVUaEdIelBIUWV0MVkxbHRpRW81MEpDUU02RGhVVFlNZ0x3cGRQNXRQVmdRM2JDWU1CQThwTnJscVQ5dG5MNDdKcTFnTGdJMTlwMTZGWnQ5NzVyWFNKVVEwb3ZVM1RMNFJEQWlZZnJDbGh3THdNanhHaXFUd25malpnTGFxWDE0OVpIUVlEbFdGMjlaTHdQNnh0cHZyRncxeHVIVXp3WndBZWZickxRN1BvVG51MVhSRmE2c09mVy9uOW1SaEY2M2FnbTRRQnIwdmhnY0M5RzZKd0ZXREE2K0tGeWE0Vk1oZ290eTBFbTlsMmFLUFZoT01XbTlkT3VNNFRFNWg0azQvL2xGaXJqc3NNUW12SlhyYzZWN3UrUnpBMHdtT2tsZC9OOHhjT3dWREc5UHp6NGpETTgvMitLRmM4elNFMTZ6SUs2NkFUbFl4TDBNc0xZQ3lhU1YrRW5yNjJ4S3hqbm5kdVJqQWcvamxyaEdIbFBESUlqL3BoMGF1WTN4azVETURIMXBiUVB4TFdtWFpOUnc1Um5hVDVDR1ZhTjh3UGZjZmRJVGRaN1grUlExeHJ6SHFYVGZTOXdFd3d3NDVaRW5NeU53cFUrbFZuQVd1ZnJpajF6VGxCbVMydTlWQ1lhckV1aFYwdnpzRGtETVlkTHlNelZJTTR0SW9SckZuMmhSTDY3bjB6cU95NmhjN1d1RkhaajJzK1AwM2pNMHRJM3pYL2NZb21DVVAwem1CY0tOVjVCeml0Z21MT2JCY3dtZytwREJYdTRtdWMwTzNpVjQ1L281cHdkOEZBUktLelZiOFNtdXlCY29mNHJPY1hkb3NWUFBTUTYwNFJXNDVUT2hpU3JwV1djM2VBWjJEZmRmYjNZcDZwRHpscTMrL1lhOVVySzZ3YnJBb3pPL0J3Ym1KODM2UVB6ZXBIbGp6TVRuQXI0TC9kcS8zVFlWSW8zK3FadHRGSjZyS3hCeDV0d2x4OTROcUg2YnJ1TkJIcEFYVHNhQy9vd3NQSEgzdUN1c09YcjdQWExqaVhremJwVmRRbWg4ZUtEejFXMWlaYlo5dkVHVmNYdE9DUUhZYmFmdlRhdXVaZ3pteDNxZFZKM2JSWVJ0SEtXVTA3RlQrYjF4dlJmdi9TaGhpdVpkY2Q1dmJqYU9PZmozN3BXT3crN0MzTW5DbGYwc0xBOWlVWDNucTIvbkgzNXlmbG10UGFTTDdMekNlYW4vSnVUYVAzOGJkV3BjYStVUVZsL3pYeTl0dHZ1N20wN1B0QlNMLzY5Ti83ZkFRYWh0RXA2Sit3UytlWnVyWWI3dEYvVk9LQ3B5bnI2V2haRCtrcFM3SWJ0dFk1Umw2bHpRZDErUDMrNzI3d29FZi9kcnIzc2VmeTlNdmhtMUNlK0NyaG5iK3Q5OEUzOUNsc3AzRTg2MnN1by9sL25jVlhCRFZEY3ZBQUFBQUFTVVZPUks1Q1lJST0iCn0K"/>
    </extobj>
  </extobjs>
</s:customData>
</file>

<file path=customXml/item2.xml>��< ? x m l   v e r s i o n = " 1 . 0 "   s t a n d a l o n e = " y e s " ? > < s : c u s t o m D a t a   x m l n s = " h t t p : / / w w w . w p s . c n / o f f i c e D o c u m e n t / 2 0 1 3 / w p s C u s t o m D a t a "   x m l n s : s = " h t t p : / / w w w . w p s . c n / o f f i c e D o c u m e n t / 2 0 1 3 / w p s C u s t o m D a t a " > < e x t o b j s > < e x t o b j   n a m e = " 3 3 4 E 5 5 B 0 - 6 4 7 D - 4 4 0 b - 8 6 5 C - 3 E C 9 4 3 E B 4 C B C - 1 " > < e x t o b j d a t a   t y p e = " 3 3 4 E 5 5 B 0 - 6 4 7 D - 4 4 0 b - 8 6 5 C - 3 E C 9 4 3 E B 4 C B C "   d a t a = " e w o g I C A i S W 1 n U 2 V 0 d G l u Z 0 p z b 2 4 i I D o g I n t c I m R w a V w i O l w i N j A w X C I s X C J m b 3 J t Y X R c I j p c I l B O R 1 w i L F w i d H J h b n N w Y X J l b n R c I j p 0 c n V l L F w i Y X V 0 b 1 w i O m Z h b H N l f S I s C i A g I C J M Y X R l e C I g O i A i W E Z z Z 1 F s e G h j S E J 5 Y j N n Z 0 x U R T J J R n g w W l h o M G V 5 Q k 5 a V l o 5 S U Z 4 Z C I s C i A g I C J M Y X R l e E l t Z 0 J h c 2 U 2 N C I g O i A i a V Z C T 1 J 3 M E t H Z 2 9 B Q U F B T l N V a E V V Z 0 F B Q W d 3 Q U F B Q T d C Q U 1 B Q U F E b F N N O E F B Q U F B T U Z C T V Z F W C 8 v L z h B Q U F B Q U F B Q U F B Q U F B Q U F B Q U F B Q U F B Q U F B Q U F B Q U F B Q U F B Q U F B Q U F B Q U F B Q U F B Q U F B Q U F B Q U F B Q U F B Q U F 2 M 2 F C N 0 F B Q U F E M 1 J T V G x N Q W 1 l L 2 R 6 V l F p W m 9 t c n V 4 Q k V k a k x Z O F Q 4 a U F B Q U F D W E J J V 1 h N Q U F B N 0 V B Q U F P e E F H V k t 3 N G J B Q U F O W G t s R V F W U m 9 C Y z F i W D J o a 1 Z 4 b S 9 5 V z Z T M 1 o z c 1 p G Y 2 9 0 b G h O M k s x L 2 F 0 V U o 3 Z n F n V l N k c 1 c w U U Z F d 1 R C R j U y a F Z G R G J r b E N 3 a U F v e j d V S X R p R T V X S z l K V 1 R h a C 9 z S X F k Y U p W O V V X Y T J m V k 1 o U V o r M H d n e l d C N j F J M G t u Y T d t Y T N Q Z j Y r O C 9 m N 3 p y b X p t Y l F K N 0 g y W W U 3 N i 8 1 e n U v Z T g 1 M 3 Z u d H V r b V h t Z X B N U 1 Y r L 1 V O V l V y d W N w d X d 6 Y k 8 5 N l Z 4 U F d 0 R l U 2 a 2 9 5 M n E 5 R T d m Y 1 R 0 Y 3 R w U 0 J Y S j A 2 Z U F 1 Z k V C V 2 N o U U 5 E R T V v S 1 R Y V l Y z Q j h O b U d s W D V p a k N F R V c 1 N F U 4 Z n p N S H p t d X A 4 U X I z Z j J 1 T D Z J N k 0 x N T l Y M X R G R T l V V S 8 v L 2 Z x U j A 4 c H F V b l d X S G p q O D J x N l B 2 e H R K a W o v a G J U e D Z 2 e H h L a X p 4 L y 9 z V F p U V z J l R C 9 C S E Q y d n d w c 3 p n R T N v e W p 6 N V d V M m 5 i R S 9 0 N V h W W U o z N G E 4 N n Z u Z j E 2 Y m l p R U 4 y e F d E a j B J b 3 h l a X J t T X Z v d W N 2 c E 1 4 c 2 1 5 a 0 R O W l R n a l V H V H R 0 e k R v T 2 E 4 Z F E r T m 4 2 d F V o Z z Z h d l A 2 d S s 4 N W 9 6 N l I z K z l R c j Z G V W 1 O c F d h Z U l P a E Z 6 U H Q 5 R G N B c 0 J q S T l T O E E w c E Z X V 1 l J U 3 N 6 S m t s S V h H Y m x m e l Q 4 Z 3 R u Z z I z S 1 U y T m V 1 K 2 5 B U k F j U n p 0 e l N 2 M V N o e F I 3 Y 3 N Z d 0 V M T T V Y U U h D b E Z m U m R X c m N w V X N B e k I 4 R 2 Z 3 b X R a S D Z l M E d O Z m h X O X h L R m h X a D d U e m 9 2 c H p O Z j h z Z D R S S k l H N C 8 5 b m Z w Y T Z r V G d z S 2 k 1 S 1 Z K Y 3 N J U 3 E 4 e U h V b 1 Y w N H p l K y t h S X k x c l J F N n E 1 T 1 A 3 W H Z K V G I 2 M W h 2 Q k 1 G V n B X e j B J a k V q V j F L R k Z 2 c U d a Q l d T T V Z h V W V v M 3 B G R 0 h E Y V N i Y W 9 5 Y X R 3 d D V E c z N I c 2 1 B d 0 x 1 Z 2 M 4 O G 1 U b W E 4 R l l M N E 5 w W F l a e D Z Q S 0 9 N S X p E S 3 Z J N G t p e W p T U W x W Q V R a O G R z a E 8 5 N E l h T 2 5 u c X p k M H N n Y U h t M W 1 h b l g z W U N E Q W g y U 3 N Z d 1 B M M G p E Q m 5 5 V U x T V 2 p 2 Q j B x Q j J X b F Z y b W 5 n S E R p N X p l c D N Z T X c 2 a F N O N W 1 1 b W t u U U 5 n V E F z S j d z a m F 0 c k 8 4 U F F 3 S m l x W W h 5 d G V C d W d w N y 9 H V l V y O U h n W l h l d V B 0 M l d o U k l G U F B H Y T l O b W J O R F Y 0 Q W h 5 d W V R T l Z k M m h t R W V Z N n d I U D J o M U x n c 1 N s U V J V d X B 3 S D J o Z V p u T C 9 I N 1 J p R 2 h 1 c l p I a H I 5 Q W d B T V J 4 S G R D b y t r c 0 s x S F l C S G t F d F k r Q 0 t z c F J t Z F p l V n F R V 1 J h V k R S a 2 1 a N X h Q S W 9 1 O U l T T V l r S m x k U n N L V 2 J a Z E g x Q k 5 n U 0 9 i d T B a Y 0 d n S U V x U l B I N G k 5 S G t T T X F H a k V 4 Z W p 2 c m Z E e k t D Q W R 1 R D J 5 V k h 2 M 0 5 q T m J k S H d K Q X R S Z H Y 1 Z 2 F r Q l l D R H d S R E l Z a W x K R m x y W E N Z O U I 5 M H d T Y X l Z M W l i N W t S R F B O c G h a U D B S e k N z U n R 2 N W V u M E F H Q W c 4 c 1 R W T T h J S l I 5 M U 9 K L 0 N J Z W w 2 d V N P U G F T R W N F d z Z h c U d L L 1 J C T U 9 D R l c r e G p T O V Z C W U F C N G 9 s Q 2 9 K S z l p N k g r R G Q 5 M 3 N 0 M T J k K z I 3 c D V Q Z E Z l a U t 6 S T I x d X Z J d T J o S U d t Y l h V b m E 0 S 0 J p b H l 1 a D N w Z z U 1 M k N 3 Q k 5 U d k N t R 1 R Q N 0 t z b X d n b j d t c D R R V U l z T U x h U E F h M E s 0 c 1 J Z M U J T d 2 t B N 3 d J N l d C Q U 5 s O E l X Z 0 9 Z Y n F j Q U F Z Q 0 R 3 M n F r T H k w a E t u M 2 p 0 a E 1 C Z T Y 4 U z N h V U 9 q Y W F u d V d i b l N t S l Q w d 0 p X R k F S a 3 F X Y S t L S 1 l N Z 3 d X M m V D N U 9 E R 1 F E Q V F l S 3 d L T 0 N w T E J M a W p l c n N i M 0 J i S 1 N a b W 1 o U V Z F Y m E 3 d G F 0 Q k d h M m x H a 0 l N V E V v W U p F V 1 l m T H h x R 2 l u a X U 4 N H M 1 T U p 4 N 3 B I V E R 6 N 3 Z D Q 1 h v a k R P M T F J S G 1 U a j l i Y W J 6 S F d 0 d E 5 t O T Z m Q j c z M z h O Q 0 h 4 S 2 1 O b l d R b H h 2 S z V M d 3 J D Y W o 3 N z B y R 0 d R Z 0 R X N k t R e C 9 W T 3 B r U 1 c y d W N l T W F B b T k 3 e H J v Y 0 E v a H l O a F p M S 3 Y v b 0 I w R m Z E K z J S S m J q N 2 l I Z E h J Z F F a d F p z b V B N N E Y v W W F 1 Y j R w b l N x Z S t G N W h 4 U z h P Q T F j b W U 2 M G 5 v U k x u a F M w b z l s Q l h 1 V T V 0 Z F p 0 O U M z T 0 d C V G J J O F l a U W d E O U F V R U 0 x N 2 1 i R n Z J b 0 8 5 e F J E M 3 d W L 2 Q 4 M U h q Z H d P e H E 1 Y U V B Z F J y M l d n V H p 0 W E Z h a j g v R 2 d Z N k N Q R D R q V k R z R W d h V W Y 0 K 1 R n M G x 4 c 0 N L U E h P U z d K R 2 1 2 c 3 J L a D h C Z X M w Q l h p e G x k T H Z j Z X h P a 3 B 0 d G g y U k 5 k b V Q 4 Y 3 l C R 2 h J R 2 p P M 2 w 3 S m 5 O K z d Q e G h u b 3 h O d 1 E 0 M V R D S X J l M 0 l K Y k F s R E I y Y k N 6 R n J Q R m 9 t Q m Z v a m h 4 R X V N Y 0 U y U X R s d 0 x 4 N 0 d S L 0 9 I M E F r U H Z i Q 0 V w R j Y x Y W t m W V Z N c T M 3 T X N W T U Z B b X Z 6 U 3 F v M E 1 5 Z m t j Z k l 3 T k R M W l R k V 1 d z W n F n S U d q S D d S b U 0 v e U x W S W N P Y V N I R F h U N n N X V y s 2 a U N T R y s v d k U 4 Q 3 N S e E x B b H Z 6 R U h T a 2 x a M W w 5 S E t S c 0 F R U H R W e H R Q b T d O a V p L d D J x a z R j Q T B P T E x l T U 9 h U W 9 Z S 3 N y d E F 1 d m l x S 1 d C S H F w U X B x c 2 w 2 b E R O Z 2 p S Y 2 1 6 L 0 1 u N C 9 5 N U k 1 S 2 l L M 2 5 Z S D J 1 T E R a Y j d X L 2 d I d 0 V E a l d S a n F h M k 5 j W j d l N X h E U X d J Q m w 3 a 2 F h M 1 V 3 V 0 h B W k 1 L M W N u N D J W d F F U d l V Q L 1 B v b 1 c 3 S l R 1 S 2 Z I a 1 B W U 2 t m U G w 1 T H F 5 S W p H d W N N c 2 V 4 N U d h d l B K S i 9 E c i t y U X V k b k V U T U 5 C c j d X d n V H Z F Z V T C 8 5 c E d C a F l w V E 4 r Z 1 R y a 0 1 H Q X F U Z H N n d 0 h a T m N D R H d S d z V s e G p m S 0 t C d F l r Z 1 B s b D c x M X B t O G p I a X J E N 2 N D b n V S Y T Q y c T d h Q W d h c X B k O U 4 2 W T R 1 d k F B c z Y w Y j h Z M k N n W l g 3 T W l B N 3 J q W S 9 E V U d G S G F T e j V Z M E d o a D h 2 R 3 F p a F A y N G d K a 0 M 0 Y W 9 m N W R W V 0 Z M W U 9 5 e H F O N H Z U T U l w W G J 5 R V l Q c U R O Q V V N V k 1 T N X N k S G J V L z R r c 3 p B M G Z G W n Z 6 V k J Q S E F a N D d S S 1 B y a V o v R j J W S E R r U H k v S X B V S i t S U k U y S F d K c j Y 4 U n F K e j N X e j B R W W 8 3 K 2 p B b 2 J Y Y W l V a G k 2 M W d T V l F k e W Z r V m d Z N W 4 z T U 5 U M F p H U X h Z T U d G e U 4 0 U 2 J K Y 1 J y M 0 t T S E R W U T J p S W 9 L d 1 F u Y V J u Y U h 2 W W Z i K 2 R Q c T F M Y 0 R 1 Z n V X Z 0 l F V 1 J Z Z 2 Z S R H Z Q b 1 l V Q n V j L 0 N O S 3 U x R 0 F 6 S T N 0 d m V z d U x H c l R r W X F j M X d s W F N 1 T l V M a T B N b 3 d E W D Y 4 d y 8 x b 0 N C a G 9 G b 2 J G V 2 V x V E h D d 0 1 O T 3 d x a F Z R M F N a W E J n T F R p R X E y d U R M d W t a a T Z J M U l 4 d X B v Y 0 5 W R F l z R 3 p Y e k 9 3 S G x O b W U 4 a n Z i b 2 4 v T 3 Y v d 3 B m Q W d Z Y V N h a n B J Z G 9 R d X B h d 0 1 G Q 0 9 y Q k 5 y e U d 4 O E R J W j U 3 b V p k R E l Y U 2 o 1 N 2 9 v e j R K V 2 J l N F F i W V d L T E 9 2 T E h M R z Y y a V g 0 V F Q z Y W 5 O b k d P d W N w M m t U R E Z P M U t Y S z h W N 0 x s R T c w d W 1 M M X Z l R n J M R 0 F 3 M T d x Y k Z l O U R u T l h w L 1 R R O G I 0 d E 9 H T E t O W G t L b l F z V 2 g 5 O W 9 G d i 9 V a 3 d p Q m h a U 1 Z o d 2 t Y K 3 R j V l V C Z y 9 4 d 0 N o a D B 3 R n l k M m 0 0 M n J O d k J W b 3 h E Q m t N S D l j d 3 Y z S V V l R n B n T G t E c j l w S W N O e W N t Z V p y a j l t N 2 x B Y 3 d U Q k t m V U R 5 Y 3 l 5 O W N X W W s 1 M 0 p C M E h k V U 9 X c W l H c k 8 w L 1 J P R V Z M e k V r O F V Y a W Z B Y 0 1 B b X N P Y U t G a k l Z R 3 J M c l h w Z F o x e U J y Z z A 0 U E c 2 T F R C d W h R b 1 J 6 a V l V N k t D S n V 1 K 0 Q y O E 5 z M l V k d E 1 V T U 5 D d U h 0 Q m Y 2 c E 9 u M 1 d 5 Z 2 h B b 0 V S b T F T W l R E Q T B 1 U 0 x u R W h h c 0 Z v R W Z 5 b D A 1 T F F t Z U V v a E p p M k t W Q T J D R G d U N m V y K 3 p O Z m Z K U F l H Q m N s U k F m O U x 2 a U x J d k I 0 T T l Q e j F r c T h J Q l l Y Q k h E b k p Q M E Q y c 3 h 1 a F I 2 Y j B o T z l j V X p S S j c v V X l J W j V j R k 9 U Z 2 h a Z 0 1 k d E F v W S 9 N c 1 R k K 2 h n b 0 s 4 d l F I O T R 5 Z 2 d a R E k x N F B N e W M w a k J l b E 1 m W V d u U l N t T W x C V D B B M z c v b l d z R n k v W H I x S C 8 2 M 0 9 t c l B H U F c v M 1 l l S X J O R 2 Q 1 Y n N o R S 9 K T T d 6 Q V o 3 V n J S Y U 4 r N F p E Q j M v N H B E V G M w b T d Q U m k 5 R 0 p B a V l w a 1 J C a F Z s O T J U Q n p a R E p U V k t n Z C t 1 d G F o Q U 8 1 V 0 F i c E Z k c V N S a l F i M W p V U 3 p 2 a 0 J 2 d n B h c 2 5 H d 1 d D Q U c z W X l F b l V Q c U Z G M n p Z Z j Z 5 c 3 N o c U h 1 Q 0 d v Z 0 F x c 2 w x V U c y d k d P W V l N Q T J G V G x a S l g x T V M 0 M 3 l H a E d H Z V A w W U V r U k 5 y M k N u T U J v Z F A r d V p p T U 1 B T k N 5 N 3 F H R U t N d G h I Z 2 R u S m F M b T F I M E o y U 2 o v U E 8 r Y X V o O H F K c T d K T k 9 W c 3 p W Z H R J c j N p V U 1 F L 3 d 4 T n Z z T X h 1 Y 0 d D b k 1 C b i 9 U T n h X R E F W b X E z a j V 5 K 3 p a R k R P V j N 6 T k N T a F Q 5 a z B S U X V U a E d I e l B I U W V 0 M V k x b H R p R W 8 1 M E p D U U 0 2 R G h V V F l N Z 0 x 3 c G R Q N X R Q V m d R M 2 J D W U 1 C Q T h w T n J s c V Q 5 d G 5 M N D d K c T F n T G d J M T l w M T Z G W n Q 5 N z V y W F N K V V E w b 3 Z V M 1 R M N F J E Q W l Z Z n J D b G h 3 T H d N a n h H a X F U d 2 5 m a l p n T G F x W D E 0 O V p I U V l E b F d G M j l a T H d Q N n h 0 c H Z y R n c x e H V I V X p 3 W n d B Z W Z i c k x R N 1 B v V G 5 1 M V h S R m E 2 c 0 9 m V y 9 u O W 1 S a E Y 2 M 2 F n b T R R Q n I w d m h n Y 0 M 5 R z Z K d 0 Z X R E E 2 K 0 t G e W E 0 V k 1 o Z 2 9 0 e T B F b T l s M m F L U F Z o T 0 1 X b T l k T 3 V N N F R F N W g 0 a z Q v L 2 x G a X J q c 3 N N U W 1 2 S l h y Y z Z W N 3 U r U n p B M H d t T 2 t s Z C 9 O O H h j T 3 d W R E c 5 U H p 6 N G p E T T g v M i t L R m M 4 e l N F M T Z 6 S U s 2 N k F U b F l 4 T D B N c 0 x Z Q 3 l h U 1 Y r R W 5 y N j J 4 S 3 h q b m 5 k d V J q Q W c v a m x y a E d I b F B E S U l q L 3 B o M G F 1 W T N 4 a z V E T U R I M X B i U V B 4 T F d t W F p O U n c 1 U m 5 h V D V D R 1 Z h T j h 3 U G Z j Z m R J V G R a N 1 g r U l E x e H J 6 S H F Y V G Z T O X d F d 3 d 3 N D V a R W 5 N e U 5 3 c F U r b F Z u Q V d 1 Z n J p a j F 6 V G x C b V M y d T l W Q 1 l h c k V 1 a F Y w d n p z R G t E T V l k T H l N e l Z J T T R 0 S W 9 S c k Z u M m h S T D Y 3 b j B 6 c U 9 5 N m h j N 1 d 1 R k h a a j J z K 1 A w M 2 p N M H R J M 3 p Y L 2 N Z b 2 1 D V V A w e m 1 C Y 0 t O V j V C e m l 0 Z 2 1 M T 2 J C Y 3 d t Z y t w R E J Y d T R t d W M w T z N p V j Q 1 L 2 8 1 c H d k O E Z B U k t L e l Z i O F N t d X l C Y 2 9 m N H J P Y 1 h k b 3 N W U F B T U T Y w N F J X N D V U T 2 h p U 3 J w V 1 d j M 2 V B W j J E Z m R m Y j N Z c D Z w R H p s c T M r L 1 l h O V V y S z Z 3 Y n J B b 3 p P L 0 J 3 Y m 1 K O D M 2 U V B 6 Z X B I b G p 6 T V R u Q X I 0 T C 9 k c S 8 z V F l W S W 8 z K 3 F a d H R G S j Z y S 3 h C e D V 0 d 2 x 4 O T R O c U g 2 Y n J 1 T k J I c E F Y V H N h Q y 9 v d 3 N Q S E g z d U N 1 c 0 9 Y c j d Q W E x q a V h r e m J w V m R R b W g 4 Z U t E e j F X M W l a Y l o 5 d k V H V m N Y d E 9 D U U h Z Y m F m d l R h d X V a Z 3 p t e D N x Z F Z K M 2 J S W V J 0 S E t X V T A 3 R l Q r Y j F 4 d l J m d i 9 T a G h p d V p k Y 2 Q 1 d m J q Y U 9 P Z m o z N 3 B X T 3 c r N 0 M z T W 5 D b G Y w c 0 x B O W l V W D N u c T I v b k g z N X l m b G 1 0 U G F T T D d M e k N l Y W 4 v S n V U Y V A z O G J k V 3 B j Y S t V U V Z s L 3 p Y e T l 0 d H Z 1 N 2 0 w N 1 B 0 Q l N M L z Y 5 T i 8 3 Z k F R Y W h 0 R X A 2 S i t 3 U y t l W n V y W W I 3 d E Y v V k 9 L Q 3 B 5 b n I 2 V 2 h a R C t r c F M 3 S W J 0 d F k 1 U m w 2 b H p R Z D E r U D M r N z I 3 d 2 9 F Z i 9 k c n I z c 2 V m e T l N d m h t M U N l K 0 N y a G 5 i K 3 Q 5 O E U z O U N s c 3 A z R T g 2 M n N 1 b y 9 s L 2 5 j V l h C R F Z E Y 3 Z B Q U F B Q U F T V V Z P U k s 1 Q 1 l J S T 0 i C n 0 K " / > < / e x t o b j > < / e x t o b j s > < / s : c u s t o m D a t a > 
</file>

<file path=customXml/itemProps45.xml><?xml version="1.0" encoding="utf-8"?>
<ds:datastoreItem xmlns:ds="http://schemas.openxmlformats.org/officeDocument/2006/customXml" ds:itemID="s:customData">
  <ds:schemaRefs>
    <ds:schemaRef ds:uri="http://www.wps.cn/officeDocument/2013/wpsCustomData"/>
  </ds:schemaRefs>
</ds:datastoreItem>
</file>

<file path=customXml/itemProps46.xml><?xml version="1.0" encoding="utf-8"?>
<ds:datastoreItem xmlns:ds="http://schemas.openxmlformats.org/officeDocument/2006/customXml" ds:itemID="{E018C370-1C17-42F7-AB77-21C391CD0599}">
  <ds:schemaRefs/>
</ds:datastoreItem>
</file>

<file path=docProps/app.xml><?xml version="1.0" encoding="utf-8"?>
<Properties xmlns="http://schemas.openxmlformats.org/officeDocument/2006/extended-properties" xmlns:vt="http://schemas.openxmlformats.org/officeDocument/2006/docPropsVTypes">
  <TotalTime>0</TotalTime>
  <Words>5847</Words>
  <Application>WPS 演示</Application>
  <PresentationFormat>全屏显示(4:3)</PresentationFormat>
  <Paragraphs>315</Paragraphs>
  <Slides>23</Slides>
  <Notes>20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23</vt:i4>
      </vt:variant>
    </vt:vector>
  </HeadingPairs>
  <TitlesOfParts>
    <vt:vector size="33" baseType="lpstr">
      <vt:lpstr>Arial</vt:lpstr>
      <vt:lpstr>宋体</vt:lpstr>
      <vt:lpstr>Wingdings</vt:lpstr>
      <vt:lpstr>Calibri Light</vt:lpstr>
      <vt:lpstr>Calibri</vt:lpstr>
      <vt:lpstr>微软雅黑</vt:lpstr>
      <vt:lpstr>Symbol</vt:lpstr>
      <vt:lpstr>Arial Unicode MS</vt:lpstr>
      <vt:lpstr>Cambria Math</vt:lpstr>
      <vt:lpstr>回顾</vt:lpstr>
      <vt:lpstr>Elastic properties of neutron star matter and crustal torsional oscillations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 Meeting</dc:title>
  <dc:creator>夏铖君</dc:creator>
  <cp:lastModifiedBy>CJXia</cp:lastModifiedBy>
  <cp:revision>2023</cp:revision>
  <dcterms:created xsi:type="dcterms:W3CDTF">2011-09-23T15:07:00Z</dcterms:created>
  <dcterms:modified xsi:type="dcterms:W3CDTF">2023-09-25T23:25:43Z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ICV">
    <vt:lpwstr>0931A6B474E24E0DA32E58E5195070C4_12</vt:lpwstr>
  </property>
</Properties>
</file>