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05" r:id="rId6"/>
    <p:sldId id="303" r:id="rId8"/>
    <p:sldId id="289" r:id="rId9"/>
    <p:sldId id="272" r:id="rId10"/>
    <p:sldId id="290" r:id="rId11"/>
    <p:sldId id="302" r:id="rId12"/>
    <p:sldId id="291" r:id="rId13"/>
    <p:sldId id="304" r:id="rId14"/>
    <p:sldId id="292" r:id="rId15"/>
    <p:sldId id="293" r:id="rId16"/>
    <p:sldId id="294" r:id="rId17"/>
    <p:sldId id="295" r:id="rId18"/>
    <p:sldId id="306" r:id="rId19"/>
    <p:sldId id="296" r:id="rId20"/>
    <p:sldId id="297" r:id="rId21"/>
    <p:sldId id="269" r:id="rId22"/>
    <p:sldId id="270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35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B28F0-F0E9-4DC5-A8B0-2DED72C293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4C85C-69DA-4889-BF5B-05A736AD07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4556-95FA-4D0B-A2A6-D462B5AC843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F617A-4413-405C-9FD3-DED40016A85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1726-456E-424A-A06F-A320FF4E157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E9CC-E355-436C-9E37-69F02A65380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FBF9-C39D-49A6-B023-57C6BC70CDF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66A3-1EA8-4A92-A1D8-1FA25E1020D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CEB59-1894-45EC-BA08-E7ACA8B7D2BF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E52F-80B0-4DB0-B3C8-4D8667054A7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6433-B83C-487A-9C89-D40C970F8A0B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B49168D-478D-4764-8C92-FBB94C2EE76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ED11-4FD9-44AE-937C-F5B6DAF833B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BE156A-E5FE-4972-B4B7-B20B169F7BC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55EB93-C074-4576-90AD-3F6DD7A36486}" type="slidenum">
              <a:rPr lang="zh-CN" altLang="en-US" smtClean="0"/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tags" Target="../tags/tag102.xml"/><Relationship Id="rId6" Type="http://schemas.openxmlformats.org/officeDocument/2006/relationships/image" Target="../media/image30.jpeg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10" Type="http://schemas.openxmlformats.org/officeDocument/2006/relationships/image" Target="../media/image33.jpeg"/><Relationship Id="rId1" Type="http://schemas.openxmlformats.org/officeDocument/2006/relationships/tags" Target="../tags/tag9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../media/image37.jpeg"/><Relationship Id="rId7" Type="http://schemas.openxmlformats.org/officeDocument/2006/relationships/tags" Target="../tags/tag107.xml"/><Relationship Id="rId6" Type="http://schemas.openxmlformats.org/officeDocument/2006/relationships/image" Target="../media/image36.jpeg"/><Relationship Id="rId5" Type="http://schemas.openxmlformats.org/officeDocument/2006/relationships/tags" Target="../tags/tag106.xml"/><Relationship Id="rId4" Type="http://schemas.openxmlformats.org/officeDocument/2006/relationships/image" Target="../media/image35.jpeg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41.jpeg"/><Relationship Id="rId14" Type="http://schemas.openxmlformats.org/officeDocument/2006/relationships/image" Target="../media/image40.jpeg"/><Relationship Id="rId13" Type="http://schemas.openxmlformats.org/officeDocument/2006/relationships/image" Target="../media/image39.jpeg"/><Relationship Id="rId12" Type="http://schemas.openxmlformats.org/officeDocument/2006/relationships/image" Target="../media/image38.jpeg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image" Target="../media/image46.jpeg"/><Relationship Id="rId7" Type="http://schemas.openxmlformats.org/officeDocument/2006/relationships/image" Target="../media/image45.jpeg"/><Relationship Id="rId6" Type="http://schemas.openxmlformats.org/officeDocument/2006/relationships/tags" Target="../tags/tag1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tags" Target="../tags/tag112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8.jpeg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../media/image52.jpeg"/><Relationship Id="rId7" Type="http://schemas.openxmlformats.org/officeDocument/2006/relationships/image" Target="../media/image51.jpeg"/><Relationship Id="rId6" Type="http://schemas.openxmlformats.org/officeDocument/2006/relationships/tags" Target="../tags/tag119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21.xml"/><Relationship Id="rId1" Type="http://schemas.openxmlformats.org/officeDocument/2006/relationships/tags" Target="../tags/tag116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59.jpeg"/><Relationship Id="rId7" Type="http://schemas.openxmlformats.org/officeDocument/2006/relationships/image" Target="../media/image58.jpeg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tags" Target="../tags/tag12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1.jpeg"/><Relationship Id="rId3" Type="http://schemas.openxmlformats.org/officeDocument/2006/relationships/tags" Target="../tags/tag124.xml"/><Relationship Id="rId2" Type="http://schemas.openxmlformats.org/officeDocument/2006/relationships/image" Target="../media/image60.jpeg"/><Relationship Id="rId1" Type="http://schemas.openxmlformats.org/officeDocument/2006/relationships/tags" Target="../tags/tag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1" Type="http://schemas.openxmlformats.org/officeDocument/2006/relationships/tags" Target="../tags/tag12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63.png"/><Relationship Id="rId1" Type="http://schemas.openxmlformats.org/officeDocument/2006/relationships/tags" Target="../tags/tag1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../media/image5.png"/><Relationship Id="rId6" Type="http://schemas.openxmlformats.org/officeDocument/2006/relationships/image" Target="../media/image4.jpeg"/><Relationship Id="rId5" Type="http://schemas.openxmlformats.org/officeDocument/2006/relationships/tags" Target="../tags/tag9.xml"/><Relationship Id="rId4" Type="http://schemas.openxmlformats.org/officeDocument/2006/relationships/image" Target="../media/image3.png"/><Relationship Id="rId3" Type="http://schemas.openxmlformats.org/officeDocument/2006/relationships/tags" Target="../tags/tag8.xml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9.jpeg"/><Relationship Id="rId2" Type="http://schemas.openxmlformats.org/officeDocument/2006/relationships/tags" Target="../tags/tag7.xml"/><Relationship Id="rId19" Type="http://schemas.openxmlformats.org/officeDocument/2006/relationships/image" Target="../media/image8.png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image" Target="../media/image7.png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image" Target="../media/image6.png"/><Relationship Id="rId10" Type="http://schemas.openxmlformats.org/officeDocument/2006/relationships/tags" Target="../tags/tag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tags" Target="../tags/tag24.xml"/><Relationship Id="rId7" Type="http://schemas.openxmlformats.org/officeDocument/2006/relationships/image" Target="../media/image11.png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10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6.jpeg"/><Relationship Id="rId13" Type="http://schemas.openxmlformats.org/officeDocument/2006/relationships/image" Target="../media/image15.jpeg"/><Relationship Id="rId12" Type="http://schemas.openxmlformats.org/officeDocument/2006/relationships/image" Target="../media/image14.jpeg"/><Relationship Id="rId11" Type="http://schemas.openxmlformats.org/officeDocument/2006/relationships/image" Target="../media/image13.jpeg"/><Relationship Id="rId10" Type="http://schemas.openxmlformats.org/officeDocument/2006/relationships/tags" Target="../tags/tag25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27.xml"/><Relationship Id="rId19" Type="http://schemas.openxmlformats.org/officeDocument/2006/relationships/tags" Target="../tags/tag43.xml"/><Relationship Id="rId18" Type="http://schemas.openxmlformats.org/officeDocument/2006/relationships/tags" Target="../tags/tag42.xml"/><Relationship Id="rId17" Type="http://schemas.openxmlformats.org/officeDocument/2006/relationships/tags" Target="../tags/tag4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5" Type="http://schemas.openxmlformats.org/officeDocument/2006/relationships/slideLayout" Target="../slideLayouts/slideLayout7.xml"/><Relationship Id="rId34" Type="http://schemas.openxmlformats.org/officeDocument/2006/relationships/image" Target="../media/image20.jpeg"/><Relationship Id="rId33" Type="http://schemas.openxmlformats.org/officeDocument/2006/relationships/image" Target="../media/image19.jpeg"/><Relationship Id="rId32" Type="http://schemas.openxmlformats.org/officeDocument/2006/relationships/image" Target="../media/image18.jpeg"/><Relationship Id="rId31" Type="http://schemas.openxmlformats.org/officeDocument/2006/relationships/tags" Target="../tags/tag76.xml"/><Relationship Id="rId30" Type="http://schemas.openxmlformats.org/officeDocument/2006/relationships/tags" Target="../tags/tag75.xml"/><Relationship Id="rId3" Type="http://schemas.openxmlformats.org/officeDocument/2006/relationships/tags" Target="../tags/tag48.xml"/><Relationship Id="rId29" Type="http://schemas.openxmlformats.org/officeDocument/2006/relationships/tags" Target="../tags/tag74.xml"/><Relationship Id="rId28" Type="http://schemas.openxmlformats.org/officeDocument/2006/relationships/tags" Target="../tags/tag73.xml"/><Relationship Id="rId27" Type="http://schemas.openxmlformats.org/officeDocument/2006/relationships/tags" Target="../tags/tag72.xml"/><Relationship Id="rId26" Type="http://schemas.openxmlformats.org/officeDocument/2006/relationships/tags" Target="../tags/tag71.xml"/><Relationship Id="rId25" Type="http://schemas.openxmlformats.org/officeDocument/2006/relationships/tags" Target="../tags/tag70.xml"/><Relationship Id="rId24" Type="http://schemas.openxmlformats.org/officeDocument/2006/relationships/tags" Target="../tags/tag69.xml"/><Relationship Id="rId23" Type="http://schemas.openxmlformats.org/officeDocument/2006/relationships/tags" Target="../tags/tag68.xml"/><Relationship Id="rId22" Type="http://schemas.openxmlformats.org/officeDocument/2006/relationships/tags" Target="../tags/tag67.xml"/><Relationship Id="rId21" Type="http://schemas.openxmlformats.org/officeDocument/2006/relationships/tags" Target="../tags/tag66.xml"/><Relationship Id="rId20" Type="http://schemas.openxmlformats.org/officeDocument/2006/relationships/tags" Target="../tags/tag65.xml"/><Relationship Id="rId2" Type="http://schemas.openxmlformats.org/officeDocument/2006/relationships/tags" Target="../tags/tag47.xml"/><Relationship Id="rId19" Type="http://schemas.openxmlformats.org/officeDocument/2006/relationships/tags" Target="../tags/tag64.xml"/><Relationship Id="rId18" Type="http://schemas.openxmlformats.org/officeDocument/2006/relationships/tags" Target="../tags/tag63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image" Target="../media/image21.jpe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2.jpeg"/><Relationship Id="rId1" Type="http://schemas.openxmlformats.org/officeDocument/2006/relationships/tags" Target="../tags/tag77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23.jpe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image" Target="../media/image24.jpeg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43000" y="1517015"/>
            <a:ext cx="6858000" cy="1844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Gravitational wave echoes from strange quark stars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EoS with density-dependent quark masses</a:t>
            </a:r>
            <a:endParaRPr lang="en-US" altLang="zh-CN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143000" y="3840719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Jian-Feng Xu</a:t>
            </a:r>
            <a:endParaRPr lang="en-US" altLang="zh-CN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2023.9.23-26</a:t>
            </a:r>
            <a:endParaRPr lang="en-US" altLang="zh-CN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Suqian University</a:t>
            </a:r>
            <a:endParaRPr lang="en-US" altLang="zh-CN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341247" y="624305"/>
            <a:ext cx="2312035" cy="41402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p>
            <a:pPr algn="ctr"/>
            <a:r>
              <a:rPr lang="en-US" altLang="zh-CN" sz="2100" b="1" dirty="0"/>
              <a:t>2023QCS-Yangzhou</a:t>
            </a:r>
            <a:endParaRPr lang="en-US" altLang="zh-CN" sz="2100" b="1" dirty="0"/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3341370" y="5449570"/>
            <a:ext cx="237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[Xu2023NST, accepted]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64055" y="4995545"/>
            <a:ext cx="506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Collaborators: C.-J. Xia, G.-X. Peng, L.-Z. Yan, L. Cui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157605" y="1478280"/>
            <a:ext cx="66992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Thermodynamical potential density in equivparticle model with color superconductivity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611755" y="1071245"/>
            <a:ext cx="3791585" cy="309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16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Ref. [C.-J. Xia, et. al., PRD89, 105027 (2014)]</a:t>
            </a:r>
            <a:endParaRPr lang="en-US" altLang="zh-CN" sz="160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926455" y="2466340"/>
            <a:ext cx="2526030" cy="1000125"/>
          </a:xfrm>
          <a:prstGeom prst="rect">
            <a:avLst/>
          </a:prstGeom>
        </p:spPr>
        <p:style>
          <a:lnRef idx="0">
            <a:srgbClr val="FFFFFF"/>
          </a:lnRef>
          <a:fillRef idx="2">
            <a:schemeClr val="accent5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noAutofit/>
          </a:bodyPr>
          <a:p>
            <a:r>
              <a:rPr lang="en-US" altLang="zh-C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Same form with the free particles!!</a:t>
            </a:r>
            <a:endParaRPr lang="en-US" altLang="zh-CN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048443" y="341592"/>
            <a:ext cx="5046345" cy="5067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en-US" altLang="zh-CN" sz="2700" b="1" dirty="0">
                <a:solidFill>
                  <a:schemeClr val="bg1"/>
                </a:solidFill>
                <a:sym typeface="+mn-ea"/>
              </a:rPr>
              <a:t>II. Introduction to the EoS of SQM </a:t>
            </a:r>
            <a:endParaRPr lang="en-US" altLang="zh-CN" sz="27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 descr="微信截图_2023092020565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3720" y="2240280"/>
            <a:ext cx="5191125" cy="1452880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157541" y="3874389"/>
                <a:ext cx="546925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𝜐</m:t>
                    </m:r>
                  </m:oMath>
                </a14:m>
                <a:r>
                  <a:rPr lang="en-US" altLang="zh-CN"/>
                  <a:t> is the common Fermi momentum for all quark flavours.</a:t>
                </a:r>
                <a:endParaRPr lang="en-US" altLang="zh-CN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41" y="3874389"/>
                <a:ext cx="5469255" cy="368300"/>
              </a:xfrm>
              <a:prstGeom prst="rect">
                <a:avLst/>
              </a:prstGeom>
              <a:blipFill rotWithShape="1">
                <a:blip r:embed="rId8"/>
                <a:stretch>
                  <a:fillRect l="-10" t="-69" r="10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130300" y="4479925"/>
                <a:ext cx="304800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𝛥</m:t>
                    </m:r>
                  </m:oMath>
                </a14:m>
                <a:r>
                  <a:rPr lang="en-US" altLang="zh-CN"/>
                  <a:t> is the quark pair energy gap</a:t>
                </a:r>
                <a:endParaRPr lang="en-US" altLang="zh-CN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300" y="4479925"/>
                <a:ext cx="3048000" cy="368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 descr="微信截图_202309231545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7605" y="5085080"/>
            <a:ext cx="2533650" cy="3111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701415" y="5033645"/>
            <a:ext cx="4029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is the averaged quark chemical potential.</a:t>
            </a:r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1058545" y="5634990"/>
                <a:ext cx="5344795" cy="3683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r>
                  <a:rPr lang="en-US" altLang="zh-CN"/>
                  <a:t> is a constant relating to the vacuum energy density.</a:t>
                </a:r>
                <a:endParaRPr lang="en-US" altLang="zh-CN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545" y="5634990"/>
                <a:ext cx="5344795" cy="3683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108599" y="8339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4191794" y="4990783"/>
            <a:ext cx="34766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</a:rPr>
              <a:t>Particle number density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图片 2" descr="微信截图_202309202100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31920" y="5389880"/>
            <a:ext cx="4408805" cy="450850"/>
          </a:xfrm>
          <a:prstGeom prst="rect">
            <a:avLst/>
          </a:prstGeom>
        </p:spPr>
      </p:pic>
      <p:pic>
        <p:nvPicPr>
          <p:cNvPr id="12" name="图片 11" descr="微信截图_202309202102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09110" y="4102735"/>
            <a:ext cx="3654425" cy="8769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0" name="图片 99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50035" y="4584700"/>
            <a:ext cx="2211705" cy="148018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" name="直接箭头连接符 4"/>
          <p:cNvCxnSpPr>
            <a:stCxn id="6" idx="2"/>
          </p:cNvCxnSpPr>
          <p:nvPr>
            <p:custDataLst>
              <p:tags r:id="rId9"/>
            </p:custDataLst>
          </p:nvPr>
        </p:nvCxnSpPr>
        <p:spPr>
          <a:xfrm>
            <a:off x="6439535" y="4062095"/>
            <a:ext cx="1026795" cy="176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4309745" y="3416935"/>
            <a:ext cx="4259580" cy="645160"/>
          </a:xfrm>
          <a:prstGeom prst="rect">
            <a:avLst/>
          </a:prstGeom>
        </p:spPr>
        <p:style>
          <a:lnRef idx="0">
            <a:srgbClr val="FFFFFF"/>
          </a:lnRef>
          <a:fillRef idx="1">
            <a:prstClr val="black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en-US" altLang="zh-CN">
                <a:solidFill>
                  <a:schemeClr val="bg1"/>
                </a:solidFill>
              </a:rPr>
              <a:t>Model parameter reflecting the quark confinement and asymptotic 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freedom</a:t>
            </a:r>
            <a:endParaRPr lang="en-US" altLang="zh-CN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664210" y="172720"/>
            <a:ext cx="77743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EoS of SQM with density-dependent quark masses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7560" y="1124585"/>
            <a:ext cx="5381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As to the quark mass it can be scaled in different ways: </a:t>
            </a:r>
            <a:endParaRPr lang="en-US" altLang="zh-CN"/>
          </a:p>
        </p:txBody>
      </p:sp>
      <p:pic>
        <p:nvPicPr>
          <p:cNvPr id="9" name="图片 8" descr="微信截图_202309231647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7110" y="1585595"/>
            <a:ext cx="1828800" cy="825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35910" y="17837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[Flower1981ZPC9.271]</a:t>
            </a:r>
            <a:endParaRPr lang="en-US" altLang="zh-CN"/>
          </a:p>
        </p:txBody>
      </p:sp>
      <p:pic>
        <p:nvPicPr>
          <p:cNvPr id="11" name="图片 10" descr="微信截图_202309231658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110" y="2411095"/>
            <a:ext cx="1828800" cy="8636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35910" y="26587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[Peng1999PRC61.015201]</a:t>
            </a:r>
            <a:endParaRPr lang="en-US" altLang="zh-CN"/>
          </a:p>
        </p:txBody>
      </p:sp>
      <p:pic>
        <p:nvPicPr>
          <p:cNvPr id="14" name="图片 13" descr="微信截图_202309231705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6950" y="3331210"/>
            <a:ext cx="3094990" cy="5429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11555" y="38900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[Wen2005PRC72.105204]</a:t>
            </a:r>
            <a:endParaRPr lang="en-US" altLang="zh-CN"/>
          </a:p>
        </p:txBody>
      </p:sp>
      <p:pic>
        <p:nvPicPr>
          <p:cNvPr id="16" name="图片 15" descr="微信截图_2023092317110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6150" y="1585595"/>
            <a:ext cx="2314575" cy="69278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83910" y="241871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[Xia2014PRD89.105027]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108599" y="8339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1231265" y="172720"/>
            <a:ext cx="6681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EoS of SQM &amp; structure of SQS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微信截图_20230922230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585" y="1432560"/>
            <a:ext cx="3765550" cy="1511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下箭头 4"/>
          <p:cNvSpPr/>
          <p:nvPr/>
        </p:nvSpPr>
        <p:spPr>
          <a:xfrm rot="5400000">
            <a:off x="5150485" y="4664710"/>
            <a:ext cx="210185" cy="6838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微信截图_202309222304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85" y="1367155"/>
            <a:ext cx="4641850" cy="755650"/>
          </a:xfrm>
          <a:prstGeom prst="rect">
            <a:avLst/>
          </a:prstGeom>
        </p:spPr>
      </p:pic>
      <p:pic>
        <p:nvPicPr>
          <p:cNvPr id="9" name="图片 8" descr="微信截图_202309222304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85" y="2137410"/>
            <a:ext cx="4156075" cy="938530"/>
          </a:xfrm>
          <a:prstGeom prst="rect">
            <a:avLst/>
          </a:prstGeom>
        </p:spPr>
      </p:pic>
      <p:pic>
        <p:nvPicPr>
          <p:cNvPr id="10" name="Picture 35" descr="C:\Users\JFXu\Desktop\3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1065" y="3190875"/>
            <a:ext cx="2777490" cy="254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微信截图_202309222313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" y="3507740"/>
            <a:ext cx="4326255" cy="1231265"/>
          </a:xfrm>
          <a:prstGeom prst="rect">
            <a:avLst/>
          </a:prstGeom>
        </p:spPr>
      </p:pic>
      <p:pic>
        <p:nvPicPr>
          <p:cNvPr id="12" name="图片 11" descr="微信截图_202309222313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1895" y="4758055"/>
            <a:ext cx="2463800" cy="730250"/>
          </a:xfrm>
          <a:prstGeom prst="rect">
            <a:avLst/>
          </a:prstGeom>
        </p:spPr>
      </p:pic>
      <p:sp>
        <p:nvSpPr>
          <p:cNvPr id="13" name="下箭头 12"/>
          <p:cNvSpPr/>
          <p:nvPr>
            <p:custDataLst>
              <p:tags r:id="rId10"/>
            </p:custDataLst>
          </p:nvPr>
        </p:nvSpPr>
        <p:spPr>
          <a:xfrm rot="16200000">
            <a:off x="4466590" y="1708785"/>
            <a:ext cx="210185" cy="683895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1258" name="直接连接符 181257"/>
          <p:cNvSpPr/>
          <p:nvPr>
            <p:custDataLst>
              <p:tags r:id="rId11"/>
            </p:custDataLst>
          </p:nvPr>
        </p:nvSpPr>
        <p:spPr>
          <a:xfrm flipH="1">
            <a:off x="193040" y="3352800"/>
            <a:ext cx="5296535" cy="10795"/>
          </a:xfrm>
          <a:prstGeom prst="line">
            <a:avLst/>
          </a:prstGeom>
          <a:ln w="127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16" name="文本框 15"/>
          <p:cNvSpPr txBox="1"/>
          <p:nvPr/>
        </p:nvSpPr>
        <p:spPr>
          <a:xfrm>
            <a:off x="5483860" y="10617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TOV equation:</a:t>
            </a:r>
            <a:endParaRPr lang="en-US" altLang="zh-CN"/>
          </a:p>
        </p:txBody>
      </p:sp>
      <p:pic>
        <p:nvPicPr>
          <p:cNvPr id="17" name="图片 16" descr="微信截图_202309232304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1265" y="5676265"/>
            <a:ext cx="2062480" cy="410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728403" y="284442"/>
            <a:ext cx="5778500" cy="5067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en-US" altLang="zh-CN" sz="2700" b="1" dirty="0">
                <a:solidFill>
                  <a:schemeClr val="bg1"/>
                </a:solidFill>
                <a:sym typeface="+mn-ea"/>
              </a:rPr>
              <a:t>III. Discussions on the numerical results</a:t>
            </a:r>
            <a:endParaRPr lang="en-US" altLang="zh-CN" sz="27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979035" y="1363980"/>
            <a:ext cx="3814445" cy="1593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00000"/>
              </a:lnSpc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purpose of this figure is to determine the values of model parameters which could give stiffer EoS.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 descr="微信截图_202309202135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36515" y="4700270"/>
            <a:ext cx="3402330" cy="1060450"/>
          </a:xfrm>
          <a:prstGeom prst="rect">
            <a:avLst/>
          </a:prstGeom>
        </p:spPr>
      </p:pic>
      <p:pic>
        <p:nvPicPr>
          <p:cNvPr id="4" name="图片 3" descr="FIG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10" y="1097915"/>
            <a:ext cx="4645025" cy="4815205"/>
          </a:xfrm>
          <a:prstGeom prst="rect">
            <a:avLst/>
          </a:prstGeom>
        </p:spPr>
      </p:pic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4903470" y="3060700"/>
            <a:ext cx="3896995" cy="515620"/>
            <a:chOff x="7721" y="4494"/>
            <a:chExt cx="6137" cy="812"/>
          </a:xfrm>
        </p:grpSpPr>
        <p:pic>
          <p:nvPicPr>
            <p:cNvPr id="8" name="图片 7" descr="微信截图_2023092223440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46" y="4611"/>
              <a:ext cx="529" cy="460"/>
            </a:xfrm>
            <a:prstGeom prst="rect">
              <a:avLst/>
            </a:prstGeom>
          </p:spPr>
        </p:pic>
        <p:pic>
          <p:nvPicPr>
            <p:cNvPr id="9" name="图片 8" descr="微信截图_2023092223434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43" y="4637"/>
              <a:ext cx="534" cy="485"/>
            </a:xfrm>
            <a:prstGeom prst="rect">
              <a:avLst/>
            </a:prstGeom>
          </p:spPr>
        </p:pic>
        <p:sp>
          <p:nvSpPr>
            <p:cNvPr id="11" name="上箭头 10"/>
            <p:cNvSpPr/>
            <p:nvPr/>
          </p:nvSpPr>
          <p:spPr>
            <a:xfrm>
              <a:off x="7721" y="4494"/>
              <a:ext cx="280" cy="813"/>
            </a:xfrm>
            <a:prstGeom prst="upArrow">
              <a:avLst/>
            </a:prstGeom>
          </p:spPr>
          <p:style>
            <a:lnRef idx="0">
              <a:srgbClr val="FFFFFF"/>
            </a:lnRef>
            <a:fillRef idx="3">
              <a:schemeClr val="accent2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20" y="4611"/>
              <a:ext cx="85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and </a:t>
              </a:r>
              <a:endParaRPr lang="en-US" altLang="zh-CN"/>
            </a:p>
          </p:txBody>
        </p:sp>
        <p:sp>
          <p:nvSpPr>
            <p:cNvPr id="14" name="上箭头 13"/>
            <p:cNvSpPr/>
            <p:nvPr>
              <p:custDataLst>
                <p:tags r:id="rId9"/>
              </p:custDataLst>
            </p:nvPr>
          </p:nvSpPr>
          <p:spPr>
            <a:xfrm flipV="1">
              <a:off x="9518" y="4494"/>
              <a:ext cx="280" cy="813"/>
            </a:xfrm>
            <a:prstGeom prst="upArrow">
              <a:avLst/>
            </a:prstGeom>
          </p:spPr>
          <p:style>
            <a:lnRef idx="0">
              <a:srgbClr val="FFFFFF"/>
            </a:lnRef>
            <a:fillRef idx="3">
              <a:schemeClr val="accent2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422" y="4612"/>
              <a:ext cx="34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could stiffen the EoS.</a:t>
              </a:r>
              <a:endParaRPr lang="en-US" alt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68570" y="3971925"/>
            <a:ext cx="3724910" cy="645160"/>
            <a:chOff x="7982" y="6111"/>
            <a:chExt cx="5866" cy="1016"/>
          </a:xfrm>
        </p:grpSpPr>
        <p:sp>
          <p:nvSpPr>
            <p:cNvPr id="16" name="文本框 15"/>
            <p:cNvSpPr txBox="1"/>
            <p:nvPr/>
          </p:nvSpPr>
          <p:spPr>
            <a:xfrm>
              <a:off x="7982" y="6111"/>
              <a:ext cx="586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To get a solvable EoS, the value of       must be in the following range:</a:t>
              </a:r>
              <a:endPara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17" name="图片 16" descr="微信截图_2023092223440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3124" y="6143"/>
              <a:ext cx="529" cy="4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108599" y="7450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FI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280"/>
            <a:ext cx="9144000" cy="332232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01370" y="4711700"/>
            <a:ext cx="4006850" cy="1141730"/>
            <a:chOff x="1262" y="7420"/>
            <a:chExt cx="6310" cy="1798"/>
          </a:xfrm>
        </p:grpSpPr>
        <p:pic>
          <p:nvPicPr>
            <p:cNvPr id="5" name="图片 4" descr="微信截图_202309222358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2" y="7868"/>
              <a:ext cx="6310" cy="135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534" y="7420"/>
              <a:ext cx="48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Red line:</a:t>
              </a:r>
              <a:endParaRPr lang="en-US" altLang="zh-CN" sz="20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43930" y="3510915"/>
            <a:ext cx="1884680" cy="1320165"/>
            <a:chOff x="8151" y="6885"/>
            <a:chExt cx="2968" cy="2079"/>
          </a:xfrm>
        </p:grpSpPr>
        <p:pic>
          <p:nvPicPr>
            <p:cNvPr id="8" name="图片 7" descr="微信截图_2023092300010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1" y="8474"/>
              <a:ext cx="2430" cy="490"/>
            </a:xfrm>
            <a:prstGeom prst="rect">
              <a:avLst/>
            </a:prstGeom>
          </p:spPr>
        </p:pic>
        <p:pic>
          <p:nvPicPr>
            <p:cNvPr id="9" name="图片 8" descr="微信截图_202309230001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1" y="7675"/>
              <a:ext cx="2840" cy="570"/>
            </a:xfrm>
            <a:prstGeom prst="rect">
              <a:avLst/>
            </a:prstGeom>
          </p:spPr>
        </p:pic>
        <p:pic>
          <p:nvPicPr>
            <p:cNvPr id="10" name="图片 9" descr="微信截图_202309230000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97" y="6885"/>
              <a:ext cx="2822" cy="493"/>
            </a:xfrm>
            <a:prstGeom prst="rect">
              <a:avLst/>
            </a:prstGeom>
          </p:spPr>
        </p:pic>
      </p:grpSp>
      <p:pic>
        <p:nvPicPr>
          <p:cNvPr id="13" name="图片 12" descr="微信截图_202309222359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9740" y="5185410"/>
            <a:ext cx="2811780" cy="376555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6430" y="4066540"/>
            <a:ext cx="5017135" cy="368300"/>
            <a:chOff x="1432" y="6404"/>
            <a:chExt cx="7901" cy="580"/>
          </a:xfrm>
        </p:grpSpPr>
        <p:pic>
          <p:nvPicPr>
            <p:cNvPr id="15" name="图片 14" descr="微信截图_202309232346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32" y="6448"/>
              <a:ext cx="1107" cy="441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611" y="6404"/>
              <a:ext cx="672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is the assumed minimum density for SQM</a:t>
              </a:r>
              <a:endParaRPr lang="en-US" altLang="zh-CN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925195" y="247650"/>
            <a:ext cx="7578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Model parameter window for SQS capable to feature a photon sphere</a:t>
            </a:r>
            <a:endParaRPr lang="en-US" altLang="zh-CN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微信截图_2023092220184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46145" y="1260475"/>
            <a:ext cx="5302250" cy="4744720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微信截图_202309222353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90" y="2199640"/>
            <a:ext cx="1423035" cy="6343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4510" y="1816735"/>
            <a:ext cx="213360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Check the condition 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24510" y="29356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can be fullfilled or not.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329565" y="545846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[Alford2002JHEP06.031]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398145" y="3776980"/>
            <a:ext cx="2910840" cy="1209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ym typeface="+mn-ea"/>
              </a:rPr>
              <a:t>This condition guarantees the  CFL SQM is in the absolutely stable state.</a:t>
            </a:r>
            <a:endParaRPr lang="en-US" altLang="zh-CN"/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76095" y="387985"/>
            <a:ext cx="6161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Check the condition for the stable CFL SQM</a:t>
            </a:r>
            <a:endParaRPr lang="en-US" altLang="zh-CN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669540" y="367665"/>
            <a:ext cx="3805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Mass-radius relation of SQSs</a:t>
            </a:r>
            <a:endParaRPr lang="zh-CN" altLang="en-US" sz="2400"/>
          </a:p>
        </p:txBody>
      </p:sp>
      <p:pic>
        <p:nvPicPr>
          <p:cNvPr id="5" name="图片 4" descr="FIG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470" y="1052195"/>
            <a:ext cx="5295900" cy="5000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4670" y="131445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Maximum mass in each case is </a:t>
            </a:r>
            <a:endParaRPr lang="en-US" altLang="zh-CN"/>
          </a:p>
          <a:p>
            <a:r>
              <a:rPr lang="en-US" altLang="zh-CN"/>
              <a:t>indicated with solid dot.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534670" y="2222500"/>
            <a:ext cx="3300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In 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case A</a:t>
            </a:r>
            <a:r>
              <a:rPr lang="en-US" altLang="zh-CN"/>
              <a:t>, the SQSs cannot  possess a photon sphere, thus GW cannot be generated in this case.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534670" y="3533140"/>
            <a:ext cx="3048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In 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case B</a:t>
            </a:r>
            <a:r>
              <a:rPr lang="en-US" altLang="zh-CN"/>
              <a:t>, the radius of photon sphere is the same as the SQS, which is the critical state.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532130" y="4888230"/>
            <a:ext cx="3048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/>
              <a:t>In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case C</a:t>
            </a:r>
            <a:r>
              <a:rPr lang="en-US" altLang="zh-CN"/>
              <a:t>, the SQS can feature a photon sphere. Therefore, GW echoes can be produced.</a:t>
            </a:r>
            <a:endParaRPr lang="en-US" alt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图片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14611"/>
          <a:stretch>
            <a:fillRect/>
          </a:stretch>
        </p:blipFill>
        <p:spPr>
          <a:xfrm>
            <a:off x="1629410" y="1151890"/>
            <a:ext cx="6055995" cy="4149090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34060" y="451485"/>
            <a:ext cx="767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Frequency of GW echoes and SQS mass as functions of central pressure </a:t>
            </a:r>
            <a:endParaRPr lang="en-US" altLang="zh-CN" sz="2000"/>
          </a:p>
        </p:txBody>
      </p:sp>
      <p:sp>
        <p:nvSpPr>
          <p:cNvPr id="8" name="文本框 7"/>
          <p:cNvSpPr txBox="1"/>
          <p:nvPr/>
        </p:nvSpPr>
        <p:spPr>
          <a:xfrm>
            <a:off x="1439545" y="5279390"/>
            <a:ext cx="5920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Frequency of GW echoes increases with P</a:t>
            </a:r>
            <a:r>
              <a:rPr lang="en-US" altLang="zh-CN" sz="2000" baseline="-25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while the mass of SQS decreases with P</a:t>
            </a:r>
            <a:r>
              <a:rPr lang="en-US" altLang="zh-CN" sz="2000" baseline="-25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IG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1181735"/>
            <a:ext cx="5410835" cy="4080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007235" y="304800"/>
            <a:ext cx="5129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GW echoes in the parameter window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6036310" y="1495425"/>
            <a:ext cx="298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GW echoes exhits minimal variation of increasing D.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063615" y="242887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GW echoes changes significantly with 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</a:rPr>
              <a:t>Δ.</a:t>
            </a:r>
            <a:endParaRPr lang="en-US" altLang="zh-CN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33770" y="3564890"/>
            <a:ext cx="3048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Ø"/>
            </a:pPr>
            <a:r>
              <a:rPr lang="en-US" altLang="zh-CN"/>
              <a:t>The frequencies of GW echoses are mainly  about 20 kHz.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35908" y="190603"/>
            <a:ext cx="1491615" cy="39878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/>
              <a:t>IV. 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Summary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8599" y="65867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789940" y="1442720"/>
            <a:ext cx="756412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Wingdings" panose="05000000000000000000" charset="0"/>
              <a:buChar char="ü"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GW echoes have been studied in EoS with density-dependent quark masses. </a:t>
            </a:r>
            <a:endParaRPr lang="en-US" altLang="zh-CN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20725" y="2474595"/>
            <a:ext cx="77489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More realistic EoS can be stiff enough to support SQSs featuring a photon sphere to generate the GW echoes.</a:t>
            </a:r>
            <a:endParaRPr lang="en-US" altLang="zh-CN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20725" y="3462020"/>
            <a:ext cx="75444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Large values of quark pairing energy gap are necessary to make the EoS stiff.</a:t>
            </a:r>
            <a:endParaRPr lang="en-US" altLang="zh-CN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0725" y="4610735"/>
            <a:ext cx="732282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ü"/>
            </a:pPr>
            <a:r>
              <a:rPr lang="en-US" altLang="zh-CN" sz="2200" dirty="0">
                <a:solidFill>
                  <a:schemeClr val="accent1">
                    <a:lumMod val="50000"/>
                  </a:schemeClr>
                </a:solidFill>
              </a:rPr>
              <a:t>GW echo frequency calculated here is about 20 kHz, not compatible with the 72 Hz analysed in the event GW 170817. </a:t>
            </a:r>
            <a:endParaRPr lang="en-US" altLang="zh-CN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76561" y="326763"/>
            <a:ext cx="1790875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3600" b="1" dirty="0"/>
              <a:t>Outline</a:t>
            </a:r>
            <a:endParaRPr lang="zh-CN" altLang="en-US" sz="36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360295" y="2052320"/>
            <a:ext cx="4423410" cy="2676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 and Motivation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EoS of SQM 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Numerical results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Summary 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>
            <p:custDataLst>
              <p:tags r:id="rId1"/>
            </p:custDataLst>
          </p:nvPr>
        </p:nvCxnSpPr>
        <p:spPr>
          <a:xfrm>
            <a:off x="108599" y="1300662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1586230" y="2889250"/>
            <a:ext cx="5971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Thanks for your attention</a:t>
            </a:r>
            <a:r>
              <a:rPr lang="zh-CN" altLang="en-US" sz="36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！</a:t>
            </a:r>
            <a:endParaRPr lang="zh-CN" altLang="en-US" sz="360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2"/>
            </p:custDataLst>
          </p:nvPr>
        </p:nvCxnSpPr>
        <p:spPr>
          <a:xfrm>
            <a:off x="108599" y="65867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43388" y="212687"/>
            <a:ext cx="4403725" cy="50673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p>
            <a:pPr algn="l"/>
            <a:r>
              <a:rPr lang="en-US" altLang="zh-CN" sz="2700" b="1" dirty="0">
                <a:solidFill>
                  <a:schemeClr val="bg1"/>
                </a:solidFill>
                <a:sym typeface="+mn-ea"/>
              </a:rPr>
              <a:t>I. Background and Motivation</a:t>
            </a:r>
            <a:endParaRPr lang="en-US" altLang="zh-CN" sz="27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2776061" y="3477419"/>
            <a:ext cx="2921318" cy="28146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The mass of 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PSR J1614-2230: </a:t>
            </a:r>
            <a:endParaRPr lang="en-US" altLang="zh-CN" sz="1600"/>
          </a:p>
          <a:p>
            <a:endParaRPr lang="en-US" altLang="zh-CN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图片 5" descr="微信截图_202305131804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96540" y="2018030"/>
            <a:ext cx="5526405" cy="13087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0" name="图片 99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8940" y="1981200"/>
            <a:ext cx="2195195" cy="207391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585396" y="3477514"/>
                <a:ext cx="202755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928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±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017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M</m:t>
                      </m:r>
                      <m:r>
                        <a:rPr lang="en-US" altLang="zh-CN" i="1" baseline="-2500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⨀</m:t>
                      </m:r>
                    </m:oMath>
                  </m:oMathPara>
                </a14:m>
                <a:endParaRPr lang="en-US" altLang="zh-CN" i="1" baseline="-25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396" y="3477514"/>
                <a:ext cx="2027555" cy="368300"/>
              </a:xfrm>
              <a:prstGeom prst="rect">
                <a:avLst/>
              </a:prstGeom>
              <a:blipFill rotWithShape="1">
                <a:blip r:embed="rId7"/>
                <a:stretch>
                  <a:fillRect l="-28" t="-69" r="28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/>
          <p:cNvSpPr txBox="1"/>
          <p:nvPr/>
        </p:nvSpPr>
        <p:spPr>
          <a:xfrm>
            <a:off x="2776220" y="39096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[Demorest2010Nature467.108]</a:t>
            </a:r>
            <a:endParaRPr lang="en-US" altLang="zh-CN"/>
          </a:p>
        </p:txBody>
      </p:sp>
      <p:sp>
        <p:nvSpPr>
          <p:cNvPr id="20" name="文本框 19"/>
          <p:cNvSpPr txBox="1"/>
          <p:nvPr/>
        </p:nvSpPr>
        <p:spPr>
          <a:xfrm>
            <a:off x="5824220" y="3907790"/>
            <a:ext cx="28162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[Fonseca2016ApJ832.167]</a:t>
            </a:r>
            <a:endParaRPr lang="en-US" altLang="zh-CN"/>
          </a:p>
        </p:txBody>
      </p:sp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3828256" y="5285264"/>
            <a:ext cx="2921318" cy="28146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The mass of PSR J0348+0432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: </a:t>
            </a:r>
            <a:endParaRPr lang="en-US" altLang="zh-CN" sz="1600"/>
          </a:p>
          <a:p>
            <a:endParaRPr lang="en-US" altLang="zh-CN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6793801" y="5285359"/>
                <a:ext cx="173291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±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04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M</m:t>
                      </m:r>
                      <m:r>
                        <a:rPr lang="en-US" altLang="zh-CN" i="1" baseline="-2500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⨀</m:t>
                      </m:r>
                    </m:oMath>
                  </m:oMathPara>
                </a14:m>
                <a:endParaRPr lang="en-US" altLang="zh-CN" i="1" baseline="-25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6793801" y="5285359"/>
                <a:ext cx="1732915" cy="368300"/>
              </a:xfrm>
              <a:prstGeom prst="rect">
                <a:avLst/>
              </a:prstGeom>
              <a:blipFill rotWithShape="1">
                <a:blip r:embed="rId11"/>
                <a:stretch>
                  <a:fillRect l="-33" t="-69" r="33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4486910" y="5655945"/>
            <a:ext cx="3836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[Antoniadis2013Science340.1233232]</a:t>
            </a:r>
            <a:endParaRPr lang="en-US" altLang="zh-CN"/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408146" y="4612164"/>
            <a:ext cx="2921318" cy="28146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The mass of PSR J0740+6620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: </a:t>
            </a:r>
            <a:endParaRPr lang="en-US" altLang="zh-CN" sz="1600"/>
          </a:p>
          <a:p>
            <a:endParaRPr lang="en-US" altLang="zh-CN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63561" y="4917059"/>
                <a:ext cx="173291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08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±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07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M</m:t>
                      </m:r>
                      <m:r>
                        <a:rPr lang="en-US" altLang="zh-CN" i="1" baseline="-2500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⨀</m:t>
                      </m:r>
                    </m:oMath>
                  </m:oMathPara>
                </a14:m>
                <a:endParaRPr lang="en-US" altLang="zh-CN" i="1" baseline="-25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4"/>
                </p:custDataLst>
              </p:nvPr>
            </p:nvSpPr>
            <p:spPr>
              <a:xfrm>
                <a:off x="1063561" y="4917059"/>
                <a:ext cx="1732915" cy="368300"/>
              </a:xfrm>
              <a:prstGeom prst="rect">
                <a:avLst/>
              </a:prstGeom>
              <a:blipFill rotWithShape="1">
                <a:blip r:embed="rId15"/>
                <a:stretch>
                  <a:fillRect l="-33" t="-69" r="33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>
            <p:custDataLst>
              <p:tags r:id="rId16"/>
            </p:custDataLst>
          </p:nvPr>
        </p:nvSpPr>
        <p:spPr>
          <a:xfrm>
            <a:off x="548481" y="5374799"/>
            <a:ext cx="2921318" cy="281464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The mass of PSR J0952+0607</a:t>
            </a: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>: </a:t>
            </a:r>
            <a:endParaRPr lang="en-US" altLang="zh-CN" sz="1600"/>
          </a:p>
          <a:p>
            <a:endParaRPr lang="en-US" altLang="zh-CN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142936" y="5746369"/>
                <a:ext cx="173291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35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±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7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M</m:t>
                      </m:r>
                      <m:r>
                        <a:rPr lang="en-US" altLang="zh-CN" i="1" baseline="-25000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⨀</m:t>
                      </m:r>
                    </m:oMath>
                  </m:oMathPara>
                </a14:m>
                <a:endParaRPr lang="en-US" altLang="zh-CN" i="1" baseline="-2500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8"/>
                </p:custDataLst>
              </p:nvPr>
            </p:nvSpPr>
            <p:spPr>
              <a:xfrm>
                <a:off x="1142936" y="5746369"/>
                <a:ext cx="1732915" cy="368300"/>
              </a:xfrm>
              <a:prstGeom prst="rect">
                <a:avLst/>
              </a:prstGeom>
              <a:blipFill rotWithShape="1">
                <a:blip r:embed="rId19"/>
                <a:stretch>
                  <a:fillRect l="-33" t="-69" r="33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图片 28" descr="微信截图_202309232040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47845" y="4416425"/>
            <a:ext cx="4292600" cy="647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1976120" y="1247140"/>
            <a:ext cx="5784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Observations of massive neutron stars</a:t>
            </a:r>
            <a:endParaRPr lang="en-US" altLang="zh-CN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7" name="直接连接符 16"/>
          <p:cNvCxnSpPr/>
          <p:nvPr>
            <p:custDataLst>
              <p:tags r:id="rId1"/>
            </p:custDataLst>
          </p:nvPr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00735" y="1129665"/>
            <a:ext cx="752284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The event GW170817 opens up new avenues for research on dense stellar objects.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图片 11" descr="微信截图_2023051220225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20185" y="3155474"/>
            <a:ext cx="1524000" cy="301943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1946275" y="3154680"/>
            <a:ext cx="20713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accent1">
                    <a:lumMod val="50000"/>
                  </a:schemeClr>
                </a:solidFill>
              </a:rPr>
              <a:t>Tidal deformability:</a:t>
            </a:r>
            <a:endParaRPr lang="en-US" altLang="zh-CN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图片 4" descr="微信截图_2023051318004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88010" y="1558925"/>
            <a:ext cx="5109210" cy="1373505"/>
          </a:xfrm>
          <a:prstGeom prst="rect">
            <a:avLst/>
          </a:prstGeom>
          <a:solidFill>
            <a:srgbClr val="C00000"/>
          </a:solidFill>
          <a:ln w="12700" cmpd="sng">
            <a:solidFill>
              <a:srgbClr val="C00000"/>
            </a:solidFill>
            <a:prstDash val="solid"/>
          </a:ln>
        </p:spPr>
      </p:pic>
      <p:pic>
        <p:nvPicPr>
          <p:cNvPr id="9" name="图片 8" descr="双星绕转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02375" y="2995295"/>
            <a:ext cx="1689100" cy="14160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9"/>
          <p:cNvPicPr/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970270" y="1517015"/>
            <a:ext cx="2352675" cy="1428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721735" y="448945"/>
            <a:ext cx="1680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GW events</a:t>
            </a:r>
            <a:endParaRPr lang="en-US" altLang="zh-CN" sz="2400"/>
          </a:p>
        </p:txBody>
      </p:sp>
      <p:pic>
        <p:nvPicPr>
          <p:cNvPr id="4" name="图片 3" descr="微信截图_202309232150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465" y="3610610"/>
            <a:ext cx="4617720" cy="801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微信截图_202309232152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1585" y="4159250"/>
            <a:ext cx="3756660" cy="13252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微信截图_2023092321564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1530" y="4888865"/>
            <a:ext cx="5061585" cy="9264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1703705" y="5793105"/>
            <a:ext cx="2417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Black holes</a:t>
            </a:r>
            <a:endParaRPr lang="en-US" altLang="zh-CN"/>
          </a:p>
        </p:txBody>
      </p:sp>
      <p:sp>
        <p:nvSpPr>
          <p:cNvPr id="32" name="文本框 31"/>
          <p:cNvSpPr txBox="1"/>
          <p:nvPr>
            <p:custDataLst>
              <p:tags r:id="rId2"/>
            </p:custDataLst>
          </p:nvPr>
        </p:nvSpPr>
        <p:spPr>
          <a:xfrm>
            <a:off x="4970145" y="3590290"/>
            <a:ext cx="3660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solidFill>
                  <a:srgbClr val="FF0000"/>
                </a:solidFill>
              </a:rPr>
              <a:t>GW echoes might be related to quantum effects of event horizon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3"/>
            </p:custDataLst>
          </p:nvPr>
        </p:nvSpPr>
        <p:spPr>
          <a:xfrm>
            <a:off x="5064125" y="451548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[Abedi2019JCAP11.010]</a:t>
            </a:r>
            <a:endParaRPr lang="en-US" altLang="zh-CN"/>
          </a:p>
        </p:txBody>
      </p:sp>
      <p:sp>
        <p:nvSpPr>
          <p:cNvPr id="48" name="文本框 47"/>
          <p:cNvSpPr txBox="1"/>
          <p:nvPr>
            <p:custDataLst>
              <p:tags r:id="rId4"/>
            </p:custDataLst>
          </p:nvPr>
        </p:nvSpPr>
        <p:spPr>
          <a:xfrm>
            <a:off x="5064125" y="497014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[Barcelo2017JHEP05.054]</a:t>
            </a:r>
            <a:endParaRPr lang="en-US" altLang="zh-CN"/>
          </a:p>
        </p:txBody>
      </p:sp>
      <p:sp>
        <p:nvSpPr>
          <p:cNvPr id="55" name="文本框 54"/>
          <p:cNvSpPr txBox="1"/>
          <p:nvPr>
            <p:custDataLst>
              <p:tags r:id="rId5"/>
            </p:custDataLst>
          </p:nvPr>
        </p:nvSpPr>
        <p:spPr>
          <a:xfrm>
            <a:off x="5064125" y="54248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[Cardoso2016PRL116.171101]</a:t>
            </a:r>
            <a:endParaRPr lang="en-US" altLang="zh-CN"/>
          </a:p>
        </p:txBody>
      </p:sp>
      <p:cxnSp>
        <p:nvCxnSpPr>
          <p:cNvPr id="2" name="直接连接符 1"/>
          <p:cNvCxnSpPr/>
          <p:nvPr>
            <p:custDataLst>
              <p:tags r:id="rId6"/>
            </p:custDataLst>
          </p:nvPr>
        </p:nvCxnSpPr>
        <p:spPr>
          <a:xfrm>
            <a:off x="108599" y="97363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860425" y="1238250"/>
            <a:ext cx="4046855" cy="4219575"/>
            <a:chOff x="7782" y="1661"/>
            <a:chExt cx="4234" cy="4612"/>
          </a:xfrm>
        </p:grpSpPr>
        <p:grpSp>
          <p:nvGrpSpPr>
            <p:cNvPr id="34" name="组合 33"/>
            <p:cNvGrpSpPr/>
            <p:nvPr/>
          </p:nvGrpSpPr>
          <p:grpSpPr>
            <a:xfrm rot="0">
              <a:off x="7782" y="1661"/>
              <a:ext cx="4234" cy="4613"/>
              <a:chOff x="7499" y="1169"/>
              <a:chExt cx="4234" cy="4613"/>
            </a:xfrm>
          </p:grpSpPr>
          <p:sp>
            <p:nvSpPr>
              <p:cNvPr id="12" name="文本框 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0081" y="1169"/>
                <a:ext cx="1291" cy="3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en-US" altLang="zh-CN" sz="1600"/>
                  <a:t>GW echoes</a:t>
                </a:r>
                <a:endParaRPr lang="en-US" altLang="zh-CN" sz="1600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7499" y="1478"/>
                <a:ext cx="4234" cy="4304"/>
                <a:chOff x="7499" y="1049"/>
                <a:chExt cx="4234" cy="4304"/>
              </a:xfrm>
            </p:grpSpPr>
            <p:pic>
              <p:nvPicPr>
                <p:cNvPr id="3" name="图片 2" descr="74c0a797cd79016089332571d8cbdda6_1b5d7a92f84fb1265a216965d92f31850c6a749e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29" y="1222"/>
                  <a:ext cx="3996" cy="3873"/>
                </a:xfrm>
                <a:prstGeom prst="rect">
                  <a:avLst/>
                </a:prstGeom>
              </p:spPr>
            </p:pic>
            <p:cxnSp>
              <p:nvCxnSpPr>
                <p:cNvPr id="8" name="直接箭头连接符 7"/>
                <p:cNvCxnSpPr/>
                <p:nvPr>
                  <p:custDataLst>
                    <p:tags r:id="rId10"/>
                  </p:custDataLst>
                </p:nvPr>
              </p:nvCxnSpPr>
              <p:spPr>
                <a:xfrm flipV="1">
                  <a:off x="9848" y="1049"/>
                  <a:ext cx="183" cy="482"/>
                </a:xfrm>
                <a:prstGeom prst="straightConnector1">
                  <a:avLst/>
                </a:prstGeom>
                <a:ln w="31750">
                  <a:gradFill>
                    <a:gsLst>
                      <a:gs pos="0">
                        <a:schemeClr val="accent4">
                          <a:hueOff val="-4200000"/>
                        </a:schemeClr>
                      </a:gs>
                      <a:gs pos="100000">
                        <a:schemeClr val="accent4"/>
                      </a:gs>
                    </a:gsLst>
                  </a:gradFill>
                  <a:tailEnd type="arrow" w="med" len="med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箭头连接符 8"/>
                <p:cNvCxnSpPr/>
                <p:nvPr>
                  <p:custDataLst>
                    <p:tags r:id="rId11"/>
                  </p:custDataLst>
                </p:nvPr>
              </p:nvCxnSpPr>
              <p:spPr>
                <a:xfrm rot="10800000" flipH="1" flipV="1">
                  <a:off x="11291" y="3442"/>
                  <a:ext cx="442" cy="146"/>
                </a:xfrm>
                <a:prstGeom prst="straightConnector1">
                  <a:avLst/>
                </a:prstGeom>
                <a:ln w="31750">
                  <a:gradFill>
                    <a:gsLst>
                      <a:gs pos="0">
                        <a:schemeClr val="accent4">
                          <a:hueOff val="-4200000"/>
                        </a:schemeClr>
                      </a:gs>
                      <a:gs pos="100000">
                        <a:schemeClr val="accent4"/>
                      </a:gs>
                    </a:gsLst>
                  </a:gradFill>
                  <a:tailEnd type="arrow" w="med" len="med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箭头连接符 9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 flipV="1">
                  <a:off x="7499" y="2994"/>
                  <a:ext cx="442" cy="146"/>
                </a:xfrm>
                <a:prstGeom prst="straightConnector1">
                  <a:avLst/>
                </a:prstGeom>
                <a:ln w="31750">
                  <a:gradFill>
                    <a:gsLst>
                      <a:gs pos="0">
                        <a:schemeClr val="accent4">
                          <a:hueOff val="-4200000"/>
                        </a:schemeClr>
                      </a:gs>
                      <a:gs pos="100000">
                        <a:schemeClr val="accent4"/>
                      </a:gs>
                    </a:gsLst>
                  </a:gradFill>
                  <a:tailEnd type="arrow" w="med" len="med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箭头连接符 10"/>
                <p:cNvCxnSpPr/>
                <p:nvPr>
                  <p:custDataLst>
                    <p:tags r:id="rId13"/>
                  </p:custDataLst>
                </p:nvPr>
              </p:nvCxnSpPr>
              <p:spPr>
                <a:xfrm rot="10800000" flipV="1">
                  <a:off x="9386" y="4871"/>
                  <a:ext cx="183" cy="482"/>
                </a:xfrm>
                <a:prstGeom prst="straightConnector1">
                  <a:avLst/>
                </a:prstGeom>
                <a:ln w="31750">
                  <a:gradFill>
                    <a:gsLst>
                      <a:gs pos="0">
                        <a:schemeClr val="accent4">
                          <a:hueOff val="-4200000"/>
                        </a:schemeClr>
                      </a:gs>
                      <a:gs pos="100000">
                        <a:schemeClr val="accent4"/>
                      </a:gs>
                    </a:gsLst>
                  </a:gradFill>
                  <a:tailEnd type="arrow" w="med" len="med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sp>
              <p:nvSpPr>
                <p:cNvPr id="13" name="文本框 12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9920" y="1683"/>
                  <a:ext cx="1613" cy="3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200">
                      <a:solidFill>
                        <a:srgbClr val="FF0000"/>
                      </a:solidFill>
                    </a:rPr>
                    <a:t>Trapped GWs</a:t>
                  </a:r>
                  <a:endParaRPr lang="en-US" altLang="zh-CN" sz="12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文本框 13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7629" y="4250"/>
                  <a:ext cx="1682" cy="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600">
                      <a:solidFill>
                        <a:schemeClr val="accent2"/>
                      </a:solidFill>
                    </a:rPr>
                    <a:t>Photon Sphere</a:t>
                  </a:r>
                  <a:endParaRPr lang="en-US" altLang="zh-CN" sz="1600">
                    <a:solidFill>
                      <a:schemeClr val="accent2"/>
                    </a:solidFill>
                  </a:endParaRPr>
                </a:p>
              </p:txBody>
            </p:sp>
            <p:cxnSp>
              <p:nvCxnSpPr>
                <p:cNvPr id="15" name="直接箭头连接符 14"/>
                <p:cNvCxnSpPr/>
                <p:nvPr>
                  <p:custDataLst>
                    <p:tags r:id="rId16"/>
                  </p:custDataLst>
                </p:nvPr>
              </p:nvCxnSpPr>
              <p:spPr>
                <a:xfrm flipH="1" flipV="1">
                  <a:off x="10529" y="4290"/>
                  <a:ext cx="244" cy="291"/>
                </a:xfrm>
                <a:prstGeom prst="straightConnector1">
                  <a:avLst/>
                </a:prstGeom>
                <a:ln w="31750" cap="rnd">
                  <a:solidFill>
                    <a:schemeClr val="accent6"/>
                  </a:solidFill>
                  <a:round/>
                  <a:tailEnd type="arrow" w="med" len="med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箭头连接符 16"/>
                <p:cNvCxnSpPr/>
                <p:nvPr>
                  <p:custDataLst>
                    <p:tags r:id="rId17"/>
                  </p:custDataLst>
                </p:nvPr>
              </p:nvCxnSpPr>
              <p:spPr>
                <a:xfrm flipV="1">
                  <a:off x="8013" y="3932"/>
                  <a:ext cx="368" cy="151"/>
                </a:xfrm>
                <a:prstGeom prst="straightConnector1">
                  <a:avLst/>
                </a:prstGeom>
                <a:ln w="31750" cap="rnd">
                  <a:solidFill>
                    <a:schemeClr val="accent6"/>
                  </a:solidFill>
                  <a:round/>
                  <a:tailEnd type="arrow" w="med" len="med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箭头连接符 17"/>
                <p:cNvCxnSpPr/>
                <p:nvPr>
                  <p:custDataLst>
                    <p:tags r:id="rId18"/>
                  </p:custDataLst>
                </p:nvPr>
              </p:nvCxnSpPr>
              <p:spPr>
                <a:xfrm rot="10800000" flipH="1" flipV="1">
                  <a:off x="8382" y="1722"/>
                  <a:ext cx="244" cy="291"/>
                </a:xfrm>
                <a:prstGeom prst="straightConnector1">
                  <a:avLst/>
                </a:prstGeom>
                <a:ln w="31750" cap="rnd">
                  <a:solidFill>
                    <a:schemeClr val="accent6"/>
                  </a:solidFill>
                  <a:round/>
                  <a:tailEnd type="arrow" w="med" len="med"/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18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9540" y="2702"/>
                  <a:ext cx="1534" cy="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1600">
                      <a:solidFill>
                        <a:schemeClr val="accent2"/>
                      </a:solidFill>
                    </a:rPr>
                    <a:t>Event horizon</a:t>
                  </a:r>
                  <a:endParaRPr lang="en-US" altLang="zh-CN" sz="1600">
                    <a:solidFill>
                      <a:schemeClr val="accent2"/>
                    </a:solidFill>
                  </a:endParaRPr>
                </a:p>
              </p:txBody>
            </p:sp>
          </p:grpSp>
        </p:grpSp>
        <p:cxnSp>
          <p:nvCxnSpPr>
            <p:cNvPr id="16" name="直接箭头连接符 15"/>
            <p:cNvCxnSpPr/>
            <p:nvPr>
              <p:custDataLst>
                <p:tags r:id="rId20"/>
              </p:custDataLst>
            </p:nvPr>
          </p:nvCxnSpPr>
          <p:spPr>
            <a:xfrm flipH="1">
              <a:off x="10913" y="2890"/>
              <a:ext cx="324" cy="203"/>
            </a:xfrm>
            <a:prstGeom prst="straightConnector1">
              <a:avLst/>
            </a:prstGeom>
            <a:ln w="31750" cap="rnd">
              <a:solidFill>
                <a:schemeClr val="accent6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>
            <p:custDataLst>
              <p:tags r:id="rId21"/>
            </p:custDataLst>
          </p:nvPr>
        </p:nvSpPr>
        <p:spPr>
          <a:xfrm>
            <a:off x="438150" y="353060"/>
            <a:ext cx="8469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Schematic picture for production of GW echoes from BHs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63490" y="1692910"/>
            <a:ext cx="35667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incoming GWs reflect back and forth between these two spheres,leaking a fraction of energy each time it hits the photon sphere.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" name="组合 5"/>
          <p:cNvGrpSpPr/>
          <p:nvPr/>
        </p:nvGrpSpPr>
        <p:grpSpPr>
          <a:xfrm>
            <a:off x="4049395" y="1599565"/>
            <a:ext cx="4461510" cy="3935730"/>
            <a:chOff x="11659" y="3074"/>
            <a:chExt cx="5934" cy="5315"/>
          </a:xfrm>
        </p:grpSpPr>
        <p:grpSp>
          <p:nvGrpSpPr>
            <p:cNvPr id="46" name="组合 45"/>
            <p:cNvGrpSpPr>
              <a:grpSpLocks noChangeAspect="1"/>
            </p:cNvGrpSpPr>
            <p:nvPr/>
          </p:nvGrpSpPr>
          <p:grpSpPr>
            <a:xfrm>
              <a:off x="11659" y="3074"/>
              <a:ext cx="5934" cy="5315"/>
              <a:chOff x="5129" y="1288"/>
              <a:chExt cx="8307" cy="7557"/>
            </a:xfrm>
          </p:grpSpPr>
          <p:sp>
            <p:nvSpPr>
              <p:cNvPr id="26" name="椭圆 25"/>
              <p:cNvSpPr/>
              <p:nvPr>
                <p:custDataLst>
                  <p:tags r:id="rId1"/>
                </p:custDataLst>
              </p:nvPr>
            </p:nvSpPr>
            <p:spPr>
              <a:xfrm>
                <a:off x="6218" y="1791"/>
                <a:ext cx="6715" cy="6551"/>
              </a:xfrm>
              <a:prstGeom prst="ellipse">
                <a:avLst/>
              </a:prstGeom>
              <a:effectLst>
                <a:softEdge rad="50800"/>
              </a:effectLst>
            </p:spPr>
            <p:style>
              <a:lnRef idx="0">
                <a:srgbClr val="FFFFFF"/>
              </a:lnRef>
              <a:fillRef idx="1">
                <a:schemeClr val="accent3"/>
              </a:fillRef>
              <a:effectRef idx="0">
                <a:srgbClr val="FFFFFF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  <p:sp>
            <p:nvSpPr>
              <p:cNvPr id="5" name="椭圆 4"/>
              <p:cNvSpPr/>
              <p:nvPr>
                <p:custDataLst>
                  <p:tags r:id="rId2"/>
                </p:custDataLst>
              </p:nvPr>
            </p:nvSpPr>
            <p:spPr>
              <a:xfrm>
                <a:off x="6332" y="1903"/>
                <a:ext cx="6455" cy="635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accent3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  <p:sp>
            <p:nvSpPr>
              <p:cNvPr id="7" name="椭圆 6"/>
              <p:cNvSpPr/>
              <p:nvPr>
                <p:custDataLst>
                  <p:tags r:id="rId3"/>
                </p:custDataLst>
              </p:nvPr>
            </p:nvSpPr>
            <p:spPr>
              <a:xfrm>
                <a:off x="7902" y="3384"/>
                <a:ext cx="3421" cy="3369"/>
              </a:xfrm>
              <a:prstGeom prst="ellipse">
                <a:avLst/>
              </a:prstGeom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350"/>
              </a:p>
            </p:txBody>
          </p:sp>
          <p:cxnSp>
            <p:nvCxnSpPr>
              <p:cNvPr id="22" name="曲线连接符 21"/>
              <p:cNvCxnSpPr/>
              <p:nvPr>
                <p:custDataLst>
                  <p:tags r:id="rId4"/>
                </p:custDataLst>
              </p:nvPr>
            </p:nvCxnSpPr>
            <p:spPr>
              <a:xfrm rot="5400000">
                <a:off x="8753" y="2979"/>
                <a:ext cx="2880" cy="1253"/>
              </a:xfrm>
              <a:prstGeom prst="curvedConnector3">
                <a:avLst>
                  <a:gd name="adj1" fmla="val 50017"/>
                </a:avLst>
              </a:prstGeom>
              <a:ln w="31750" cap="rnd">
                <a:solidFill>
                  <a:prstClr val="black"/>
                </a:solidFill>
                <a:round/>
                <a:headEnd type="arrow" w="med" len="med"/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3" name="曲线连接符 22"/>
              <p:cNvCxnSpPr/>
              <p:nvPr>
                <p:custDataLst>
                  <p:tags r:id="rId5"/>
                </p:custDataLst>
              </p:nvPr>
            </p:nvCxnSpPr>
            <p:spPr>
              <a:xfrm rot="5400000">
                <a:off x="7460" y="5899"/>
                <a:ext cx="2960" cy="1252"/>
              </a:xfrm>
              <a:prstGeom prst="curvedConnector3">
                <a:avLst>
                  <a:gd name="adj1" fmla="val 50034"/>
                </a:avLst>
              </a:prstGeom>
              <a:ln w="31750" cap="rnd">
                <a:solidFill>
                  <a:prstClr val="black"/>
                </a:solidFill>
                <a:round/>
                <a:headEnd type="arrow" w="med" len="med"/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4" name="曲线连接符 23"/>
              <p:cNvCxnSpPr/>
              <p:nvPr>
                <p:custDataLst>
                  <p:tags r:id="rId6"/>
                </p:custDataLst>
              </p:nvPr>
            </p:nvCxnSpPr>
            <p:spPr>
              <a:xfrm rot="10800000">
                <a:off x="9561" y="5017"/>
                <a:ext cx="3044" cy="1152"/>
              </a:xfrm>
              <a:prstGeom prst="curvedConnector3">
                <a:avLst>
                  <a:gd name="adj1" fmla="val 49967"/>
                </a:avLst>
              </a:prstGeom>
              <a:ln w="31750" cap="rnd">
                <a:solidFill>
                  <a:prstClr val="black"/>
                </a:solidFill>
                <a:round/>
                <a:headEnd type="arrow" w="med" len="med"/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5" name="曲线连接符 24"/>
              <p:cNvCxnSpPr/>
              <p:nvPr>
                <p:custDataLst>
                  <p:tags r:id="rId7"/>
                </p:custDataLst>
              </p:nvPr>
            </p:nvCxnSpPr>
            <p:spPr>
              <a:xfrm rot="10800000">
                <a:off x="6530" y="3894"/>
                <a:ext cx="3044" cy="1152"/>
              </a:xfrm>
              <a:prstGeom prst="curvedConnector3">
                <a:avLst>
                  <a:gd name="adj1" fmla="val 49967"/>
                </a:avLst>
              </a:prstGeom>
              <a:ln w="31750" cap="rnd">
                <a:solidFill>
                  <a:prstClr val="black"/>
                </a:solidFill>
                <a:round/>
                <a:headEnd type="arrow" w="med" len="med"/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10863" y="1288"/>
                <a:ext cx="288" cy="785"/>
              </a:xfrm>
              <a:prstGeom prst="straightConnector1">
                <a:avLst/>
              </a:prstGeom>
              <a:ln w="31750">
                <a:gradFill>
                  <a:gsLst>
                    <a:gs pos="0">
                      <a:schemeClr val="accent4">
                        <a:hueOff val="-4200000"/>
                      </a:schemeClr>
                    </a:gs>
                    <a:gs pos="100000">
                      <a:schemeClr val="accent4"/>
                    </a:gs>
                  </a:gsLst>
                </a:gradFill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>
                <p:custDataLst>
                  <p:tags r:id="rId9"/>
                </p:custDataLst>
              </p:nvPr>
            </p:nvCxnSpPr>
            <p:spPr>
              <a:xfrm rot="10800000" flipV="1">
                <a:off x="7975" y="8060"/>
                <a:ext cx="288" cy="785"/>
              </a:xfrm>
              <a:prstGeom prst="straightConnector1">
                <a:avLst/>
              </a:prstGeom>
              <a:ln w="31750">
                <a:gradFill>
                  <a:gsLst>
                    <a:gs pos="0">
                      <a:schemeClr val="accent4">
                        <a:hueOff val="-4200000"/>
                      </a:schemeClr>
                    </a:gs>
                    <a:gs pos="100000">
                      <a:schemeClr val="accent4"/>
                    </a:gs>
                  </a:gsLst>
                </a:gradFill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>
                <p:custDataLst>
                  <p:tags r:id="rId10"/>
                </p:custDataLst>
              </p:nvPr>
            </p:nvCxnSpPr>
            <p:spPr>
              <a:xfrm flipH="1" flipV="1">
                <a:off x="5694" y="3599"/>
                <a:ext cx="696" cy="238"/>
              </a:xfrm>
              <a:prstGeom prst="straightConnector1">
                <a:avLst/>
              </a:prstGeom>
              <a:ln w="31750">
                <a:gradFill>
                  <a:gsLst>
                    <a:gs pos="0">
                      <a:schemeClr val="accent4">
                        <a:hueOff val="-4200000"/>
                      </a:schemeClr>
                    </a:gs>
                    <a:gs pos="100000">
                      <a:schemeClr val="accent4"/>
                    </a:gs>
                  </a:gsLst>
                </a:gradFill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>
                <p:custDataLst>
                  <p:tags r:id="rId11"/>
                </p:custDataLst>
              </p:nvPr>
            </p:nvCxnSpPr>
            <p:spPr>
              <a:xfrm rot="10800000" flipH="1" flipV="1">
                <a:off x="12740" y="6225"/>
                <a:ext cx="696" cy="238"/>
              </a:xfrm>
              <a:prstGeom prst="straightConnector1">
                <a:avLst/>
              </a:prstGeom>
              <a:ln w="31750">
                <a:gradFill>
                  <a:gsLst>
                    <a:gs pos="0">
                      <a:schemeClr val="accent4">
                        <a:hueOff val="-4200000"/>
                      </a:schemeClr>
                    </a:gs>
                    <a:gs pos="100000">
                      <a:schemeClr val="accent4"/>
                    </a:gs>
                  </a:gsLst>
                </a:gradFill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36" name="文本框 35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1323" y="1312"/>
                <a:ext cx="2034" cy="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/>
                  <a:t>GW echoes</a:t>
                </a:r>
                <a:endParaRPr lang="en-US" altLang="zh-CN" sz="1400"/>
              </a:p>
            </p:txBody>
          </p:sp>
          <p:sp>
            <p:nvSpPr>
              <p:cNvPr id="37" name="文本框 36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035" y="4345"/>
                <a:ext cx="1425" cy="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000">
                    <a:solidFill>
                      <a:schemeClr val="bg1"/>
                    </a:solidFill>
                  </a:rPr>
                  <a:t>ECOs</a:t>
                </a:r>
                <a:endParaRPr lang="en-US" altLang="zh-CN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129" y="4466"/>
                <a:ext cx="2650" cy="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solidFill>
                      <a:schemeClr val="accent2"/>
                    </a:solidFill>
                  </a:rPr>
                  <a:t>Photon Sphere</a:t>
                </a:r>
                <a:endParaRPr lang="en-US" altLang="zh-CN" sz="1400">
                  <a:solidFill>
                    <a:schemeClr val="accent2"/>
                  </a:solidFill>
                </a:endParaRPr>
              </a:p>
            </p:txBody>
          </p:sp>
          <p:cxnSp>
            <p:nvCxnSpPr>
              <p:cNvPr id="39" name="直接箭头连接符 38"/>
              <p:cNvCxnSpPr/>
              <p:nvPr>
                <p:custDataLst>
                  <p:tags r:id="rId15"/>
                </p:custDataLst>
              </p:nvPr>
            </p:nvCxnSpPr>
            <p:spPr>
              <a:xfrm rot="10800000" flipH="1" flipV="1">
                <a:off x="7664" y="2242"/>
                <a:ext cx="385" cy="474"/>
              </a:xfrm>
              <a:prstGeom prst="straightConnector1">
                <a:avLst/>
              </a:prstGeom>
              <a:ln w="31750" cap="rnd">
                <a:solidFill>
                  <a:prstClr val="black"/>
                </a:solidFill>
                <a:round/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>
                <p:custDataLst>
                  <p:tags r:id="rId16"/>
                </p:custDataLst>
              </p:nvPr>
            </p:nvCxnSpPr>
            <p:spPr>
              <a:xfrm flipH="1" flipV="1">
                <a:off x="11151" y="7421"/>
                <a:ext cx="385" cy="474"/>
              </a:xfrm>
              <a:prstGeom prst="straightConnector1">
                <a:avLst/>
              </a:prstGeom>
              <a:ln w="31750" cap="rnd">
                <a:solidFill>
                  <a:prstClr val="black"/>
                </a:solidFill>
                <a:round/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12094" y="3384"/>
                <a:ext cx="511" cy="331"/>
              </a:xfrm>
              <a:prstGeom prst="straightConnector1">
                <a:avLst/>
              </a:prstGeom>
              <a:ln w="31750" cap="rnd">
                <a:solidFill>
                  <a:prstClr val="black"/>
                </a:solidFill>
                <a:round/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6332" y="6224"/>
                <a:ext cx="580" cy="246"/>
              </a:xfrm>
              <a:prstGeom prst="straightConnector1">
                <a:avLst/>
              </a:prstGeom>
              <a:ln w="31750" cap="rnd">
                <a:solidFill>
                  <a:prstClr val="black"/>
                </a:solidFill>
                <a:round/>
                <a:tailEnd type="arrow" w="med" len="med"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43" name="文本框 4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0862" y="8065"/>
                <a:ext cx="2231" cy="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/>
                  <a:t>Falling GWs</a:t>
                </a:r>
                <a:endParaRPr lang="en-US" altLang="zh-CN" sz="1400"/>
              </a:p>
            </p:txBody>
          </p:sp>
          <p:cxnSp>
            <p:nvCxnSpPr>
              <p:cNvPr id="45" name="直接连接符 44"/>
              <p:cNvCxnSpPr/>
              <p:nvPr>
                <p:custDataLst>
                  <p:tags r:id="rId20"/>
                </p:custDataLst>
              </p:nvPr>
            </p:nvCxnSpPr>
            <p:spPr>
              <a:xfrm flipH="1">
                <a:off x="6392" y="5017"/>
                <a:ext cx="3160" cy="734"/>
              </a:xfrm>
              <a:prstGeom prst="line">
                <a:avLst/>
              </a:prstGeom>
              <a:ln w="31750" cap="rnd">
                <a:solidFill>
                  <a:schemeClr val="accent5"/>
                </a:solidFill>
                <a:prstDash val="sysDot"/>
                <a:round/>
              </a:ln>
            </p:spPr>
            <p:style>
              <a:lnRef idx="0">
                <a:srgbClr val="FFFFFF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454" y="5017"/>
                <a:ext cx="1448" cy="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1400">
                    <a:solidFill>
                      <a:schemeClr val="accent5"/>
                    </a:solidFill>
                  </a:rPr>
                  <a:t>R=3M</a:t>
                </a:r>
                <a:endParaRPr lang="en-US" altLang="zh-CN" sz="140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47" name="文本框 46"/>
            <p:cNvSpPr txBox="1"/>
            <p:nvPr>
              <p:custDataLst>
                <p:tags r:id="rId22"/>
              </p:custDataLst>
            </p:nvPr>
          </p:nvSpPr>
          <p:spPr>
            <a:xfrm>
              <a:off x="14691" y="3930"/>
              <a:ext cx="1816" cy="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>
                  <a:solidFill>
                    <a:srgbClr val="FF0000"/>
                  </a:solidFill>
                </a:rPr>
                <a:t>Trapped GWs</a:t>
              </a:r>
              <a:endParaRPr lang="en-US" altLang="zh-CN" sz="1400">
                <a:solidFill>
                  <a:srgbClr val="FF0000"/>
                </a:solidFill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979170" y="182245"/>
            <a:ext cx="7749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Carton for production of GW echoes from ECOs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文本框 19"/>
          <p:cNvSpPr txBox="1"/>
          <p:nvPr>
            <p:custDataLst>
              <p:tags r:id="rId24"/>
            </p:custDataLst>
          </p:nvPr>
        </p:nvSpPr>
        <p:spPr>
          <a:xfrm>
            <a:off x="5006975" y="5674360"/>
            <a:ext cx="289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/>
              <a:t>Exotic Compact Stars</a:t>
            </a:r>
            <a:endParaRPr lang="en-US" altLang="zh-CN" sz="2400"/>
          </a:p>
        </p:txBody>
      </p:sp>
      <p:sp>
        <p:nvSpPr>
          <p:cNvPr id="31" name="文本框 30"/>
          <p:cNvSpPr txBox="1"/>
          <p:nvPr>
            <p:custDataLst>
              <p:tags r:id="rId25"/>
            </p:custDataLst>
          </p:nvPr>
        </p:nvSpPr>
        <p:spPr>
          <a:xfrm>
            <a:off x="688975" y="929005"/>
            <a:ext cx="32467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GWs might bring information of EoS of dense matter</a:t>
            </a:r>
            <a:endParaRPr lang="en-US" altLang="zh-CN" sz="2800">
              <a:solidFill>
                <a:srgbClr val="FF0000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42900" y="3848100"/>
            <a:ext cx="3599180" cy="2367280"/>
            <a:chOff x="1035" y="5246"/>
            <a:chExt cx="5668" cy="3728"/>
          </a:xfrm>
        </p:grpSpPr>
        <p:sp>
          <p:nvSpPr>
            <p:cNvPr id="49" name="文本框 48"/>
            <p:cNvSpPr txBox="1"/>
            <p:nvPr>
              <p:custDataLst>
                <p:tags r:id="rId26"/>
              </p:custDataLst>
            </p:nvPr>
          </p:nvSpPr>
          <p:spPr>
            <a:xfrm>
              <a:off x="1043" y="6007"/>
              <a:ext cx="4800" cy="62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l"/>
              <a:r>
                <a:rPr lang="en-US" altLang="zh-CN" sz="2000"/>
                <a:t>[Xin2021PRD104.104005]</a:t>
              </a:r>
              <a:endParaRPr lang="en-US" altLang="zh-CN" sz="2000"/>
            </a:p>
          </p:txBody>
        </p:sp>
        <p:sp>
          <p:nvSpPr>
            <p:cNvPr id="51" name="文本框 50"/>
            <p:cNvSpPr txBox="1"/>
            <p:nvPr>
              <p:custDataLst>
                <p:tags r:id="rId27"/>
              </p:custDataLst>
            </p:nvPr>
          </p:nvSpPr>
          <p:spPr>
            <a:xfrm>
              <a:off x="1043" y="6846"/>
              <a:ext cx="4800" cy="62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p>
              <a:pPr algn="l"/>
              <a:r>
                <a:rPr lang="en-US" altLang="zh-CN" sz="2000"/>
                <a:t>[Urban2019JCAP04.011]</a:t>
              </a:r>
              <a:endParaRPr lang="en-US" altLang="zh-CN" sz="2000"/>
            </a:p>
          </p:txBody>
        </p:sp>
        <p:sp>
          <p:nvSpPr>
            <p:cNvPr id="52" name="文本框 51"/>
            <p:cNvSpPr txBox="1"/>
            <p:nvPr>
              <p:custDataLst>
                <p:tags r:id="rId28"/>
              </p:custDataLst>
            </p:nvPr>
          </p:nvSpPr>
          <p:spPr>
            <a:xfrm>
              <a:off x="1043" y="8346"/>
              <a:ext cx="566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en-US" altLang="zh-CN" sz="2000"/>
                <a:t>[Zhang2023PRD108.063002]</a:t>
              </a:r>
              <a:endParaRPr lang="en-US" altLang="zh-CN" sz="2000"/>
            </a:p>
          </p:txBody>
        </p:sp>
        <p:sp>
          <p:nvSpPr>
            <p:cNvPr id="53" name="文本框 52"/>
            <p:cNvSpPr txBox="1"/>
            <p:nvPr>
              <p:custDataLst>
                <p:tags r:id="rId29"/>
              </p:custDataLst>
            </p:nvPr>
          </p:nvSpPr>
          <p:spPr>
            <a:xfrm>
              <a:off x="1035" y="7596"/>
              <a:ext cx="552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[Zhang2021PRD104.083032]</a:t>
              </a:r>
              <a:endParaRPr lang="en-US" altLang="zh-CN" sz="2000"/>
            </a:p>
          </p:txBody>
        </p:sp>
        <p:sp>
          <p:nvSpPr>
            <p:cNvPr id="56" name="文本框 55"/>
            <p:cNvSpPr txBox="1"/>
            <p:nvPr>
              <p:custDataLst>
                <p:tags r:id="rId30"/>
              </p:custDataLst>
            </p:nvPr>
          </p:nvSpPr>
          <p:spPr>
            <a:xfrm>
              <a:off x="1043" y="5246"/>
              <a:ext cx="480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/>
                <a:t>[Mannarelli2018PRD97]</a:t>
              </a:r>
              <a:endParaRPr lang="en-US" altLang="zh-CN" sz="2000"/>
            </a:p>
          </p:txBody>
        </p:sp>
      </p:grpSp>
      <p:cxnSp>
        <p:nvCxnSpPr>
          <p:cNvPr id="4" name="直接连接符 3"/>
          <p:cNvCxnSpPr/>
          <p:nvPr>
            <p:custDataLst>
              <p:tags r:id="rId31"/>
            </p:custDataLst>
          </p:nvPr>
        </p:nvCxnSpPr>
        <p:spPr>
          <a:xfrm>
            <a:off x="108599" y="72979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529590" y="2668905"/>
            <a:ext cx="3232150" cy="1029970"/>
            <a:chOff x="834" y="4203"/>
            <a:chExt cx="5090" cy="1622"/>
          </a:xfrm>
        </p:grpSpPr>
        <p:pic>
          <p:nvPicPr>
            <p:cNvPr id="58" name="图片 57" descr="微信截图_20230924071425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34" y="5345"/>
              <a:ext cx="2130" cy="480"/>
            </a:xfrm>
            <a:prstGeom prst="rect">
              <a:avLst/>
            </a:prstGeom>
          </p:spPr>
        </p:pic>
        <p:pic>
          <p:nvPicPr>
            <p:cNvPr id="59" name="图片 58" descr="微信截图_20230924071354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3810" y="5258"/>
              <a:ext cx="2114" cy="515"/>
            </a:xfrm>
            <a:prstGeom prst="rect">
              <a:avLst/>
            </a:prstGeom>
          </p:spPr>
        </p:pic>
        <p:pic>
          <p:nvPicPr>
            <p:cNvPr id="60" name="图片 59" descr="微信截图_20230924071654"/>
            <p:cNvPicPr>
              <a:picLocks noChangeAspect="1"/>
            </p:cNvPicPr>
            <p:nvPr/>
          </p:nvPicPr>
          <p:blipFill>
            <a:blip r:embed="rId34"/>
            <a:srcRect t="3759"/>
            <a:stretch>
              <a:fillRect/>
            </a:stretch>
          </p:blipFill>
          <p:spPr>
            <a:xfrm>
              <a:off x="1195" y="4203"/>
              <a:ext cx="3678" cy="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108599" y="72979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40410" y="963930"/>
            <a:ext cx="2668270" cy="92202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ossible presence of GW echoes in the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GW170817 event has been analy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ed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4067175" y="1098550"/>
            <a:ext cx="4478020" cy="64516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signal at a frequency ≈72 Hz with a 4.2σ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significance level is present.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 descr="微信截图_2023092219460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b="72920"/>
          <a:stretch>
            <a:fillRect/>
          </a:stretch>
        </p:blipFill>
        <p:spPr>
          <a:xfrm>
            <a:off x="1127760" y="2495550"/>
            <a:ext cx="6504940" cy="632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9" name="右箭头 18"/>
          <p:cNvSpPr/>
          <p:nvPr>
            <p:custDataLst>
              <p:tags r:id="rId5"/>
            </p:custDataLst>
          </p:nvPr>
        </p:nvSpPr>
        <p:spPr>
          <a:xfrm>
            <a:off x="3479800" y="1290320"/>
            <a:ext cx="516255" cy="2203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2717800" y="20339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[Abedi2018arXiv:1803.10454]</a:t>
            </a:r>
            <a:endParaRPr lang="en-US" altLang="zh-CN"/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1837055" y="3322320"/>
            <a:ext cx="5469255" cy="645160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authors interpret this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signal as originating from quantum effects close to the BH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horizon.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1258" name="直接连接符 181257"/>
          <p:cNvSpPr/>
          <p:nvPr>
            <p:custDataLst>
              <p:tags r:id="rId8"/>
            </p:custDataLst>
          </p:nvPr>
        </p:nvSpPr>
        <p:spPr>
          <a:xfrm flipH="1">
            <a:off x="0" y="4114800"/>
            <a:ext cx="9144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1231265" y="99060"/>
            <a:ext cx="6908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tentative investigations of GW echoes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图片 24" descr="微信截图_202309222111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10" y="4249420"/>
            <a:ext cx="5416550" cy="19862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6" name="文本框 25"/>
          <p:cNvSpPr txBox="1"/>
          <p:nvPr/>
        </p:nvSpPr>
        <p:spPr>
          <a:xfrm>
            <a:off x="5865495" y="4343400"/>
            <a:ext cx="2679700" cy="1198880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/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 interpretation of this echo signal as originating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>
              <a:buClrTx/>
              <a:buSzTx/>
              <a:buFontTx/>
            </a:pP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from an ultracompact star was first proposed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39155" y="57531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[Pani2018CQG35.15LT01]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81635" y="5466080"/>
            <a:ext cx="34696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Semi-classical gravity </a:t>
            </a:r>
            <a:endParaRPr lang="en-US" altLang="zh-CN" sz="2000"/>
          </a:p>
          <a:p>
            <a:r>
              <a:rPr lang="en-US" altLang="zh-CN" sz="2000"/>
              <a:t>[Prasetyo2021PRD103.123536]</a:t>
            </a:r>
            <a:endParaRPr lang="en-US" altLang="zh-CN" sz="2000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711825" y="2687320"/>
            <a:ext cx="25387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  <a:highlight>
                  <a:srgbClr val="FFFF00"/>
                </a:highlight>
              </a:rPr>
              <a:t>“Realistic EOS cannot be categorized as ultra-compact objects”</a:t>
            </a:r>
            <a:endParaRPr lang="en-US" altLang="zh-CN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图片 5" descr="微信截图_202309212127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6715" y="933450"/>
            <a:ext cx="5200650" cy="21259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直接箭头连接符 22"/>
          <p:cNvCxnSpPr/>
          <p:nvPr>
            <p:custDataLst>
              <p:tags r:id="rId5"/>
            </p:custDataLst>
          </p:nvPr>
        </p:nvCxnSpPr>
        <p:spPr>
          <a:xfrm flipH="1">
            <a:off x="5187950" y="1744345"/>
            <a:ext cx="523875" cy="1397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733415" y="1005205"/>
            <a:ext cx="2969895" cy="94551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r>
              <a:rPr lang="en-US" altLang="zh-CN" sz="2000"/>
              <a:t>simple bag model with artificially assigned sound velocity</a:t>
            </a:r>
            <a:endParaRPr lang="en-US" altLang="zh-CN" sz="2000"/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5187950" y="1950720"/>
            <a:ext cx="3200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[Mannarelli2018PRD97.123010]</a:t>
            </a:r>
            <a:endParaRPr lang="en-US" altLang="zh-CN"/>
          </a:p>
        </p:txBody>
      </p:sp>
      <p:cxnSp>
        <p:nvCxnSpPr>
          <p:cNvPr id="4" name="直接连接符 3"/>
          <p:cNvCxnSpPr/>
          <p:nvPr>
            <p:custDataLst>
              <p:tags r:id="rId8"/>
            </p:custDataLst>
          </p:nvPr>
        </p:nvCxnSpPr>
        <p:spPr>
          <a:xfrm>
            <a:off x="108599" y="72979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1231265" y="172720"/>
            <a:ext cx="6681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Progress made in the investigations of GWs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图片 8" descr="微信截图_202309222148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3160" y="3853180"/>
            <a:ext cx="5010785" cy="176466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5253990" y="23190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[Kartini2020JP:CS1572.012034]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525145" y="4140835"/>
            <a:ext cx="31311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Compact stars in the f(R,T) gravity with EoS given by MIT bag model and CFL interacting quark matter.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1258" name="直接连接符 181257"/>
          <p:cNvSpPr/>
          <p:nvPr>
            <p:custDataLst>
              <p:tags r:id="rId12"/>
            </p:custDataLst>
          </p:nvPr>
        </p:nvSpPr>
        <p:spPr>
          <a:xfrm flipH="1">
            <a:off x="0" y="3708400"/>
            <a:ext cx="9144000" cy="0"/>
          </a:xfrm>
          <a:prstGeom prst="line">
            <a:avLst/>
          </a:prstGeom>
          <a:ln w="127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108599" y="729797"/>
            <a:ext cx="892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1231265" y="172720"/>
            <a:ext cx="6681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Progress made in the investigations of GWs</a:t>
            </a:r>
            <a:endParaRPr lang="en-US" altLang="zh-CN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 descr="微信截图_202309222219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05" y="1021715"/>
            <a:ext cx="4690745" cy="1588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微信截图_202309222224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05" y="2129790"/>
            <a:ext cx="4130040" cy="7562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4180" y="1021715"/>
            <a:ext cx="35318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IQM equation of state unifying all interacting phases by a simple reparametrization and rescaling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图片 5" descr="微信截图_202309222235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85" y="3058795"/>
            <a:ext cx="5536565" cy="974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微信截图_202309222240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265" y="4436745"/>
            <a:ext cx="2853690" cy="1407160"/>
          </a:xfrm>
          <a:prstGeom prst="rect">
            <a:avLst/>
          </a:prstGeom>
        </p:spPr>
      </p:pic>
      <p:pic>
        <p:nvPicPr>
          <p:cNvPr id="8" name="图片 7" descr="微信截图_202309222242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530" y="3747135"/>
            <a:ext cx="3106420" cy="25660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PP_MARK_KEY" val="9f3a2221-e16d-4926-8719-3a70d0cc5614"/>
  <p:tag name="COMMONDATA" val="eyJoZGlkIjoiYWU4Y2JmYTBmZmYwNTNhYjIxYmQ1NTA3MGY5OTJjYzg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4655</Words>
  <Application>WPS 演示</Application>
  <PresentationFormat>全屏显示(4:3)</PresentationFormat>
  <Paragraphs>241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Cambria Math</vt:lpstr>
      <vt:lpstr>MS Mincho</vt:lpstr>
      <vt:lpstr>Calibri Light</vt:lpstr>
      <vt:lpstr>微软雅黑</vt:lpstr>
      <vt:lpstr>Arial Unicode MS</vt:lpstr>
      <vt:lpstr>等线</vt:lpstr>
      <vt:lpstr>Wingdings</vt:lpstr>
      <vt:lpstr>楷体</vt:lpstr>
      <vt:lpstr>Courant</vt:lpstr>
      <vt:lpstr>回顾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脑洞大开嘟嘟噜</cp:lastModifiedBy>
  <cp:revision>224</cp:revision>
  <dcterms:created xsi:type="dcterms:W3CDTF">2020-11-28T07:50:00Z</dcterms:created>
  <dcterms:modified xsi:type="dcterms:W3CDTF">2023-09-24T01:14:03Z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DBF5D0B18CC64D4AA7FEE3952FE78FC4_12</vt:lpwstr>
  </property>
  <property fmtid="{D5CDD505-2E9C-101B-9397-08002B2CF9AE}" pid="3" name="KSOProductBuildVer">
    <vt:lpwstr>2052-12.1.0.15120</vt:lpwstr>
  </property>
</Properties>
</file>