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9" r:id="rId5"/>
    <p:sldId id="257" r:id="rId6"/>
    <p:sldId id="258" r:id="rId7"/>
    <p:sldId id="260" r:id="rId8"/>
    <p:sldId id="262" r:id="rId9"/>
    <p:sldId id="265" r:id="rId10"/>
    <p:sldId id="266" r:id="rId11"/>
    <p:sldId id="261" r:id="rId12"/>
    <p:sldId id="263" r:id="rId13"/>
    <p:sldId id="269" r:id="rId14"/>
    <p:sldId id="268" r:id="rId15"/>
    <p:sldId id="267" r:id="rId16"/>
    <p:sldId id="264" r:id="rId17"/>
    <p:sldId id="271" r:id="rId18"/>
    <p:sldId id="270"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2" userDrawn="1">
          <p15:clr>
            <a:srgbClr val="A4A3A4"/>
          </p15:clr>
        </p15:guide>
        <p15:guide id="2" pos="38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0115" initials="2"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874CB"/>
    <a:srgbClr val="00B0F0"/>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02"/>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15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Hello, everyone. My name is You Haosong from Yangzhou University. Thank you very much to the organizing committee of QCS Conference for giving me this opportunity to share my work with you. The topic of my presentation today is strangelets at finite temperature: nucleon emission rate, interface and shell effects.</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When we subtract the calculated value from the liquid-drop type fit, we can use the difference to show the shell effect. The results are clear, shell effects diminish with temperature! </a:t>
            </a:r>
            <a:r>
              <a:rPr lang="en-US" altLang="zh-CN"/>
              <a:t>The difference is decreasing. </a:t>
            </a:r>
            <a:r>
              <a:rPr lang="zh-CN" altLang="en-US"/>
              <a:t>Many properties of strangelets also exhibit shell effects. </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Both energy per baryon and entropy per baryon increase with increasing temperature. Different colored horizontal lines represent bulk values at different temperatures. Due to shell effects, strangelets with certain baryon numbers (A = 4, 16, …) , their charge to mass ratio is lower than the neighbor ones, while the strangeness per baryon are the opposite. All of these, shell effects diminish with temperature. </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Useing the fitted parameters a_S and a_C , the surface tension and curvature term of SQM can be extracted. The formulas are as follows. This is a table which include the bulk properties and the surface tension and curvature term of SQM for C is minus 0.5 and square root of D is 180 MeV. Then we can draw a picture like this. Consequently, instead decreasing with temperature, the surface tension increases with T until reaching its peak at T ≈ 20-40 MeV with vanishing shell corrections. The curvature term, nevertheless, decreases with T despite the presence of shell effects. </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We also calculate the nucleon emission rate. With the coordinate-space solutions, the net nucleon number density can be given like this. Another important factor is the nucleon capture cross section. For neutrons, sigma is simply treated as pi R squared . For protons,coulomb barrier is an important factor. So the sigma for protons is this. Useing the formula , the neutron and proton emission rates are fixed microscopically according to the external nucleon gas densities that are in equilibrium with strangelets.</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Shell effect, Shell dampening caused by temperature still exists. But something is special. The nucleon emission rate generally increase with T for stable strangelets but decrease for ones that are unstable against nucleon emission at T = 0. When we choose the parameter set like this,C is 0.7 and the root square of D is 140MeV the neutron emission rate per unit area is becoming small with the temperature.</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Based on an equivparticle model,  we study the interface effects and shell effects in strangelets at finite temperture adopting mean-field approximation (MFA). </a:t>
            </a:r>
            <a:endParaRPr lang="zh-CN" altLang="en-US"/>
          </a:p>
          <a:p>
            <a:r>
              <a:rPr lang="zh-CN" altLang="en-US"/>
              <a:t>1.The shell effects diminish with the increase of temperature.</a:t>
            </a:r>
            <a:endParaRPr lang="zh-CN" altLang="en-US"/>
          </a:p>
          <a:p>
            <a:r>
              <a:rPr lang="zh-CN" altLang="en-US"/>
              <a:t>2.The surface tension increases with T until reaching its peak at T ≈ 20-40 MeV with vanishing shell corrections.</a:t>
            </a:r>
            <a:endParaRPr lang="zh-CN" altLang="en-US"/>
          </a:p>
          <a:p>
            <a:r>
              <a:rPr lang="zh-CN" altLang="en-US"/>
              <a:t>3.The curvature term decreases with T despite the presence of shell effects.</a:t>
            </a:r>
            <a:endParaRPr lang="zh-CN" altLang="en-US"/>
          </a:p>
          <a:p>
            <a:r>
              <a:rPr lang="zh-CN" altLang="en-US"/>
              <a:t>4.The neutron and proton emission rates generally increase with T for stable strangelets but decrease for unstable ones</a:t>
            </a:r>
            <a:r>
              <a:rPr lang="en-US" altLang="zh-CN"/>
              <a:t>.s</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My presentation will consist of the following four parts. The first part is the research background and significance of strange quark matter. Next, I will give the theoretical framework of the equivpartical model in the study. In the third part, based on the calculation results, I will discuss the influences of temperature on shell effects, surface effects, and other properties of strangelets. Finally, summarize my report.</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This is a QCD phase diagram. We know that when the density of dense matter reaches more than 40 times </a:t>
            </a:r>
            <a:r>
              <a:rPr lang="en-US" altLang="zh-CN"/>
              <a:t>nuclear</a:t>
            </a:r>
            <a:r>
              <a:rPr lang="zh-CN" altLang="en-US"/>
              <a:t> saturation density</a:t>
            </a:r>
            <a:r>
              <a:rPr lang="en-US" altLang="zh-CN"/>
              <a:t> </a:t>
            </a:r>
            <a:r>
              <a:rPr lang="zh-CN" altLang="en-US"/>
              <a:t>, it can be described by perturbati</a:t>
            </a:r>
            <a:r>
              <a:rPr lang="en-US" altLang="zh-CN"/>
              <a:t>ve</a:t>
            </a:r>
            <a:r>
              <a:rPr lang="zh-CN" altLang="en-US"/>
              <a:t> QCD. However, for intermediate and low density regions, the contribution of the higher order term of perturbati</a:t>
            </a:r>
            <a:r>
              <a:rPr lang="en-US" altLang="zh-CN"/>
              <a:t>ve</a:t>
            </a:r>
            <a:r>
              <a:rPr lang="zh-CN" altLang="en-US"/>
              <a:t> expansion will exceed </a:t>
            </a:r>
            <a:r>
              <a:rPr lang="en-US" altLang="zh-CN"/>
              <a:t> the leading</a:t>
            </a:r>
            <a:r>
              <a:rPr lang="zh-CN" altLang="en-US"/>
              <a:t> order so that the perturbation calculation will no longer converge. In order to study strong interacting matter in the non-perturbative energy region, lattice QCD has been developed and some other satisfactory results have been obtained. However, when the chemical potential is not zero, the lattice QCD is troubled by the sign problem. As a result, many effective models have been developed. What we adopted in this study is the equivpartical model. Focus on the graph on the right, </a:t>
            </a:r>
            <a:r>
              <a:rPr lang="en-US" altLang="zh-CN"/>
              <a:t>for</a:t>
            </a:r>
            <a:r>
              <a:rPr lang="zh-CN" altLang="en-US"/>
              <a:t> the </a:t>
            </a:r>
            <a:r>
              <a:rPr lang="en-US" altLang="zh-CN"/>
              <a:t>high </a:t>
            </a:r>
            <a:r>
              <a:rPr lang="zh-CN" altLang="en-US"/>
              <a:t>density of quark matter consisting of u and d quarks, the Fermi energy of the u, d quark is greater than the mass of the s quark. In this case, u and d quarks can be transformed into s quarks through the weak interaction and reduce the energy of the system. After the weak equilibrium is reached, the energy of the system is lowest, and this is when the strange quark matter is formed. In 1971, Bodmer first discussed "collapsed nuclei." In 1984, Witten discussed that strange quark matter is absolutely stable to nuclear matter. This is the famous Witten-Bodmer Hypothesis.</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There are several ways in which strangelets may be produced. The collision of binary compact star systems containing SQM may squirt strange quark matter outward. Type II supernova explosions driven by phase transition are also likely to generate strangelets. It is also possible that strangglets were created during the hadronic process in the early universe and persist to the present. When the strangelet reaches the Earth's atmosphere, because the larger the strangelet is, the more tightly bound it is, it is not easy for them to break into pieces after colliding with the atomic nuclei in the atmosphere, but to generate larger strangelet, so some strangelets can reach the ground. In addition, there are also attempts to generate strangelets from high energy heavy ion collision experiments. In these pathways, temperature effect has an important effect on the survival and decay of the strange quark matter (SQM).</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Next is the theoretical framework. The Lagrangian density of the equivparticle model can be given. Then, in the model, the strong interactions are considered with density-dependent quark masses and quarks are treated as quasi-free particles. So, The quark mass scaling is given as follows, where D is the linear confinement and C is the leading-order perturbative interactions. At the same time, quark number density and baryon number density can also be obtained. </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In this study, we consider spherically symmetric strangelets, so the Dirac spinor of quarks can be expanded to spherical harmonics and radial wave functions. Based on the mean field approximation, the Dirac equation for the radial wave functions can be written in the following form. The mean field scalar and vector potentials can be given. Because of the temperature effect, the occupation probability of each single-particle levels being fixed by the Fermi-Dirac statistics.</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In the third part, I will discuss the results of the calculation where the square of D is 180 MeV and C is Minus zero point five. The first given are the density profiles. On the left is the density distribution curve of the u, d and s quarks given by the bag model. On the right is our calculated quark density distribution. Among them, the density distributions of u and d quarks are very similar. Since the lattice calculation suggests that quark-quark interaction is proportional to the distance instead of a wall, so our surface density profiles are more reasonable. As the temperature increases, the density distribution of quarks becomes more diffuse. The same as the baryon number density. When the temperature is low, the charge density inside the strangelet is negative; With the increase of temperature, the central charge density increases first and then decreases. When T is equal to 20MeV, the central charge density of the strangelet is almost 0. Because of quark confinement, the mean field potentials become</a:t>
            </a:r>
            <a:r>
              <a:rPr lang="en-US" altLang="zh-CN"/>
              <a:t> </a:t>
            </a:r>
            <a:r>
              <a:rPr lang="zh-CN" altLang="en-US"/>
              <a:t>infinitely large at the quark-vacuum interface. Due to the temperature effect, the depth of the scalar potential increases but the vector potential is </a:t>
            </a:r>
            <a:r>
              <a:rPr lang="en-US" altLang="zh-CN"/>
              <a:t>bascially unchanged.</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Because the temperature effect makes SQM diffuse, the root-mean-square radius of the strangelets also increases with temperature. The ratio of root-mean-square radius to baryon number not only shows a tendency to increase with temperature, but also shows a shell effect at low temperature when the baryon number is less than 20.</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This is a graph for free energy per baryon of β-stable strangelets. We also use the parameter set where C is minus 0.5 and the square root of D is 180 MeV. As the size of the strangelet becomes large, the number of baryons also increases, the free energy per baryon decreases and finally reaches the bulk value.The table in page 1. As the temperature goes up, the free energy goes down. Then, We use a liquid-drop type formula to fit the free energy per baryon. F zero over n zero is the free energy per baryon of bulk SQM. Alpha s and Alpha c are the fitted parameters.</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tags" Target="../tags/tag113.xml"/><Relationship Id="rId7" Type="http://schemas.openxmlformats.org/officeDocument/2006/relationships/image" Target="../media/image26.png"/><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image" Target="../media/image2.png"/><Relationship Id="rId3" Type="http://schemas.openxmlformats.org/officeDocument/2006/relationships/tags" Target="../tags/tag110.xml"/><Relationship Id="rId2" Type="http://schemas.openxmlformats.org/officeDocument/2006/relationships/image" Target="../media/image1.png"/><Relationship Id="rId12" Type="http://schemas.openxmlformats.org/officeDocument/2006/relationships/notesSlide" Target="../notesSlides/notesSlide10.xml"/><Relationship Id="rId11" Type="http://schemas.openxmlformats.org/officeDocument/2006/relationships/slideLayout" Target="../slideLayouts/slideLayout2.xml"/><Relationship Id="rId10" Type="http://schemas.openxmlformats.org/officeDocument/2006/relationships/tags" Target="../tags/tag114.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9.png"/><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image" Target="../media/image1.png"/><Relationship Id="rId2" Type="http://schemas.openxmlformats.org/officeDocument/2006/relationships/tags" Target="../tags/tag115.xml"/><Relationship Id="rId12" Type="http://schemas.openxmlformats.org/officeDocument/2006/relationships/notesSlide" Target="../notesSlides/notesSlide11.xml"/><Relationship Id="rId11" Type="http://schemas.openxmlformats.org/officeDocument/2006/relationships/slideLayout" Target="../slideLayouts/slideLayout2.xml"/><Relationship Id="rId10" Type="http://schemas.openxmlformats.org/officeDocument/2006/relationships/tags" Target="../tags/tag119.xml"/><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image" Target="../media/image2.png"/><Relationship Id="rId3" Type="http://schemas.openxmlformats.org/officeDocument/2006/relationships/tags" Target="../tags/tag121.xml"/><Relationship Id="rId2" Type="http://schemas.openxmlformats.org/officeDocument/2006/relationships/image" Target="../media/image1.png"/><Relationship Id="rId15" Type="http://schemas.openxmlformats.org/officeDocument/2006/relationships/notesSlide" Target="../notesSlides/notesSlide12.xml"/><Relationship Id="rId14" Type="http://schemas.openxmlformats.org/officeDocument/2006/relationships/slideLayout" Target="../slideLayouts/slideLayout2.xml"/><Relationship Id="rId13" Type="http://schemas.openxmlformats.org/officeDocument/2006/relationships/tags" Target="../tags/tag126.xml"/><Relationship Id="rId12" Type="http://schemas.openxmlformats.org/officeDocument/2006/relationships/image" Target="../media/image34.png"/><Relationship Id="rId11" Type="http://schemas.openxmlformats.org/officeDocument/2006/relationships/image" Target="../media/image33.png"/><Relationship Id="rId10" Type="http://schemas.openxmlformats.org/officeDocument/2006/relationships/image" Target="../media/image32.png"/><Relationship Id="rId1" Type="http://schemas.openxmlformats.org/officeDocument/2006/relationships/tags" Target="../tags/tag120.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2.bin"/><Relationship Id="rId8" Type="http://schemas.openxmlformats.org/officeDocument/2006/relationships/image" Target="../media/image35.wmf"/><Relationship Id="rId7" Type="http://schemas.openxmlformats.org/officeDocument/2006/relationships/oleObject" Target="../embeddings/oleObject1.bin"/><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image" Target="../media/image2.png"/><Relationship Id="rId3" Type="http://schemas.openxmlformats.org/officeDocument/2006/relationships/tags" Target="../tags/tag128.xml"/><Relationship Id="rId22" Type="http://schemas.openxmlformats.org/officeDocument/2006/relationships/notesSlide" Target="../notesSlides/notesSlide13.xml"/><Relationship Id="rId21" Type="http://schemas.openxmlformats.org/officeDocument/2006/relationships/vmlDrawing" Target="../drawings/vmlDrawing1.vml"/><Relationship Id="rId20" Type="http://schemas.openxmlformats.org/officeDocument/2006/relationships/slideLayout" Target="../slideLayouts/slideLayout2.xml"/><Relationship Id="rId2" Type="http://schemas.openxmlformats.org/officeDocument/2006/relationships/image" Target="../media/image1.png"/><Relationship Id="rId19" Type="http://schemas.openxmlformats.org/officeDocument/2006/relationships/tags" Target="../tags/tag134.xml"/><Relationship Id="rId18" Type="http://schemas.openxmlformats.org/officeDocument/2006/relationships/image" Target="../media/image41.png"/><Relationship Id="rId17" Type="http://schemas.openxmlformats.org/officeDocument/2006/relationships/image" Target="../media/image40.png"/><Relationship Id="rId16" Type="http://schemas.openxmlformats.org/officeDocument/2006/relationships/image" Target="../media/image39.png"/><Relationship Id="rId15" Type="http://schemas.openxmlformats.org/officeDocument/2006/relationships/tags" Target="../tags/tag133.xml"/><Relationship Id="rId14" Type="http://schemas.openxmlformats.org/officeDocument/2006/relationships/image" Target="../media/image38.png"/><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image" Target="../media/image37.png"/><Relationship Id="rId10" Type="http://schemas.openxmlformats.org/officeDocument/2006/relationships/image" Target="../media/image36.png"/><Relationship Id="rId1" Type="http://schemas.openxmlformats.org/officeDocument/2006/relationships/tags" Target="../tags/tag127.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39.xml"/><Relationship Id="rId7" Type="http://schemas.openxmlformats.org/officeDocument/2006/relationships/image" Target="../media/image42.png"/><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image" Target="../media/image2.png"/><Relationship Id="rId3" Type="http://schemas.openxmlformats.org/officeDocument/2006/relationships/tags" Target="../tags/tag136.xml"/><Relationship Id="rId2" Type="http://schemas.openxmlformats.org/officeDocument/2006/relationships/image" Target="../media/image1.png"/><Relationship Id="rId10" Type="http://schemas.openxmlformats.org/officeDocument/2006/relationships/notesSlide" Target="../notesSlides/notesSlide14.xml"/><Relationship Id="rId1" Type="http://schemas.openxmlformats.org/officeDocument/2006/relationships/tags" Target="../tags/tag135.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image" Target="../media/image2.png"/><Relationship Id="rId3" Type="http://schemas.openxmlformats.org/officeDocument/2006/relationships/tags" Target="../tags/tag141.xml"/><Relationship Id="rId2" Type="http://schemas.openxmlformats.org/officeDocument/2006/relationships/image" Target="../media/image1.png"/><Relationship Id="rId10" Type="http://schemas.openxmlformats.org/officeDocument/2006/relationships/notesSlide" Target="../notesSlides/notesSlide15.xml"/><Relationship Id="rId1" Type="http://schemas.openxmlformats.org/officeDocument/2006/relationships/tags" Target="../tags/tag140.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image" Target="../media/image2.png"/><Relationship Id="rId3" Type="http://schemas.openxmlformats.org/officeDocument/2006/relationships/tags" Target="../tags/tag147.xml"/><Relationship Id="rId2" Type="http://schemas.openxmlformats.org/officeDocument/2006/relationships/image" Target="../media/image1.png"/><Relationship Id="rId1" Type="http://schemas.openxmlformats.org/officeDocument/2006/relationships/tags" Target="../tags/tag146.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image" Target="../media/image2.png"/><Relationship Id="rId3" Type="http://schemas.openxmlformats.org/officeDocument/2006/relationships/tags" Target="../tags/tag66.xml"/><Relationship Id="rId2" Type="http://schemas.openxmlformats.org/officeDocument/2006/relationships/image" Target="../media/image1.png"/><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image" Target="../media/image6.jpeg"/><Relationship Id="rId7" Type="http://schemas.openxmlformats.org/officeDocument/2006/relationships/image" Target="../media/image5.jpeg"/><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tags" Target="../tags/tag71.xml"/><Relationship Id="rId2" Type="http://schemas.openxmlformats.org/officeDocument/2006/relationships/image" Target="../media/image1.png"/><Relationship Id="rId12" Type="http://schemas.openxmlformats.org/officeDocument/2006/relationships/notesSlide" Target="../notesSlides/notesSlide3.xml"/><Relationship Id="rId11" Type="http://schemas.openxmlformats.org/officeDocument/2006/relationships/slideLayout" Target="../slideLayouts/slideLayout2.xml"/><Relationship Id="rId10" Type="http://schemas.openxmlformats.org/officeDocument/2006/relationships/tags" Target="../tags/tag73.xml"/><Relationship Id="rId1" Type="http://schemas.openxmlformats.org/officeDocument/2006/relationships/tags" Target="../tags/tag70.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image" Target="../media/image2.png"/><Relationship Id="rId3" Type="http://schemas.openxmlformats.org/officeDocument/2006/relationships/tags" Target="../tags/tag75.xml"/><Relationship Id="rId2" Type="http://schemas.openxmlformats.org/officeDocument/2006/relationships/image" Target="../media/image1.png"/><Relationship Id="rId1" Type="http://schemas.openxmlformats.org/officeDocument/2006/relationships/tags" Target="../tags/tag74.xml"/></Relationships>
</file>

<file path=ppt/slides/_rels/slide5.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image" Target="../media/image2.png"/><Relationship Id="rId3" Type="http://schemas.openxmlformats.org/officeDocument/2006/relationships/tags" Target="../tags/tag80.xml"/><Relationship Id="rId2" Type="http://schemas.openxmlformats.org/officeDocument/2006/relationships/image" Target="../media/image1.png"/><Relationship Id="rId14" Type="http://schemas.openxmlformats.org/officeDocument/2006/relationships/notesSlide" Target="../notesSlides/notesSlide5.xml"/><Relationship Id="rId13" Type="http://schemas.openxmlformats.org/officeDocument/2006/relationships/slideLayout" Target="../slideLayouts/slideLayout2.xml"/><Relationship Id="rId12" Type="http://schemas.openxmlformats.org/officeDocument/2006/relationships/tags" Target="../tags/tag84.xml"/><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tags" Target="../tags/tag79.xml"/></Relationships>
</file>

<file path=ppt/slides/_rels/slide6.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image" Target="../media/image2.png"/><Relationship Id="rId3" Type="http://schemas.openxmlformats.org/officeDocument/2006/relationships/tags" Target="../tags/tag86.xml"/><Relationship Id="rId2" Type="http://schemas.openxmlformats.org/officeDocument/2006/relationships/image" Target="../media/image1.png"/><Relationship Id="rId14" Type="http://schemas.openxmlformats.org/officeDocument/2006/relationships/notesSlide" Target="../notesSlides/notesSlide6.xml"/><Relationship Id="rId13" Type="http://schemas.openxmlformats.org/officeDocument/2006/relationships/slideLayout" Target="../slideLayouts/slideLayout2.xml"/><Relationship Id="rId12" Type="http://schemas.openxmlformats.org/officeDocument/2006/relationships/tags" Target="../tags/tag89.xml"/><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tags" Target="../tags/tag85.xml"/></Relationships>
</file>

<file path=ppt/slides/_rels/slide7.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emf"/><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image" Target="../media/image2.png"/><Relationship Id="rId3" Type="http://schemas.openxmlformats.org/officeDocument/2006/relationships/tags" Target="../tags/tag91.xml"/><Relationship Id="rId2" Type="http://schemas.openxmlformats.org/officeDocument/2006/relationships/image" Target="../media/image1.png"/><Relationship Id="rId15" Type="http://schemas.openxmlformats.org/officeDocument/2006/relationships/notesSlide" Target="../notesSlides/notesSlide7.xml"/><Relationship Id="rId14" Type="http://schemas.openxmlformats.org/officeDocument/2006/relationships/slideLayout" Target="../slideLayouts/slideLayout2.xml"/><Relationship Id="rId13" Type="http://schemas.openxmlformats.org/officeDocument/2006/relationships/tags" Target="../tags/tag96.xml"/><Relationship Id="rId12" Type="http://schemas.openxmlformats.org/officeDocument/2006/relationships/image" Target="../media/image19.png"/><Relationship Id="rId11" Type="http://schemas.openxmlformats.org/officeDocument/2006/relationships/tags" Target="../tags/tag95.xml"/><Relationship Id="rId10" Type="http://schemas.openxmlformats.org/officeDocument/2006/relationships/image" Target="../media/image18.png"/><Relationship Id="rId1" Type="http://schemas.openxmlformats.org/officeDocument/2006/relationships/tags" Target="../tags/tag90.xml"/></Relationships>
</file>

<file path=ppt/slides/_rels/slide8.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image" Target="../media/image20.png"/><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image" Target="../media/image2.png"/><Relationship Id="rId3" Type="http://schemas.openxmlformats.org/officeDocument/2006/relationships/tags" Target="../tags/tag98.xml"/><Relationship Id="rId2" Type="http://schemas.openxmlformats.org/officeDocument/2006/relationships/image" Target="../media/image1.png"/><Relationship Id="rId11" Type="http://schemas.openxmlformats.org/officeDocument/2006/relationships/notesSlide" Target="../notesSlides/notesSlide8.xml"/><Relationship Id="rId10" Type="http://schemas.openxmlformats.org/officeDocument/2006/relationships/slideLayout" Target="../slideLayouts/slideLayout2.xml"/><Relationship Id="rId1" Type="http://schemas.openxmlformats.org/officeDocument/2006/relationships/tags" Target="../tags/tag97.xml"/></Relationships>
</file>

<file path=ppt/slides/_rels/slide9.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image" Target="../media/image2.png"/><Relationship Id="rId3" Type="http://schemas.openxmlformats.org/officeDocument/2006/relationships/tags" Target="../tags/tag104.xml"/><Relationship Id="rId2" Type="http://schemas.openxmlformats.org/officeDocument/2006/relationships/image" Target="../media/image1.png"/><Relationship Id="rId15" Type="http://schemas.openxmlformats.org/officeDocument/2006/relationships/notesSlide" Target="../notesSlides/notesSlide9.xml"/><Relationship Id="rId14" Type="http://schemas.openxmlformats.org/officeDocument/2006/relationships/slideLayout" Target="../slideLayouts/slideLayout2.xml"/><Relationship Id="rId13" Type="http://schemas.openxmlformats.org/officeDocument/2006/relationships/tags" Target="../tags/tag108.xml"/><Relationship Id="rId12" Type="http://schemas.openxmlformats.org/officeDocument/2006/relationships/image" Target="../media/image25.png"/><Relationship Id="rId11" Type="http://schemas.openxmlformats.org/officeDocument/2006/relationships/tags" Target="../tags/tag107.xml"/><Relationship Id="rId10" Type="http://schemas.openxmlformats.org/officeDocument/2006/relationships/image" Target="../media/image24.png"/><Relationship Id="rId1" Type="http://schemas.openxmlformats.org/officeDocument/2006/relationships/tags" Target="../tags/tag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p:nvPr>
            <p:custDataLst>
              <p:tags r:id="rId1"/>
            </p:custDataLst>
          </p:nvPr>
        </p:nvPicPr>
        <p:blipFill>
          <a:blip r:embed="rId2"/>
          <a:stretch>
            <a:fillRect/>
          </a:stretch>
        </p:blipFill>
        <p:spPr>
          <a:xfrm>
            <a:off x="0" y="43815"/>
            <a:ext cx="1263015" cy="1285875"/>
          </a:xfrm>
          <a:prstGeom prst="rect">
            <a:avLst/>
          </a:prstGeom>
          <a:noFill/>
          <a:ln w="9525">
            <a:noFill/>
          </a:ln>
        </p:spPr>
      </p:pic>
      <p:sp>
        <p:nvSpPr>
          <p:cNvPr id="5" name="文本框 4"/>
          <p:cNvSpPr txBox="1"/>
          <p:nvPr/>
        </p:nvSpPr>
        <p:spPr>
          <a:xfrm>
            <a:off x="734695" y="0"/>
            <a:ext cx="8220710" cy="809625"/>
          </a:xfrm>
          <a:prstGeom prst="rect">
            <a:avLst/>
          </a:prstGeom>
          <a:noFill/>
        </p:spPr>
        <p:txBody>
          <a:bodyPr wrap="square" rtlCol="0">
            <a:noAutofit/>
          </a:bodyPr>
          <a:p>
            <a:pPr algn="ctr"/>
            <a:r>
              <a:rPr lang="zh-CN" altLang="en-US" sz="4000" b="1"/>
              <a:t>Quarks and Compact Stars</a:t>
            </a:r>
            <a:endParaRPr lang="zh-CN" altLang="en-US" sz="4000" b="1"/>
          </a:p>
        </p:txBody>
      </p:sp>
      <p:cxnSp>
        <p:nvCxnSpPr>
          <p:cNvPr id="6" name="直接连接符 5"/>
          <p:cNvCxnSpPr/>
          <p:nvPr/>
        </p:nvCxnSpPr>
        <p:spPr>
          <a:xfrm>
            <a:off x="1630045" y="809625"/>
            <a:ext cx="6706870" cy="29845"/>
          </a:xfrm>
          <a:prstGeom prst="line">
            <a:avLst/>
          </a:prstGeom>
          <a:ln w="19050"/>
        </p:spPr>
        <p:style>
          <a:lnRef idx="2">
            <a:schemeClr val="accent1"/>
          </a:lnRef>
          <a:fillRef idx="0">
            <a:srgbClr val="FFFFFF"/>
          </a:fillRef>
          <a:effectRef idx="0">
            <a:srgbClr val="FFFFFF"/>
          </a:effectRef>
          <a:fontRef idx="minor">
            <a:schemeClr val="tx1"/>
          </a:fontRef>
        </p:style>
      </p:cxnSp>
      <p:pic>
        <p:nvPicPr>
          <p:cNvPr id="103" name="图片 102"/>
          <p:cNvPicPr/>
          <p:nvPr/>
        </p:nvPicPr>
        <p:blipFill>
          <a:blip r:embed="rId3"/>
          <a:stretch>
            <a:fillRect/>
          </a:stretch>
        </p:blipFill>
        <p:spPr>
          <a:xfrm>
            <a:off x="9413240" y="93345"/>
            <a:ext cx="2778760" cy="746125"/>
          </a:xfrm>
          <a:prstGeom prst="rect">
            <a:avLst/>
          </a:prstGeom>
          <a:noFill/>
          <a:ln w="9525">
            <a:noFill/>
          </a:ln>
        </p:spPr>
      </p:pic>
      <p:sp>
        <p:nvSpPr>
          <p:cNvPr id="9" name="文本框 8"/>
          <p:cNvSpPr txBox="1"/>
          <p:nvPr/>
        </p:nvSpPr>
        <p:spPr>
          <a:xfrm>
            <a:off x="426720" y="1329690"/>
            <a:ext cx="11337925" cy="1452880"/>
          </a:xfrm>
          <a:prstGeom prst="rect">
            <a:avLst/>
          </a:prstGeom>
          <a:noFill/>
        </p:spPr>
        <p:txBody>
          <a:bodyPr wrap="square" rtlCol="0">
            <a:noAutofit/>
          </a:bodyPr>
          <a:p>
            <a:pPr algn="ctr">
              <a:lnSpc>
                <a:spcPct val="120000"/>
              </a:lnSpc>
              <a:spcBef>
                <a:spcPts val="0"/>
              </a:spcBef>
              <a:spcAft>
                <a:spcPts val="0"/>
              </a:spcAft>
            </a:pPr>
            <a:r>
              <a:rPr lang="zh-CN" altLang="en-US" sz="4400"/>
              <a:t>Strangelets at finite temperature: nucleon emission rate, interface and shell effects</a:t>
            </a:r>
            <a:endParaRPr lang="zh-CN" altLang="en-US" sz="4400"/>
          </a:p>
        </p:txBody>
      </p:sp>
      <p:sp>
        <p:nvSpPr>
          <p:cNvPr id="10" name="文本框 9"/>
          <p:cNvSpPr txBox="1"/>
          <p:nvPr/>
        </p:nvSpPr>
        <p:spPr>
          <a:xfrm>
            <a:off x="4198620" y="3302635"/>
            <a:ext cx="4138295" cy="583565"/>
          </a:xfrm>
          <a:prstGeom prst="rect">
            <a:avLst/>
          </a:prstGeom>
          <a:noFill/>
        </p:spPr>
        <p:txBody>
          <a:bodyPr wrap="square" rtlCol="0">
            <a:spAutoFit/>
          </a:bodyPr>
          <a:p>
            <a:r>
              <a:rPr lang="en-US" altLang="zh-CN" sz="3200"/>
              <a:t>You, Haosong(</a:t>
            </a:r>
            <a:r>
              <a:rPr lang="zh-CN" altLang="en-US" sz="3200"/>
              <a:t>尤浩松</a:t>
            </a:r>
            <a:r>
              <a:rPr lang="en-US" altLang="zh-CN" sz="3200"/>
              <a:t>)</a:t>
            </a:r>
            <a:endParaRPr lang="en-US" altLang="zh-CN" sz="3200"/>
          </a:p>
        </p:txBody>
      </p:sp>
      <p:sp>
        <p:nvSpPr>
          <p:cNvPr id="11" name="文本框 10"/>
          <p:cNvSpPr txBox="1"/>
          <p:nvPr/>
        </p:nvSpPr>
        <p:spPr>
          <a:xfrm>
            <a:off x="2055495" y="4187190"/>
            <a:ext cx="8424545" cy="460375"/>
          </a:xfrm>
          <a:prstGeom prst="rect">
            <a:avLst/>
          </a:prstGeom>
          <a:noFill/>
        </p:spPr>
        <p:txBody>
          <a:bodyPr wrap="square" rtlCol="0">
            <a:spAutoFit/>
          </a:bodyPr>
          <a:p>
            <a:pPr algn="ctr">
              <a:lnSpc>
                <a:spcPct val="120000"/>
              </a:lnSpc>
              <a:spcBef>
                <a:spcPts val="0"/>
              </a:spcBef>
              <a:spcAft>
                <a:spcPts val="0"/>
              </a:spcAft>
            </a:pPr>
            <a:r>
              <a:rPr lang="en-US" altLang="zh-CN" sz="2000" b="1"/>
              <a:t>College of Physical Science and Technology, Yangzhou University</a:t>
            </a:r>
            <a:endParaRPr lang="en-US" altLang="zh-CN" sz="2000" b="1"/>
          </a:p>
        </p:txBody>
      </p:sp>
      <p:sp>
        <p:nvSpPr>
          <p:cNvPr id="12" name="文本框 11"/>
          <p:cNvSpPr txBox="1"/>
          <p:nvPr/>
        </p:nvSpPr>
        <p:spPr>
          <a:xfrm>
            <a:off x="3825875" y="4763135"/>
            <a:ext cx="4883785" cy="1124585"/>
          </a:xfrm>
          <a:prstGeom prst="rect">
            <a:avLst/>
          </a:prstGeom>
          <a:noFill/>
        </p:spPr>
        <p:txBody>
          <a:bodyPr wrap="square" rtlCol="0">
            <a:spAutoFit/>
          </a:bodyPr>
          <a:p>
            <a:pPr algn="ctr">
              <a:lnSpc>
                <a:spcPct val="150000"/>
              </a:lnSpc>
            </a:pPr>
            <a:r>
              <a:rPr lang="en-US" altLang="zh-CN" sz="2400"/>
              <a:t>Supervisor: Xia, Cheng-</a:t>
            </a:r>
            <a:r>
              <a:rPr lang="en-US" altLang="zh-CN" sz="2400"/>
              <a:t>Jun</a:t>
            </a:r>
            <a:endParaRPr lang="en-US" altLang="zh-CN" sz="2400"/>
          </a:p>
          <a:p>
            <a:pPr algn="ctr">
              <a:lnSpc>
                <a:spcPct val="130000"/>
              </a:lnSpc>
              <a:spcBef>
                <a:spcPts val="0"/>
              </a:spcBef>
              <a:spcAft>
                <a:spcPts val="0"/>
              </a:spcAft>
            </a:pPr>
            <a:r>
              <a:rPr lang="en-US" altLang="zh-CN" sz="2400"/>
              <a:t>2023-09-25</a:t>
            </a:r>
            <a:endParaRPr lang="en-US" altLang="zh-CN" sz="2400"/>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0" y="66040"/>
            <a:ext cx="1007110" cy="986155"/>
          </a:xfrm>
          <a:prstGeom prst="rect">
            <a:avLst/>
          </a:prstGeom>
          <a:noFill/>
          <a:ln w="9525">
            <a:noFill/>
          </a:ln>
        </p:spPr>
      </p:pic>
      <p:pic>
        <p:nvPicPr>
          <p:cNvPr id="103" name="图片 102"/>
          <p:cNvPicPr/>
          <p:nvPr>
            <p:custDataLst>
              <p:tags r:id="rId3"/>
            </p:custDataLst>
          </p:nvPr>
        </p:nvPicPr>
        <p:blipFill>
          <a:blip r:embed="rId4"/>
          <a:stretch>
            <a:fillRect/>
          </a:stretch>
        </p:blipFill>
        <p:spPr>
          <a:xfrm>
            <a:off x="9413240" y="0"/>
            <a:ext cx="2778760" cy="746125"/>
          </a:xfrm>
          <a:prstGeom prst="rect">
            <a:avLst/>
          </a:prstGeom>
          <a:noFill/>
          <a:ln w="9525">
            <a:noFill/>
          </a:ln>
        </p:spPr>
      </p:pic>
      <p:sp>
        <p:nvSpPr>
          <p:cNvPr id="13" name="矩形 12"/>
          <p:cNvSpPr/>
          <p:nvPr>
            <p:custDataLst>
              <p:tags r:id="rId5"/>
            </p:custDataLst>
          </p:nvPr>
        </p:nvSpPr>
        <p:spPr>
          <a:xfrm>
            <a:off x="11791315" y="6242685"/>
            <a:ext cx="400685" cy="615315"/>
          </a:xfrm>
          <a:prstGeom prst="rect">
            <a:avLst/>
          </a:prstGeom>
          <a:noFill/>
          <a:ln>
            <a:noFill/>
          </a:ln>
        </p:spPr>
        <p:txBody>
          <a:bodyPr wrap="none" rtlCol="0" anchor="t">
            <a:noAutofit/>
          </a:bodyPr>
          <a:p>
            <a:pPr algn="ctr"/>
            <a:endParaRPr lang="en-US" altLang="zh-CN" sz="3600" b="1">
              <a:solidFill>
                <a:schemeClr val="accent1"/>
              </a:solidFill>
              <a:effectLst>
                <a:outerShdw blurRad="38100" dist="25400" dir="5400000" algn="ctr" rotWithShape="0">
                  <a:srgbClr val="6E747A">
                    <a:alpha val="43000"/>
                  </a:srgbClr>
                </a:outerShdw>
              </a:effectLst>
            </a:endParaRPr>
          </a:p>
        </p:txBody>
      </p:sp>
      <p:sp>
        <p:nvSpPr>
          <p:cNvPr id="15" name="文本框 14"/>
          <p:cNvSpPr txBox="1"/>
          <p:nvPr>
            <p:custDataLst>
              <p:tags r:id="rId6"/>
            </p:custDataLst>
          </p:nvPr>
        </p:nvSpPr>
        <p:spPr>
          <a:xfrm>
            <a:off x="1264920" y="137795"/>
            <a:ext cx="5942965" cy="716915"/>
          </a:xfrm>
          <a:prstGeom prst="rect">
            <a:avLst/>
          </a:prstGeom>
          <a:solidFill>
            <a:schemeClr val="accent1">
              <a:lumMod val="40000"/>
              <a:lumOff val="60000"/>
            </a:schemeClr>
          </a:solidFill>
          <a:ln>
            <a:solidFill>
              <a:schemeClr val="accent1">
                <a:lumMod val="60000"/>
                <a:lumOff val="40000"/>
              </a:schemeClr>
            </a:solidFill>
          </a:ln>
          <a:effectLst>
            <a:softEdge rad="63500"/>
          </a:effectLst>
        </p:spPr>
        <p:style>
          <a:lnRef idx="1">
            <a:schemeClr val="accent1"/>
          </a:lnRef>
          <a:fillRef idx="2">
            <a:schemeClr val="accent1"/>
          </a:fillRef>
          <a:effectRef idx="1">
            <a:schemeClr val="accent1"/>
          </a:effectRef>
          <a:fontRef idx="minor">
            <a:schemeClr val="dk1"/>
          </a:fontRef>
        </p:style>
        <p:txBody>
          <a:bodyPr wrap="square">
            <a:noAutofit/>
          </a:bodyPr>
          <a:p>
            <a:pPr algn="ctr" eaLnBrk="1" hangingPunct="1">
              <a:buFont typeface="Arial" panose="020B0604020202020204" pitchFamily="34" charset="0"/>
              <a:buNone/>
              <a:defRPr/>
            </a:pPr>
            <a:r>
              <a:rPr lang="en-US" altLang="zh-CN" sz="4000">
                <a:solidFill>
                  <a:schemeClr val="tx1"/>
                </a:solidFill>
                <a:sym typeface="+mn-ea"/>
              </a:rPr>
              <a:t>Shell </a:t>
            </a:r>
            <a:r>
              <a:rPr lang="en-US" altLang="zh-CN" sz="4000">
                <a:solidFill>
                  <a:schemeClr val="tx1"/>
                </a:solidFill>
                <a:sym typeface="+mn-ea"/>
              </a:rPr>
              <a:t>dampening</a:t>
            </a:r>
            <a:endParaRPr lang="en-US" altLang="zh-CN" sz="4000">
              <a:solidFill>
                <a:schemeClr val="tx1"/>
              </a:solidFill>
              <a:sym typeface="+mn-ea"/>
            </a:endParaRPr>
          </a:p>
        </p:txBody>
      </p:sp>
      <p:pic>
        <p:nvPicPr>
          <p:cNvPr id="2" name="图片 1" descr="dfpa-T"/>
          <p:cNvPicPr>
            <a:picLocks noChangeAspect="1"/>
          </p:cNvPicPr>
          <p:nvPr/>
        </p:nvPicPr>
        <p:blipFill>
          <a:blip r:embed="rId7"/>
          <a:stretch>
            <a:fillRect/>
          </a:stretch>
        </p:blipFill>
        <p:spPr>
          <a:xfrm>
            <a:off x="725805" y="854710"/>
            <a:ext cx="5781040" cy="5879465"/>
          </a:xfrm>
          <a:prstGeom prst="rect">
            <a:avLst/>
          </a:prstGeom>
        </p:spPr>
      </p:pic>
      <p:sp>
        <p:nvSpPr>
          <p:cNvPr id="4" name="矩形 3"/>
          <p:cNvSpPr/>
          <p:nvPr>
            <p:custDataLst>
              <p:tags r:id="rId8"/>
            </p:custDataLst>
          </p:nvPr>
        </p:nvSpPr>
        <p:spPr>
          <a:xfrm>
            <a:off x="11732260" y="6177280"/>
            <a:ext cx="400685" cy="615315"/>
          </a:xfrm>
          <a:prstGeom prst="rect">
            <a:avLst/>
          </a:prstGeom>
          <a:noFill/>
          <a:ln>
            <a:noFill/>
          </a:ln>
        </p:spPr>
        <p:txBody>
          <a:bodyPr wrap="none" rtlCol="0" anchor="t">
            <a:noAutofit/>
          </a:bodyPr>
          <a:p>
            <a:pPr algn="ctr"/>
            <a:r>
              <a:rPr lang="en-US" altLang="zh-CN" sz="3600" b="1">
                <a:solidFill>
                  <a:schemeClr val="accent1"/>
                </a:solidFill>
                <a:effectLst>
                  <a:outerShdw blurRad="38100" dist="25400" dir="5400000" algn="ctr" rotWithShape="0">
                    <a:srgbClr val="6E747A">
                      <a:alpha val="43000"/>
                    </a:srgbClr>
                  </a:outerShdw>
                </a:effectLst>
              </a:rPr>
              <a:t>10</a:t>
            </a:r>
            <a:endParaRPr lang="en-US" altLang="zh-CN" sz="3600" b="1">
              <a:solidFill>
                <a:schemeClr val="accent1"/>
              </a:solidFill>
              <a:effectLst>
                <a:outerShdw blurRad="38100" dist="25400" dir="5400000" algn="ctr" rotWithShape="0">
                  <a:srgbClr val="6E747A">
                    <a:alpha val="43000"/>
                  </a:srgbClr>
                </a:outerShdw>
              </a:effectLst>
            </a:endParaRPr>
          </a:p>
        </p:txBody>
      </p:sp>
      <p:sp>
        <p:nvSpPr>
          <p:cNvPr id="6" name="文本框 5"/>
          <p:cNvSpPr txBox="1"/>
          <p:nvPr/>
        </p:nvSpPr>
        <p:spPr>
          <a:xfrm>
            <a:off x="7006590" y="2458085"/>
            <a:ext cx="3836670" cy="1383665"/>
          </a:xfrm>
          <a:prstGeom prst="rect">
            <a:avLst/>
          </a:prstGeom>
          <a:noFill/>
        </p:spPr>
        <p:txBody>
          <a:bodyPr wrap="square" rtlCol="0">
            <a:spAutoFit/>
          </a:bodyPr>
          <a:p>
            <a:pPr>
              <a:lnSpc>
                <a:spcPct val="150000"/>
              </a:lnSpc>
            </a:pPr>
            <a:r>
              <a:rPr lang="en-US" altLang="zh-CN" sz="2800">
                <a:solidFill>
                  <a:srgbClr val="FF0000"/>
                </a:solidFill>
              </a:rPr>
              <a:t>Shell effects diminish with temperature!</a:t>
            </a:r>
            <a:endParaRPr lang="en-US" altLang="zh-CN" sz="2800">
              <a:solidFill>
                <a:srgbClr val="FF0000"/>
              </a:solidFill>
            </a:endParaRPr>
          </a:p>
        </p:txBody>
      </p:sp>
      <p:sp>
        <p:nvSpPr>
          <p:cNvPr id="7" name="文本框 6"/>
          <p:cNvSpPr txBox="1"/>
          <p:nvPr/>
        </p:nvSpPr>
        <p:spPr>
          <a:xfrm>
            <a:off x="7077075" y="4376420"/>
            <a:ext cx="3939540" cy="1257300"/>
          </a:xfrm>
          <a:prstGeom prst="rect">
            <a:avLst/>
          </a:prstGeom>
          <a:noFill/>
        </p:spPr>
        <p:txBody>
          <a:bodyPr wrap="square" rtlCol="0">
            <a:noAutofit/>
          </a:bodyPr>
          <a:p>
            <a:r>
              <a:rPr lang="zh-CN" altLang="en-US" sz="2600"/>
              <a:t>Many </a:t>
            </a:r>
            <a:r>
              <a:rPr lang="en-US" altLang="zh-CN" sz="2600"/>
              <a:t>properties</a:t>
            </a:r>
            <a:r>
              <a:rPr lang="zh-CN" altLang="en-US" sz="2600"/>
              <a:t> of strangelet</a:t>
            </a:r>
            <a:r>
              <a:rPr lang="en-US" altLang="zh-CN" sz="2600"/>
              <a:t>s</a:t>
            </a:r>
            <a:r>
              <a:rPr lang="zh-CN" altLang="en-US" sz="2600"/>
              <a:t> </a:t>
            </a:r>
            <a:r>
              <a:rPr lang="en-US" altLang="zh-CN" sz="2600"/>
              <a:t>also </a:t>
            </a:r>
            <a:r>
              <a:rPr lang="zh-CN" altLang="en-US" sz="2600"/>
              <a:t>exhibit shell effects</a:t>
            </a:r>
            <a:r>
              <a:rPr lang="en-US" altLang="zh-CN" sz="2600"/>
              <a:t>.</a:t>
            </a:r>
            <a:endParaRPr lang="en-US" altLang="zh-CN" sz="2600"/>
          </a:p>
        </p:txBody>
      </p:sp>
      <p:pic>
        <p:nvPicPr>
          <p:cNvPr id="5" name="图片 4"/>
          <p:cNvPicPr>
            <a:picLocks noChangeAspect="1"/>
          </p:cNvPicPr>
          <p:nvPr/>
        </p:nvPicPr>
        <p:blipFill>
          <a:blip r:embed="rId9"/>
          <a:stretch>
            <a:fillRect/>
          </a:stretch>
        </p:blipFill>
        <p:spPr>
          <a:xfrm>
            <a:off x="7006590" y="1149350"/>
            <a:ext cx="3335020" cy="1102360"/>
          </a:xfrm>
          <a:prstGeom prst="rect">
            <a:avLst/>
          </a:prstGeom>
        </p:spPr>
      </p:pic>
    </p:spTree>
    <p:custDataLst>
      <p:tags r:id="rId10"/>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14325" y="746125"/>
            <a:ext cx="5765165" cy="6058535"/>
          </a:xfrm>
          <a:prstGeom prst="rect">
            <a:avLst/>
          </a:prstGeom>
        </p:spPr>
      </p:pic>
      <p:pic>
        <p:nvPicPr>
          <p:cNvPr id="101" name="图片 100"/>
          <p:cNvPicPr/>
          <p:nvPr>
            <p:custDataLst>
              <p:tags r:id="rId2"/>
            </p:custDataLst>
          </p:nvPr>
        </p:nvPicPr>
        <p:blipFill>
          <a:blip r:embed="rId3"/>
          <a:stretch>
            <a:fillRect/>
          </a:stretch>
        </p:blipFill>
        <p:spPr>
          <a:xfrm>
            <a:off x="0" y="66040"/>
            <a:ext cx="1007110" cy="986155"/>
          </a:xfrm>
          <a:prstGeom prst="rect">
            <a:avLst/>
          </a:prstGeom>
          <a:noFill/>
          <a:ln w="9525">
            <a:noFill/>
          </a:ln>
        </p:spPr>
      </p:pic>
      <p:pic>
        <p:nvPicPr>
          <p:cNvPr id="103" name="图片 102"/>
          <p:cNvPicPr/>
          <p:nvPr>
            <p:custDataLst>
              <p:tags r:id="rId4"/>
            </p:custDataLst>
          </p:nvPr>
        </p:nvPicPr>
        <p:blipFill>
          <a:blip r:embed="rId5"/>
          <a:stretch>
            <a:fillRect/>
          </a:stretch>
        </p:blipFill>
        <p:spPr>
          <a:xfrm>
            <a:off x="9413240" y="0"/>
            <a:ext cx="2778760" cy="746125"/>
          </a:xfrm>
          <a:prstGeom prst="rect">
            <a:avLst/>
          </a:prstGeom>
          <a:noFill/>
          <a:ln w="9525">
            <a:noFill/>
          </a:ln>
        </p:spPr>
      </p:pic>
      <p:sp>
        <p:nvSpPr>
          <p:cNvPr id="13" name="矩形 12"/>
          <p:cNvSpPr/>
          <p:nvPr>
            <p:custDataLst>
              <p:tags r:id="rId6"/>
            </p:custDataLst>
          </p:nvPr>
        </p:nvSpPr>
        <p:spPr>
          <a:xfrm>
            <a:off x="11702415" y="6242685"/>
            <a:ext cx="400685" cy="615315"/>
          </a:xfrm>
          <a:prstGeom prst="rect">
            <a:avLst/>
          </a:prstGeom>
          <a:noFill/>
          <a:ln>
            <a:noFill/>
          </a:ln>
        </p:spPr>
        <p:txBody>
          <a:bodyPr wrap="none" rtlCol="0" anchor="t">
            <a:noAutofit/>
          </a:bodyPr>
          <a:p>
            <a:pPr algn="ctr"/>
            <a:r>
              <a:rPr lang="en-US" altLang="zh-CN" sz="3600" b="1">
                <a:solidFill>
                  <a:schemeClr val="accent1"/>
                </a:solidFill>
                <a:effectLst>
                  <a:outerShdw blurRad="38100" dist="25400" dir="5400000" algn="ctr" rotWithShape="0">
                    <a:srgbClr val="6E747A">
                      <a:alpha val="43000"/>
                    </a:srgbClr>
                  </a:outerShdw>
                </a:effectLst>
              </a:rPr>
              <a:t>11</a:t>
            </a:r>
            <a:endParaRPr lang="en-US" altLang="zh-CN" sz="3600" b="1">
              <a:solidFill>
                <a:schemeClr val="accent1"/>
              </a:solidFill>
              <a:effectLst>
                <a:outerShdw blurRad="38100" dist="25400" dir="5400000" algn="ctr" rotWithShape="0">
                  <a:srgbClr val="6E747A">
                    <a:alpha val="43000"/>
                  </a:srgbClr>
                </a:outerShdw>
              </a:effectLst>
            </a:endParaRPr>
          </a:p>
        </p:txBody>
      </p:sp>
      <p:sp>
        <p:nvSpPr>
          <p:cNvPr id="15" name="文本框 14"/>
          <p:cNvSpPr txBox="1"/>
          <p:nvPr>
            <p:custDataLst>
              <p:tags r:id="rId7"/>
            </p:custDataLst>
          </p:nvPr>
        </p:nvSpPr>
        <p:spPr>
          <a:xfrm>
            <a:off x="1264920" y="137795"/>
            <a:ext cx="5942965" cy="716915"/>
          </a:xfrm>
          <a:prstGeom prst="rect">
            <a:avLst/>
          </a:prstGeom>
          <a:solidFill>
            <a:schemeClr val="accent1">
              <a:lumMod val="40000"/>
              <a:lumOff val="60000"/>
            </a:schemeClr>
          </a:solidFill>
          <a:ln>
            <a:solidFill>
              <a:schemeClr val="accent1">
                <a:lumMod val="60000"/>
                <a:lumOff val="40000"/>
              </a:schemeClr>
            </a:solidFill>
          </a:ln>
          <a:effectLst>
            <a:softEdge rad="63500"/>
          </a:effectLst>
        </p:spPr>
        <p:style>
          <a:lnRef idx="1">
            <a:schemeClr val="accent1"/>
          </a:lnRef>
          <a:fillRef idx="2">
            <a:schemeClr val="accent1"/>
          </a:fillRef>
          <a:effectRef idx="1">
            <a:schemeClr val="accent1"/>
          </a:effectRef>
          <a:fontRef idx="minor">
            <a:schemeClr val="dk1"/>
          </a:fontRef>
        </p:style>
        <p:txBody>
          <a:bodyPr wrap="square">
            <a:noAutofit/>
          </a:bodyPr>
          <a:p>
            <a:pPr algn="ctr" eaLnBrk="1" hangingPunct="1">
              <a:buFont typeface="Arial" panose="020B0604020202020204" pitchFamily="34" charset="0"/>
              <a:buNone/>
              <a:defRPr/>
            </a:pPr>
            <a:r>
              <a:rPr lang="en-US" altLang="zh-CN" sz="4000">
                <a:solidFill>
                  <a:schemeClr val="tx1"/>
                </a:solidFill>
                <a:sym typeface="+mn-ea"/>
              </a:rPr>
              <a:t>Properties of strangelets</a:t>
            </a:r>
            <a:endParaRPr lang="en-US" altLang="zh-CN" sz="4000">
              <a:solidFill>
                <a:schemeClr val="tx1"/>
              </a:solidFill>
              <a:sym typeface="+mn-ea"/>
            </a:endParaRPr>
          </a:p>
        </p:txBody>
      </p:sp>
      <p:pic>
        <p:nvPicPr>
          <p:cNvPr id="4" name="图片 3"/>
          <p:cNvPicPr>
            <a:picLocks noChangeAspect="1"/>
          </p:cNvPicPr>
          <p:nvPr/>
        </p:nvPicPr>
        <p:blipFill>
          <a:blip r:embed="rId8"/>
          <a:stretch>
            <a:fillRect/>
          </a:stretch>
        </p:blipFill>
        <p:spPr>
          <a:xfrm>
            <a:off x="5976620" y="1231265"/>
            <a:ext cx="5963285" cy="4966970"/>
          </a:xfrm>
          <a:prstGeom prst="rect">
            <a:avLst/>
          </a:prstGeom>
        </p:spPr>
      </p:pic>
      <p:pic>
        <p:nvPicPr>
          <p:cNvPr id="3" name="图片 2"/>
          <p:cNvPicPr>
            <a:picLocks noChangeAspect="1"/>
          </p:cNvPicPr>
          <p:nvPr/>
        </p:nvPicPr>
        <p:blipFill>
          <a:blip r:embed="rId9"/>
          <a:stretch>
            <a:fillRect/>
          </a:stretch>
        </p:blipFill>
        <p:spPr>
          <a:xfrm>
            <a:off x="5657850" y="746125"/>
            <a:ext cx="5009515" cy="5905500"/>
          </a:xfrm>
          <a:prstGeom prst="rect">
            <a:avLst/>
          </a:prstGeom>
        </p:spPr>
      </p:pic>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0" y="66040"/>
            <a:ext cx="1007110" cy="986155"/>
          </a:xfrm>
          <a:prstGeom prst="rect">
            <a:avLst/>
          </a:prstGeom>
          <a:noFill/>
          <a:ln w="9525">
            <a:noFill/>
          </a:ln>
        </p:spPr>
      </p:pic>
      <p:pic>
        <p:nvPicPr>
          <p:cNvPr id="103" name="图片 102"/>
          <p:cNvPicPr/>
          <p:nvPr>
            <p:custDataLst>
              <p:tags r:id="rId3"/>
            </p:custDataLst>
          </p:nvPr>
        </p:nvPicPr>
        <p:blipFill>
          <a:blip r:embed="rId4"/>
          <a:stretch>
            <a:fillRect/>
          </a:stretch>
        </p:blipFill>
        <p:spPr>
          <a:xfrm>
            <a:off x="9413240" y="0"/>
            <a:ext cx="2778760" cy="746125"/>
          </a:xfrm>
          <a:prstGeom prst="rect">
            <a:avLst/>
          </a:prstGeom>
          <a:noFill/>
          <a:ln w="9525">
            <a:noFill/>
          </a:ln>
        </p:spPr>
      </p:pic>
      <p:sp>
        <p:nvSpPr>
          <p:cNvPr id="13" name="矩形 12"/>
          <p:cNvSpPr/>
          <p:nvPr>
            <p:custDataLst>
              <p:tags r:id="rId5"/>
            </p:custDataLst>
          </p:nvPr>
        </p:nvSpPr>
        <p:spPr>
          <a:xfrm>
            <a:off x="11702415" y="6242685"/>
            <a:ext cx="400685" cy="615315"/>
          </a:xfrm>
          <a:prstGeom prst="rect">
            <a:avLst/>
          </a:prstGeom>
          <a:noFill/>
          <a:ln>
            <a:noFill/>
          </a:ln>
        </p:spPr>
        <p:txBody>
          <a:bodyPr wrap="none" rtlCol="0" anchor="t">
            <a:noAutofit/>
          </a:bodyPr>
          <a:p>
            <a:pPr algn="ctr"/>
            <a:r>
              <a:rPr lang="en-US" altLang="zh-CN" sz="3600" b="1">
                <a:solidFill>
                  <a:schemeClr val="accent1"/>
                </a:solidFill>
                <a:effectLst>
                  <a:outerShdw blurRad="38100" dist="25400" dir="5400000" algn="ctr" rotWithShape="0">
                    <a:srgbClr val="6E747A">
                      <a:alpha val="43000"/>
                    </a:srgbClr>
                  </a:outerShdw>
                </a:effectLst>
              </a:rPr>
              <a:t>12</a:t>
            </a:r>
            <a:endParaRPr lang="en-US" altLang="zh-CN" sz="3600" b="1">
              <a:solidFill>
                <a:schemeClr val="accent1"/>
              </a:solidFill>
              <a:effectLst>
                <a:outerShdw blurRad="38100" dist="25400" dir="5400000" algn="ctr" rotWithShape="0">
                  <a:srgbClr val="6E747A">
                    <a:alpha val="43000"/>
                  </a:srgbClr>
                </a:outerShdw>
              </a:effectLst>
            </a:endParaRPr>
          </a:p>
        </p:txBody>
      </p:sp>
      <p:sp>
        <p:nvSpPr>
          <p:cNvPr id="15" name="文本框 14"/>
          <p:cNvSpPr txBox="1"/>
          <p:nvPr>
            <p:custDataLst>
              <p:tags r:id="rId6"/>
            </p:custDataLst>
          </p:nvPr>
        </p:nvSpPr>
        <p:spPr>
          <a:xfrm>
            <a:off x="1264920" y="137795"/>
            <a:ext cx="5942965" cy="716915"/>
          </a:xfrm>
          <a:prstGeom prst="rect">
            <a:avLst/>
          </a:prstGeom>
          <a:solidFill>
            <a:schemeClr val="accent1">
              <a:lumMod val="40000"/>
              <a:lumOff val="60000"/>
            </a:schemeClr>
          </a:solidFill>
          <a:ln>
            <a:solidFill>
              <a:schemeClr val="accent1">
                <a:lumMod val="60000"/>
                <a:lumOff val="40000"/>
              </a:schemeClr>
            </a:solidFill>
          </a:ln>
          <a:effectLst>
            <a:softEdge rad="63500"/>
          </a:effectLst>
        </p:spPr>
        <p:style>
          <a:lnRef idx="1">
            <a:schemeClr val="accent1"/>
          </a:lnRef>
          <a:fillRef idx="2">
            <a:schemeClr val="accent1"/>
          </a:fillRef>
          <a:effectRef idx="1">
            <a:schemeClr val="accent1"/>
          </a:effectRef>
          <a:fontRef idx="minor">
            <a:schemeClr val="dk1"/>
          </a:fontRef>
        </p:style>
        <p:txBody>
          <a:bodyPr wrap="square">
            <a:noAutofit/>
          </a:bodyPr>
          <a:p>
            <a:pPr algn="ctr" eaLnBrk="1" hangingPunct="1">
              <a:buFont typeface="Arial" panose="020B0604020202020204" pitchFamily="34" charset="0"/>
              <a:buNone/>
              <a:defRPr/>
            </a:pPr>
            <a:r>
              <a:rPr lang="en-US" altLang="zh-CN" sz="4000">
                <a:solidFill>
                  <a:schemeClr val="tx1"/>
                </a:solidFill>
                <a:sym typeface="+mn-ea"/>
              </a:rPr>
              <a:t>Interface effect</a:t>
            </a:r>
            <a:endParaRPr lang="en-US" altLang="zh-CN" sz="4000">
              <a:solidFill>
                <a:schemeClr val="tx1"/>
              </a:solidFill>
              <a:sym typeface="+mn-ea"/>
            </a:endParaRPr>
          </a:p>
        </p:txBody>
      </p:sp>
      <mc:AlternateContent xmlns:mc="http://schemas.openxmlformats.org/markup-compatibility/2006">
        <mc:Choice xmlns:a14="http://schemas.microsoft.com/office/drawing/2010/main" Requires="a14">
          <p:sp>
            <p:nvSpPr>
              <p:cNvPr id="7" name="文本框 6"/>
              <p:cNvSpPr txBox="1"/>
              <p:nvPr>
                <p:custDataLst>
                  <p:tags r:id="rId7"/>
                </p:custDataLst>
              </p:nvPr>
            </p:nvSpPr>
            <p:spPr>
              <a:xfrm>
                <a:off x="1139190" y="924560"/>
                <a:ext cx="6434455" cy="1198880"/>
              </a:xfrm>
              <a:prstGeom prst="rect">
                <a:avLst/>
              </a:prstGeom>
              <a:noFill/>
            </p:spPr>
            <p:txBody>
              <a:bodyPr wrap="square" rtlCol="0">
                <a:spAutoFit/>
              </a:bodyPr>
              <a:p>
                <a:r>
                  <a:rPr lang="en-US" sz="2400"/>
                  <a:t>Useing the fitted parameters </a:t>
                </a:r>
                <a14:m>
                  <m:oMath xmlns:m="http://schemas.openxmlformats.org/officeDocument/2006/math">
                    <m:sSub>
                      <m:sSubPr>
                        <m:ctrlPr>
                          <a:rPr lang="en-US" altLang="zh-CN" sz="2400" i="1">
                            <a:latin typeface="Cambria Math" panose="02040503050406030204" charset="0"/>
                            <a:cs typeface="Cambria Math" panose="02040503050406030204" charset="0"/>
                          </a:rPr>
                        </m:ctrlPr>
                      </m:sSubPr>
                      <m:e>
                        <m:r>
                          <a:rPr lang="en-US" altLang="zh-CN" sz="2400" i="1">
                            <a:latin typeface="Cambria Math" panose="02040503050406030204" charset="0"/>
                            <a:cs typeface="Cambria Math" panose="02040503050406030204" charset="0"/>
                          </a:rPr>
                          <m:t>𝑎</m:t>
                        </m:r>
                      </m:e>
                      <m:sub>
                        <m:r>
                          <a:rPr lang="en-US" altLang="zh-CN" sz="2400" i="1">
                            <a:latin typeface="Cambria Math" panose="02040503050406030204" charset="0"/>
                            <a:cs typeface="Cambria Math" panose="02040503050406030204" charset="0"/>
                          </a:rPr>
                          <m:t>𝑆</m:t>
                        </m:r>
                      </m:sub>
                    </m:sSub>
                  </m:oMath>
                </a14:m>
                <a:r>
                  <a:rPr lang="en-US" sz="2400"/>
                  <a:t> and </a:t>
                </a:r>
                <a14:m>
                  <m:oMath xmlns:m="http://schemas.openxmlformats.org/officeDocument/2006/math">
                    <m:sSub>
                      <m:sSubPr>
                        <m:ctrlPr>
                          <a:rPr lang="en-US" altLang="zh-CN" sz="2400" i="1">
                            <a:latin typeface="Cambria Math" panose="02040503050406030204" charset="0"/>
                            <a:cs typeface="Cambria Math" panose="02040503050406030204" charset="0"/>
                          </a:rPr>
                        </m:ctrlPr>
                      </m:sSubPr>
                      <m:e>
                        <m:r>
                          <a:rPr lang="en-US" altLang="zh-CN" sz="2400" i="1">
                            <a:latin typeface="Cambria Math" panose="02040503050406030204" charset="0"/>
                            <a:cs typeface="Cambria Math" panose="02040503050406030204" charset="0"/>
                          </a:rPr>
                          <m:t>𝑎</m:t>
                        </m:r>
                      </m:e>
                      <m:sub>
                        <m:r>
                          <a:rPr lang="en-US" altLang="zh-CN" sz="2400" i="1">
                            <a:latin typeface="Cambria Math" panose="02040503050406030204" charset="0"/>
                            <a:cs typeface="Cambria Math" panose="02040503050406030204" charset="0"/>
                          </a:rPr>
                          <m:t>𝐶</m:t>
                        </m:r>
                      </m:sub>
                    </m:sSub>
                  </m:oMath>
                </a14:m>
                <a:r>
                  <a:rPr lang="en-US" sz="2400"/>
                  <a:t>,</a:t>
                </a:r>
                <a:r>
                  <a:rPr lang="en-US" sz="2400"/>
                  <a:t>t</a:t>
                </a:r>
                <a:r>
                  <a:rPr lang="en-US" sz="2400"/>
                  <a:t>he surface tension and curvature term of SQM can be extracted.</a:t>
                </a:r>
                <a:endParaRPr lang="en-US" sz="2400"/>
              </a:p>
            </p:txBody>
          </p:sp>
        </mc:Choice>
        <mc:Fallback>
          <p:sp>
            <p:nvSpPr>
              <p:cNvPr id="7" name="文本框 6"/>
              <p:cNvSpPr txBox="1">
                <a:spLocks noRot="1" noChangeAspect="1" noMove="1" noResize="1" noEditPoints="1" noAdjustHandles="1" noChangeArrowheads="1" noChangeShapeType="1" noTextEdit="1"/>
              </p:cNvSpPr>
              <p:nvPr>
                <p:custDataLst>
                  <p:tags r:id="rId8"/>
                </p:custDataLst>
              </p:nvPr>
            </p:nvSpPr>
            <p:spPr>
              <a:xfrm>
                <a:off x="1139190" y="924560"/>
                <a:ext cx="6434455" cy="1198880"/>
              </a:xfrm>
              <a:prstGeom prst="rect">
                <a:avLst/>
              </a:prstGeom>
              <a:blipFill rotWithShape="1">
                <a:blip r:embed="rId9"/>
                <a:stretch>
                  <a:fillRect/>
                </a:stretch>
              </a:blipFill>
            </p:spPr>
            <p:txBody>
              <a:bodyPr/>
              <a:lstStyle/>
              <a:p>
                <a:r>
                  <a:rPr lang="zh-CN" altLang="en-US">
                    <a:noFill/>
                  </a:rPr>
                  <a:t> </a:t>
                </a:r>
              </a:p>
            </p:txBody>
          </p:sp>
        </mc:Fallback>
      </mc:AlternateContent>
      <p:cxnSp>
        <p:nvCxnSpPr>
          <p:cNvPr id="11" name="直接箭头连接符 10"/>
          <p:cNvCxnSpPr/>
          <p:nvPr/>
        </p:nvCxnSpPr>
        <p:spPr>
          <a:xfrm flipV="1">
            <a:off x="5836285" y="2546985"/>
            <a:ext cx="748030" cy="125730"/>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sp>
        <p:nvSpPr>
          <p:cNvPr id="12" name="文本框 11"/>
          <p:cNvSpPr txBox="1"/>
          <p:nvPr/>
        </p:nvSpPr>
        <p:spPr>
          <a:xfrm>
            <a:off x="6584315" y="2287270"/>
            <a:ext cx="1437005" cy="706755"/>
          </a:xfrm>
          <a:prstGeom prst="rect">
            <a:avLst/>
          </a:prstGeom>
          <a:noFill/>
        </p:spPr>
        <p:txBody>
          <a:bodyPr wrap="square" rtlCol="0">
            <a:spAutoFit/>
          </a:bodyPr>
          <a:p>
            <a:r>
              <a:rPr lang="en-US" altLang="zh-CN" sz="4000">
                <a:solidFill>
                  <a:srgbClr val="FF0000"/>
                </a:solidFill>
              </a:rPr>
              <a:t>Peak</a:t>
            </a:r>
            <a:endParaRPr lang="en-US" altLang="zh-CN" sz="4000">
              <a:solidFill>
                <a:srgbClr val="FF0000"/>
              </a:solidFill>
            </a:endParaRPr>
          </a:p>
        </p:txBody>
      </p:sp>
      <p:pic>
        <p:nvPicPr>
          <p:cNvPr id="3" name="图片 2"/>
          <p:cNvPicPr>
            <a:picLocks noChangeAspect="1"/>
          </p:cNvPicPr>
          <p:nvPr/>
        </p:nvPicPr>
        <p:blipFill>
          <a:blip r:embed="rId10"/>
          <a:stretch>
            <a:fillRect/>
          </a:stretch>
        </p:blipFill>
        <p:spPr>
          <a:xfrm>
            <a:off x="1264920" y="2193290"/>
            <a:ext cx="2840990" cy="2250440"/>
          </a:xfrm>
          <a:prstGeom prst="rect">
            <a:avLst/>
          </a:prstGeom>
        </p:spPr>
      </p:pic>
      <p:pic>
        <p:nvPicPr>
          <p:cNvPr id="4" name="图片 3"/>
          <p:cNvPicPr>
            <a:picLocks noChangeAspect="1"/>
          </p:cNvPicPr>
          <p:nvPr/>
        </p:nvPicPr>
        <p:blipFill>
          <a:blip r:embed="rId11"/>
          <a:stretch>
            <a:fillRect/>
          </a:stretch>
        </p:blipFill>
        <p:spPr>
          <a:xfrm>
            <a:off x="1139190" y="2146300"/>
            <a:ext cx="8382000" cy="4711700"/>
          </a:xfrm>
          <a:prstGeom prst="rect">
            <a:avLst/>
          </a:prstGeom>
        </p:spPr>
      </p:pic>
      <p:pic>
        <p:nvPicPr>
          <p:cNvPr id="6" name="图片 5"/>
          <p:cNvPicPr>
            <a:picLocks noChangeAspect="1"/>
          </p:cNvPicPr>
          <p:nvPr/>
        </p:nvPicPr>
        <p:blipFill>
          <a:blip r:embed="rId12"/>
          <a:stretch>
            <a:fillRect/>
          </a:stretch>
        </p:blipFill>
        <p:spPr>
          <a:xfrm>
            <a:off x="1812925" y="1997710"/>
            <a:ext cx="8202295" cy="4808855"/>
          </a:xfrm>
          <a:prstGeom prst="rect">
            <a:avLst/>
          </a:prstGeom>
        </p:spPr>
      </p:pic>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0" y="66040"/>
            <a:ext cx="1007110" cy="986155"/>
          </a:xfrm>
          <a:prstGeom prst="rect">
            <a:avLst/>
          </a:prstGeom>
          <a:noFill/>
          <a:ln w="9525">
            <a:noFill/>
          </a:ln>
        </p:spPr>
      </p:pic>
      <p:pic>
        <p:nvPicPr>
          <p:cNvPr id="103" name="图片 102"/>
          <p:cNvPicPr/>
          <p:nvPr>
            <p:custDataLst>
              <p:tags r:id="rId3"/>
            </p:custDataLst>
          </p:nvPr>
        </p:nvPicPr>
        <p:blipFill>
          <a:blip r:embed="rId4"/>
          <a:stretch>
            <a:fillRect/>
          </a:stretch>
        </p:blipFill>
        <p:spPr>
          <a:xfrm>
            <a:off x="9413240" y="0"/>
            <a:ext cx="2778760" cy="746125"/>
          </a:xfrm>
          <a:prstGeom prst="rect">
            <a:avLst/>
          </a:prstGeom>
          <a:noFill/>
          <a:ln w="9525">
            <a:noFill/>
          </a:ln>
        </p:spPr>
      </p:pic>
      <p:sp>
        <p:nvSpPr>
          <p:cNvPr id="13" name="矩形 12"/>
          <p:cNvSpPr/>
          <p:nvPr>
            <p:custDataLst>
              <p:tags r:id="rId5"/>
            </p:custDataLst>
          </p:nvPr>
        </p:nvSpPr>
        <p:spPr>
          <a:xfrm>
            <a:off x="11717655" y="6242685"/>
            <a:ext cx="400685" cy="615315"/>
          </a:xfrm>
          <a:prstGeom prst="rect">
            <a:avLst/>
          </a:prstGeom>
          <a:noFill/>
          <a:ln>
            <a:noFill/>
          </a:ln>
        </p:spPr>
        <p:txBody>
          <a:bodyPr wrap="none" rtlCol="0" anchor="t">
            <a:noAutofit/>
          </a:bodyPr>
          <a:p>
            <a:pPr algn="ctr"/>
            <a:r>
              <a:rPr lang="en-US" altLang="zh-CN" sz="3600" b="1">
                <a:solidFill>
                  <a:schemeClr val="accent1"/>
                </a:solidFill>
                <a:effectLst>
                  <a:outerShdw blurRad="38100" dist="25400" dir="5400000" algn="ctr" rotWithShape="0">
                    <a:srgbClr val="6E747A">
                      <a:alpha val="43000"/>
                    </a:srgbClr>
                  </a:outerShdw>
                </a:effectLst>
              </a:rPr>
              <a:t>13</a:t>
            </a:r>
            <a:endParaRPr lang="en-US" altLang="zh-CN" sz="3600" b="1">
              <a:solidFill>
                <a:schemeClr val="accent1"/>
              </a:solidFill>
              <a:effectLst>
                <a:outerShdw blurRad="38100" dist="25400" dir="5400000" algn="ctr" rotWithShape="0">
                  <a:srgbClr val="6E747A">
                    <a:alpha val="43000"/>
                  </a:srgbClr>
                </a:outerShdw>
              </a:effectLst>
            </a:endParaRPr>
          </a:p>
        </p:txBody>
      </p:sp>
      <p:sp>
        <p:nvSpPr>
          <p:cNvPr id="15" name="文本框 14"/>
          <p:cNvSpPr txBox="1"/>
          <p:nvPr>
            <p:custDataLst>
              <p:tags r:id="rId6"/>
            </p:custDataLst>
          </p:nvPr>
        </p:nvSpPr>
        <p:spPr>
          <a:xfrm>
            <a:off x="1264920" y="137795"/>
            <a:ext cx="5942965" cy="716915"/>
          </a:xfrm>
          <a:prstGeom prst="rect">
            <a:avLst/>
          </a:prstGeom>
          <a:solidFill>
            <a:schemeClr val="accent1">
              <a:lumMod val="40000"/>
              <a:lumOff val="60000"/>
            </a:schemeClr>
          </a:solidFill>
          <a:ln>
            <a:solidFill>
              <a:schemeClr val="accent1">
                <a:lumMod val="60000"/>
                <a:lumOff val="40000"/>
              </a:schemeClr>
            </a:solidFill>
          </a:ln>
          <a:effectLst>
            <a:softEdge rad="63500"/>
          </a:effectLst>
        </p:spPr>
        <p:style>
          <a:lnRef idx="1">
            <a:schemeClr val="accent1"/>
          </a:lnRef>
          <a:fillRef idx="2">
            <a:schemeClr val="accent1"/>
          </a:fillRef>
          <a:effectRef idx="1">
            <a:schemeClr val="accent1"/>
          </a:effectRef>
          <a:fontRef idx="minor">
            <a:schemeClr val="dk1"/>
          </a:fontRef>
        </p:style>
        <p:txBody>
          <a:bodyPr wrap="square">
            <a:noAutofit/>
          </a:bodyPr>
          <a:p>
            <a:pPr algn="ctr" eaLnBrk="1" hangingPunct="1">
              <a:buFont typeface="Arial" panose="020B0604020202020204" pitchFamily="34" charset="0"/>
              <a:buNone/>
              <a:defRPr/>
            </a:pPr>
            <a:r>
              <a:rPr lang="en-US" altLang="zh-CN" sz="4000">
                <a:solidFill>
                  <a:schemeClr val="tx1"/>
                </a:solidFill>
                <a:sym typeface="+mn-ea"/>
              </a:rPr>
              <a:t> Nucleon emission rate</a:t>
            </a:r>
            <a:endParaRPr lang="en-US" altLang="zh-CN" sz="4000">
              <a:solidFill>
                <a:schemeClr val="tx1"/>
              </a:solidFill>
              <a:sym typeface="+mn-ea"/>
            </a:endParaRPr>
          </a:p>
        </p:txBody>
      </p:sp>
      <p:graphicFrame>
        <p:nvGraphicFramePr>
          <p:cNvPr id="3" name="对象 2">
            <a:hlinkClick r:id="" action="ppaction://ole?verb="/>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1025" name="" r:id="rId7" imgW="114300" imgH="215900" progId="Equation.KSEE3">
                  <p:embed/>
                </p:oleObj>
              </mc:Choice>
              <mc:Fallback>
                <p:oleObj name="" r:id="rId7" imgW="114300" imgH="215900" progId="Equation.KSEE3">
                  <p:embed/>
                  <p:pic>
                    <p:nvPicPr>
                      <p:cNvPr id="0" name="图片 1024"/>
                      <p:cNvPicPr/>
                      <p:nvPr/>
                    </p:nvPicPr>
                    <p:blipFill>
                      <a:blip r:embed="rId8"/>
                      <a:stretch>
                        <a:fillRect/>
                      </a:stretch>
                    </p:blipFill>
                    <p:spPr>
                      <a:xfrm>
                        <a:off x="6038850" y="3321050"/>
                        <a:ext cx="114300" cy="215900"/>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1026" name="" r:id="rId9" imgW="114300" imgH="215900" progId="Equation.KSEE3">
                  <p:embed/>
                </p:oleObj>
              </mc:Choice>
              <mc:Fallback>
                <p:oleObj name="" r:id="rId9" imgW="114300" imgH="215900" progId="Equation.KSEE3">
                  <p:embed/>
                  <p:pic>
                    <p:nvPicPr>
                      <p:cNvPr id="0" name="图片 1025"/>
                      <p:cNvPicPr/>
                      <p:nvPr/>
                    </p:nvPicPr>
                    <p:blipFill>
                      <a:blip r:embed="rId8"/>
                      <a:stretch>
                        <a:fillRect/>
                      </a:stretch>
                    </p:blipFill>
                    <p:spPr>
                      <a:xfrm>
                        <a:off x="6038850" y="3321050"/>
                        <a:ext cx="114300" cy="215900"/>
                      </a:xfrm>
                      <a:prstGeom prst="rect">
                        <a:avLst/>
                      </a:prstGeom>
                    </p:spPr>
                  </p:pic>
                </p:oleObj>
              </mc:Fallback>
            </mc:AlternateContent>
          </a:graphicData>
        </a:graphic>
      </p:graphicFrame>
      <p:pic>
        <p:nvPicPr>
          <p:cNvPr id="12" name="图片 11"/>
          <p:cNvPicPr>
            <a:picLocks noChangeAspect="1"/>
          </p:cNvPicPr>
          <p:nvPr/>
        </p:nvPicPr>
        <p:blipFill>
          <a:blip r:embed="rId10"/>
          <a:stretch>
            <a:fillRect/>
          </a:stretch>
        </p:blipFill>
        <p:spPr>
          <a:xfrm>
            <a:off x="1264920" y="819150"/>
            <a:ext cx="6645910" cy="942340"/>
          </a:xfrm>
          <a:prstGeom prst="rect">
            <a:avLst/>
          </a:prstGeom>
        </p:spPr>
      </p:pic>
      <p:sp>
        <p:nvSpPr>
          <p:cNvPr id="17" name="文本框 16"/>
          <p:cNvSpPr txBox="1"/>
          <p:nvPr/>
        </p:nvSpPr>
        <p:spPr>
          <a:xfrm>
            <a:off x="1264920" y="3321050"/>
            <a:ext cx="7598410" cy="893445"/>
          </a:xfrm>
          <a:prstGeom prst="rect">
            <a:avLst/>
          </a:prstGeom>
          <a:noFill/>
        </p:spPr>
        <p:txBody>
          <a:bodyPr wrap="square" rtlCol="0">
            <a:noAutofit/>
          </a:bodyPr>
          <a:p>
            <a:r>
              <a:rPr lang="en-US" sz="2400"/>
              <a:t>T</a:t>
            </a:r>
            <a:r>
              <a:rPr sz="2400"/>
              <a:t>he formula for</a:t>
            </a:r>
            <a:r>
              <a:rPr lang="en-US" sz="2400"/>
              <a:t> </a:t>
            </a:r>
            <a:r>
              <a:rPr sz="2400"/>
              <a:t>the emission </a:t>
            </a:r>
            <a:r>
              <a:rPr lang="en-US" sz="2400"/>
              <a:t>widths</a:t>
            </a:r>
            <a:r>
              <a:rPr sz="2400"/>
              <a:t> of a particle can be given as</a:t>
            </a:r>
            <a:r>
              <a:rPr lang="en-US" sz="2400"/>
              <a:t>:</a:t>
            </a:r>
            <a:endParaRPr lang="en-US" sz="2400"/>
          </a:p>
        </p:txBody>
      </p:sp>
      <p:pic>
        <p:nvPicPr>
          <p:cNvPr id="18" name="图片 17"/>
          <p:cNvPicPr>
            <a:picLocks noChangeAspect="1"/>
          </p:cNvPicPr>
          <p:nvPr/>
        </p:nvPicPr>
        <p:blipFill>
          <a:blip r:embed="rId11"/>
          <a:stretch>
            <a:fillRect/>
          </a:stretch>
        </p:blipFill>
        <p:spPr>
          <a:xfrm>
            <a:off x="3702050" y="3672840"/>
            <a:ext cx="2497455" cy="1040130"/>
          </a:xfrm>
          <a:prstGeom prst="rect">
            <a:avLst/>
          </a:prstGeom>
        </p:spPr>
      </p:pic>
      <p:sp>
        <p:nvSpPr>
          <p:cNvPr id="19" name="文本框 18"/>
          <p:cNvSpPr txBox="1"/>
          <p:nvPr>
            <p:custDataLst>
              <p:tags r:id="rId12"/>
            </p:custDataLst>
          </p:nvPr>
        </p:nvSpPr>
        <p:spPr>
          <a:xfrm>
            <a:off x="1186180" y="4640580"/>
            <a:ext cx="8388985" cy="1226185"/>
          </a:xfrm>
          <a:prstGeom prst="rect">
            <a:avLst/>
          </a:prstGeom>
          <a:noFill/>
        </p:spPr>
        <p:txBody>
          <a:bodyPr wrap="square" rtlCol="0">
            <a:noAutofit/>
          </a:bodyPr>
          <a:p>
            <a:r>
              <a:rPr lang="en-US" sz="2400">
                <a:latin typeface="Arial" panose="020B0604020202020204" pitchFamily="34" charset="0"/>
                <a:cs typeface="Arial" panose="020B0604020202020204" pitchFamily="34" charset="0"/>
              </a:rPr>
              <a:t>σ is the nucleon capture cross section. For neutrons,</a:t>
            </a:r>
            <a:r>
              <a:rPr lang="en-US" sz="2400">
                <a:latin typeface="Arial" panose="020B0604020202020204" pitchFamily="34" charset="0"/>
                <a:cs typeface="Arial" panose="020B0604020202020204" pitchFamily="34" charset="0"/>
                <a:sym typeface="+mn-ea"/>
              </a:rPr>
              <a:t>σ is simply </a:t>
            </a:r>
            <a:r>
              <a:rPr lang="en-US" sz="2400">
                <a:latin typeface="Arial" panose="020B0604020202020204" pitchFamily="34" charset="0"/>
                <a:cs typeface="Arial" panose="020B0604020202020204" pitchFamily="34" charset="0"/>
              </a:rPr>
              <a:t>treated as        .  For protons,coulomb interaction</a:t>
            </a:r>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is an important factor,</a:t>
            </a:r>
            <a:endParaRPr lang="en-US" sz="2400">
              <a:latin typeface="Arial" panose="020B0604020202020204" pitchFamily="34" charset="0"/>
              <a:cs typeface="Arial" panose="020B0604020202020204" pitchFamily="34" charset="0"/>
            </a:endParaRPr>
          </a:p>
        </p:txBody>
      </p:sp>
      <p:sp>
        <p:nvSpPr>
          <p:cNvPr id="20" name="文本框 19"/>
          <p:cNvSpPr txBox="1"/>
          <p:nvPr>
            <p:custDataLst>
              <p:tags r:id="rId13"/>
            </p:custDataLst>
          </p:nvPr>
        </p:nvSpPr>
        <p:spPr>
          <a:xfrm>
            <a:off x="6888480" y="4010660"/>
            <a:ext cx="3932555" cy="509270"/>
          </a:xfrm>
          <a:prstGeom prst="rect">
            <a:avLst/>
          </a:prstGeom>
          <a:noFill/>
        </p:spPr>
        <p:txBody>
          <a:bodyPr wrap="square" rtlCol="0">
            <a:noAutofit/>
          </a:bodyPr>
          <a:p>
            <a:r>
              <a:rPr lang="en-US" sz="2000">
                <a:latin typeface="Arial" panose="020B0604020202020204" pitchFamily="34" charset="0"/>
                <a:cs typeface="Arial" panose="020B0604020202020204" pitchFamily="34" charset="0"/>
              </a:rPr>
              <a:t>[Zhu_Pei2014_PRC90-054316]</a:t>
            </a:r>
            <a:endParaRPr lang="en-US" sz="2000">
              <a:latin typeface="Arial" panose="020B0604020202020204" pitchFamily="34" charset="0"/>
              <a:cs typeface="Arial" panose="020B0604020202020204" pitchFamily="34" charset="0"/>
            </a:endParaRPr>
          </a:p>
        </p:txBody>
      </p:sp>
      <p:pic>
        <p:nvPicPr>
          <p:cNvPr id="21" name="图片 20"/>
          <p:cNvPicPr>
            <a:picLocks noChangeAspect="1"/>
          </p:cNvPicPr>
          <p:nvPr/>
        </p:nvPicPr>
        <p:blipFill>
          <a:blip r:embed="rId14"/>
          <a:stretch>
            <a:fillRect/>
          </a:stretch>
        </p:blipFill>
        <p:spPr>
          <a:xfrm>
            <a:off x="3841750" y="5032375"/>
            <a:ext cx="656590" cy="376555"/>
          </a:xfrm>
          <a:prstGeom prst="rect">
            <a:avLst/>
          </a:prstGeom>
        </p:spPr>
      </p:pic>
      <p:sp>
        <p:nvSpPr>
          <p:cNvPr id="23" name="文本框 22"/>
          <p:cNvSpPr txBox="1"/>
          <p:nvPr>
            <p:custDataLst>
              <p:tags r:id="rId15"/>
            </p:custDataLst>
          </p:nvPr>
        </p:nvSpPr>
        <p:spPr>
          <a:xfrm>
            <a:off x="7635875" y="5309235"/>
            <a:ext cx="3185160" cy="509270"/>
          </a:xfrm>
          <a:prstGeom prst="rect">
            <a:avLst/>
          </a:prstGeom>
          <a:noFill/>
        </p:spPr>
        <p:txBody>
          <a:bodyPr wrap="square" rtlCol="0">
            <a:noAutofit/>
          </a:bodyPr>
          <a:p>
            <a:r>
              <a:rPr lang="en-US" sz="2000">
                <a:latin typeface="Arial" panose="020B0604020202020204" pitchFamily="34" charset="0"/>
                <a:cs typeface="Arial" panose="020B0604020202020204" pitchFamily="34" charset="0"/>
              </a:rPr>
              <a:t>[Wong1973_PRL31-766]</a:t>
            </a:r>
            <a:endParaRPr lang="en-US" sz="2000">
              <a:latin typeface="Arial" panose="020B0604020202020204" pitchFamily="34" charset="0"/>
              <a:cs typeface="Arial" panose="020B0604020202020204" pitchFamily="34" charset="0"/>
            </a:endParaRPr>
          </a:p>
        </p:txBody>
      </p:sp>
      <p:pic>
        <p:nvPicPr>
          <p:cNvPr id="5" name="图片 4"/>
          <p:cNvPicPr>
            <a:picLocks noChangeAspect="1"/>
          </p:cNvPicPr>
          <p:nvPr/>
        </p:nvPicPr>
        <p:blipFill>
          <a:blip r:embed="rId16"/>
          <a:stretch>
            <a:fillRect/>
          </a:stretch>
        </p:blipFill>
        <p:spPr>
          <a:xfrm>
            <a:off x="1264920" y="1596390"/>
            <a:ext cx="6275070" cy="968375"/>
          </a:xfrm>
          <a:prstGeom prst="rect">
            <a:avLst/>
          </a:prstGeom>
        </p:spPr>
      </p:pic>
      <p:pic>
        <p:nvPicPr>
          <p:cNvPr id="6" name="图片 5"/>
          <p:cNvPicPr>
            <a:picLocks noChangeAspect="1"/>
          </p:cNvPicPr>
          <p:nvPr/>
        </p:nvPicPr>
        <p:blipFill>
          <a:blip r:embed="rId17"/>
          <a:stretch>
            <a:fillRect/>
          </a:stretch>
        </p:blipFill>
        <p:spPr>
          <a:xfrm>
            <a:off x="1186180" y="2489835"/>
            <a:ext cx="6354445" cy="906780"/>
          </a:xfrm>
          <a:prstGeom prst="rect">
            <a:avLst/>
          </a:prstGeom>
        </p:spPr>
      </p:pic>
      <p:pic>
        <p:nvPicPr>
          <p:cNvPr id="7" name="图片 6"/>
          <p:cNvPicPr>
            <a:picLocks noChangeAspect="1"/>
          </p:cNvPicPr>
          <p:nvPr/>
        </p:nvPicPr>
        <p:blipFill>
          <a:blip r:embed="rId18"/>
          <a:stretch>
            <a:fillRect/>
          </a:stretch>
        </p:blipFill>
        <p:spPr>
          <a:xfrm>
            <a:off x="1981835" y="5774055"/>
            <a:ext cx="6283325" cy="972185"/>
          </a:xfrm>
          <a:prstGeom prst="rect">
            <a:avLst/>
          </a:prstGeom>
        </p:spPr>
      </p:pic>
    </p:spTree>
    <p:custDataLst>
      <p:tags r:id="rId19"/>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0" y="66040"/>
            <a:ext cx="1007110" cy="986155"/>
          </a:xfrm>
          <a:prstGeom prst="rect">
            <a:avLst/>
          </a:prstGeom>
          <a:noFill/>
          <a:ln w="9525">
            <a:noFill/>
          </a:ln>
        </p:spPr>
      </p:pic>
      <p:pic>
        <p:nvPicPr>
          <p:cNvPr id="103" name="图片 102"/>
          <p:cNvPicPr/>
          <p:nvPr>
            <p:custDataLst>
              <p:tags r:id="rId3"/>
            </p:custDataLst>
          </p:nvPr>
        </p:nvPicPr>
        <p:blipFill>
          <a:blip r:embed="rId4"/>
          <a:stretch>
            <a:fillRect/>
          </a:stretch>
        </p:blipFill>
        <p:spPr>
          <a:xfrm>
            <a:off x="9413240" y="0"/>
            <a:ext cx="2778760" cy="746125"/>
          </a:xfrm>
          <a:prstGeom prst="rect">
            <a:avLst/>
          </a:prstGeom>
          <a:noFill/>
          <a:ln w="9525">
            <a:noFill/>
          </a:ln>
        </p:spPr>
      </p:pic>
      <p:sp>
        <p:nvSpPr>
          <p:cNvPr id="13" name="矩形 12"/>
          <p:cNvSpPr/>
          <p:nvPr>
            <p:custDataLst>
              <p:tags r:id="rId5"/>
            </p:custDataLst>
          </p:nvPr>
        </p:nvSpPr>
        <p:spPr>
          <a:xfrm>
            <a:off x="11680190" y="6219190"/>
            <a:ext cx="400685" cy="615315"/>
          </a:xfrm>
          <a:prstGeom prst="rect">
            <a:avLst/>
          </a:prstGeom>
          <a:noFill/>
          <a:ln>
            <a:noFill/>
          </a:ln>
        </p:spPr>
        <p:txBody>
          <a:bodyPr wrap="none" rtlCol="0" anchor="t">
            <a:noAutofit/>
          </a:bodyPr>
          <a:p>
            <a:pPr algn="ctr"/>
            <a:r>
              <a:rPr lang="en-US" altLang="zh-CN" sz="3600" b="1">
                <a:solidFill>
                  <a:schemeClr val="accent1"/>
                </a:solidFill>
                <a:effectLst>
                  <a:outerShdw blurRad="38100" dist="25400" dir="5400000" algn="ctr" rotWithShape="0">
                    <a:srgbClr val="6E747A">
                      <a:alpha val="43000"/>
                    </a:srgbClr>
                  </a:outerShdw>
                </a:effectLst>
              </a:rPr>
              <a:t>14</a:t>
            </a:r>
            <a:endParaRPr lang="en-US" altLang="zh-CN" sz="3600" b="1">
              <a:solidFill>
                <a:schemeClr val="accent1"/>
              </a:solidFill>
              <a:effectLst>
                <a:outerShdw blurRad="38100" dist="25400" dir="5400000" algn="ctr" rotWithShape="0">
                  <a:srgbClr val="6E747A">
                    <a:alpha val="43000"/>
                  </a:srgbClr>
                </a:outerShdw>
              </a:effectLst>
            </a:endParaRPr>
          </a:p>
        </p:txBody>
      </p:sp>
      <p:sp>
        <p:nvSpPr>
          <p:cNvPr id="15" name="文本框 14"/>
          <p:cNvSpPr txBox="1"/>
          <p:nvPr>
            <p:custDataLst>
              <p:tags r:id="rId6"/>
            </p:custDataLst>
          </p:nvPr>
        </p:nvSpPr>
        <p:spPr>
          <a:xfrm>
            <a:off x="1264920" y="137795"/>
            <a:ext cx="5942965" cy="716915"/>
          </a:xfrm>
          <a:prstGeom prst="rect">
            <a:avLst/>
          </a:prstGeom>
          <a:solidFill>
            <a:schemeClr val="accent1">
              <a:lumMod val="40000"/>
              <a:lumOff val="60000"/>
            </a:schemeClr>
          </a:solidFill>
          <a:ln>
            <a:solidFill>
              <a:schemeClr val="accent1">
                <a:lumMod val="60000"/>
                <a:lumOff val="40000"/>
              </a:schemeClr>
            </a:solidFill>
          </a:ln>
          <a:effectLst>
            <a:softEdge rad="63500"/>
          </a:effectLst>
        </p:spPr>
        <p:style>
          <a:lnRef idx="1">
            <a:schemeClr val="accent1"/>
          </a:lnRef>
          <a:fillRef idx="2">
            <a:schemeClr val="accent1"/>
          </a:fillRef>
          <a:effectRef idx="1">
            <a:schemeClr val="accent1"/>
          </a:effectRef>
          <a:fontRef idx="minor">
            <a:schemeClr val="dk1"/>
          </a:fontRef>
        </p:style>
        <p:txBody>
          <a:bodyPr wrap="square">
            <a:noAutofit/>
          </a:bodyPr>
          <a:p>
            <a:pPr algn="ctr" eaLnBrk="1" hangingPunct="1">
              <a:buFont typeface="Arial" panose="020B0604020202020204" pitchFamily="34" charset="0"/>
              <a:buNone/>
              <a:defRPr/>
            </a:pPr>
            <a:r>
              <a:rPr lang="en-US" altLang="zh-CN" sz="4000">
                <a:solidFill>
                  <a:schemeClr val="tx1"/>
                </a:solidFill>
                <a:sym typeface="+mn-ea"/>
              </a:rPr>
              <a:t>Nucleon emission rate</a:t>
            </a:r>
            <a:endParaRPr lang="en-US" altLang="zh-CN" sz="4000">
              <a:solidFill>
                <a:schemeClr val="tx1"/>
              </a:solidFill>
              <a:sym typeface="+mn-ea"/>
            </a:endParaRPr>
          </a:p>
        </p:txBody>
      </p:sp>
      <p:pic>
        <p:nvPicPr>
          <p:cNvPr id="3" name="图片 2"/>
          <p:cNvPicPr>
            <a:picLocks noChangeAspect="1"/>
          </p:cNvPicPr>
          <p:nvPr/>
        </p:nvPicPr>
        <p:blipFill>
          <a:blip r:embed="rId7"/>
          <a:stretch>
            <a:fillRect/>
          </a:stretch>
        </p:blipFill>
        <p:spPr>
          <a:xfrm>
            <a:off x="1445260" y="899160"/>
            <a:ext cx="6035040" cy="5850890"/>
          </a:xfrm>
          <a:prstGeom prst="rect">
            <a:avLst/>
          </a:prstGeom>
        </p:spPr>
      </p:pic>
      <p:sp>
        <p:nvSpPr>
          <p:cNvPr id="4" name="矩形标注 3"/>
          <p:cNvSpPr/>
          <p:nvPr/>
        </p:nvSpPr>
        <p:spPr>
          <a:xfrm>
            <a:off x="7583805" y="799465"/>
            <a:ext cx="2348230" cy="815340"/>
          </a:xfrm>
          <a:prstGeom prst="wedgeRectCallout">
            <a:avLst>
              <a:gd name="adj1" fmla="val -73062"/>
              <a:gd name="adj2" fmla="val 106807"/>
            </a:avLst>
          </a:prstGeom>
          <a:solidFill>
            <a:schemeClr val="accent1">
              <a:lumMod val="40000"/>
              <a:lumOff val="60000"/>
              <a:alpha val="67000"/>
            </a:schemeClr>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7643495" y="746125"/>
            <a:ext cx="2288540" cy="868680"/>
          </a:xfrm>
          <a:prstGeom prst="rect">
            <a:avLst/>
          </a:prstGeom>
          <a:noFill/>
        </p:spPr>
        <p:txBody>
          <a:bodyPr wrap="square" rtlCol="0">
            <a:noAutofit/>
          </a:bodyPr>
          <a:p>
            <a:r>
              <a:rPr lang="en-US" altLang="zh-CN" sz="2400">
                <a:solidFill>
                  <a:srgbClr val="FF0000"/>
                </a:solidFill>
              </a:rPr>
              <a:t>S</a:t>
            </a:r>
            <a:r>
              <a:rPr lang="zh-CN" altLang="en-US" sz="2400">
                <a:solidFill>
                  <a:srgbClr val="FF0000"/>
                </a:solidFill>
              </a:rPr>
              <a:t>trangelets</a:t>
            </a:r>
            <a:r>
              <a:rPr lang="en-US" altLang="zh-CN" sz="2400">
                <a:solidFill>
                  <a:srgbClr val="FF0000"/>
                </a:solidFill>
              </a:rPr>
              <a:t> are unstable</a:t>
            </a:r>
            <a:endParaRPr lang="en-US" altLang="zh-CN" sz="2400">
              <a:solidFill>
                <a:srgbClr val="FF0000"/>
              </a:solidFill>
            </a:endParaRPr>
          </a:p>
        </p:txBody>
      </p:sp>
      <p:sp>
        <p:nvSpPr>
          <p:cNvPr id="7" name="圆角矩形标注 6"/>
          <p:cNvSpPr/>
          <p:nvPr/>
        </p:nvSpPr>
        <p:spPr>
          <a:xfrm rot="5400000">
            <a:off x="8391525" y="3649980"/>
            <a:ext cx="956310" cy="1696085"/>
          </a:xfrm>
          <a:prstGeom prst="wedgeRoundRectCallout">
            <a:avLst>
              <a:gd name="adj1" fmla="val 51560"/>
              <a:gd name="adj2" fmla="val 107104"/>
              <a:gd name="adj3" fmla="val 16667"/>
            </a:avLst>
          </a:prstGeom>
          <a:solidFill>
            <a:schemeClr val="accent1">
              <a:lumMod val="40000"/>
              <a:lumOff val="60000"/>
              <a:alpha val="67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nvSpPr>
        <p:spPr>
          <a:xfrm>
            <a:off x="8021955" y="4020185"/>
            <a:ext cx="1910080" cy="956310"/>
          </a:xfrm>
          <a:prstGeom prst="rect">
            <a:avLst/>
          </a:prstGeom>
          <a:noFill/>
        </p:spPr>
        <p:txBody>
          <a:bodyPr wrap="square" rtlCol="0">
            <a:noAutofit/>
          </a:bodyPr>
          <a:p>
            <a:r>
              <a:rPr lang="en-US" altLang="zh-CN" sz="2400">
                <a:solidFill>
                  <a:srgbClr val="FF0000"/>
                </a:solidFill>
              </a:rPr>
              <a:t>Stable strangelets</a:t>
            </a:r>
            <a:endParaRPr lang="en-US" altLang="zh-CN" sz="2400">
              <a:solidFill>
                <a:srgbClr val="FF0000"/>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4" grpId="1" animBg="1"/>
      <p:bldP spid="5" grpId="1"/>
      <p:bldP spid="7" grpId="0" bldLvl="0" animBg="1"/>
      <p:bldP spid="8" grpId="0"/>
      <p:bldP spid="7" grpId="1" animBg="1"/>
      <p:bldP spid="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0" y="66040"/>
            <a:ext cx="1007110" cy="986155"/>
          </a:xfrm>
          <a:prstGeom prst="rect">
            <a:avLst/>
          </a:prstGeom>
          <a:noFill/>
          <a:ln w="9525">
            <a:noFill/>
          </a:ln>
        </p:spPr>
      </p:pic>
      <p:pic>
        <p:nvPicPr>
          <p:cNvPr id="103" name="图片 102"/>
          <p:cNvPicPr/>
          <p:nvPr>
            <p:custDataLst>
              <p:tags r:id="rId3"/>
            </p:custDataLst>
          </p:nvPr>
        </p:nvPicPr>
        <p:blipFill>
          <a:blip r:embed="rId4"/>
          <a:stretch>
            <a:fillRect/>
          </a:stretch>
        </p:blipFill>
        <p:spPr>
          <a:xfrm>
            <a:off x="9413240" y="0"/>
            <a:ext cx="2778760" cy="746125"/>
          </a:xfrm>
          <a:prstGeom prst="rect">
            <a:avLst/>
          </a:prstGeom>
          <a:noFill/>
          <a:ln w="9525">
            <a:noFill/>
          </a:ln>
        </p:spPr>
      </p:pic>
      <p:sp>
        <p:nvSpPr>
          <p:cNvPr id="13" name="矩形 12"/>
          <p:cNvSpPr/>
          <p:nvPr>
            <p:custDataLst>
              <p:tags r:id="rId5"/>
            </p:custDataLst>
          </p:nvPr>
        </p:nvSpPr>
        <p:spPr>
          <a:xfrm>
            <a:off x="11791315" y="6242685"/>
            <a:ext cx="400685" cy="615315"/>
          </a:xfrm>
          <a:prstGeom prst="rect">
            <a:avLst/>
          </a:prstGeom>
          <a:noFill/>
          <a:ln>
            <a:noFill/>
          </a:ln>
        </p:spPr>
        <p:txBody>
          <a:bodyPr wrap="none" rtlCol="0" anchor="t">
            <a:noAutofit/>
          </a:bodyPr>
          <a:p>
            <a:pPr algn="ctr"/>
            <a:endParaRPr lang="en-US" altLang="zh-CN" sz="3600" b="1">
              <a:solidFill>
                <a:schemeClr val="accent1"/>
              </a:solidFill>
              <a:effectLst>
                <a:outerShdw blurRad="38100" dist="25400" dir="5400000" algn="ctr" rotWithShape="0">
                  <a:srgbClr val="6E747A">
                    <a:alpha val="43000"/>
                  </a:srgbClr>
                </a:outerShdw>
              </a:effectLst>
            </a:endParaRPr>
          </a:p>
        </p:txBody>
      </p:sp>
      <p:sp>
        <p:nvSpPr>
          <p:cNvPr id="15" name="文本框 14"/>
          <p:cNvSpPr txBox="1"/>
          <p:nvPr>
            <p:custDataLst>
              <p:tags r:id="rId6"/>
            </p:custDataLst>
          </p:nvPr>
        </p:nvSpPr>
        <p:spPr>
          <a:xfrm>
            <a:off x="1264920" y="137795"/>
            <a:ext cx="5942965" cy="716915"/>
          </a:xfrm>
          <a:prstGeom prst="rect">
            <a:avLst/>
          </a:prstGeom>
          <a:solidFill>
            <a:schemeClr val="accent1">
              <a:lumMod val="40000"/>
              <a:lumOff val="60000"/>
            </a:schemeClr>
          </a:solidFill>
          <a:ln>
            <a:solidFill>
              <a:schemeClr val="accent1">
                <a:lumMod val="60000"/>
                <a:lumOff val="40000"/>
              </a:schemeClr>
            </a:solidFill>
          </a:ln>
          <a:effectLst>
            <a:softEdge rad="63500"/>
          </a:effectLst>
        </p:spPr>
        <p:style>
          <a:lnRef idx="1">
            <a:schemeClr val="accent1"/>
          </a:lnRef>
          <a:fillRef idx="2">
            <a:schemeClr val="accent1"/>
          </a:fillRef>
          <a:effectRef idx="1">
            <a:schemeClr val="accent1"/>
          </a:effectRef>
          <a:fontRef idx="minor">
            <a:schemeClr val="dk1"/>
          </a:fontRef>
        </p:style>
        <p:txBody>
          <a:bodyPr wrap="square">
            <a:noAutofit/>
          </a:bodyPr>
          <a:p>
            <a:pPr algn="ctr" eaLnBrk="1" hangingPunct="1">
              <a:buFont typeface="Arial" panose="020B0604020202020204" pitchFamily="34" charset="0"/>
              <a:buNone/>
              <a:defRPr/>
            </a:pPr>
            <a:r>
              <a:rPr lang="en-US" altLang="zh-CN" sz="4000">
                <a:solidFill>
                  <a:schemeClr val="tx1"/>
                </a:solidFill>
                <a:sym typeface="+mn-ea"/>
              </a:rPr>
              <a:t>Summary </a:t>
            </a:r>
            <a:endParaRPr lang="en-US" altLang="zh-CN" sz="4000">
              <a:solidFill>
                <a:schemeClr val="tx1"/>
              </a:solidFill>
              <a:sym typeface="+mn-ea"/>
            </a:endParaRPr>
          </a:p>
        </p:txBody>
      </p:sp>
      <p:sp>
        <p:nvSpPr>
          <p:cNvPr id="2" name="文本框 1"/>
          <p:cNvSpPr txBox="1"/>
          <p:nvPr/>
        </p:nvSpPr>
        <p:spPr>
          <a:xfrm>
            <a:off x="940435" y="2423160"/>
            <a:ext cx="10666730" cy="4077970"/>
          </a:xfrm>
          <a:prstGeom prst="rect">
            <a:avLst/>
          </a:prstGeom>
          <a:noFill/>
        </p:spPr>
        <p:txBody>
          <a:bodyPr wrap="square" rtlCol="0">
            <a:noAutofit/>
          </a:bodyPr>
          <a:p>
            <a:pPr marL="342900" indent="-342900">
              <a:buAutoNum type="arabicPeriod"/>
            </a:pPr>
            <a:r>
              <a:rPr lang="en-US" altLang="zh-CN" sz="2400"/>
              <a:t>The </a:t>
            </a:r>
            <a:r>
              <a:rPr lang="en-US" altLang="zh-CN" sz="2400">
                <a:solidFill>
                  <a:srgbClr val="FF0000"/>
                </a:solidFill>
              </a:rPr>
              <a:t>shell effects diminish</a:t>
            </a:r>
            <a:r>
              <a:rPr lang="en-US" altLang="zh-CN" sz="2400"/>
              <a:t> with the increase of </a:t>
            </a:r>
            <a:r>
              <a:rPr lang="en-US" altLang="zh-CN" sz="2400">
                <a:solidFill>
                  <a:srgbClr val="FF0000"/>
                </a:solidFill>
              </a:rPr>
              <a:t>temperature</a:t>
            </a:r>
            <a:r>
              <a:rPr lang="en-US" altLang="zh-CN" sz="2400"/>
              <a:t>.</a:t>
            </a:r>
            <a:endParaRPr lang="en-US" altLang="zh-CN" sz="2400"/>
          </a:p>
          <a:p>
            <a:pPr marL="342900" indent="-342900">
              <a:lnSpc>
                <a:spcPct val="200000"/>
              </a:lnSpc>
              <a:buAutoNum type="arabicPeriod"/>
            </a:pPr>
            <a:r>
              <a:rPr lang="en-US" altLang="zh-CN" sz="2400"/>
              <a:t>The </a:t>
            </a:r>
            <a:r>
              <a:rPr lang="en-US" altLang="zh-CN" sz="2400">
                <a:solidFill>
                  <a:srgbClr val="FF0000"/>
                </a:solidFill>
              </a:rPr>
              <a:t>surface tension</a:t>
            </a:r>
            <a:r>
              <a:rPr lang="en-US" altLang="zh-CN" sz="2400"/>
              <a:t> </a:t>
            </a:r>
            <a:r>
              <a:rPr lang="en-US" altLang="zh-CN" sz="2400">
                <a:solidFill>
                  <a:srgbClr val="FF0000"/>
                </a:solidFill>
              </a:rPr>
              <a:t>increases </a:t>
            </a:r>
            <a:r>
              <a:rPr lang="en-US" altLang="zh-CN" sz="2400"/>
              <a:t>with </a:t>
            </a:r>
            <a:r>
              <a:rPr lang="en-US" altLang="zh-CN" sz="2400">
                <a:solidFill>
                  <a:srgbClr val="FF0000"/>
                </a:solidFill>
              </a:rPr>
              <a:t>T </a:t>
            </a:r>
            <a:r>
              <a:rPr lang="en-US" altLang="zh-CN" sz="2400"/>
              <a:t>until reaching its </a:t>
            </a:r>
            <a:r>
              <a:rPr lang="en-US" altLang="zh-CN" sz="2400">
                <a:solidFill>
                  <a:srgbClr val="FF0000"/>
                </a:solidFill>
              </a:rPr>
              <a:t>peak at T ≈ 20-40 MeV</a:t>
            </a:r>
            <a:r>
              <a:rPr lang="en-US" altLang="zh-CN" sz="2400"/>
              <a:t> with vanishing shell corrections.</a:t>
            </a:r>
            <a:endParaRPr lang="en-US" altLang="zh-CN" sz="2400"/>
          </a:p>
          <a:p>
            <a:pPr marL="342900" indent="-342900">
              <a:lnSpc>
                <a:spcPct val="200000"/>
              </a:lnSpc>
              <a:buAutoNum type="arabicPeriod"/>
            </a:pPr>
            <a:r>
              <a:rPr lang="en-US" altLang="zh-CN" sz="2400"/>
              <a:t>The </a:t>
            </a:r>
            <a:r>
              <a:rPr lang="en-US" altLang="zh-CN" sz="2400">
                <a:solidFill>
                  <a:srgbClr val="FF0000"/>
                </a:solidFill>
              </a:rPr>
              <a:t>curvature term</a:t>
            </a:r>
            <a:r>
              <a:rPr lang="en-US" altLang="zh-CN" sz="2400"/>
              <a:t> </a:t>
            </a:r>
            <a:r>
              <a:rPr lang="en-US" altLang="zh-CN" sz="2400">
                <a:solidFill>
                  <a:srgbClr val="FF0000"/>
                </a:solidFill>
              </a:rPr>
              <a:t>decreases</a:t>
            </a:r>
            <a:r>
              <a:rPr lang="en-US" altLang="zh-CN" sz="2400"/>
              <a:t> with </a:t>
            </a:r>
            <a:r>
              <a:rPr lang="en-US" altLang="zh-CN" sz="2400">
                <a:solidFill>
                  <a:srgbClr val="FF0000"/>
                </a:solidFill>
              </a:rPr>
              <a:t>T</a:t>
            </a:r>
            <a:r>
              <a:rPr lang="en-US" altLang="zh-CN" sz="2400"/>
              <a:t> despite the presence of shell effects.</a:t>
            </a:r>
            <a:endParaRPr lang="en-US" altLang="zh-CN" sz="2400"/>
          </a:p>
          <a:p>
            <a:pPr marL="342900" indent="-342900">
              <a:lnSpc>
                <a:spcPct val="200000"/>
              </a:lnSpc>
              <a:buAutoNum type="arabicPeriod"/>
            </a:pPr>
            <a:r>
              <a:rPr lang="en-US" altLang="zh-CN" sz="2400"/>
              <a:t>The </a:t>
            </a:r>
            <a:r>
              <a:rPr lang="en-US" altLang="zh-CN" sz="2400">
                <a:solidFill>
                  <a:srgbClr val="FF0000"/>
                </a:solidFill>
              </a:rPr>
              <a:t>neutron and proton emission</a:t>
            </a:r>
            <a:r>
              <a:rPr lang="en-US" altLang="zh-CN" sz="2400"/>
              <a:t> rates generally</a:t>
            </a:r>
            <a:r>
              <a:rPr lang="en-US" altLang="zh-CN" sz="2400">
                <a:solidFill>
                  <a:srgbClr val="FF0000"/>
                </a:solidFill>
              </a:rPr>
              <a:t> increase</a:t>
            </a:r>
            <a:r>
              <a:rPr lang="en-US" altLang="zh-CN" sz="2400"/>
              <a:t> with </a:t>
            </a:r>
            <a:r>
              <a:rPr lang="en-US" altLang="zh-CN" sz="2400">
                <a:solidFill>
                  <a:srgbClr val="FF0000"/>
                </a:solidFill>
              </a:rPr>
              <a:t>T</a:t>
            </a:r>
            <a:r>
              <a:rPr lang="en-US" altLang="zh-CN" sz="2400"/>
              <a:t> for </a:t>
            </a:r>
            <a:r>
              <a:rPr lang="en-US" altLang="zh-CN" sz="2400">
                <a:solidFill>
                  <a:srgbClr val="FF0000"/>
                </a:solidFill>
              </a:rPr>
              <a:t>stable strangelets but decrease for unstable ones</a:t>
            </a:r>
            <a:endParaRPr lang="en-US" altLang="zh-CN" sz="2400">
              <a:solidFill>
                <a:srgbClr val="FF0000"/>
              </a:solidFill>
            </a:endParaRPr>
          </a:p>
        </p:txBody>
      </p:sp>
      <p:sp>
        <p:nvSpPr>
          <p:cNvPr id="3" name="文本框 2"/>
          <p:cNvSpPr txBox="1"/>
          <p:nvPr/>
        </p:nvSpPr>
        <p:spPr>
          <a:xfrm>
            <a:off x="940435" y="962025"/>
            <a:ext cx="10562590" cy="1198880"/>
          </a:xfrm>
          <a:prstGeom prst="rect">
            <a:avLst/>
          </a:prstGeom>
          <a:noFill/>
        </p:spPr>
        <p:txBody>
          <a:bodyPr wrap="square" rtlCol="0">
            <a:spAutoFit/>
          </a:bodyPr>
          <a:p>
            <a:r>
              <a:rPr lang="en-US" altLang="zh-CN" sz="2400">
                <a:sym typeface="+mn-ea"/>
              </a:rPr>
              <a:t>Based on an </a:t>
            </a:r>
            <a:r>
              <a:rPr lang="en-US" altLang="zh-CN" sz="2400">
                <a:solidFill>
                  <a:srgbClr val="FF0000"/>
                </a:solidFill>
                <a:sym typeface="+mn-ea"/>
              </a:rPr>
              <a:t>equivparticle model</a:t>
            </a:r>
            <a:r>
              <a:rPr lang="en-US" altLang="zh-CN" sz="2400">
                <a:sym typeface="+mn-ea"/>
              </a:rPr>
              <a:t>,  we study the </a:t>
            </a:r>
            <a:r>
              <a:rPr lang="en-US" altLang="zh-CN" sz="2400">
                <a:solidFill>
                  <a:srgbClr val="FF0000"/>
                </a:solidFill>
                <a:sym typeface="+mn-ea"/>
              </a:rPr>
              <a:t>interface effects </a:t>
            </a:r>
            <a:r>
              <a:rPr lang="en-US" altLang="zh-CN" sz="2400">
                <a:solidFill>
                  <a:schemeClr val="tx1"/>
                </a:solidFill>
                <a:sym typeface="+mn-ea"/>
              </a:rPr>
              <a:t>and</a:t>
            </a:r>
            <a:r>
              <a:rPr lang="en-US" altLang="zh-CN" sz="2400">
                <a:solidFill>
                  <a:srgbClr val="FF0000"/>
                </a:solidFill>
                <a:sym typeface="+mn-ea"/>
              </a:rPr>
              <a:t> shell effects</a:t>
            </a:r>
            <a:r>
              <a:rPr lang="en-US" altLang="zh-CN" sz="2400">
                <a:sym typeface="+mn-ea"/>
              </a:rPr>
              <a:t> in strangelets at </a:t>
            </a:r>
            <a:r>
              <a:rPr lang="en-US" altLang="zh-CN" sz="2400">
                <a:solidFill>
                  <a:srgbClr val="FF0000"/>
                </a:solidFill>
                <a:sym typeface="+mn-ea"/>
              </a:rPr>
              <a:t>finite temperture</a:t>
            </a:r>
            <a:r>
              <a:rPr lang="en-US" altLang="zh-CN" sz="2400">
                <a:sym typeface="+mn-ea"/>
              </a:rPr>
              <a:t> adopting </a:t>
            </a:r>
            <a:r>
              <a:rPr lang="en-US" altLang="zh-CN" sz="2400">
                <a:solidFill>
                  <a:srgbClr val="FF0000"/>
                </a:solidFill>
                <a:sym typeface="+mn-ea"/>
              </a:rPr>
              <a:t>mean-field approximation</a:t>
            </a:r>
            <a:r>
              <a:rPr lang="en-US" altLang="zh-CN" sz="2400">
                <a:sym typeface="+mn-ea"/>
              </a:rPr>
              <a:t> (MFA).</a:t>
            </a:r>
            <a:endParaRPr lang="zh-CN" altLang="en-US" sz="2400"/>
          </a:p>
        </p:txBody>
      </p:sp>
      <p:sp>
        <p:nvSpPr>
          <p:cNvPr id="4" name="矩形 3"/>
          <p:cNvSpPr/>
          <p:nvPr>
            <p:custDataLst>
              <p:tags r:id="rId7"/>
            </p:custDataLst>
          </p:nvPr>
        </p:nvSpPr>
        <p:spPr>
          <a:xfrm>
            <a:off x="11680190" y="6219190"/>
            <a:ext cx="400685" cy="615315"/>
          </a:xfrm>
          <a:prstGeom prst="rect">
            <a:avLst/>
          </a:prstGeom>
          <a:noFill/>
          <a:ln>
            <a:noFill/>
          </a:ln>
        </p:spPr>
        <p:txBody>
          <a:bodyPr wrap="none" rtlCol="0" anchor="t">
            <a:noAutofit/>
          </a:bodyPr>
          <a:p>
            <a:pPr algn="ctr"/>
            <a:r>
              <a:rPr lang="en-US" altLang="zh-CN" sz="3600" b="1">
                <a:solidFill>
                  <a:schemeClr val="accent1"/>
                </a:solidFill>
                <a:effectLst>
                  <a:outerShdw blurRad="38100" dist="25400" dir="5400000" algn="ctr" rotWithShape="0">
                    <a:srgbClr val="6E747A">
                      <a:alpha val="43000"/>
                    </a:srgbClr>
                  </a:outerShdw>
                </a:effectLst>
              </a:rPr>
              <a:t>15</a:t>
            </a:r>
            <a:endParaRPr lang="en-US" altLang="zh-CN" sz="3600" b="1">
              <a:solidFill>
                <a:schemeClr val="accent1"/>
              </a:solidFill>
              <a:effectLst>
                <a:outerShdw blurRad="38100" dist="25400" dir="5400000" algn="ctr" rotWithShape="0">
                  <a:srgbClr val="6E747A">
                    <a:alpha val="43000"/>
                  </a:srgbClr>
                </a:outerShdw>
              </a:effectLst>
            </a:endParaRPr>
          </a:p>
        </p:txBody>
      </p:sp>
    </p:spTree>
    <p:custDataLst>
      <p:tags r:id="rId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0" y="66040"/>
            <a:ext cx="1007110" cy="986155"/>
          </a:xfrm>
          <a:prstGeom prst="rect">
            <a:avLst/>
          </a:prstGeom>
          <a:noFill/>
          <a:ln w="9525">
            <a:noFill/>
          </a:ln>
        </p:spPr>
      </p:pic>
      <p:pic>
        <p:nvPicPr>
          <p:cNvPr id="103" name="图片 102"/>
          <p:cNvPicPr/>
          <p:nvPr>
            <p:custDataLst>
              <p:tags r:id="rId3"/>
            </p:custDataLst>
          </p:nvPr>
        </p:nvPicPr>
        <p:blipFill>
          <a:blip r:embed="rId4"/>
          <a:stretch>
            <a:fillRect/>
          </a:stretch>
        </p:blipFill>
        <p:spPr>
          <a:xfrm>
            <a:off x="9413240" y="0"/>
            <a:ext cx="2778760" cy="746125"/>
          </a:xfrm>
          <a:prstGeom prst="rect">
            <a:avLst/>
          </a:prstGeom>
          <a:noFill/>
          <a:ln w="9525">
            <a:noFill/>
          </a:ln>
        </p:spPr>
      </p:pic>
      <p:sp>
        <p:nvSpPr>
          <p:cNvPr id="13" name="矩形 12"/>
          <p:cNvSpPr/>
          <p:nvPr>
            <p:custDataLst>
              <p:tags r:id="rId5"/>
            </p:custDataLst>
          </p:nvPr>
        </p:nvSpPr>
        <p:spPr>
          <a:xfrm>
            <a:off x="11791315" y="6242685"/>
            <a:ext cx="400685" cy="615315"/>
          </a:xfrm>
          <a:prstGeom prst="rect">
            <a:avLst/>
          </a:prstGeom>
          <a:noFill/>
          <a:ln>
            <a:noFill/>
          </a:ln>
        </p:spPr>
        <p:txBody>
          <a:bodyPr wrap="none" rtlCol="0" anchor="t">
            <a:noAutofit/>
          </a:bodyPr>
          <a:p>
            <a:pPr algn="ctr"/>
            <a:endParaRPr lang="en-US" altLang="zh-CN" sz="3600" b="1">
              <a:solidFill>
                <a:schemeClr val="accent1"/>
              </a:solidFill>
              <a:effectLst>
                <a:outerShdw blurRad="38100" dist="25400" dir="5400000" algn="ctr" rotWithShape="0">
                  <a:srgbClr val="6E747A">
                    <a:alpha val="43000"/>
                  </a:srgbClr>
                </a:outerShdw>
              </a:effectLst>
            </a:endParaRPr>
          </a:p>
        </p:txBody>
      </p:sp>
      <p:sp>
        <p:nvSpPr>
          <p:cNvPr id="2" name="矩形 1"/>
          <p:cNvSpPr/>
          <p:nvPr/>
        </p:nvSpPr>
        <p:spPr>
          <a:xfrm>
            <a:off x="3464560" y="2829560"/>
            <a:ext cx="5262880" cy="1322070"/>
          </a:xfrm>
          <a:prstGeom prst="rect">
            <a:avLst/>
          </a:prstGeom>
          <a:noFill/>
          <a:ln>
            <a:noFill/>
          </a:ln>
        </p:spPr>
        <p:txBody>
          <a:bodyPr wrap="none" rtlCol="0" anchor="t">
            <a:spAutoFit/>
          </a:bodyPr>
          <a:p>
            <a:pPr algn="ctr"/>
            <a:r>
              <a:rPr lang="en-US" altLang="zh-CN" sz="8000" b="1">
                <a:solidFill>
                  <a:schemeClr val="accent1"/>
                </a:solidFill>
                <a:effectLst>
                  <a:outerShdw blurRad="38100" dist="25400" dir="5400000" algn="ctr" rotWithShape="0">
                    <a:srgbClr val="6E747A">
                      <a:alpha val="43000"/>
                    </a:srgbClr>
                  </a:outerShdw>
                </a:effectLst>
              </a:rPr>
              <a:t>Thank you</a:t>
            </a:r>
            <a:endParaRPr lang="en-US" altLang="zh-CN" sz="8000" b="1">
              <a:solidFill>
                <a:schemeClr val="accent1"/>
              </a:solidFill>
              <a:effectLst>
                <a:outerShdw blurRad="38100" dist="25400" dir="5400000" algn="ctr" rotWithShape="0">
                  <a:srgbClr val="6E747A">
                    <a:alpha val="43000"/>
                  </a:srgbClr>
                </a:outerShdw>
              </a:effectLst>
            </a:endParaRPr>
          </a:p>
        </p:txBody>
      </p:sp>
      <p:sp>
        <p:nvSpPr>
          <p:cNvPr id="3" name="矩形 2"/>
          <p:cNvSpPr/>
          <p:nvPr>
            <p:custDataLst>
              <p:tags r:id="rId6"/>
            </p:custDataLst>
          </p:nvPr>
        </p:nvSpPr>
        <p:spPr>
          <a:xfrm>
            <a:off x="11680190" y="6219190"/>
            <a:ext cx="400685" cy="615315"/>
          </a:xfrm>
          <a:prstGeom prst="rect">
            <a:avLst/>
          </a:prstGeom>
          <a:noFill/>
          <a:ln>
            <a:noFill/>
          </a:ln>
        </p:spPr>
        <p:txBody>
          <a:bodyPr wrap="none" rtlCol="0" anchor="t">
            <a:noAutofit/>
          </a:bodyPr>
          <a:p>
            <a:pPr algn="ctr"/>
            <a:r>
              <a:rPr lang="en-US" altLang="zh-CN" sz="3600" b="1">
                <a:solidFill>
                  <a:schemeClr val="accent1"/>
                </a:solidFill>
                <a:effectLst>
                  <a:outerShdw blurRad="38100" dist="25400" dir="5400000" algn="ctr" rotWithShape="0">
                    <a:srgbClr val="6E747A">
                      <a:alpha val="43000"/>
                    </a:srgbClr>
                  </a:outerShdw>
                </a:effectLst>
              </a:rPr>
              <a:t>16</a:t>
            </a:r>
            <a:endParaRPr lang="en-US" altLang="zh-CN" sz="3600" b="1">
              <a:solidFill>
                <a:schemeClr val="accent1"/>
              </a:solidFill>
              <a:effectLst>
                <a:outerShdw blurRad="38100" dist="25400" dir="5400000" algn="ctr" rotWithShape="0">
                  <a:srgbClr val="6E747A">
                    <a:alpha val="43000"/>
                  </a:srgbClr>
                </a:outerShdw>
              </a:effectLst>
            </a:endParaRPr>
          </a:p>
        </p:txBody>
      </p:sp>
    </p:spTree>
    <p:custDataLst>
      <p:tags r:id="rId7"/>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0" y="66040"/>
            <a:ext cx="1007110" cy="986155"/>
          </a:xfrm>
          <a:prstGeom prst="rect">
            <a:avLst/>
          </a:prstGeom>
          <a:noFill/>
          <a:ln w="9525">
            <a:noFill/>
          </a:ln>
        </p:spPr>
      </p:pic>
      <p:pic>
        <p:nvPicPr>
          <p:cNvPr id="103" name="图片 102"/>
          <p:cNvPicPr/>
          <p:nvPr>
            <p:custDataLst>
              <p:tags r:id="rId3"/>
            </p:custDataLst>
          </p:nvPr>
        </p:nvPicPr>
        <p:blipFill>
          <a:blip r:embed="rId4"/>
          <a:stretch>
            <a:fillRect/>
          </a:stretch>
        </p:blipFill>
        <p:spPr>
          <a:xfrm>
            <a:off x="9552305" y="0"/>
            <a:ext cx="2778760" cy="746125"/>
          </a:xfrm>
          <a:prstGeom prst="rect">
            <a:avLst/>
          </a:prstGeom>
          <a:noFill/>
          <a:ln w="9525">
            <a:noFill/>
          </a:ln>
        </p:spPr>
      </p:pic>
      <p:cxnSp>
        <p:nvCxnSpPr>
          <p:cNvPr id="6" name="直接连接符 5"/>
          <p:cNvCxnSpPr/>
          <p:nvPr>
            <p:custDataLst>
              <p:tags r:id="rId5"/>
            </p:custDataLst>
          </p:nvPr>
        </p:nvCxnSpPr>
        <p:spPr>
          <a:xfrm>
            <a:off x="2500630" y="992505"/>
            <a:ext cx="6706870" cy="2984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sp>
        <p:nvSpPr>
          <p:cNvPr id="2" name="矩形 1"/>
          <p:cNvSpPr/>
          <p:nvPr/>
        </p:nvSpPr>
        <p:spPr>
          <a:xfrm>
            <a:off x="3780790" y="-40640"/>
            <a:ext cx="4146550" cy="1198880"/>
          </a:xfrm>
          <a:prstGeom prst="rect">
            <a:avLst/>
          </a:prstGeom>
          <a:noFill/>
          <a:ln>
            <a:noFill/>
          </a:ln>
        </p:spPr>
        <p:txBody>
          <a:bodyPr wrap="none" rtlCol="0" anchor="t">
            <a:spAutoFit/>
          </a:bodyPr>
          <a:p>
            <a:pPr algn="ctr"/>
            <a:r>
              <a:rPr lang="en-US" altLang="zh-CN" sz="7200" b="1">
                <a:solidFill>
                  <a:schemeClr val="tx1"/>
                </a:solidFill>
                <a:effectLst>
                  <a:outerShdw blurRad="38100" dist="25400" dir="5400000" algn="ctr" rotWithShape="0">
                    <a:srgbClr val="6E747A">
                      <a:alpha val="43000"/>
                    </a:srgbClr>
                  </a:outerShdw>
                </a:effectLst>
              </a:rPr>
              <a:t>Contents</a:t>
            </a:r>
            <a:endParaRPr lang="en-US" altLang="zh-CN" sz="7200" b="1">
              <a:solidFill>
                <a:schemeClr val="tx1"/>
              </a:solidFill>
              <a:effectLst>
                <a:outerShdw blurRad="38100" dist="25400" dir="5400000" algn="ctr" rotWithShape="0">
                  <a:srgbClr val="6E747A">
                    <a:alpha val="43000"/>
                  </a:srgbClr>
                </a:outerShdw>
              </a:effectLst>
            </a:endParaRPr>
          </a:p>
        </p:txBody>
      </p:sp>
      <p:sp>
        <p:nvSpPr>
          <p:cNvPr id="3" name="文本框 2"/>
          <p:cNvSpPr txBox="1"/>
          <p:nvPr/>
        </p:nvSpPr>
        <p:spPr>
          <a:xfrm>
            <a:off x="3016885" y="1527810"/>
            <a:ext cx="6158230" cy="4030980"/>
          </a:xfrm>
          <a:prstGeom prst="rect">
            <a:avLst/>
          </a:prstGeom>
          <a:noFill/>
        </p:spPr>
        <p:txBody>
          <a:bodyPr wrap="square" rtlCol="0">
            <a:spAutoFit/>
          </a:bodyPr>
          <a:p>
            <a:pPr marL="342900" indent="-342900">
              <a:lnSpc>
                <a:spcPct val="200000"/>
              </a:lnSpc>
              <a:buAutoNum type="arabicPeriod"/>
            </a:pPr>
            <a:r>
              <a:rPr lang="en-US" altLang="zh-CN" sz="3200"/>
              <a:t>Background</a:t>
            </a:r>
            <a:endParaRPr lang="en-US" altLang="zh-CN" sz="3200"/>
          </a:p>
          <a:p>
            <a:pPr marL="342900" indent="-342900">
              <a:lnSpc>
                <a:spcPct val="200000"/>
              </a:lnSpc>
              <a:buAutoNum type="arabicPeriod"/>
            </a:pPr>
            <a:r>
              <a:rPr lang="en-US" altLang="zh-CN" sz="3200"/>
              <a:t>Theoretical framework</a:t>
            </a:r>
            <a:endParaRPr lang="en-US" altLang="zh-CN" sz="3200"/>
          </a:p>
          <a:p>
            <a:pPr marL="342900" indent="-342900">
              <a:lnSpc>
                <a:spcPct val="200000"/>
              </a:lnSpc>
              <a:buAutoNum type="arabicPeriod"/>
            </a:pPr>
            <a:r>
              <a:rPr lang="en-US" altLang="zh-CN" sz="3200"/>
              <a:t>Results and Discussion</a:t>
            </a:r>
            <a:endParaRPr lang="en-US" altLang="zh-CN" sz="3200"/>
          </a:p>
          <a:p>
            <a:pPr marL="342900" indent="-342900">
              <a:lnSpc>
                <a:spcPct val="200000"/>
              </a:lnSpc>
              <a:buAutoNum type="arabicPeriod"/>
            </a:pPr>
            <a:r>
              <a:rPr lang="en-US" altLang="zh-CN" sz="3200"/>
              <a:t>Summary</a:t>
            </a:r>
            <a:endParaRPr lang="en-US" altLang="zh-CN" sz="3200"/>
          </a:p>
        </p:txBody>
      </p:sp>
      <p:sp>
        <p:nvSpPr>
          <p:cNvPr id="13" name="矩形 12"/>
          <p:cNvSpPr/>
          <p:nvPr>
            <p:custDataLst>
              <p:tags r:id="rId6"/>
            </p:custDataLst>
          </p:nvPr>
        </p:nvSpPr>
        <p:spPr>
          <a:xfrm>
            <a:off x="11791315" y="6242685"/>
            <a:ext cx="400685" cy="615315"/>
          </a:xfrm>
          <a:prstGeom prst="rect">
            <a:avLst/>
          </a:prstGeom>
          <a:noFill/>
          <a:ln>
            <a:noFill/>
          </a:ln>
        </p:spPr>
        <p:txBody>
          <a:bodyPr wrap="none" rtlCol="0" anchor="t">
            <a:noAutofit/>
          </a:bodyPr>
          <a:p>
            <a:pPr algn="ctr"/>
            <a:r>
              <a:rPr lang="en-US" altLang="zh-CN" sz="3600" b="1">
                <a:solidFill>
                  <a:schemeClr val="accent1"/>
                </a:solidFill>
                <a:effectLst>
                  <a:outerShdw blurRad="38100" dist="25400" dir="5400000" algn="ctr" rotWithShape="0">
                    <a:srgbClr val="6E747A">
                      <a:alpha val="43000"/>
                    </a:srgbClr>
                  </a:outerShdw>
                </a:effectLst>
              </a:rPr>
              <a:t>2</a:t>
            </a:r>
            <a:endParaRPr lang="en-US" altLang="zh-CN" sz="3600" b="1">
              <a:solidFill>
                <a:schemeClr val="accent1"/>
              </a:solidFill>
              <a:effectLst>
                <a:outerShdw blurRad="38100" dist="25400" dir="5400000" algn="ctr" rotWithShape="0">
                  <a:srgbClr val="6E747A">
                    <a:alpha val="43000"/>
                  </a:srgbClr>
                </a:outerShdw>
              </a:effectLst>
            </a:endParaRPr>
          </a:p>
        </p:txBody>
      </p:sp>
      <p:sp>
        <p:nvSpPr>
          <p:cNvPr id="4" name="文本框 3"/>
          <p:cNvSpPr txBox="1"/>
          <p:nvPr/>
        </p:nvSpPr>
        <p:spPr>
          <a:xfrm>
            <a:off x="1191895" y="-280035"/>
            <a:ext cx="4064000" cy="368300"/>
          </a:xfrm>
          <a:prstGeom prst="rect">
            <a:avLst/>
          </a:prstGeom>
          <a:noFill/>
        </p:spPr>
        <p:txBody>
          <a:bodyPr wrap="square" rtlCol="0">
            <a:spAutoFit/>
          </a:bodyPr>
          <a:p>
            <a:endParaRPr lang="zh-CN" altLang="en-US"/>
          </a:p>
        </p:txBody>
      </p:sp>
    </p:spTree>
    <p:custDataLst>
      <p:tags r:id="rId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0" y="66040"/>
            <a:ext cx="1007110" cy="986155"/>
          </a:xfrm>
          <a:prstGeom prst="rect">
            <a:avLst/>
          </a:prstGeom>
          <a:noFill/>
          <a:ln w="9525">
            <a:noFill/>
          </a:ln>
        </p:spPr>
      </p:pic>
      <p:pic>
        <p:nvPicPr>
          <p:cNvPr id="103" name="图片 102"/>
          <p:cNvPicPr/>
          <p:nvPr>
            <p:custDataLst>
              <p:tags r:id="rId3"/>
            </p:custDataLst>
          </p:nvPr>
        </p:nvPicPr>
        <p:blipFill>
          <a:blip r:embed="rId4"/>
          <a:stretch>
            <a:fillRect/>
          </a:stretch>
        </p:blipFill>
        <p:spPr>
          <a:xfrm>
            <a:off x="9413240" y="0"/>
            <a:ext cx="2778760" cy="746125"/>
          </a:xfrm>
          <a:prstGeom prst="rect">
            <a:avLst/>
          </a:prstGeom>
          <a:noFill/>
          <a:ln w="9525">
            <a:noFill/>
          </a:ln>
        </p:spPr>
      </p:pic>
      <p:pic>
        <p:nvPicPr>
          <p:cNvPr id="4" name="图片 3"/>
          <p:cNvPicPr>
            <a:picLocks noChangeAspect="1"/>
          </p:cNvPicPr>
          <p:nvPr/>
        </p:nvPicPr>
        <p:blipFill>
          <a:blip r:embed="rId5"/>
          <a:stretch>
            <a:fillRect/>
          </a:stretch>
        </p:blipFill>
        <p:spPr>
          <a:xfrm>
            <a:off x="191135" y="1052195"/>
            <a:ext cx="6938645" cy="5536565"/>
          </a:xfrm>
          <a:prstGeom prst="rect">
            <a:avLst/>
          </a:prstGeom>
        </p:spPr>
      </p:pic>
      <p:sp>
        <p:nvSpPr>
          <p:cNvPr id="8" name="文本框 7"/>
          <p:cNvSpPr txBox="1"/>
          <p:nvPr/>
        </p:nvSpPr>
        <p:spPr>
          <a:xfrm>
            <a:off x="708660" y="6332220"/>
            <a:ext cx="3422650" cy="368300"/>
          </a:xfrm>
          <a:prstGeom prst="rect">
            <a:avLst/>
          </a:prstGeom>
          <a:noFill/>
        </p:spPr>
        <p:txBody>
          <a:bodyPr wrap="square" rtlCol="0">
            <a:spAutoFit/>
          </a:bodyPr>
          <a:p>
            <a:r>
              <a:rPr lang="en-US" altLang="zh-CN">
                <a:sym typeface="+mn-ea"/>
              </a:rPr>
              <a:t>[</a:t>
            </a:r>
            <a:r>
              <a:rPr lang="zh-CN" altLang="en-US">
                <a:sym typeface="+mn-ea"/>
              </a:rPr>
              <a:t>McLerran2009_NP</a:t>
            </a:r>
            <a:r>
              <a:rPr lang="en-US" altLang="zh-CN">
                <a:sym typeface="+mn-ea"/>
              </a:rPr>
              <a:t>B</a:t>
            </a:r>
            <a:r>
              <a:rPr lang="zh-CN" altLang="en-US">
                <a:sym typeface="+mn-ea"/>
              </a:rPr>
              <a:t>195-275</a:t>
            </a:r>
            <a:r>
              <a:rPr lang="en-US" altLang="zh-CN">
                <a:sym typeface="+mn-ea"/>
              </a:rPr>
              <a:t>]</a:t>
            </a:r>
            <a:endParaRPr lang="zh-CN" altLang="en-US"/>
          </a:p>
        </p:txBody>
      </p:sp>
      <p:sp>
        <p:nvSpPr>
          <p:cNvPr id="9" name="圆角矩形 8"/>
          <p:cNvSpPr/>
          <p:nvPr/>
        </p:nvSpPr>
        <p:spPr>
          <a:xfrm>
            <a:off x="6689725" y="3916680"/>
            <a:ext cx="5101590" cy="2599055"/>
          </a:xfrm>
          <a:prstGeom prst="roundRect">
            <a:avLst/>
          </a:prstGeom>
          <a:solidFill>
            <a:schemeClr val="bg1"/>
          </a:solidFill>
          <a:ln w="38100">
            <a:solidFill>
              <a:srgbClr val="4874C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0" name="图片 9" descr="s_stable0"/>
          <p:cNvPicPr>
            <a:picLocks noChangeAspect="1"/>
          </p:cNvPicPr>
          <p:nvPr/>
        </p:nvPicPr>
        <p:blipFill>
          <a:blip r:embed="rId6"/>
          <a:stretch>
            <a:fillRect/>
          </a:stretch>
        </p:blipFill>
        <p:spPr>
          <a:xfrm>
            <a:off x="6583045" y="957580"/>
            <a:ext cx="4970145" cy="2879725"/>
          </a:xfrm>
          <a:prstGeom prst="rect">
            <a:avLst/>
          </a:prstGeom>
        </p:spPr>
      </p:pic>
      <p:pic>
        <p:nvPicPr>
          <p:cNvPr id="11" name="图片 10" descr="s_stable1"/>
          <p:cNvPicPr>
            <a:picLocks noChangeAspect="1"/>
          </p:cNvPicPr>
          <p:nvPr/>
        </p:nvPicPr>
        <p:blipFill>
          <a:blip r:embed="rId7"/>
          <a:stretch>
            <a:fillRect/>
          </a:stretch>
        </p:blipFill>
        <p:spPr>
          <a:xfrm>
            <a:off x="6583315" y="1001395"/>
            <a:ext cx="4771681" cy="2844021"/>
          </a:xfrm>
          <a:prstGeom prst="rect">
            <a:avLst/>
          </a:prstGeom>
        </p:spPr>
      </p:pic>
      <p:pic>
        <p:nvPicPr>
          <p:cNvPr id="12" name="图片 11" descr="s_stable2"/>
          <p:cNvPicPr>
            <a:picLocks noChangeAspect="1"/>
          </p:cNvPicPr>
          <p:nvPr/>
        </p:nvPicPr>
        <p:blipFill>
          <a:blip r:embed="rId8"/>
          <a:stretch>
            <a:fillRect/>
          </a:stretch>
        </p:blipFill>
        <p:spPr>
          <a:xfrm>
            <a:off x="6557657" y="1001395"/>
            <a:ext cx="4797597" cy="2844021"/>
          </a:xfrm>
          <a:prstGeom prst="rect">
            <a:avLst/>
          </a:prstGeom>
        </p:spPr>
      </p:pic>
      <p:sp>
        <p:nvSpPr>
          <p:cNvPr id="13" name="矩形 12"/>
          <p:cNvSpPr/>
          <p:nvPr/>
        </p:nvSpPr>
        <p:spPr>
          <a:xfrm>
            <a:off x="11791315" y="6242685"/>
            <a:ext cx="400685" cy="615315"/>
          </a:xfrm>
          <a:prstGeom prst="rect">
            <a:avLst/>
          </a:prstGeom>
          <a:noFill/>
          <a:ln>
            <a:noFill/>
          </a:ln>
        </p:spPr>
        <p:txBody>
          <a:bodyPr wrap="none" rtlCol="0" anchor="t">
            <a:noAutofit/>
          </a:bodyPr>
          <a:p>
            <a:pPr algn="ctr"/>
            <a:r>
              <a:rPr lang="en-US" altLang="zh-CN" sz="3600" b="1">
                <a:solidFill>
                  <a:schemeClr val="accent1"/>
                </a:solidFill>
                <a:effectLst>
                  <a:outerShdw blurRad="38100" dist="25400" dir="5400000" algn="ctr" rotWithShape="0">
                    <a:srgbClr val="6E747A">
                      <a:alpha val="43000"/>
                    </a:srgbClr>
                  </a:outerShdw>
                </a:effectLst>
              </a:rPr>
              <a:t>3</a:t>
            </a:r>
            <a:endParaRPr lang="en-US" altLang="zh-CN" sz="3600" b="1">
              <a:solidFill>
                <a:schemeClr val="accent1"/>
              </a:solidFill>
              <a:effectLst>
                <a:outerShdw blurRad="38100" dist="25400" dir="5400000" algn="ctr" rotWithShape="0">
                  <a:srgbClr val="6E747A">
                    <a:alpha val="43000"/>
                  </a:srgbClr>
                </a:outerShdw>
              </a:effectLst>
            </a:endParaRPr>
          </a:p>
        </p:txBody>
      </p:sp>
      <p:sp>
        <p:nvSpPr>
          <p:cNvPr id="14" name="文本框 13"/>
          <p:cNvSpPr txBox="1"/>
          <p:nvPr/>
        </p:nvSpPr>
        <p:spPr>
          <a:xfrm>
            <a:off x="6694170" y="4100830"/>
            <a:ext cx="4859020" cy="2306955"/>
          </a:xfrm>
          <a:prstGeom prst="rect">
            <a:avLst/>
          </a:prstGeom>
          <a:noFill/>
        </p:spPr>
        <p:txBody>
          <a:bodyPr wrap="square" rtlCol="0">
            <a:spAutoFit/>
          </a:bodyPr>
          <a:p>
            <a:pPr marL="285750" indent="-285750">
              <a:buFont typeface="Arial" panose="020B0604020202020204" pitchFamily="34" charset="0"/>
              <a:buChar char="•"/>
            </a:pPr>
            <a:r>
              <a:rPr lang="en-US" altLang="zh-CN"/>
              <a:t>Bodmer first proposed a low energy nuclear state called “</a:t>
            </a:r>
            <a:r>
              <a:rPr lang="zh-CN" altLang="en-US">
                <a:solidFill>
                  <a:srgbClr val="FF0000"/>
                </a:solidFill>
                <a:sym typeface="+mn-ea"/>
              </a:rPr>
              <a:t>collapsed nuclei</a:t>
            </a:r>
            <a:r>
              <a:rPr lang="en-US" altLang="zh-CN">
                <a:solidFill>
                  <a:srgbClr val="FF0000"/>
                </a:solidFill>
                <a:sym typeface="+mn-ea"/>
              </a:rPr>
              <a:t>”.</a:t>
            </a:r>
            <a:r>
              <a:rPr lang="en-US" altLang="zh-CN">
                <a:sym typeface="+mn-ea"/>
              </a:rPr>
              <a:t>[Bodmer1971_PRD4-1601]</a:t>
            </a:r>
            <a:endParaRPr lang="en-US" altLang="zh-CN">
              <a:sym typeface="+mn-ea"/>
            </a:endParaRPr>
          </a:p>
          <a:p>
            <a:pPr marL="285750" indent="-285750">
              <a:buFont typeface="Arial" panose="020B0604020202020204" pitchFamily="34" charset="0"/>
              <a:buChar char="•"/>
            </a:pPr>
            <a:r>
              <a:rPr lang="en-US" altLang="zh-CN">
                <a:sym typeface="+mn-ea"/>
              </a:rPr>
              <a:t> Witten suggested that strange quark matter carrying roughly equal numbers of u, d, and s quarks may be the real ground state of the strongly interacting system.</a:t>
            </a:r>
            <a:endParaRPr lang="en-US" altLang="zh-CN">
              <a:sym typeface="+mn-ea"/>
            </a:endParaRPr>
          </a:p>
          <a:p>
            <a:pPr indent="0">
              <a:buFont typeface="Arial" panose="020B0604020202020204" pitchFamily="34" charset="0"/>
              <a:buNone/>
            </a:pPr>
            <a:r>
              <a:rPr lang="en-US" altLang="zh-CN">
                <a:sym typeface="+mn-ea"/>
              </a:rPr>
              <a:t>     [Witten1984_PRD30-272]</a:t>
            </a:r>
            <a:endParaRPr lang="en-US" altLang="zh-CN">
              <a:sym typeface="+mn-ea"/>
            </a:endParaRPr>
          </a:p>
        </p:txBody>
      </p:sp>
      <p:sp>
        <p:nvSpPr>
          <p:cNvPr id="15" name="文本框 14"/>
          <p:cNvSpPr txBox="1"/>
          <p:nvPr>
            <p:custDataLst>
              <p:tags r:id="rId9"/>
            </p:custDataLst>
          </p:nvPr>
        </p:nvSpPr>
        <p:spPr>
          <a:xfrm>
            <a:off x="1264920" y="422910"/>
            <a:ext cx="5205095" cy="716915"/>
          </a:xfrm>
          <a:prstGeom prst="rect">
            <a:avLst/>
          </a:prstGeom>
          <a:solidFill>
            <a:schemeClr val="accent1">
              <a:lumMod val="40000"/>
              <a:lumOff val="60000"/>
            </a:schemeClr>
          </a:solidFill>
          <a:ln>
            <a:solidFill>
              <a:schemeClr val="accent1">
                <a:lumMod val="60000"/>
                <a:lumOff val="40000"/>
              </a:schemeClr>
            </a:solidFill>
          </a:ln>
          <a:effectLst>
            <a:softEdge rad="63500"/>
          </a:effectLst>
        </p:spPr>
        <p:style>
          <a:lnRef idx="1">
            <a:schemeClr val="accent1"/>
          </a:lnRef>
          <a:fillRef idx="2">
            <a:schemeClr val="accent1"/>
          </a:fillRef>
          <a:effectRef idx="1">
            <a:schemeClr val="accent1"/>
          </a:effectRef>
          <a:fontRef idx="minor">
            <a:schemeClr val="dk1"/>
          </a:fontRef>
        </p:style>
        <p:txBody>
          <a:bodyPr wrap="square">
            <a:noAutofit/>
          </a:bodyPr>
          <a:p>
            <a:pPr algn="ctr" eaLnBrk="1" hangingPunct="1">
              <a:buFont typeface="Arial" panose="020B0604020202020204" pitchFamily="34" charset="0"/>
              <a:buNone/>
              <a:defRPr/>
            </a:pPr>
            <a:r>
              <a:rPr lang="zh-CN" altLang="en-US" sz="4000">
                <a:solidFill>
                  <a:schemeClr val="tx1"/>
                </a:solidFill>
                <a:sym typeface="+mn-ea"/>
              </a:rPr>
              <a:t>QCD Phase Diagram</a:t>
            </a:r>
            <a:endParaRPr lang="zh-CN" altLang="en-US" sz="4000" noProof="1" smtClean="0">
              <a:solidFill>
                <a:schemeClr val="tx1"/>
              </a:solidFill>
              <a:sym typeface="+mn-ea"/>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4" grpId="0"/>
      <p:bldP spid="9" grpId="1" animBg="1"/>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0" y="66040"/>
            <a:ext cx="1007110" cy="986155"/>
          </a:xfrm>
          <a:prstGeom prst="rect">
            <a:avLst/>
          </a:prstGeom>
          <a:noFill/>
          <a:ln w="9525">
            <a:noFill/>
          </a:ln>
        </p:spPr>
      </p:pic>
      <p:pic>
        <p:nvPicPr>
          <p:cNvPr id="103" name="图片 102"/>
          <p:cNvPicPr/>
          <p:nvPr>
            <p:custDataLst>
              <p:tags r:id="rId3"/>
            </p:custDataLst>
          </p:nvPr>
        </p:nvPicPr>
        <p:blipFill>
          <a:blip r:embed="rId4"/>
          <a:stretch>
            <a:fillRect/>
          </a:stretch>
        </p:blipFill>
        <p:spPr>
          <a:xfrm>
            <a:off x="9413240" y="0"/>
            <a:ext cx="2778760" cy="746125"/>
          </a:xfrm>
          <a:prstGeom prst="rect">
            <a:avLst/>
          </a:prstGeom>
          <a:noFill/>
          <a:ln w="9525">
            <a:noFill/>
          </a:ln>
        </p:spPr>
      </p:pic>
      <p:sp>
        <p:nvSpPr>
          <p:cNvPr id="13" name="矩形 12"/>
          <p:cNvSpPr/>
          <p:nvPr>
            <p:custDataLst>
              <p:tags r:id="rId5"/>
            </p:custDataLst>
          </p:nvPr>
        </p:nvSpPr>
        <p:spPr>
          <a:xfrm>
            <a:off x="11791315" y="6242685"/>
            <a:ext cx="400685" cy="615315"/>
          </a:xfrm>
          <a:prstGeom prst="rect">
            <a:avLst/>
          </a:prstGeom>
          <a:noFill/>
          <a:ln>
            <a:noFill/>
          </a:ln>
        </p:spPr>
        <p:txBody>
          <a:bodyPr wrap="none" rtlCol="0" anchor="t">
            <a:noAutofit/>
          </a:bodyPr>
          <a:p>
            <a:pPr algn="ctr"/>
            <a:r>
              <a:rPr lang="en-US" altLang="zh-CN" sz="3600" b="1">
                <a:solidFill>
                  <a:schemeClr val="accent1"/>
                </a:solidFill>
                <a:effectLst>
                  <a:outerShdw blurRad="38100" dist="25400" dir="5400000" algn="ctr" rotWithShape="0">
                    <a:srgbClr val="6E747A">
                      <a:alpha val="43000"/>
                    </a:srgbClr>
                  </a:outerShdw>
                </a:effectLst>
              </a:rPr>
              <a:t>4</a:t>
            </a:r>
            <a:endParaRPr lang="en-US" altLang="zh-CN" sz="3600" b="1">
              <a:solidFill>
                <a:schemeClr val="accent1"/>
              </a:solidFill>
              <a:effectLst>
                <a:outerShdw blurRad="38100" dist="25400" dir="5400000" algn="ctr" rotWithShape="0">
                  <a:srgbClr val="6E747A">
                    <a:alpha val="43000"/>
                  </a:srgbClr>
                </a:outerShdw>
              </a:effectLst>
            </a:endParaRPr>
          </a:p>
        </p:txBody>
      </p:sp>
      <p:sp>
        <p:nvSpPr>
          <p:cNvPr id="5" name="文本框 4"/>
          <p:cNvSpPr txBox="1"/>
          <p:nvPr>
            <p:custDataLst>
              <p:tags r:id="rId6"/>
            </p:custDataLst>
          </p:nvPr>
        </p:nvSpPr>
        <p:spPr>
          <a:xfrm>
            <a:off x="1264920" y="137795"/>
            <a:ext cx="8371205" cy="716915"/>
          </a:xfrm>
          <a:prstGeom prst="rect">
            <a:avLst/>
          </a:prstGeom>
          <a:solidFill>
            <a:schemeClr val="accent1">
              <a:lumMod val="40000"/>
              <a:lumOff val="60000"/>
            </a:schemeClr>
          </a:solidFill>
          <a:ln>
            <a:solidFill>
              <a:schemeClr val="accent1">
                <a:lumMod val="60000"/>
                <a:lumOff val="40000"/>
              </a:schemeClr>
            </a:solidFill>
          </a:ln>
          <a:effectLst>
            <a:softEdge rad="63500"/>
          </a:effectLst>
        </p:spPr>
        <p:style>
          <a:lnRef idx="1">
            <a:schemeClr val="accent1"/>
          </a:lnRef>
          <a:fillRef idx="2">
            <a:schemeClr val="accent1"/>
          </a:fillRef>
          <a:effectRef idx="1">
            <a:schemeClr val="accent1"/>
          </a:effectRef>
          <a:fontRef idx="minor">
            <a:schemeClr val="dk1"/>
          </a:fontRef>
        </p:style>
        <p:txBody>
          <a:bodyPr wrap="square">
            <a:noAutofit/>
          </a:bodyPr>
          <a:p>
            <a:pPr algn="ctr" eaLnBrk="1" hangingPunct="1">
              <a:buFont typeface="Arial" panose="020B0604020202020204" pitchFamily="34" charset="0"/>
              <a:buNone/>
              <a:defRPr/>
            </a:pPr>
            <a:r>
              <a:rPr lang="zh-CN" altLang="en-US" sz="4000">
                <a:solidFill>
                  <a:schemeClr val="tx1"/>
                </a:solidFill>
                <a:sym typeface="+mn-ea"/>
              </a:rPr>
              <a:t>The creation and decay of </a:t>
            </a:r>
            <a:r>
              <a:rPr lang="en-US" altLang="zh-CN" sz="4000">
                <a:solidFill>
                  <a:schemeClr val="tx1"/>
                </a:solidFill>
                <a:sym typeface="+mn-ea"/>
              </a:rPr>
              <a:t>SQM</a:t>
            </a:r>
            <a:endParaRPr lang="en-US" altLang="zh-CN" sz="4000">
              <a:solidFill>
                <a:schemeClr val="tx1"/>
              </a:solidFill>
              <a:sym typeface="+mn-ea"/>
            </a:endParaRPr>
          </a:p>
        </p:txBody>
      </p:sp>
      <p:sp>
        <p:nvSpPr>
          <p:cNvPr id="9" name="圆角矩形 8"/>
          <p:cNvSpPr/>
          <p:nvPr/>
        </p:nvSpPr>
        <p:spPr>
          <a:xfrm>
            <a:off x="709295" y="854710"/>
            <a:ext cx="8348980" cy="5471795"/>
          </a:xfrm>
          <a:prstGeom prst="roundRect">
            <a:avLst/>
          </a:prstGeom>
          <a:solidFill>
            <a:schemeClr val="bg1"/>
          </a:solidFill>
          <a:ln w="38100">
            <a:solidFill>
              <a:srgbClr val="4874C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824865" y="1532255"/>
            <a:ext cx="8421370" cy="4523105"/>
          </a:xfrm>
          <a:prstGeom prst="rect">
            <a:avLst/>
          </a:prstGeom>
          <a:noFill/>
        </p:spPr>
        <p:txBody>
          <a:bodyPr wrap="square" rtlCol="0">
            <a:spAutoFit/>
          </a:bodyPr>
          <a:p>
            <a:pPr marL="342900" indent="-342900">
              <a:lnSpc>
                <a:spcPct val="150000"/>
              </a:lnSpc>
              <a:buAutoNum type="arabicPeriod"/>
            </a:pPr>
            <a:r>
              <a:rPr sz="2400">
                <a:solidFill>
                  <a:srgbClr val="FF0000"/>
                </a:solidFill>
                <a:sym typeface="+mn-ea"/>
              </a:rPr>
              <a:t>Collision </a:t>
            </a:r>
            <a:r>
              <a:rPr sz="2400">
                <a:sym typeface="+mn-ea"/>
              </a:rPr>
              <a:t>of binary compact star systems containing SQM (Madsen2002</a:t>
            </a:r>
            <a:r>
              <a:rPr lang="en-US" sz="2400">
                <a:sym typeface="+mn-ea"/>
              </a:rPr>
              <a:t>_</a:t>
            </a:r>
            <a:r>
              <a:rPr sz="2400">
                <a:sym typeface="+mn-ea"/>
              </a:rPr>
              <a:t>JPG28-1737: A </a:t>
            </a:r>
            <a:r>
              <a:rPr sz="2400">
                <a:sym typeface="+mn-ea"/>
              </a:rPr>
              <a:t>≈</a:t>
            </a:r>
            <a:r>
              <a:rPr sz="2400">
                <a:sym typeface="+mn-ea"/>
              </a:rPr>
              <a:t> 10</a:t>
            </a:r>
            <a:r>
              <a:rPr sz="2400" baseline="30000">
                <a:sym typeface="+mn-ea"/>
              </a:rPr>
              <a:t>38</a:t>
            </a:r>
            <a:r>
              <a:rPr sz="2400">
                <a:sym typeface="+mn-ea"/>
              </a:rPr>
              <a:t>);</a:t>
            </a:r>
            <a:endParaRPr sz="2400"/>
          </a:p>
          <a:p>
            <a:pPr marL="342900" indent="-342900">
              <a:lnSpc>
                <a:spcPct val="150000"/>
              </a:lnSpc>
              <a:buAutoNum type="arabicPeriod"/>
            </a:pPr>
            <a:r>
              <a:rPr sz="2400">
                <a:sym typeface="+mn-ea"/>
              </a:rPr>
              <a:t>Phase transition during type II </a:t>
            </a:r>
            <a:r>
              <a:rPr sz="2400">
                <a:solidFill>
                  <a:srgbClr val="FF0000"/>
                </a:solidFill>
                <a:sym typeface="+mn-ea"/>
              </a:rPr>
              <a:t>supernovae </a:t>
            </a:r>
            <a:r>
              <a:rPr sz="2400">
                <a:sym typeface="+mn-ea"/>
              </a:rPr>
              <a:t>(Vucetich</a:t>
            </a:r>
            <a:r>
              <a:rPr lang="en-US" sz="2400">
                <a:sym typeface="+mn-ea"/>
              </a:rPr>
              <a:t>_</a:t>
            </a:r>
            <a:r>
              <a:rPr sz="2400">
                <a:sym typeface="+mn-ea"/>
              </a:rPr>
              <a:t>Horvath1998</a:t>
            </a:r>
            <a:r>
              <a:rPr lang="en-US" sz="2400">
                <a:sym typeface="+mn-ea"/>
              </a:rPr>
              <a:t>_</a:t>
            </a:r>
            <a:r>
              <a:rPr sz="2400">
                <a:sym typeface="+mn-ea"/>
              </a:rPr>
              <a:t>PRD57-5959);</a:t>
            </a:r>
            <a:endParaRPr sz="2400"/>
          </a:p>
          <a:p>
            <a:pPr marL="342900" indent="-342900">
              <a:lnSpc>
                <a:spcPct val="150000"/>
              </a:lnSpc>
              <a:buAutoNum type="arabicPeriod"/>
            </a:pPr>
            <a:r>
              <a:rPr sz="2400">
                <a:sym typeface="+mn-ea"/>
              </a:rPr>
              <a:t>Strangelets </a:t>
            </a:r>
            <a:r>
              <a:rPr sz="2400">
                <a:solidFill>
                  <a:srgbClr val="FF0000"/>
                </a:solidFill>
                <a:sym typeface="+mn-ea"/>
              </a:rPr>
              <a:t>propagation </a:t>
            </a:r>
            <a:r>
              <a:rPr sz="2400">
                <a:sym typeface="+mn-ea"/>
              </a:rPr>
              <a:t>through the atmosphere of the Earth (Banerjee</a:t>
            </a:r>
            <a:r>
              <a:rPr lang="en-US" sz="2400">
                <a:sym typeface="+mn-ea"/>
              </a:rPr>
              <a:t>_</a:t>
            </a:r>
            <a:r>
              <a:rPr sz="2400">
                <a:sym typeface="+mn-ea"/>
              </a:rPr>
              <a:t>Ghosh</a:t>
            </a:r>
            <a:r>
              <a:rPr lang="en-US" sz="2400">
                <a:sym typeface="+mn-ea"/>
              </a:rPr>
              <a:t>_</a:t>
            </a:r>
            <a:r>
              <a:rPr sz="2400">
                <a:sym typeface="+mn-ea"/>
              </a:rPr>
              <a:t>Raha</a:t>
            </a:r>
            <a:r>
              <a:rPr lang="en-US" sz="2400">
                <a:sym typeface="+mn-ea"/>
              </a:rPr>
              <a:t>_</a:t>
            </a:r>
            <a:r>
              <a:rPr sz="2400">
                <a:sym typeface="+mn-ea"/>
              </a:rPr>
              <a:t>Syam2000</a:t>
            </a:r>
            <a:r>
              <a:rPr lang="en-US" sz="2400">
                <a:sym typeface="+mn-ea"/>
              </a:rPr>
              <a:t>_</a:t>
            </a:r>
            <a:r>
              <a:rPr sz="2400">
                <a:sym typeface="+mn-ea"/>
              </a:rPr>
              <a:t>PRL85-1384);</a:t>
            </a:r>
            <a:endParaRPr sz="2400"/>
          </a:p>
          <a:p>
            <a:pPr marL="342900" indent="-342900">
              <a:lnSpc>
                <a:spcPct val="150000"/>
              </a:lnSpc>
              <a:buAutoNum type="arabicPeriod"/>
            </a:pPr>
            <a:r>
              <a:rPr sz="2400">
                <a:solidFill>
                  <a:srgbClr val="FF0000"/>
                </a:solidFill>
                <a:sym typeface="+mn-ea"/>
              </a:rPr>
              <a:t>Relics </a:t>
            </a:r>
            <a:r>
              <a:rPr sz="2400">
                <a:sym typeface="+mn-ea"/>
              </a:rPr>
              <a:t>of the early universe (Witten1984</a:t>
            </a:r>
            <a:r>
              <a:rPr lang="en-US" sz="2400">
                <a:sym typeface="+mn-ea"/>
              </a:rPr>
              <a:t>_</a:t>
            </a:r>
            <a:r>
              <a:rPr sz="2400">
                <a:sym typeface="+mn-ea"/>
              </a:rPr>
              <a:t>PRD30-272);</a:t>
            </a:r>
            <a:endParaRPr sz="2400"/>
          </a:p>
          <a:p>
            <a:pPr marL="342900" indent="-342900">
              <a:lnSpc>
                <a:spcPct val="150000"/>
              </a:lnSpc>
              <a:buAutoNum type="arabicPeriod"/>
            </a:pPr>
            <a:r>
              <a:rPr sz="2400">
                <a:solidFill>
                  <a:srgbClr val="FF0000"/>
                </a:solidFill>
                <a:sym typeface="+mn-ea"/>
              </a:rPr>
              <a:t>Heavy ion collisions</a:t>
            </a:r>
            <a:r>
              <a:rPr sz="2400">
                <a:sym typeface="+mn-ea"/>
              </a:rPr>
              <a:t> (Weiner2006</a:t>
            </a:r>
            <a:r>
              <a:rPr lang="en-US" sz="2400">
                <a:sym typeface="+mn-ea"/>
              </a:rPr>
              <a:t>_</a:t>
            </a:r>
            <a:r>
              <a:rPr sz="2400">
                <a:sym typeface="+mn-ea"/>
              </a:rPr>
              <a:t>IJMPE15-37);. . .</a:t>
            </a:r>
            <a:endParaRPr lang="zh-CN" altLang="en-US" sz="2400"/>
          </a:p>
        </p:txBody>
      </p:sp>
      <p:sp>
        <p:nvSpPr>
          <p:cNvPr id="8" name="文本框 7"/>
          <p:cNvSpPr txBox="1"/>
          <p:nvPr/>
        </p:nvSpPr>
        <p:spPr>
          <a:xfrm>
            <a:off x="1007110" y="991870"/>
            <a:ext cx="2696210" cy="645160"/>
          </a:xfrm>
          <a:prstGeom prst="rect">
            <a:avLst/>
          </a:prstGeom>
          <a:noFill/>
        </p:spPr>
        <p:txBody>
          <a:bodyPr wrap="square" rtlCol="0">
            <a:spAutoFit/>
          </a:bodyPr>
          <a:p>
            <a:r>
              <a:rPr lang="en-US" altLang="zh-CN" sz="3600"/>
              <a:t>Creation:</a:t>
            </a:r>
            <a:endParaRPr lang="en-US" altLang="zh-CN" sz="3600"/>
          </a:p>
        </p:txBody>
      </p:sp>
      <p:sp>
        <p:nvSpPr>
          <p:cNvPr id="10" name="圆角矩形 9"/>
          <p:cNvSpPr/>
          <p:nvPr/>
        </p:nvSpPr>
        <p:spPr>
          <a:xfrm>
            <a:off x="9310370" y="2346325"/>
            <a:ext cx="2709545" cy="2947035"/>
          </a:xfrm>
          <a:prstGeom prst="roundRect">
            <a:avLst/>
          </a:prstGeom>
          <a:solidFill>
            <a:schemeClr val="bg1"/>
          </a:solidFill>
          <a:ln w="38100">
            <a:solidFill>
              <a:srgbClr val="4874CB"/>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9396730" y="2346325"/>
            <a:ext cx="2795270" cy="2855595"/>
          </a:xfrm>
          <a:prstGeom prst="rect">
            <a:avLst/>
          </a:prstGeom>
          <a:noFill/>
        </p:spPr>
        <p:txBody>
          <a:bodyPr wrap="square" rtlCol="0">
            <a:noAutofit/>
          </a:bodyPr>
          <a:p>
            <a:r>
              <a:rPr lang="en-US" altLang="zh-CN" sz="2400">
                <a:solidFill>
                  <a:srgbClr val="FF0000"/>
                </a:solidFill>
              </a:rPr>
              <a:t>T</a:t>
            </a:r>
            <a:r>
              <a:rPr lang="zh-CN" altLang="en-US" sz="2400">
                <a:solidFill>
                  <a:srgbClr val="FF0000"/>
                </a:solidFill>
              </a:rPr>
              <a:t>emperature </a:t>
            </a:r>
            <a:r>
              <a:rPr lang="en-US" altLang="zh-CN" sz="2400">
                <a:solidFill>
                  <a:srgbClr val="FF0000"/>
                </a:solidFill>
              </a:rPr>
              <a:t> effect</a:t>
            </a:r>
            <a:r>
              <a:rPr lang="en-US" altLang="zh-CN" sz="2400">
                <a:solidFill>
                  <a:schemeClr val="tx1"/>
                </a:solidFill>
              </a:rPr>
              <a:t> </a:t>
            </a:r>
            <a:r>
              <a:rPr lang="zh-CN" altLang="en-US" sz="2400">
                <a:solidFill>
                  <a:schemeClr val="tx1"/>
                </a:solidFill>
              </a:rPr>
              <a:t>has an important </a:t>
            </a:r>
            <a:r>
              <a:rPr lang="en-US" altLang="zh-CN" sz="2400">
                <a:solidFill>
                  <a:schemeClr val="tx1"/>
                </a:solidFill>
              </a:rPr>
              <a:t>influence </a:t>
            </a:r>
            <a:r>
              <a:rPr lang="zh-CN" altLang="en-US" sz="2400">
                <a:solidFill>
                  <a:schemeClr val="tx1"/>
                </a:solidFill>
              </a:rPr>
              <a:t> on the survival and decay of the </a:t>
            </a:r>
            <a:r>
              <a:rPr lang="en-US" altLang="zh-CN" sz="2400">
                <a:solidFill>
                  <a:schemeClr val="tx1"/>
                </a:solidFill>
              </a:rPr>
              <a:t>strange quark matter (SQM).</a:t>
            </a:r>
            <a:endParaRPr lang="en-US" altLang="zh-CN" sz="2400">
              <a:solidFill>
                <a:schemeClr val="tx1"/>
              </a:solidFill>
            </a:endParaRPr>
          </a:p>
        </p:txBody>
      </p:sp>
    </p:spTree>
    <p:custDataLst>
      <p:tags r:id="rId7"/>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0" y="66040"/>
            <a:ext cx="1007110" cy="986155"/>
          </a:xfrm>
          <a:prstGeom prst="rect">
            <a:avLst/>
          </a:prstGeom>
          <a:noFill/>
          <a:ln w="9525">
            <a:noFill/>
          </a:ln>
        </p:spPr>
      </p:pic>
      <p:pic>
        <p:nvPicPr>
          <p:cNvPr id="103" name="图片 102"/>
          <p:cNvPicPr/>
          <p:nvPr>
            <p:custDataLst>
              <p:tags r:id="rId3"/>
            </p:custDataLst>
          </p:nvPr>
        </p:nvPicPr>
        <p:blipFill>
          <a:blip r:embed="rId4"/>
          <a:stretch>
            <a:fillRect/>
          </a:stretch>
        </p:blipFill>
        <p:spPr>
          <a:xfrm>
            <a:off x="9413240" y="0"/>
            <a:ext cx="2778760" cy="746125"/>
          </a:xfrm>
          <a:prstGeom prst="rect">
            <a:avLst/>
          </a:prstGeom>
          <a:noFill/>
          <a:ln w="9525">
            <a:noFill/>
          </a:ln>
        </p:spPr>
      </p:pic>
      <p:sp>
        <p:nvSpPr>
          <p:cNvPr id="13" name="矩形 12"/>
          <p:cNvSpPr/>
          <p:nvPr>
            <p:custDataLst>
              <p:tags r:id="rId5"/>
            </p:custDataLst>
          </p:nvPr>
        </p:nvSpPr>
        <p:spPr>
          <a:xfrm>
            <a:off x="11791315" y="6242685"/>
            <a:ext cx="400685" cy="615315"/>
          </a:xfrm>
          <a:prstGeom prst="rect">
            <a:avLst/>
          </a:prstGeom>
          <a:noFill/>
          <a:ln>
            <a:noFill/>
          </a:ln>
        </p:spPr>
        <p:txBody>
          <a:bodyPr wrap="none" rtlCol="0" anchor="t">
            <a:noAutofit/>
          </a:bodyPr>
          <a:p>
            <a:pPr algn="ctr"/>
            <a:r>
              <a:rPr lang="en-US" altLang="zh-CN" sz="3600" b="1">
                <a:solidFill>
                  <a:schemeClr val="accent1"/>
                </a:solidFill>
                <a:effectLst>
                  <a:outerShdw blurRad="38100" dist="25400" dir="5400000" algn="ctr" rotWithShape="0">
                    <a:srgbClr val="6E747A">
                      <a:alpha val="43000"/>
                    </a:srgbClr>
                  </a:outerShdw>
                </a:effectLst>
              </a:rPr>
              <a:t>5</a:t>
            </a:r>
            <a:endParaRPr lang="en-US" altLang="zh-CN" sz="3600" b="1">
              <a:solidFill>
                <a:schemeClr val="accent1"/>
              </a:solidFill>
              <a:effectLst>
                <a:outerShdw blurRad="38100" dist="25400" dir="5400000" algn="ctr" rotWithShape="0">
                  <a:srgbClr val="6E747A">
                    <a:alpha val="43000"/>
                  </a:srgbClr>
                </a:outerShdw>
              </a:effectLst>
            </a:endParaRPr>
          </a:p>
        </p:txBody>
      </p:sp>
      <p:sp>
        <p:nvSpPr>
          <p:cNvPr id="15" name="文本框 14"/>
          <p:cNvSpPr txBox="1"/>
          <p:nvPr>
            <p:custDataLst>
              <p:tags r:id="rId6"/>
            </p:custDataLst>
          </p:nvPr>
        </p:nvSpPr>
        <p:spPr>
          <a:xfrm>
            <a:off x="1264920" y="137795"/>
            <a:ext cx="5942965" cy="716915"/>
          </a:xfrm>
          <a:prstGeom prst="rect">
            <a:avLst/>
          </a:prstGeom>
          <a:solidFill>
            <a:schemeClr val="accent1">
              <a:lumMod val="40000"/>
              <a:lumOff val="60000"/>
            </a:schemeClr>
          </a:solidFill>
          <a:ln>
            <a:solidFill>
              <a:schemeClr val="accent1">
                <a:lumMod val="60000"/>
                <a:lumOff val="40000"/>
              </a:schemeClr>
            </a:solidFill>
          </a:ln>
          <a:effectLst>
            <a:softEdge rad="63500"/>
          </a:effectLst>
        </p:spPr>
        <p:style>
          <a:lnRef idx="1">
            <a:schemeClr val="accent1"/>
          </a:lnRef>
          <a:fillRef idx="2">
            <a:schemeClr val="accent1"/>
          </a:fillRef>
          <a:effectRef idx="1">
            <a:schemeClr val="accent1"/>
          </a:effectRef>
          <a:fontRef idx="minor">
            <a:schemeClr val="dk1"/>
          </a:fontRef>
        </p:style>
        <p:txBody>
          <a:bodyPr wrap="square">
            <a:noAutofit/>
          </a:bodyPr>
          <a:p>
            <a:pPr algn="ctr" eaLnBrk="1" hangingPunct="1">
              <a:buFont typeface="Arial" panose="020B0604020202020204" pitchFamily="34" charset="0"/>
              <a:buNone/>
              <a:defRPr/>
            </a:pPr>
            <a:r>
              <a:rPr lang="en-US" altLang="zh-CN" sz="4000">
                <a:solidFill>
                  <a:schemeClr val="tx1"/>
                </a:solidFill>
                <a:sym typeface="+mn-ea"/>
              </a:rPr>
              <a:t>T</a:t>
            </a:r>
            <a:r>
              <a:rPr lang="zh-CN" altLang="en-US" sz="4000">
                <a:solidFill>
                  <a:schemeClr val="tx1"/>
                </a:solidFill>
                <a:sym typeface="+mn-ea"/>
              </a:rPr>
              <a:t>heoretical framework</a:t>
            </a:r>
            <a:endParaRPr lang="zh-CN" altLang="en-US" sz="4000">
              <a:solidFill>
                <a:schemeClr val="tx1"/>
              </a:solidFill>
              <a:sym typeface="+mn-ea"/>
            </a:endParaRPr>
          </a:p>
        </p:txBody>
      </p:sp>
      <p:sp>
        <p:nvSpPr>
          <p:cNvPr id="2" name="文本框 1"/>
          <p:cNvSpPr txBox="1"/>
          <p:nvPr/>
        </p:nvSpPr>
        <p:spPr>
          <a:xfrm>
            <a:off x="1007110" y="855980"/>
            <a:ext cx="9634855" cy="893445"/>
          </a:xfrm>
          <a:prstGeom prst="rect">
            <a:avLst/>
          </a:prstGeom>
          <a:noFill/>
        </p:spPr>
        <p:txBody>
          <a:bodyPr wrap="square" rtlCol="0">
            <a:noAutofit/>
          </a:bodyPr>
          <a:p>
            <a:r>
              <a:rPr lang="zh-CN" altLang="en-US" sz="2800"/>
              <a:t>The Lagrangian density of the equivparticle model can</a:t>
            </a:r>
            <a:r>
              <a:rPr lang="en-US" altLang="zh-CN" sz="2800"/>
              <a:t> </a:t>
            </a:r>
            <a:endParaRPr lang="en-US" altLang="zh-CN" sz="2800"/>
          </a:p>
          <a:p>
            <a:r>
              <a:rPr lang="zh-CN" altLang="en-US" sz="2800"/>
              <a:t>be given as</a:t>
            </a:r>
            <a:r>
              <a:rPr lang="en-US" altLang="zh-CN" sz="2800"/>
              <a:t>:</a:t>
            </a:r>
            <a:endParaRPr lang="en-US" altLang="zh-CN" sz="2800"/>
          </a:p>
        </p:txBody>
      </p:sp>
      <p:pic>
        <p:nvPicPr>
          <p:cNvPr id="3" name="图片 2"/>
          <p:cNvPicPr>
            <a:picLocks noChangeAspect="1"/>
          </p:cNvPicPr>
          <p:nvPr/>
        </p:nvPicPr>
        <p:blipFill>
          <a:blip r:embed="rId7"/>
          <a:stretch>
            <a:fillRect/>
          </a:stretch>
        </p:blipFill>
        <p:spPr>
          <a:xfrm>
            <a:off x="1084580" y="1749425"/>
            <a:ext cx="8405495" cy="1036955"/>
          </a:xfrm>
          <a:prstGeom prst="rect">
            <a:avLst/>
          </a:prstGeom>
        </p:spPr>
      </p:pic>
      <p:sp>
        <p:nvSpPr>
          <p:cNvPr id="4" name="文本框 3"/>
          <p:cNvSpPr txBox="1"/>
          <p:nvPr/>
        </p:nvSpPr>
        <p:spPr>
          <a:xfrm>
            <a:off x="1007110" y="2640965"/>
            <a:ext cx="9634855" cy="521970"/>
          </a:xfrm>
          <a:prstGeom prst="rect">
            <a:avLst/>
          </a:prstGeom>
          <a:noFill/>
        </p:spPr>
        <p:txBody>
          <a:bodyPr wrap="square" rtlCol="0">
            <a:spAutoFit/>
          </a:bodyPr>
          <a:p>
            <a:r>
              <a:rPr lang="en-US" sz="2800"/>
              <a:t>T</a:t>
            </a:r>
            <a:r>
              <a:rPr sz="2800"/>
              <a:t>he quark mass scaling is given by</a:t>
            </a:r>
            <a:endParaRPr sz="2800"/>
          </a:p>
        </p:txBody>
      </p:sp>
      <p:pic>
        <p:nvPicPr>
          <p:cNvPr id="5" name="图片 4"/>
          <p:cNvPicPr>
            <a:picLocks noChangeAspect="1"/>
          </p:cNvPicPr>
          <p:nvPr/>
        </p:nvPicPr>
        <p:blipFill>
          <a:blip r:embed="rId8"/>
          <a:stretch>
            <a:fillRect/>
          </a:stretch>
        </p:blipFill>
        <p:spPr>
          <a:xfrm>
            <a:off x="1180465" y="3118485"/>
            <a:ext cx="6361430" cy="758190"/>
          </a:xfrm>
          <a:prstGeom prst="rect">
            <a:avLst/>
          </a:prstGeom>
        </p:spPr>
      </p:pic>
      <p:sp>
        <p:nvSpPr>
          <p:cNvPr id="6" name="文本框 5"/>
          <p:cNvSpPr txBox="1"/>
          <p:nvPr>
            <p:custDataLst>
              <p:tags r:id="rId9"/>
            </p:custDataLst>
          </p:nvPr>
        </p:nvSpPr>
        <p:spPr>
          <a:xfrm>
            <a:off x="1084580" y="3876675"/>
            <a:ext cx="10603230" cy="953135"/>
          </a:xfrm>
          <a:prstGeom prst="rect">
            <a:avLst/>
          </a:prstGeom>
          <a:noFill/>
        </p:spPr>
        <p:txBody>
          <a:bodyPr wrap="square" rtlCol="0">
            <a:spAutoFit/>
          </a:bodyPr>
          <a:p>
            <a:r>
              <a:rPr lang="en-US" sz="2800" i="1"/>
              <a:t>D is </a:t>
            </a:r>
            <a:r>
              <a:rPr lang="en-US" sz="2800"/>
              <a:t>the linear confinement and </a:t>
            </a:r>
            <a:r>
              <a:rPr lang="en-US" sz="2800" i="1"/>
              <a:t>C </a:t>
            </a:r>
            <a:r>
              <a:rPr lang="en-US" sz="2800"/>
              <a:t>is the leading-order perturbative interactions.</a:t>
            </a:r>
            <a:endParaRPr lang="en-US" sz="2800"/>
          </a:p>
        </p:txBody>
      </p:sp>
      <p:pic>
        <p:nvPicPr>
          <p:cNvPr id="7" name="图片 6"/>
          <p:cNvPicPr>
            <a:picLocks noChangeAspect="1"/>
          </p:cNvPicPr>
          <p:nvPr/>
        </p:nvPicPr>
        <p:blipFill>
          <a:blip r:embed="rId10"/>
          <a:stretch>
            <a:fillRect/>
          </a:stretch>
        </p:blipFill>
        <p:spPr>
          <a:xfrm>
            <a:off x="5835015" y="4751705"/>
            <a:ext cx="1862455" cy="448310"/>
          </a:xfrm>
          <a:prstGeom prst="rect">
            <a:avLst/>
          </a:prstGeom>
        </p:spPr>
      </p:pic>
      <p:sp>
        <p:nvSpPr>
          <p:cNvPr id="9" name="文本框 8"/>
          <p:cNvSpPr txBox="1"/>
          <p:nvPr/>
        </p:nvSpPr>
        <p:spPr>
          <a:xfrm>
            <a:off x="1084580" y="4751705"/>
            <a:ext cx="4930140" cy="521970"/>
          </a:xfrm>
          <a:prstGeom prst="rect">
            <a:avLst/>
          </a:prstGeom>
          <a:noFill/>
        </p:spPr>
        <p:txBody>
          <a:bodyPr wrap="square" rtlCol="0">
            <a:spAutoFit/>
          </a:bodyPr>
          <a:p>
            <a:r>
              <a:rPr lang="en-US" sz="2800"/>
              <a:t>The number density of quark</a:t>
            </a:r>
            <a:endParaRPr lang="en-US" sz="2800"/>
          </a:p>
        </p:txBody>
      </p:sp>
      <p:sp>
        <p:nvSpPr>
          <p:cNvPr id="10" name="文本框 9"/>
          <p:cNvSpPr txBox="1"/>
          <p:nvPr/>
        </p:nvSpPr>
        <p:spPr>
          <a:xfrm>
            <a:off x="1084580" y="5208270"/>
            <a:ext cx="4930140" cy="521970"/>
          </a:xfrm>
          <a:prstGeom prst="rect">
            <a:avLst/>
          </a:prstGeom>
          <a:noFill/>
        </p:spPr>
        <p:txBody>
          <a:bodyPr wrap="square" rtlCol="0">
            <a:spAutoFit/>
          </a:bodyPr>
          <a:p>
            <a:r>
              <a:rPr lang="en-US" sz="2800"/>
              <a:t>The baryon number density</a:t>
            </a:r>
            <a:endParaRPr lang="en-US" sz="2800"/>
          </a:p>
        </p:txBody>
      </p:sp>
      <p:pic>
        <p:nvPicPr>
          <p:cNvPr id="11" name="图片 10"/>
          <p:cNvPicPr>
            <a:picLocks noChangeAspect="1"/>
          </p:cNvPicPr>
          <p:nvPr/>
        </p:nvPicPr>
        <p:blipFill>
          <a:blip r:embed="rId11"/>
          <a:stretch>
            <a:fillRect/>
          </a:stretch>
        </p:blipFill>
        <p:spPr>
          <a:xfrm>
            <a:off x="5835015" y="5245735"/>
            <a:ext cx="2478405" cy="433070"/>
          </a:xfrm>
          <a:prstGeom prst="rect">
            <a:avLst/>
          </a:prstGeom>
        </p:spPr>
      </p:pic>
      <p:sp>
        <p:nvSpPr>
          <p:cNvPr id="12" name="文本框 11"/>
          <p:cNvSpPr txBox="1"/>
          <p:nvPr/>
        </p:nvSpPr>
        <p:spPr>
          <a:xfrm>
            <a:off x="1180465" y="5843905"/>
            <a:ext cx="6882130" cy="706755"/>
          </a:xfrm>
          <a:prstGeom prst="rect">
            <a:avLst/>
          </a:prstGeom>
          <a:noFill/>
        </p:spPr>
        <p:txBody>
          <a:bodyPr wrap="square" rtlCol="0">
            <a:spAutoFit/>
          </a:bodyPr>
          <a:p>
            <a:r>
              <a:rPr lang="en-US" altLang="zh-CN" sz="2000"/>
              <a:t>[</a:t>
            </a:r>
            <a:r>
              <a:rPr lang="zh-CN" altLang="en-US" sz="2000"/>
              <a:t>Xia</a:t>
            </a:r>
            <a:r>
              <a:rPr lang="en-US" altLang="zh-CN" sz="2000"/>
              <a:t>_Peng_Chen et al</a:t>
            </a:r>
            <a:r>
              <a:rPr lang="zh-CN" altLang="en-US" sz="2000"/>
              <a:t>2014_PRD89-105027</a:t>
            </a:r>
            <a:r>
              <a:rPr lang="en-US" altLang="zh-CN" sz="2000"/>
              <a:t>]</a:t>
            </a:r>
            <a:endParaRPr lang="en-US" altLang="zh-CN" sz="2000"/>
          </a:p>
          <a:p>
            <a:r>
              <a:rPr lang="en-US" altLang="zh-CN" sz="2000"/>
              <a:t>[Xia_Peng_Sun et al2018_PRD98-034031]</a:t>
            </a:r>
            <a:endParaRPr lang="en-US" altLang="zh-CN" sz="2000"/>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par>
                                <p:cTn id="35" presetID="3" presetClass="entr" presetSubtype="1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6" grpId="0"/>
      <p:bldP spid="6" grpId="1"/>
      <p:bldP spid="9" grpId="0"/>
      <p:bldP spid="10" grpId="0"/>
      <p:bldP spid="12" grpId="0"/>
      <p:bldP spid="9" grpId="1"/>
      <p:bldP spid="10" grpId="1"/>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0" y="66040"/>
            <a:ext cx="1007110" cy="986155"/>
          </a:xfrm>
          <a:prstGeom prst="rect">
            <a:avLst/>
          </a:prstGeom>
          <a:noFill/>
          <a:ln w="9525">
            <a:noFill/>
          </a:ln>
        </p:spPr>
      </p:pic>
      <p:pic>
        <p:nvPicPr>
          <p:cNvPr id="103" name="图片 102"/>
          <p:cNvPicPr/>
          <p:nvPr>
            <p:custDataLst>
              <p:tags r:id="rId3"/>
            </p:custDataLst>
          </p:nvPr>
        </p:nvPicPr>
        <p:blipFill>
          <a:blip r:embed="rId4"/>
          <a:stretch>
            <a:fillRect/>
          </a:stretch>
        </p:blipFill>
        <p:spPr>
          <a:xfrm>
            <a:off x="9413240" y="0"/>
            <a:ext cx="2778760" cy="746125"/>
          </a:xfrm>
          <a:prstGeom prst="rect">
            <a:avLst/>
          </a:prstGeom>
          <a:noFill/>
          <a:ln w="9525">
            <a:noFill/>
          </a:ln>
        </p:spPr>
      </p:pic>
      <p:sp>
        <p:nvSpPr>
          <p:cNvPr id="13" name="矩形 12"/>
          <p:cNvSpPr/>
          <p:nvPr>
            <p:custDataLst>
              <p:tags r:id="rId5"/>
            </p:custDataLst>
          </p:nvPr>
        </p:nvSpPr>
        <p:spPr>
          <a:xfrm>
            <a:off x="11791315" y="6242685"/>
            <a:ext cx="400685" cy="615315"/>
          </a:xfrm>
          <a:prstGeom prst="rect">
            <a:avLst/>
          </a:prstGeom>
          <a:noFill/>
          <a:ln>
            <a:noFill/>
          </a:ln>
        </p:spPr>
        <p:txBody>
          <a:bodyPr wrap="none" rtlCol="0" anchor="t">
            <a:noAutofit/>
          </a:bodyPr>
          <a:p>
            <a:pPr algn="ctr"/>
            <a:r>
              <a:rPr lang="en-US" altLang="zh-CN" sz="3600" b="1">
                <a:solidFill>
                  <a:schemeClr val="accent1"/>
                </a:solidFill>
                <a:effectLst>
                  <a:outerShdw blurRad="38100" dist="25400" dir="5400000" algn="ctr" rotWithShape="0">
                    <a:srgbClr val="6E747A">
                      <a:alpha val="43000"/>
                    </a:srgbClr>
                  </a:outerShdw>
                </a:effectLst>
              </a:rPr>
              <a:t>6</a:t>
            </a:r>
            <a:endParaRPr lang="en-US" altLang="zh-CN" sz="3600" b="1">
              <a:solidFill>
                <a:schemeClr val="accent1"/>
              </a:solidFill>
              <a:effectLst>
                <a:outerShdw blurRad="38100" dist="25400" dir="5400000" algn="ctr" rotWithShape="0">
                  <a:srgbClr val="6E747A">
                    <a:alpha val="43000"/>
                  </a:srgbClr>
                </a:outerShdw>
              </a:effectLst>
            </a:endParaRPr>
          </a:p>
        </p:txBody>
      </p:sp>
      <p:sp>
        <p:nvSpPr>
          <p:cNvPr id="15" name="文本框 14"/>
          <p:cNvSpPr txBox="1"/>
          <p:nvPr>
            <p:custDataLst>
              <p:tags r:id="rId6"/>
            </p:custDataLst>
          </p:nvPr>
        </p:nvSpPr>
        <p:spPr>
          <a:xfrm>
            <a:off x="1264920" y="137795"/>
            <a:ext cx="5942965" cy="716915"/>
          </a:xfrm>
          <a:prstGeom prst="rect">
            <a:avLst/>
          </a:prstGeom>
          <a:solidFill>
            <a:schemeClr val="accent1">
              <a:lumMod val="40000"/>
              <a:lumOff val="60000"/>
            </a:schemeClr>
          </a:solidFill>
          <a:ln>
            <a:solidFill>
              <a:schemeClr val="accent1">
                <a:lumMod val="60000"/>
                <a:lumOff val="40000"/>
              </a:schemeClr>
            </a:solidFill>
          </a:ln>
          <a:effectLst>
            <a:softEdge rad="63500"/>
          </a:effectLst>
        </p:spPr>
        <p:style>
          <a:lnRef idx="1">
            <a:schemeClr val="accent1"/>
          </a:lnRef>
          <a:fillRef idx="2">
            <a:schemeClr val="accent1"/>
          </a:fillRef>
          <a:effectRef idx="1">
            <a:schemeClr val="accent1"/>
          </a:effectRef>
          <a:fontRef idx="minor">
            <a:schemeClr val="dk1"/>
          </a:fontRef>
        </p:style>
        <p:txBody>
          <a:bodyPr wrap="square">
            <a:noAutofit/>
          </a:bodyPr>
          <a:p>
            <a:pPr algn="ctr" eaLnBrk="1" hangingPunct="1">
              <a:buFont typeface="Arial" panose="020B0604020202020204" pitchFamily="34" charset="0"/>
              <a:buNone/>
              <a:defRPr/>
            </a:pPr>
            <a:r>
              <a:rPr lang="en-US" sz="4000">
                <a:solidFill>
                  <a:schemeClr val="tx1"/>
                </a:solidFill>
                <a:sym typeface="+mn-ea"/>
              </a:rPr>
              <a:t>Strangelets in MFA</a:t>
            </a:r>
            <a:endParaRPr lang="en-US" sz="4000">
              <a:solidFill>
                <a:schemeClr val="tx1"/>
              </a:solidFill>
              <a:sym typeface="+mn-ea"/>
            </a:endParaRPr>
          </a:p>
        </p:txBody>
      </p:sp>
      <p:sp>
        <p:nvSpPr>
          <p:cNvPr id="2" name="文本框 1"/>
          <p:cNvSpPr txBox="1"/>
          <p:nvPr/>
        </p:nvSpPr>
        <p:spPr>
          <a:xfrm>
            <a:off x="1007110" y="855980"/>
            <a:ext cx="9634855" cy="893445"/>
          </a:xfrm>
          <a:prstGeom prst="rect">
            <a:avLst/>
          </a:prstGeom>
          <a:noFill/>
        </p:spPr>
        <p:txBody>
          <a:bodyPr wrap="square" rtlCol="0">
            <a:noAutofit/>
          </a:bodyPr>
          <a:p>
            <a:r>
              <a:rPr sz="2800"/>
              <a:t>For spherically symmetric strangelets, the Dirac spinor</a:t>
            </a:r>
            <a:endParaRPr sz="2800"/>
          </a:p>
          <a:p>
            <a:r>
              <a:rPr sz="2800"/>
              <a:t>of quarks can be expanded as</a:t>
            </a:r>
            <a:r>
              <a:rPr lang="zh-CN" sz="2800"/>
              <a:t>：</a:t>
            </a:r>
            <a:endParaRPr lang="zh-CN" sz="2800"/>
          </a:p>
        </p:txBody>
      </p:sp>
      <p:pic>
        <p:nvPicPr>
          <p:cNvPr id="4" name="图片 3"/>
          <p:cNvPicPr>
            <a:picLocks noChangeAspect="1"/>
          </p:cNvPicPr>
          <p:nvPr/>
        </p:nvPicPr>
        <p:blipFill>
          <a:blip r:embed="rId7"/>
          <a:stretch>
            <a:fillRect/>
          </a:stretch>
        </p:blipFill>
        <p:spPr>
          <a:xfrm>
            <a:off x="1718945" y="1750695"/>
            <a:ext cx="5444490" cy="1060450"/>
          </a:xfrm>
          <a:prstGeom prst="rect">
            <a:avLst/>
          </a:prstGeom>
        </p:spPr>
      </p:pic>
      <p:sp>
        <p:nvSpPr>
          <p:cNvPr id="5" name="文本框 4"/>
          <p:cNvSpPr txBox="1"/>
          <p:nvPr/>
        </p:nvSpPr>
        <p:spPr>
          <a:xfrm>
            <a:off x="1007110" y="2664460"/>
            <a:ext cx="9634855" cy="893445"/>
          </a:xfrm>
          <a:prstGeom prst="rect">
            <a:avLst/>
          </a:prstGeom>
          <a:noFill/>
        </p:spPr>
        <p:txBody>
          <a:bodyPr wrap="square" rtlCol="0">
            <a:noAutofit/>
          </a:bodyPr>
          <a:p>
            <a:r>
              <a:rPr sz="2800"/>
              <a:t>Then the Dirac equation for the radial wave functions is</a:t>
            </a:r>
            <a:endParaRPr sz="2800"/>
          </a:p>
          <a:p>
            <a:r>
              <a:rPr sz="2800"/>
              <a:t>obtained as</a:t>
            </a:r>
            <a:r>
              <a:rPr lang="zh-CN" sz="2800"/>
              <a:t>：</a:t>
            </a:r>
            <a:endParaRPr lang="zh-CN" sz="2800"/>
          </a:p>
        </p:txBody>
      </p:sp>
      <p:pic>
        <p:nvPicPr>
          <p:cNvPr id="6" name="图片 5"/>
          <p:cNvPicPr>
            <a:picLocks noChangeAspect="1"/>
          </p:cNvPicPr>
          <p:nvPr/>
        </p:nvPicPr>
        <p:blipFill>
          <a:blip r:embed="rId8"/>
          <a:stretch>
            <a:fillRect/>
          </a:stretch>
        </p:blipFill>
        <p:spPr>
          <a:xfrm>
            <a:off x="3058795" y="3134995"/>
            <a:ext cx="5986145" cy="1061720"/>
          </a:xfrm>
          <a:prstGeom prst="rect">
            <a:avLst/>
          </a:prstGeom>
        </p:spPr>
      </p:pic>
      <p:sp>
        <p:nvSpPr>
          <p:cNvPr id="7" name="文本框 6"/>
          <p:cNvSpPr txBox="1"/>
          <p:nvPr/>
        </p:nvSpPr>
        <p:spPr>
          <a:xfrm>
            <a:off x="1007110" y="4050665"/>
            <a:ext cx="9634855" cy="634365"/>
          </a:xfrm>
          <a:prstGeom prst="rect">
            <a:avLst/>
          </a:prstGeom>
          <a:noFill/>
        </p:spPr>
        <p:txBody>
          <a:bodyPr wrap="square" rtlCol="0">
            <a:noAutofit/>
          </a:bodyPr>
          <a:p>
            <a:r>
              <a:rPr lang="en-US" sz="2800"/>
              <a:t>T</a:t>
            </a:r>
            <a:r>
              <a:rPr sz="2800"/>
              <a:t>he mean field scalar and</a:t>
            </a:r>
            <a:r>
              <a:rPr lang="en-US" sz="2800"/>
              <a:t> </a:t>
            </a:r>
            <a:r>
              <a:rPr sz="2800"/>
              <a:t>vector potentials</a:t>
            </a:r>
            <a:r>
              <a:rPr lang="zh-CN" sz="2800"/>
              <a:t>：</a:t>
            </a:r>
            <a:endParaRPr lang="zh-CN" sz="2800"/>
          </a:p>
        </p:txBody>
      </p:sp>
      <p:pic>
        <p:nvPicPr>
          <p:cNvPr id="9" name="图片 8"/>
          <p:cNvPicPr>
            <a:picLocks noChangeAspect="1"/>
          </p:cNvPicPr>
          <p:nvPr/>
        </p:nvPicPr>
        <p:blipFill>
          <a:blip r:embed="rId9"/>
          <a:stretch>
            <a:fillRect/>
          </a:stretch>
        </p:blipFill>
        <p:spPr>
          <a:xfrm>
            <a:off x="1007110" y="4472940"/>
            <a:ext cx="2072005" cy="717550"/>
          </a:xfrm>
          <a:prstGeom prst="rect">
            <a:avLst/>
          </a:prstGeom>
        </p:spPr>
      </p:pic>
      <p:pic>
        <p:nvPicPr>
          <p:cNvPr id="10" name="图片 9"/>
          <p:cNvPicPr>
            <a:picLocks noChangeAspect="1"/>
          </p:cNvPicPr>
          <p:nvPr/>
        </p:nvPicPr>
        <p:blipFill>
          <a:blip r:embed="rId10"/>
          <a:stretch>
            <a:fillRect/>
          </a:stretch>
        </p:blipFill>
        <p:spPr>
          <a:xfrm>
            <a:off x="3892550" y="4472940"/>
            <a:ext cx="3863975" cy="902335"/>
          </a:xfrm>
          <a:prstGeom prst="rect">
            <a:avLst/>
          </a:prstGeom>
        </p:spPr>
      </p:pic>
      <p:sp>
        <p:nvSpPr>
          <p:cNvPr id="11" name="文本框 10"/>
          <p:cNvSpPr txBox="1"/>
          <p:nvPr/>
        </p:nvSpPr>
        <p:spPr>
          <a:xfrm>
            <a:off x="910590" y="5303520"/>
            <a:ext cx="10952480" cy="692785"/>
          </a:xfrm>
          <a:prstGeom prst="rect">
            <a:avLst/>
          </a:prstGeom>
          <a:noFill/>
        </p:spPr>
        <p:txBody>
          <a:bodyPr wrap="square" rtlCol="0">
            <a:noAutofit/>
          </a:bodyPr>
          <a:p>
            <a:r>
              <a:rPr lang="en-US" sz="2800"/>
              <a:t>T</a:t>
            </a:r>
            <a:r>
              <a:rPr sz="2800"/>
              <a:t>he</a:t>
            </a:r>
            <a:r>
              <a:rPr lang="en-US" sz="2800"/>
              <a:t> </a:t>
            </a:r>
            <a:r>
              <a:rPr sz="2800"/>
              <a:t>occupation probability of each single-particle levels being fixed by the Fermi-Dirac statistics</a:t>
            </a:r>
            <a:r>
              <a:rPr lang="zh-CN" sz="2800"/>
              <a:t>：</a:t>
            </a:r>
            <a:endParaRPr lang="zh-CN" sz="2800"/>
          </a:p>
        </p:txBody>
      </p:sp>
      <p:pic>
        <p:nvPicPr>
          <p:cNvPr id="3" name="图片 2"/>
          <p:cNvPicPr>
            <a:picLocks noChangeAspect="1"/>
          </p:cNvPicPr>
          <p:nvPr/>
        </p:nvPicPr>
        <p:blipFill>
          <a:blip r:embed="rId11"/>
          <a:stretch>
            <a:fillRect/>
          </a:stretch>
        </p:blipFill>
        <p:spPr>
          <a:xfrm>
            <a:off x="5711190" y="5799455"/>
            <a:ext cx="5024120" cy="878205"/>
          </a:xfrm>
          <a:prstGeom prst="rect">
            <a:avLst/>
          </a:prstGeom>
        </p:spPr>
      </p:pic>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par>
                                <p:cTn id="27" presetID="3" presetClass="entr" presetSubtype="1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7" grpId="0"/>
      <p:bldP spid="7" grpId="1"/>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0" y="66040"/>
            <a:ext cx="1007110" cy="986155"/>
          </a:xfrm>
          <a:prstGeom prst="rect">
            <a:avLst/>
          </a:prstGeom>
          <a:noFill/>
          <a:ln w="9525">
            <a:noFill/>
          </a:ln>
        </p:spPr>
      </p:pic>
      <p:pic>
        <p:nvPicPr>
          <p:cNvPr id="103" name="图片 102"/>
          <p:cNvPicPr/>
          <p:nvPr>
            <p:custDataLst>
              <p:tags r:id="rId3"/>
            </p:custDataLst>
          </p:nvPr>
        </p:nvPicPr>
        <p:blipFill>
          <a:blip r:embed="rId4"/>
          <a:stretch>
            <a:fillRect/>
          </a:stretch>
        </p:blipFill>
        <p:spPr>
          <a:xfrm>
            <a:off x="9413240" y="0"/>
            <a:ext cx="2778760" cy="746125"/>
          </a:xfrm>
          <a:prstGeom prst="rect">
            <a:avLst/>
          </a:prstGeom>
          <a:noFill/>
          <a:ln w="9525">
            <a:noFill/>
          </a:ln>
        </p:spPr>
      </p:pic>
      <p:sp>
        <p:nvSpPr>
          <p:cNvPr id="13" name="矩形 12"/>
          <p:cNvSpPr/>
          <p:nvPr>
            <p:custDataLst>
              <p:tags r:id="rId5"/>
            </p:custDataLst>
          </p:nvPr>
        </p:nvSpPr>
        <p:spPr>
          <a:xfrm>
            <a:off x="11791315" y="6242685"/>
            <a:ext cx="400685" cy="615315"/>
          </a:xfrm>
          <a:prstGeom prst="rect">
            <a:avLst/>
          </a:prstGeom>
          <a:noFill/>
          <a:ln>
            <a:noFill/>
          </a:ln>
        </p:spPr>
        <p:txBody>
          <a:bodyPr wrap="none" rtlCol="0" anchor="t">
            <a:noAutofit/>
          </a:bodyPr>
          <a:p>
            <a:pPr algn="ctr"/>
            <a:r>
              <a:rPr lang="en-US" altLang="zh-CN" sz="3600" b="1">
                <a:solidFill>
                  <a:schemeClr val="accent1"/>
                </a:solidFill>
                <a:effectLst>
                  <a:outerShdw blurRad="38100" dist="25400" dir="5400000" algn="ctr" rotWithShape="0">
                    <a:srgbClr val="6E747A">
                      <a:alpha val="43000"/>
                    </a:srgbClr>
                  </a:outerShdw>
                </a:effectLst>
              </a:rPr>
              <a:t>7</a:t>
            </a:r>
            <a:endParaRPr lang="en-US" altLang="zh-CN" sz="3600" b="1">
              <a:solidFill>
                <a:schemeClr val="accent1"/>
              </a:solidFill>
              <a:effectLst>
                <a:outerShdw blurRad="38100" dist="25400" dir="5400000" algn="ctr" rotWithShape="0">
                  <a:srgbClr val="6E747A">
                    <a:alpha val="43000"/>
                  </a:srgbClr>
                </a:outerShdw>
              </a:effectLst>
            </a:endParaRPr>
          </a:p>
        </p:txBody>
      </p:sp>
      <p:sp>
        <p:nvSpPr>
          <p:cNvPr id="15" name="文本框 14"/>
          <p:cNvSpPr txBox="1"/>
          <p:nvPr>
            <p:custDataLst>
              <p:tags r:id="rId6"/>
            </p:custDataLst>
          </p:nvPr>
        </p:nvSpPr>
        <p:spPr>
          <a:xfrm>
            <a:off x="1264920" y="137795"/>
            <a:ext cx="8148320" cy="716915"/>
          </a:xfrm>
          <a:prstGeom prst="rect">
            <a:avLst/>
          </a:prstGeom>
          <a:solidFill>
            <a:schemeClr val="accent1">
              <a:lumMod val="40000"/>
              <a:lumOff val="60000"/>
            </a:schemeClr>
          </a:solidFill>
          <a:ln>
            <a:solidFill>
              <a:schemeClr val="accent1">
                <a:lumMod val="60000"/>
                <a:lumOff val="40000"/>
              </a:schemeClr>
            </a:solidFill>
          </a:ln>
          <a:effectLst>
            <a:softEdge rad="63500"/>
          </a:effectLst>
        </p:spPr>
        <p:style>
          <a:lnRef idx="1">
            <a:schemeClr val="accent1"/>
          </a:lnRef>
          <a:fillRef idx="2">
            <a:schemeClr val="accent1"/>
          </a:fillRef>
          <a:effectRef idx="1">
            <a:schemeClr val="accent1"/>
          </a:effectRef>
          <a:fontRef idx="minor">
            <a:schemeClr val="dk1"/>
          </a:fontRef>
        </p:style>
        <p:txBody>
          <a:bodyPr wrap="square">
            <a:noAutofit/>
          </a:bodyPr>
          <a:p>
            <a:pPr algn="ctr" eaLnBrk="1" hangingPunct="1">
              <a:buFont typeface="Arial" panose="020B0604020202020204" pitchFamily="34" charset="0"/>
              <a:buNone/>
              <a:defRPr/>
            </a:pPr>
            <a:r>
              <a:rPr lang="en-US" altLang="zh-CN" sz="3600">
                <a:solidFill>
                  <a:schemeClr val="tx1"/>
                </a:solidFill>
                <a:sym typeface="+mn-ea"/>
              </a:rPr>
              <a:t>Results and discussion:Density profiles</a:t>
            </a:r>
            <a:endParaRPr lang="en-US" altLang="zh-CN" sz="3600">
              <a:solidFill>
                <a:schemeClr val="tx1"/>
              </a:solidFill>
              <a:sym typeface="+mn-ea"/>
            </a:endParaRPr>
          </a:p>
        </p:txBody>
      </p:sp>
      <p:pic>
        <p:nvPicPr>
          <p:cNvPr id="11" name="图片 10"/>
          <p:cNvPicPr>
            <a:picLocks noChangeAspect="1"/>
          </p:cNvPicPr>
          <p:nvPr>
            <p:custDataLst>
              <p:tags r:id="rId7"/>
            </p:custDataLst>
          </p:nvPr>
        </p:nvPicPr>
        <p:blipFill>
          <a:blip r:embed="rId8">
            <a:clrChange>
              <a:clrFrom>
                <a:srgbClr val="FDFDFD">
                  <a:alpha val="100000"/>
                </a:srgbClr>
              </a:clrFrom>
              <a:clrTo>
                <a:srgbClr val="FDFDFD">
                  <a:alpha val="100000"/>
                  <a:alpha val="0"/>
                </a:srgbClr>
              </a:clrTo>
            </a:clrChange>
          </a:blip>
          <a:stretch>
            <a:fillRect/>
          </a:stretch>
        </p:blipFill>
        <p:spPr>
          <a:xfrm>
            <a:off x="333375" y="1294130"/>
            <a:ext cx="5528945" cy="4486275"/>
          </a:xfrm>
          <a:prstGeom prst="rect">
            <a:avLst/>
          </a:prstGeom>
        </p:spPr>
      </p:pic>
      <p:pic>
        <p:nvPicPr>
          <p:cNvPr id="6" name="图片 5"/>
          <p:cNvPicPr>
            <a:picLocks noChangeAspect="1"/>
          </p:cNvPicPr>
          <p:nvPr/>
        </p:nvPicPr>
        <p:blipFill>
          <a:blip r:embed="rId9"/>
          <a:stretch>
            <a:fillRect/>
          </a:stretch>
        </p:blipFill>
        <p:spPr>
          <a:xfrm>
            <a:off x="6475095" y="854710"/>
            <a:ext cx="4770120" cy="5944235"/>
          </a:xfrm>
          <a:prstGeom prst="rect">
            <a:avLst/>
          </a:prstGeom>
        </p:spPr>
      </p:pic>
      <p:pic>
        <p:nvPicPr>
          <p:cNvPr id="5" name="图片 4"/>
          <p:cNvPicPr>
            <a:picLocks noChangeAspect="1"/>
          </p:cNvPicPr>
          <p:nvPr/>
        </p:nvPicPr>
        <p:blipFill>
          <a:blip r:embed="rId10"/>
          <a:stretch>
            <a:fillRect/>
          </a:stretch>
        </p:blipFill>
        <p:spPr>
          <a:xfrm>
            <a:off x="6275070" y="898525"/>
            <a:ext cx="5269230" cy="5866765"/>
          </a:xfrm>
          <a:prstGeom prst="rect">
            <a:avLst/>
          </a:prstGeom>
        </p:spPr>
      </p:pic>
      <p:sp>
        <p:nvSpPr>
          <p:cNvPr id="12" name="文本框 11"/>
          <p:cNvSpPr txBox="1"/>
          <p:nvPr>
            <p:custDataLst>
              <p:tags r:id="rId11"/>
            </p:custDataLst>
          </p:nvPr>
        </p:nvSpPr>
        <p:spPr>
          <a:xfrm>
            <a:off x="1180465" y="5843905"/>
            <a:ext cx="6666230" cy="398780"/>
          </a:xfrm>
          <a:prstGeom prst="rect">
            <a:avLst/>
          </a:prstGeom>
          <a:noFill/>
        </p:spPr>
        <p:txBody>
          <a:bodyPr wrap="square" rtlCol="0">
            <a:spAutoFit/>
          </a:bodyPr>
          <a:p>
            <a:r>
              <a:rPr lang="en-US" altLang="zh-CN" sz="2000"/>
              <a:t>[</a:t>
            </a:r>
            <a:r>
              <a:rPr sz="2000"/>
              <a:t>Oertel</a:t>
            </a:r>
            <a:r>
              <a:rPr lang="en-US" sz="2000"/>
              <a:t>_Urban</a:t>
            </a:r>
            <a:r>
              <a:rPr sz="2000"/>
              <a:t>2008_PRD77-074015</a:t>
            </a:r>
            <a:r>
              <a:rPr lang="en-US" altLang="zh-CN" sz="2000"/>
              <a:t>]</a:t>
            </a:r>
            <a:endParaRPr lang="en-US" altLang="zh-CN" sz="2000"/>
          </a:p>
        </p:txBody>
      </p:sp>
      <p:pic>
        <p:nvPicPr>
          <p:cNvPr id="4" name="图片 3" descr="2mC-05A10"/>
          <p:cNvPicPr>
            <a:picLocks noChangeAspect="1"/>
          </p:cNvPicPr>
          <p:nvPr/>
        </p:nvPicPr>
        <p:blipFill>
          <a:blip r:embed="rId12"/>
          <a:stretch>
            <a:fillRect/>
          </a:stretch>
        </p:blipFill>
        <p:spPr>
          <a:xfrm>
            <a:off x="895985" y="854710"/>
            <a:ext cx="5033010" cy="5831205"/>
          </a:xfrm>
          <a:prstGeom prst="rect">
            <a:avLst/>
          </a:prstGeom>
        </p:spPr>
      </p:pic>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0" y="66040"/>
            <a:ext cx="1007110" cy="986155"/>
          </a:xfrm>
          <a:prstGeom prst="rect">
            <a:avLst/>
          </a:prstGeom>
          <a:noFill/>
          <a:ln w="9525">
            <a:noFill/>
          </a:ln>
        </p:spPr>
      </p:pic>
      <p:pic>
        <p:nvPicPr>
          <p:cNvPr id="103" name="图片 102"/>
          <p:cNvPicPr/>
          <p:nvPr>
            <p:custDataLst>
              <p:tags r:id="rId3"/>
            </p:custDataLst>
          </p:nvPr>
        </p:nvPicPr>
        <p:blipFill>
          <a:blip r:embed="rId4"/>
          <a:stretch>
            <a:fillRect/>
          </a:stretch>
        </p:blipFill>
        <p:spPr>
          <a:xfrm>
            <a:off x="9413240" y="0"/>
            <a:ext cx="2778760" cy="746125"/>
          </a:xfrm>
          <a:prstGeom prst="rect">
            <a:avLst/>
          </a:prstGeom>
          <a:noFill/>
          <a:ln w="9525">
            <a:noFill/>
          </a:ln>
        </p:spPr>
      </p:pic>
      <p:sp>
        <p:nvSpPr>
          <p:cNvPr id="13" name="矩形 12"/>
          <p:cNvSpPr/>
          <p:nvPr>
            <p:custDataLst>
              <p:tags r:id="rId5"/>
            </p:custDataLst>
          </p:nvPr>
        </p:nvSpPr>
        <p:spPr>
          <a:xfrm>
            <a:off x="11791315" y="6242685"/>
            <a:ext cx="400685" cy="615315"/>
          </a:xfrm>
          <a:prstGeom prst="rect">
            <a:avLst/>
          </a:prstGeom>
          <a:noFill/>
          <a:ln>
            <a:noFill/>
          </a:ln>
        </p:spPr>
        <p:txBody>
          <a:bodyPr wrap="none" rtlCol="0" anchor="t">
            <a:noAutofit/>
          </a:bodyPr>
          <a:p>
            <a:pPr algn="ctr"/>
            <a:endParaRPr lang="en-US" altLang="zh-CN" sz="3600" b="1">
              <a:solidFill>
                <a:schemeClr val="accent1"/>
              </a:solidFill>
              <a:effectLst>
                <a:outerShdw blurRad="38100" dist="25400" dir="5400000" algn="ctr" rotWithShape="0">
                  <a:srgbClr val="6E747A">
                    <a:alpha val="43000"/>
                  </a:srgbClr>
                </a:outerShdw>
              </a:effectLst>
            </a:endParaRPr>
          </a:p>
        </p:txBody>
      </p:sp>
      <p:sp>
        <p:nvSpPr>
          <p:cNvPr id="15" name="文本框 14"/>
          <p:cNvSpPr txBox="1"/>
          <p:nvPr>
            <p:custDataLst>
              <p:tags r:id="rId6"/>
            </p:custDataLst>
          </p:nvPr>
        </p:nvSpPr>
        <p:spPr>
          <a:xfrm>
            <a:off x="1264920" y="137795"/>
            <a:ext cx="5942965" cy="716915"/>
          </a:xfrm>
          <a:prstGeom prst="rect">
            <a:avLst/>
          </a:prstGeom>
          <a:solidFill>
            <a:schemeClr val="accent1">
              <a:lumMod val="40000"/>
              <a:lumOff val="60000"/>
            </a:schemeClr>
          </a:solidFill>
          <a:ln>
            <a:solidFill>
              <a:schemeClr val="accent1">
                <a:lumMod val="60000"/>
                <a:lumOff val="40000"/>
              </a:schemeClr>
            </a:solidFill>
          </a:ln>
          <a:effectLst>
            <a:softEdge rad="63500"/>
          </a:effectLst>
        </p:spPr>
        <p:style>
          <a:lnRef idx="1">
            <a:schemeClr val="accent1"/>
          </a:lnRef>
          <a:fillRef idx="2">
            <a:schemeClr val="accent1"/>
          </a:fillRef>
          <a:effectRef idx="1">
            <a:schemeClr val="accent1"/>
          </a:effectRef>
          <a:fontRef idx="minor">
            <a:schemeClr val="dk1"/>
          </a:fontRef>
        </p:style>
        <p:txBody>
          <a:bodyPr wrap="square">
            <a:noAutofit/>
          </a:bodyPr>
          <a:p>
            <a:pPr algn="ctr" eaLnBrk="1" hangingPunct="1">
              <a:buFont typeface="Arial" panose="020B0604020202020204" pitchFamily="34" charset="0"/>
              <a:buNone/>
              <a:defRPr/>
            </a:pPr>
            <a:r>
              <a:rPr lang="en-US" altLang="zh-CN" sz="4000">
                <a:solidFill>
                  <a:schemeClr val="tx1"/>
                </a:solidFill>
                <a:sym typeface="+mn-ea"/>
              </a:rPr>
              <a:t>Strangelets in MFA</a:t>
            </a:r>
            <a:endParaRPr lang="en-US" altLang="zh-CN" sz="4000">
              <a:solidFill>
                <a:schemeClr val="tx1"/>
              </a:solidFill>
              <a:sym typeface="+mn-ea"/>
            </a:endParaRPr>
          </a:p>
        </p:txBody>
      </p:sp>
      <p:sp>
        <p:nvSpPr>
          <p:cNvPr id="2" name="矩形 1"/>
          <p:cNvSpPr/>
          <p:nvPr>
            <p:custDataLst>
              <p:tags r:id="rId7"/>
            </p:custDataLst>
          </p:nvPr>
        </p:nvSpPr>
        <p:spPr>
          <a:xfrm>
            <a:off x="11680190" y="6219190"/>
            <a:ext cx="400685" cy="615315"/>
          </a:xfrm>
          <a:prstGeom prst="rect">
            <a:avLst/>
          </a:prstGeom>
          <a:noFill/>
          <a:ln>
            <a:noFill/>
          </a:ln>
        </p:spPr>
        <p:txBody>
          <a:bodyPr wrap="none" rtlCol="0" anchor="t">
            <a:noAutofit/>
          </a:bodyPr>
          <a:p>
            <a:pPr algn="ctr"/>
            <a:r>
              <a:rPr lang="en-US" altLang="zh-CN" sz="3600" b="1">
                <a:solidFill>
                  <a:schemeClr val="accent1"/>
                </a:solidFill>
                <a:effectLst>
                  <a:outerShdw blurRad="38100" dist="25400" dir="5400000" algn="ctr" rotWithShape="0">
                    <a:srgbClr val="6E747A">
                      <a:alpha val="43000"/>
                    </a:srgbClr>
                  </a:outerShdw>
                </a:effectLst>
              </a:rPr>
              <a:t>8</a:t>
            </a:r>
            <a:endParaRPr lang="en-US" altLang="zh-CN" sz="3600" b="1">
              <a:solidFill>
                <a:schemeClr val="accent1"/>
              </a:solidFill>
              <a:effectLst>
                <a:outerShdw blurRad="38100" dist="25400" dir="5400000" algn="ctr" rotWithShape="0">
                  <a:srgbClr val="6E747A">
                    <a:alpha val="43000"/>
                  </a:srgbClr>
                </a:outerShdw>
              </a:effectLst>
            </a:endParaRPr>
          </a:p>
        </p:txBody>
      </p:sp>
      <p:pic>
        <p:nvPicPr>
          <p:cNvPr id="3" name="图片 2"/>
          <p:cNvPicPr>
            <a:picLocks noChangeAspect="1"/>
          </p:cNvPicPr>
          <p:nvPr/>
        </p:nvPicPr>
        <p:blipFill>
          <a:blip r:embed="rId8"/>
          <a:stretch>
            <a:fillRect/>
          </a:stretch>
        </p:blipFill>
        <p:spPr>
          <a:xfrm>
            <a:off x="2477770" y="922655"/>
            <a:ext cx="6762750" cy="5911850"/>
          </a:xfrm>
          <a:prstGeom prst="rect">
            <a:avLst/>
          </a:prstGeom>
        </p:spPr>
      </p:pic>
    </p:spTree>
    <p:custDataLst>
      <p:tags r:id="rId9"/>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0" y="66040"/>
            <a:ext cx="1007110" cy="986155"/>
          </a:xfrm>
          <a:prstGeom prst="rect">
            <a:avLst/>
          </a:prstGeom>
          <a:noFill/>
          <a:ln w="9525">
            <a:noFill/>
          </a:ln>
        </p:spPr>
      </p:pic>
      <p:pic>
        <p:nvPicPr>
          <p:cNvPr id="103" name="图片 102"/>
          <p:cNvPicPr/>
          <p:nvPr>
            <p:custDataLst>
              <p:tags r:id="rId3"/>
            </p:custDataLst>
          </p:nvPr>
        </p:nvPicPr>
        <p:blipFill>
          <a:blip r:embed="rId4"/>
          <a:stretch>
            <a:fillRect/>
          </a:stretch>
        </p:blipFill>
        <p:spPr>
          <a:xfrm>
            <a:off x="9413240" y="0"/>
            <a:ext cx="2778760" cy="746125"/>
          </a:xfrm>
          <a:prstGeom prst="rect">
            <a:avLst/>
          </a:prstGeom>
          <a:noFill/>
          <a:ln w="9525">
            <a:noFill/>
          </a:ln>
        </p:spPr>
      </p:pic>
      <p:sp>
        <p:nvSpPr>
          <p:cNvPr id="13" name="矩形 12"/>
          <p:cNvSpPr/>
          <p:nvPr>
            <p:custDataLst>
              <p:tags r:id="rId5"/>
            </p:custDataLst>
          </p:nvPr>
        </p:nvSpPr>
        <p:spPr>
          <a:xfrm>
            <a:off x="11791315" y="6242685"/>
            <a:ext cx="400685" cy="615315"/>
          </a:xfrm>
          <a:prstGeom prst="rect">
            <a:avLst/>
          </a:prstGeom>
          <a:noFill/>
          <a:ln>
            <a:noFill/>
          </a:ln>
        </p:spPr>
        <p:txBody>
          <a:bodyPr wrap="none" rtlCol="0" anchor="t">
            <a:noAutofit/>
          </a:bodyPr>
          <a:p>
            <a:pPr algn="ctr"/>
            <a:r>
              <a:rPr lang="en-US" altLang="zh-CN" sz="3600" b="1">
                <a:solidFill>
                  <a:schemeClr val="accent1"/>
                </a:solidFill>
                <a:effectLst>
                  <a:outerShdw blurRad="38100" dist="25400" dir="5400000" algn="ctr" rotWithShape="0">
                    <a:srgbClr val="6E747A">
                      <a:alpha val="43000"/>
                    </a:srgbClr>
                  </a:outerShdw>
                </a:effectLst>
              </a:rPr>
              <a:t>9</a:t>
            </a:r>
            <a:endParaRPr lang="en-US" altLang="zh-CN" sz="3600" b="1">
              <a:solidFill>
                <a:schemeClr val="accent1"/>
              </a:solidFill>
              <a:effectLst>
                <a:outerShdw blurRad="38100" dist="25400" dir="5400000" algn="ctr" rotWithShape="0">
                  <a:srgbClr val="6E747A">
                    <a:alpha val="43000"/>
                  </a:srgbClr>
                </a:outerShdw>
              </a:effectLst>
            </a:endParaRPr>
          </a:p>
        </p:txBody>
      </p:sp>
      <p:sp>
        <p:nvSpPr>
          <p:cNvPr id="15" name="文本框 14"/>
          <p:cNvSpPr txBox="1"/>
          <p:nvPr>
            <p:custDataLst>
              <p:tags r:id="rId6"/>
            </p:custDataLst>
          </p:nvPr>
        </p:nvSpPr>
        <p:spPr>
          <a:xfrm>
            <a:off x="1264920" y="137795"/>
            <a:ext cx="5942965" cy="716915"/>
          </a:xfrm>
          <a:prstGeom prst="rect">
            <a:avLst/>
          </a:prstGeom>
          <a:solidFill>
            <a:schemeClr val="accent1">
              <a:lumMod val="40000"/>
              <a:lumOff val="60000"/>
            </a:schemeClr>
          </a:solidFill>
          <a:ln>
            <a:solidFill>
              <a:schemeClr val="accent1">
                <a:lumMod val="60000"/>
                <a:lumOff val="40000"/>
              </a:schemeClr>
            </a:solidFill>
          </a:ln>
          <a:effectLst>
            <a:softEdge rad="63500"/>
          </a:effectLst>
        </p:spPr>
        <p:style>
          <a:lnRef idx="1">
            <a:schemeClr val="accent1"/>
          </a:lnRef>
          <a:fillRef idx="2">
            <a:schemeClr val="accent1"/>
          </a:fillRef>
          <a:effectRef idx="1">
            <a:schemeClr val="accent1"/>
          </a:effectRef>
          <a:fontRef idx="minor">
            <a:schemeClr val="dk1"/>
          </a:fontRef>
        </p:style>
        <p:txBody>
          <a:bodyPr wrap="square">
            <a:noAutofit/>
          </a:bodyPr>
          <a:p>
            <a:pPr algn="ctr" eaLnBrk="1" hangingPunct="1">
              <a:buFont typeface="Arial" panose="020B0604020202020204" pitchFamily="34" charset="0"/>
              <a:buNone/>
              <a:defRPr/>
            </a:pPr>
            <a:r>
              <a:rPr lang="en-US" altLang="zh-CN" sz="4000">
                <a:solidFill>
                  <a:schemeClr val="tx1"/>
                </a:solidFill>
                <a:sym typeface="+mn-ea"/>
              </a:rPr>
              <a:t>Shell dampening</a:t>
            </a:r>
            <a:endParaRPr lang="en-US" altLang="zh-CN" sz="4000">
              <a:solidFill>
                <a:schemeClr val="tx1"/>
              </a:solidFill>
              <a:sym typeface="+mn-ea"/>
            </a:endParaRPr>
          </a:p>
        </p:txBody>
      </p:sp>
      <p:sp>
        <p:nvSpPr>
          <p:cNvPr id="3" name="文本框 2"/>
          <p:cNvSpPr txBox="1"/>
          <p:nvPr/>
        </p:nvSpPr>
        <p:spPr>
          <a:xfrm>
            <a:off x="7369175" y="1424305"/>
            <a:ext cx="4656455" cy="1383665"/>
          </a:xfrm>
          <a:prstGeom prst="rect">
            <a:avLst/>
          </a:prstGeom>
          <a:noFill/>
        </p:spPr>
        <p:txBody>
          <a:bodyPr wrap="square" rtlCol="0">
            <a:spAutoFit/>
          </a:bodyPr>
          <a:p>
            <a:r>
              <a:rPr lang="zh-CN" altLang="en-US" sz="2800"/>
              <a:t>We use a liquid-drop type </a:t>
            </a:r>
            <a:r>
              <a:rPr lang="en-US" altLang="zh-CN" sz="2800"/>
              <a:t>formula </a:t>
            </a:r>
            <a:r>
              <a:rPr lang="zh-CN" altLang="en-US" sz="2800"/>
              <a:t>to </a:t>
            </a:r>
            <a:r>
              <a:rPr lang="en-US" altLang="zh-CN" sz="2800"/>
              <a:t>fit</a:t>
            </a:r>
            <a:r>
              <a:rPr lang="zh-CN" altLang="en-US" sz="2800"/>
              <a:t> the free energy per baryon</a:t>
            </a:r>
            <a:r>
              <a:rPr lang="en-US" altLang="zh-CN" sz="2800"/>
              <a:t>.</a:t>
            </a:r>
            <a:endParaRPr lang="en-US" altLang="zh-CN" sz="2800"/>
          </a:p>
        </p:txBody>
      </p:sp>
      <p:pic>
        <p:nvPicPr>
          <p:cNvPr id="4" name="图片 3"/>
          <p:cNvPicPr>
            <a:picLocks noChangeAspect="1"/>
          </p:cNvPicPr>
          <p:nvPr/>
        </p:nvPicPr>
        <p:blipFill>
          <a:blip r:embed="rId7"/>
          <a:stretch>
            <a:fillRect/>
          </a:stretch>
        </p:blipFill>
        <p:spPr>
          <a:xfrm>
            <a:off x="7652385" y="2948305"/>
            <a:ext cx="3721100" cy="1094740"/>
          </a:xfrm>
          <a:prstGeom prst="rect">
            <a:avLst/>
          </a:prstGeom>
        </p:spPr>
      </p:pic>
      <p:pic>
        <p:nvPicPr>
          <p:cNvPr id="6" name="图片 5"/>
          <p:cNvPicPr>
            <a:picLocks noChangeAspect="1"/>
          </p:cNvPicPr>
          <p:nvPr/>
        </p:nvPicPr>
        <p:blipFill>
          <a:blip r:embed="rId8"/>
          <a:stretch>
            <a:fillRect/>
          </a:stretch>
        </p:blipFill>
        <p:spPr>
          <a:xfrm>
            <a:off x="7652385" y="3983990"/>
            <a:ext cx="419100" cy="595630"/>
          </a:xfrm>
          <a:prstGeom prst="rect">
            <a:avLst/>
          </a:prstGeom>
        </p:spPr>
      </p:pic>
      <p:sp>
        <p:nvSpPr>
          <p:cNvPr id="7" name="文本框 6"/>
          <p:cNvSpPr txBox="1"/>
          <p:nvPr/>
        </p:nvSpPr>
        <p:spPr>
          <a:xfrm>
            <a:off x="7652385" y="3928110"/>
            <a:ext cx="4299585" cy="1014730"/>
          </a:xfrm>
          <a:prstGeom prst="rect">
            <a:avLst/>
          </a:prstGeom>
          <a:noFill/>
        </p:spPr>
        <p:txBody>
          <a:bodyPr wrap="square" rtlCol="0">
            <a:spAutoFit/>
          </a:bodyPr>
          <a:p>
            <a:pPr>
              <a:lnSpc>
                <a:spcPct val="150000"/>
              </a:lnSpc>
            </a:pPr>
            <a:r>
              <a:rPr lang="en-US" altLang="zh-CN" sz="2000"/>
              <a:t>     is the free energy per baryon of bulk SQM.</a:t>
            </a:r>
            <a:endParaRPr lang="en-US" altLang="zh-CN" sz="2000"/>
          </a:p>
        </p:txBody>
      </p:sp>
      <mc:AlternateContent xmlns:mc="http://schemas.openxmlformats.org/markup-compatibility/2006">
        <mc:Choice xmlns:a14="http://schemas.microsoft.com/office/drawing/2010/main" Requires="a14">
          <p:sp>
            <p:nvSpPr>
              <p:cNvPr id="10" name="文本框 9"/>
              <p:cNvSpPr txBox="1"/>
              <p:nvPr/>
            </p:nvSpPr>
            <p:spPr>
              <a:xfrm>
                <a:off x="7652385" y="5255260"/>
                <a:ext cx="520700" cy="459740"/>
              </a:xfrm>
              <a:prstGeom prst="rect">
                <a:avLst/>
              </a:prstGeom>
              <a:noFill/>
            </p:spPr>
            <p:txBody>
              <a:bodyPr wrap="square" rtlCol="0" anchor="t">
                <a:noAutofit/>
              </a:bodyPr>
              <a:p>
                <a:pPr algn="l"/>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charset="0"/>
                              <a:cs typeface="Cambria Math" panose="02040503050406030204" charset="0"/>
                            </a:rPr>
                          </m:ctrlPr>
                        </m:sSubPr>
                        <m:e>
                          <m:r>
                            <a:rPr lang="en-US" altLang="zh-CN" sz="2400" i="1">
                              <a:latin typeface="Cambria Math" panose="02040503050406030204" charset="0"/>
                              <a:cs typeface="Cambria Math" panose="02040503050406030204" charset="0"/>
                            </a:rPr>
                            <m:t>𝑎</m:t>
                          </m:r>
                        </m:e>
                        <m:sub>
                          <m:r>
                            <a:rPr lang="en-US" altLang="zh-CN" sz="2400" i="1">
                              <a:latin typeface="Cambria Math" panose="02040503050406030204" charset="0"/>
                              <a:cs typeface="Cambria Math" panose="02040503050406030204" charset="0"/>
                            </a:rPr>
                            <m:t>𝑆</m:t>
                          </m:r>
                        </m:sub>
                      </m:sSub>
                    </m:oMath>
                  </m:oMathPara>
                </a14:m>
                <a:endParaRPr lang="en-US" altLang="zh-CN" sz="2400" i="1">
                  <a:latin typeface="Cambria Math" panose="02040503050406030204" charset="0"/>
                  <a:cs typeface="Cambria Math" panose="02040503050406030204" charset="0"/>
                </a:endParaRPr>
              </a:p>
            </p:txBody>
          </p:sp>
        </mc:Choice>
        <mc:Fallback>
          <p:sp>
            <p:nvSpPr>
              <p:cNvPr id="10" name="文本框 9"/>
              <p:cNvSpPr txBox="1">
                <a:spLocks noRot="1" noChangeAspect="1" noMove="1" noResize="1" noEditPoints="1" noAdjustHandles="1" noChangeArrowheads="1" noChangeShapeType="1" noTextEdit="1"/>
              </p:cNvSpPr>
              <p:nvPr/>
            </p:nvSpPr>
            <p:spPr>
              <a:xfrm>
                <a:off x="7652385" y="5255260"/>
                <a:ext cx="520700" cy="459740"/>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p:cNvSpPr txBox="1"/>
              <p:nvPr/>
            </p:nvSpPr>
            <p:spPr>
              <a:xfrm>
                <a:off x="7989570" y="5254625"/>
                <a:ext cx="621665" cy="460375"/>
              </a:xfrm>
              <a:prstGeom prst="rect">
                <a:avLst/>
              </a:prstGeom>
              <a:noFill/>
            </p:spPr>
            <p:txBody>
              <a:bodyPr wrap="square" rtlCol="0">
                <a:spAutoFit/>
              </a:bodyPr>
              <a:p>
                <a:r>
                  <a:rPr lang="en-US" altLang="zh-CN"/>
                  <a:t>,</a:t>
                </a:r>
                <a14:m>
                  <m:oMath xmlns:m="http://schemas.openxmlformats.org/officeDocument/2006/math">
                    <m:sSub>
                      <m:sSubPr>
                        <m:ctrlPr>
                          <a:rPr lang="en-US" altLang="zh-CN" sz="2400" i="1">
                            <a:latin typeface="Cambria Math" panose="02040503050406030204" charset="0"/>
                            <a:cs typeface="Cambria Math" panose="02040503050406030204" charset="0"/>
                          </a:rPr>
                        </m:ctrlPr>
                      </m:sSubPr>
                      <m:e>
                        <m:r>
                          <a:rPr lang="en-US" altLang="zh-CN" sz="2400" i="1">
                            <a:latin typeface="Cambria Math" panose="02040503050406030204" charset="0"/>
                            <a:cs typeface="Cambria Math" panose="02040503050406030204" charset="0"/>
                          </a:rPr>
                          <m:t>𝑎</m:t>
                        </m:r>
                      </m:e>
                      <m:sub>
                        <m:r>
                          <a:rPr lang="en-US" altLang="zh-CN" sz="2400" i="1">
                            <a:latin typeface="Cambria Math" panose="02040503050406030204" charset="0"/>
                            <a:cs typeface="Cambria Math" panose="02040503050406030204" charset="0"/>
                          </a:rPr>
                          <m:t>𝐶</m:t>
                        </m:r>
                      </m:sub>
                    </m:sSub>
                  </m:oMath>
                </a14:m>
                <a:endParaRPr lang="en-US" altLang="zh-CN" sz="2400" i="1">
                  <a:latin typeface="Cambria Math" panose="02040503050406030204" charset="0"/>
                  <a:cs typeface="Cambria Math" panose="02040503050406030204" charset="0"/>
                </a:endParaRPr>
              </a:p>
            </p:txBody>
          </p:sp>
        </mc:Choice>
        <mc:Fallback>
          <p:sp>
            <p:nvSpPr>
              <p:cNvPr id="11" name="文本框 10"/>
              <p:cNvSpPr txBox="1">
                <a:spLocks noRot="1" noChangeAspect="1" noMove="1" noResize="1" noEditPoints="1" noAdjustHandles="1" noChangeArrowheads="1" noChangeShapeType="1" noTextEdit="1"/>
              </p:cNvSpPr>
              <p:nvPr/>
            </p:nvSpPr>
            <p:spPr>
              <a:xfrm>
                <a:off x="7989570" y="5254625"/>
                <a:ext cx="621665" cy="460375"/>
              </a:xfrm>
              <a:prstGeom prst="rect">
                <a:avLst/>
              </a:prstGeom>
              <a:blipFill rotWithShape="1">
                <a:blip r:embed="rId10"/>
                <a:stretch>
                  <a:fillRect/>
                </a:stretch>
              </a:blipFill>
            </p:spPr>
            <p:txBody>
              <a:bodyPr/>
              <a:lstStyle/>
              <a:p>
                <a:r>
                  <a:rPr lang="zh-CN" altLang="en-US">
                    <a:noFill/>
                  </a:rPr>
                  <a:t> </a:t>
                </a:r>
              </a:p>
            </p:txBody>
          </p:sp>
        </mc:Fallback>
      </mc:AlternateContent>
      <p:sp>
        <p:nvSpPr>
          <p:cNvPr id="12" name="文本框 11"/>
          <p:cNvSpPr txBox="1"/>
          <p:nvPr/>
        </p:nvSpPr>
        <p:spPr>
          <a:xfrm>
            <a:off x="8435975" y="5254625"/>
            <a:ext cx="3081655" cy="398780"/>
          </a:xfrm>
          <a:prstGeom prst="rect">
            <a:avLst/>
          </a:prstGeom>
          <a:noFill/>
        </p:spPr>
        <p:txBody>
          <a:bodyPr wrap="square" rtlCol="0">
            <a:spAutoFit/>
          </a:bodyPr>
          <a:p>
            <a:r>
              <a:rPr lang="en-US" altLang="zh-CN" sz="2000"/>
              <a:t>are the fitted parameters.</a:t>
            </a:r>
            <a:endParaRPr lang="en-US" altLang="zh-CN" sz="2000"/>
          </a:p>
        </p:txBody>
      </p:sp>
      <p:sp>
        <p:nvSpPr>
          <p:cNvPr id="20" name="文本框 19"/>
          <p:cNvSpPr txBox="1"/>
          <p:nvPr>
            <p:custDataLst>
              <p:tags r:id="rId11"/>
            </p:custDataLst>
          </p:nvPr>
        </p:nvSpPr>
        <p:spPr>
          <a:xfrm>
            <a:off x="7652385" y="5965190"/>
            <a:ext cx="4432935" cy="398780"/>
          </a:xfrm>
          <a:prstGeom prst="rect">
            <a:avLst/>
          </a:prstGeom>
          <a:noFill/>
        </p:spPr>
        <p:txBody>
          <a:bodyPr wrap="square" rtlCol="0" anchor="t">
            <a:spAutoFit/>
          </a:bodyPr>
          <a:p>
            <a:r>
              <a:rPr lang="en-US" altLang="zh-CN"/>
              <a:t>[</a:t>
            </a:r>
            <a:r>
              <a:rPr lang="zh-CN" altLang="en-US"/>
              <a:t>Oertel</a:t>
            </a:r>
            <a:r>
              <a:rPr lang="en-US" altLang="zh-CN"/>
              <a:t>_Urban</a:t>
            </a:r>
            <a:r>
              <a:rPr lang="zh-CN" altLang="en-US"/>
              <a:t>2008_PRD77-074015</a:t>
            </a:r>
            <a:r>
              <a:rPr lang="en-US" altLang="zh-CN"/>
              <a:t>]</a:t>
            </a:r>
            <a:endParaRPr lang="en-US" altLang="zh-CN"/>
          </a:p>
        </p:txBody>
      </p:sp>
      <p:pic>
        <p:nvPicPr>
          <p:cNvPr id="14" name="图片 13" descr="C-05D180"/>
          <p:cNvPicPr>
            <a:picLocks noChangeAspect="1"/>
          </p:cNvPicPr>
          <p:nvPr/>
        </p:nvPicPr>
        <p:blipFill>
          <a:blip r:embed="rId12"/>
          <a:stretch>
            <a:fillRect/>
          </a:stretch>
        </p:blipFill>
        <p:spPr>
          <a:xfrm>
            <a:off x="1007110" y="899795"/>
            <a:ext cx="5716270" cy="5958205"/>
          </a:xfrm>
          <a:prstGeom prst="rect">
            <a:avLst/>
          </a:prstGeom>
        </p:spPr>
      </p:pic>
    </p:spTree>
    <p:custDataLst>
      <p:tags r:id="rId1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205081"/>
</p:tagLst>
</file>

<file path=ppt/tags/tag151.xml><?xml version="1.0" encoding="utf-8"?>
<p:tagLst xmlns:p="http://schemas.openxmlformats.org/presentationml/2006/main">
  <p:tag name="COMMONDATA" val="eyJoZGlkIjoiNWZiY2RiZDA0ZDM5YTEzYTU3OGYwYjEzNmViYWY0ZDAifQ=="/>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3237</Words>
  <Application>WPS 演示</Application>
  <PresentationFormat>宽屏</PresentationFormat>
  <Paragraphs>158</Paragraphs>
  <Slides>16</Slides>
  <Notes>4</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vt:i4>
      </vt:variant>
      <vt:variant>
        <vt:lpstr>幻灯片标题</vt:lpstr>
      </vt:variant>
      <vt:variant>
        <vt:i4>16</vt:i4>
      </vt:variant>
    </vt:vector>
  </HeadingPairs>
  <TitlesOfParts>
    <vt:vector size="27" baseType="lpstr">
      <vt:lpstr>Arial</vt:lpstr>
      <vt:lpstr>宋体</vt:lpstr>
      <vt:lpstr>Wingdings</vt:lpstr>
      <vt:lpstr>Wingdings</vt:lpstr>
      <vt:lpstr>Cambria Math</vt:lpstr>
      <vt:lpstr>微软雅黑</vt:lpstr>
      <vt:lpstr>Arial Unicode MS</vt:lpstr>
      <vt:lpstr>Calibri</vt:lpstr>
      <vt:lpstr>WPS</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阿松</cp:lastModifiedBy>
  <cp:revision>184</cp:revision>
  <dcterms:created xsi:type="dcterms:W3CDTF">2019-06-19T02:08:00Z</dcterms:created>
  <dcterms:modified xsi:type="dcterms:W3CDTF">2023-09-25T03:04:15Z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D54BBD190C474A7595CA484EF5D68F99_12</vt:lpwstr>
  </property>
</Properties>
</file>